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1" r:id="rId1"/>
  </p:sldMasterIdLst>
  <p:notesMasterIdLst>
    <p:notesMasterId r:id="rId27"/>
  </p:notesMasterIdLst>
  <p:sldIdLst>
    <p:sldId id="256" r:id="rId2"/>
    <p:sldId id="312" r:id="rId3"/>
    <p:sldId id="259" r:id="rId4"/>
    <p:sldId id="340" r:id="rId5"/>
    <p:sldId id="257" r:id="rId6"/>
    <p:sldId id="341" r:id="rId7"/>
    <p:sldId id="343" r:id="rId8"/>
    <p:sldId id="356" r:id="rId9"/>
    <p:sldId id="357" r:id="rId10"/>
    <p:sldId id="358" r:id="rId11"/>
    <p:sldId id="360" r:id="rId12"/>
    <p:sldId id="361" r:id="rId13"/>
    <p:sldId id="362" r:id="rId14"/>
    <p:sldId id="344" r:id="rId15"/>
    <p:sldId id="258" r:id="rId16"/>
    <p:sldId id="375" r:id="rId17"/>
    <p:sldId id="376" r:id="rId18"/>
    <p:sldId id="377" r:id="rId19"/>
    <p:sldId id="363" r:id="rId20"/>
    <p:sldId id="302" r:id="rId21"/>
    <p:sldId id="313" r:id="rId22"/>
    <p:sldId id="378" r:id="rId23"/>
    <p:sldId id="353" r:id="rId24"/>
    <p:sldId id="354" r:id="rId25"/>
    <p:sldId id="355" r:id="rId26"/>
  </p:sldIdLst>
  <p:sldSz cx="9144000" cy="5143500" type="screen16x9"/>
  <p:notesSz cx="6858000" cy="9144000"/>
  <p:embeddedFontLst>
    <p:embeddedFont>
      <p:font typeface="Cascadia Code" panose="020B0609020000020004" pitchFamily="49" charset="0"/>
      <p:regular r:id="rId28"/>
      <p:bold r:id="rId29"/>
      <p:italic r:id="rId30"/>
      <p:boldItalic r:id="rId31"/>
    </p:embeddedFont>
    <p:embeddedFont>
      <p:font typeface="Kulim Park" panose="020B0604020202020204" charset="0"/>
      <p:regular r:id="rId32"/>
      <p:bold r:id="rId33"/>
      <p:italic r:id="rId34"/>
      <p:boldItalic r:id="rId35"/>
    </p:embeddedFont>
    <p:embeddedFont>
      <p:font typeface="Kulim Park SemiBold" panose="020B0604020202020204" charset="0"/>
      <p:regular r:id="rId36"/>
      <p:bold r:id="rId37"/>
      <p:italic r:id="rId38"/>
      <p:boldItalic r:id="rId39"/>
    </p:embeddedFont>
    <p:embeddedFont>
      <p:font typeface="Manrope" panose="020B0604020202020204"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12DA2C53-3334-40ED-9D97-AD7B4FFDCA8C}">
          <p14:sldIdLst>
            <p14:sldId id="256"/>
            <p14:sldId id="312"/>
            <p14:sldId id="259"/>
            <p14:sldId id="340"/>
            <p14:sldId id="257"/>
            <p14:sldId id="341"/>
            <p14:sldId id="343"/>
            <p14:sldId id="356"/>
            <p14:sldId id="357"/>
            <p14:sldId id="358"/>
            <p14:sldId id="360"/>
            <p14:sldId id="361"/>
            <p14:sldId id="362"/>
            <p14:sldId id="344"/>
            <p14:sldId id="258"/>
            <p14:sldId id="375"/>
            <p14:sldId id="376"/>
            <p14:sldId id="377"/>
            <p14:sldId id="363"/>
            <p14:sldId id="302"/>
            <p14:sldId id="313"/>
            <p14:sldId id="378"/>
            <p14:sldId id="353"/>
            <p14:sldId id="354"/>
            <p14:sldId id="35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6B4B9E1-1E05-42BC-A6EF-2A7054E1DE2F}">
  <a:tblStyle styleId="{D6B4B9E1-1E05-42BC-A6EF-2A7054E1DE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9BFF6F6-00A8-4837-9C7F-263E783DFD3E}"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4660" autoAdjust="0"/>
  </p:normalViewPr>
  <p:slideViewPr>
    <p:cSldViewPr snapToGrid="0">
      <p:cViewPr varScale="1">
        <p:scale>
          <a:sx n="96" d="100"/>
          <a:sy n="96" d="100"/>
        </p:scale>
        <p:origin x="994" y="-82"/>
      </p:cViewPr>
      <p:guideLst>
        <p:guide orient="horz" pos="1620"/>
        <p:guide pos="2880"/>
      </p:guideLst>
    </p:cSldViewPr>
  </p:slideViewPr>
  <p:outlineViewPr>
    <p:cViewPr>
      <p:scale>
        <a:sx n="33" d="100"/>
        <a:sy n="33" d="100"/>
      </p:scale>
      <p:origin x="0" y="-638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 Id="rId20" Type="http://schemas.openxmlformats.org/officeDocument/2006/relationships/slide" Target="slides/slide19.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33BECCD3-DA45-076A-F66D-2C593E5A306B}"/>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F2AA2D2C-F67B-C8F5-43C8-DD4B817E38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816F94C9-8D49-FF35-6A3A-C4F2BFFE66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42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BD021549-1C4E-54FD-3FEE-37F9FC48FAF0}"/>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1A993A64-B7DF-BA7C-2D0F-B53BB9D761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10B2AA19-CD6D-F1AE-74E0-33E10718D2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274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54D8C94D-2D5A-C612-C5F7-E145EEA8D74E}"/>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B942997B-832C-00EB-6D5B-9163B8204B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BF572061-43D4-AFD7-BEAA-990A782834E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659512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CA094387-BAF8-302F-6111-919B845263D0}"/>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BE9EF05D-274F-667E-43F7-AFDB1BFC57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EF2173E9-AD9D-4181-EA7F-5B7F3A121B6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97506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07DF1D39-A9FF-DC4D-5019-A8990CCBDA8D}"/>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3E39A606-FA01-0BDE-09D3-1028FDAA43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E797CA73-78BB-FEA4-D1DF-3BF2888DCFD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24577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ead6129809_1_217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ead6129809_1_21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B4ABF30E-E84D-ABD3-E9F8-3AAB0555386A}"/>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64E88C09-092C-F243-373D-2BAA6F8916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6ADF4DB8-8E8F-7916-EF6C-80B62E001E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6492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4"/>
        <p:cNvGrpSpPr/>
        <p:nvPr/>
      </p:nvGrpSpPr>
      <p:grpSpPr>
        <a:xfrm>
          <a:off x="0" y="0"/>
          <a:ext cx="0" cy="0"/>
          <a:chOff x="0" y="0"/>
          <a:chExt cx="0" cy="0"/>
        </a:xfrm>
      </p:grpSpPr>
      <p:sp>
        <p:nvSpPr>
          <p:cNvPr id="1325" name="Google Shape;1325;gead6129809_1_6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6" name="Google Shape;1326;gead6129809_1_6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
        <p:cNvGrpSpPr/>
        <p:nvPr/>
      </p:nvGrpSpPr>
      <p:grpSpPr>
        <a:xfrm>
          <a:off x="0" y="0"/>
          <a:ext cx="0" cy="0"/>
          <a:chOff x="0" y="0"/>
          <a:chExt cx="0" cy="0"/>
        </a:xfrm>
      </p:grpSpPr>
      <p:sp>
        <p:nvSpPr>
          <p:cNvPr id="1511" name="Google Shape;1511;gead6129809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2" name="Google Shape;1512;gead6129809_0_2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9030D1DB-3149-94F3-B460-247B0E567790}"/>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736347F8-778D-FF35-E269-81C1D946FE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6ECA6EEC-4C3A-D341-E176-3712EE40B5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51088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665273C4-131D-B458-9153-39233775B535}"/>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CDFAA4E1-7CBD-6740-734D-095594EE3C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E001C752-5085-E266-1210-F246D2A800B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5364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8"/>
        <p:cNvGrpSpPr/>
        <p:nvPr/>
      </p:nvGrpSpPr>
      <p:grpSpPr>
        <a:xfrm>
          <a:off x="0" y="0"/>
          <a:ext cx="0" cy="0"/>
          <a:chOff x="0" y="0"/>
          <a:chExt cx="0" cy="0"/>
        </a:xfrm>
      </p:grpSpPr>
      <p:sp>
        <p:nvSpPr>
          <p:cNvPr id="1499" name="Google Shape;1499;g54dda1946d_6_3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0" name="Google Shape;1500;g54dda1946d_6_3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0"/>
        <p:cNvGrpSpPr/>
        <p:nvPr/>
      </p:nvGrpSpPr>
      <p:grpSpPr>
        <a:xfrm>
          <a:off x="0" y="0"/>
          <a:ext cx="0" cy="0"/>
          <a:chOff x="0" y="0"/>
          <a:chExt cx="0" cy="0"/>
        </a:xfrm>
      </p:grpSpPr>
      <p:sp>
        <p:nvSpPr>
          <p:cNvPr id="581" name="Google Shape;581;g124dc3920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2" name="Google Shape;582;g124dc3920d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2CC932AA-5793-828E-DC35-226D9497FF56}"/>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44F42DF1-5184-8B94-B473-C4BB05170A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63F85C11-5235-E91B-57CF-0BAC75BBCF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935140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2985D403-09ED-4300-5C8E-3D9600516F02}"/>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1331E04A-13AC-3A35-3F53-BB43AF66EBE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8D09FC5C-B740-B717-FCB1-9486670EA3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37886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7B7752F7-232F-5541-9135-C37F04EADC2C}"/>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6720EAF0-B834-C8A7-95C0-E8E56F3668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102A8515-8C89-CB57-2EC5-99D6208FFA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88349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76BA6949-8091-34A6-0CC4-5718B1750421}"/>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677BE624-75A8-AB84-C78F-A9D7C51098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ADA63DB2-8CE9-D5A1-F3DE-49154691C0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41088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a:extLst>
            <a:ext uri="{FF2B5EF4-FFF2-40B4-BE49-F238E27FC236}">
              <a16:creationId xmlns:a16="http://schemas.microsoft.com/office/drawing/2014/main" id="{422630C6-A236-4CC2-E814-7D3DD0C7B6FD}"/>
            </a:ext>
          </a:extLst>
        </p:cNvPr>
        <p:cNvGrpSpPr/>
        <p:nvPr/>
      </p:nvGrpSpPr>
      <p:grpSpPr>
        <a:xfrm>
          <a:off x="0" y="0"/>
          <a:ext cx="0" cy="0"/>
          <a:chOff x="0" y="0"/>
          <a:chExt cx="0" cy="0"/>
        </a:xfrm>
      </p:grpSpPr>
      <p:sp>
        <p:nvSpPr>
          <p:cNvPr id="555" name="Google Shape;555;gd431007ba2_0_208:notes">
            <a:extLst>
              <a:ext uri="{FF2B5EF4-FFF2-40B4-BE49-F238E27FC236}">
                <a16:creationId xmlns:a16="http://schemas.microsoft.com/office/drawing/2014/main" id="{14CA09BC-AD5C-8B6B-EBE6-8B164F18666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d431007ba2_0_208:notes">
            <a:extLst>
              <a:ext uri="{FF2B5EF4-FFF2-40B4-BE49-F238E27FC236}">
                <a16:creationId xmlns:a16="http://schemas.microsoft.com/office/drawing/2014/main" id="{892DD91F-3A0D-39FF-60AE-D691090D46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7320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rot="813319">
            <a:off x="-1616877"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p:nvPr/>
        </p:nvSpPr>
        <p:spPr>
          <a:xfrm rot="-649785" flipH="1">
            <a:off x="6475477"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1125387"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8823147">
            <a:off x="-2265377"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6536238" y="-142500"/>
            <a:ext cx="4935815" cy="3769836"/>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649785">
            <a:off x="716152"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27588">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244193">
            <a:off x="4086917" y="-777268"/>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9555807">
            <a:off x="-6119383"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txBox="1">
            <a:spLocks noGrp="1"/>
          </p:cNvSpPr>
          <p:nvPr>
            <p:ph type="ctrTitle"/>
          </p:nvPr>
        </p:nvSpPr>
        <p:spPr>
          <a:xfrm>
            <a:off x="723150" y="1494200"/>
            <a:ext cx="7697700" cy="1598100"/>
          </a:xfrm>
          <a:prstGeom prst="rect">
            <a:avLst/>
          </a:prstGeom>
        </p:spPr>
        <p:txBody>
          <a:bodyPr spcFirstLastPara="1" wrap="square" lIns="91425" tIns="91425" rIns="91425" bIns="91425" anchor="ctr" anchorCtr="0">
            <a:noAutofit/>
          </a:bodyPr>
          <a:lstStyle>
            <a:lvl1pPr lvl="0" rtl="0">
              <a:lnSpc>
                <a:spcPct val="90000"/>
              </a:lnSpc>
              <a:spcBef>
                <a:spcPts val="0"/>
              </a:spcBef>
              <a:spcAft>
                <a:spcPts val="0"/>
              </a:spcAft>
              <a:buSzPts val="5200"/>
              <a:buNone/>
              <a:defRPr sz="6600">
                <a:latin typeface="Kulim Park SemiBold"/>
                <a:ea typeface="Kulim Park SemiBold"/>
                <a:cs typeface="Kulim Park SemiBold"/>
                <a:sym typeface="Kulim Park SemiBold"/>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8" name="Google Shape;18;p2"/>
          <p:cNvSpPr txBox="1">
            <a:spLocks noGrp="1"/>
          </p:cNvSpPr>
          <p:nvPr>
            <p:ph type="subTitle" idx="1"/>
          </p:nvPr>
        </p:nvSpPr>
        <p:spPr>
          <a:xfrm>
            <a:off x="1962550" y="3100575"/>
            <a:ext cx="5218500" cy="548700"/>
          </a:xfrm>
          <a:prstGeom prst="rect">
            <a:avLst/>
          </a:prstGeom>
          <a:noFill/>
          <a:ln>
            <a:noFill/>
          </a:ln>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a:latin typeface="Manrope"/>
                <a:ea typeface="Manrope"/>
                <a:cs typeface="Manrope"/>
                <a:sym typeface="Manrop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515"/>
        <p:cNvGrpSpPr/>
        <p:nvPr/>
      </p:nvGrpSpPr>
      <p:grpSpPr>
        <a:xfrm>
          <a:off x="0" y="0"/>
          <a:ext cx="0" cy="0"/>
          <a:chOff x="0" y="0"/>
          <a:chExt cx="0" cy="0"/>
        </a:xfrm>
      </p:grpSpPr>
      <p:sp>
        <p:nvSpPr>
          <p:cNvPr id="516" name="Google Shape;516;p49"/>
          <p:cNvSpPr/>
          <p:nvPr/>
        </p:nvSpPr>
        <p:spPr>
          <a:xfrm rot="4102360" flipH="1">
            <a:off x="-2512533" y="4030635"/>
            <a:ext cx="7471578" cy="477174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9"/>
          <p:cNvSpPr/>
          <p:nvPr/>
        </p:nvSpPr>
        <p:spPr>
          <a:xfrm rot="813319">
            <a:off x="-4129602" y="-17370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66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9"/>
          <p:cNvSpPr/>
          <p:nvPr/>
        </p:nvSpPr>
        <p:spPr>
          <a:xfrm rot="3394465" flipH="1">
            <a:off x="5593334" y="21714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2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9"/>
          <p:cNvSpPr/>
          <p:nvPr/>
        </p:nvSpPr>
        <p:spPr>
          <a:xfrm rot="-10285603">
            <a:off x="6336471" y="-29172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9"/>
          <p:cNvSpPr/>
          <p:nvPr/>
        </p:nvSpPr>
        <p:spPr>
          <a:xfrm rot="-2238616">
            <a:off x="-4635728" y="470344"/>
            <a:ext cx="7826078" cy="287785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2">
  <p:cSld name="CUSTOM_36">
    <p:spTree>
      <p:nvGrpSpPr>
        <p:cNvPr id="1" name="Shape 521"/>
        <p:cNvGrpSpPr/>
        <p:nvPr/>
      </p:nvGrpSpPr>
      <p:grpSpPr>
        <a:xfrm>
          <a:off x="0" y="0"/>
          <a:ext cx="0" cy="0"/>
          <a:chOff x="0" y="0"/>
          <a:chExt cx="0" cy="0"/>
        </a:xfrm>
      </p:grpSpPr>
      <p:sp>
        <p:nvSpPr>
          <p:cNvPr id="522" name="Google Shape;522;p50"/>
          <p:cNvSpPr/>
          <p:nvPr/>
        </p:nvSpPr>
        <p:spPr>
          <a:xfrm rot="813319">
            <a:off x="-1121291" y="-342427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0"/>
          <p:cNvSpPr/>
          <p:nvPr/>
        </p:nvSpPr>
        <p:spPr>
          <a:xfrm rot="-649785" flipH="1">
            <a:off x="6971064" y="-7384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0"/>
          <p:cNvSpPr/>
          <p:nvPr/>
        </p:nvSpPr>
        <p:spPr>
          <a:xfrm>
            <a:off x="1620973" y="2238100"/>
            <a:ext cx="7471673" cy="477180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0"/>
          <p:cNvSpPr/>
          <p:nvPr/>
        </p:nvSpPr>
        <p:spPr>
          <a:xfrm rot="8823147">
            <a:off x="-2081090" y="2808773"/>
            <a:ext cx="5990392" cy="5613180"/>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0"/>
          <p:cNvSpPr/>
          <p:nvPr/>
        </p:nvSpPr>
        <p:spPr>
          <a:xfrm rot="-8100000">
            <a:off x="7300672" y="494176"/>
            <a:ext cx="4935837" cy="3769884"/>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0"/>
          <p:cNvSpPr/>
          <p:nvPr/>
        </p:nvSpPr>
        <p:spPr>
          <a:xfrm rot="649785">
            <a:off x="1211739" y="44011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27588">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0"/>
          <p:cNvSpPr/>
          <p:nvPr/>
        </p:nvSpPr>
        <p:spPr>
          <a:xfrm rot="2128845">
            <a:off x="3591964" y="-1767729"/>
            <a:ext cx="7826192" cy="287789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50"/>
          <p:cNvSpPr/>
          <p:nvPr/>
        </p:nvSpPr>
        <p:spPr>
          <a:xfrm rot="-9555807">
            <a:off x="-5772621" y="2297294"/>
            <a:ext cx="7826096" cy="287785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3">
  <p:cSld name="CUSTOM_37">
    <p:spTree>
      <p:nvGrpSpPr>
        <p:cNvPr id="1" name="Shape 530"/>
        <p:cNvGrpSpPr/>
        <p:nvPr/>
      </p:nvGrpSpPr>
      <p:grpSpPr>
        <a:xfrm>
          <a:off x="0" y="0"/>
          <a:ext cx="0" cy="0"/>
          <a:chOff x="0" y="0"/>
          <a:chExt cx="0" cy="0"/>
        </a:xfrm>
      </p:grpSpPr>
      <p:sp>
        <p:nvSpPr>
          <p:cNvPr id="531" name="Google Shape;531;p51"/>
          <p:cNvSpPr/>
          <p:nvPr/>
        </p:nvSpPr>
        <p:spPr>
          <a:xfrm rot="-7405535" flipH="1">
            <a:off x="-3234670" y="-3952493"/>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51"/>
          <p:cNvSpPr/>
          <p:nvPr/>
        </p:nvSpPr>
        <p:spPr>
          <a:xfrm rot="10800000">
            <a:off x="-4386762" y="886054"/>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51"/>
          <p:cNvSpPr/>
          <p:nvPr/>
        </p:nvSpPr>
        <p:spPr>
          <a:xfrm rot="-6847906">
            <a:off x="-4259206" y="2193197"/>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51"/>
          <p:cNvSpPr/>
          <p:nvPr/>
        </p:nvSpPr>
        <p:spPr>
          <a:xfrm rot="10150240" flipH="1">
            <a:off x="-3503869" y="4261834"/>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51"/>
          <p:cNvSpPr/>
          <p:nvPr/>
        </p:nvSpPr>
        <p:spPr>
          <a:xfrm rot="-9986681">
            <a:off x="4621400" y="2424119"/>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51"/>
          <p:cNvSpPr/>
          <p:nvPr/>
        </p:nvSpPr>
        <p:spPr>
          <a:xfrm rot="514397">
            <a:off x="5775901" y="-3485758"/>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51"/>
          <p:cNvSpPr/>
          <p:nvPr/>
        </p:nvSpPr>
        <p:spPr>
          <a:xfrm rot="3373645">
            <a:off x="6277252" y="102828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
        <p:cNvGrpSpPr/>
        <p:nvPr/>
      </p:nvGrpSpPr>
      <p:grpSpPr>
        <a:xfrm>
          <a:off x="0" y="0"/>
          <a:ext cx="0" cy="0"/>
          <a:chOff x="0" y="0"/>
          <a:chExt cx="0" cy="0"/>
        </a:xfrm>
      </p:grpSpPr>
      <p:sp>
        <p:nvSpPr>
          <p:cNvPr id="30" name="Google Shape;30;p4"/>
          <p:cNvSpPr/>
          <p:nvPr/>
        </p:nvSpPr>
        <p:spPr>
          <a:xfrm rot="813319">
            <a:off x="-704002" y="2342077"/>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rot="-5553048">
            <a:off x="-3421688" y="1600648"/>
            <a:ext cx="5990367" cy="5613156"/>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rot="-1460553" flipH="1">
            <a:off x="6702382" y="-661835"/>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3657786">
            <a:off x="7243056" y="893138"/>
            <a:ext cx="4558957" cy="1365879"/>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35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rot="3624623">
            <a:off x="5761668" y="608449"/>
            <a:ext cx="7826028" cy="2877832"/>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txBox="1">
            <a:spLocks noGrp="1"/>
          </p:cNvSpPr>
          <p:nvPr>
            <p:ph type="title"/>
          </p:nvPr>
        </p:nvSpPr>
        <p:spPr>
          <a:xfrm>
            <a:off x="720000" y="437700"/>
            <a:ext cx="77028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6" name="Google Shape;36;p4"/>
          <p:cNvSpPr txBox="1">
            <a:spLocks noGrp="1"/>
          </p:cNvSpPr>
          <p:nvPr>
            <p:ph type="body" idx="1"/>
          </p:nvPr>
        </p:nvSpPr>
        <p:spPr>
          <a:xfrm>
            <a:off x="720000" y="1095450"/>
            <a:ext cx="7702800" cy="3610800"/>
          </a:xfrm>
          <a:prstGeom prst="rect">
            <a:avLst/>
          </a:prstGeom>
          <a:noFill/>
          <a:ln>
            <a:noFill/>
          </a:ln>
        </p:spPr>
        <p:txBody>
          <a:bodyPr spcFirstLastPara="1" wrap="square" lIns="91425" tIns="91425" rIns="91425" bIns="91425" anchor="b" anchorCtr="0">
            <a:noAutofit/>
          </a:bodyPr>
          <a:lstStyle>
            <a:lvl1pPr marL="457200" lvl="0" indent="-330200" rtl="0">
              <a:lnSpc>
                <a:spcPct val="100000"/>
              </a:lnSpc>
              <a:spcBef>
                <a:spcPts val="0"/>
              </a:spcBef>
              <a:spcAft>
                <a:spcPts val="0"/>
              </a:spcAft>
              <a:buSzPts val="1600"/>
              <a:buChar char="●"/>
              <a:defRPr sz="1250">
                <a:latin typeface="Manrope"/>
                <a:ea typeface="Manrope"/>
                <a:cs typeface="Manrope"/>
                <a:sym typeface="Manrope"/>
              </a:defRPr>
            </a:lvl1pPr>
            <a:lvl2pPr marL="914400" lvl="1" indent="-330200" rtl="0">
              <a:lnSpc>
                <a:spcPct val="100000"/>
              </a:lnSpc>
              <a:spcBef>
                <a:spcPts val="0"/>
              </a:spcBef>
              <a:spcAft>
                <a:spcPts val="0"/>
              </a:spcAft>
              <a:buSzPts val="1600"/>
              <a:buChar char="○"/>
              <a:defRPr/>
            </a:lvl2pPr>
            <a:lvl3pPr marL="1371600" lvl="2" indent="-330200" rtl="0">
              <a:lnSpc>
                <a:spcPct val="100000"/>
              </a:lnSpc>
              <a:spcBef>
                <a:spcPts val="0"/>
              </a:spcBef>
              <a:spcAft>
                <a:spcPts val="0"/>
              </a:spcAft>
              <a:buSzPts val="1600"/>
              <a:buChar char="■"/>
              <a:defRPr/>
            </a:lvl3pPr>
            <a:lvl4pPr marL="1828800" lvl="3" indent="-330200" rtl="0">
              <a:lnSpc>
                <a:spcPct val="100000"/>
              </a:lnSpc>
              <a:spcBef>
                <a:spcPts val="0"/>
              </a:spcBef>
              <a:spcAft>
                <a:spcPts val="0"/>
              </a:spcAft>
              <a:buSzPts val="1600"/>
              <a:buChar char="●"/>
              <a:defRPr/>
            </a:lvl4pPr>
            <a:lvl5pPr marL="2286000" lvl="4" indent="-330200" rtl="0">
              <a:lnSpc>
                <a:spcPct val="100000"/>
              </a:lnSpc>
              <a:spcBef>
                <a:spcPts val="0"/>
              </a:spcBef>
              <a:spcAft>
                <a:spcPts val="0"/>
              </a:spcAft>
              <a:buSzPts val="1600"/>
              <a:buChar char="○"/>
              <a:defRPr/>
            </a:lvl5pPr>
            <a:lvl6pPr marL="2743200" lvl="5" indent="-330200" rtl="0">
              <a:lnSpc>
                <a:spcPct val="100000"/>
              </a:lnSpc>
              <a:spcBef>
                <a:spcPts val="0"/>
              </a:spcBef>
              <a:spcAft>
                <a:spcPts val="0"/>
              </a:spcAft>
              <a:buSzPts val="1600"/>
              <a:buChar char="■"/>
              <a:defRPr/>
            </a:lvl6pPr>
            <a:lvl7pPr marL="3200400" lvl="6" indent="-330200" rtl="0">
              <a:lnSpc>
                <a:spcPct val="100000"/>
              </a:lnSpc>
              <a:spcBef>
                <a:spcPts val="0"/>
              </a:spcBef>
              <a:spcAft>
                <a:spcPts val="0"/>
              </a:spcAft>
              <a:buSzPts val="1600"/>
              <a:buChar char="●"/>
              <a:defRPr/>
            </a:lvl7pPr>
            <a:lvl8pPr marL="3657600" lvl="7" indent="-330200" rtl="0">
              <a:lnSpc>
                <a:spcPct val="100000"/>
              </a:lnSpc>
              <a:spcBef>
                <a:spcPts val="0"/>
              </a:spcBef>
              <a:spcAft>
                <a:spcPts val="0"/>
              </a:spcAft>
              <a:buSzPts val="1600"/>
              <a:buChar char="○"/>
              <a:defRPr/>
            </a:lvl8pPr>
            <a:lvl9pPr marL="4114800" lvl="8" indent="-330200"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6"/>
          <p:cNvSpPr/>
          <p:nvPr/>
        </p:nvSpPr>
        <p:spPr>
          <a:xfrm rot="3394465" flipH="1">
            <a:off x="3077084"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6"/>
          <p:cNvSpPr/>
          <p:nvPr/>
        </p:nvSpPr>
        <p:spPr>
          <a:xfrm>
            <a:off x="5867027"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rot="3952094">
            <a:off x="497883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rot="-649760" flipH="1">
            <a:off x="7075142"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rot="813319">
            <a:off x="-2477752"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rot="-10285603">
            <a:off x="-4701904"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6"/>
          <p:cNvSpPr/>
          <p:nvPr/>
        </p:nvSpPr>
        <p:spPr>
          <a:xfrm rot="-7426355">
            <a:off x="-555754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6"/>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3"/>
        <p:cNvGrpSpPr/>
        <p:nvPr/>
      </p:nvGrpSpPr>
      <p:grpSpPr>
        <a:xfrm>
          <a:off x="0" y="0"/>
          <a:ext cx="0" cy="0"/>
          <a:chOff x="0" y="0"/>
          <a:chExt cx="0" cy="0"/>
        </a:xfrm>
      </p:grpSpPr>
      <p:sp>
        <p:nvSpPr>
          <p:cNvPr id="84" name="Google Shape;84;p10"/>
          <p:cNvSpPr>
            <a:spLocks noGrp="1"/>
          </p:cNvSpPr>
          <p:nvPr>
            <p:ph type="pic" idx="2"/>
          </p:nvPr>
        </p:nvSpPr>
        <p:spPr>
          <a:xfrm>
            <a:off x="0" y="0"/>
            <a:ext cx="9144000" cy="5143500"/>
          </a:xfrm>
          <a:prstGeom prst="rect">
            <a:avLst/>
          </a:prstGeom>
          <a:noFill/>
          <a:ln>
            <a:noFill/>
          </a:ln>
        </p:spPr>
      </p:sp>
      <p:sp>
        <p:nvSpPr>
          <p:cNvPr id="85" name="Google Shape;85;p10"/>
          <p:cNvSpPr txBox="1">
            <a:spLocks noGrp="1"/>
          </p:cNvSpPr>
          <p:nvPr>
            <p:ph type="title"/>
          </p:nvPr>
        </p:nvSpPr>
        <p:spPr>
          <a:xfrm>
            <a:off x="723300" y="1315950"/>
            <a:ext cx="2771700" cy="25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3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95"/>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126"/>
        <p:cNvGrpSpPr/>
        <p:nvPr/>
      </p:nvGrpSpPr>
      <p:grpSpPr>
        <a:xfrm>
          <a:off x="0" y="0"/>
          <a:ext cx="0" cy="0"/>
          <a:chOff x="0" y="0"/>
          <a:chExt cx="0" cy="0"/>
        </a:xfrm>
      </p:grpSpPr>
      <p:sp>
        <p:nvSpPr>
          <p:cNvPr id="127" name="Google Shape;127;p16"/>
          <p:cNvSpPr/>
          <p:nvPr/>
        </p:nvSpPr>
        <p:spPr>
          <a:xfrm rot="9339447" flipH="1">
            <a:off x="-5157706" y="21951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6"/>
          <p:cNvSpPr/>
          <p:nvPr/>
        </p:nvSpPr>
        <p:spPr>
          <a:xfrm>
            <a:off x="1118566" y="1549193"/>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6"/>
          <p:cNvSpPr/>
          <p:nvPr/>
        </p:nvSpPr>
        <p:spPr>
          <a:xfrm flipH="1">
            <a:off x="4816263" y="1549200"/>
            <a:ext cx="1350837" cy="97314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6"/>
          <p:cNvSpPr/>
          <p:nvPr/>
        </p:nvSpPr>
        <p:spPr>
          <a:xfrm flipH="1">
            <a:off x="6912085" y="1489537"/>
            <a:ext cx="1162249" cy="1032817"/>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627588">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6"/>
          <p:cNvSpPr/>
          <p:nvPr/>
        </p:nvSpPr>
        <p:spPr>
          <a:xfrm>
            <a:off x="3050700" y="1519363"/>
            <a:ext cx="1095097" cy="973144"/>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6"/>
          <p:cNvSpPr/>
          <p:nvPr/>
        </p:nvSpPr>
        <p:spPr>
          <a:xfrm rot="-10285603">
            <a:off x="7150321" y="-22663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6"/>
          <p:cNvSpPr/>
          <p:nvPr/>
        </p:nvSpPr>
        <p:spPr>
          <a:xfrm rot="649785">
            <a:off x="6848027" y="-244025"/>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27588">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6"/>
          <p:cNvSpPr/>
          <p:nvPr/>
        </p:nvSpPr>
        <p:spPr>
          <a:xfrm rot="813319">
            <a:off x="-4299402" y="-47175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6"/>
          <p:cNvSpPr/>
          <p:nvPr/>
        </p:nvSpPr>
        <p:spPr>
          <a:xfrm rot="9089871">
            <a:off x="7049951" y="1893780"/>
            <a:ext cx="7826200" cy="2877895"/>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6"/>
          <p:cNvSpPr/>
          <p:nvPr/>
        </p:nvSpPr>
        <p:spPr>
          <a:xfrm rot="-576017">
            <a:off x="-4825529" y="-672274"/>
            <a:ext cx="7826074" cy="287784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6"/>
          <p:cNvSpPr txBox="1">
            <a:spLocks noGrp="1"/>
          </p:cNvSpPr>
          <p:nvPr>
            <p:ph type="title"/>
          </p:nvPr>
        </p:nvSpPr>
        <p:spPr>
          <a:xfrm>
            <a:off x="73277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38" name="Google Shape;138;p16"/>
          <p:cNvSpPr txBox="1">
            <a:spLocks noGrp="1"/>
          </p:cNvSpPr>
          <p:nvPr>
            <p:ph type="subTitle" idx="1"/>
          </p:nvPr>
        </p:nvSpPr>
        <p:spPr>
          <a:xfrm>
            <a:off x="73278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39" name="Google Shape;139;p16"/>
          <p:cNvSpPr txBox="1">
            <a:spLocks noGrp="1"/>
          </p:cNvSpPr>
          <p:nvPr>
            <p:ph type="title" idx="2" hasCustomPrompt="1"/>
          </p:nvPr>
        </p:nvSpPr>
        <p:spPr>
          <a:xfrm>
            <a:off x="73277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0" name="Google Shape;140;p16"/>
          <p:cNvSpPr txBox="1">
            <a:spLocks noGrp="1"/>
          </p:cNvSpPr>
          <p:nvPr>
            <p:ph type="title" idx="3"/>
          </p:nvPr>
        </p:nvSpPr>
        <p:spPr>
          <a:xfrm>
            <a:off x="268025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1" name="Google Shape;141;p16"/>
          <p:cNvSpPr txBox="1">
            <a:spLocks noGrp="1"/>
          </p:cNvSpPr>
          <p:nvPr>
            <p:ph type="subTitle" idx="4"/>
          </p:nvPr>
        </p:nvSpPr>
        <p:spPr>
          <a:xfrm>
            <a:off x="268026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2" name="Google Shape;142;p16"/>
          <p:cNvSpPr txBox="1">
            <a:spLocks noGrp="1"/>
          </p:cNvSpPr>
          <p:nvPr>
            <p:ph type="title" idx="5"/>
          </p:nvPr>
        </p:nvSpPr>
        <p:spPr>
          <a:xfrm>
            <a:off x="4627725"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3" name="Google Shape;143;p16"/>
          <p:cNvSpPr txBox="1">
            <a:spLocks noGrp="1"/>
          </p:cNvSpPr>
          <p:nvPr>
            <p:ph type="subTitle" idx="6"/>
          </p:nvPr>
        </p:nvSpPr>
        <p:spPr>
          <a:xfrm>
            <a:off x="4627737"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4" name="Google Shape;144;p16"/>
          <p:cNvSpPr txBox="1">
            <a:spLocks noGrp="1"/>
          </p:cNvSpPr>
          <p:nvPr>
            <p:ph type="title" idx="7"/>
          </p:nvPr>
        </p:nvSpPr>
        <p:spPr>
          <a:xfrm>
            <a:off x="6575200" y="2632300"/>
            <a:ext cx="1836000" cy="837300"/>
          </a:xfrm>
          <a:prstGeom prst="rect">
            <a:avLst/>
          </a:prstGeom>
        </p:spPr>
        <p:txBody>
          <a:bodyPr spcFirstLastPara="1" wrap="square" lIns="91425" tIns="91425" rIns="91425" bIns="91425" anchor="b" anchorCtr="0">
            <a:noAutofit/>
          </a:bodyPr>
          <a:lstStyle>
            <a:lvl1pPr lvl="0"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45" name="Google Shape;145;p16"/>
          <p:cNvSpPr txBox="1">
            <a:spLocks noGrp="1"/>
          </p:cNvSpPr>
          <p:nvPr>
            <p:ph type="subTitle" idx="8"/>
          </p:nvPr>
        </p:nvSpPr>
        <p:spPr>
          <a:xfrm>
            <a:off x="6575212" y="3511716"/>
            <a:ext cx="1836000" cy="837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46" name="Google Shape;146;p16"/>
          <p:cNvSpPr txBox="1">
            <a:spLocks noGrp="1"/>
          </p:cNvSpPr>
          <p:nvPr>
            <p:ph type="title" idx="9" hasCustomPrompt="1"/>
          </p:nvPr>
        </p:nvSpPr>
        <p:spPr>
          <a:xfrm>
            <a:off x="268024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7" name="Google Shape;147;p16"/>
          <p:cNvSpPr txBox="1">
            <a:spLocks noGrp="1"/>
          </p:cNvSpPr>
          <p:nvPr>
            <p:ph type="title" idx="13" hasCustomPrompt="1"/>
          </p:nvPr>
        </p:nvSpPr>
        <p:spPr>
          <a:xfrm>
            <a:off x="4627721"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8" name="Google Shape;148;p16"/>
          <p:cNvSpPr txBox="1">
            <a:spLocks noGrp="1"/>
          </p:cNvSpPr>
          <p:nvPr>
            <p:ph type="title" idx="14" hasCustomPrompt="1"/>
          </p:nvPr>
        </p:nvSpPr>
        <p:spPr>
          <a:xfrm>
            <a:off x="6575196" y="1811839"/>
            <a:ext cx="18360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49" name="Google Shape;149;p16"/>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1">
  <p:cSld name="CUSTOM_17">
    <p:spTree>
      <p:nvGrpSpPr>
        <p:cNvPr id="1" name="Shape 150"/>
        <p:cNvGrpSpPr/>
        <p:nvPr/>
      </p:nvGrpSpPr>
      <p:grpSpPr>
        <a:xfrm>
          <a:off x="0" y="0"/>
          <a:ext cx="0" cy="0"/>
          <a:chOff x="0" y="0"/>
          <a:chExt cx="0" cy="0"/>
        </a:xfrm>
      </p:grpSpPr>
      <p:sp>
        <p:nvSpPr>
          <p:cNvPr id="151" name="Google Shape;151;p17"/>
          <p:cNvSpPr/>
          <p:nvPr/>
        </p:nvSpPr>
        <p:spPr>
          <a:xfrm rot="-9339447">
            <a:off x="7118442" y="3216520"/>
            <a:ext cx="7471555" cy="4771732"/>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7"/>
          <p:cNvSpPr/>
          <p:nvPr/>
        </p:nvSpPr>
        <p:spPr>
          <a:xfrm rot="10285603" flipH="1">
            <a:off x="-6088365" y="-1617883"/>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7"/>
          <p:cNvSpPr/>
          <p:nvPr/>
        </p:nvSpPr>
        <p:spPr>
          <a:xfrm rot="-649785" flipH="1">
            <a:off x="-1251909" y="-487200"/>
            <a:ext cx="4558897" cy="1365861"/>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rgbClr val="627588">
              <a:alpha val="13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7"/>
          <p:cNvSpPr/>
          <p:nvPr/>
        </p:nvSpPr>
        <p:spPr>
          <a:xfrm rot="-813319" flipH="1">
            <a:off x="7653159" y="-3566398"/>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7"/>
          <p:cNvSpPr/>
          <p:nvPr/>
        </p:nvSpPr>
        <p:spPr>
          <a:xfrm rot="-9989847" flipH="1">
            <a:off x="-4910832" y="2960605"/>
            <a:ext cx="7826215" cy="2877900"/>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7"/>
          <p:cNvSpPr/>
          <p:nvPr/>
        </p:nvSpPr>
        <p:spPr>
          <a:xfrm rot="-323977" flipH="1">
            <a:off x="6050295" y="-977077"/>
            <a:ext cx="7826148" cy="2877876"/>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7"/>
          <p:cNvSpPr txBox="1">
            <a:spLocks noGrp="1"/>
          </p:cNvSpPr>
          <p:nvPr>
            <p:ph type="title"/>
          </p:nvPr>
        </p:nvSpPr>
        <p:spPr>
          <a:xfrm>
            <a:off x="1987675" y="1412700"/>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58" name="Google Shape;158;p17"/>
          <p:cNvSpPr txBox="1">
            <a:spLocks noGrp="1"/>
          </p:cNvSpPr>
          <p:nvPr>
            <p:ph type="subTitle" idx="1"/>
          </p:nvPr>
        </p:nvSpPr>
        <p:spPr>
          <a:xfrm>
            <a:off x="1987700" y="2292125"/>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59" name="Google Shape;159;p17"/>
          <p:cNvSpPr txBox="1">
            <a:spLocks noGrp="1"/>
          </p:cNvSpPr>
          <p:nvPr>
            <p:ph type="title" idx="2" hasCustomPrompt="1"/>
          </p:nvPr>
        </p:nvSpPr>
        <p:spPr>
          <a:xfrm>
            <a:off x="845800"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0" name="Google Shape;160;p17"/>
          <p:cNvSpPr txBox="1">
            <a:spLocks noGrp="1"/>
          </p:cNvSpPr>
          <p:nvPr>
            <p:ph type="title" idx="3"/>
          </p:nvPr>
        </p:nvSpPr>
        <p:spPr>
          <a:xfrm>
            <a:off x="1928100" y="316274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1" name="Google Shape;161;p17"/>
          <p:cNvSpPr txBox="1">
            <a:spLocks noGrp="1"/>
          </p:cNvSpPr>
          <p:nvPr>
            <p:ph type="subTitle" idx="4"/>
          </p:nvPr>
        </p:nvSpPr>
        <p:spPr>
          <a:xfrm>
            <a:off x="1928125" y="404217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2" name="Google Shape;162;p17"/>
          <p:cNvSpPr txBox="1">
            <a:spLocks noGrp="1"/>
          </p:cNvSpPr>
          <p:nvPr>
            <p:ph type="title" idx="5"/>
          </p:nvPr>
        </p:nvSpPr>
        <p:spPr>
          <a:xfrm>
            <a:off x="6000750" y="141268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3" name="Google Shape;163;p17"/>
          <p:cNvSpPr txBox="1">
            <a:spLocks noGrp="1"/>
          </p:cNvSpPr>
          <p:nvPr>
            <p:ph type="subTitle" idx="6"/>
          </p:nvPr>
        </p:nvSpPr>
        <p:spPr>
          <a:xfrm>
            <a:off x="6000775" y="2292102"/>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4" name="Google Shape;164;p17"/>
          <p:cNvSpPr txBox="1">
            <a:spLocks noGrp="1"/>
          </p:cNvSpPr>
          <p:nvPr>
            <p:ph type="title" idx="7"/>
          </p:nvPr>
        </p:nvSpPr>
        <p:spPr>
          <a:xfrm>
            <a:off x="5981196" y="3162738"/>
            <a:ext cx="2430000" cy="8373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500"/>
              <a:buNone/>
              <a:defRPr sz="2000">
                <a:latin typeface="Kulim Park"/>
                <a:ea typeface="Kulim Park"/>
                <a:cs typeface="Kulim Park"/>
                <a:sym typeface="Kulim Park"/>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165" name="Google Shape;165;p17"/>
          <p:cNvSpPr txBox="1">
            <a:spLocks noGrp="1"/>
          </p:cNvSpPr>
          <p:nvPr>
            <p:ph type="subTitle" idx="8"/>
          </p:nvPr>
        </p:nvSpPr>
        <p:spPr>
          <a:xfrm>
            <a:off x="5981200" y="4042161"/>
            <a:ext cx="2430000" cy="612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atin typeface="Manrope"/>
                <a:ea typeface="Manrope"/>
                <a:cs typeface="Manrope"/>
                <a:sym typeface="Manrop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166" name="Google Shape;166;p17"/>
          <p:cNvSpPr txBox="1">
            <a:spLocks noGrp="1"/>
          </p:cNvSpPr>
          <p:nvPr>
            <p:ph type="title" idx="9" hasCustomPrompt="1"/>
          </p:nvPr>
        </p:nvSpPr>
        <p:spPr>
          <a:xfrm>
            <a:off x="8457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7" name="Google Shape;167;p17"/>
          <p:cNvSpPr txBox="1">
            <a:spLocks noGrp="1"/>
          </p:cNvSpPr>
          <p:nvPr>
            <p:ph type="title" idx="13" hasCustomPrompt="1"/>
          </p:nvPr>
        </p:nvSpPr>
        <p:spPr>
          <a:xfrm>
            <a:off x="4895098" y="18880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8" name="Google Shape;168;p17"/>
          <p:cNvSpPr txBox="1">
            <a:spLocks noGrp="1"/>
          </p:cNvSpPr>
          <p:nvPr>
            <p:ph type="title" idx="14" hasCustomPrompt="1"/>
          </p:nvPr>
        </p:nvSpPr>
        <p:spPr>
          <a:xfrm>
            <a:off x="4895098" y="3644250"/>
            <a:ext cx="812700" cy="4476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3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9" name="Google Shape;169;p17"/>
          <p:cNvSpPr txBox="1">
            <a:spLocks noGrp="1"/>
          </p:cNvSpPr>
          <p:nvPr>
            <p:ph type="title" idx="15"/>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1">
  <p:cSld name="CUSTOM_16">
    <p:spTree>
      <p:nvGrpSpPr>
        <p:cNvPr id="1" name="Shape 183"/>
        <p:cNvGrpSpPr/>
        <p:nvPr/>
      </p:nvGrpSpPr>
      <p:grpSpPr>
        <a:xfrm>
          <a:off x="0" y="0"/>
          <a:ext cx="0" cy="0"/>
          <a:chOff x="0" y="0"/>
          <a:chExt cx="0" cy="0"/>
        </a:xfrm>
      </p:grpSpPr>
      <p:sp>
        <p:nvSpPr>
          <p:cNvPr id="184" name="Google Shape;184;p20"/>
          <p:cNvSpPr/>
          <p:nvPr/>
        </p:nvSpPr>
        <p:spPr>
          <a:xfrm rot="-3394465">
            <a:off x="-2929870" y="3433218"/>
            <a:ext cx="8703343" cy="5558223"/>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0"/>
          <p:cNvSpPr/>
          <p:nvPr/>
        </p:nvSpPr>
        <p:spPr>
          <a:xfrm flipH="1">
            <a:off x="-4081962" y="-12434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0"/>
          <p:cNvSpPr/>
          <p:nvPr/>
        </p:nvSpPr>
        <p:spPr>
          <a:xfrm rot="-3952094" flipH="1">
            <a:off x="-3954406" y="-32116"/>
            <a:ext cx="7826127" cy="287786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0"/>
          <p:cNvSpPr/>
          <p:nvPr/>
        </p:nvSpPr>
        <p:spPr>
          <a:xfrm rot="649760">
            <a:off x="-3199069" y="-713258"/>
            <a:ext cx="4974484" cy="1490372"/>
          </a:xfrm>
          <a:custGeom>
            <a:avLst/>
            <a:gdLst/>
            <a:ahLst/>
            <a:cxnLst/>
            <a:rect l="l" t="t" r="r" b="b"/>
            <a:pathLst>
              <a:path w="49165" h="14730" extrusionOk="0">
                <a:moveTo>
                  <a:pt x="10042" y="1"/>
                </a:moveTo>
                <a:cubicBezTo>
                  <a:pt x="7738" y="1"/>
                  <a:pt x="5495" y="326"/>
                  <a:pt x="4009" y="1712"/>
                </a:cubicBezTo>
                <a:cubicBezTo>
                  <a:pt x="1833" y="3743"/>
                  <a:pt x="1312" y="7198"/>
                  <a:pt x="759" y="9976"/>
                </a:cubicBezTo>
                <a:cubicBezTo>
                  <a:pt x="1" y="13802"/>
                  <a:pt x="5815" y="14642"/>
                  <a:pt x="11014" y="14723"/>
                </a:cubicBezTo>
                <a:cubicBezTo>
                  <a:pt x="11312" y="14728"/>
                  <a:pt x="11609" y="14730"/>
                  <a:pt x="11901" y="14730"/>
                </a:cubicBezTo>
                <a:cubicBezTo>
                  <a:pt x="14717" y="14730"/>
                  <a:pt x="17219" y="14537"/>
                  <a:pt x="18198" y="14531"/>
                </a:cubicBezTo>
                <a:cubicBezTo>
                  <a:pt x="20643" y="14515"/>
                  <a:pt x="23088" y="14508"/>
                  <a:pt x="25533" y="14508"/>
                </a:cubicBezTo>
                <a:cubicBezTo>
                  <a:pt x="31860" y="14508"/>
                  <a:pt x="38186" y="14553"/>
                  <a:pt x="44512" y="14593"/>
                </a:cubicBezTo>
                <a:cubicBezTo>
                  <a:pt x="44551" y="14593"/>
                  <a:pt x="44589" y="14594"/>
                  <a:pt x="44628" y="14594"/>
                </a:cubicBezTo>
                <a:cubicBezTo>
                  <a:pt x="45065" y="14594"/>
                  <a:pt x="45520" y="14568"/>
                  <a:pt x="45879" y="14323"/>
                </a:cubicBezTo>
                <a:cubicBezTo>
                  <a:pt x="46214" y="14095"/>
                  <a:pt x="46403" y="13708"/>
                  <a:pt x="46569" y="13337"/>
                </a:cubicBezTo>
                <a:cubicBezTo>
                  <a:pt x="47681" y="10865"/>
                  <a:pt x="49165" y="7692"/>
                  <a:pt x="48504" y="4911"/>
                </a:cubicBezTo>
                <a:cubicBezTo>
                  <a:pt x="47559" y="915"/>
                  <a:pt x="42091" y="691"/>
                  <a:pt x="37832" y="691"/>
                </a:cubicBezTo>
                <a:cubicBezTo>
                  <a:pt x="37295" y="691"/>
                  <a:pt x="36777" y="694"/>
                  <a:pt x="36289" y="694"/>
                </a:cubicBezTo>
                <a:cubicBezTo>
                  <a:pt x="35639" y="694"/>
                  <a:pt x="35044" y="688"/>
                  <a:pt x="34531" y="658"/>
                </a:cubicBezTo>
                <a:cubicBezTo>
                  <a:pt x="29340" y="361"/>
                  <a:pt x="24149" y="242"/>
                  <a:pt x="18952" y="242"/>
                </a:cubicBezTo>
                <a:cubicBezTo>
                  <a:pt x="17950" y="242"/>
                  <a:pt x="16949" y="246"/>
                  <a:pt x="15946" y="255"/>
                </a:cubicBezTo>
                <a:cubicBezTo>
                  <a:pt x="15904" y="255"/>
                  <a:pt x="15862" y="255"/>
                  <a:pt x="15819" y="255"/>
                </a:cubicBezTo>
                <a:cubicBezTo>
                  <a:pt x="14168" y="255"/>
                  <a:pt x="12081" y="1"/>
                  <a:pt x="10042" y="1"/>
                </a:cubicBezTo>
                <a:close/>
              </a:path>
            </a:pathLst>
          </a:custGeom>
          <a:solidFill>
            <a:schemeClr val="accent3">
              <a:alpha val="3464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0"/>
          <p:cNvSpPr/>
          <p:nvPr/>
        </p:nvSpPr>
        <p:spPr>
          <a:xfrm rot="-813319" flipH="1">
            <a:off x="4926200" y="-30743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0"/>
          <p:cNvSpPr/>
          <p:nvPr/>
        </p:nvSpPr>
        <p:spPr>
          <a:xfrm rot="10285603" flipH="1">
            <a:off x="6080701" y="3752842"/>
            <a:ext cx="7471761" cy="477186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0"/>
          <p:cNvSpPr/>
          <p:nvPr/>
        </p:nvSpPr>
        <p:spPr>
          <a:xfrm rot="7426355" flipH="1">
            <a:off x="6582052" y="1132830"/>
            <a:ext cx="7826046" cy="287783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0"/>
          <p:cNvSpPr txBox="1">
            <a:spLocks noGrp="1"/>
          </p:cNvSpPr>
          <p:nvPr>
            <p:ph type="title"/>
          </p:nvPr>
        </p:nvSpPr>
        <p:spPr>
          <a:xfrm flipH="1">
            <a:off x="719925" y="437700"/>
            <a:ext cx="7704000" cy="657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SzPts val="2800"/>
              <a:buNone/>
              <a:defRPr sz="3000">
                <a:latin typeface="Kulim Park"/>
                <a:ea typeface="Kulim Park"/>
                <a:cs typeface="Kulim Park"/>
                <a:sym typeface="Kulim Park"/>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508"/>
        <p:cNvGrpSpPr/>
        <p:nvPr/>
      </p:nvGrpSpPr>
      <p:grpSpPr>
        <a:xfrm>
          <a:off x="0" y="0"/>
          <a:ext cx="0" cy="0"/>
          <a:chOff x="0" y="0"/>
          <a:chExt cx="0" cy="0"/>
        </a:xfrm>
      </p:grpSpPr>
      <p:sp>
        <p:nvSpPr>
          <p:cNvPr id="509" name="Google Shape;509;p48"/>
          <p:cNvSpPr/>
          <p:nvPr/>
        </p:nvSpPr>
        <p:spPr>
          <a:xfrm rot="-10285629">
            <a:off x="4140874" y="-201512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8"/>
          <p:cNvSpPr/>
          <p:nvPr/>
        </p:nvSpPr>
        <p:spPr>
          <a:xfrm flipH="1">
            <a:off x="6818628" y="2586663"/>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8"/>
          <p:cNvSpPr/>
          <p:nvPr/>
        </p:nvSpPr>
        <p:spPr>
          <a:xfrm rot="9748587" flipH="1">
            <a:off x="5601527" y="2021265"/>
            <a:ext cx="8200944" cy="3015698"/>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8"/>
          <p:cNvSpPr/>
          <p:nvPr/>
        </p:nvSpPr>
        <p:spPr>
          <a:xfrm rot="4102346" flipH="1">
            <a:off x="-2270967" y="3805847"/>
            <a:ext cx="9416338" cy="6013774"/>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8"/>
          <p:cNvSpPr/>
          <p:nvPr/>
        </p:nvSpPr>
        <p:spPr>
          <a:xfrm rot="813319">
            <a:off x="-3580677" y="-1425723"/>
            <a:ext cx="6402109" cy="5689153"/>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dk2">
              <a:alpha val="67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8"/>
          <p:cNvSpPr/>
          <p:nvPr/>
        </p:nvSpPr>
        <p:spPr>
          <a:xfrm>
            <a:off x="3065327" y="-4200997"/>
            <a:ext cx="7065492" cy="5396392"/>
          </a:xfrm>
          <a:custGeom>
            <a:avLst/>
            <a:gdLst/>
            <a:ahLst/>
            <a:cxnLst/>
            <a:rect l="l" t="t" r="r" b="b"/>
            <a:pathLst>
              <a:path w="38799" h="29633" extrusionOk="0">
                <a:moveTo>
                  <a:pt x="24862" y="1"/>
                </a:moveTo>
                <a:cubicBezTo>
                  <a:pt x="17606" y="1"/>
                  <a:pt x="2522" y="6530"/>
                  <a:pt x="2408" y="6818"/>
                </a:cubicBezTo>
                <a:cubicBezTo>
                  <a:pt x="0" y="12908"/>
                  <a:pt x="709" y="23105"/>
                  <a:pt x="5362" y="28314"/>
                </a:cubicBezTo>
                <a:cubicBezTo>
                  <a:pt x="6190" y="29241"/>
                  <a:pt x="7638" y="29632"/>
                  <a:pt x="9471" y="29632"/>
                </a:cubicBezTo>
                <a:cubicBezTo>
                  <a:pt x="17936" y="29632"/>
                  <a:pt x="34625" y="21288"/>
                  <a:pt x="36508" y="18846"/>
                </a:cubicBezTo>
                <a:cubicBezTo>
                  <a:pt x="38798" y="15872"/>
                  <a:pt x="32779" y="1993"/>
                  <a:pt x="26923" y="249"/>
                </a:cubicBezTo>
                <a:cubicBezTo>
                  <a:pt x="26348" y="78"/>
                  <a:pt x="25651" y="1"/>
                  <a:pt x="24862" y="1"/>
                </a:cubicBezTo>
                <a:close/>
              </a:path>
            </a:pathLst>
          </a:custGeom>
          <a:solidFill>
            <a:schemeClr val="accent3">
              <a:alpha val="254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1075" y="438900"/>
            <a:ext cx="7698600" cy="5727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Kulim Park"/>
              <a:buNone/>
              <a:defRPr sz="2800">
                <a:solidFill>
                  <a:schemeClr val="dk1"/>
                </a:solidFill>
                <a:latin typeface="Kulim Park"/>
                <a:ea typeface="Kulim Park"/>
                <a:cs typeface="Kulim Park"/>
                <a:sym typeface="Kulim Park"/>
              </a:defRPr>
            </a:lvl1pPr>
            <a:lvl2pPr lvl="1"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2pPr>
            <a:lvl3pPr lvl="2"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3pPr>
            <a:lvl4pPr lvl="3"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4pPr>
            <a:lvl5pPr lvl="4"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5pPr>
            <a:lvl6pPr lvl="5"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6pPr>
            <a:lvl7pPr lvl="6"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7pPr>
            <a:lvl8pPr lvl="7"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8pPr>
            <a:lvl9pPr lvl="8" rtl="0">
              <a:spcBef>
                <a:spcPts val="0"/>
              </a:spcBef>
              <a:spcAft>
                <a:spcPts val="0"/>
              </a:spcAft>
              <a:buClr>
                <a:schemeClr val="dk1"/>
              </a:buClr>
              <a:buSzPts val="3500"/>
              <a:buFont typeface="Kulim Park"/>
              <a:buNone/>
              <a:defRPr sz="3500">
                <a:solidFill>
                  <a:schemeClr val="dk1"/>
                </a:solidFill>
                <a:latin typeface="Kulim Park"/>
                <a:ea typeface="Kulim Park"/>
                <a:cs typeface="Kulim Park"/>
                <a:sym typeface="Kulim Park"/>
              </a:defRPr>
            </a:lvl9pPr>
          </a:lstStyle>
          <a:p>
            <a:endParaRPr/>
          </a:p>
        </p:txBody>
      </p:sp>
      <p:sp>
        <p:nvSpPr>
          <p:cNvPr id="7" name="Google Shape;7;p1"/>
          <p:cNvSpPr txBox="1">
            <a:spLocks noGrp="1"/>
          </p:cNvSpPr>
          <p:nvPr>
            <p:ph type="body" idx="1"/>
          </p:nvPr>
        </p:nvSpPr>
        <p:spPr>
          <a:xfrm>
            <a:off x="721075" y="1351868"/>
            <a:ext cx="7701900" cy="32475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1pPr>
            <a:lvl2pPr marL="914400" lvl="1"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2pPr>
            <a:lvl3pPr marL="1371600" lvl="2"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3pPr>
            <a:lvl4pPr marL="1828800" lvl="3"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4pPr>
            <a:lvl5pPr marL="2286000" lvl="4"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5pPr>
            <a:lvl6pPr marL="2743200" lvl="5"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6pPr>
            <a:lvl7pPr marL="3200400" lvl="6"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7pPr>
            <a:lvl8pPr marL="3657600" lvl="7"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8pPr>
            <a:lvl9pPr marL="4114800" lvl="8" indent="-330200">
              <a:lnSpc>
                <a:spcPct val="100000"/>
              </a:lnSpc>
              <a:spcBef>
                <a:spcPts val="0"/>
              </a:spcBef>
              <a:spcAft>
                <a:spcPts val="0"/>
              </a:spcAft>
              <a:buClr>
                <a:schemeClr val="dk1"/>
              </a:buClr>
              <a:buSzPts val="1600"/>
              <a:buFont typeface="Manrope"/>
              <a:buChar char="■"/>
              <a:defRPr sz="1600">
                <a:solidFill>
                  <a:schemeClr val="dk1"/>
                </a:solidFill>
                <a:latin typeface="Manrope"/>
                <a:ea typeface="Manrope"/>
                <a:cs typeface="Manrope"/>
                <a:sym typeface="Manrop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8" r:id="rId5"/>
    <p:sldLayoutId id="2147483662" r:id="rId6"/>
    <p:sldLayoutId id="2147483663" r:id="rId7"/>
    <p:sldLayoutId id="2147483666" r:id="rId8"/>
    <p:sldLayoutId id="2147483694" r:id="rId9"/>
    <p:sldLayoutId id="2147483695" r:id="rId10"/>
    <p:sldLayoutId id="2147483696" r:id="rId11"/>
    <p:sldLayoutId id="2147483697"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8.xml"/><Relationship Id="rId5" Type="http://schemas.openxmlformats.org/officeDocument/2006/relationships/image" Target="../media/image6.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doi.org/10.1186/s40537-019-0191-6"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blastchar/telco-customer-churn"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hyperlink" Target="https://lifelines.readthedocs.io/en/latest/" TargetMode="Externa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57"/>
          <p:cNvSpPr txBox="1">
            <a:spLocks noGrp="1"/>
          </p:cNvSpPr>
          <p:nvPr>
            <p:ph type="ctrTitle"/>
          </p:nvPr>
        </p:nvSpPr>
        <p:spPr>
          <a:xfrm>
            <a:off x="723150" y="1056878"/>
            <a:ext cx="7697700" cy="1598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6000" dirty="0">
                <a:latin typeface="Kulim Park"/>
                <a:sym typeface="Kulim Park"/>
              </a:rPr>
              <a:t>23ECE285</a:t>
            </a:r>
            <a:br>
              <a:rPr lang="en" sz="6000" dirty="0">
                <a:latin typeface="Kulim Park"/>
                <a:sym typeface="Kulim Park"/>
              </a:rPr>
            </a:br>
            <a:r>
              <a:rPr lang="en" sz="6000" dirty="0">
                <a:latin typeface="Kulim Park"/>
                <a:sym typeface="Kulim Park"/>
              </a:rPr>
              <a:t>Machine Learning</a:t>
            </a:r>
            <a:r>
              <a:rPr lang="en" dirty="0"/>
              <a:t> </a:t>
            </a:r>
            <a:br>
              <a:rPr lang="en" dirty="0"/>
            </a:br>
            <a:r>
              <a:rPr lang="en" sz="3600" dirty="0">
                <a:solidFill>
                  <a:schemeClr val="lt1"/>
                </a:solidFill>
                <a:latin typeface="Kulim Park"/>
                <a:sym typeface="Kulim Park"/>
              </a:rPr>
              <a:t>Term Project</a:t>
            </a:r>
            <a:endParaRPr sz="3600" dirty="0">
              <a:solidFill>
                <a:schemeClr val="dk2"/>
              </a:solidFill>
              <a:latin typeface="Kulim Park"/>
              <a:ea typeface="Kulim Park"/>
              <a:cs typeface="Kulim Park"/>
              <a:sym typeface="Kulim Park"/>
            </a:endParaRPr>
          </a:p>
        </p:txBody>
      </p:sp>
      <p:sp>
        <p:nvSpPr>
          <p:cNvPr id="553" name="Google Shape;553;p57"/>
          <p:cNvSpPr txBox="1">
            <a:spLocks noGrp="1"/>
          </p:cNvSpPr>
          <p:nvPr>
            <p:ph type="subTitle" idx="1"/>
          </p:nvPr>
        </p:nvSpPr>
        <p:spPr>
          <a:xfrm>
            <a:off x="1962750" y="3394774"/>
            <a:ext cx="52185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Chittesh S            CB.EN.U4ECE23212</a:t>
            </a:r>
          </a:p>
          <a:p>
            <a:pPr marL="0" lvl="0" indent="0" algn="ctr" rtl="0">
              <a:spcBef>
                <a:spcPts val="0"/>
              </a:spcBef>
              <a:spcAft>
                <a:spcPts val="0"/>
              </a:spcAft>
              <a:buNone/>
            </a:pPr>
            <a:r>
              <a:rPr lang="en" dirty="0"/>
              <a:t>CH.Saathvik        CB.EN.U4ECE23214</a:t>
            </a:r>
          </a:p>
          <a:p>
            <a:pPr marL="0" lvl="0" indent="0" algn="ctr" rtl="0">
              <a:spcBef>
                <a:spcPts val="0"/>
              </a:spcBef>
              <a:spcAft>
                <a:spcPts val="0"/>
              </a:spcAft>
              <a:buNone/>
            </a:pPr>
            <a:r>
              <a:rPr lang="en" dirty="0"/>
              <a:t> M.Rahul	              CB.EN.U4ECE23227</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FF596EB3-9142-E3D0-8C18-A511E0719932}"/>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3E8F7347-4079-C272-BC43-425D80E87AA0}"/>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r>
              <a:rPr lang="en" dirty="0">
                <a:solidFill>
                  <a:schemeClr val="lt1"/>
                </a:solidFill>
              </a:rPr>
              <a:t>Literature Survey </a:t>
            </a:r>
            <a:r>
              <a:rPr lang="en" sz="1800" b="1" dirty="0">
                <a:solidFill>
                  <a:schemeClr val="lt1"/>
                </a:solidFill>
                <a:latin typeface="Cascadia Code" panose="020B0609020000020004" pitchFamily="49" charset="0"/>
                <a:cs typeface="Cascadia Code" panose="020B0609020000020004" pitchFamily="49" charset="0"/>
              </a:rPr>
              <a:t>(</a:t>
            </a:r>
            <a:r>
              <a:rPr lang="en-IN" sz="1800" b="1" dirty="0">
                <a:solidFill>
                  <a:schemeClr val="lt1"/>
                </a:solidFill>
                <a:latin typeface="Cascadia Code" panose="020B0609020000020004" pitchFamily="49" charset="0"/>
                <a:cs typeface="Cascadia Code" panose="020B0609020000020004" pitchFamily="49" charset="0"/>
              </a:rPr>
              <a:t>paper 1)</a:t>
            </a:r>
            <a:br>
              <a:rPr lang="en-IN" b="1" dirty="0">
                <a:latin typeface="Cascadia Code" panose="020B0609020000020004" pitchFamily="49" charset="0"/>
                <a:cs typeface="Cascadia Code" panose="020B0609020000020004" pitchFamily="49" charset="0"/>
              </a:rPr>
            </a:br>
            <a:endParaRPr dirty="0"/>
          </a:p>
        </p:txBody>
      </p:sp>
      <p:sp>
        <p:nvSpPr>
          <p:cNvPr id="11" name="TextBox 10">
            <a:extLst>
              <a:ext uri="{FF2B5EF4-FFF2-40B4-BE49-F238E27FC236}">
                <a16:creationId xmlns:a16="http://schemas.microsoft.com/office/drawing/2014/main" id="{9D951B9D-9CFC-9EA9-7066-9481ABD39014}"/>
              </a:ext>
            </a:extLst>
          </p:cNvPr>
          <p:cNvSpPr txBox="1"/>
          <p:nvPr/>
        </p:nvSpPr>
        <p:spPr>
          <a:xfrm>
            <a:off x="1237619" y="775130"/>
            <a:ext cx="6961461" cy="3607206"/>
          </a:xfrm>
          <a:prstGeom prst="rect">
            <a:avLst/>
          </a:prstGeom>
          <a:noFill/>
        </p:spPr>
        <p:txBody>
          <a:bodyPr wrap="square">
            <a:spAutoFit/>
          </a:bodyPr>
          <a:lstStyle/>
          <a:p>
            <a:pPr>
              <a:lnSpc>
                <a:spcPct val="150000"/>
              </a:lnSpc>
            </a:pPr>
            <a:r>
              <a:rPr lang="en-IN" b="1" dirty="0">
                <a:latin typeface="Cascadia Code" panose="020B0609020000020004" pitchFamily="49" charset="0"/>
                <a:cs typeface="Cascadia Code" panose="020B0609020000020004" pitchFamily="49" charset="0"/>
              </a:rPr>
              <a:t>Title : </a:t>
            </a:r>
          </a:p>
          <a:p>
            <a:pPr>
              <a:lnSpc>
                <a:spcPct val="150000"/>
              </a:lnSpc>
            </a:pPr>
            <a:r>
              <a:rPr lang="en-US" dirty="0"/>
              <a:t>Predicting Customer Churn Prediction in Telecom Sector Using Various Machine Learning Techniques, </a:t>
            </a:r>
            <a:r>
              <a:rPr lang="en-IN" dirty="0"/>
              <a:t>Abhishek Gaur, </a:t>
            </a:r>
            <a:r>
              <a:rPr lang="en-IN" dirty="0" err="1"/>
              <a:t>Ratnesh</a:t>
            </a:r>
            <a:r>
              <a:rPr lang="en-IN" dirty="0"/>
              <a:t> Dubey, </a:t>
            </a:r>
            <a:r>
              <a:rPr lang="it-IT" dirty="0"/>
              <a:t>DOI: 978-1-5386-5367-8/18/$31.00 ©2018 IEEE</a:t>
            </a:r>
            <a:br>
              <a:rPr lang="en-US" dirty="0">
                <a:latin typeface="+mj-lt"/>
              </a:rPr>
            </a:br>
            <a:endParaRPr lang="en-US" dirty="0">
              <a:latin typeface="+mj-lt"/>
            </a:endParaRPr>
          </a:p>
          <a:p>
            <a:pPr>
              <a:lnSpc>
                <a:spcPct val="150000"/>
              </a:lnSpc>
            </a:pPr>
            <a:r>
              <a:rPr lang="en-US" b="1" dirty="0">
                <a:latin typeface="Cascadia Code" panose="020B0609020000020004" pitchFamily="49" charset="0"/>
                <a:cs typeface="Cascadia Code" panose="020B0609020000020004" pitchFamily="49" charset="0"/>
              </a:rPr>
              <a:t>Methodology :</a:t>
            </a:r>
            <a:r>
              <a:rPr lang="en-US" dirty="0">
                <a:latin typeface="+mj-lt"/>
                <a:cs typeface="Cascadia Code" panose="020B0609020000020004" pitchFamily="49" charset="0"/>
              </a:rPr>
              <a:t> </a:t>
            </a:r>
          </a:p>
          <a:p>
            <a:pPr>
              <a:lnSpc>
                <a:spcPct val="150000"/>
              </a:lnSpc>
            </a:pPr>
            <a:r>
              <a:rPr lang="en-US" dirty="0">
                <a:latin typeface="+mj-lt"/>
                <a:cs typeface="Cascadia Code" panose="020B0609020000020004" pitchFamily="49" charset="0"/>
              </a:rPr>
              <a:t>	This study uses machine learning to predict customer churn in the telecom industry. It applies classification models like Logistic Regression, SVM, Random Forest, and Gradient Boosted Trees to build predictions. The dataset used has 7043 records and 21 features for training and testing. The models are evaluated based on accuracy, precision, recall, and AUC scores to measure their performance.</a:t>
            </a:r>
          </a:p>
        </p:txBody>
      </p:sp>
    </p:spTree>
    <p:extLst>
      <p:ext uri="{BB962C8B-B14F-4D97-AF65-F5344CB8AC3E}">
        <p14:creationId xmlns:p14="http://schemas.microsoft.com/office/powerpoint/2010/main" val="1597673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180100DE-5A9B-936A-78DA-BCFFC3D6DDA5}"/>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9B087577-B8B1-FC05-38E8-8F88B727A283}"/>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Literature Survey </a:t>
            </a:r>
            <a:r>
              <a:rPr lang="en" sz="1800" b="1" dirty="0">
                <a:solidFill>
                  <a:schemeClr val="lt1"/>
                </a:solidFill>
                <a:latin typeface="Cascadia Code" panose="020B0609020000020004" pitchFamily="49" charset="0"/>
                <a:cs typeface="Cascadia Code" panose="020B0609020000020004" pitchFamily="49" charset="0"/>
              </a:rPr>
              <a:t>(</a:t>
            </a:r>
            <a:r>
              <a:rPr lang="en-IN" sz="1800" b="1" dirty="0">
                <a:solidFill>
                  <a:schemeClr val="lt1"/>
                </a:solidFill>
                <a:latin typeface="Cascadia Code" panose="020B0609020000020004" pitchFamily="49" charset="0"/>
                <a:cs typeface="Cascadia Code" panose="020B0609020000020004" pitchFamily="49" charset="0"/>
              </a:rPr>
              <a:t>paper 1)</a:t>
            </a:r>
            <a:br>
              <a:rPr lang="en-IN" sz="1800" b="1" dirty="0">
                <a:latin typeface="Cascadia Code" panose="020B0609020000020004" pitchFamily="49" charset="0"/>
                <a:cs typeface="Cascadia Code" panose="020B0609020000020004" pitchFamily="49" charset="0"/>
              </a:rPr>
            </a:br>
            <a:endParaRPr sz="1800" dirty="0"/>
          </a:p>
        </p:txBody>
      </p:sp>
      <p:sp>
        <p:nvSpPr>
          <p:cNvPr id="11" name="TextBox 10">
            <a:extLst>
              <a:ext uri="{FF2B5EF4-FFF2-40B4-BE49-F238E27FC236}">
                <a16:creationId xmlns:a16="http://schemas.microsoft.com/office/drawing/2014/main" id="{C2E22B97-9506-2D6D-E576-54A176173D47}"/>
              </a:ext>
            </a:extLst>
          </p:cNvPr>
          <p:cNvSpPr txBox="1"/>
          <p:nvPr/>
        </p:nvSpPr>
        <p:spPr>
          <a:xfrm>
            <a:off x="1247779" y="1093920"/>
            <a:ext cx="6961461" cy="3607206"/>
          </a:xfrm>
          <a:prstGeom prst="rect">
            <a:avLst/>
          </a:prstGeom>
          <a:noFill/>
        </p:spPr>
        <p:txBody>
          <a:bodyPr wrap="square">
            <a:spAutoFit/>
          </a:bodyPr>
          <a:lstStyle/>
          <a:p>
            <a:pPr>
              <a:lnSpc>
                <a:spcPct val="150000"/>
              </a:lnSpc>
            </a:pPr>
            <a:r>
              <a:rPr lang="en-IN" b="1" dirty="0">
                <a:latin typeface="Cascadia Code" panose="020B0609020000020004" pitchFamily="49" charset="0"/>
                <a:cs typeface="Cascadia Code" panose="020B0609020000020004" pitchFamily="49" charset="0"/>
              </a:rPr>
              <a:t>Highlights : </a:t>
            </a:r>
          </a:p>
          <a:p>
            <a:pPr>
              <a:lnSpc>
                <a:spcPct val="150000"/>
              </a:lnSpc>
            </a:pPr>
            <a:r>
              <a:rPr lang="en-US" dirty="0">
                <a:latin typeface="+mj-lt"/>
                <a:cs typeface="Cascadia Code" panose="020B0609020000020004" pitchFamily="49" charset="0"/>
              </a:rPr>
              <a:t>	This study highlights the importance of churn prediction for customer retention and compares different models, finding Gradient Boosted Trees to be the most accurate. It also emphasizes proper data preprocessing, including handling categorical data and feature selection.</a:t>
            </a:r>
          </a:p>
          <a:p>
            <a:pPr>
              <a:lnSpc>
                <a:spcPct val="150000"/>
              </a:lnSpc>
            </a:pPr>
            <a:endParaRPr lang="en-IN" b="1" dirty="0">
              <a:latin typeface="Cascadia Code" panose="020B0609020000020004" pitchFamily="49" charset="0"/>
              <a:cs typeface="Cascadia Code" panose="020B0609020000020004" pitchFamily="49" charset="0"/>
            </a:endParaRPr>
          </a:p>
          <a:p>
            <a:pPr>
              <a:lnSpc>
                <a:spcPct val="150000"/>
              </a:lnSpc>
            </a:pPr>
            <a:r>
              <a:rPr lang="en-IN" b="1" dirty="0">
                <a:latin typeface="Cascadia Code" panose="020B0609020000020004" pitchFamily="49" charset="0"/>
                <a:cs typeface="Cascadia Code" panose="020B0609020000020004" pitchFamily="49" charset="0"/>
              </a:rPr>
              <a:t>Limitation : </a:t>
            </a:r>
          </a:p>
          <a:p>
            <a:pPr>
              <a:lnSpc>
                <a:spcPct val="150000"/>
              </a:lnSpc>
            </a:pPr>
            <a:r>
              <a:rPr lang="en-US" dirty="0">
                <a:latin typeface="+mj-lt"/>
                <a:cs typeface="Cascadia Code" panose="020B0609020000020004" pitchFamily="49" charset="0"/>
              </a:rPr>
              <a:t>	It focuses on specific machine learning models and may not generalize to all telecom industries. Feature engineering is not deeply analyzed, which could impact model performance.</a:t>
            </a:r>
          </a:p>
          <a:p>
            <a:pPr marL="285750" indent="-285750">
              <a:lnSpc>
                <a:spcPct val="150000"/>
              </a:lnSpc>
              <a:buFont typeface="Arial" panose="020B0604020202020204" pitchFamily="34" charset="0"/>
              <a:buChar char="•"/>
            </a:pPr>
            <a:endParaRPr lang="en-US" dirty="0">
              <a:latin typeface="+mj-lt"/>
              <a:cs typeface="Cascadia Code" panose="020B0609020000020004" pitchFamily="49" charset="0"/>
            </a:endParaRPr>
          </a:p>
        </p:txBody>
      </p:sp>
    </p:spTree>
    <p:extLst>
      <p:ext uri="{BB962C8B-B14F-4D97-AF65-F5344CB8AC3E}">
        <p14:creationId xmlns:p14="http://schemas.microsoft.com/office/powerpoint/2010/main" val="71925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68964543-DDCA-93D5-BC1B-6704EE86D05E}"/>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5AC4F14B-DF63-D87E-76F6-C98B309350BB}"/>
              </a:ext>
            </a:extLst>
          </p:cNvPr>
          <p:cNvSpPr txBox="1">
            <a:spLocks noGrp="1"/>
          </p:cNvSpPr>
          <p:nvPr>
            <p:ph type="title"/>
          </p:nvPr>
        </p:nvSpPr>
        <p:spPr>
          <a:xfrm flipH="1">
            <a:off x="719924" y="518980"/>
            <a:ext cx="7704000" cy="657900"/>
          </a:xfrm>
          <a:prstGeom prst="rect">
            <a:avLst/>
          </a:prstGeom>
        </p:spPr>
        <p:txBody>
          <a:bodyPr spcFirstLastPara="1" wrap="square" lIns="91425" tIns="91425" rIns="91425" bIns="91425" anchor="ctr" anchorCtr="0">
            <a:noAutofit/>
          </a:bodyPr>
          <a:lstStyle/>
          <a:p>
            <a:r>
              <a:rPr lang="en" dirty="0">
                <a:solidFill>
                  <a:schemeClr val="lt1"/>
                </a:solidFill>
              </a:rPr>
              <a:t>Literature Survey </a:t>
            </a:r>
            <a:r>
              <a:rPr lang="en" sz="1800" b="1" dirty="0">
                <a:solidFill>
                  <a:schemeClr val="lt1"/>
                </a:solidFill>
                <a:latin typeface="Cascadia Code" panose="020B0609020000020004" pitchFamily="49" charset="0"/>
                <a:cs typeface="Cascadia Code" panose="020B0609020000020004" pitchFamily="49" charset="0"/>
              </a:rPr>
              <a:t>(</a:t>
            </a:r>
            <a:r>
              <a:rPr lang="en-IN" sz="1800" b="1" dirty="0">
                <a:solidFill>
                  <a:schemeClr val="lt1"/>
                </a:solidFill>
                <a:latin typeface="Cascadia Code" panose="020B0609020000020004" pitchFamily="49" charset="0"/>
                <a:cs typeface="Cascadia Code" panose="020B0609020000020004" pitchFamily="49" charset="0"/>
              </a:rPr>
              <a:t>paper 2)</a:t>
            </a:r>
            <a:br>
              <a:rPr lang="en-IN" b="1" dirty="0">
                <a:latin typeface="Cascadia Code" panose="020B0609020000020004" pitchFamily="49" charset="0"/>
                <a:cs typeface="Cascadia Code" panose="020B0609020000020004" pitchFamily="49" charset="0"/>
              </a:rPr>
            </a:br>
            <a:endParaRPr dirty="0"/>
          </a:p>
        </p:txBody>
      </p:sp>
      <p:sp>
        <p:nvSpPr>
          <p:cNvPr id="11" name="TextBox 10">
            <a:extLst>
              <a:ext uri="{FF2B5EF4-FFF2-40B4-BE49-F238E27FC236}">
                <a16:creationId xmlns:a16="http://schemas.microsoft.com/office/drawing/2014/main" id="{43855266-9840-8FE7-80A1-24B346C15AD9}"/>
              </a:ext>
            </a:extLst>
          </p:cNvPr>
          <p:cNvSpPr txBox="1"/>
          <p:nvPr/>
        </p:nvSpPr>
        <p:spPr>
          <a:xfrm>
            <a:off x="1091194" y="1095600"/>
            <a:ext cx="6961461" cy="3284041"/>
          </a:xfrm>
          <a:prstGeom prst="rect">
            <a:avLst/>
          </a:prstGeom>
          <a:noFill/>
        </p:spPr>
        <p:txBody>
          <a:bodyPr wrap="square">
            <a:spAutoFit/>
          </a:bodyPr>
          <a:lstStyle/>
          <a:p>
            <a:pPr>
              <a:lnSpc>
                <a:spcPct val="150000"/>
              </a:lnSpc>
            </a:pPr>
            <a:r>
              <a:rPr lang="en-IN" b="1" dirty="0">
                <a:latin typeface="Cascadia Code" panose="020B0609020000020004" pitchFamily="49" charset="0"/>
                <a:cs typeface="Cascadia Code" panose="020B0609020000020004" pitchFamily="49" charset="0"/>
              </a:rPr>
              <a:t>Title : </a:t>
            </a:r>
          </a:p>
          <a:p>
            <a:pPr>
              <a:lnSpc>
                <a:spcPct val="150000"/>
              </a:lnSpc>
            </a:pPr>
            <a:r>
              <a:rPr lang="en-US" dirty="0"/>
              <a:t>A Churn Prediction Model Using Random Forest: Analysis of Machine Learning Techniques for Churn Prediction and Factor Identification in Telecom Sector.</a:t>
            </a:r>
            <a:br>
              <a:rPr lang="en-US" dirty="0">
                <a:latin typeface="+mj-lt"/>
              </a:rPr>
            </a:br>
            <a:endParaRPr lang="en-US" dirty="0">
              <a:latin typeface="+mj-lt"/>
            </a:endParaRPr>
          </a:p>
          <a:p>
            <a:pPr>
              <a:lnSpc>
                <a:spcPct val="150000"/>
              </a:lnSpc>
            </a:pPr>
            <a:r>
              <a:rPr lang="en-US" b="1" dirty="0">
                <a:latin typeface="Cascadia Code" panose="020B0609020000020004" pitchFamily="49" charset="0"/>
                <a:cs typeface="Cascadia Code" panose="020B0609020000020004" pitchFamily="49" charset="0"/>
              </a:rPr>
              <a:t>Methodology :</a:t>
            </a:r>
            <a:r>
              <a:rPr lang="en-US" dirty="0">
                <a:latin typeface="+mj-lt"/>
                <a:cs typeface="Cascadia Code" panose="020B0609020000020004" pitchFamily="49" charset="0"/>
              </a:rPr>
              <a:t> </a:t>
            </a:r>
          </a:p>
          <a:p>
            <a:pPr>
              <a:lnSpc>
                <a:spcPct val="150000"/>
              </a:lnSpc>
            </a:pPr>
            <a:r>
              <a:rPr lang="en-US" dirty="0">
                <a:latin typeface="+mj-lt"/>
                <a:cs typeface="Cascadia Code" panose="020B0609020000020004" pitchFamily="49" charset="0"/>
              </a:rPr>
              <a:t>	The paper presents a churn prediction model using classification methods like Random Forest, Decision Trees, and SVM, along with clustering (k-means) to identify churned customers and their reasons for leaving. Feature selection is done using information gain and correlation ranking. The model is tested using accuracy, precision, recall, and F-measure to measure its performance.</a:t>
            </a:r>
          </a:p>
        </p:txBody>
      </p:sp>
    </p:spTree>
    <p:extLst>
      <p:ext uri="{BB962C8B-B14F-4D97-AF65-F5344CB8AC3E}">
        <p14:creationId xmlns:p14="http://schemas.microsoft.com/office/powerpoint/2010/main" val="108587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D161103C-E634-B205-85EC-F6784C8A36F7}"/>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39DD0391-2BB4-D0CC-442F-AE8E06C241D8}"/>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Literature Survey </a:t>
            </a:r>
            <a:r>
              <a:rPr lang="en" sz="1800" b="1" dirty="0">
                <a:solidFill>
                  <a:schemeClr val="lt1"/>
                </a:solidFill>
                <a:latin typeface="Cascadia Code" panose="020B0609020000020004" pitchFamily="49" charset="0"/>
                <a:cs typeface="Cascadia Code" panose="020B0609020000020004" pitchFamily="49" charset="0"/>
              </a:rPr>
              <a:t>(</a:t>
            </a:r>
            <a:r>
              <a:rPr lang="en-IN" sz="1800" b="1" dirty="0">
                <a:solidFill>
                  <a:schemeClr val="lt1"/>
                </a:solidFill>
                <a:latin typeface="Cascadia Code" panose="020B0609020000020004" pitchFamily="49" charset="0"/>
                <a:cs typeface="Cascadia Code" panose="020B0609020000020004" pitchFamily="49" charset="0"/>
              </a:rPr>
              <a:t>paper 2)</a:t>
            </a:r>
            <a:endParaRPr sz="1800" dirty="0"/>
          </a:p>
        </p:txBody>
      </p:sp>
      <p:sp>
        <p:nvSpPr>
          <p:cNvPr id="11" name="TextBox 10">
            <a:extLst>
              <a:ext uri="{FF2B5EF4-FFF2-40B4-BE49-F238E27FC236}">
                <a16:creationId xmlns:a16="http://schemas.microsoft.com/office/drawing/2014/main" id="{DD2AFEDE-A714-50F3-D35B-019206C5886C}"/>
              </a:ext>
            </a:extLst>
          </p:cNvPr>
          <p:cNvSpPr txBox="1"/>
          <p:nvPr/>
        </p:nvSpPr>
        <p:spPr>
          <a:xfrm>
            <a:off x="1247779" y="1093920"/>
            <a:ext cx="6961461" cy="3607206"/>
          </a:xfrm>
          <a:prstGeom prst="rect">
            <a:avLst/>
          </a:prstGeom>
          <a:noFill/>
        </p:spPr>
        <p:txBody>
          <a:bodyPr wrap="square">
            <a:spAutoFit/>
          </a:bodyPr>
          <a:lstStyle/>
          <a:p>
            <a:pPr>
              <a:lnSpc>
                <a:spcPct val="150000"/>
              </a:lnSpc>
            </a:pPr>
            <a:r>
              <a:rPr lang="en-IN" b="1" dirty="0">
                <a:latin typeface="Cascadia Code" panose="020B0609020000020004" pitchFamily="49" charset="0"/>
                <a:cs typeface="Cascadia Code" panose="020B0609020000020004" pitchFamily="49" charset="0"/>
              </a:rPr>
              <a:t>Highlights :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Random Forest model predicts churn with 88.63% accuracy.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Finds key churn reasons using attribute selection.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Uses k-means clustering.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Focuses on customer segmentation for better retention strategies.</a:t>
            </a:r>
          </a:p>
          <a:p>
            <a:pPr marL="285750" indent="-285750">
              <a:lnSpc>
                <a:spcPct val="150000"/>
              </a:lnSpc>
              <a:buFont typeface="Arial" panose="020B0604020202020204" pitchFamily="34" charset="0"/>
              <a:buChar char="•"/>
            </a:pPr>
            <a:endParaRPr lang="en-IN" b="1" dirty="0">
              <a:latin typeface="Cascadia Code" panose="020B0609020000020004" pitchFamily="49" charset="0"/>
              <a:cs typeface="Cascadia Code" panose="020B0609020000020004" pitchFamily="49" charset="0"/>
            </a:endParaRPr>
          </a:p>
          <a:p>
            <a:pPr>
              <a:lnSpc>
                <a:spcPct val="150000"/>
              </a:lnSpc>
            </a:pPr>
            <a:r>
              <a:rPr lang="en-IN" b="1" dirty="0">
                <a:latin typeface="Cascadia Code" panose="020B0609020000020004" pitchFamily="49" charset="0"/>
                <a:cs typeface="Cascadia Code" panose="020B0609020000020004" pitchFamily="49" charset="0"/>
              </a:rPr>
              <a:t>Limitation : </a:t>
            </a:r>
          </a:p>
          <a:p>
            <a:pPr>
              <a:lnSpc>
                <a:spcPct val="150000"/>
              </a:lnSpc>
            </a:pPr>
            <a:r>
              <a:rPr lang="en-US" dirty="0">
                <a:latin typeface="+mj-lt"/>
                <a:cs typeface="Cascadia Code" panose="020B0609020000020004" pitchFamily="49" charset="0"/>
              </a:rPr>
              <a:t>	The model is tested only on a South Asian telecom dataset, limiting its use in other regions. The Random Forest model is complex, making it hard to interpret its decision rules. Some important features may be missed during selection, affecting accuracy. Additionally, the study lacks real-world testing on live telecom systems.</a:t>
            </a:r>
          </a:p>
        </p:txBody>
      </p:sp>
    </p:spTree>
    <p:extLst>
      <p:ext uri="{BB962C8B-B14F-4D97-AF65-F5344CB8AC3E}">
        <p14:creationId xmlns:p14="http://schemas.microsoft.com/office/powerpoint/2010/main" val="320935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1A0E01C8-9FA4-59FF-9106-89AF792D8CB0}"/>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4DE8AB36-ACC9-CB10-D7A3-669FF5843A23}"/>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Motivation </a:t>
            </a:r>
            <a:endParaRPr dirty="0"/>
          </a:p>
        </p:txBody>
      </p:sp>
      <p:sp>
        <p:nvSpPr>
          <p:cNvPr id="11" name="TextBox 10">
            <a:extLst>
              <a:ext uri="{FF2B5EF4-FFF2-40B4-BE49-F238E27FC236}">
                <a16:creationId xmlns:a16="http://schemas.microsoft.com/office/drawing/2014/main" id="{CE1012EA-3629-5606-9483-8E96E6CDBE17}"/>
              </a:ext>
            </a:extLst>
          </p:cNvPr>
          <p:cNvSpPr txBox="1"/>
          <p:nvPr/>
        </p:nvSpPr>
        <p:spPr>
          <a:xfrm>
            <a:off x="1247779" y="1093920"/>
            <a:ext cx="6961461" cy="3284041"/>
          </a:xfrm>
          <a:prstGeom prst="rect">
            <a:avLst/>
          </a:prstGeom>
          <a:noFill/>
        </p:spPr>
        <p:txBody>
          <a:bodyPr wrap="square">
            <a:spAutoFit/>
          </a:bodyPr>
          <a:lstStyle/>
          <a:p>
            <a:pPr>
              <a:lnSpc>
                <a:spcPct val="150000"/>
              </a:lnSpc>
            </a:pPr>
            <a:r>
              <a:rPr lang="en-US" dirty="0"/>
              <a:t>The telecom industry in India is highly competitive, with companies like </a:t>
            </a:r>
            <a:r>
              <a:rPr lang="en-US" b="1" dirty="0">
                <a:latin typeface="Cascadia Code" panose="020B0609020000020004" pitchFamily="49" charset="0"/>
                <a:cs typeface="Cascadia Code" panose="020B0609020000020004" pitchFamily="49" charset="0"/>
              </a:rPr>
              <a:t>Airtel, Jio, Vi (Vodafone-Idea), and BSNL</a:t>
            </a:r>
            <a:r>
              <a:rPr lang="en-US" b="1" dirty="0"/>
              <a:t> </a:t>
            </a:r>
            <a:r>
              <a:rPr lang="en-US" dirty="0"/>
              <a:t>working hard to keep their customers. Many users switch between service providers due to issues like poor network coverage, high prices, and customer service problems.  </a:t>
            </a:r>
          </a:p>
          <a:p>
            <a:pPr>
              <a:lnSpc>
                <a:spcPct val="150000"/>
              </a:lnSpc>
            </a:pPr>
            <a:endParaRPr lang="en-US" dirty="0"/>
          </a:p>
          <a:p>
            <a:pPr>
              <a:lnSpc>
                <a:spcPct val="150000"/>
              </a:lnSpc>
            </a:pPr>
            <a:r>
              <a:rPr lang="en-US" dirty="0"/>
              <a:t>For example, Jio's low-cost plans caused many customers to leave other networks, while Vi has struggled to retain its users. To tackle this, telecom companies need </a:t>
            </a:r>
            <a:r>
              <a:rPr lang="en-US" b="1" dirty="0">
                <a:latin typeface="Cascadia Code" panose="020B0609020000020004" pitchFamily="49" charset="0"/>
                <a:cs typeface="Cascadia Code" panose="020B0609020000020004" pitchFamily="49" charset="0"/>
              </a:rPr>
              <a:t>smart churn prediction models </a:t>
            </a:r>
            <a:r>
              <a:rPr lang="en-US" dirty="0"/>
              <a:t>to identify customers who might leave. By using machine learning, they can offer better deals, improve customer service, and reduce churn, leading to higher customer satisfaction and increased profits.</a:t>
            </a:r>
            <a:endParaRPr lang="en-IN" dirty="0"/>
          </a:p>
        </p:txBody>
      </p:sp>
    </p:spTree>
    <p:extLst>
      <p:ext uri="{BB962C8B-B14F-4D97-AF65-F5344CB8AC3E}">
        <p14:creationId xmlns:p14="http://schemas.microsoft.com/office/powerpoint/2010/main" val="1420601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9"/>
          <p:cNvSpPr txBox="1">
            <a:spLocks noGrp="1"/>
          </p:cNvSpPr>
          <p:nvPr>
            <p:ph type="title" idx="15"/>
          </p:nvPr>
        </p:nvSpPr>
        <p:spPr>
          <a:xfrm flipH="1">
            <a:off x="664262" y="230612"/>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Objectives</a:t>
            </a:r>
            <a:endParaRPr dirty="0">
              <a:solidFill>
                <a:schemeClr val="lt1"/>
              </a:solidFill>
            </a:endParaRPr>
          </a:p>
        </p:txBody>
      </p:sp>
      <p:sp>
        <p:nvSpPr>
          <p:cNvPr id="26" name="TextBox 25">
            <a:extLst>
              <a:ext uri="{FF2B5EF4-FFF2-40B4-BE49-F238E27FC236}">
                <a16:creationId xmlns:a16="http://schemas.microsoft.com/office/drawing/2014/main" id="{27D46EB3-2EE0-2C63-E5B0-CFB3E5E3CB8F}"/>
              </a:ext>
            </a:extLst>
          </p:cNvPr>
          <p:cNvSpPr txBox="1"/>
          <p:nvPr/>
        </p:nvSpPr>
        <p:spPr>
          <a:xfrm>
            <a:off x="1247336" y="1177263"/>
            <a:ext cx="6649328" cy="3539430"/>
          </a:xfrm>
          <a:prstGeom prst="rect">
            <a:avLst/>
          </a:prstGeom>
          <a:noFill/>
        </p:spPr>
        <p:txBody>
          <a:bodyPr wrap="square" rtlCol="0">
            <a:spAutoFit/>
          </a:bodyPr>
          <a:lstStyle/>
          <a:p>
            <a:pPr>
              <a:buFont typeface="+mj-lt"/>
              <a:buAutoNum type="arabicPeriod"/>
            </a:pPr>
            <a:r>
              <a:rPr lang="en-US" b="1" dirty="0"/>
              <a:t>To predict customer churn</a:t>
            </a:r>
            <a:r>
              <a:rPr lang="en-US" dirty="0"/>
              <a:t> using various machine learning models including Decision Trees, Random Forest, Support Vector Machine (SVM), K-Nearest Neighbors (KNN), Naive Bayes, SGD and ADAM.</a:t>
            </a:r>
          </a:p>
          <a:p>
            <a:pPr>
              <a:buFont typeface="+mj-lt"/>
              <a:buAutoNum type="arabicPeriod"/>
            </a:pPr>
            <a:endParaRPr lang="en-US" dirty="0"/>
          </a:p>
          <a:p>
            <a:pPr>
              <a:buFont typeface="+mj-lt"/>
              <a:buAutoNum type="arabicPeriod"/>
            </a:pPr>
            <a:r>
              <a:rPr lang="en-US" b="1" dirty="0"/>
              <a:t>To handle class imbalance in the dataset</a:t>
            </a:r>
            <a:r>
              <a:rPr lang="en-US" dirty="0"/>
              <a:t> effectively using the SMOTE (Synthetic Minority Over-sampling Technique) method.</a:t>
            </a:r>
          </a:p>
          <a:p>
            <a:pPr>
              <a:buFont typeface="+mj-lt"/>
              <a:buAutoNum type="arabicPeriod"/>
            </a:pPr>
            <a:endParaRPr lang="en-US" dirty="0"/>
          </a:p>
          <a:p>
            <a:pPr>
              <a:buFont typeface="+mj-lt"/>
              <a:buAutoNum type="arabicPeriod"/>
            </a:pPr>
            <a:r>
              <a:rPr lang="en-US" b="1" dirty="0"/>
              <a:t>To perform survival analysis</a:t>
            </a:r>
            <a:r>
              <a:rPr lang="en-US" dirty="0"/>
              <a:t> for estimating customer lifetime and gaining deeper insights into customer retention behavior.</a:t>
            </a:r>
          </a:p>
          <a:p>
            <a:pPr>
              <a:buFont typeface="+mj-lt"/>
              <a:buAutoNum type="arabicPeriod"/>
            </a:pPr>
            <a:endParaRPr lang="en-US" dirty="0"/>
          </a:p>
          <a:p>
            <a:pPr>
              <a:buFont typeface="+mj-lt"/>
              <a:buAutoNum type="arabicPeriod"/>
            </a:pPr>
            <a:r>
              <a:rPr lang="en-US" b="1" dirty="0"/>
              <a:t>To evaluate and compare model performance</a:t>
            </a:r>
            <a:r>
              <a:rPr lang="en-US" dirty="0"/>
              <a:t> using metrics such as accuracy, precision, recall.</a:t>
            </a:r>
          </a:p>
          <a:p>
            <a:pPr>
              <a:buFont typeface="+mj-lt"/>
              <a:buAutoNum type="arabicPeriod"/>
            </a:pPr>
            <a:endParaRPr lang="en-US" dirty="0"/>
          </a:p>
          <a:p>
            <a:pPr>
              <a:buFont typeface="+mj-lt"/>
              <a:buAutoNum type="arabicPeriod"/>
            </a:pPr>
            <a:r>
              <a:rPr lang="en-US" b="1" dirty="0"/>
              <a:t>To identify the most effective model(s)</a:t>
            </a:r>
            <a:r>
              <a:rPr lang="en-US" dirty="0"/>
              <a:t> for predicting churn and provide actionable insights that can help in reducing customer churn.</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120B-8A30-2DC2-80E5-DDC670E4C306}"/>
              </a:ext>
            </a:extLst>
          </p:cNvPr>
          <p:cNvSpPr>
            <a:spLocks noGrp="1"/>
          </p:cNvSpPr>
          <p:nvPr>
            <p:ph type="title"/>
          </p:nvPr>
        </p:nvSpPr>
        <p:spPr/>
        <p:txBody>
          <a:bodyPr/>
          <a:lstStyle/>
          <a:p>
            <a:r>
              <a:rPr lang="en-US" b="1" dirty="0"/>
              <a:t>Best Performing Model: Random Forest</a:t>
            </a:r>
            <a:br>
              <a:rPr lang="en-US" b="1" dirty="0"/>
            </a:br>
            <a:endParaRPr lang="en-IN" dirty="0"/>
          </a:p>
        </p:txBody>
      </p:sp>
      <p:sp>
        <p:nvSpPr>
          <p:cNvPr id="4" name="TextBox 3">
            <a:extLst>
              <a:ext uri="{FF2B5EF4-FFF2-40B4-BE49-F238E27FC236}">
                <a16:creationId xmlns:a16="http://schemas.microsoft.com/office/drawing/2014/main" id="{9B797F47-09FA-1D00-DD06-4B5E978D9DC2}"/>
              </a:ext>
            </a:extLst>
          </p:cNvPr>
          <p:cNvSpPr txBox="1"/>
          <p:nvPr/>
        </p:nvSpPr>
        <p:spPr>
          <a:xfrm>
            <a:off x="166903" y="1009265"/>
            <a:ext cx="8810044" cy="2677656"/>
          </a:xfrm>
          <a:prstGeom prst="rect">
            <a:avLst/>
          </a:prstGeom>
          <a:noFill/>
        </p:spPr>
        <p:txBody>
          <a:bodyPr wrap="square">
            <a:spAutoFit/>
          </a:bodyPr>
          <a:lstStyle/>
          <a:p>
            <a:pPr>
              <a:buNone/>
            </a:pPr>
            <a:r>
              <a:rPr lang="en-US" b="1" dirty="0"/>
              <a:t>Highest Accuracy</a:t>
            </a:r>
            <a:endParaRPr lang="en-US" dirty="0"/>
          </a:p>
          <a:p>
            <a:pPr>
              <a:buFont typeface="Arial" panose="020B0604020202020204" pitchFamily="34" charset="0"/>
              <a:buChar char="•"/>
            </a:pPr>
            <a:r>
              <a:rPr lang="en-US" dirty="0"/>
              <a:t>The base paper showed </a:t>
            </a:r>
            <a:r>
              <a:rPr lang="en-US" b="1" dirty="0"/>
              <a:t>99.09% accuracy</a:t>
            </a:r>
            <a:r>
              <a:rPr lang="en-US" dirty="0"/>
              <a:t> with Random Forest.</a:t>
            </a:r>
          </a:p>
          <a:p>
            <a:pPr>
              <a:buFont typeface="Arial" panose="020B0604020202020204" pitchFamily="34" charset="0"/>
              <a:buChar char="•"/>
            </a:pPr>
            <a:r>
              <a:rPr lang="en-US" dirty="0"/>
              <a:t>Our results also followed the same trend, proving it’s a strong model.</a:t>
            </a:r>
          </a:p>
          <a:p>
            <a:pPr>
              <a:buFont typeface="Arial" panose="020B0604020202020204" pitchFamily="34" charset="0"/>
              <a:buChar char="•"/>
            </a:pPr>
            <a:endParaRPr lang="en-US" dirty="0"/>
          </a:p>
          <a:p>
            <a:pPr>
              <a:buNone/>
            </a:pPr>
            <a:r>
              <a:rPr lang="en-US" b="1" dirty="0"/>
              <a:t>Good Performance on Key Metrics</a:t>
            </a:r>
            <a:endParaRPr lang="en-US" dirty="0"/>
          </a:p>
          <a:p>
            <a:pPr>
              <a:buFont typeface="Arial" panose="020B0604020202020204" pitchFamily="34" charset="0"/>
              <a:buChar char="•"/>
            </a:pPr>
            <a:r>
              <a:rPr lang="en-US" dirty="0"/>
              <a:t>While exact numbers aren’t given, both </a:t>
            </a:r>
            <a:r>
              <a:rPr lang="en-US" b="1" dirty="0"/>
              <a:t>Random Forest and Decision Tree</a:t>
            </a:r>
            <a:r>
              <a:rPr lang="en-US" dirty="0"/>
              <a:t> performed well in terms of precision, recall, and F1-score.</a:t>
            </a:r>
          </a:p>
          <a:p>
            <a:pPr>
              <a:buFont typeface="Arial" panose="020B0604020202020204" pitchFamily="34" charset="0"/>
              <a:buChar char="•"/>
            </a:pPr>
            <a:endParaRPr lang="en-US" dirty="0"/>
          </a:p>
          <a:p>
            <a:pPr>
              <a:buNone/>
            </a:pPr>
            <a:r>
              <a:rPr lang="en-US" b="1" dirty="0"/>
              <a:t>Handles Data Imbalance Well</a:t>
            </a:r>
            <a:endParaRPr lang="en-US" dirty="0"/>
          </a:p>
          <a:p>
            <a:pPr>
              <a:buFont typeface="Arial" panose="020B0604020202020204" pitchFamily="34" charset="0"/>
              <a:buChar char="•"/>
            </a:pPr>
            <a:r>
              <a:rPr lang="en-US" dirty="0"/>
              <a:t>After using </a:t>
            </a:r>
            <a:r>
              <a:rPr lang="en-US" b="1" dirty="0"/>
              <a:t>SMOTE</a:t>
            </a:r>
            <a:r>
              <a:rPr lang="en-US" dirty="0"/>
              <a:t> to fix class imbalance, Random Forest still performed strongly, making it a </a:t>
            </a:r>
            <a:r>
              <a:rPr lang="en-US" b="1" dirty="0"/>
              <a:t>stable and reliable model</a:t>
            </a:r>
            <a:r>
              <a:rPr lang="en-US" dirty="0"/>
              <a:t>.</a:t>
            </a:r>
          </a:p>
          <a:p>
            <a:pPr>
              <a:buFont typeface="Arial" panose="020B0604020202020204" pitchFamily="34" charset="0"/>
              <a:buChar char="•"/>
            </a:pPr>
            <a:endParaRPr lang="en-US" dirty="0"/>
          </a:p>
        </p:txBody>
      </p:sp>
    </p:spTree>
    <p:extLst>
      <p:ext uri="{BB962C8B-B14F-4D97-AF65-F5344CB8AC3E}">
        <p14:creationId xmlns:p14="http://schemas.microsoft.com/office/powerpoint/2010/main" val="367569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D7432-85AE-48B5-D808-C844A09329D5}"/>
              </a:ext>
            </a:extLst>
          </p:cNvPr>
          <p:cNvSpPr>
            <a:spLocks noGrp="1"/>
          </p:cNvSpPr>
          <p:nvPr>
            <p:ph type="title"/>
          </p:nvPr>
        </p:nvSpPr>
        <p:spPr/>
        <p:txBody>
          <a:bodyPr/>
          <a:lstStyle/>
          <a:p>
            <a:r>
              <a:rPr lang="en-IN" b="1" dirty="0"/>
              <a:t>Additional Work Done: </a:t>
            </a:r>
          </a:p>
        </p:txBody>
      </p:sp>
      <p:sp>
        <p:nvSpPr>
          <p:cNvPr id="4" name="TextBox 3">
            <a:extLst>
              <a:ext uri="{FF2B5EF4-FFF2-40B4-BE49-F238E27FC236}">
                <a16:creationId xmlns:a16="http://schemas.microsoft.com/office/drawing/2014/main" id="{6C9D9BD6-15D1-B97E-8AAD-21FDBCB52A68}"/>
              </a:ext>
            </a:extLst>
          </p:cNvPr>
          <p:cNvSpPr txBox="1"/>
          <p:nvPr/>
        </p:nvSpPr>
        <p:spPr>
          <a:xfrm>
            <a:off x="404039" y="1389320"/>
            <a:ext cx="8018762" cy="3108543"/>
          </a:xfrm>
          <a:prstGeom prst="rect">
            <a:avLst/>
          </a:prstGeom>
          <a:noFill/>
        </p:spPr>
        <p:txBody>
          <a:bodyPr wrap="square" rtlCol="0">
            <a:spAutoFit/>
          </a:bodyPr>
          <a:lstStyle/>
          <a:p>
            <a:r>
              <a:rPr lang="en-US" dirty="0"/>
              <a:t>To enhance the churn prediction system, we implemented several improvements beyond the base model: </a:t>
            </a:r>
          </a:p>
          <a:p>
            <a:endParaRPr lang="en-US" dirty="0"/>
          </a:p>
          <a:p>
            <a:r>
              <a:rPr lang="en-US" dirty="0"/>
              <a:t>• Model Variety: Evaluated additional classifiers including KNN, SVM, and Naive Bayes alongside main models to benchmark performance</a:t>
            </a:r>
          </a:p>
          <a:p>
            <a:endParaRPr lang="en-US" dirty="0"/>
          </a:p>
          <a:p>
            <a:r>
              <a:rPr lang="en-US" dirty="0"/>
              <a:t> • Data Balancing (SMOTE): Addressed class imbalance to improve fairness and prevent biased learning.</a:t>
            </a:r>
          </a:p>
          <a:p>
            <a:endParaRPr lang="en-US" dirty="0"/>
          </a:p>
          <a:p>
            <a:r>
              <a:rPr lang="en-US" dirty="0"/>
              <a:t> • Feature Engineering: Derived new features such as MonthlyCharge/Tenure and binary indicators like AutoPay for better model insight.</a:t>
            </a:r>
          </a:p>
          <a:p>
            <a:endParaRPr lang="en-US" dirty="0"/>
          </a:p>
          <a:p>
            <a:r>
              <a:rPr lang="en-US" dirty="0"/>
              <a:t> • Model Optimization: Applied Adam and SGD optimizers in training neural networks for faster and more stable convergence</a:t>
            </a:r>
            <a:endParaRPr lang="en-IN" dirty="0"/>
          </a:p>
        </p:txBody>
      </p:sp>
    </p:spTree>
    <p:extLst>
      <p:ext uri="{BB962C8B-B14F-4D97-AF65-F5344CB8AC3E}">
        <p14:creationId xmlns:p14="http://schemas.microsoft.com/office/powerpoint/2010/main" val="28108582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1CAC3-D0FD-5A72-17DE-5CD0F84AF3BA}"/>
              </a:ext>
            </a:extLst>
          </p:cNvPr>
          <p:cNvSpPr>
            <a:spLocks noGrp="1"/>
          </p:cNvSpPr>
          <p:nvPr>
            <p:ph type="title"/>
          </p:nvPr>
        </p:nvSpPr>
        <p:spPr/>
        <p:txBody>
          <a:bodyPr/>
          <a:lstStyle/>
          <a:p>
            <a:r>
              <a:rPr lang="en-IN" b="1" dirty="0"/>
              <a:t>Overall Analysis: </a:t>
            </a:r>
          </a:p>
        </p:txBody>
      </p:sp>
      <p:sp>
        <p:nvSpPr>
          <p:cNvPr id="3" name="TextBox 2">
            <a:extLst>
              <a:ext uri="{FF2B5EF4-FFF2-40B4-BE49-F238E27FC236}">
                <a16:creationId xmlns:a16="http://schemas.microsoft.com/office/drawing/2014/main" id="{7A7BCA8A-E107-FCBA-6D3C-D47B7133F251}"/>
              </a:ext>
            </a:extLst>
          </p:cNvPr>
          <p:cNvSpPr txBox="1"/>
          <p:nvPr/>
        </p:nvSpPr>
        <p:spPr>
          <a:xfrm>
            <a:off x="389442" y="1095600"/>
            <a:ext cx="8364966" cy="2800767"/>
          </a:xfrm>
          <a:prstGeom prst="rect">
            <a:avLst/>
          </a:prstGeom>
          <a:noFill/>
        </p:spPr>
        <p:txBody>
          <a:bodyPr wrap="square" rtlCol="0">
            <a:spAutoFit/>
          </a:bodyPr>
          <a:lstStyle/>
          <a:p>
            <a:pPr algn="just"/>
            <a:r>
              <a:rPr lang="en-US" sz="1600" dirty="0"/>
              <a:t>• We combined basic models like Decision Trees with advanced ones like Random Forest, SVM, KNN to predict customer churn. Random Forest worked best, with an accuracy of 98%, close to the base paper’s result.</a:t>
            </a:r>
          </a:p>
          <a:p>
            <a:pPr algn="just"/>
            <a:endParaRPr lang="en-US" sz="1600" dirty="0"/>
          </a:p>
          <a:p>
            <a:pPr algn="just"/>
            <a:r>
              <a:rPr lang="en-US" sz="1600" dirty="0"/>
              <a:t> • Our model was reliable, with high precision (97.88%), recall (96.71%), and a strong F1-score (97.29%).</a:t>
            </a:r>
          </a:p>
          <a:p>
            <a:pPr algn="just"/>
            <a:endParaRPr lang="en-US" sz="1600" dirty="0"/>
          </a:p>
          <a:p>
            <a:pPr algn="just"/>
            <a:r>
              <a:rPr lang="en-US" sz="1600" dirty="0"/>
              <a:t> • Graphs like survival plots helped us understand and trust the results better.</a:t>
            </a:r>
          </a:p>
          <a:p>
            <a:pPr algn="just"/>
            <a:endParaRPr lang="en-US" sz="1600" dirty="0"/>
          </a:p>
          <a:p>
            <a:pPr algn="just"/>
            <a:r>
              <a:rPr lang="en-US" sz="1600" dirty="0"/>
              <a:t> • Compared to the base paper, we did just as well or better by using more models and extra tools like SMOTE and optimization.</a:t>
            </a:r>
            <a:endParaRPr lang="en-IN" sz="1600" dirty="0"/>
          </a:p>
        </p:txBody>
      </p:sp>
    </p:spTree>
    <p:extLst>
      <p:ext uri="{BB962C8B-B14F-4D97-AF65-F5344CB8AC3E}">
        <p14:creationId xmlns:p14="http://schemas.microsoft.com/office/powerpoint/2010/main" val="2420565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E56BBD8F-9B17-11F5-9B11-C76EAD05346A}"/>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70A67826-F3A1-DF63-8B3E-D9EF82DD642F}"/>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Discussion On Result </a:t>
            </a:r>
            <a:endParaRPr dirty="0"/>
          </a:p>
        </p:txBody>
      </p:sp>
      <p:sp>
        <p:nvSpPr>
          <p:cNvPr id="3" name="Rectangle 2">
            <a:extLst>
              <a:ext uri="{FF2B5EF4-FFF2-40B4-BE49-F238E27FC236}">
                <a16:creationId xmlns:a16="http://schemas.microsoft.com/office/drawing/2014/main" id="{0A00531E-9795-F144-F683-0FC0817F3E6A}"/>
              </a:ext>
            </a:extLst>
          </p:cNvPr>
          <p:cNvSpPr>
            <a:spLocks noChangeArrowheads="1"/>
          </p:cNvSpPr>
          <p:nvPr/>
        </p:nvSpPr>
        <p:spPr bwMode="auto">
          <a:xfrm>
            <a:off x="325120" y="1448367"/>
            <a:ext cx="866648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Results Comparison:</a:t>
            </a:r>
            <a:r>
              <a:rPr kumimoji="0" lang="en-US" altLang="en-US" b="0" i="0" u="none" strike="noStrike" cap="none" normalizeH="0" baseline="0" dirty="0">
                <a:ln>
                  <a:noFill/>
                </a:ln>
                <a:solidFill>
                  <a:schemeClr val="tx1"/>
                </a:solidFill>
                <a:effectLst/>
                <a:latin typeface="Arial" panose="020B0604020202020204" pitchFamily="34" charset="0"/>
              </a:rPr>
              <a:t> Model results are similar to the base paper, with minor accuracy and F1-score differences.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Model Performance:</a:t>
            </a:r>
            <a:r>
              <a:rPr kumimoji="0" lang="en-US" altLang="en-US" b="0" i="0" u="none" strike="noStrike" cap="none" normalizeH="0" baseline="0" dirty="0">
                <a:ln>
                  <a:noFill/>
                </a:ln>
                <a:solidFill>
                  <a:schemeClr val="tx1"/>
                </a:solidFill>
                <a:effectLst/>
                <a:latin typeface="Arial" panose="020B0604020202020204" pitchFamily="34" charset="0"/>
              </a:rPr>
              <a:t> Random Forest and Decision Tree models closely match the base paper's trends.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SMOTE Effectiveness:</a:t>
            </a:r>
            <a:r>
              <a:rPr kumimoji="0" lang="en-US" altLang="en-US" b="0" i="0" u="none" strike="noStrike" cap="none" normalizeH="0" baseline="0" dirty="0">
                <a:ln>
                  <a:noFill/>
                </a:ln>
                <a:solidFill>
                  <a:schemeClr val="tx1"/>
                </a:solidFill>
                <a:effectLst/>
                <a:latin typeface="Arial" panose="020B0604020202020204" pitchFamily="34" charset="0"/>
              </a:rPr>
              <a:t> SMOTE effectively handles data imbalance, improving classification.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Scope for Improvement:</a:t>
            </a:r>
            <a:r>
              <a:rPr kumimoji="0" lang="en-US" altLang="en-US" b="0" i="0" u="none" strike="noStrike" cap="none" normalizeH="0" baseline="0" dirty="0">
                <a:ln>
                  <a:noFill/>
                </a:ln>
                <a:solidFill>
                  <a:schemeClr val="tx1"/>
                </a:solidFill>
                <a:effectLst/>
                <a:latin typeface="Arial" panose="020B0604020202020204" pitchFamily="34" charset="0"/>
              </a:rPr>
              <a:t> Minor precision and recall variations indicate potential for further fine-tuning.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Conclusion:</a:t>
            </a:r>
            <a:r>
              <a:rPr kumimoji="0" lang="en-US" altLang="en-US" b="0" i="0" u="none" strike="noStrike" cap="none" normalizeH="0" baseline="0" dirty="0">
                <a:ln>
                  <a:noFill/>
                </a:ln>
                <a:solidFill>
                  <a:schemeClr val="tx1"/>
                </a:solidFill>
                <a:effectLst/>
                <a:latin typeface="Arial" panose="020B0604020202020204" pitchFamily="34" charset="0"/>
              </a:rPr>
              <a:t> The model's accuracy is comparable to the base paper, validating the applied techniques.</a:t>
            </a:r>
          </a:p>
        </p:txBody>
      </p:sp>
    </p:spTree>
    <p:extLst>
      <p:ext uri="{BB962C8B-B14F-4D97-AF65-F5344CB8AC3E}">
        <p14:creationId xmlns:p14="http://schemas.microsoft.com/office/powerpoint/2010/main" val="3295054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pic>
        <p:nvPicPr>
          <p:cNvPr id="1502" name="Google Shape;1502;p113"/>
          <p:cNvPicPr preferRelativeResize="0">
            <a:picLocks noGrp="1"/>
          </p:cNvPicPr>
          <p:nvPr>
            <p:ph type="pic" idx="2"/>
          </p:nvPr>
        </p:nvPicPr>
        <p:blipFill rotWithShape="1">
          <a:blip r:embed="rId3">
            <a:alphaModFix/>
          </a:blip>
          <a:srcRect t="39" b="29"/>
          <a:stretch/>
        </p:blipFill>
        <p:spPr>
          <a:xfrm>
            <a:off x="0" y="0"/>
            <a:ext cx="9144002" cy="5143500"/>
          </a:xfrm>
          <a:prstGeom prst="rect">
            <a:avLst/>
          </a:prstGeom>
        </p:spPr>
      </p:pic>
      <p:sp>
        <p:nvSpPr>
          <p:cNvPr id="1503" name="Google Shape;1503;p113"/>
          <p:cNvSpPr/>
          <p:nvPr/>
        </p:nvSpPr>
        <p:spPr>
          <a:xfrm rot="2839443">
            <a:off x="-336718" y="275298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13"/>
          <p:cNvSpPr/>
          <p:nvPr/>
        </p:nvSpPr>
        <p:spPr>
          <a:xfrm rot="-10285629">
            <a:off x="4072449" y="-37420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13"/>
          <p:cNvSpPr/>
          <p:nvPr/>
        </p:nvSpPr>
        <p:spPr>
          <a:xfrm flipH="1">
            <a:off x="74848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13"/>
          <p:cNvSpPr/>
          <p:nvPr/>
        </p:nvSpPr>
        <p:spPr>
          <a:xfrm rot="9555841" flipH="1">
            <a:off x="61417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13"/>
          <p:cNvSpPr/>
          <p:nvPr/>
        </p:nvSpPr>
        <p:spPr>
          <a:xfrm rot="-1478505">
            <a:off x="-4010126" y="-5581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13"/>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13"/>
          <p:cNvSpPr txBox="1">
            <a:spLocks noGrp="1"/>
          </p:cNvSpPr>
          <p:nvPr>
            <p:ph type="title"/>
          </p:nvPr>
        </p:nvSpPr>
        <p:spPr>
          <a:xfrm>
            <a:off x="723299" y="1315950"/>
            <a:ext cx="4198557" cy="2511600"/>
          </a:xfrm>
          <a:prstGeom prst="rect">
            <a:avLst/>
          </a:prstGeom>
        </p:spPr>
        <p:txBody>
          <a:bodyPr spcFirstLastPara="1" wrap="square" lIns="91425" tIns="91425" rIns="91425" bIns="91425" anchor="ctr" anchorCtr="0">
            <a:noAutofit/>
          </a:bodyPr>
          <a:lstStyle/>
          <a:p>
            <a:pPr lvl="0"/>
            <a:r>
              <a:rPr lang="en" sz="6000" dirty="0">
                <a:solidFill>
                  <a:schemeClr val="lt1"/>
                </a:solidFill>
              </a:rPr>
              <a:t>Telecom Service Churn Perdiction</a:t>
            </a:r>
            <a:endParaRPr sz="6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27"/>
        <p:cNvGrpSpPr/>
        <p:nvPr/>
      </p:nvGrpSpPr>
      <p:grpSpPr>
        <a:xfrm>
          <a:off x="0" y="0"/>
          <a:ext cx="0" cy="0"/>
          <a:chOff x="0" y="0"/>
          <a:chExt cx="0" cy="0"/>
        </a:xfrm>
      </p:grpSpPr>
      <p:cxnSp>
        <p:nvCxnSpPr>
          <p:cNvPr id="1328" name="Google Shape;1328;p103"/>
          <p:cNvCxnSpPr/>
          <p:nvPr/>
        </p:nvCxnSpPr>
        <p:spPr>
          <a:xfrm rot="10800000" flipH="1">
            <a:off x="1698000" y="2193375"/>
            <a:ext cx="1966800" cy="1315800"/>
          </a:xfrm>
          <a:prstGeom prst="straightConnector1">
            <a:avLst/>
          </a:prstGeom>
          <a:noFill/>
          <a:ln w="28575" cap="flat" cmpd="sng">
            <a:solidFill>
              <a:schemeClr val="dk2"/>
            </a:solidFill>
            <a:prstDash val="solid"/>
            <a:round/>
            <a:headEnd type="none" w="med" len="med"/>
            <a:tailEnd type="none" w="med" len="med"/>
          </a:ln>
        </p:spPr>
      </p:cxnSp>
      <p:cxnSp>
        <p:nvCxnSpPr>
          <p:cNvPr id="1329" name="Google Shape;1329;p103"/>
          <p:cNvCxnSpPr/>
          <p:nvPr/>
        </p:nvCxnSpPr>
        <p:spPr>
          <a:xfrm>
            <a:off x="3664825" y="2207400"/>
            <a:ext cx="1999800" cy="1154400"/>
          </a:xfrm>
          <a:prstGeom prst="straightConnector1">
            <a:avLst/>
          </a:prstGeom>
          <a:noFill/>
          <a:ln w="28575" cap="flat" cmpd="sng">
            <a:solidFill>
              <a:schemeClr val="dk2"/>
            </a:solidFill>
            <a:prstDash val="solid"/>
            <a:round/>
            <a:headEnd type="none" w="med" len="med"/>
            <a:tailEnd type="none" w="med" len="med"/>
          </a:ln>
        </p:spPr>
      </p:cxnSp>
      <p:cxnSp>
        <p:nvCxnSpPr>
          <p:cNvPr id="1330" name="Google Shape;1330;p103"/>
          <p:cNvCxnSpPr/>
          <p:nvPr/>
        </p:nvCxnSpPr>
        <p:spPr>
          <a:xfrm rot="10800000" flipH="1">
            <a:off x="5405300" y="2193375"/>
            <a:ext cx="1966800" cy="1315800"/>
          </a:xfrm>
          <a:prstGeom prst="straightConnector1">
            <a:avLst/>
          </a:prstGeom>
          <a:noFill/>
          <a:ln w="28575" cap="flat" cmpd="sng">
            <a:solidFill>
              <a:schemeClr val="dk2"/>
            </a:solidFill>
            <a:prstDash val="solid"/>
            <a:round/>
            <a:headEnd type="none" w="med" len="med"/>
            <a:tailEnd type="none" w="med" len="med"/>
          </a:ln>
        </p:spPr>
      </p:cxnSp>
      <p:sp>
        <p:nvSpPr>
          <p:cNvPr id="1331" name="Google Shape;1331;p103"/>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Timeline </a:t>
            </a:r>
            <a:endParaRPr dirty="0"/>
          </a:p>
        </p:txBody>
      </p:sp>
      <p:sp>
        <p:nvSpPr>
          <p:cNvPr id="1332" name="Google Shape;1332;p103"/>
          <p:cNvSpPr txBox="1"/>
          <p:nvPr/>
        </p:nvSpPr>
        <p:spPr>
          <a:xfrm flipH="1">
            <a:off x="893925" y="1736325"/>
            <a:ext cx="18390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Week 1–2 </a:t>
            </a:r>
            <a:endParaRPr sz="2000" dirty="0">
              <a:solidFill>
                <a:schemeClr val="dk1"/>
              </a:solidFill>
              <a:latin typeface="Kulim Park"/>
              <a:ea typeface="Kulim Park"/>
              <a:cs typeface="Kulim Park"/>
              <a:sym typeface="Kulim Park"/>
            </a:endParaRPr>
          </a:p>
        </p:txBody>
      </p:sp>
      <p:sp>
        <p:nvSpPr>
          <p:cNvPr id="1333" name="Google Shape;1333;p103"/>
          <p:cNvSpPr txBox="1"/>
          <p:nvPr/>
        </p:nvSpPr>
        <p:spPr>
          <a:xfrm flipH="1">
            <a:off x="893919" y="2013774"/>
            <a:ext cx="1839000" cy="6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 paper research and analysis</a:t>
            </a:r>
            <a:endParaRPr dirty="0">
              <a:solidFill>
                <a:schemeClr val="dk1"/>
              </a:solidFill>
              <a:latin typeface="Manrope"/>
              <a:ea typeface="Manrope"/>
              <a:cs typeface="Manrope"/>
              <a:sym typeface="Manrope"/>
            </a:endParaRPr>
          </a:p>
        </p:txBody>
      </p:sp>
      <p:sp>
        <p:nvSpPr>
          <p:cNvPr id="1334" name="Google Shape;1334;p103"/>
          <p:cNvSpPr txBox="1"/>
          <p:nvPr/>
        </p:nvSpPr>
        <p:spPr>
          <a:xfrm flipH="1">
            <a:off x="2732950" y="3107925"/>
            <a:ext cx="18390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Week 3–4 </a:t>
            </a:r>
            <a:endParaRPr sz="2000" dirty="0">
              <a:solidFill>
                <a:schemeClr val="dk1"/>
              </a:solidFill>
              <a:latin typeface="Kulim Park"/>
              <a:ea typeface="Kulim Park"/>
              <a:cs typeface="Kulim Park"/>
              <a:sym typeface="Kulim Park"/>
            </a:endParaRPr>
          </a:p>
        </p:txBody>
      </p:sp>
      <p:sp>
        <p:nvSpPr>
          <p:cNvPr id="1335" name="Google Shape;1335;p103"/>
          <p:cNvSpPr txBox="1"/>
          <p:nvPr/>
        </p:nvSpPr>
        <p:spPr>
          <a:xfrm flipH="1">
            <a:off x="2732944" y="3385375"/>
            <a:ext cx="1839000" cy="6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Data preprocessing &amp; exploration od dataset of the base paper</a:t>
            </a:r>
            <a:endParaRPr dirty="0">
              <a:solidFill>
                <a:schemeClr val="dk1"/>
              </a:solidFill>
              <a:latin typeface="Manrope"/>
              <a:ea typeface="Manrope"/>
              <a:cs typeface="Manrope"/>
              <a:sym typeface="Manrope"/>
            </a:endParaRPr>
          </a:p>
        </p:txBody>
      </p:sp>
      <p:sp>
        <p:nvSpPr>
          <p:cNvPr id="1336" name="Google Shape;1336;p103"/>
          <p:cNvSpPr txBox="1"/>
          <p:nvPr/>
        </p:nvSpPr>
        <p:spPr>
          <a:xfrm>
            <a:off x="4571925" y="1736325"/>
            <a:ext cx="18390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Week 5–6 </a:t>
            </a:r>
            <a:endParaRPr sz="2000" dirty="0">
              <a:solidFill>
                <a:schemeClr val="dk1"/>
              </a:solidFill>
              <a:latin typeface="Kulim Park"/>
              <a:ea typeface="Kulim Park"/>
              <a:cs typeface="Kulim Park"/>
              <a:sym typeface="Kulim Park"/>
            </a:endParaRPr>
          </a:p>
        </p:txBody>
      </p:sp>
      <p:sp>
        <p:nvSpPr>
          <p:cNvPr id="1337" name="Google Shape;1337;p103"/>
          <p:cNvSpPr txBox="1"/>
          <p:nvPr/>
        </p:nvSpPr>
        <p:spPr>
          <a:xfrm>
            <a:off x="4571931" y="2013774"/>
            <a:ext cx="1839000" cy="6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Base paper implementation &amp; testing</a:t>
            </a:r>
            <a:endParaRPr dirty="0">
              <a:solidFill>
                <a:schemeClr val="dk1"/>
              </a:solidFill>
              <a:latin typeface="Manrope"/>
              <a:ea typeface="Manrope"/>
              <a:cs typeface="Manrope"/>
              <a:sym typeface="Manrope"/>
            </a:endParaRPr>
          </a:p>
        </p:txBody>
      </p:sp>
      <p:sp>
        <p:nvSpPr>
          <p:cNvPr id="1338" name="Google Shape;1338;p103"/>
          <p:cNvSpPr txBox="1"/>
          <p:nvPr/>
        </p:nvSpPr>
        <p:spPr>
          <a:xfrm>
            <a:off x="6410925" y="3107925"/>
            <a:ext cx="1839000" cy="2742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IN" sz="2000" dirty="0"/>
              <a:t>Week 7–8 </a:t>
            </a:r>
            <a:endParaRPr sz="2000" dirty="0">
              <a:solidFill>
                <a:schemeClr val="dk1"/>
              </a:solidFill>
              <a:latin typeface="Kulim Park"/>
              <a:ea typeface="Kulim Park"/>
              <a:cs typeface="Kulim Park"/>
              <a:sym typeface="Kulim Park"/>
            </a:endParaRPr>
          </a:p>
        </p:txBody>
      </p:sp>
      <p:sp>
        <p:nvSpPr>
          <p:cNvPr id="1339" name="Google Shape;1339;p103"/>
          <p:cNvSpPr txBox="1"/>
          <p:nvPr/>
        </p:nvSpPr>
        <p:spPr>
          <a:xfrm>
            <a:off x="6410931" y="3385375"/>
            <a:ext cx="1839000" cy="657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Final Model Implementation. Optimization &amp; final evaluation</a:t>
            </a:r>
            <a:endParaRPr dirty="0">
              <a:solidFill>
                <a:schemeClr val="dk1"/>
              </a:solidFill>
              <a:latin typeface="Manrope"/>
              <a:ea typeface="Manrope"/>
              <a:cs typeface="Manrope"/>
              <a:sym typeface="Manrope"/>
            </a:endParaRPr>
          </a:p>
        </p:txBody>
      </p:sp>
      <p:sp>
        <p:nvSpPr>
          <p:cNvPr id="1340" name="Google Shape;1340;p103"/>
          <p:cNvSpPr/>
          <p:nvPr/>
        </p:nvSpPr>
        <p:spPr>
          <a:xfrm>
            <a:off x="1240579" y="3016297"/>
            <a:ext cx="1184360" cy="853181"/>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03"/>
          <p:cNvSpPr/>
          <p:nvPr/>
        </p:nvSpPr>
        <p:spPr>
          <a:xfrm flipH="1">
            <a:off x="4865571" y="3016227"/>
            <a:ext cx="1184360" cy="853316"/>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03"/>
          <p:cNvSpPr/>
          <p:nvPr/>
        </p:nvSpPr>
        <p:spPr>
          <a:xfrm flipH="1">
            <a:off x="6819408" y="1778805"/>
            <a:ext cx="960236" cy="85330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tx2">
              <a:lumMod val="20000"/>
              <a:lumOff val="8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03"/>
          <p:cNvSpPr/>
          <p:nvPr/>
        </p:nvSpPr>
        <p:spPr>
          <a:xfrm>
            <a:off x="3127012" y="1751302"/>
            <a:ext cx="960236" cy="85330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2066;p139">
            <a:extLst>
              <a:ext uri="{FF2B5EF4-FFF2-40B4-BE49-F238E27FC236}">
                <a16:creationId xmlns:a16="http://schemas.microsoft.com/office/drawing/2014/main" id="{A7EF0B1B-1D1E-552C-B045-98E3988D13F3}"/>
              </a:ext>
            </a:extLst>
          </p:cNvPr>
          <p:cNvSpPr/>
          <p:nvPr/>
        </p:nvSpPr>
        <p:spPr>
          <a:xfrm>
            <a:off x="1506683" y="3223125"/>
            <a:ext cx="426499" cy="421914"/>
          </a:xfrm>
          <a:custGeom>
            <a:avLst/>
            <a:gdLst/>
            <a:ahLst/>
            <a:cxnLst/>
            <a:rect l="l" t="t" r="r" b="b"/>
            <a:pathLst>
              <a:path w="11816" h="11689" extrusionOk="0">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pic>
        <p:nvPicPr>
          <p:cNvPr id="4" name="Picture 3">
            <a:extLst>
              <a:ext uri="{FF2B5EF4-FFF2-40B4-BE49-F238E27FC236}">
                <a16:creationId xmlns:a16="http://schemas.microsoft.com/office/drawing/2014/main" id="{DFAD4ECA-A9F2-6C4E-D9B8-95FEEDCB1A73}"/>
              </a:ext>
            </a:extLst>
          </p:cNvPr>
          <p:cNvPicPr>
            <a:picLocks noChangeAspect="1"/>
          </p:cNvPicPr>
          <p:nvPr/>
        </p:nvPicPr>
        <p:blipFill>
          <a:blip r:embed="rId3"/>
          <a:stretch>
            <a:fillRect/>
          </a:stretch>
        </p:blipFill>
        <p:spPr>
          <a:xfrm>
            <a:off x="3397580" y="1960401"/>
            <a:ext cx="419100" cy="428625"/>
          </a:xfrm>
          <a:prstGeom prst="rect">
            <a:avLst/>
          </a:prstGeom>
        </p:spPr>
      </p:pic>
      <p:pic>
        <p:nvPicPr>
          <p:cNvPr id="6" name="Picture 5">
            <a:extLst>
              <a:ext uri="{FF2B5EF4-FFF2-40B4-BE49-F238E27FC236}">
                <a16:creationId xmlns:a16="http://schemas.microsoft.com/office/drawing/2014/main" id="{16F8231E-FDF5-034F-C0DB-2886195AAE50}"/>
              </a:ext>
            </a:extLst>
          </p:cNvPr>
          <p:cNvPicPr>
            <a:picLocks noChangeAspect="1"/>
          </p:cNvPicPr>
          <p:nvPr/>
        </p:nvPicPr>
        <p:blipFill>
          <a:blip r:embed="rId4"/>
          <a:stretch>
            <a:fillRect/>
          </a:stretch>
        </p:blipFill>
        <p:spPr>
          <a:xfrm>
            <a:off x="5247248" y="3221523"/>
            <a:ext cx="428625" cy="371475"/>
          </a:xfrm>
          <a:prstGeom prst="rect">
            <a:avLst/>
          </a:prstGeom>
        </p:spPr>
      </p:pic>
      <p:pic>
        <p:nvPicPr>
          <p:cNvPr id="8" name="Picture 7">
            <a:extLst>
              <a:ext uri="{FF2B5EF4-FFF2-40B4-BE49-F238E27FC236}">
                <a16:creationId xmlns:a16="http://schemas.microsoft.com/office/drawing/2014/main" id="{E4BB3568-F49D-B5CC-DC5D-A6D4EE172E99}"/>
              </a:ext>
            </a:extLst>
          </p:cNvPr>
          <p:cNvPicPr>
            <a:picLocks noChangeAspect="1"/>
          </p:cNvPicPr>
          <p:nvPr/>
        </p:nvPicPr>
        <p:blipFill>
          <a:blip r:embed="rId5"/>
          <a:stretch>
            <a:fillRect/>
          </a:stretch>
        </p:blipFill>
        <p:spPr>
          <a:xfrm>
            <a:off x="7089976" y="1991142"/>
            <a:ext cx="419100" cy="4286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3"/>
        <p:cNvGrpSpPr/>
        <p:nvPr/>
      </p:nvGrpSpPr>
      <p:grpSpPr>
        <a:xfrm>
          <a:off x="0" y="0"/>
          <a:ext cx="0" cy="0"/>
          <a:chOff x="0" y="0"/>
          <a:chExt cx="0" cy="0"/>
        </a:xfrm>
      </p:grpSpPr>
      <p:sp>
        <p:nvSpPr>
          <p:cNvPr id="1514" name="Google Shape;1514;p114"/>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a:t>MileStone Achieved </a:t>
            </a:r>
            <a:endParaRPr lang="en-IN" dirty="0"/>
          </a:p>
        </p:txBody>
      </p:sp>
      <p:sp>
        <p:nvSpPr>
          <p:cNvPr id="1515" name="Google Shape;1515;p114"/>
          <p:cNvSpPr txBox="1"/>
          <p:nvPr/>
        </p:nvSpPr>
        <p:spPr>
          <a:xfrm>
            <a:off x="955887" y="2242967"/>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Kulim Park"/>
                <a:ea typeface="Kulim Park"/>
                <a:cs typeface="Kulim Park"/>
                <a:sym typeface="Kulim Park"/>
              </a:rPr>
              <a:t>Base paper</a:t>
            </a:r>
            <a:endParaRPr sz="1600" dirty="0">
              <a:solidFill>
                <a:schemeClr val="dk1"/>
              </a:solidFill>
              <a:latin typeface="Kulim Park"/>
              <a:ea typeface="Kulim Park"/>
              <a:cs typeface="Kulim Park"/>
              <a:sym typeface="Kulim Park"/>
            </a:endParaRPr>
          </a:p>
        </p:txBody>
      </p:sp>
      <p:sp>
        <p:nvSpPr>
          <p:cNvPr id="1516" name="Google Shape;1516;p114"/>
          <p:cNvSpPr txBox="1"/>
          <p:nvPr/>
        </p:nvSpPr>
        <p:spPr>
          <a:xfrm>
            <a:off x="955950" y="2930762"/>
            <a:ext cx="1678500" cy="9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Manrope"/>
                <a:ea typeface="Manrope"/>
                <a:cs typeface="Manrope"/>
                <a:sym typeface="Manrope"/>
              </a:rPr>
              <a:t>Found the base paper and finalized it.</a:t>
            </a:r>
            <a:endParaRPr lang="en-US" dirty="0">
              <a:solidFill>
                <a:schemeClr val="dk1"/>
              </a:solidFill>
              <a:latin typeface="Manrope"/>
              <a:ea typeface="Manrope"/>
              <a:cs typeface="Manrope"/>
              <a:sym typeface="Manrope"/>
            </a:endParaRPr>
          </a:p>
        </p:txBody>
      </p:sp>
      <p:sp>
        <p:nvSpPr>
          <p:cNvPr id="1517" name="Google Shape;1517;p114"/>
          <p:cNvSpPr txBox="1"/>
          <p:nvPr/>
        </p:nvSpPr>
        <p:spPr>
          <a:xfrm>
            <a:off x="2885712" y="2422676"/>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Kulim Park"/>
                <a:ea typeface="Kulim Park"/>
                <a:cs typeface="Kulim Park"/>
                <a:sym typeface="Kulim Park"/>
              </a:rPr>
              <a:t>ML Models In Basepaper</a:t>
            </a:r>
            <a:endParaRPr sz="1600" dirty="0">
              <a:solidFill>
                <a:schemeClr val="dk1"/>
              </a:solidFill>
              <a:latin typeface="Kulim Park"/>
              <a:ea typeface="Kulim Park"/>
              <a:cs typeface="Kulim Park"/>
              <a:sym typeface="Kulim Park"/>
            </a:endParaRPr>
          </a:p>
        </p:txBody>
      </p:sp>
      <p:sp>
        <p:nvSpPr>
          <p:cNvPr id="1518" name="Google Shape;1518;p114"/>
          <p:cNvSpPr txBox="1"/>
          <p:nvPr/>
        </p:nvSpPr>
        <p:spPr>
          <a:xfrm>
            <a:off x="2885775" y="2930762"/>
            <a:ext cx="1678500" cy="9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Manrope"/>
                <a:ea typeface="Manrope"/>
                <a:cs typeface="Manrope"/>
                <a:sym typeface="Manrope"/>
              </a:rPr>
              <a:t>Research done for ML Models</a:t>
            </a:r>
          </a:p>
          <a:p>
            <a:pPr marL="0" lvl="0" indent="0" algn="ctr" rtl="0">
              <a:spcBef>
                <a:spcPts val="0"/>
              </a:spcBef>
              <a:spcAft>
                <a:spcPts val="0"/>
              </a:spcAft>
              <a:buNone/>
            </a:pPr>
            <a:r>
              <a:rPr lang="en-IN" dirty="0">
                <a:solidFill>
                  <a:schemeClr val="dk1"/>
                </a:solidFill>
                <a:latin typeface="Manrope"/>
                <a:ea typeface="Manrope"/>
                <a:cs typeface="Manrope"/>
                <a:sym typeface="Manrope"/>
              </a:rPr>
              <a:t>In Base paper and Verified the Dataset used in the Base paper.</a:t>
            </a:r>
            <a:endParaRPr dirty="0">
              <a:solidFill>
                <a:schemeClr val="dk1"/>
              </a:solidFill>
              <a:latin typeface="Manrope"/>
              <a:ea typeface="Manrope"/>
              <a:cs typeface="Manrope"/>
              <a:sym typeface="Manrope"/>
            </a:endParaRPr>
          </a:p>
        </p:txBody>
      </p:sp>
      <p:sp>
        <p:nvSpPr>
          <p:cNvPr id="1519" name="Google Shape;1519;p114"/>
          <p:cNvSpPr txBox="1"/>
          <p:nvPr/>
        </p:nvSpPr>
        <p:spPr>
          <a:xfrm>
            <a:off x="4815537" y="2422676"/>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600">
                <a:solidFill>
                  <a:schemeClr val="dk1"/>
                </a:solidFill>
                <a:latin typeface="Kulim Park"/>
                <a:ea typeface="Kulim Park"/>
                <a:cs typeface="Kulim Park"/>
                <a:sym typeface="Kulim Park"/>
              </a:rPr>
              <a:t>Data preprocessing</a:t>
            </a:r>
            <a:endParaRPr sz="1600" dirty="0">
              <a:solidFill>
                <a:schemeClr val="dk1"/>
              </a:solidFill>
              <a:latin typeface="Kulim Park"/>
              <a:ea typeface="Kulim Park"/>
              <a:cs typeface="Kulim Park"/>
              <a:sym typeface="Kulim Park"/>
            </a:endParaRPr>
          </a:p>
        </p:txBody>
      </p:sp>
      <p:sp>
        <p:nvSpPr>
          <p:cNvPr id="1520" name="Google Shape;1520;p114"/>
          <p:cNvSpPr txBox="1"/>
          <p:nvPr/>
        </p:nvSpPr>
        <p:spPr>
          <a:xfrm>
            <a:off x="4815600" y="2930762"/>
            <a:ext cx="1678500" cy="9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solidFill>
                  <a:schemeClr val="dk1"/>
                </a:solidFill>
                <a:latin typeface="Manrope"/>
                <a:ea typeface="Manrope"/>
                <a:cs typeface="Manrope"/>
                <a:sym typeface="Manrope"/>
              </a:rPr>
              <a:t>Done data Preprocessing for the dataset</a:t>
            </a:r>
            <a:endParaRPr dirty="0">
              <a:solidFill>
                <a:schemeClr val="dk1"/>
              </a:solidFill>
              <a:latin typeface="Manrope"/>
              <a:ea typeface="Manrope"/>
              <a:cs typeface="Manrope"/>
              <a:sym typeface="Manrope"/>
            </a:endParaRPr>
          </a:p>
        </p:txBody>
      </p:sp>
      <p:sp>
        <p:nvSpPr>
          <p:cNvPr id="1521" name="Google Shape;1521;p114"/>
          <p:cNvSpPr txBox="1"/>
          <p:nvPr/>
        </p:nvSpPr>
        <p:spPr>
          <a:xfrm>
            <a:off x="6745362" y="2422676"/>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1600" dirty="0">
                <a:solidFill>
                  <a:schemeClr val="dk1"/>
                </a:solidFill>
                <a:latin typeface="Kulim Park"/>
                <a:ea typeface="Kulim Park"/>
                <a:cs typeface="Kulim Park"/>
                <a:sym typeface="Kulim Park"/>
              </a:rPr>
              <a:t>Base Paper Implementation</a:t>
            </a:r>
          </a:p>
        </p:txBody>
      </p:sp>
      <p:sp>
        <p:nvSpPr>
          <p:cNvPr id="1522" name="Google Shape;1522;p114"/>
          <p:cNvSpPr txBox="1"/>
          <p:nvPr/>
        </p:nvSpPr>
        <p:spPr>
          <a:xfrm>
            <a:off x="6745425" y="2930762"/>
            <a:ext cx="1678500" cy="9654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a:solidFill>
                  <a:schemeClr val="dk1"/>
                </a:solidFill>
                <a:latin typeface="Manrope"/>
                <a:ea typeface="Manrope"/>
                <a:cs typeface="Manrope"/>
                <a:sym typeface="Manrope"/>
              </a:rPr>
              <a:t>Implemented the code forBase paper and got almost similar results</a:t>
            </a:r>
            <a:endParaRPr lang="en-US" dirty="0">
              <a:solidFill>
                <a:schemeClr val="dk1"/>
              </a:solidFill>
              <a:latin typeface="Manrope"/>
              <a:ea typeface="Manrope"/>
              <a:cs typeface="Manrope"/>
              <a:sym typeface="Manrope"/>
            </a:endParaRPr>
          </a:p>
        </p:txBody>
      </p:sp>
      <p:cxnSp>
        <p:nvCxnSpPr>
          <p:cNvPr id="1523" name="Google Shape;1523;p114"/>
          <p:cNvCxnSpPr/>
          <p:nvPr/>
        </p:nvCxnSpPr>
        <p:spPr>
          <a:xfrm>
            <a:off x="1831875" y="1999263"/>
            <a:ext cx="5757300" cy="0"/>
          </a:xfrm>
          <a:prstGeom prst="straightConnector1">
            <a:avLst/>
          </a:prstGeom>
          <a:noFill/>
          <a:ln w="28575" cap="flat" cmpd="sng">
            <a:solidFill>
              <a:schemeClr val="dk2"/>
            </a:solidFill>
            <a:prstDash val="solid"/>
            <a:round/>
            <a:headEnd type="none" w="med" len="med"/>
            <a:tailEnd type="none" w="med" len="med"/>
          </a:ln>
        </p:spPr>
      </p:cxnSp>
      <p:sp>
        <p:nvSpPr>
          <p:cNvPr id="1524" name="Google Shape;1524;p114"/>
          <p:cNvSpPr/>
          <p:nvPr/>
        </p:nvSpPr>
        <p:spPr>
          <a:xfrm>
            <a:off x="1536124" y="1724155"/>
            <a:ext cx="676642" cy="487454"/>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14"/>
          <p:cNvSpPr/>
          <p:nvPr/>
        </p:nvSpPr>
        <p:spPr>
          <a:xfrm flipH="1">
            <a:off x="5237312" y="1755529"/>
            <a:ext cx="676642" cy="487488"/>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14"/>
          <p:cNvSpPr/>
          <p:nvPr/>
        </p:nvSpPr>
        <p:spPr>
          <a:xfrm flipH="1">
            <a:off x="7317451" y="1730517"/>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14"/>
          <p:cNvSpPr/>
          <p:nvPr/>
        </p:nvSpPr>
        <p:spPr>
          <a:xfrm>
            <a:off x="3457900" y="1730531"/>
            <a:ext cx="534277" cy="474778"/>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114"/>
          <p:cNvSpPr txBox="1"/>
          <p:nvPr/>
        </p:nvSpPr>
        <p:spPr>
          <a:xfrm>
            <a:off x="955887" y="1294382"/>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Week</a:t>
            </a:r>
            <a:endParaRPr lang="en-IN" sz="2000" dirty="0">
              <a:solidFill>
                <a:schemeClr val="dk1"/>
              </a:solidFill>
              <a:latin typeface="Kulim Park"/>
              <a:ea typeface="Kulim Park"/>
              <a:cs typeface="Kulim Park"/>
              <a:sym typeface="Kulim Park"/>
            </a:endParaRPr>
          </a:p>
        </p:txBody>
      </p:sp>
      <p:sp>
        <p:nvSpPr>
          <p:cNvPr id="1529" name="Google Shape;1529;p114"/>
          <p:cNvSpPr txBox="1"/>
          <p:nvPr/>
        </p:nvSpPr>
        <p:spPr>
          <a:xfrm>
            <a:off x="2885712" y="1294382"/>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Week</a:t>
            </a:r>
            <a:endParaRPr lang="en-IN" sz="2000" dirty="0">
              <a:solidFill>
                <a:schemeClr val="dk1"/>
              </a:solidFill>
              <a:latin typeface="Kulim Park"/>
              <a:ea typeface="Kulim Park"/>
              <a:cs typeface="Kulim Park"/>
              <a:sym typeface="Kulim Park"/>
            </a:endParaRPr>
          </a:p>
        </p:txBody>
      </p:sp>
      <p:sp>
        <p:nvSpPr>
          <p:cNvPr id="1530" name="Google Shape;1530;p114"/>
          <p:cNvSpPr txBox="1"/>
          <p:nvPr/>
        </p:nvSpPr>
        <p:spPr>
          <a:xfrm>
            <a:off x="4815537" y="1294382"/>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Week</a:t>
            </a:r>
            <a:endParaRPr lang="en-IN" sz="2000" dirty="0">
              <a:solidFill>
                <a:schemeClr val="dk1"/>
              </a:solidFill>
              <a:latin typeface="Kulim Park"/>
              <a:ea typeface="Kulim Park"/>
              <a:cs typeface="Kulim Park"/>
              <a:sym typeface="Kulim Park"/>
            </a:endParaRPr>
          </a:p>
        </p:txBody>
      </p:sp>
      <p:sp>
        <p:nvSpPr>
          <p:cNvPr id="1531" name="Google Shape;1531;p114"/>
          <p:cNvSpPr txBox="1"/>
          <p:nvPr/>
        </p:nvSpPr>
        <p:spPr>
          <a:xfrm>
            <a:off x="6745362" y="1294382"/>
            <a:ext cx="1678500" cy="487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IN" sz="2000" dirty="0"/>
              <a:t>Week</a:t>
            </a:r>
            <a:endParaRPr lang="en-IN" sz="2000" dirty="0">
              <a:solidFill>
                <a:schemeClr val="dk1"/>
              </a:solidFill>
              <a:latin typeface="Kulim Park"/>
              <a:ea typeface="Kulim Park"/>
              <a:cs typeface="Kulim Park"/>
              <a:sym typeface="Kulim Park"/>
            </a:endParaRPr>
          </a:p>
        </p:txBody>
      </p:sp>
      <p:sp>
        <p:nvSpPr>
          <p:cNvPr id="3" name="TextBox 2">
            <a:extLst>
              <a:ext uri="{FF2B5EF4-FFF2-40B4-BE49-F238E27FC236}">
                <a16:creationId xmlns:a16="http://schemas.microsoft.com/office/drawing/2014/main" id="{FA5EB2BA-0A68-C21F-CCC7-B09E863D476B}"/>
              </a:ext>
            </a:extLst>
          </p:cNvPr>
          <p:cNvSpPr txBox="1"/>
          <p:nvPr/>
        </p:nvSpPr>
        <p:spPr>
          <a:xfrm>
            <a:off x="1652472" y="1813987"/>
            <a:ext cx="326003" cy="307777"/>
          </a:xfrm>
          <a:prstGeom prst="rect">
            <a:avLst/>
          </a:prstGeom>
          <a:noFill/>
        </p:spPr>
        <p:txBody>
          <a:bodyPr wrap="square">
            <a:spAutoFit/>
          </a:bodyPr>
          <a:lstStyle/>
          <a:p>
            <a:r>
              <a:rPr lang="en-IN" sz="1400" dirty="0">
                <a:solidFill>
                  <a:schemeClr val="tx2">
                    <a:lumMod val="20000"/>
                    <a:lumOff val="80000"/>
                  </a:schemeClr>
                </a:solidFill>
              </a:rPr>
              <a:t>1</a:t>
            </a:r>
            <a:endParaRPr lang="en-IN" dirty="0">
              <a:solidFill>
                <a:schemeClr val="tx2">
                  <a:lumMod val="20000"/>
                  <a:lumOff val="80000"/>
                </a:schemeClr>
              </a:solidFill>
            </a:endParaRPr>
          </a:p>
        </p:txBody>
      </p:sp>
      <p:sp>
        <p:nvSpPr>
          <p:cNvPr id="5" name="TextBox 4">
            <a:extLst>
              <a:ext uri="{FF2B5EF4-FFF2-40B4-BE49-F238E27FC236}">
                <a16:creationId xmlns:a16="http://schemas.microsoft.com/office/drawing/2014/main" id="{6EFE34F5-F3FA-9480-2E78-03F5CCA20DB2}"/>
              </a:ext>
            </a:extLst>
          </p:cNvPr>
          <p:cNvSpPr txBox="1"/>
          <p:nvPr/>
        </p:nvSpPr>
        <p:spPr>
          <a:xfrm>
            <a:off x="3601794" y="1813986"/>
            <a:ext cx="246490" cy="307777"/>
          </a:xfrm>
          <a:prstGeom prst="rect">
            <a:avLst/>
          </a:prstGeom>
          <a:noFill/>
        </p:spPr>
        <p:txBody>
          <a:bodyPr wrap="square">
            <a:spAutoFit/>
          </a:bodyPr>
          <a:lstStyle/>
          <a:p>
            <a:r>
              <a:rPr lang="en-IN" sz="1400" dirty="0">
                <a:solidFill>
                  <a:schemeClr val="tx2">
                    <a:lumMod val="20000"/>
                    <a:lumOff val="80000"/>
                  </a:schemeClr>
                </a:solidFill>
              </a:rPr>
              <a:t>2</a:t>
            </a:r>
            <a:endParaRPr lang="en-IN" dirty="0">
              <a:solidFill>
                <a:schemeClr val="tx2">
                  <a:lumMod val="20000"/>
                  <a:lumOff val="80000"/>
                </a:schemeClr>
              </a:solidFill>
            </a:endParaRPr>
          </a:p>
        </p:txBody>
      </p:sp>
      <p:sp>
        <p:nvSpPr>
          <p:cNvPr id="7" name="TextBox 6">
            <a:extLst>
              <a:ext uri="{FF2B5EF4-FFF2-40B4-BE49-F238E27FC236}">
                <a16:creationId xmlns:a16="http://schemas.microsoft.com/office/drawing/2014/main" id="{C1DE90F6-E7FF-54C0-5340-BEC23EC8451D}"/>
              </a:ext>
            </a:extLst>
          </p:cNvPr>
          <p:cNvSpPr txBox="1"/>
          <p:nvPr/>
        </p:nvSpPr>
        <p:spPr>
          <a:xfrm>
            <a:off x="5397119" y="1842987"/>
            <a:ext cx="516835" cy="307777"/>
          </a:xfrm>
          <a:prstGeom prst="rect">
            <a:avLst/>
          </a:prstGeom>
          <a:noFill/>
        </p:spPr>
        <p:txBody>
          <a:bodyPr wrap="square">
            <a:spAutoFit/>
          </a:bodyPr>
          <a:lstStyle/>
          <a:p>
            <a:r>
              <a:rPr lang="en-IN" sz="1400" dirty="0">
                <a:solidFill>
                  <a:schemeClr val="tx2">
                    <a:lumMod val="20000"/>
                    <a:lumOff val="80000"/>
                  </a:schemeClr>
                </a:solidFill>
              </a:rPr>
              <a:t>3–4</a:t>
            </a:r>
            <a:endParaRPr lang="en-IN" dirty="0">
              <a:solidFill>
                <a:schemeClr val="tx2">
                  <a:lumMod val="20000"/>
                  <a:lumOff val="80000"/>
                </a:schemeClr>
              </a:solidFill>
            </a:endParaRPr>
          </a:p>
        </p:txBody>
      </p:sp>
      <p:sp>
        <p:nvSpPr>
          <p:cNvPr id="9" name="TextBox 8">
            <a:extLst>
              <a:ext uri="{FF2B5EF4-FFF2-40B4-BE49-F238E27FC236}">
                <a16:creationId xmlns:a16="http://schemas.microsoft.com/office/drawing/2014/main" id="{C5DF8F44-FA69-6656-6CD8-B970CF8DF6B3}"/>
              </a:ext>
            </a:extLst>
          </p:cNvPr>
          <p:cNvSpPr txBox="1"/>
          <p:nvPr/>
        </p:nvSpPr>
        <p:spPr>
          <a:xfrm>
            <a:off x="7318992" y="1813986"/>
            <a:ext cx="532736" cy="307777"/>
          </a:xfrm>
          <a:prstGeom prst="rect">
            <a:avLst/>
          </a:prstGeom>
          <a:noFill/>
        </p:spPr>
        <p:txBody>
          <a:bodyPr wrap="square">
            <a:spAutoFit/>
          </a:bodyPr>
          <a:lstStyle/>
          <a:p>
            <a:r>
              <a:rPr lang="en-IN" sz="1400" dirty="0"/>
              <a:t>5–6</a:t>
            </a:r>
            <a:r>
              <a:rPr lang="en-IN" sz="1400" dirty="0">
                <a:highlight>
                  <a:srgbClr val="FFFF00"/>
                </a:highlight>
              </a:rPr>
              <a:t> </a:t>
            </a:r>
            <a:endParaRPr lang="en-IN" dirty="0">
              <a:highlight>
                <a:srgbClr val="FFFF00"/>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8E17A6-015C-4A4F-2916-993199E23BC1}"/>
              </a:ext>
            </a:extLst>
          </p:cNvPr>
          <p:cNvSpPr txBox="1"/>
          <p:nvPr/>
        </p:nvSpPr>
        <p:spPr>
          <a:xfrm>
            <a:off x="467360" y="599440"/>
            <a:ext cx="7863840" cy="3534109"/>
          </a:xfrm>
          <a:prstGeom prst="rect">
            <a:avLst/>
          </a:prstGeom>
          <a:noFill/>
        </p:spPr>
        <p:txBody>
          <a:bodyPr wrap="square" rtlCol="0">
            <a:spAutoFit/>
          </a:bodyPr>
          <a:lstStyle/>
          <a:p>
            <a:r>
              <a:rPr lang="en-US" sz="1800" b="1" dirty="0"/>
              <a:t> Summary</a:t>
            </a:r>
            <a:r>
              <a:rPr lang="en-US" dirty="0"/>
              <a:t>: </a:t>
            </a:r>
          </a:p>
          <a:p>
            <a:endParaRPr lang="en-US" dirty="0"/>
          </a:p>
          <a:p>
            <a:pPr algn="just">
              <a:lnSpc>
                <a:spcPct val="200000"/>
              </a:lnSpc>
            </a:pPr>
            <a:r>
              <a:rPr lang="en-US" dirty="0"/>
              <a:t>We worked on predicting customer churn using models like Decision Trees, Random Forest, SVM, KNN, Naive Bayes. SMOTE helped fix data imbalance, and survival analysis gave insights on how long customers might stay.</a:t>
            </a:r>
          </a:p>
          <a:p>
            <a:pPr algn="just">
              <a:lnSpc>
                <a:spcPct val="200000"/>
              </a:lnSpc>
            </a:pPr>
            <a:endParaRPr lang="en-US" dirty="0"/>
          </a:p>
          <a:p>
            <a:pPr algn="just">
              <a:lnSpc>
                <a:spcPct val="200000"/>
              </a:lnSpc>
            </a:pPr>
            <a:r>
              <a:rPr lang="en-US" dirty="0"/>
              <a:t> We used metrics like accuracy, precision, recall, and ROC curves to check model performance. Some models gave better results than others, and overall, our system gave useful insights to understand and reduce churn. </a:t>
            </a:r>
            <a:endParaRPr lang="en-IN" dirty="0"/>
          </a:p>
        </p:txBody>
      </p:sp>
    </p:spTree>
    <p:extLst>
      <p:ext uri="{BB962C8B-B14F-4D97-AF65-F5344CB8AC3E}">
        <p14:creationId xmlns:p14="http://schemas.microsoft.com/office/powerpoint/2010/main" val="1081751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E2EA0D55-640D-E19D-B2FF-A025D7A411C9}"/>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1B0302B1-2F42-3D96-58A9-DDA65F597316}"/>
              </a:ext>
            </a:extLst>
          </p:cNvPr>
          <p:cNvSpPr txBox="1">
            <a:spLocks noGrp="1"/>
          </p:cNvSpPr>
          <p:nvPr>
            <p:ph type="title"/>
          </p:nvPr>
        </p:nvSpPr>
        <p:spPr>
          <a:xfrm flipH="1">
            <a:off x="720000" y="45802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Reference </a:t>
            </a:r>
            <a:endParaRPr dirty="0"/>
          </a:p>
        </p:txBody>
      </p:sp>
      <p:sp>
        <p:nvSpPr>
          <p:cNvPr id="11" name="TextBox 10">
            <a:extLst>
              <a:ext uri="{FF2B5EF4-FFF2-40B4-BE49-F238E27FC236}">
                <a16:creationId xmlns:a16="http://schemas.microsoft.com/office/drawing/2014/main" id="{B3B93708-B39D-0C13-A9D0-2A676FD6C73F}"/>
              </a:ext>
            </a:extLst>
          </p:cNvPr>
          <p:cNvSpPr txBox="1"/>
          <p:nvPr/>
        </p:nvSpPr>
        <p:spPr>
          <a:xfrm>
            <a:off x="1186819" y="1278480"/>
            <a:ext cx="6961461" cy="3284041"/>
          </a:xfrm>
          <a:prstGeom prst="rect">
            <a:avLst/>
          </a:prstGeom>
          <a:noFill/>
        </p:spPr>
        <p:txBody>
          <a:bodyPr wrap="square">
            <a:spAutoFit/>
          </a:bodyPr>
          <a:lstStyle/>
          <a:p>
            <a:pPr>
              <a:lnSpc>
                <a:spcPct val="150000"/>
              </a:lnSpc>
            </a:pPr>
            <a:r>
              <a:rPr lang="en-IN" dirty="0"/>
              <a:t>[1] A. Gaur and R. Dubey, “Predicting Customer Churn Prediction in Telecom Sector Using Various Machine Learning Techniques,” Proc. IEEE Conf., 2018.</a:t>
            </a:r>
          </a:p>
          <a:p>
            <a:pPr>
              <a:lnSpc>
                <a:spcPct val="150000"/>
              </a:lnSpc>
            </a:pPr>
            <a:endParaRPr lang="en-IN" dirty="0"/>
          </a:p>
          <a:p>
            <a:pPr>
              <a:lnSpc>
                <a:spcPct val="150000"/>
              </a:lnSpc>
            </a:pPr>
            <a:r>
              <a:rPr lang="en-IN" dirty="0"/>
              <a:t>[2] A. Kasem Ahmad, A. Jafar, and K. </a:t>
            </a:r>
            <a:r>
              <a:rPr lang="en-IN" dirty="0" err="1"/>
              <a:t>Aljoumaa</a:t>
            </a:r>
            <a:r>
              <a:rPr lang="en-IN" dirty="0"/>
              <a:t>, “Customer churn prediction in telecom using machine learning in big data platform,” J. Big Data, vol. 6, no. 28, 2019. DOI: </a:t>
            </a:r>
            <a:r>
              <a:rPr lang="da-DK" dirty="0">
                <a:hlinkClick r:id="rId3"/>
              </a:rPr>
              <a:t>https://doi.org/10.1186/s40537-019-0191-6</a:t>
            </a:r>
            <a:r>
              <a:rPr lang="en-IN" dirty="0"/>
              <a:t>.</a:t>
            </a:r>
          </a:p>
          <a:p>
            <a:pPr>
              <a:lnSpc>
                <a:spcPct val="150000"/>
              </a:lnSpc>
            </a:pPr>
            <a:endParaRPr lang="en-IN" dirty="0"/>
          </a:p>
          <a:p>
            <a:pPr>
              <a:lnSpc>
                <a:spcPct val="150000"/>
              </a:lnSpc>
            </a:pPr>
            <a:r>
              <a:rPr lang="en-IN" dirty="0"/>
              <a:t>[3] “A Churn Prediction Model Using Random Forest Analysis of Machine Learning Techniques for Churn Prediction and Factor Identification in Telecom Sector,”. DOI: 10.1109/ACCESS.2019.2914999.</a:t>
            </a:r>
          </a:p>
        </p:txBody>
      </p:sp>
    </p:spTree>
    <p:extLst>
      <p:ext uri="{BB962C8B-B14F-4D97-AF65-F5344CB8AC3E}">
        <p14:creationId xmlns:p14="http://schemas.microsoft.com/office/powerpoint/2010/main" val="12406074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AF050D6E-8DE3-44AA-E4D7-43966085CFAF}"/>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41C0A622-2ACB-81D5-85DB-2238EB77A108}"/>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Reference </a:t>
            </a:r>
            <a:endParaRPr dirty="0"/>
          </a:p>
        </p:txBody>
      </p:sp>
      <p:sp>
        <p:nvSpPr>
          <p:cNvPr id="11" name="TextBox 10">
            <a:extLst>
              <a:ext uri="{FF2B5EF4-FFF2-40B4-BE49-F238E27FC236}">
                <a16:creationId xmlns:a16="http://schemas.microsoft.com/office/drawing/2014/main" id="{3EAB2F9D-EAC6-EB89-787C-29953B1C16C3}"/>
              </a:ext>
            </a:extLst>
          </p:cNvPr>
          <p:cNvSpPr txBox="1"/>
          <p:nvPr/>
        </p:nvSpPr>
        <p:spPr>
          <a:xfrm>
            <a:off x="1247779" y="1093920"/>
            <a:ext cx="6961461" cy="3284041"/>
          </a:xfrm>
          <a:prstGeom prst="rect">
            <a:avLst/>
          </a:prstGeom>
          <a:noFill/>
        </p:spPr>
        <p:txBody>
          <a:bodyPr wrap="square">
            <a:spAutoFit/>
          </a:bodyPr>
          <a:lstStyle/>
          <a:p>
            <a:pPr>
              <a:lnSpc>
                <a:spcPct val="150000"/>
              </a:lnSpc>
            </a:pPr>
            <a:endParaRPr lang="en-IN" dirty="0"/>
          </a:p>
          <a:p>
            <a:pPr>
              <a:lnSpc>
                <a:spcPct val="150000"/>
              </a:lnSpc>
            </a:pPr>
            <a:r>
              <a:rPr lang="en-IN" dirty="0"/>
              <a:t>[4] </a:t>
            </a:r>
            <a:r>
              <a:rPr lang="fi-FI" dirty="0"/>
              <a:t>H.Jain, A.Khunteta,</a:t>
            </a:r>
            <a:r>
              <a:rPr lang="en-IN" dirty="0"/>
              <a:t>“</a:t>
            </a:r>
            <a:r>
              <a:rPr lang="en-US" dirty="0"/>
              <a:t>Churn Prediction in Telecommunication using Logistic Regression and Logit Boost</a:t>
            </a:r>
            <a:r>
              <a:rPr lang="en-IN" dirty="0"/>
              <a:t>,”. </a:t>
            </a:r>
          </a:p>
          <a:p>
            <a:pPr>
              <a:lnSpc>
                <a:spcPct val="150000"/>
              </a:lnSpc>
            </a:pPr>
            <a:endParaRPr lang="en-US" dirty="0"/>
          </a:p>
          <a:p>
            <a:pPr>
              <a:lnSpc>
                <a:spcPct val="150000"/>
              </a:lnSpc>
            </a:pPr>
            <a:r>
              <a:rPr lang="en-US" dirty="0"/>
              <a:t>[5] “Telco Customer Churn Dataset,”. Available: </a:t>
            </a:r>
            <a:r>
              <a:rPr lang="en-US" dirty="0">
                <a:hlinkClick r:id="rId3"/>
              </a:rPr>
              <a:t>https://www.kaggle.com/blastchar/telco-customer-churn</a:t>
            </a:r>
            <a:r>
              <a:rPr lang="en-US" dirty="0"/>
              <a:t> .</a:t>
            </a:r>
          </a:p>
          <a:p>
            <a:pPr>
              <a:lnSpc>
                <a:spcPct val="150000"/>
              </a:lnSpc>
            </a:pPr>
            <a:endParaRPr lang="en-US" dirty="0"/>
          </a:p>
          <a:p>
            <a:pPr>
              <a:lnSpc>
                <a:spcPct val="150000"/>
              </a:lnSpc>
            </a:pPr>
            <a:r>
              <a:rPr lang="en-US" dirty="0"/>
              <a:t>[6] “Lifelines: Survival Analysis in Python,” [Online]. Available: </a:t>
            </a:r>
            <a:r>
              <a:rPr lang="en-US" i="1" dirty="0">
                <a:hlinkClick r:id="rId4"/>
              </a:rPr>
              <a:t>https://lifelines.readthedocs.io/en/latest/</a:t>
            </a:r>
            <a:r>
              <a:rPr lang="en-US" i="1" dirty="0"/>
              <a:t> </a:t>
            </a:r>
            <a:r>
              <a:rPr lang="en-US" dirty="0"/>
              <a:t>.</a:t>
            </a:r>
          </a:p>
          <a:p>
            <a:pPr>
              <a:lnSpc>
                <a:spcPct val="150000"/>
              </a:lnSpc>
            </a:pPr>
            <a:endParaRPr lang="en-IN" dirty="0"/>
          </a:p>
        </p:txBody>
      </p:sp>
    </p:spTree>
    <p:extLst>
      <p:ext uri="{BB962C8B-B14F-4D97-AF65-F5344CB8AC3E}">
        <p14:creationId xmlns:p14="http://schemas.microsoft.com/office/powerpoint/2010/main" val="1946826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01"/>
        <p:cNvGrpSpPr/>
        <p:nvPr/>
      </p:nvGrpSpPr>
      <p:grpSpPr>
        <a:xfrm>
          <a:off x="0" y="0"/>
          <a:ext cx="0" cy="0"/>
          <a:chOff x="0" y="0"/>
          <a:chExt cx="0" cy="0"/>
        </a:xfrm>
      </p:grpSpPr>
      <p:pic>
        <p:nvPicPr>
          <p:cNvPr id="1502" name="Google Shape;1502;p113"/>
          <p:cNvPicPr preferRelativeResize="0">
            <a:picLocks noGrp="1"/>
          </p:cNvPicPr>
          <p:nvPr>
            <p:ph type="pic" idx="2"/>
          </p:nvPr>
        </p:nvPicPr>
        <p:blipFill rotWithShape="1">
          <a:blip r:embed="rId3">
            <a:alphaModFix/>
          </a:blip>
          <a:srcRect t="39" b="29"/>
          <a:stretch/>
        </p:blipFill>
        <p:spPr>
          <a:xfrm>
            <a:off x="0" y="0"/>
            <a:ext cx="9144002" cy="5143500"/>
          </a:xfrm>
          <a:prstGeom prst="rect">
            <a:avLst/>
          </a:prstGeom>
        </p:spPr>
      </p:pic>
      <p:sp>
        <p:nvSpPr>
          <p:cNvPr id="1503" name="Google Shape;1503;p113"/>
          <p:cNvSpPr/>
          <p:nvPr/>
        </p:nvSpPr>
        <p:spPr>
          <a:xfrm rot="2839443">
            <a:off x="-336718" y="2752984"/>
            <a:ext cx="6402141" cy="5689181"/>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113"/>
          <p:cNvSpPr/>
          <p:nvPr/>
        </p:nvSpPr>
        <p:spPr>
          <a:xfrm rot="-10285629">
            <a:off x="4072449" y="-3742073"/>
            <a:ext cx="9471588" cy="6049060"/>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accent1">
              <a:alpha val="3059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113"/>
          <p:cNvSpPr/>
          <p:nvPr/>
        </p:nvSpPr>
        <p:spPr>
          <a:xfrm flipH="1">
            <a:off x="7484803" y="1004988"/>
            <a:ext cx="5766771" cy="3682967"/>
          </a:xfrm>
          <a:custGeom>
            <a:avLst/>
            <a:gdLst/>
            <a:ahLst/>
            <a:cxnLst/>
            <a:rect l="l" t="t" r="r" b="b"/>
            <a:pathLst>
              <a:path w="87791" h="56068" extrusionOk="0">
                <a:moveTo>
                  <a:pt x="55192" y="1"/>
                </a:moveTo>
                <a:cubicBezTo>
                  <a:pt x="51710" y="1"/>
                  <a:pt x="48020" y="921"/>
                  <a:pt x="44301" y="3305"/>
                </a:cubicBezTo>
                <a:cubicBezTo>
                  <a:pt x="27981" y="13772"/>
                  <a:pt x="23752" y="23750"/>
                  <a:pt x="23752" y="23750"/>
                </a:cubicBezTo>
                <a:cubicBezTo>
                  <a:pt x="23752" y="23750"/>
                  <a:pt x="23199" y="30455"/>
                  <a:pt x="15945" y="30455"/>
                </a:cubicBezTo>
                <a:cubicBezTo>
                  <a:pt x="15648" y="30455"/>
                  <a:pt x="15339" y="30443"/>
                  <a:pt x="15019" y="30420"/>
                </a:cubicBezTo>
                <a:cubicBezTo>
                  <a:pt x="13947" y="30341"/>
                  <a:pt x="12915" y="30303"/>
                  <a:pt x="11930" y="30303"/>
                </a:cubicBezTo>
                <a:cubicBezTo>
                  <a:pt x="5447" y="30303"/>
                  <a:pt x="1013" y="31926"/>
                  <a:pt x="541" y="33999"/>
                </a:cubicBezTo>
                <a:cubicBezTo>
                  <a:pt x="1" y="36384"/>
                  <a:pt x="5151" y="43216"/>
                  <a:pt x="11333" y="45926"/>
                </a:cubicBezTo>
                <a:cubicBezTo>
                  <a:pt x="16519" y="48202"/>
                  <a:pt x="23841" y="53453"/>
                  <a:pt x="30900" y="53453"/>
                </a:cubicBezTo>
                <a:cubicBezTo>
                  <a:pt x="32256" y="53453"/>
                  <a:pt x="33602" y="53259"/>
                  <a:pt x="34921" y="52814"/>
                </a:cubicBezTo>
                <a:cubicBezTo>
                  <a:pt x="43110" y="50048"/>
                  <a:pt x="85188" y="56067"/>
                  <a:pt x="86489" y="38010"/>
                </a:cubicBezTo>
                <a:cubicBezTo>
                  <a:pt x="87791" y="19953"/>
                  <a:pt x="76403" y="10573"/>
                  <a:pt x="76403" y="10573"/>
                </a:cubicBezTo>
                <a:cubicBezTo>
                  <a:pt x="76403" y="10573"/>
                  <a:pt x="66995" y="1"/>
                  <a:pt x="55192" y="1"/>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113"/>
          <p:cNvSpPr/>
          <p:nvPr/>
        </p:nvSpPr>
        <p:spPr>
          <a:xfrm rot="9555841" flipH="1">
            <a:off x="6141752" y="1808506"/>
            <a:ext cx="8200942" cy="3015697"/>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113"/>
          <p:cNvSpPr/>
          <p:nvPr/>
        </p:nvSpPr>
        <p:spPr>
          <a:xfrm rot="-1478505">
            <a:off x="-4010126" y="-558136"/>
            <a:ext cx="7826136" cy="2877871"/>
          </a:xfrm>
          <a:custGeom>
            <a:avLst/>
            <a:gdLst/>
            <a:ahLst/>
            <a:cxnLst/>
            <a:rect l="l" t="t" r="r" b="b"/>
            <a:pathLst>
              <a:path w="76674" h="28195" fill="none" extrusionOk="0">
                <a:moveTo>
                  <a:pt x="76673" y="0"/>
                </a:moveTo>
                <a:cubicBezTo>
                  <a:pt x="76673" y="0"/>
                  <a:pt x="67374" y="14124"/>
                  <a:pt x="60786" y="16430"/>
                </a:cubicBezTo>
                <a:cubicBezTo>
                  <a:pt x="52981" y="19160"/>
                  <a:pt x="39856" y="7047"/>
                  <a:pt x="24779" y="17621"/>
                </a:cubicBezTo>
                <a:cubicBezTo>
                  <a:pt x="9706" y="28195"/>
                  <a:pt x="1302" y="23045"/>
                  <a:pt x="1" y="9868"/>
                </a:cubicBezTo>
              </a:path>
            </a:pathLst>
          </a:custGeom>
          <a:noFill/>
          <a:ln w="28575" cap="flat" cmpd="sng">
            <a:solidFill>
              <a:schemeClr val="accent3"/>
            </a:solidFill>
            <a:prstDash val="solid"/>
            <a:miter lim="3253"/>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113"/>
          <p:cNvSpPr/>
          <p:nvPr/>
        </p:nvSpPr>
        <p:spPr>
          <a:xfrm rot="9405665">
            <a:off x="-4305365" y="1281181"/>
            <a:ext cx="7310152" cy="6849835"/>
          </a:xfrm>
          <a:custGeom>
            <a:avLst/>
            <a:gdLst/>
            <a:ahLst/>
            <a:cxnLst/>
            <a:rect l="l" t="t" r="r" b="b"/>
            <a:pathLst>
              <a:path w="93299" h="87424" extrusionOk="0">
                <a:moveTo>
                  <a:pt x="34162" y="1"/>
                </a:moveTo>
                <a:cubicBezTo>
                  <a:pt x="24245" y="1"/>
                  <a:pt x="25039" y="12520"/>
                  <a:pt x="13717" y="17147"/>
                </a:cubicBezTo>
                <a:cubicBezTo>
                  <a:pt x="1" y="22753"/>
                  <a:pt x="25599" y="33483"/>
                  <a:pt x="18923" y="50349"/>
                </a:cubicBezTo>
                <a:cubicBezTo>
                  <a:pt x="13077" y="65115"/>
                  <a:pt x="23069" y="87424"/>
                  <a:pt x="32143" y="87424"/>
                </a:cubicBezTo>
                <a:cubicBezTo>
                  <a:pt x="33432" y="87424"/>
                  <a:pt x="34703" y="86974"/>
                  <a:pt x="35906" y="85988"/>
                </a:cubicBezTo>
                <a:cubicBezTo>
                  <a:pt x="38841" y="83585"/>
                  <a:pt x="41192" y="82952"/>
                  <a:pt x="43240" y="82952"/>
                </a:cubicBezTo>
                <a:cubicBezTo>
                  <a:pt x="45526" y="82952"/>
                  <a:pt x="47435" y="83741"/>
                  <a:pt x="49356" y="83741"/>
                </a:cubicBezTo>
                <a:cubicBezTo>
                  <a:pt x="51391" y="83741"/>
                  <a:pt x="53441" y="82856"/>
                  <a:pt x="55968" y="79208"/>
                </a:cubicBezTo>
                <a:cubicBezTo>
                  <a:pt x="79663" y="45004"/>
                  <a:pt x="87416" y="44135"/>
                  <a:pt x="87416" y="44135"/>
                </a:cubicBezTo>
                <a:cubicBezTo>
                  <a:pt x="93298" y="21497"/>
                  <a:pt x="60858" y="9397"/>
                  <a:pt x="42111" y="1875"/>
                </a:cubicBezTo>
                <a:cubicBezTo>
                  <a:pt x="38838" y="561"/>
                  <a:pt x="36260" y="1"/>
                  <a:pt x="34162" y="1"/>
                </a:cubicBezTo>
                <a:close/>
              </a:path>
            </a:pathLst>
          </a:custGeom>
          <a:solidFill>
            <a:schemeClr val="accent3">
              <a:alpha val="212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113"/>
          <p:cNvSpPr txBox="1">
            <a:spLocks noGrp="1"/>
          </p:cNvSpPr>
          <p:nvPr>
            <p:ph type="title"/>
          </p:nvPr>
        </p:nvSpPr>
        <p:spPr>
          <a:xfrm>
            <a:off x="723300" y="1315950"/>
            <a:ext cx="2771700" cy="25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Thank You</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83"/>
        <p:cNvGrpSpPr/>
        <p:nvPr/>
      </p:nvGrpSpPr>
      <p:grpSpPr>
        <a:xfrm>
          <a:off x="0" y="0"/>
          <a:ext cx="0" cy="0"/>
          <a:chOff x="0" y="0"/>
          <a:chExt cx="0" cy="0"/>
        </a:xfrm>
      </p:grpSpPr>
      <p:sp>
        <p:nvSpPr>
          <p:cNvPr id="584" name="Google Shape;584;p60"/>
          <p:cNvSpPr txBox="1">
            <a:spLocks noGrp="1"/>
          </p:cNvSpPr>
          <p:nvPr>
            <p:ph type="title" idx="15"/>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TABLE OF </a:t>
            </a:r>
            <a:r>
              <a:rPr lang="en">
                <a:solidFill>
                  <a:schemeClr val="lt1"/>
                </a:solidFill>
              </a:rPr>
              <a:t>CONTENTS</a:t>
            </a:r>
            <a:endParaRPr/>
          </a:p>
        </p:txBody>
      </p:sp>
      <p:sp>
        <p:nvSpPr>
          <p:cNvPr id="585" name="Google Shape;585;p60"/>
          <p:cNvSpPr/>
          <p:nvPr/>
        </p:nvSpPr>
        <p:spPr>
          <a:xfrm>
            <a:off x="1797969" y="1326012"/>
            <a:ext cx="615903" cy="447600"/>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60"/>
          <p:cNvSpPr/>
          <p:nvPr/>
        </p:nvSpPr>
        <p:spPr>
          <a:xfrm flipH="1">
            <a:off x="1675362" y="2426602"/>
            <a:ext cx="655357" cy="51020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60"/>
          <p:cNvSpPr/>
          <p:nvPr/>
        </p:nvSpPr>
        <p:spPr>
          <a:xfrm flipH="1">
            <a:off x="1716104" y="3048504"/>
            <a:ext cx="655358" cy="51020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88" name="Google Shape;588;p60"/>
          <p:cNvSpPr/>
          <p:nvPr/>
        </p:nvSpPr>
        <p:spPr>
          <a:xfrm>
            <a:off x="1797968" y="1919855"/>
            <a:ext cx="547667" cy="404052"/>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60"/>
          <p:cNvSpPr txBox="1">
            <a:spLocks noGrp="1"/>
          </p:cNvSpPr>
          <p:nvPr>
            <p:ph type="title" idx="2"/>
          </p:nvPr>
        </p:nvSpPr>
        <p:spPr>
          <a:xfrm>
            <a:off x="1601172" y="1326012"/>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01</a:t>
            </a:r>
            <a:endParaRPr sz="1600" dirty="0"/>
          </a:p>
        </p:txBody>
      </p:sp>
      <p:sp>
        <p:nvSpPr>
          <p:cNvPr id="596" name="Google Shape;596;p60"/>
          <p:cNvSpPr txBox="1">
            <a:spLocks noGrp="1"/>
          </p:cNvSpPr>
          <p:nvPr>
            <p:ph type="title" idx="9"/>
          </p:nvPr>
        </p:nvSpPr>
        <p:spPr>
          <a:xfrm>
            <a:off x="1675362" y="1876307"/>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02</a:t>
            </a:r>
            <a:endParaRPr sz="1600" dirty="0"/>
          </a:p>
        </p:txBody>
      </p:sp>
      <p:sp>
        <p:nvSpPr>
          <p:cNvPr id="599" name="Google Shape;599;p60"/>
          <p:cNvSpPr txBox="1">
            <a:spLocks noGrp="1"/>
          </p:cNvSpPr>
          <p:nvPr>
            <p:ph type="title" idx="13"/>
          </p:nvPr>
        </p:nvSpPr>
        <p:spPr>
          <a:xfrm>
            <a:off x="1675362" y="2435604"/>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03</a:t>
            </a:r>
            <a:endParaRPr sz="1600" dirty="0"/>
          </a:p>
        </p:txBody>
      </p:sp>
      <p:sp>
        <p:nvSpPr>
          <p:cNvPr id="600" name="Google Shape;600;p60"/>
          <p:cNvSpPr txBox="1">
            <a:spLocks noGrp="1"/>
          </p:cNvSpPr>
          <p:nvPr>
            <p:ph type="title" idx="14"/>
          </p:nvPr>
        </p:nvSpPr>
        <p:spPr>
          <a:xfrm>
            <a:off x="1637433" y="3102107"/>
            <a:ext cx="812700" cy="44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04</a:t>
            </a:r>
            <a:endParaRPr sz="1600" dirty="0"/>
          </a:p>
        </p:txBody>
      </p:sp>
      <p:sp>
        <p:nvSpPr>
          <p:cNvPr id="11" name="TextBox 10">
            <a:extLst>
              <a:ext uri="{FF2B5EF4-FFF2-40B4-BE49-F238E27FC236}">
                <a16:creationId xmlns:a16="http://schemas.microsoft.com/office/drawing/2014/main" id="{5B856FE1-08FF-2C01-CEAE-522A178E24A1}"/>
              </a:ext>
            </a:extLst>
          </p:cNvPr>
          <p:cNvSpPr txBox="1"/>
          <p:nvPr/>
        </p:nvSpPr>
        <p:spPr>
          <a:xfrm>
            <a:off x="2371461" y="1973845"/>
            <a:ext cx="2216442" cy="307777"/>
          </a:xfrm>
          <a:prstGeom prst="rect">
            <a:avLst/>
          </a:prstGeom>
          <a:noFill/>
        </p:spPr>
        <p:txBody>
          <a:bodyPr wrap="square">
            <a:spAutoFit/>
          </a:bodyPr>
          <a:lstStyle/>
          <a:p>
            <a:r>
              <a:rPr lang="en-IN" dirty="0"/>
              <a:t>PROBLEM STATEMENT</a:t>
            </a:r>
          </a:p>
        </p:txBody>
      </p:sp>
      <p:sp>
        <p:nvSpPr>
          <p:cNvPr id="13" name="TextBox 12">
            <a:extLst>
              <a:ext uri="{FF2B5EF4-FFF2-40B4-BE49-F238E27FC236}">
                <a16:creationId xmlns:a16="http://schemas.microsoft.com/office/drawing/2014/main" id="{28C6CBDB-E8C9-004D-E1AA-9ED88E4B5C06}"/>
              </a:ext>
            </a:extLst>
          </p:cNvPr>
          <p:cNvSpPr txBox="1"/>
          <p:nvPr/>
        </p:nvSpPr>
        <p:spPr>
          <a:xfrm>
            <a:off x="2371461" y="2516941"/>
            <a:ext cx="2299873" cy="307777"/>
          </a:xfrm>
          <a:prstGeom prst="rect">
            <a:avLst/>
          </a:prstGeom>
          <a:noFill/>
        </p:spPr>
        <p:txBody>
          <a:bodyPr wrap="square">
            <a:spAutoFit/>
          </a:bodyPr>
          <a:lstStyle/>
          <a:p>
            <a:pPr marL="0" lvl="0" indent="0" algn="l" rtl="0">
              <a:spcBef>
                <a:spcPts val="0"/>
              </a:spcBef>
              <a:spcAft>
                <a:spcPts val="0"/>
              </a:spcAft>
              <a:buNone/>
            </a:pPr>
            <a:r>
              <a:rPr lang="en-IN" dirty="0">
                <a:solidFill>
                  <a:schemeClr val="lt1"/>
                </a:solidFill>
              </a:rPr>
              <a:t>LITERATURE SURVEY</a:t>
            </a:r>
            <a:endParaRPr lang="en-IN" sz="1400" dirty="0"/>
          </a:p>
        </p:txBody>
      </p:sp>
      <p:sp>
        <p:nvSpPr>
          <p:cNvPr id="15" name="TextBox 14">
            <a:extLst>
              <a:ext uri="{FF2B5EF4-FFF2-40B4-BE49-F238E27FC236}">
                <a16:creationId xmlns:a16="http://schemas.microsoft.com/office/drawing/2014/main" id="{E6E8F8A4-3C2A-9F38-A90B-6256935FB0C9}"/>
              </a:ext>
            </a:extLst>
          </p:cNvPr>
          <p:cNvSpPr txBox="1"/>
          <p:nvPr/>
        </p:nvSpPr>
        <p:spPr>
          <a:xfrm>
            <a:off x="2371462" y="3149718"/>
            <a:ext cx="1585474" cy="307777"/>
          </a:xfrm>
          <a:prstGeom prst="rect">
            <a:avLst/>
          </a:prstGeom>
          <a:noFill/>
        </p:spPr>
        <p:txBody>
          <a:bodyPr wrap="square">
            <a:spAutoFit/>
          </a:bodyPr>
          <a:lstStyle/>
          <a:p>
            <a:pPr marL="0" lvl="0" indent="0" algn="l" rtl="0">
              <a:spcBef>
                <a:spcPts val="0"/>
              </a:spcBef>
              <a:spcAft>
                <a:spcPts val="0"/>
              </a:spcAft>
              <a:buNone/>
            </a:pPr>
            <a:r>
              <a:rPr lang="en-IN" dirty="0">
                <a:solidFill>
                  <a:schemeClr val="lt1"/>
                </a:solidFill>
              </a:rPr>
              <a:t>MOTIVATION</a:t>
            </a:r>
            <a:endParaRPr lang="en-IN" sz="1400" dirty="0"/>
          </a:p>
        </p:txBody>
      </p:sp>
      <p:sp>
        <p:nvSpPr>
          <p:cNvPr id="16" name="Google Shape;585;p60">
            <a:extLst>
              <a:ext uri="{FF2B5EF4-FFF2-40B4-BE49-F238E27FC236}">
                <a16:creationId xmlns:a16="http://schemas.microsoft.com/office/drawing/2014/main" id="{03C1AEF8-6F30-5C2B-2BDF-8C34CEE0927D}"/>
              </a:ext>
            </a:extLst>
          </p:cNvPr>
          <p:cNvSpPr/>
          <p:nvPr/>
        </p:nvSpPr>
        <p:spPr>
          <a:xfrm>
            <a:off x="5165402" y="1428707"/>
            <a:ext cx="615903" cy="447600"/>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accent1">
              <a:alpha val="4637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86;p60">
            <a:extLst>
              <a:ext uri="{FF2B5EF4-FFF2-40B4-BE49-F238E27FC236}">
                <a16:creationId xmlns:a16="http://schemas.microsoft.com/office/drawing/2014/main" id="{2253BCB8-BA06-2EF9-A139-C126AD6E7F15}"/>
              </a:ext>
            </a:extLst>
          </p:cNvPr>
          <p:cNvSpPr/>
          <p:nvPr/>
        </p:nvSpPr>
        <p:spPr>
          <a:xfrm flipH="1">
            <a:off x="5042795" y="2529297"/>
            <a:ext cx="655357" cy="510205"/>
          </a:xfrm>
          <a:custGeom>
            <a:avLst/>
            <a:gdLst/>
            <a:ahLst/>
            <a:cxnLst/>
            <a:rect l="l" t="t" r="r" b="b"/>
            <a:pathLst>
              <a:path w="18827" h="13563" extrusionOk="0">
                <a:moveTo>
                  <a:pt x="7161" y="0"/>
                </a:moveTo>
                <a:cubicBezTo>
                  <a:pt x="6367" y="0"/>
                  <a:pt x="5745" y="97"/>
                  <a:pt x="5462" y="302"/>
                </a:cubicBezTo>
                <a:cubicBezTo>
                  <a:pt x="5439" y="302"/>
                  <a:pt x="5416" y="302"/>
                  <a:pt x="5393" y="302"/>
                </a:cubicBezTo>
                <a:cubicBezTo>
                  <a:pt x="1116" y="302"/>
                  <a:pt x="1" y="5785"/>
                  <a:pt x="370" y="9035"/>
                </a:cubicBezTo>
                <a:cubicBezTo>
                  <a:pt x="734" y="12239"/>
                  <a:pt x="5348" y="13486"/>
                  <a:pt x="7931" y="13560"/>
                </a:cubicBezTo>
                <a:cubicBezTo>
                  <a:pt x="7975" y="13562"/>
                  <a:pt x="8020" y="13562"/>
                  <a:pt x="8064" y="13562"/>
                </a:cubicBezTo>
                <a:cubicBezTo>
                  <a:pt x="13120" y="13562"/>
                  <a:pt x="18826" y="5169"/>
                  <a:pt x="13911" y="1714"/>
                </a:cubicBezTo>
                <a:cubicBezTo>
                  <a:pt x="12377" y="637"/>
                  <a:pt x="9200" y="0"/>
                  <a:pt x="7161" y="0"/>
                </a:cubicBezTo>
                <a:close/>
              </a:path>
            </a:pathLst>
          </a:custGeom>
          <a:solidFill>
            <a:schemeClr val="dk2">
              <a:alpha val="1285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87;p60">
            <a:extLst>
              <a:ext uri="{FF2B5EF4-FFF2-40B4-BE49-F238E27FC236}">
                <a16:creationId xmlns:a16="http://schemas.microsoft.com/office/drawing/2014/main" id="{4D93076A-0A3A-3E1F-959E-100C2C15338F}"/>
              </a:ext>
            </a:extLst>
          </p:cNvPr>
          <p:cNvSpPr/>
          <p:nvPr/>
        </p:nvSpPr>
        <p:spPr>
          <a:xfrm flipH="1">
            <a:off x="5083537" y="3151199"/>
            <a:ext cx="655358" cy="510206"/>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rgbClr val="AC9078">
              <a:alpha val="72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588;p60">
            <a:extLst>
              <a:ext uri="{FF2B5EF4-FFF2-40B4-BE49-F238E27FC236}">
                <a16:creationId xmlns:a16="http://schemas.microsoft.com/office/drawing/2014/main" id="{4140124D-0DD0-FEA2-796D-84BB5938E987}"/>
              </a:ext>
            </a:extLst>
          </p:cNvPr>
          <p:cNvSpPr/>
          <p:nvPr/>
        </p:nvSpPr>
        <p:spPr>
          <a:xfrm>
            <a:off x="5165401" y="2022550"/>
            <a:ext cx="547667" cy="404052"/>
          </a:xfrm>
          <a:custGeom>
            <a:avLst/>
            <a:gdLst/>
            <a:ahLst/>
            <a:cxnLst/>
            <a:rect l="l" t="t" r="r" b="b"/>
            <a:pathLst>
              <a:path w="31788" h="28248" extrusionOk="0">
                <a:moveTo>
                  <a:pt x="16729" y="0"/>
                </a:moveTo>
                <a:cubicBezTo>
                  <a:pt x="16601" y="0"/>
                  <a:pt x="16474" y="1"/>
                  <a:pt x="16346" y="2"/>
                </a:cubicBezTo>
                <a:cubicBezTo>
                  <a:pt x="16060" y="2"/>
                  <a:pt x="15764" y="5"/>
                  <a:pt x="15461" y="9"/>
                </a:cubicBezTo>
                <a:cubicBezTo>
                  <a:pt x="11690" y="44"/>
                  <a:pt x="7009" y="207"/>
                  <a:pt x="4237" y="2881"/>
                </a:cubicBezTo>
                <a:cubicBezTo>
                  <a:pt x="2392" y="4661"/>
                  <a:pt x="2135" y="8048"/>
                  <a:pt x="1618" y="10410"/>
                </a:cubicBezTo>
                <a:cubicBezTo>
                  <a:pt x="938" y="13517"/>
                  <a:pt x="381" y="16657"/>
                  <a:pt x="219" y="19839"/>
                </a:cubicBezTo>
                <a:cubicBezTo>
                  <a:pt x="1" y="24133"/>
                  <a:pt x="1988" y="26141"/>
                  <a:pt x="6130" y="26720"/>
                </a:cubicBezTo>
                <a:cubicBezTo>
                  <a:pt x="9755" y="27227"/>
                  <a:pt x="13382" y="27712"/>
                  <a:pt x="17036" y="27956"/>
                </a:cubicBezTo>
                <a:cubicBezTo>
                  <a:pt x="18561" y="28056"/>
                  <a:pt x="20165" y="28248"/>
                  <a:pt x="21749" y="28248"/>
                </a:cubicBezTo>
                <a:cubicBezTo>
                  <a:pt x="23047" y="28248"/>
                  <a:pt x="24332" y="28119"/>
                  <a:pt x="25547" y="27706"/>
                </a:cubicBezTo>
                <a:cubicBezTo>
                  <a:pt x="28287" y="26775"/>
                  <a:pt x="29435" y="24198"/>
                  <a:pt x="29933" y="21508"/>
                </a:cubicBezTo>
                <a:cubicBezTo>
                  <a:pt x="30554" y="18140"/>
                  <a:pt x="30847" y="14721"/>
                  <a:pt x="31348" y="11337"/>
                </a:cubicBezTo>
                <a:cubicBezTo>
                  <a:pt x="31787" y="8393"/>
                  <a:pt x="31569" y="5097"/>
                  <a:pt x="28963" y="3194"/>
                </a:cubicBezTo>
                <a:cubicBezTo>
                  <a:pt x="25477" y="645"/>
                  <a:pt x="20958" y="0"/>
                  <a:pt x="16729" y="0"/>
                </a:cubicBezTo>
                <a:close/>
              </a:path>
            </a:pathLst>
          </a:custGeom>
          <a:solidFill>
            <a:schemeClr val="accent3">
              <a:alpha val="2588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1;p60">
            <a:extLst>
              <a:ext uri="{FF2B5EF4-FFF2-40B4-BE49-F238E27FC236}">
                <a16:creationId xmlns:a16="http://schemas.microsoft.com/office/drawing/2014/main" id="{DC02B0C6-F6F7-CB31-A9A4-0A5C4EC1C9A1}"/>
              </a:ext>
            </a:extLst>
          </p:cNvPr>
          <p:cNvSpPr txBox="1">
            <a:spLocks/>
          </p:cNvSpPr>
          <p:nvPr/>
        </p:nvSpPr>
        <p:spPr>
          <a:xfrm>
            <a:off x="4976556" y="1428707"/>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sz="1600" dirty="0"/>
              <a:t>05</a:t>
            </a:r>
          </a:p>
        </p:txBody>
      </p:sp>
      <p:sp>
        <p:nvSpPr>
          <p:cNvPr id="21" name="Google Shape;596;p60">
            <a:extLst>
              <a:ext uri="{FF2B5EF4-FFF2-40B4-BE49-F238E27FC236}">
                <a16:creationId xmlns:a16="http://schemas.microsoft.com/office/drawing/2014/main" id="{869C845E-EB82-FDA2-DFFA-00261277ADED}"/>
              </a:ext>
            </a:extLst>
          </p:cNvPr>
          <p:cNvSpPr txBox="1">
            <a:spLocks/>
          </p:cNvSpPr>
          <p:nvPr/>
        </p:nvSpPr>
        <p:spPr>
          <a:xfrm>
            <a:off x="5042795" y="1979002"/>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sz="1600" dirty="0"/>
              <a:t>06</a:t>
            </a:r>
          </a:p>
        </p:txBody>
      </p:sp>
      <p:sp>
        <p:nvSpPr>
          <p:cNvPr id="22" name="Google Shape;599;p60">
            <a:extLst>
              <a:ext uri="{FF2B5EF4-FFF2-40B4-BE49-F238E27FC236}">
                <a16:creationId xmlns:a16="http://schemas.microsoft.com/office/drawing/2014/main" id="{1B0E6272-7137-445B-4965-E4BF25D93F2F}"/>
              </a:ext>
            </a:extLst>
          </p:cNvPr>
          <p:cNvSpPr txBox="1">
            <a:spLocks/>
          </p:cNvSpPr>
          <p:nvPr/>
        </p:nvSpPr>
        <p:spPr>
          <a:xfrm>
            <a:off x="5042795" y="2538299"/>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sz="1600" dirty="0"/>
              <a:t>07</a:t>
            </a:r>
          </a:p>
        </p:txBody>
      </p:sp>
      <p:sp>
        <p:nvSpPr>
          <p:cNvPr id="23" name="Google Shape;600;p60">
            <a:extLst>
              <a:ext uri="{FF2B5EF4-FFF2-40B4-BE49-F238E27FC236}">
                <a16:creationId xmlns:a16="http://schemas.microsoft.com/office/drawing/2014/main" id="{1721182C-43E4-496B-38BE-B7DB87A428DE}"/>
              </a:ext>
            </a:extLst>
          </p:cNvPr>
          <p:cNvSpPr txBox="1">
            <a:spLocks/>
          </p:cNvSpPr>
          <p:nvPr/>
        </p:nvSpPr>
        <p:spPr>
          <a:xfrm>
            <a:off x="5004866" y="3204802"/>
            <a:ext cx="812700" cy="447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Kulim Park"/>
              <a:buNone/>
              <a:defRPr sz="3600" b="0" i="0" u="none" strike="noStrike" cap="none">
                <a:solidFill>
                  <a:schemeClr val="lt1"/>
                </a:solidFill>
                <a:latin typeface="Kulim Park"/>
                <a:ea typeface="Kulim Park"/>
                <a:cs typeface="Kulim Park"/>
                <a:sym typeface="Kulim Park"/>
              </a:defRPr>
            </a:lvl1pPr>
            <a:lvl2pPr marR="0" lvl="1"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2pPr>
            <a:lvl3pPr marR="0" lvl="2"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3pPr>
            <a:lvl4pPr marR="0" lvl="3"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4pPr>
            <a:lvl5pPr marR="0" lvl="4"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5pPr>
            <a:lvl6pPr marR="0" lvl="5"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6pPr>
            <a:lvl7pPr marR="0" lvl="6"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7pPr>
            <a:lvl8pPr marR="0" lvl="7"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8pPr>
            <a:lvl9pPr marR="0" lvl="8" algn="l" rtl="0">
              <a:lnSpc>
                <a:spcPct val="100000"/>
              </a:lnSpc>
              <a:spcBef>
                <a:spcPts val="0"/>
              </a:spcBef>
              <a:spcAft>
                <a:spcPts val="0"/>
              </a:spcAft>
              <a:buClr>
                <a:schemeClr val="dk1"/>
              </a:buClr>
              <a:buSzPts val="3000"/>
              <a:buFont typeface="Kulim Park"/>
              <a:buNone/>
              <a:defRPr sz="3000" b="0" i="0" u="none" strike="noStrike" cap="none">
                <a:solidFill>
                  <a:schemeClr val="dk1"/>
                </a:solidFill>
                <a:latin typeface="Kulim Park"/>
                <a:ea typeface="Kulim Park"/>
                <a:cs typeface="Kulim Park"/>
                <a:sym typeface="Kulim Park"/>
              </a:defRPr>
            </a:lvl9pPr>
          </a:lstStyle>
          <a:p>
            <a:r>
              <a:rPr lang="en" sz="1600" dirty="0"/>
              <a:t>08</a:t>
            </a:r>
          </a:p>
        </p:txBody>
      </p:sp>
      <p:sp>
        <p:nvSpPr>
          <p:cNvPr id="24" name="TextBox 23">
            <a:extLst>
              <a:ext uri="{FF2B5EF4-FFF2-40B4-BE49-F238E27FC236}">
                <a16:creationId xmlns:a16="http://schemas.microsoft.com/office/drawing/2014/main" id="{7B382D8B-6BC1-0839-0E0C-9D2BCC3C1026}"/>
              </a:ext>
            </a:extLst>
          </p:cNvPr>
          <p:cNvSpPr txBox="1"/>
          <p:nvPr/>
        </p:nvSpPr>
        <p:spPr>
          <a:xfrm>
            <a:off x="5738894" y="2076540"/>
            <a:ext cx="2216442" cy="307777"/>
          </a:xfrm>
          <a:prstGeom prst="rect">
            <a:avLst/>
          </a:prstGeom>
          <a:noFill/>
        </p:spPr>
        <p:txBody>
          <a:bodyPr wrap="square">
            <a:spAutoFit/>
          </a:bodyPr>
          <a:lstStyle/>
          <a:p>
            <a:r>
              <a:rPr lang="en-IN" dirty="0"/>
              <a:t>RESULTS</a:t>
            </a:r>
          </a:p>
        </p:txBody>
      </p:sp>
      <p:sp>
        <p:nvSpPr>
          <p:cNvPr id="25" name="TextBox 24">
            <a:extLst>
              <a:ext uri="{FF2B5EF4-FFF2-40B4-BE49-F238E27FC236}">
                <a16:creationId xmlns:a16="http://schemas.microsoft.com/office/drawing/2014/main" id="{E7022B1B-79C3-447D-0939-F3EF38AFAB87}"/>
              </a:ext>
            </a:extLst>
          </p:cNvPr>
          <p:cNvSpPr txBox="1"/>
          <p:nvPr/>
        </p:nvSpPr>
        <p:spPr>
          <a:xfrm>
            <a:off x="5738895" y="2619636"/>
            <a:ext cx="2299874" cy="523220"/>
          </a:xfrm>
          <a:prstGeom prst="rect">
            <a:avLst/>
          </a:prstGeom>
          <a:noFill/>
        </p:spPr>
        <p:txBody>
          <a:bodyPr wrap="square">
            <a:spAutoFit/>
          </a:bodyPr>
          <a:lstStyle/>
          <a:p>
            <a:pPr marL="0" lvl="0" indent="0" algn="l" rtl="0">
              <a:spcBef>
                <a:spcPts val="0"/>
              </a:spcBef>
              <a:spcAft>
                <a:spcPts val="0"/>
              </a:spcAft>
              <a:buNone/>
            </a:pPr>
            <a:r>
              <a:rPr lang="en-IN" sz="1400" dirty="0">
                <a:solidFill>
                  <a:schemeClr val="lt1"/>
                </a:solidFill>
              </a:rPr>
              <a:t>TIMELINE AND MILESTONES ACHIVED</a:t>
            </a:r>
            <a:endParaRPr lang="en-IN" sz="1400" dirty="0"/>
          </a:p>
        </p:txBody>
      </p:sp>
      <p:sp>
        <p:nvSpPr>
          <p:cNvPr id="26" name="TextBox 25">
            <a:extLst>
              <a:ext uri="{FF2B5EF4-FFF2-40B4-BE49-F238E27FC236}">
                <a16:creationId xmlns:a16="http://schemas.microsoft.com/office/drawing/2014/main" id="{6ADF8295-AC74-812E-948A-5315319A610F}"/>
              </a:ext>
            </a:extLst>
          </p:cNvPr>
          <p:cNvSpPr txBox="1"/>
          <p:nvPr/>
        </p:nvSpPr>
        <p:spPr>
          <a:xfrm>
            <a:off x="5738895" y="3252413"/>
            <a:ext cx="1585474" cy="307777"/>
          </a:xfrm>
          <a:prstGeom prst="rect">
            <a:avLst/>
          </a:prstGeom>
          <a:noFill/>
        </p:spPr>
        <p:txBody>
          <a:bodyPr wrap="square">
            <a:spAutoFit/>
          </a:bodyPr>
          <a:lstStyle/>
          <a:p>
            <a:pPr marL="0" lvl="0" indent="0" algn="l" rtl="0">
              <a:spcBef>
                <a:spcPts val="0"/>
              </a:spcBef>
              <a:spcAft>
                <a:spcPts val="0"/>
              </a:spcAft>
              <a:buNone/>
            </a:pPr>
            <a:r>
              <a:rPr lang="en-IN" sz="1400" dirty="0">
                <a:solidFill>
                  <a:schemeClr val="lt1"/>
                </a:solidFill>
              </a:rPr>
              <a:t>REFERENCE</a:t>
            </a:r>
            <a:endParaRPr lang="en-IN" sz="1400" dirty="0"/>
          </a:p>
        </p:txBody>
      </p:sp>
      <p:sp>
        <p:nvSpPr>
          <p:cNvPr id="30" name="TextBox 29">
            <a:extLst>
              <a:ext uri="{FF2B5EF4-FFF2-40B4-BE49-F238E27FC236}">
                <a16:creationId xmlns:a16="http://schemas.microsoft.com/office/drawing/2014/main" id="{4E8CB198-DE6D-FD09-9A9F-DF903371A030}"/>
              </a:ext>
            </a:extLst>
          </p:cNvPr>
          <p:cNvSpPr txBox="1"/>
          <p:nvPr/>
        </p:nvSpPr>
        <p:spPr>
          <a:xfrm>
            <a:off x="5747062" y="1476668"/>
            <a:ext cx="1577307" cy="307777"/>
          </a:xfrm>
          <a:prstGeom prst="rect">
            <a:avLst/>
          </a:prstGeom>
          <a:noFill/>
        </p:spPr>
        <p:txBody>
          <a:bodyPr wrap="square">
            <a:spAutoFit/>
          </a:bodyPr>
          <a:lstStyle/>
          <a:p>
            <a:pPr marL="0" lvl="0" indent="0" algn="l" rtl="0">
              <a:spcBef>
                <a:spcPts val="0"/>
              </a:spcBef>
              <a:spcAft>
                <a:spcPts val="0"/>
              </a:spcAft>
              <a:buNone/>
            </a:pPr>
            <a:r>
              <a:rPr lang="en-IN" dirty="0">
                <a:solidFill>
                  <a:schemeClr val="lt1"/>
                </a:solidFill>
              </a:rPr>
              <a:t>OBJECTIVE</a:t>
            </a:r>
            <a:endParaRPr lang="en-IN" sz="1400" dirty="0"/>
          </a:p>
        </p:txBody>
      </p:sp>
      <p:sp>
        <p:nvSpPr>
          <p:cNvPr id="32" name="TextBox 31">
            <a:extLst>
              <a:ext uri="{FF2B5EF4-FFF2-40B4-BE49-F238E27FC236}">
                <a16:creationId xmlns:a16="http://schemas.microsoft.com/office/drawing/2014/main" id="{39834F23-0C41-BB95-AC03-B276979A1AFE}"/>
              </a:ext>
            </a:extLst>
          </p:cNvPr>
          <p:cNvSpPr txBox="1"/>
          <p:nvPr/>
        </p:nvSpPr>
        <p:spPr>
          <a:xfrm>
            <a:off x="2324740" y="1375759"/>
            <a:ext cx="2216442" cy="307777"/>
          </a:xfrm>
          <a:prstGeom prst="rect">
            <a:avLst/>
          </a:prstGeom>
          <a:noFill/>
        </p:spPr>
        <p:txBody>
          <a:bodyPr wrap="square">
            <a:spAutoFit/>
          </a:bodyPr>
          <a:lstStyle/>
          <a:p>
            <a:r>
              <a:rPr lang="en-IN" dirty="0"/>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35520B47-0135-774C-54D6-831C7DA62D0D}"/>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55A6761C-E753-6290-54C1-0EBA0E916B87}"/>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Introduction</a:t>
            </a:r>
            <a:endParaRPr dirty="0"/>
          </a:p>
        </p:txBody>
      </p:sp>
      <p:pic>
        <p:nvPicPr>
          <p:cNvPr id="7" name="Picture 6">
            <a:extLst>
              <a:ext uri="{FF2B5EF4-FFF2-40B4-BE49-F238E27FC236}">
                <a16:creationId xmlns:a16="http://schemas.microsoft.com/office/drawing/2014/main" id="{CBC6B018-6440-E02C-F5D5-2B7A7531D95E}"/>
              </a:ext>
            </a:extLst>
          </p:cNvPr>
          <p:cNvPicPr>
            <a:picLocks noChangeAspect="1"/>
          </p:cNvPicPr>
          <p:nvPr/>
        </p:nvPicPr>
        <p:blipFill>
          <a:blip r:embed="rId3"/>
          <a:stretch>
            <a:fillRect/>
          </a:stretch>
        </p:blipFill>
        <p:spPr>
          <a:xfrm>
            <a:off x="898497" y="1463038"/>
            <a:ext cx="3502477" cy="2449003"/>
          </a:xfrm>
          <a:prstGeom prst="rect">
            <a:avLst/>
          </a:prstGeom>
        </p:spPr>
      </p:pic>
      <p:pic>
        <p:nvPicPr>
          <p:cNvPr id="9" name="Picture 8">
            <a:extLst>
              <a:ext uri="{FF2B5EF4-FFF2-40B4-BE49-F238E27FC236}">
                <a16:creationId xmlns:a16="http://schemas.microsoft.com/office/drawing/2014/main" id="{1B9FCDD7-A893-E72D-5350-9A4E4E3D60A9}"/>
              </a:ext>
            </a:extLst>
          </p:cNvPr>
          <p:cNvPicPr>
            <a:picLocks noChangeAspect="1"/>
          </p:cNvPicPr>
          <p:nvPr/>
        </p:nvPicPr>
        <p:blipFill>
          <a:blip r:embed="rId4"/>
          <a:srcRect b="11207"/>
          <a:stretch/>
        </p:blipFill>
        <p:spPr>
          <a:xfrm>
            <a:off x="4743027" y="1463039"/>
            <a:ext cx="3593434" cy="2449003"/>
          </a:xfrm>
          <a:prstGeom prst="rect">
            <a:avLst/>
          </a:prstGeom>
        </p:spPr>
      </p:pic>
    </p:spTree>
    <p:extLst>
      <p:ext uri="{BB962C8B-B14F-4D97-AF65-F5344CB8AC3E}">
        <p14:creationId xmlns:p14="http://schemas.microsoft.com/office/powerpoint/2010/main" val="51229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58"/>
          <p:cNvSpPr txBox="1">
            <a:spLocks noGrp="1"/>
          </p:cNvSpPr>
          <p:nvPr>
            <p:ph type="title"/>
          </p:nvPr>
        </p:nvSpPr>
        <p:spPr>
          <a:xfrm flipH="1">
            <a:off x="719925" y="278675"/>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Introduction</a:t>
            </a:r>
            <a:endParaRPr dirty="0"/>
          </a:p>
        </p:txBody>
      </p:sp>
      <p:sp>
        <p:nvSpPr>
          <p:cNvPr id="8" name="Rectangle 6">
            <a:extLst>
              <a:ext uri="{FF2B5EF4-FFF2-40B4-BE49-F238E27FC236}">
                <a16:creationId xmlns:a16="http://schemas.microsoft.com/office/drawing/2014/main" id="{E4F17CD0-385E-C3B9-189F-CEB0183042DE}"/>
              </a:ext>
            </a:extLst>
          </p:cNvPr>
          <p:cNvSpPr>
            <a:spLocks noChangeArrowheads="1"/>
          </p:cNvSpPr>
          <p:nvPr/>
        </p:nvSpPr>
        <p:spPr bwMode="auto">
          <a:xfrm>
            <a:off x="198783" y="934908"/>
            <a:ext cx="8377614"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Objective:</a:t>
            </a:r>
            <a:r>
              <a:rPr kumimoji="0" lang="en-US" altLang="en-US" sz="1200" b="0" i="0" u="none" strike="noStrike" cap="none" normalizeH="0" baseline="0" dirty="0">
                <a:ln>
                  <a:noFill/>
                </a:ln>
                <a:solidFill>
                  <a:schemeClr val="tx1"/>
                </a:solidFill>
                <a:effectLst/>
                <a:latin typeface="Arial" panose="020B0604020202020204" pitchFamily="34" charset="0"/>
              </a:rPr>
              <a:t> Predict customer churn, crucial for subscription-based businesses or those with strong competition.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Approach:</a:t>
            </a:r>
            <a:r>
              <a:rPr kumimoji="0" lang="en-US" altLang="en-US" sz="1200" b="0" i="0" u="none" strike="noStrike" cap="none" normalizeH="0" baseline="0" dirty="0">
                <a:ln>
                  <a:noFill/>
                </a:ln>
                <a:solidFill>
                  <a:schemeClr val="tx1"/>
                </a:solidFill>
                <a:effectLst/>
                <a:latin typeface="Arial" panose="020B0604020202020204" pitchFamily="34" charset="0"/>
              </a:rPr>
              <a:t> Recreated a research paper's method to evaluate machine learning models' performance in churn prediction.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Machine Learning Models Used:</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Decision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Random Forest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tx1"/>
                </a:solidFill>
                <a:latin typeface="Arial" panose="020B0604020202020204" pitchFamily="34" charset="0"/>
              </a:rPr>
              <a:t>KNN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Naïve Bayes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Support Vector Machine (SVM)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solidFill>
                  <a:schemeClr val="tx1"/>
                </a:solidFill>
                <a:latin typeface="Arial" panose="020B0604020202020204" pitchFamily="34" charset="0"/>
              </a:rPr>
              <a:t>SGD </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ADAM using (MLP)</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Evaluation Metrics:</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Recall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F1-score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Survival Plot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Arial" panose="020B0604020202020204" pitchFamily="34" charset="0"/>
              </a:rPr>
              <a:t>Data Balancing:</a:t>
            </a: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Used SMOTE (Synthetic Minority Over-sampling Technique) to handle class imbalance.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B2604B7C-D843-6D02-DC0D-2A7BFF0399A6}"/>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1A8EE4FC-393D-FF06-A6BD-0A5D5050B046}"/>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Problem Satement</a:t>
            </a:r>
            <a:endParaRPr dirty="0"/>
          </a:p>
        </p:txBody>
      </p:sp>
      <p:sp>
        <p:nvSpPr>
          <p:cNvPr id="2" name="Rectangle 1">
            <a:extLst>
              <a:ext uri="{FF2B5EF4-FFF2-40B4-BE49-F238E27FC236}">
                <a16:creationId xmlns:a16="http://schemas.microsoft.com/office/drawing/2014/main" id="{1559E9D9-13BF-27EF-944A-4A41049DD094}"/>
              </a:ext>
            </a:extLst>
          </p:cNvPr>
          <p:cNvSpPr>
            <a:spLocks noChangeArrowheads="1"/>
          </p:cNvSpPr>
          <p:nvPr/>
        </p:nvSpPr>
        <p:spPr bwMode="auto">
          <a:xfrm>
            <a:off x="492685" y="1582620"/>
            <a:ext cx="815848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spcBef>
                <a:spcPct val="0"/>
              </a:spcBef>
              <a:spcAft>
                <a:spcPct val="0"/>
              </a:spcAft>
              <a:buClrTx/>
            </a:pPr>
            <a:r>
              <a:rPr kumimoji="0" lang="en-US" altLang="en-US" sz="1800" b="0" i="0" u="none" strike="noStrike" cap="none" normalizeH="0" baseline="0" dirty="0">
                <a:ln>
                  <a:noFill/>
                </a:ln>
                <a:solidFill>
                  <a:schemeClr val="tx1"/>
                </a:solidFill>
                <a:effectLst/>
                <a:latin typeface="Arial" panose="020B0604020202020204" pitchFamily="34" charset="0"/>
              </a:rPr>
              <a:t>Predict customer churn by analyzing customer behavior and service usage.</a:t>
            </a:r>
          </a:p>
          <a:p>
            <a:pPr lvl="1" eaLnBrk="0" fontAlgn="base" hangingPunct="0">
              <a:spcBef>
                <a:spcPct val="0"/>
              </a:spcBef>
              <a:spcAft>
                <a:spcPct val="0"/>
              </a:spcAft>
              <a:buClrTx/>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Arial" panose="020B0604020202020204" pitchFamily="34" charset="0"/>
              </a:rPr>
              <a:t>Purpose:</a:t>
            </a:r>
            <a:r>
              <a:rPr kumimoji="0" lang="en-US" altLang="en-US" sz="1800" b="0" i="0" u="none" strike="noStrike" cap="none" normalizeH="0" baseline="0" dirty="0">
                <a:ln>
                  <a:noFill/>
                </a:ln>
                <a:solidFill>
                  <a:schemeClr val="tx1"/>
                </a:solidFill>
                <a:effectLst/>
                <a:latin typeface="Arial" panose="020B0604020202020204" pitchFamily="34" charset="0"/>
              </a:rPr>
              <a:t> Help businesses take proactive measures to improve customer retention.</a:t>
            </a:r>
          </a:p>
          <a:p>
            <a:pPr lvl="1" eaLnBrk="0" fontAlgn="base" hangingPunct="0">
              <a:spcBef>
                <a:spcPct val="0"/>
              </a:spcBef>
              <a:spcAft>
                <a:spcPct val="0"/>
              </a:spcAft>
              <a:buClrTx/>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Arial" panose="020B0604020202020204" pitchFamily="34" charset="0"/>
              </a:rPr>
              <a:t>Focus:</a:t>
            </a:r>
            <a:r>
              <a:rPr kumimoji="0" lang="en-US" altLang="en-US" sz="1800" b="0" i="0" u="none" strike="noStrike" cap="none" normalizeH="0" baseline="0" dirty="0">
                <a:ln>
                  <a:noFill/>
                </a:ln>
                <a:solidFill>
                  <a:schemeClr val="tx1"/>
                </a:solidFill>
                <a:effectLst/>
                <a:latin typeface="Arial" panose="020B0604020202020204" pitchFamily="34" charset="0"/>
              </a:rPr>
              <a:t> Identify key factors influencing churn.</a:t>
            </a:r>
          </a:p>
          <a:p>
            <a:pPr lvl="1" eaLnBrk="0" fontAlgn="base" hangingPunct="0">
              <a:spcBef>
                <a:spcPct val="0"/>
              </a:spcBef>
              <a:spcAft>
                <a:spcPct val="0"/>
              </a:spcAft>
              <a:buClrTx/>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ClrTx/>
            </a:pPr>
            <a:r>
              <a:rPr kumimoji="0" lang="en-US" altLang="en-US" sz="1800" b="1" i="0" u="none" strike="noStrike" cap="none" normalizeH="0" baseline="0" dirty="0">
                <a:ln>
                  <a:noFill/>
                </a:ln>
                <a:solidFill>
                  <a:schemeClr val="tx1"/>
                </a:solidFill>
                <a:effectLst/>
                <a:latin typeface="Arial" panose="020B0604020202020204" pitchFamily="34" charset="0"/>
              </a:rPr>
              <a:t>Outcome:</a:t>
            </a:r>
            <a:r>
              <a:rPr kumimoji="0" lang="en-US" altLang="en-US" sz="1800" b="0" i="0" u="none" strike="noStrike" cap="none" normalizeH="0" baseline="0" dirty="0">
                <a:ln>
                  <a:noFill/>
                </a:ln>
                <a:solidFill>
                  <a:schemeClr val="tx1"/>
                </a:solidFill>
                <a:effectLst/>
                <a:latin typeface="Arial" panose="020B0604020202020204" pitchFamily="34" charset="0"/>
              </a:rPr>
              <a:t> Enable accurate predictions for better decision-making and customer engagement.</a:t>
            </a:r>
          </a:p>
        </p:txBody>
      </p:sp>
    </p:spTree>
    <p:extLst>
      <p:ext uri="{BB962C8B-B14F-4D97-AF65-F5344CB8AC3E}">
        <p14:creationId xmlns:p14="http://schemas.microsoft.com/office/powerpoint/2010/main" val="418249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788EBBD2-4B8F-EEEB-6034-90DC7B6D2B5C}"/>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8D5019FA-40EF-4FE8-CD89-DEA9673AF75D}"/>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Literature Survey</a:t>
            </a:r>
            <a:endParaRPr dirty="0"/>
          </a:p>
        </p:txBody>
      </p:sp>
      <p:sp>
        <p:nvSpPr>
          <p:cNvPr id="11" name="TextBox 10">
            <a:extLst>
              <a:ext uri="{FF2B5EF4-FFF2-40B4-BE49-F238E27FC236}">
                <a16:creationId xmlns:a16="http://schemas.microsoft.com/office/drawing/2014/main" id="{5034F44F-08F7-8E1B-26B7-D8716012CBD7}"/>
              </a:ext>
            </a:extLst>
          </p:cNvPr>
          <p:cNvSpPr txBox="1"/>
          <p:nvPr/>
        </p:nvSpPr>
        <p:spPr>
          <a:xfrm>
            <a:off x="1247779" y="1093920"/>
            <a:ext cx="6961461" cy="3263009"/>
          </a:xfrm>
          <a:prstGeom prst="rect">
            <a:avLst/>
          </a:prstGeom>
          <a:noFill/>
        </p:spPr>
        <p:txBody>
          <a:bodyPr wrap="square">
            <a:spAutoFit/>
          </a:bodyPr>
          <a:lstStyle/>
          <a:p>
            <a:pPr>
              <a:lnSpc>
                <a:spcPct val="150000"/>
              </a:lnSpc>
            </a:pPr>
            <a:r>
              <a:rPr lang="en-IN" b="1" dirty="0">
                <a:latin typeface="Cascadia Code" panose="020B0609020000020004" pitchFamily="49" charset="0"/>
                <a:cs typeface="Cascadia Code" panose="020B0609020000020004" pitchFamily="49" charset="0"/>
              </a:rPr>
              <a:t>Base Paper:  </a:t>
            </a:r>
            <a:r>
              <a:rPr lang="en-US" dirty="0"/>
              <a:t>Customer churn prediction in telecom sector using machine </a:t>
            </a:r>
          </a:p>
          <a:p>
            <a:pPr>
              <a:lnSpc>
                <a:spcPct val="150000"/>
              </a:lnSpc>
            </a:pPr>
            <a:r>
              <a:rPr lang="en-US" dirty="0"/>
              <a:t>	    learning techniques </a:t>
            </a:r>
            <a:r>
              <a:rPr lang="en-US" b="1" dirty="0">
                <a:latin typeface="Cascadia Code" panose="020B0609020000020004" pitchFamily="49" charset="0"/>
                <a:cs typeface="Cascadia Code" panose="020B0609020000020004" pitchFamily="49" charset="0"/>
              </a:rPr>
              <a:t>From ScienceDirect</a:t>
            </a:r>
            <a:br>
              <a:rPr lang="en-US" dirty="0"/>
            </a:br>
            <a:endParaRPr lang="en-US" dirty="0"/>
          </a:p>
          <a:p>
            <a:pPr>
              <a:lnSpc>
                <a:spcPct val="150000"/>
              </a:lnSpc>
            </a:pPr>
            <a:r>
              <a:rPr lang="en-US" b="1" dirty="0">
                <a:latin typeface="Cascadia Code" panose="020B0609020000020004" pitchFamily="49" charset="0"/>
                <a:cs typeface="Cascadia Code" panose="020B0609020000020004" pitchFamily="49" charset="0"/>
              </a:rPr>
              <a:t>Paper used for reference:</a:t>
            </a:r>
          </a:p>
          <a:p>
            <a:pPr marL="342900" indent="-342900">
              <a:lnSpc>
                <a:spcPct val="150000"/>
              </a:lnSpc>
              <a:buAutoNum type="arabicParenR"/>
            </a:pPr>
            <a:r>
              <a:rPr lang="en-US" dirty="0"/>
              <a:t>A Churn Prediction Model Using Random Forest: Analysis of Machine Learning Techniques for Churn Prediction and Factor Identification in Telecom Sector</a:t>
            </a:r>
            <a:br>
              <a:rPr lang="en-US" dirty="0"/>
            </a:br>
            <a:r>
              <a:rPr lang="en-US" dirty="0"/>
              <a:t> </a:t>
            </a:r>
            <a:r>
              <a:rPr lang="en-US" b="1" dirty="0">
                <a:latin typeface="Cascadia Code" panose="020B0609020000020004" pitchFamily="49" charset="0"/>
                <a:cs typeface="Cascadia Code" panose="020B0609020000020004" pitchFamily="49" charset="0"/>
              </a:rPr>
              <a:t>From IEEE Access</a:t>
            </a:r>
          </a:p>
          <a:p>
            <a:pPr marL="342900" indent="-342900">
              <a:lnSpc>
                <a:spcPct val="150000"/>
              </a:lnSpc>
              <a:buAutoNum type="arabicParenR"/>
            </a:pPr>
            <a:endParaRPr lang="en-US" b="1" dirty="0">
              <a:latin typeface="Cascadia Code" panose="020B0609020000020004" pitchFamily="49" charset="0"/>
              <a:cs typeface="Cascadia Code" panose="020B0609020000020004" pitchFamily="49" charset="0"/>
            </a:endParaRPr>
          </a:p>
          <a:p>
            <a:pPr marL="342900" indent="-342900">
              <a:lnSpc>
                <a:spcPct val="150000"/>
              </a:lnSpc>
              <a:buAutoNum type="arabicParenR"/>
            </a:pPr>
            <a:r>
              <a:rPr lang="en-US" sz="1300" dirty="0">
                <a:latin typeface="+mn-lt"/>
              </a:rPr>
              <a:t>PREDICTING CUSTOMER CHURN PREDICTION IN TELECOM SECTOR USING VARIOUS MACHINE LEARNING TECHNIQUE</a:t>
            </a:r>
            <a:r>
              <a:rPr lang="en-US" sz="1300" dirty="0"/>
              <a:t>S</a:t>
            </a:r>
            <a:r>
              <a:rPr lang="en-US" dirty="0"/>
              <a:t> </a:t>
            </a:r>
            <a:r>
              <a:rPr lang="en-US" b="1" dirty="0">
                <a:latin typeface="Cascadia Code" panose="020B0609020000020004" pitchFamily="49" charset="0"/>
                <a:cs typeface="Cascadia Code" panose="020B0609020000020004" pitchFamily="49" charset="0"/>
              </a:rPr>
              <a:t>From IEEE</a:t>
            </a:r>
          </a:p>
        </p:txBody>
      </p:sp>
    </p:spTree>
    <p:extLst>
      <p:ext uri="{BB962C8B-B14F-4D97-AF65-F5344CB8AC3E}">
        <p14:creationId xmlns:p14="http://schemas.microsoft.com/office/powerpoint/2010/main" val="401253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8126A9A6-97D1-F9B3-15A5-B51523521BDD}"/>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6D9E1C68-7E84-4B8E-ED74-D25DA4E9E1A8}"/>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r>
              <a:rPr lang="en" dirty="0">
                <a:solidFill>
                  <a:schemeClr val="lt1"/>
                </a:solidFill>
              </a:rPr>
              <a:t>Literature Survey </a:t>
            </a:r>
            <a:r>
              <a:rPr lang="en" sz="1800" b="1" dirty="0">
                <a:solidFill>
                  <a:schemeClr val="lt1"/>
                </a:solidFill>
                <a:latin typeface="Cascadia Code" panose="020B0609020000020004" pitchFamily="49" charset="0"/>
                <a:cs typeface="Cascadia Code" panose="020B0609020000020004" pitchFamily="49" charset="0"/>
              </a:rPr>
              <a:t>(</a:t>
            </a:r>
            <a:r>
              <a:rPr lang="en-IN" sz="1800" b="1" dirty="0">
                <a:latin typeface="Cascadia Code" panose="020B0609020000020004" pitchFamily="49" charset="0"/>
                <a:cs typeface="Cascadia Code" panose="020B0609020000020004" pitchFamily="49" charset="0"/>
              </a:rPr>
              <a:t>Base Paper)</a:t>
            </a:r>
            <a:br>
              <a:rPr lang="en-IN" b="1" dirty="0">
                <a:latin typeface="Cascadia Code" panose="020B0609020000020004" pitchFamily="49" charset="0"/>
                <a:cs typeface="Cascadia Code" panose="020B0609020000020004" pitchFamily="49" charset="0"/>
              </a:rPr>
            </a:br>
            <a:endParaRPr dirty="0"/>
          </a:p>
        </p:txBody>
      </p:sp>
      <p:sp>
        <p:nvSpPr>
          <p:cNvPr id="11" name="TextBox 10">
            <a:extLst>
              <a:ext uri="{FF2B5EF4-FFF2-40B4-BE49-F238E27FC236}">
                <a16:creationId xmlns:a16="http://schemas.microsoft.com/office/drawing/2014/main" id="{87250690-8A07-9659-493F-79309C7D44D8}"/>
              </a:ext>
            </a:extLst>
          </p:cNvPr>
          <p:cNvSpPr txBox="1"/>
          <p:nvPr/>
        </p:nvSpPr>
        <p:spPr>
          <a:xfrm>
            <a:off x="1247779" y="1093920"/>
            <a:ext cx="6961461" cy="3930371"/>
          </a:xfrm>
          <a:prstGeom prst="rect">
            <a:avLst/>
          </a:prstGeom>
          <a:noFill/>
        </p:spPr>
        <p:txBody>
          <a:bodyPr wrap="square">
            <a:spAutoFit/>
          </a:bodyPr>
          <a:lstStyle/>
          <a:p>
            <a:pPr>
              <a:lnSpc>
                <a:spcPct val="150000"/>
              </a:lnSpc>
            </a:pPr>
            <a:r>
              <a:rPr lang="en-IN" b="1" dirty="0">
                <a:latin typeface="Cascadia Code" panose="020B0609020000020004" pitchFamily="49" charset="0"/>
                <a:cs typeface="Cascadia Code" panose="020B0609020000020004" pitchFamily="49" charset="0"/>
              </a:rPr>
              <a:t>Title : </a:t>
            </a:r>
          </a:p>
          <a:p>
            <a:pPr>
              <a:lnSpc>
                <a:spcPct val="150000"/>
              </a:lnSpc>
            </a:pPr>
            <a:r>
              <a:rPr lang="en-US" dirty="0">
                <a:latin typeface="+mj-lt"/>
                <a:cs typeface="Cascadia Code" panose="020B0609020000020004" pitchFamily="49" charset="0"/>
              </a:rPr>
              <a:t>Customer churn prediction in telecom sector using machine learning </a:t>
            </a:r>
            <a:r>
              <a:rPr lang="en-US" dirty="0"/>
              <a:t>techniques Sharmila</a:t>
            </a:r>
            <a:r>
              <a:rPr lang="en-US" dirty="0">
                <a:latin typeface="+mj-lt"/>
                <a:cs typeface="Cascadia Code" panose="020B0609020000020004" pitchFamily="49" charset="0"/>
              </a:rPr>
              <a:t> K. </a:t>
            </a:r>
            <a:r>
              <a:rPr lang="en-US" dirty="0" err="1">
                <a:latin typeface="+mj-lt"/>
                <a:cs typeface="Cascadia Code" panose="020B0609020000020004" pitchFamily="49" charset="0"/>
              </a:rPr>
              <a:t>Wagh</a:t>
            </a:r>
            <a:r>
              <a:rPr lang="en-US" dirty="0">
                <a:latin typeface="+mj-lt"/>
                <a:cs typeface="Cascadia Code" panose="020B0609020000020004" pitchFamily="49" charset="0"/>
              </a:rPr>
              <a:t> et </a:t>
            </a:r>
            <a:r>
              <a:rPr lang="en-US" dirty="0" err="1">
                <a:latin typeface="+mj-lt"/>
                <a:cs typeface="Cascadia Code" panose="020B0609020000020004" pitchFamily="49" charset="0"/>
              </a:rPr>
              <a:t>al.Results</a:t>
            </a:r>
            <a:r>
              <a:rPr lang="en-US" dirty="0">
                <a:latin typeface="+mj-lt"/>
                <a:cs typeface="Cascadia Code" panose="020B0609020000020004" pitchFamily="49" charset="0"/>
              </a:rPr>
              <a:t> in Control and Optimization, 2024</a:t>
            </a:r>
            <a:br>
              <a:rPr lang="en-US" dirty="0">
                <a:latin typeface="+mj-lt"/>
              </a:rPr>
            </a:br>
            <a:endParaRPr lang="en-US" dirty="0">
              <a:latin typeface="+mj-lt"/>
            </a:endParaRPr>
          </a:p>
          <a:p>
            <a:pPr>
              <a:lnSpc>
                <a:spcPct val="150000"/>
              </a:lnSpc>
            </a:pPr>
            <a:r>
              <a:rPr lang="en-US" b="1" dirty="0">
                <a:latin typeface="Cascadia Code" panose="020B0609020000020004" pitchFamily="49" charset="0"/>
                <a:cs typeface="Cascadia Code" panose="020B0609020000020004" pitchFamily="49" charset="0"/>
              </a:rPr>
              <a:t>Methodology :</a:t>
            </a:r>
            <a:r>
              <a:rPr lang="en-US" dirty="0">
                <a:latin typeface="+mj-lt"/>
                <a:cs typeface="Cascadia Code" panose="020B0609020000020004" pitchFamily="49" charset="0"/>
              </a:rPr>
              <a:t> </a:t>
            </a:r>
          </a:p>
          <a:p>
            <a:pPr>
              <a:lnSpc>
                <a:spcPct val="150000"/>
              </a:lnSpc>
            </a:pPr>
            <a:r>
              <a:rPr lang="en-US" dirty="0">
                <a:latin typeface="+mj-lt"/>
                <a:cs typeface="Cascadia Code" panose="020B0609020000020004" pitchFamily="49" charset="0"/>
              </a:rPr>
              <a:t>The paper uses machine learning models like Decision Trees and Random Forest to predict customer churn. To improve accuracy, it also applies techniques like SMOTE (up sampling) to balance the data and survival analysis (Kaplan-Meier and Cox Proportional Hazard Model) to study customer retention. The dataset used is the Telco-Customer-Churn dataset from Kaggle, and various data preprocessing methods, including feature engineering and one-hot encoding, are used to prepare the data.</a:t>
            </a:r>
          </a:p>
        </p:txBody>
      </p:sp>
    </p:spTree>
    <p:extLst>
      <p:ext uri="{BB962C8B-B14F-4D97-AF65-F5344CB8AC3E}">
        <p14:creationId xmlns:p14="http://schemas.microsoft.com/office/powerpoint/2010/main" val="20414524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57">
          <a:extLst>
            <a:ext uri="{FF2B5EF4-FFF2-40B4-BE49-F238E27FC236}">
              <a16:creationId xmlns:a16="http://schemas.microsoft.com/office/drawing/2014/main" id="{D48A0041-200C-CFF0-E214-398C998B3D35}"/>
            </a:ext>
          </a:extLst>
        </p:cNvPr>
        <p:cNvGrpSpPr/>
        <p:nvPr/>
      </p:nvGrpSpPr>
      <p:grpSpPr>
        <a:xfrm>
          <a:off x="0" y="0"/>
          <a:ext cx="0" cy="0"/>
          <a:chOff x="0" y="0"/>
          <a:chExt cx="0" cy="0"/>
        </a:xfrm>
      </p:grpSpPr>
      <p:sp>
        <p:nvSpPr>
          <p:cNvPr id="558" name="Google Shape;558;p58">
            <a:extLst>
              <a:ext uri="{FF2B5EF4-FFF2-40B4-BE49-F238E27FC236}">
                <a16:creationId xmlns:a16="http://schemas.microsoft.com/office/drawing/2014/main" id="{0B8E5AF2-94BD-89D2-68F3-9DBC448BE225}"/>
              </a:ext>
            </a:extLst>
          </p:cNvPr>
          <p:cNvSpPr txBox="1">
            <a:spLocks noGrp="1"/>
          </p:cNvSpPr>
          <p:nvPr>
            <p:ph type="title"/>
          </p:nvPr>
        </p:nvSpPr>
        <p:spPr>
          <a:xfrm flipH="1">
            <a:off x="719925" y="437700"/>
            <a:ext cx="7704000" cy="657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lt1"/>
                </a:solidFill>
              </a:rPr>
              <a:t>Literature Survey </a:t>
            </a:r>
            <a:r>
              <a:rPr lang="en" sz="1800" b="1" dirty="0">
                <a:solidFill>
                  <a:schemeClr val="lt1"/>
                </a:solidFill>
                <a:latin typeface="Cascadia Code" panose="020B0609020000020004" pitchFamily="49" charset="0"/>
                <a:cs typeface="Cascadia Code" panose="020B0609020000020004" pitchFamily="49" charset="0"/>
              </a:rPr>
              <a:t>(</a:t>
            </a:r>
            <a:r>
              <a:rPr lang="en-IN" sz="1800" b="1" dirty="0">
                <a:latin typeface="Cascadia Code" panose="020B0609020000020004" pitchFamily="49" charset="0"/>
                <a:cs typeface="Cascadia Code" panose="020B0609020000020004" pitchFamily="49" charset="0"/>
              </a:rPr>
              <a:t>Base Paper)</a:t>
            </a:r>
            <a:br>
              <a:rPr lang="en-IN" b="1" dirty="0">
                <a:latin typeface="Cascadia Code" panose="020B0609020000020004" pitchFamily="49" charset="0"/>
                <a:cs typeface="Cascadia Code" panose="020B0609020000020004" pitchFamily="49" charset="0"/>
              </a:rPr>
            </a:br>
            <a:endParaRPr dirty="0"/>
          </a:p>
        </p:txBody>
      </p:sp>
      <p:sp>
        <p:nvSpPr>
          <p:cNvPr id="11" name="TextBox 10">
            <a:extLst>
              <a:ext uri="{FF2B5EF4-FFF2-40B4-BE49-F238E27FC236}">
                <a16:creationId xmlns:a16="http://schemas.microsoft.com/office/drawing/2014/main" id="{30865E51-18F9-65FB-C9A6-84240837AA83}"/>
              </a:ext>
            </a:extLst>
          </p:cNvPr>
          <p:cNvSpPr txBox="1"/>
          <p:nvPr/>
        </p:nvSpPr>
        <p:spPr>
          <a:xfrm>
            <a:off x="1247779" y="1093920"/>
            <a:ext cx="6961461" cy="3930371"/>
          </a:xfrm>
          <a:prstGeom prst="rect">
            <a:avLst/>
          </a:prstGeom>
          <a:noFill/>
        </p:spPr>
        <p:txBody>
          <a:bodyPr wrap="square">
            <a:spAutoFit/>
          </a:bodyPr>
          <a:lstStyle/>
          <a:p>
            <a:pPr>
              <a:lnSpc>
                <a:spcPct val="150000"/>
              </a:lnSpc>
            </a:pPr>
            <a:r>
              <a:rPr lang="en-IN" b="1" dirty="0">
                <a:latin typeface="Cascadia Code" panose="020B0609020000020004" pitchFamily="49" charset="0"/>
                <a:cs typeface="Cascadia Code" panose="020B0609020000020004" pitchFamily="49" charset="0"/>
              </a:rPr>
              <a:t>Highlights :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The Random Forest model predicted customer churn with 99.09% accuracy.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Survival analysis was used to estimate how long customers would stay.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Different customer factors were studied to understand their impact on churn.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Retention strategies were applied to reduce churn and improve business decisions.</a:t>
            </a:r>
          </a:p>
          <a:p>
            <a:pPr>
              <a:lnSpc>
                <a:spcPct val="150000"/>
              </a:lnSpc>
            </a:pPr>
            <a:endParaRPr lang="en-IN" b="1" dirty="0">
              <a:latin typeface="Cascadia Code" panose="020B0609020000020004" pitchFamily="49" charset="0"/>
              <a:cs typeface="Cascadia Code" panose="020B0609020000020004" pitchFamily="49" charset="0"/>
            </a:endParaRPr>
          </a:p>
          <a:p>
            <a:pPr>
              <a:lnSpc>
                <a:spcPct val="150000"/>
              </a:lnSpc>
            </a:pPr>
            <a:r>
              <a:rPr lang="en-IN" b="1" dirty="0">
                <a:latin typeface="Cascadia Code" panose="020B0609020000020004" pitchFamily="49" charset="0"/>
                <a:cs typeface="Cascadia Code" panose="020B0609020000020004" pitchFamily="49" charset="0"/>
              </a:rPr>
              <a:t>Limitation : </a:t>
            </a:r>
          </a:p>
          <a:p>
            <a:pPr marL="285750" indent="-285750">
              <a:lnSpc>
                <a:spcPct val="150000"/>
              </a:lnSpc>
              <a:buFont typeface="Arial" panose="020B0604020202020204" pitchFamily="34" charset="0"/>
              <a:buChar char="•"/>
            </a:pPr>
            <a:r>
              <a:rPr lang="en-US" dirty="0">
                <a:latin typeface="+mj-lt"/>
                <a:cs typeface="Cascadia Code" panose="020B0609020000020004" pitchFamily="49" charset="0"/>
              </a:rPr>
              <a:t>The Cox model's assumptions may not always fit real telecom data, and the model may struggle with large, complex datasets.</a:t>
            </a:r>
            <a:endParaRPr lang="en-IN" dirty="0">
              <a:latin typeface="+mj-lt"/>
              <a:cs typeface="Cascadia Code" panose="020B0609020000020004" pitchFamily="49" charset="0"/>
            </a:endParaRPr>
          </a:p>
          <a:p>
            <a:pPr marL="285750" indent="-285750">
              <a:lnSpc>
                <a:spcPct val="150000"/>
              </a:lnSpc>
              <a:buFont typeface="Arial" panose="020B0604020202020204" pitchFamily="34" charset="0"/>
              <a:buChar char="•"/>
            </a:pPr>
            <a:endParaRPr lang="en-US" dirty="0">
              <a:latin typeface="+mj-lt"/>
              <a:cs typeface="Cascadia Code" panose="020B0609020000020004" pitchFamily="49" charset="0"/>
            </a:endParaRPr>
          </a:p>
          <a:p>
            <a:pPr marL="285750" indent="-285750">
              <a:lnSpc>
                <a:spcPct val="150000"/>
              </a:lnSpc>
              <a:buFont typeface="Arial" panose="020B0604020202020204" pitchFamily="34" charset="0"/>
              <a:buChar char="•"/>
            </a:pPr>
            <a:endParaRPr lang="en-US" dirty="0">
              <a:latin typeface="+mj-lt"/>
              <a:cs typeface="Cascadia Code" panose="020B0609020000020004" pitchFamily="49" charset="0"/>
            </a:endParaRPr>
          </a:p>
        </p:txBody>
      </p:sp>
    </p:spTree>
    <p:extLst>
      <p:ext uri="{BB962C8B-B14F-4D97-AF65-F5344CB8AC3E}">
        <p14:creationId xmlns:p14="http://schemas.microsoft.com/office/powerpoint/2010/main" val="3319120197"/>
      </p:ext>
    </p:extLst>
  </p:cSld>
  <p:clrMapOvr>
    <a:masterClrMapping/>
  </p:clrMapOvr>
</p:sld>
</file>

<file path=ppt/theme/theme1.xml><?xml version="1.0" encoding="utf-8"?>
<a:theme xmlns:a="http://schemas.openxmlformats.org/drawingml/2006/main" name="Minimalist Korean Aesthetic Pitch Deck XL Blue Variant by Slidesgo">
  <a:themeElements>
    <a:clrScheme name="Simple Light">
      <a:dk1>
        <a:srgbClr val="1E1E1E"/>
      </a:dk1>
      <a:lt1>
        <a:srgbClr val="344766"/>
      </a:lt1>
      <a:dk2>
        <a:srgbClr val="627588"/>
      </a:dk2>
      <a:lt2>
        <a:srgbClr val="BBC5D4"/>
      </a:lt2>
      <a:accent1>
        <a:srgbClr val="D6D9E7"/>
      </a:accent1>
      <a:accent2>
        <a:srgbClr val="EAEFFF"/>
      </a:accent2>
      <a:accent3>
        <a:srgbClr val="A6B1E2"/>
      </a:accent3>
      <a:accent4>
        <a:srgbClr val="FFFFFF"/>
      </a:accent4>
      <a:accent5>
        <a:srgbClr val="FFFFFF"/>
      </a:accent5>
      <a:accent6>
        <a:srgbClr val="FFFFFF"/>
      </a:accent6>
      <a:hlink>
        <a:srgbClr val="1E1E1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1962</TotalTime>
  <Words>1852</Words>
  <Application>Microsoft Office PowerPoint</Application>
  <PresentationFormat>On-screen Show (16:9)</PresentationFormat>
  <Paragraphs>195</Paragraphs>
  <Slides>25</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Kulim Park SemiBold</vt:lpstr>
      <vt:lpstr>Arial</vt:lpstr>
      <vt:lpstr>Cascadia Code</vt:lpstr>
      <vt:lpstr>Kulim Park</vt:lpstr>
      <vt:lpstr>Manrope</vt:lpstr>
      <vt:lpstr>Minimalist Korean Aesthetic Pitch Deck XL Blue Variant by Slidesgo</vt:lpstr>
      <vt:lpstr>23ECE285 Machine Learning  Term Project</vt:lpstr>
      <vt:lpstr>Telecom Service Churn Perdiction</vt:lpstr>
      <vt:lpstr>TABLE OF CONTENTS</vt:lpstr>
      <vt:lpstr>Introduction</vt:lpstr>
      <vt:lpstr>Introduction</vt:lpstr>
      <vt:lpstr>Problem Satement</vt:lpstr>
      <vt:lpstr>Literature Survey</vt:lpstr>
      <vt:lpstr>Literature Survey (Base Paper) </vt:lpstr>
      <vt:lpstr>Literature Survey (Base Paper) </vt:lpstr>
      <vt:lpstr>Literature Survey (paper 1) </vt:lpstr>
      <vt:lpstr>Literature Survey (paper 1) </vt:lpstr>
      <vt:lpstr>Literature Survey (paper 2) </vt:lpstr>
      <vt:lpstr>Literature Survey (paper 2)</vt:lpstr>
      <vt:lpstr>Motivation </vt:lpstr>
      <vt:lpstr>Objectives</vt:lpstr>
      <vt:lpstr>Best Performing Model: Random Forest </vt:lpstr>
      <vt:lpstr>Additional Work Done: </vt:lpstr>
      <vt:lpstr>Overall Analysis: </vt:lpstr>
      <vt:lpstr>Discussion On Result </vt:lpstr>
      <vt:lpstr> Timeline </vt:lpstr>
      <vt:lpstr>MileStone Achieved </vt:lpstr>
      <vt:lpstr>PowerPoint Presentation</vt:lpstr>
      <vt:lpstr>Reference </vt:lpstr>
      <vt:lpstr>Reference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 chittesh</dc:creator>
  <cp:lastModifiedBy>s chittesh</cp:lastModifiedBy>
  <cp:revision>18</cp:revision>
  <dcterms:modified xsi:type="dcterms:W3CDTF">2025-04-06T16:00:09Z</dcterms:modified>
</cp:coreProperties>
</file>