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12192000" cy="6858000"/>
  <p:embeddedFontLst>
    <p:embeddedFont>
      <p:font typeface="Inter"/>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4" roundtripDataSignature="AMtx7mi4WuMjnA8s2ME1L1IlC2gEdHfk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Inter-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Int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711a5529e_0_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711a5529e_0_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711a5529e_0_1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711a5529e_0_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6"/>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5"/>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5"/>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5"/>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5"/>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5"/>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5"/>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5"/>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5"/>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5"/>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eimdalsecurity.com/blog/what-is-a-remote-access-trojan-ra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1076313" y="1190625"/>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nvSpPr>
        <p:spPr>
          <a:xfrm>
            <a:off x="7391400" y="3900405"/>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59" name="Google Shape;5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0" name="Google Shape;60;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1" name="Google Shape;61;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2" name="Google Shape;62;p1"/>
          <p:cNvSpPr txBox="1"/>
          <p:nvPr/>
        </p:nvSpPr>
        <p:spPr>
          <a:xfrm>
            <a:off x="2553017" y="2621603"/>
            <a:ext cx="3048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Student name:</a:t>
            </a:r>
            <a:endParaRPr/>
          </a:p>
        </p:txBody>
      </p:sp>
      <p:sp>
        <p:nvSpPr>
          <p:cNvPr id="63" name="Google Shape;63;p1"/>
          <p:cNvSpPr txBox="1"/>
          <p:nvPr/>
        </p:nvSpPr>
        <p:spPr>
          <a:xfrm>
            <a:off x="2873700" y="3181075"/>
            <a:ext cx="835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BAVISETTI VENKATA SATYA SAI CHITTIBABU</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0"/>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81" name="Google Shape;181;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0"/>
          <p:cNvSpPr txBox="1"/>
          <p:nvPr>
            <p:ph type="title"/>
          </p:nvPr>
        </p:nvSpPr>
        <p:spPr>
          <a:xfrm>
            <a:off x="558175" y="455275"/>
            <a:ext cx="92526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YOUR SOLUTION AND ITS VALUE PROPOSITION</a:t>
            </a:r>
            <a:endParaRPr sz="4400"/>
          </a:p>
        </p:txBody>
      </p:sp>
      <p:pic>
        <p:nvPicPr>
          <p:cNvPr id="185" name="Google Shape;18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86" name="Google Shape;18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7" name="Google Shape;187;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8" name="Google Shape;188;p10"/>
          <p:cNvSpPr txBox="1"/>
          <p:nvPr/>
        </p:nvSpPr>
        <p:spPr>
          <a:xfrm>
            <a:off x="2733675" y="1433195"/>
            <a:ext cx="6724650" cy="45550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00201A"/>
                </a:solidFill>
                <a:highlight>
                  <a:srgbClr val="FFFFFF"/>
                </a:highlight>
                <a:latin typeface="Arial"/>
                <a:ea typeface="Arial"/>
                <a:cs typeface="Arial"/>
                <a:sym typeface="Arial"/>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endParaRPr/>
          </a:p>
          <a:p>
            <a:pPr indent="-127000" lvl="0" marL="0" marR="0" rtl="0" algn="l">
              <a:spcBef>
                <a:spcPts val="0"/>
              </a:spcBef>
              <a:spcAft>
                <a:spcPts val="0"/>
              </a:spcAft>
              <a:buClr>
                <a:srgbClr val="00201A"/>
              </a:buClr>
              <a:buSzPts val="2000"/>
              <a:buFont typeface="Arial"/>
              <a:buChar char="•"/>
            </a:pPr>
            <a:r>
              <a:rPr b="1" i="0" lang="en-US" sz="2000" u="sng">
                <a:solidFill>
                  <a:srgbClr val="00201A"/>
                </a:solidFill>
                <a:highlight>
                  <a:srgbClr val="FFFFFF"/>
                </a:highlight>
                <a:latin typeface="Arial"/>
                <a:ea typeface="Arial"/>
                <a:cs typeface="Arial"/>
                <a:sym typeface="Arial"/>
              </a:rPr>
              <a:t>Use security software</a:t>
            </a:r>
            <a:endParaRPr/>
          </a:p>
          <a:p>
            <a:pPr indent="-127000" lvl="0" marL="0" marR="0" rtl="0" algn="l">
              <a:spcBef>
                <a:spcPts val="0"/>
              </a:spcBef>
              <a:spcAft>
                <a:spcPts val="0"/>
              </a:spcAft>
              <a:buClr>
                <a:srgbClr val="00201A"/>
              </a:buClr>
              <a:buSzPts val="2000"/>
              <a:buFont typeface="Arial"/>
              <a:buChar char="•"/>
            </a:pPr>
            <a:r>
              <a:rPr b="0" i="0" lang="en-US" sz="2000">
                <a:solidFill>
                  <a:srgbClr val="00201A"/>
                </a:solidFill>
                <a:highlight>
                  <a:srgbClr val="FFFFFF"/>
                </a:highlight>
                <a:latin typeface="Arial"/>
                <a:ea typeface="Arial"/>
                <a:cs typeface="Arial"/>
                <a:sym typeface="Arial"/>
              </a:rPr>
              <a:t>Install reputable antivirus and anti-malware software that can help detect and prevent keyloggers. Keep the software up to date to patch vulnerabilities that attackers might exploit.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nvSpPr>
        <p:spPr>
          <a:xfrm>
            <a:off x="838200" y="381000"/>
            <a:ext cx="9144000" cy="58785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sng">
                <a:solidFill>
                  <a:srgbClr val="00201A"/>
                </a:solidFill>
                <a:highlight>
                  <a:srgbClr val="FFFFFF"/>
                </a:highlight>
                <a:latin typeface="Arial"/>
                <a:ea typeface="Arial"/>
                <a:cs typeface="Arial"/>
                <a:sym typeface="Arial"/>
              </a:rPr>
              <a:t>Use virtual keyboards</a:t>
            </a:r>
            <a:endParaRPr/>
          </a:p>
          <a:p>
            <a:pPr indent="0" lvl="0" marL="0" marR="0" rtl="0" algn="l">
              <a:spcBef>
                <a:spcPts val="0"/>
              </a:spcBef>
              <a:spcAft>
                <a:spcPts val="0"/>
              </a:spcAft>
              <a:buNone/>
            </a:pPr>
            <a:r>
              <a:rPr b="0" i="0" lang="en-US" sz="2000">
                <a:solidFill>
                  <a:srgbClr val="00201A"/>
                </a:solidFill>
                <a:highlight>
                  <a:srgbClr val="FFFFFF"/>
                </a:highlight>
                <a:latin typeface="Arial"/>
                <a:ea typeface="Arial"/>
                <a:cs typeface="Arial"/>
                <a:sym typeface="Arial"/>
              </a:rPr>
              <a:t>For security-sensitive activities like entering passwords, you can use a virtual keyboard to thwart keyloggers that capture physical keystrokes.</a:t>
            </a:r>
            <a:endParaRPr/>
          </a:p>
          <a:p>
            <a:pPr indent="0" lvl="0" marL="0" marR="0" rtl="0" algn="l">
              <a:spcBef>
                <a:spcPts val="0"/>
              </a:spcBef>
              <a:spcAft>
                <a:spcPts val="0"/>
              </a:spcAft>
              <a:buNone/>
            </a:pPr>
            <a:r>
              <a:rPr b="1" i="0" lang="en-US" sz="2000" u="sng">
                <a:solidFill>
                  <a:srgbClr val="00201A"/>
                </a:solidFill>
                <a:highlight>
                  <a:srgbClr val="FFFFFF"/>
                </a:highlight>
                <a:latin typeface="Arial"/>
                <a:ea typeface="Arial"/>
                <a:cs typeface="Arial"/>
                <a:sym typeface="Arial"/>
              </a:rPr>
              <a:t>Update your system</a:t>
            </a:r>
            <a:endParaRPr/>
          </a:p>
          <a:p>
            <a:pPr indent="0" lvl="0" marL="0" marR="0" rtl="0" algn="l">
              <a:spcBef>
                <a:spcPts val="0"/>
              </a:spcBef>
              <a:spcAft>
                <a:spcPts val="0"/>
              </a:spcAft>
              <a:buNone/>
            </a:pPr>
            <a:r>
              <a:rPr b="0" i="0" lang="en-US" sz="2000">
                <a:solidFill>
                  <a:srgbClr val="00201A"/>
                </a:solidFill>
                <a:highlight>
                  <a:srgbClr val="FFFFFF"/>
                </a:highlight>
                <a:latin typeface="Arial"/>
                <a:ea typeface="Arial"/>
                <a:cs typeface="Arial"/>
                <a:sym typeface="Arial"/>
              </a:rPr>
              <a:t>Regularly update your operating system, applications, and web browsers to patch vulnerabilities.</a:t>
            </a:r>
            <a:endParaRPr/>
          </a:p>
          <a:p>
            <a:pPr indent="0" lvl="0" marL="0" marR="0" rtl="0" algn="l">
              <a:spcBef>
                <a:spcPts val="0"/>
              </a:spcBef>
              <a:spcAft>
                <a:spcPts val="0"/>
              </a:spcAft>
              <a:buNone/>
            </a:pPr>
            <a:r>
              <a:rPr b="1" i="0" lang="en-US" sz="2000" u="sng">
                <a:solidFill>
                  <a:srgbClr val="00201A"/>
                </a:solidFill>
                <a:highlight>
                  <a:srgbClr val="FFFFFF"/>
                </a:highlight>
                <a:latin typeface="Arial"/>
                <a:ea typeface="Arial"/>
                <a:cs typeface="Arial"/>
                <a:sym typeface="Arial"/>
              </a:rPr>
              <a:t>Use a firewall</a:t>
            </a:r>
            <a:endParaRPr/>
          </a:p>
          <a:p>
            <a:pPr indent="0" lvl="0" marL="0" marR="0" rtl="0" algn="l">
              <a:spcBef>
                <a:spcPts val="0"/>
              </a:spcBef>
              <a:spcAft>
                <a:spcPts val="0"/>
              </a:spcAft>
              <a:buNone/>
            </a:pPr>
            <a:r>
              <a:rPr b="0" i="0" lang="en-US" sz="2000">
                <a:solidFill>
                  <a:srgbClr val="00201A"/>
                </a:solidFill>
                <a:highlight>
                  <a:srgbClr val="FFFFFF"/>
                </a:highlight>
                <a:latin typeface="Arial"/>
                <a:ea typeface="Arial"/>
                <a:cs typeface="Arial"/>
                <a:sym typeface="Arial"/>
              </a:rPr>
              <a:t>A firewall can help monitor network traffic for suspicious activity. It can also provide strong authentication controls and help protect your data with encryption and access permissions. </a:t>
            </a:r>
            <a:endParaRPr/>
          </a:p>
          <a:p>
            <a:pPr indent="0" lvl="0" marL="0" marR="0" rtl="0" algn="l">
              <a:spcBef>
                <a:spcPts val="0"/>
              </a:spcBef>
              <a:spcAft>
                <a:spcPts val="0"/>
              </a:spcAft>
              <a:buNone/>
            </a:pPr>
            <a:r>
              <a:rPr b="1" i="0" lang="en-US" sz="2000">
                <a:solidFill>
                  <a:srgbClr val="202124"/>
                </a:solidFill>
                <a:highlight>
                  <a:srgbClr val="FFFFFF"/>
                </a:highlight>
                <a:latin typeface="Arial"/>
                <a:ea typeface="Arial"/>
                <a:cs typeface="Arial"/>
                <a:sym typeface="Arial"/>
              </a:rPr>
              <a:t>To protect yourself from keyloggers:</a:t>
            </a:r>
            <a:endParaRPr b="0" i="0" sz="2000">
              <a:solidFill>
                <a:srgbClr val="202124"/>
              </a:solidFill>
              <a:highlight>
                <a:srgbClr val="FFFFFF"/>
              </a:highlight>
              <a:latin typeface="Arial"/>
              <a:ea typeface="Arial"/>
              <a:cs typeface="Arial"/>
              <a:sym typeface="Arial"/>
            </a:endParaRPr>
          </a:p>
          <a:p>
            <a:pPr indent="0" lvl="0" marL="0" marR="0" rtl="0" algn="l">
              <a:spcBef>
                <a:spcPts val="0"/>
              </a:spcBef>
              <a:spcAft>
                <a:spcPts val="0"/>
              </a:spcAft>
              <a:buNone/>
            </a:pPr>
            <a:r>
              <a:rPr b="1" i="0" lang="en-US" sz="2000" u="sng">
                <a:solidFill>
                  <a:srgbClr val="202124"/>
                </a:solidFill>
                <a:highlight>
                  <a:srgbClr val="FFFFFF"/>
                </a:highlight>
                <a:latin typeface="Arial"/>
                <a:ea typeface="Arial"/>
                <a:cs typeface="Arial"/>
                <a:sym typeface="Arial"/>
              </a:rPr>
              <a:t>Use Security Software: </a:t>
            </a:r>
            <a:endParaRPr/>
          </a:p>
          <a:p>
            <a:pPr indent="0" lvl="0" marL="0" marR="0" rtl="0" algn="l">
              <a:spcBef>
                <a:spcPts val="0"/>
              </a:spcBef>
              <a:spcAft>
                <a:spcPts val="0"/>
              </a:spcAft>
              <a:buNone/>
            </a:pPr>
            <a:r>
              <a:rPr b="0" i="0" lang="en-US" sz="2000">
                <a:solidFill>
                  <a:srgbClr val="202124"/>
                </a:solidFill>
                <a:highlight>
                  <a:srgbClr val="FFFFFF"/>
                </a:highlight>
                <a:latin typeface="Arial"/>
                <a:ea typeface="Arial"/>
                <a:cs typeface="Arial"/>
                <a:sym typeface="Arial"/>
              </a:rPr>
              <a:t>Install reputable antivirus and anti-malware software that can help detect and prevent keyloggers. ...</a:t>
            </a:r>
            <a:endParaRPr/>
          </a:p>
          <a:p>
            <a:pPr indent="0" lvl="0" marL="0" marR="0" rtl="0" algn="l">
              <a:spcBef>
                <a:spcPts val="0"/>
              </a:spcBef>
              <a:spcAft>
                <a:spcPts val="0"/>
              </a:spcAft>
              <a:buNone/>
            </a:pPr>
            <a:r>
              <a:rPr b="1" i="0" lang="en-US" sz="2000" u="sng">
                <a:solidFill>
                  <a:srgbClr val="202124"/>
                </a:solidFill>
                <a:highlight>
                  <a:srgbClr val="FFFFFF"/>
                </a:highlight>
                <a:latin typeface="Arial"/>
                <a:ea typeface="Arial"/>
                <a:cs typeface="Arial"/>
                <a:sym typeface="Arial"/>
              </a:rPr>
              <a:t>Keep Software Updated</a:t>
            </a:r>
            <a:r>
              <a:rPr b="0" i="0" lang="en-US" sz="2000">
                <a:solidFill>
                  <a:srgbClr val="202124"/>
                </a:solidFill>
                <a:highlight>
                  <a:srgbClr val="FFFFFF"/>
                </a:highlight>
                <a:latin typeface="Arial"/>
                <a:ea typeface="Arial"/>
                <a:cs typeface="Arial"/>
                <a:sym typeface="Arial"/>
              </a:rPr>
              <a:t>: </a:t>
            </a:r>
            <a:endParaRPr/>
          </a:p>
          <a:p>
            <a:pPr indent="0" lvl="0" marL="0" marR="0" rtl="0" algn="l">
              <a:spcBef>
                <a:spcPts val="0"/>
              </a:spcBef>
              <a:spcAft>
                <a:spcPts val="0"/>
              </a:spcAft>
              <a:buNone/>
            </a:pPr>
            <a:r>
              <a:rPr b="0" i="0" lang="en-US" sz="2000">
                <a:solidFill>
                  <a:srgbClr val="202124"/>
                </a:solidFill>
                <a:highlight>
                  <a:srgbClr val="FFFFFF"/>
                </a:highlight>
                <a:latin typeface="Arial"/>
                <a:ea typeface="Arial"/>
                <a:cs typeface="Arial"/>
                <a:sym typeface="Arial"/>
              </a:rPr>
              <a:t>Regularly update your operating system, applications, and security software to patch vulnerabilities that attackers might exploit</a:t>
            </a:r>
            <a:r>
              <a:rPr b="0" i="0" lang="en-US" sz="1800">
                <a:solidFill>
                  <a:srgbClr val="202124"/>
                </a:solidFill>
                <a:highlight>
                  <a:srgbClr val="FFFFFF"/>
                </a:highlight>
                <a:latin typeface="Arial"/>
                <a:ea typeface="Arial"/>
                <a:cs typeface="Arial"/>
                <a:sym typeface="Arial"/>
              </a:rPr>
              <a:t>.</a:t>
            </a:r>
            <a:endParaRPr/>
          </a:p>
          <a:p>
            <a:pPr indent="0" lvl="0" marL="0" marR="0" rtl="0" algn="l">
              <a:spcBef>
                <a:spcPts val="0"/>
              </a:spcBef>
              <a:spcAft>
                <a:spcPts val="0"/>
              </a:spcAft>
              <a:buNone/>
            </a:pPr>
            <a:r>
              <a:t/>
            </a:r>
            <a:endParaRPr b="0" i="0" sz="1800">
              <a:solidFill>
                <a:srgbClr val="00201A"/>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9" name="Google Shape;19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2"/>
          <p:cNvSpPr/>
          <p:nvPr/>
        </p:nvSpPr>
        <p:spPr>
          <a:xfrm>
            <a:off x="9982200" y="60121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2" name="Google Shape;202;p12"/>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03" name="Google Shape;203;p12"/>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204" name="Google Shape;204;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5" name="Google Shape;205;p12"/>
          <p:cNvSpPr txBox="1"/>
          <p:nvPr/>
        </p:nvSpPr>
        <p:spPr>
          <a:xfrm>
            <a:off x="2971800" y="2072132"/>
            <a:ext cx="7543164" cy="317009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3600"/>
              <a:buFont typeface="Noto Sans Symbols"/>
              <a:buChar char="✔"/>
            </a:pPr>
            <a:r>
              <a:rPr b="1" lang="en-US" sz="3600">
                <a:solidFill>
                  <a:schemeClr val="dk1"/>
                </a:solidFill>
                <a:latin typeface="Calibri"/>
                <a:ea typeface="Calibri"/>
                <a:cs typeface="Calibri"/>
                <a:sym typeface="Calibri"/>
              </a:rPr>
              <a:t>To secure accounts in a system or computer.</a:t>
            </a:r>
            <a:endParaRPr/>
          </a:p>
          <a:p>
            <a:pPr indent="-342900" lvl="0" marL="342900" marR="0" rtl="0" algn="just">
              <a:spcBef>
                <a:spcPts val="0"/>
              </a:spcBef>
              <a:spcAft>
                <a:spcPts val="0"/>
              </a:spcAft>
              <a:buClr>
                <a:schemeClr val="dk1"/>
              </a:buClr>
              <a:buSzPts val="3600"/>
              <a:buFont typeface="Noto Sans Symbols"/>
              <a:buChar char="✔"/>
            </a:pPr>
            <a:r>
              <a:rPr b="1" lang="en-US" sz="3600">
                <a:solidFill>
                  <a:schemeClr val="dk1"/>
                </a:solidFill>
                <a:latin typeface="Calibri"/>
                <a:ea typeface="Calibri"/>
                <a:cs typeface="Calibri"/>
                <a:sym typeface="Calibri"/>
              </a:rPr>
              <a:t>In this solution the mouse and keyboard control and it store in a txt file what we type on keyboard</a:t>
            </a:r>
            <a:r>
              <a:rPr b="1" lang="en-US" sz="2800">
                <a:solidFill>
                  <a:schemeClr val="dk1"/>
                </a:solidFill>
                <a:latin typeface="Calibri"/>
                <a:ea typeface="Calibri"/>
                <a:cs typeface="Calibri"/>
                <a:sym typeface="Calibri"/>
              </a:rPr>
              <a:t>.</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11" name="Google Shape;211;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1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5" name="Google Shape;215;p13"/>
          <p:cNvSpPr txBox="1"/>
          <p:nvPr/>
        </p:nvSpPr>
        <p:spPr>
          <a:xfrm>
            <a:off x="739775" y="1367853"/>
            <a:ext cx="281178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rebuchet MS"/>
                <a:ea typeface="Trebuchet MS"/>
                <a:cs typeface="Trebuchet MS"/>
                <a:sym typeface="Trebuchet MS"/>
              </a:rPr>
              <a:t>Teams can add wireframes</a:t>
            </a:r>
            <a:endParaRPr sz="1800">
              <a:solidFill>
                <a:schemeClr val="dk1"/>
              </a:solidFill>
              <a:latin typeface="Trebuchet MS"/>
              <a:ea typeface="Trebuchet MS"/>
              <a:cs typeface="Trebuchet MS"/>
              <a:sym typeface="Trebuchet MS"/>
            </a:endParaRPr>
          </a:p>
        </p:txBody>
      </p:sp>
      <p:sp>
        <p:nvSpPr>
          <p:cNvPr id="216" name="Google Shape;216;p1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7" name="Google Shape;217;p13"/>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pic>
        <p:nvPicPr>
          <p:cNvPr id="218" name="Google Shape;218;p13"/>
          <p:cNvPicPr preferRelativeResize="0"/>
          <p:nvPr/>
        </p:nvPicPr>
        <p:blipFill rotWithShape="1">
          <a:blip r:embed="rId4">
            <a:alphaModFix/>
          </a:blip>
          <a:srcRect b="0" l="0" r="0" t="0"/>
          <a:stretch/>
        </p:blipFill>
        <p:spPr>
          <a:xfrm>
            <a:off x="1219200" y="1668208"/>
            <a:ext cx="7848600" cy="44087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24" name="Google Shape;224;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4"/>
          <p:cNvSpPr/>
          <p:nvPr/>
        </p:nvSpPr>
        <p:spPr>
          <a:xfrm rot="10800000">
            <a:off x="7239000" y="727766"/>
            <a:ext cx="457200" cy="534034"/>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 name="Google Shape;227;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8" name="Google Shape;228;p14"/>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29" name="Google Shape;229;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30" name="Google Shape;230;p14"/>
          <p:cNvSpPr txBox="1"/>
          <p:nvPr/>
        </p:nvSpPr>
        <p:spPr>
          <a:xfrm>
            <a:off x="1363634" y="1981200"/>
            <a:ext cx="8229600" cy="43407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Noto Sans Symbols"/>
              <a:buChar char="✔"/>
            </a:pPr>
            <a:r>
              <a:rPr b="1" lang="en-US" sz="3200">
                <a:solidFill>
                  <a:schemeClr val="dk1"/>
                </a:solidFill>
                <a:latin typeface="Calibri"/>
                <a:ea typeface="Calibri"/>
                <a:cs typeface="Calibri"/>
                <a:sym typeface="Calibri"/>
              </a:rPr>
              <a:t>The process of developing a keylogger from scratch, emphasizing ethical use and legal considerations. It covers all critical aspects from implementation to deployment and analysis, ensuring a comprehensive approach to keylogging for legitimate purposes.</a:t>
            </a:r>
            <a:endParaRPr/>
          </a:p>
          <a:p>
            <a:pPr indent="0" lvl="0" marL="0" marR="0" rtl="0" algn="l">
              <a:spcBef>
                <a:spcPts val="0"/>
              </a:spcBef>
              <a:spcAft>
                <a:spcPts val="0"/>
              </a:spcAft>
              <a:buNone/>
            </a:pPr>
            <a:r>
              <a:t/>
            </a:r>
            <a:endParaRPr b="0" i="0" sz="3200">
              <a:solidFill>
                <a:srgbClr val="00201A"/>
              </a:solidFill>
              <a:highlight>
                <a:srgbClr val="FFFFFF"/>
              </a:highlight>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e711a5529e_0_5"/>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36" name="Google Shape;236;g2e711a5529e_0_5"/>
          <p:cNvSpPr txBox="1"/>
          <p:nvPr/>
        </p:nvSpPr>
        <p:spPr>
          <a:xfrm>
            <a:off x="2090750" y="2978075"/>
            <a:ext cx="934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https://github.com/Chittibabu14/chitti_project.git</a:t>
            </a:r>
            <a:endParaRPr b="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e711a5529e_0_12"/>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42" name="Google Shape;242;g2e711a5529e_0_12"/>
          <p:cNvSpPr txBox="1"/>
          <p:nvPr/>
        </p:nvSpPr>
        <p:spPr>
          <a:xfrm>
            <a:off x="2192250" y="2586600"/>
            <a:ext cx="7568400" cy="24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400">
                <a:latin typeface="Calibri"/>
                <a:ea typeface="Calibri"/>
                <a:cs typeface="Calibri"/>
                <a:sym typeface="Calibri"/>
              </a:rPr>
              <a:t>THANK YOU</a:t>
            </a:r>
            <a:endParaRPr b="1" sz="11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2"/>
          <p:cNvSpPr/>
          <p:nvPr/>
        </p:nvSpPr>
        <p:spPr>
          <a:xfrm>
            <a:off x="-92614" y="-4825"/>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8" name="Google Shape;88;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9" name="Google Shape;89;p2"/>
          <p:cNvSpPr txBox="1"/>
          <p:nvPr/>
        </p:nvSpPr>
        <p:spPr>
          <a:xfrm>
            <a:off x="1639252" y="2969937"/>
            <a:ext cx="91567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dk1"/>
                </a:solidFill>
                <a:latin typeface="Trebuchet MS"/>
                <a:ea typeface="Trebuchet MS"/>
                <a:cs typeface="Trebuchet MS"/>
                <a:sym typeface="Trebuchet MS"/>
              </a:rPr>
              <a:t>KEYLOGGER AND SECURITY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5" name="Google Shape;95;p3"/>
          <p:cNvGrpSpPr/>
          <p:nvPr/>
        </p:nvGrpSpPr>
        <p:grpSpPr>
          <a:xfrm>
            <a:off x="7448612" y="0"/>
            <a:ext cx="4743796" cy="6858466"/>
            <a:chOff x="7448612" y="0"/>
            <a:chExt cx="4743796" cy="6858466"/>
          </a:xfrm>
        </p:grpSpPr>
        <p:sp>
          <p:nvSpPr>
            <p:cNvPr id="96" name="Google Shape;96;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5" name="Google Shape;105;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7" name="Google Shape;107;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9" name="Google Shape;109;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3"/>
          <p:cNvGrpSpPr/>
          <p:nvPr/>
        </p:nvGrpSpPr>
        <p:grpSpPr>
          <a:xfrm>
            <a:off x="47625" y="3819523"/>
            <a:ext cx="4124325" cy="3009898"/>
            <a:chOff x="47625" y="3819523"/>
            <a:chExt cx="4124325" cy="3009898"/>
          </a:xfrm>
        </p:grpSpPr>
        <p:pic>
          <p:nvPicPr>
            <p:cNvPr id="111" name="Google Shape;111;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4" name="Google Shape;114;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5" name="Google Shape;115;p3"/>
          <p:cNvSpPr txBox="1"/>
          <p:nvPr/>
        </p:nvSpPr>
        <p:spPr>
          <a:xfrm>
            <a:off x="1769274" y="1580231"/>
            <a:ext cx="7393078" cy="369331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What is keylogging?</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How to protect my devices from keylogging?</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Examples of a keylogger</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Steps to create a keylogger</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Hardware keyloggers</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Software keyloggers</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How to defend keyloggers?</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Advantages and disadvantages of keylogging</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Conclusion</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367665" y="530588"/>
            <a:ext cx="10681335" cy="1477328"/>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4800">
                <a:latin typeface="Trebuchet MS"/>
                <a:ea typeface="Trebuchet MS"/>
                <a:cs typeface="Trebuchet MS"/>
                <a:sym typeface="Trebuchet MS"/>
              </a:rPr>
              <a:t>What is keylogging?</a:t>
            </a:r>
            <a:br>
              <a:rPr lang="en-US" sz="4800">
                <a:latin typeface="Trebuchet MS"/>
                <a:ea typeface="Trebuchet MS"/>
                <a:cs typeface="Trebuchet MS"/>
                <a:sym typeface="Trebuchet MS"/>
              </a:rPr>
            </a:br>
            <a:endParaRPr/>
          </a:p>
        </p:txBody>
      </p:sp>
      <p:sp>
        <p:nvSpPr>
          <p:cNvPr id="121" name="Google Shape;121;p4"/>
          <p:cNvSpPr txBox="1"/>
          <p:nvPr>
            <p:ph idx="1" type="body"/>
          </p:nvPr>
        </p:nvSpPr>
        <p:spPr>
          <a:xfrm>
            <a:off x="1295400" y="1828800"/>
            <a:ext cx="8606382" cy="2954655"/>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b="0" i="0" lang="en-US">
                <a:solidFill>
                  <a:srgbClr val="242424"/>
                </a:solidFill>
                <a:highlight>
                  <a:srgbClr val="FFFFFF"/>
                </a:highlight>
                <a:latin typeface="Arial"/>
                <a:ea typeface="Arial"/>
                <a:cs typeface="Arial"/>
                <a:sym typeface="Arial"/>
              </a:rPr>
              <a:t>                </a:t>
            </a:r>
            <a:r>
              <a:rPr b="0" i="0" lang="en-US" sz="2400">
                <a:solidFill>
                  <a:srgbClr val="242424"/>
                </a:solidFill>
                <a:highlight>
                  <a:srgbClr val="FFFFFF"/>
                </a:highlight>
                <a:latin typeface="Trebuchet MS"/>
                <a:ea typeface="Trebuchet MS"/>
                <a:cs typeface="Trebuchet MS"/>
                <a:sym typeface="Trebuchet MS"/>
              </a:rPr>
              <a:t>A keylogger can be special hardware or software that can record keystrokes as you type on a keyboard. You will be able to see passwords and usernames to various accounts (i.e bank accounts, email, etc), google earches, conversations that can be used to extort money or more information from a target, etc. Cybercriminals create fake websites or send an email embedding the keylogger in a malicious link or in a downloadable attachment known as a phishing attack.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Can a keylogger can be detected? </a:t>
            </a:r>
            <a:endParaRPr/>
          </a:p>
        </p:txBody>
      </p:sp>
      <p:sp>
        <p:nvSpPr>
          <p:cNvPr id="127" name="Google Shape;127;p5"/>
          <p:cNvSpPr txBox="1"/>
          <p:nvPr>
            <p:ph idx="1" type="body"/>
          </p:nvPr>
        </p:nvSpPr>
        <p:spPr>
          <a:xfrm>
            <a:off x="781656" y="1597729"/>
            <a:ext cx="9296400" cy="464742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i="0" lang="en-US" sz="2400">
                <a:solidFill>
                  <a:srgbClr val="410007"/>
                </a:solidFill>
                <a:highlight>
                  <a:srgbClr val="FFFFFF"/>
                </a:highlight>
                <a:latin typeface="Trebuchet MS"/>
                <a:ea typeface="Trebuchet MS"/>
                <a:cs typeface="Trebuchet MS"/>
                <a:sym typeface="Trebuchet MS"/>
              </a:rPr>
              <a:t>   keyloggers can be detected, but the method depends on the type of </a:t>
            </a:r>
            <a:r>
              <a:rPr b="1" i="0" lang="en-US" sz="2400">
                <a:solidFill>
                  <a:srgbClr val="410007"/>
                </a:solidFill>
                <a:highlight>
                  <a:srgbClr val="FFFFFF"/>
                </a:highlight>
                <a:latin typeface="Trebuchet MS"/>
                <a:ea typeface="Trebuchet MS"/>
                <a:cs typeface="Trebuchet MS"/>
                <a:sym typeface="Trebuchet MS"/>
              </a:rPr>
              <a:t>keylogger: </a:t>
            </a:r>
            <a:endParaRPr/>
          </a:p>
          <a:p>
            <a:pPr indent="-152400" lvl="0" marL="0" rtl="0" algn="l">
              <a:spcBef>
                <a:spcPts val="0"/>
              </a:spcBef>
              <a:spcAft>
                <a:spcPts val="0"/>
              </a:spcAft>
              <a:buClr>
                <a:srgbClr val="410007"/>
              </a:buClr>
              <a:buSzPts val="2400"/>
              <a:buFont typeface="Arial"/>
              <a:buChar char="•"/>
            </a:pPr>
            <a:r>
              <a:rPr b="0" i="0" lang="en-US" sz="2400">
                <a:solidFill>
                  <a:srgbClr val="410007"/>
                </a:solidFill>
                <a:highlight>
                  <a:srgbClr val="FFFFFF"/>
                </a:highlight>
                <a:latin typeface="Trebuchet MS"/>
                <a:ea typeface="Trebuchet MS"/>
                <a:cs typeface="Trebuchet MS"/>
                <a:sym typeface="Trebuchet MS"/>
              </a:rPr>
              <a:t>Hardware keyloggers</a:t>
            </a:r>
            <a:endParaRPr/>
          </a:p>
          <a:p>
            <a:pPr indent="-152400" lvl="0" marL="0" rtl="0" algn="l">
              <a:spcBef>
                <a:spcPts val="0"/>
              </a:spcBef>
              <a:spcAft>
                <a:spcPts val="0"/>
              </a:spcAft>
              <a:buClr>
                <a:srgbClr val="410007"/>
              </a:buClr>
              <a:buSzPts val="2400"/>
              <a:buFont typeface="Arial"/>
              <a:buChar char="•"/>
            </a:pPr>
            <a:r>
              <a:rPr b="0" i="0" lang="en-US" sz="2400">
                <a:solidFill>
                  <a:srgbClr val="410007"/>
                </a:solidFill>
                <a:highlight>
                  <a:srgbClr val="FFFFFF"/>
                </a:highlight>
                <a:latin typeface="Trebuchet MS"/>
                <a:ea typeface="Trebuchet MS"/>
                <a:cs typeface="Trebuchet MS"/>
                <a:sym typeface="Trebuchet MS"/>
              </a:rPr>
              <a:t>These are the easiest to detect by physically inspecting the keyboard circuitry, USB and PS/2 ports, and any hardware additions to the computer. However, they can be dangerous because they can't be detected by security software and can't be installed remotely.</a:t>
            </a:r>
            <a:endParaRPr/>
          </a:p>
          <a:p>
            <a:pPr indent="-152400" lvl="0" marL="0" rtl="0" algn="l">
              <a:spcBef>
                <a:spcPts val="0"/>
              </a:spcBef>
              <a:spcAft>
                <a:spcPts val="0"/>
              </a:spcAft>
              <a:buClr>
                <a:srgbClr val="410007"/>
              </a:buClr>
              <a:buSzPts val="2400"/>
              <a:buFont typeface="Arial"/>
              <a:buChar char="•"/>
            </a:pPr>
            <a:r>
              <a:rPr b="0" i="0" lang="en-US" sz="2400">
                <a:solidFill>
                  <a:srgbClr val="410007"/>
                </a:solidFill>
                <a:highlight>
                  <a:srgbClr val="FFFFFF"/>
                </a:highlight>
                <a:latin typeface="Trebuchet MS"/>
                <a:ea typeface="Trebuchet MS"/>
                <a:cs typeface="Trebuchet MS"/>
                <a:sym typeface="Trebuchet MS"/>
              </a:rPr>
              <a:t>Software keyloggers</a:t>
            </a:r>
            <a:endParaRPr/>
          </a:p>
          <a:p>
            <a:pPr indent="-152400" lvl="0" marL="0" rtl="0" algn="l">
              <a:spcBef>
                <a:spcPts val="0"/>
              </a:spcBef>
              <a:spcAft>
                <a:spcPts val="0"/>
              </a:spcAft>
              <a:buClr>
                <a:srgbClr val="410007"/>
              </a:buClr>
              <a:buSzPts val="2400"/>
              <a:buFont typeface="Arial"/>
              <a:buChar char="•"/>
            </a:pPr>
            <a:r>
              <a:rPr b="0" i="0" lang="en-US" sz="2400">
                <a:solidFill>
                  <a:srgbClr val="410007"/>
                </a:solidFill>
                <a:highlight>
                  <a:srgbClr val="FFFFFF"/>
                </a:highlight>
                <a:latin typeface="Trebuchet MS"/>
                <a:ea typeface="Trebuchet MS"/>
                <a:cs typeface="Trebuchet MS"/>
                <a:sym typeface="Trebuchet MS"/>
              </a:rPr>
              <a:t>These can be more difficult to detect, especially those with rootkit functionality.</a:t>
            </a:r>
            <a:endParaRPr/>
          </a:p>
          <a:p>
            <a:pPr indent="0" lvl="0" marL="0" rtl="0" algn="l">
              <a:spcBef>
                <a:spcPts val="0"/>
              </a:spcBef>
              <a:spcAft>
                <a:spcPts val="0"/>
              </a:spcAft>
              <a:buNone/>
            </a:pPr>
            <a:r>
              <a:t/>
            </a:r>
            <a:endParaRPr b="0" i="0" sz="2000">
              <a:solidFill>
                <a:srgbClr val="410007"/>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idx="1" type="body"/>
          </p:nvPr>
        </p:nvSpPr>
        <p:spPr>
          <a:xfrm>
            <a:off x="762000" y="838200"/>
            <a:ext cx="9372600" cy="489364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n-US" sz="2000">
                <a:solidFill>
                  <a:schemeClr val="dk1"/>
                </a:solidFill>
                <a:latin typeface="Trebuchet MS"/>
                <a:ea typeface="Trebuchet MS"/>
                <a:cs typeface="Trebuchet MS"/>
                <a:sym typeface="Trebuchet MS"/>
              </a:rPr>
              <a:t>Keylogger Types: Hardware vs Software-based</a:t>
            </a:r>
            <a:endParaRPr/>
          </a:p>
          <a:p>
            <a:pPr indent="0" lvl="0" marL="0" rtl="0" algn="l">
              <a:spcBef>
                <a:spcPts val="0"/>
              </a:spcBef>
              <a:spcAft>
                <a:spcPts val="0"/>
              </a:spcAft>
              <a:buNone/>
            </a:pPr>
            <a:r>
              <a:t/>
            </a:r>
            <a:endParaRPr b="1" i="0"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i="0" lang="en-US" sz="2000">
                <a:solidFill>
                  <a:schemeClr val="dk1"/>
                </a:solidFill>
                <a:latin typeface="Trebuchet MS"/>
                <a:ea typeface="Trebuchet MS"/>
                <a:cs typeface="Trebuchet MS"/>
                <a:sym typeface="Trebuchet MS"/>
              </a:rPr>
              <a:t>Hardware-based Keyloggers</a:t>
            </a:r>
            <a:endParaRPr/>
          </a:p>
          <a:p>
            <a:pPr indent="0" lvl="0" marL="0" rtl="0" algn="l">
              <a:spcBef>
                <a:spcPts val="0"/>
              </a:spcBef>
              <a:spcAft>
                <a:spcPts val="0"/>
              </a:spcAft>
              <a:buNone/>
            </a:pPr>
            <a:r>
              <a:rPr b="0" i="0" lang="en-US" sz="2000">
                <a:solidFill>
                  <a:schemeClr val="dk1"/>
                </a:solidFill>
                <a:latin typeface="Trebuchet MS"/>
                <a:ea typeface="Trebuchet MS"/>
                <a:cs typeface="Trebuchet MS"/>
                <a:sym typeface="Trebuchet MS"/>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endParaRPr/>
          </a:p>
          <a:p>
            <a:pPr indent="0" lvl="0" marL="0" rtl="0" algn="l">
              <a:spcBef>
                <a:spcPts val="0"/>
              </a:spcBef>
              <a:spcAft>
                <a:spcPts val="0"/>
              </a:spcAft>
              <a:buNone/>
            </a:pPr>
            <a:r>
              <a:rPr b="1" i="0" lang="en-US" sz="2000">
                <a:solidFill>
                  <a:schemeClr val="dk1"/>
                </a:solidFill>
                <a:latin typeface="Trebuchet MS"/>
                <a:ea typeface="Trebuchet MS"/>
                <a:cs typeface="Trebuchet MS"/>
                <a:sym typeface="Trebuchet MS"/>
              </a:rPr>
              <a:t>Software-based Keyloggers</a:t>
            </a:r>
            <a:endParaRPr/>
          </a:p>
          <a:p>
            <a:pPr indent="0" lvl="0" marL="0" rtl="0" algn="l">
              <a:spcBef>
                <a:spcPts val="0"/>
              </a:spcBef>
              <a:spcAft>
                <a:spcPts val="0"/>
              </a:spcAft>
              <a:buNone/>
            </a:pPr>
            <a:r>
              <a:rPr b="0" i="0" lang="en-US" sz="2000">
                <a:solidFill>
                  <a:schemeClr val="dk1"/>
                </a:solidFill>
                <a:latin typeface="Trebuchet MS"/>
                <a:ea typeface="Trebuchet MS"/>
                <a:cs typeface="Trebuchet MS"/>
                <a:sym typeface="Trebuchet MS"/>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b="1" i="0" lang="en-US" sz="2000" u="sng">
                <a:solidFill>
                  <a:schemeClr val="dk1"/>
                </a:solidFill>
                <a:latin typeface="Trebuchet MS"/>
                <a:ea typeface="Trebuchet MS"/>
                <a:cs typeface="Trebuchet MS"/>
                <a:sym typeface="Trebuchet MS"/>
                <a:hlinkClick r:id="rId3">
                  <a:extLst>
                    <a:ext uri="{A12FA001-AC4F-418D-AE19-62706E023703}">
                      <ahyp:hlinkClr val="tx"/>
                    </a:ext>
                  </a:extLst>
                </a:hlinkClick>
              </a:rPr>
              <a:t>remote administration Trojan (RAT)</a:t>
            </a:r>
            <a:r>
              <a:rPr b="1" i="0" lang="en-US" sz="2000">
                <a:solidFill>
                  <a:schemeClr val="dk1"/>
                </a:solidFill>
                <a:latin typeface="Trebuchet MS"/>
                <a:ea typeface="Trebuchet MS"/>
                <a:cs typeface="Trebuchet MS"/>
                <a:sym typeface="Trebuchet MS"/>
              </a:rPr>
              <a:t>.</a:t>
            </a:r>
            <a:endParaRPr/>
          </a:p>
          <a:p>
            <a:pPr indent="0" lvl="0" marL="0" rtl="0" algn="l">
              <a:spcBef>
                <a:spcPts val="0"/>
              </a:spcBef>
              <a:spcAft>
                <a:spcPts val="0"/>
              </a:spcAft>
              <a:buSzPts val="2000"/>
              <a:buFont typeface="Arial"/>
              <a:buNone/>
            </a:pPr>
            <a:r>
              <a:t/>
            </a:r>
            <a:endParaRPr b="1" i="0" sz="2000">
              <a:solidFill>
                <a:schemeClr val="dk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7"/>
          <p:cNvGrpSpPr/>
          <p:nvPr/>
        </p:nvGrpSpPr>
        <p:grpSpPr>
          <a:xfrm>
            <a:off x="7991475" y="2933700"/>
            <a:ext cx="2762250" cy="3257550"/>
            <a:chOff x="7991475" y="2933700"/>
            <a:chExt cx="2762250" cy="3257550"/>
          </a:xfrm>
        </p:grpSpPr>
        <p:sp>
          <p:nvSpPr>
            <p:cNvPr id="138" name="Google Shape;138;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0" name="Google Shape;140;p7"/>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41" name="Google Shape;141;p7"/>
          <p:cNvSpPr/>
          <p:nvPr/>
        </p:nvSpPr>
        <p:spPr>
          <a:xfrm rot="10800000">
            <a:off x="8229600" y="1253233"/>
            <a:ext cx="533400" cy="499366"/>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7"/>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43" name="Google Shape;143;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5" name="Google Shape;14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6" name="Google Shape;146;p7"/>
          <p:cNvSpPr txBox="1"/>
          <p:nvPr/>
        </p:nvSpPr>
        <p:spPr>
          <a:xfrm>
            <a:off x="1076326" y="2300228"/>
            <a:ext cx="6248400" cy="224676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0000"/>
              </a:buClr>
              <a:buSzPts val="2000"/>
              <a:buFont typeface="Noto Sans Symbols"/>
              <a:buChar char="✔"/>
            </a:pPr>
            <a:r>
              <a:rPr b="1" lang="en-US" sz="2000">
                <a:solidFill>
                  <a:srgbClr val="000000"/>
                </a:solidFill>
                <a:highlight>
                  <a:srgbClr val="FFFFFF"/>
                </a:highlight>
                <a:latin typeface="Inter"/>
                <a:ea typeface="Inter"/>
                <a:cs typeface="Inter"/>
                <a:sym typeface="Inter"/>
              </a:rPr>
              <a:t>The </a:t>
            </a:r>
            <a:r>
              <a:rPr b="1" i="0" lang="en-US" sz="2000">
                <a:solidFill>
                  <a:srgbClr val="000000"/>
                </a:solidFill>
                <a:highlight>
                  <a:srgbClr val="FFFFFF"/>
                </a:highlight>
                <a:latin typeface="Inter"/>
                <a:ea typeface="Inter"/>
                <a:cs typeface="Inter"/>
                <a:sym typeface="Inter"/>
              </a:rPr>
              <a:t>hacker then analyzes the keystrokes to locate usernames and passwords and uses them to hack into otherwise </a:t>
            </a:r>
            <a:r>
              <a:rPr b="1" lang="en-US" sz="2000">
                <a:solidFill>
                  <a:srgbClr val="000000"/>
                </a:solidFill>
                <a:highlight>
                  <a:srgbClr val="FFFFFF"/>
                </a:highlight>
                <a:latin typeface="Inter"/>
                <a:ea typeface="Inter"/>
                <a:cs typeface="Inter"/>
                <a:sym typeface="Inter"/>
              </a:rPr>
              <a:t>secure systems</a:t>
            </a:r>
            <a:r>
              <a:rPr b="1" i="0" lang="en-US" sz="2000">
                <a:solidFill>
                  <a:srgbClr val="000000"/>
                </a:solidFill>
                <a:highlight>
                  <a:srgbClr val="FFFFFF"/>
                </a:highlight>
                <a:latin typeface="Inter"/>
                <a:ea typeface="Inter"/>
                <a:cs typeface="Inter"/>
                <a:sym typeface="Inter"/>
              </a:rPr>
              <a:t>.</a:t>
            </a:r>
            <a:endParaRPr/>
          </a:p>
          <a:p>
            <a:pPr indent="-215900" lvl="0" marL="342900" marR="0" rtl="0" algn="just">
              <a:spcBef>
                <a:spcPts val="0"/>
              </a:spcBef>
              <a:spcAft>
                <a:spcPts val="0"/>
              </a:spcAft>
              <a:buClr>
                <a:schemeClr val="dk1"/>
              </a:buClr>
              <a:buSzPts val="2000"/>
              <a:buFont typeface="Noto Sans Symbols"/>
              <a:buNone/>
            </a:pPr>
            <a:r>
              <a:t/>
            </a:r>
            <a:endParaRPr b="1" sz="2000">
              <a:solidFill>
                <a:srgbClr val="000000"/>
              </a:solidFill>
              <a:highlight>
                <a:srgbClr val="FFFFFF"/>
              </a:highlight>
              <a:latin typeface="Inter"/>
              <a:ea typeface="Inter"/>
              <a:cs typeface="Inter"/>
              <a:sym typeface="Inter"/>
            </a:endParaRPr>
          </a:p>
          <a:p>
            <a:pPr indent="-342900" lvl="0" marL="342900" marR="0" rtl="0" algn="just">
              <a:spcBef>
                <a:spcPts val="0"/>
              </a:spcBef>
              <a:spcAft>
                <a:spcPts val="0"/>
              </a:spcAft>
              <a:buClr>
                <a:srgbClr val="000000"/>
              </a:buClr>
              <a:buSzPts val="2000"/>
              <a:buFont typeface="Noto Sans Symbols"/>
              <a:buChar char="✔"/>
            </a:pPr>
            <a:r>
              <a:rPr b="1" lang="en-US" sz="2000">
                <a:solidFill>
                  <a:srgbClr val="000000"/>
                </a:solidFill>
                <a:highlight>
                  <a:srgbClr val="FFFFFF"/>
                </a:highlight>
                <a:latin typeface="Inter"/>
                <a:ea typeface="Inter"/>
                <a:cs typeface="Inter"/>
                <a:sym typeface="Inter"/>
              </a:rPr>
              <a:t>To tackle this issue we are therefore using a software keylogger that can be remotely ins</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Trebuchet MS"/>
              <a:ea typeface="Trebuchet MS"/>
              <a:cs typeface="Trebuchet MS"/>
              <a:sym typeface="Trebuchet MS"/>
            </a:endParaRPr>
          </a:p>
        </p:txBody>
      </p:sp>
      <p:pic>
        <p:nvPicPr>
          <p:cNvPr id="147" name="Google Shape;147;p7"/>
          <p:cNvPicPr preferRelativeResize="0"/>
          <p:nvPr/>
        </p:nvPicPr>
        <p:blipFill rotWithShape="1">
          <a:blip r:embed="rId5">
            <a:alphaModFix/>
          </a:blip>
          <a:srcRect b="0" l="0" r="0" t="0"/>
          <a:stretch/>
        </p:blipFill>
        <p:spPr>
          <a:xfrm>
            <a:off x="2538730" y="4546997"/>
            <a:ext cx="4233545" cy="15993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8"/>
          <p:cNvGrpSpPr/>
          <p:nvPr/>
        </p:nvGrpSpPr>
        <p:grpSpPr>
          <a:xfrm>
            <a:off x="8658225" y="2647950"/>
            <a:ext cx="3533775" cy="3810000"/>
            <a:chOff x="8658225" y="2647950"/>
            <a:chExt cx="3533775" cy="3810000"/>
          </a:xfrm>
        </p:grpSpPr>
        <p:sp>
          <p:nvSpPr>
            <p:cNvPr id="153" name="Google Shape;15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5" name="Google Shape;155;p8"/>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56" name="Google Shape;156;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8"/>
          <p:cNvSpPr txBox="1"/>
          <p:nvPr>
            <p:ph type="title"/>
          </p:nvPr>
        </p:nvSpPr>
        <p:spPr>
          <a:xfrm>
            <a:off x="739775" y="829624"/>
            <a:ext cx="5263500" cy="640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050"/>
              <a:t>PROJECT	OVERVIEW</a:t>
            </a:r>
            <a:endParaRPr sz="4050"/>
          </a:p>
        </p:txBody>
      </p:sp>
      <p:pic>
        <p:nvPicPr>
          <p:cNvPr id="158" name="Google Shape;158;p8"/>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9" name="Google Shape;159;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0" name="Google Shape;16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1" name="Google Shape;161;p8"/>
          <p:cNvSpPr txBox="1"/>
          <p:nvPr/>
        </p:nvSpPr>
        <p:spPr>
          <a:xfrm>
            <a:off x="228871" y="2008414"/>
            <a:ext cx="9534525"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First we install the python ide and then we install the two packages.</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First one is pip pynput install.</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Next one is johns library.</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Then these two are used for controlling mouse and keyboard.</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So we can use for keylogger security.</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Above like that you can install it in command prompt.</a:t>
            </a:r>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By these two libraries we cannot get error in python code.</a:t>
            </a:r>
            <a:endParaRPr/>
          </a:p>
          <a:p>
            <a:pPr indent="0" lvl="0" marL="0" marR="0" rtl="0" algn="l">
              <a:spcBef>
                <a:spcPts val="0"/>
              </a:spcBef>
              <a:spcAft>
                <a:spcPts val="0"/>
              </a:spcAft>
              <a:buNone/>
            </a:pPr>
            <a:br>
              <a:rPr b="0" i="0" lang="en-US" sz="2400">
                <a:solidFill>
                  <a:schemeClr val="dk1"/>
                </a:solidFill>
                <a:latin typeface="Arial"/>
                <a:ea typeface="Arial"/>
                <a:cs typeface="Arial"/>
                <a:sym typeface="Arial"/>
              </a:rPr>
            </a:br>
            <a:endParaRPr sz="2400">
              <a:solidFill>
                <a:schemeClr val="dk1"/>
              </a:solidFill>
              <a:latin typeface="Calibri"/>
              <a:ea typeface="Calibri"/>
              <a:cs typeface="Calibri"/>
              <a:sym typeface="Calibri"/>
            </a:endParaRPr>
          </a:p>
        </p:txBody>
      </p:sp>
      <p:pic>
        <p:nvPicPr>
          <p:cNvPr id="162" name="Google Shape;162;p8"/>
          <p:cNvPicPr preferRelativeResize="0"/>
          <p:nvPr/>
        </p:nvPicPr>
        <p:blipFill rotWithShape="1">
          <a:blip r:embed="rId5">
            <a:alphaModFix/>
          </a:blip>
          <a:srcRect b="0" l="0" r="0" t="0"/>
          <a:stretch/>
        </p:blipFill>
        <p:spPr>
          <a:xfrm>
            <a:off x="2819400" y="2819400"/>
            <a:ext cx="2815913" cy="323850"/>
          </a:xfrm>
          <a:prstGeom prst="rect">
            <a:avLst/>
          </a:prstGeom>
          <a:noFill/>
          <a:ln>
            <a:noFill/>
          </a:ln>
        </p:spPr>
      </p:pic>
      <p:pic>
        <p:nvPicPr>
          <p:cNvPr id="163" name="Google Shape;163;p8"/>
          <p:cNvPicPr preferRelativeResize="0"/>
          <p:nvPr/>
        </p:nvPicPr>
        <p:blipFill rotWithShape="1">
          <a:blip r:embed="rId6">
            <a:alphaModFix/>
          </a:blip>
          <a:srcRect b="0" l="0" r="0" t="0"/>
          <a:stretch/>
        </p:blipFill>
        <p:spPr>
          <a:xfrm>
            <a:off x="2819400" y="3616643"/>
            <a:ext cx="2815913" cy="32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9"/>
          <p:cNvSpPr/>
          <p:nvPr/>
        </p:nvSpPr>
        <p:spPr>
          <a:xfrm>
            <a:off x="6477955" y="124802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9"/>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72" name="Google Shape;172;p9"/>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73" name="Google Shape;173;p9"/>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4" name="Google Shape;174;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5" name="Google Shape;175;p9"/>
          <p:cNvSpPr txBox="1"/>
          <p:nvPr/>
        </p:nvSpPr>
        <p:spPr>
          <a:xfrm>
            <a:off x="876300" y="1873014"/>
            <a:ext cx="9334499" cy="34163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Noto Sans Symbols"/>
              <a:buChar char="✔"/>
            </a:pPr>
            <a:r>
              <a:rPr b="1" lang="en-US" sz="2800">
                <a:solidFill>
                  <a:schemeClr val="dk1"/>
                </a:solidFill>
                <a:latin typeface="Calibri"/>
                <a:ea typeface="Calibri"/>
                <a:cs typeface="Calibri"/>
                <a:sym typeface="Calibri"/>
              </a:rPr>
              <a:t>Parents might use a keylogger to monitor a child's screen time.</a:t>
            </a:r>
            <a:endParaRPr/>
          </a:p>
          <a:p>
            <a:pPr indent="-457200" lvl="0" marL="457200" marR="0" rtl="0" algn="l">
              <a:spcBef>
                <a:spcPts val="0"/>
              </a:spcBef>
              <a:spcAft>
                <a:spcPts val="0"/>
              </a:spcAft>
              <a:buClr>
                <a:schemeClr val="dk1"/>
              </a:buClr>
              <a:buSzPts val="2800"/>
              <a:buFont typeface="Noto Sans Symbols"/>
              <a:buChar char="✔"/>
            </a:pPr>
            <a:r>
              <a:rPr b="1" lang="en-US" sz="2800">
                <a:solidFill>
                  <a:schemeClr val="dk1"/>
                </a:solidFill>
                <a:latin typeface="Calibri"/>
                <a:ea typeface="Calibri"/>
                <a:cs typeface="Calibri"/>
                <a:sym typeface="Calibri"/>
              </a:rPr>
              <a:t> Companies often use keylogger software as part of employee monitoring software to help track employee productivity.</a:t>
            </a:r>
            <a:endParaRPr/>
          </a:p>
          <a:p>
            <a:pPr indent="-457200" lvl="0" marL="457200" marR="0" rtl="0" algn="l">
              <a:spcBef>
                <a:spcPts val="0"/>
              </a:spcBef>
              <a:spcAft>
                <a:spcPts val="0"/>
              </a:spcAft>
              <a:buClr>
                <a:schemeClr val="dk1"/>
              </a:buClr>
              <a:buSzPts val="2800"/>
              <a:buFont typeface="Noto Sans Symbols"/>
              <a:buChar char="✔"/>
            </a:pPr>
            <a:r>
              <a:rPr b="1" lang="en-US" sz="2800">
                <a:solidFill>
                  <a:schemeClr val="dk1"/>
                </a:solidFill>
                <a:latin typeface="Calibri"/>
                <a:ea typeface="Calibri"/>
                <a:cs typeface="Calibri"/>
                <a:sym typeface="Calibri"/>
              </a:rPr>
              <a:t> Information technology departments can use keylogger software to troubleshoot issues on a device.</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000">
              <a:solidFill>
                <a:srgbClr val="00211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pottu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