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embeddedFontLst>
    <p:embeddedFont>
      <p:font typeface="Inter"/>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jDrqsaJpKBcGMCtWVkk4C/wqJH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Inter-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6"/>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5"/>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5"/>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5"/>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5"/>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5"/>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5"/>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5"/>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5"/>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eimdalsecurity.com/blog/what-is-a-remote-access-trojan-r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1076313" y="1190625"/>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nvSpPr>
        <p:spPr>
          <a:xfrm>
            <a:off x="7391400" y="3900405"/>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59" name="Google Shape;5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0" name="Google Shape;60;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1" name="Google Shape;61;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2" name="Google Shape;62;p1"/>
          <p:cNvSpPr txBox="1"/>
          <p:nvPr/>
        </p:nvSpPr>
        <p:spPr>
          <a:xfrm>
            <a:off x="2553017" y="2621603"/>
            <a:ext cx="3048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Student name:</a:t>
            </a:r>
            <a:endParaRPr/>
          </a:p>
        </p:txBody>
      </p:sp>
      <p:sp>
        <p:nvSpPr>
          <p:cNvPr id="63" name="Google Shape;63;p1"/>
          <p:cNvSpPr txBox="1"/>
          <p:nvPr/>
        </p:nvSpPr>
        <p:spPr>
          <a:xfrm>
            <a:off x="2873700" y="3181075"/>
            <a:ext cx="83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BAVISETTI VENKATA SATYA SAI CHITTIBABU</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0"/>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81" name="Google Shape;181;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0"/>
          <p:cNvSpPr txBox="1"/>
          <p:nvPr>
            <p:ph type="title"/>
          </p:nvPr>
        </p:nvSpPr>
        <p:spPr>
          <a:xfrm>
            <a:off x="558175" y="455275"/>
            <a:ext cx="9252600" cy="1121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a:p>
        </p:txBody>
      </p:sp>
      <p:pic>
        <p:nvPicPr>
          <p:cNvPr id="185" name="Google Shape;18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86" name="Google Shape;18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8" name="Google Shape;188;p10"/>
          <p:cNvSpPr txBox="1"/>
          <p:nvPr/>
        </p:nvSpPr>
        <p:spPr>
          <a:xfrm>
            <a:off x="2733675" y="1433195"/>
            <a:ext cx="6724650" cy="45550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201A"/>
                </a:solidFill>
                <a:highlight>
                  <a:srgbClr val="FFFFFF"/>
                </a:highlight>
                <a:latin typeface="Arial"/>
                <a:ea typeface="Arial"/>
                <a:cs typeface="Arial"/>
                <a:sym typeface="Arial"/>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endParaRPr/>
          </a:p>
          <a:p>
            <a:pPr indent="-127000" lvl="0" marL="0" marR="0" rtl="0" algn="l">
              <a:spcBef>
                <a:spcPts val="0"/>
              </a:spcBef>
              <a:spcAft>
                <a:spcPts val="0"/>
              </a:spcAft>
              <a:buClr>
                <a:srgbClr val="00201A"/>
              </a:buClr>
              <a:buSzPts val="2000"/>
              <a:buFont typeface="Arial"/>
              <a:buChar char="•"/>
            </a:pPr>
            <a:r>
              <a:rPr b="1" i="0" lang="en-US" sz="2000" u="sng">
                <a:solidFill>
                  <a:srgbClr val="00201A"/>
                </a:solidFill>
                <a:highlight>
                  <a:srgbClr val="FFFFFF"/>
                </a:highlight>
                <a:latin typeface="Arial"/>
                <a:ea typeface="Arial"/>
                <a:cs typeface="Arial"/>
                <a:sym typeface="Arial"/>
              </a:rPr>
              <a:t>Use security software</a:t>
            </a:r>
            <a:endParaRPr/>
          </a:p>
          <a:p>
            <a:pPr indent="-127000" lvl="0" marL="0" marR="0" rtl="0" algn="l">
              <a:spcBef>
                <a:spcPts val="0"/>
              </a:spcBef>
              <a:spcAft>
                <a:spcPts val="0"/>
              </a:spcAft>
              <a:buClr>
                <a:srgbClr val="00201A"/>
              </a:buClr>
              <a:buSzPts val="2000"/>
              <a:buFont typeface="Arial"/>
              <a:buChar char="•"/>
            </a:pPr>
            <a:r>
              <a:rPr b="0" i="0" lang="en-US" sz="2000">
                <a:solidFill>
                  <a:srgbClr val="00201A"/>
                </a:solidFill>
                <a:highlight>
                  <a:srgbClr val="FFFFFF"/>
                </a:highlight>
                <a:latin typeface="Arial"/>
                <a:ea typeface="Arial"/>
                <a:cs typeface="Arial"/>
                <a:sym typeface="Arial"/>
              </a:rPr>
              <a:t>Install reputable antivirus and anti-malware software that can help detect and prevent keyloggers. Keep the software up to date to patch vulnerabilities that attackers might exploit.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nvSpPr>
        <p:spPr>
          <a:xfrm>
            <a:off x="838200" y="381000"/>
            <a:ext cx="9144000" cy="58785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sng">
                <a:solidFill>
                  <a:srgbClr val="00201A"/>
                </a:solidFill>
                <a:highlight>
                  <a:srgbClr val="FFFFFF"/>
                </a:highlight>
                <a:latin typeface="Arial"/>
                <a:ea typeface="Arial"/>
                <a:cs typeface="Arial"/>
                <a:sym typeface="Arial"/>
              </a:rPr>
              <a:t>Use virtual keyboards</a:t>
            </a:r>
            <a:endParaRPr/>
          </a:p>
          <a:p>
            <a:pPr indent="0" lvl="0" marL="0" marR="0" rtl="0" algn="l">
              <a:spcBef>
                <a:spcPts val="0"/>
              </a:spcBef>
              <a:spcAft>
                <a:spcPts val="0"/>
              </a:spcAft>
              <a:buNone/>
            </a:pPr>
            <a:r>
              <a:rPr b="0" i="0" lang="en-US" sz="2000">
                <a:solidFill>
                  <a:srgbClr val="00201A"/>
                </a:solidFill>
                <a:highlight>
                  <a:srgbClr val="FFFFFF"/>
                </a:highlight>
                <a:latin typeface="Arial"/>
                <a:ea typeface="Arial"/>
                <a:cs typeface="Arial"/>
                <a:sym typeface="Arial"/>
              </a:rPr>
              <a:t>For security-sensitive activities like entering passwords, you can use a virtual keyboard to thwart keyloggers that capture physical keystrokes.</a:t>
            </a:r>
            <a:endParaRPr/>
          </a:p>
          <a:p>
            <a:pPr indent="0" lvl="0" marL="0" marR="0" rtl="0" algn="l">
              <a:spcBef>
                <a:spcPts val="0"/>
              </a:spcBef>
              <a:spcAft>
                <a:spcPts val="0"/>
              </a:spcAft>
              <a:buNone/>
            </a:pPr>
            <a:r>
              <a:rPr b="1" i="0" lang="en-US" sz="2000" u="sng">
                <a:solidFill>
                  <a:srgbClr val="00201A"/>
                </a:solidFill>
                <a:highlight>
                  <a:srgbClr val="FFFFFF"/>
                </a:highlight>
                <a:latin typeface="Arial"/>
                <a:ea typeface="Arial"/>
                <a:cs typeface="Arial"/>
                <a:sym typeface="Arial"/>
              </a:rPr>
              <a:t>Update your system</a:t>
            </a:r>
            <a:endParaRPr/>
          </a:p>
          <a:p>
            <a:pPr indent="0" lvl="0" marL="0" marR="0" rtl="0" algn="l">
              <a:spcBef>
                <a:spcPts val="0"/>
              </a:spcBef>
              <a:spcAft>
                <a:spcPts val="0"/>
              </a:spcAft>
              <a:buNone/>
            </a:pPr>
            <a:r>
              <a:rPr b="0" i="0" lang="en-US" sz="2000">
                <a:solidFill>
                  <a:srgbClr val="00201A"/>
                </a:solidFill>
                <a:highlight>
                  <a:srgbClr val="FFFFFF"/>
                </a:highlight>
                <a:latin typeface="Arial"/>
                <a:ea typeface="Arial"/>
                <a:cs typeface="Arial"/>
                <a:sym typeface="Arial"/>
              </a:rPr>
              <a:t>Regularly update your operating system, applications, and web browsers to patch vulnerabilities.</a:t>
            </a:r>
            <a:endParaRPr/>
          </a:p>
          <a:p>
            <a:pPr indent="0" lvl="0" marL="0" marR="0" rtl="0" algn="l">
              <a:spcBef>
                <a:spcPts val="0"/>
              </a:spcBef>
              <a:spcAft>
                <a:spcPts val="0"/>
              </a:spcAft>
              <a:buNone/>
            </a:pPr>
            <a:r>
              <a:rPr b="1" i="0" lang="en-US" sz="2000" u="sng">
                <a:solidFill>
                  <a:srgbClr val="00201A"/>
                </a:solidFill>
                <a:highlight>
                  <a:srgbClr val="FFFFFF"/>
                </a:highlight>
                <a:latin typeface="Arial"/>
                <a:ea typeface="Arial"/>
                <a:cs typeface="Arial"/>
                <a:sym typeface="Arial"/>
              </a:rPr>
              <a:t>Use a firewall</a:t>
            </a:r>
            <a:endParaRPr/>
          </a:p>
          <a:p>
            <a:pPr indent="0" lvl="0" marL="0" marR="0" rtl="0" algn="l">
              <a:spcBef>
                <a:spcPts val="0"/>
              </a:spcBef>
              <a:spcAft>
                <a:spcPts val="0"/>
              </a:spcAft>
              <a:buNone/>
            </a:pPr>
            <a:r>
              <a:rPr b="0" i="0" lang="en-US" sz="2000">
                <a:solidFill>
                  <a:srgbClr val="00201A"/>
                </a:solidFill>
                <a:highlight>
                  <a:srgbClr val="FFFFFF"/>
                </a:highlight>
                <a:latin typeface="Arial"/>
                <a:ea typeface="Arial"/>
                <a:cs typeface="Arial"/>
                <a:sym typeface="Arial"/>
              </a:rPr>
              <a:t>A firewall can help monitor network traffic for suspicious activity. It can also provide strong authentication controls and help protect your data with encryption and access permissions. </a:t>
            </a:r>
            <a:endParaRPr/>
          </a:p>
          <a:p>
            <a:pPr indent="0" lvl="0" marL="0" marR="0" rtl="0" algn="l">
              <a:spcBef>
                <a:spcPts val="0"/>
              </a:spcBef>
              <a:spcAft>
                <a:spcPts val="0"/>
              </a:spcAft>
              <a:buNone/>
            </a:pPr>
            <a:r>
              <a:rPr b="1" i="0" lang="en-US" sz="2000">
                <a:solidFill>
                  <a:srgbClr val="202124"/>
                </a:solidFill>
                <a:highlight>
                  <a:srgbClr val="FFFFFF"/>
                </a:highlight>
                <a:latin typeface="Arial"/>
                <a:ea typeface="Arial"/>
                <a:cs typeface="Arial"/>
                <a:sym typeface="Arial"/>
              </a:rPr>
              <a:t>To protect yourself from keyloggers:</a:t>
            </a:r>
            <a:endParaRPr b="0" i="0" sz="2000">
              <a:solidFill>
                <a:srgbClr val="202124"/>
              </a:solidFill>
              <a:highlight>
                <a:srgbClr val="FFFFFF"/>
              </a:highlight>
              <a:latin typeface="Arial"/>
              <a:ea typeface="Arial"/>
              <a:cs typeface="Arial"/>
              <a:sym typeface="Arial"/>
            </a:endParaRPr>
          </a:p>
          <a:p>
            <a:pPr indent="0" lvl="0" marL="0" marR="0" rtl="0" algn="l">
              <a:spcBef>
                <a:spcPts val="0"/>
              </a:spcBef>
              <a:spcAft>
                <a:spcPts val="0"/>
              </a:spcAft>
              <a:buNone/>
            </a:pPr>
            <a:r>
              <a:rPr b="1" i="0" lang="en-US" sz="2000" u="sng">
                <a:solidFill>
                  <a:srgbClr val="202124"/>
                </a:solidFill>
                <a:highlight>
                  <a:srgbClr val="FFFFFF"/>
                </a:highlight>
                <a:latin typeface="Arial"/>
                <a:ea typeface="Arial"/>
                <a:cs typeface="Arial"/>
                <a:sym typeface="Arial"/>
              </a:rPr>
              <a:t>Use Security Software: </a:t>
            </a:r>
            <a:endParaRPr/>
          </a:p>
          <a:p>
            <a:pPr indent="0" lvl="0" marL="0" marR="0" rtl="0" algn="l">
              <a:spcBef>
                <a:spcPts val="0"/>
              </a:spcBef>
              <a:spcAft>
                <a:spcPts val="0"/>
              </a:spcAft>
              <a:buNone/>
            </a:pPr>
            <a:r>
              <a:rPr b="0" i="0" lang="en-US" sz="2000">
                <a:solidFill>
                  <a:srgbClr val="202124"/>
                </a:solidFill>
                <a:highlight>
                  <a:srgbClr val="FFFFFF"/>
                </a:highlight>
                <a:latin typeface="Arial"/>
                <a:ea typeface="Arial"/>
                <a:cs typeface="Arial"/>
                <a:sym typeface="Arial"/>
              </a:rPr>
              <a:t>Install reputable antivirus and anti-malware software that can help detect and prevent keyloggers. ...</a:t>
            </a:r>
            <a:endParaRPr/>
          </a:p>
          <a:p>
            <a:pPr indent="0" lvl="0" marL="0" marR="0" rtl="0" algn="l">
              <a:spcBef>
                <a:spcPts val="0"/>
              </a:spcBef>
              <a:spcAft>
                <a:spcPts val="0"/>
              </a:spcAft>
              <a:buNone/>
            </a:pPr>
            <a:r>
              <a:rPr b="1" i="0" lang="en-US" sz="2000" u="sng">
                <a:solidFill>
                  <a:srgbClr val="202124"/>
                </a:solidFill>
                <a:highlight>
                  <a:srgbClr val="FFFFFF"/>
                </a:highlight>
                <a:latin typeface="Arial"/>
                <a:ea typeface="Arial"/>
                <a:cs typeface="Arial"/>
                <a:sym typeface="Arial"/>
              </a:rPr>
              <a:t>Keep Software Updated</a:t>
            </a:r>
            <a:r>
              <a:rPr b="0" i="0" lang="en-US" sz="2000">
                <a:solidFill>
                  <a:srgbClr val="202124"/>
                </a:solidFill>
                <a:highlight>
                  <a:srgbClr val="FFFFFF"/>
                </a:highlight>
                <a:latin typeface="Arial"/>
                <a:ea typeface="Arial"/>
                <a:cs typeface="Arial"/>
                <a:sym typeface="Arial"/>
              </a:rPr>
              <a:t>: </a:t>
            </a:r>
            <a:endParaRPr/>
          </a:p>
          <a:p>
            <a:pPr indent="0" lvl="0" marL="0" marR="0" rtl="0" algn="l">
              <a:spcBef>
                <a:spcPts val="0"/>
              </a:spcBef>
              <a:spcAft>
                <a:spcPts val="0"/>
              </a:spcAft>
              <a:buNone/>
            </a:pPr>
            <a:r>
              <a:rPr b="0" i="0" lang="en-US" sz="2000">
                <a:solidFill>
                  <a:srgbClr val="202124"/>
                </a:solidFill>
                <a:highlight>
                  <a:srgbClr val="FFFFFF"/>
                </a:highlight>
                <a:latin typeface="Arial"/>
                <a:ea typeface="Arial"/>
                <a:cs typeface="Arial"/>
                <a:sym typeface="Arial"/>
              </a:rPr>
              <a:t>Regularly update your operating system, applications, and security software to patch vulnerabilities that attackers might exploit</a:t>
            </a:r>
            <a:r>
              <a:rPr b="0" i="0" lang="en-US" sz="1800">
                <a:solidFill>
                  <a:srgbClr val="202124"/>
                </a:solidFill>
                <a:highlight>
                  <a:srgbClr val="FFFFFF"/>
                </a:highlight>
                <a:latin typeface="Arial"/>
                <a:ea typeface="Arial"/>
                <a:cs typeface="Arial"/>
                <a:sym typeface="Arial"/>
              </a:rPr>
              <a:t>.</a:t>
            </a:r>
            <a:endParaRPr/>
          </a:p>
          <a:p>
            <a:pPr indent="0" lvl="0" marL="0" marR="0" rtl="0" algn="l">
              <a:spcBef>
                <a:spcPts val="0"/>
              </a:spcBef>
              <a:spcAft>
                <a:spcPts val="0"/>
              </a:spcAft>
              <a:buNone/>
            </a:pPr>
            <a:r>
              <a:t/>
            </a:r>
            <a:endParaRPr b="0" i="0" sz="1800">
              <a:solidFill>
                <a:srgbClr val="00201A"/>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9" name="Google Shape;19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2"/>
          <p:cNvSpPr/>
          <p:nvPr/>
        </p:nvSpPr>
        <p:spPr>
          <a:xfrm>
            <a:off x="9982200" y="60121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2" name="Google Shape;202;p12"/>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03" name="Google Shape;203;p12"/>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204" name="Google Shape;204;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5" name="Google Shape;205;p12"/>
          <p:cNvSpPr txBox="1"/>
          <p:nvPr/>
        </p:nvSpPr>
        <p:spPr>
          <a:xfrm>
            <a:off x="2971800" y="2072132"/>
            <a:ext cx="7543164" cy="317009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3600"/>
              <a:buFont typeface="Noto Sans Symbols"/>
              <a:buChar char="✔"/>
            </a:pPr>
            <a:r>
              <a:rPr b="1" lang="en-US" sz="3600">
                <a:solidFill>
                  <a:schemeClr val="dk1"/>
                </a:solidFill>
                <a:latin typeface="Calibri"/>
                <a:ea typeface="Calibri"/>
                <a:cs typeface="Calibri"/>
                <a:sym typeface="Calibri"/>
              </a:rPr>
              <a:t>To secure accounts in a system or computer.</a:t>
            </a:r>
            <a:endParaRPr/>
          </a:p>
          <a:p>
            <a:pPr indent="-342900" lvl="0" marL="342900" marR="0" rtl="0" algn="just">
              <a:spcBef>
                <a:spcPts val="0"/>
              </a:spcBef>
              <a:spcAft>
                <a:spcPts val="0"/>
              </a:spcAft>
              <a:buClr>
                <a:schemeClr val="dk1"/>
              </a:buClr>
              <a:buSzPts val="3600"/>
              <a:buFont typeface="Noto Sans Symbols"/>
              <a:buChar char="✔"/>
            </a:pPr>
            <a:r>
              <a:rPr b="1" lang="en-US" sz="3600">
                <a:solidFill>
                  <a:schemeClr val="dk1"/>
                </a:solidFill>
                <a:latin typeface="Calibri"/>
                <a:ea typeface="Calibri"/>
                <a:cs typeface="Calibri"/>
                <a:sym typeface="Calibri"/>
              </a:rPr>
              <a:t>In this solution the mouse and keyboard control and it store in a txt file what we type on keyboard</a:t>
            </a:r>
            <a:r>
              <a:rPr b="1" lang="en-US" sz="2800">
                <a:solidFill>
                  <a:schemeClr val="dk1"/>
                </a:solidFill>
                <a:latin typeface="Calibri"/>
                <a:ea typeface="Calibri"/>
                <a:cs typeface="Calibri"/>
                <a:sym typeface="Calibri"/>
              </a:rPr>
              <a:t>.</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11" name="Google Shape;211;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5" name="Google Shape;215;p13"/>
          <p:cNvSpPr txBox="1"/>
          <p:nvPr/>
        </p:nvSpPr>
        <p:spPr>
          <a:xfrm>
            <a:off x="739775" y="1367853"/>
            <a:ext cx="281178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rebuchet MS"/>
                <a:ea typeface="Trebuchet MS"/>
                <a:cs typeface="Trebuchet MS"/>
                <a:sym typeface="Trebuchet MS"/>
              </a:rPr>
              <a:t>Teams can add wireframes</a:t>
            </a:r>
            <a:endParaRPr sz="1800">
              <a:solidFill>
                <a:schemeClr val="dk1"/>
              </a:solidFill>
              <a:latin typeface="Trebuchet MS"/>
              <a:ea typeface="Trebuchet MS"/>
              <a:cs typeface="Trebuchet MS"/>
              <a:sym typeface="Trebuchet MS"/>
            </a:endParaRPr>
          </a:p>
        </p:txBody>
      </p:sp>
      <p:sp>
        <p:nvSpPr>
          <p:cNvPr id="216" name="Google Shape;216;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7" name="Google Shape;217;p13"/>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pic>
        <p:nvPicPr>
          <p:cNvPr id="218" name="Google Shape;218;p13"/>
          <p:cNvPicPr preferRelativeResize="0"/>
          <p:nvPr/>
        </p:nvPicPr>
        <p:blipFill rotWithShape="1">
          <a:blip r:embed="rId4">
            <a:alphaModFix/>
          </a:blip>
          <a:srcRect b="0" l="0" r="0" t="0"/>
          <a:stretch/>
        </p:blipFill>
        <p:spPr>
          <a:xfrm>
            <a:off x="1219200" y="1668208"/>
            <a:ext cx="7848600" cy="44087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24" name="Google Shape;224;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4"/>
          <p:cNvSpPr/>
          <p:nvPr/>
        </p:nvSpPr>
        <p:spPr>
          <a:xfrm rot="10800000">
            <a:off x="7239000" y="727766"/>
            <a:ext cx="457200" cy="534034"/>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 name="Google Shape;227;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8" name="Google Shape;228;p14"/>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29" name="Google Shape;229;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30" name="Google Shape;230;p14"/>
          <p:cNvSpPr txBox="1"/>
          <p:nvPr/>
        </p:nvSpPr>
        <p:spPr>
          <a:xfrm>
            <a:off x="1363634" y="1981200"/>
            <a:ext cx="8229600" cy="433965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b="1" lang="en-US" sz="3200">
                <a:solidFill>
                  <a:schemeClr val="dk1"/>
                </a:solidFill>
                <a:latin typeface="Calibri"/>
                <a:ea typeface="Calibri"/>
                <a:cs typeface="Calibri"/>
                <a:sym typeface="Calibri"/>
              </a:rPr>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a:p>
          <a:p>
            <a:pPr indent="0" lvl="0" marL="0" marR="0" rtl="0" algn="l">
              <a:spcBef>
                <a:spcPts val="0"/>
              </a:spcBef>
              <a:spcAft>
                <a:spcPts val="0"/>
              </a:spcAft>
              <a:buNone/>
            </a:pPr>
            <a:r>
              <a:t/>
            </a:r>
            <a:endParaRPr b="0" i="0" sz="3200">
              <a:solidFill>
                <a:srgbClr val="00201A"/>
              </a:solidFill>
              <a:highlight>
                <a:srgbClr val="FFFFFF"/>
              </a:highlight>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2"/>
          <p:cNvSpPr/>
          <p:nvPr/>
        </p:nvSpPr>
        <p:spPr>
          <a:xfrm>
            <a:off x="-92614" y="-4825"/>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8" name="Google Shape;88;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9" name="Google Shape;89;p2"/>
          <p:cNvSpPr txBox="1"/>
          <p:nvPr/>
        </p:nvSpPr>
        <p:spPr>
          <a:xfrm>
            <a:off x="1639252" y="2969937"/>
            <a:ext cx="91567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dk1"/>
                </a:solidFill>
                <a:latin typeface="Trebuchet MS"/>
                <a:ea typeface="Trebuchet MS"/>
                <a:cs typeface="Trebuchet MS"/>
                <a:sym typeface="Trebuchet MS"/>
              </a:rPr>
              <a:t>KEYLOGGER AND 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5" name="Google Shape;105;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7" name="Google Shape;107;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9" name="Google Shape;109;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4" name="Google Shape;114;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5" name="Google Shape;115;p3"/>
          <p:cNvSpPr txBox="1"/>
          <p:nvPr/>
        </p:nvSpPr>
        <p:spPr>
          <a:xfrm>
            <a:off x="1769274" y="1580231"/>
            <a:ext cx="7393078" cy="369331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What is keylogging?</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How to protect my devices from keylogging?</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Examples of a keylogger</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Steps to create a keylogger</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Hardware keyloggers</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Software keyloggers</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How to defend keyloggers?</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Advantages and disadvantages of keylogging</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Conclusion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367665" y="530588"/>
            <a:ext cx="10681335" cy="1477328"/>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4800">
                <a:latin typeface="Trebuchet MS"/>
                <a:ea typeface="Trebuchet MS"/>
                <a:cs typeface="Trebuchet MS"/>
                <a:sym typeface="Trebuchet MS"/>
              </a:rPr>
              <a:t>What is keylogging?</a:t>
            </a:r>
            <a:br>
              <a:rPr lang="en-US" sz="4800">
                <a:latin typeface="Trebuchet MS"/>
                <a:ea typeface="Trebuchet MS"/>
                <a:cs typeface="Trebuchet MS"/>
                <a:sym typeface="Trebuchet MS"/>
              </a:rPr>
            </a:br>
            <a:endParaRPr/>
          </a:p>
        </p:txBody>
      </p:sp>
      <p:sp>
        <p:nvSpPr>
          <p:cNvPr id="121" name="Google Shape;121;p4"/>
          <p:cNvSpPr txBox="1"/>
          <p:nvPr>
            <p:ph idx="1" type="body"/>
          </p:nvPr>
        </p:nvSpPr>
        <p:spPr>
          <a:xfrm>
            <a:off x="1295400" y="1828800"/>
            <a:ext cx="8606382" cy="2954655"/>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0" i="0" lang="en-US">
                <a:solidFill>
                  <a:srgbClr val="242424"/>
                </a:solidFill>
                <a:highlight>
                  <a:srgbClr val="FFFFFF"/>
                </a:highlight>
                <a:latin typeface="Arial"/>
                <a:ea typeface="Arial"/>
                <a:cs typeface="Arial"/>
                <a:sym typeface="Arial"/>
              </a:rPr>
              <a:t>                </a:t>
            </a:r>
            <a:r>
              <a:rPr b="0" i="0" lang="en-US" sz="2400">
                <a:solidFill>
                  <a:srgbClr val="242424"/>
                </a:solidFill>
                <a:highlight>
                  <a:srgbClr val="FFFFFF"/>
                </a:highlight>
                <a:latin typeface="Trebuchet MS"/>
                <a:ea typeface="Trebuchet MS"/>
                <a:cs typeface="Trebuchet MS"/>
                <a:sym typeface="Trebuchet MS"/>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Can a keylogger can be detected? </a:t>
            </a:r>
            <a:endParaRPr/>
          </a:p>
        </p:txBody>
      </p:sp>
      <p:sp>
        <p:nvSpPr>
          <p:cNvPr id="127" name="Google Shape;127;p5"/>
          <p:cNvSpPr txBox="1"/>
          <p:nvPr>
            <p:ph idx="1" type="body"/>
          </p:nvPr>
        </p:nvSpPr>
        <p:spPr>
          <a:xfrm>
            <a:off x="781656" y="1597729"/>
            <a:ext cx="9296400" cy="464742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i="0" lang="en-US" sz="2400">
                <a:solidFill>
                  <a:srgbClr val="410007"/>
                </a:solidFill>
                <a:highlight>
                  <a:srgbClr val="FFFFFF"/>
                </a:highlight>
                <a:latin typeface="Trebuchet MS"/>
                <a:ea typeface="Trebuchet MS"/>
                <a:cs typeface="Trebuchet MS"/>
                <a:sym typeface="Trebuchet MS"/>
              </a:rPr>
              <a:t>   keyloggers can be detected, but the method depends on the type of </a:t>
            </a:r>
            <a:r>
              <a:rPr b="1" i="0" lang="en-US" sz="2400">
                <a:solidFill>
                  <a:srgbClr val="410007"/>
                </a:solidFill>
                <a:highlight>
                  <a:srgbClr val="FFFFFF"/>
                </a:highlight>
                <a:latin typeface="Trebuchet MS"/>
                <a:ea typeface="Trebuchet MS"/>
                <a:cs typeface="Trebuchet MS"/>
                <a:sym typeface="Trebuchet MS"/>
              </a:rPr>
              <a:t>keylogger: </a:t>
            </a:r>
            <a:endParaRPr/>
          </a:p>
          <a:p>
            <a:pPr indent="-152400" lvl="0" marL="0" rtl="0" algn="l">
              <a:spcBef>
                <a:spcPts val="0"/>
              </a:spcBef>
              <a:spcAft>
                <a:spcPts val="0"/>
              </a:spcAft>
              <a:buClr>
                <a:srgbClr val="410007"/>
              </a:buClr>
              <a:buSzPts val="2400"/>
              <a:buFont typeface="Arial"/>
              <a:buChar char="•"/>
            </a:pPr>
            <a:r>
              <a:rPr b="0" i="0" lang="en-US" sz="2400">
                <a:solidFill>
                  <a:srgbClr val="410007"/>
                </a:solidFill>
                <a:highlight>
                  <a:srgbClr val="FFFFFF"/>
                </a:highlight>
                <a:latin typeface="Trebuchet MS"/>
                <a:ea typeface="Trebuchet MS"/>
                <a:cs typeface="Trebuchet MS"/>
                <a:sym typeface="Trebuchet MS"/>
              </a:rPr>
              <a:t>Hardware keyloggers</a:t>
            </a:r>
            <a:endParaRPr/>
          </a:p>
          <a:p>
            <a:pPr indent="-152400" lvl="0" marL="0" rtl="0" algn="l">
              <a:spcBef>
                <a:spcPts val="0"/>
              </a:spcBef>
              <a:spcAft>
                <a:spcPts val="0"/>
              </a:spcAft>
              <a:buClr>
                <a:srgbClr val="410007"/>
              </a:buClr>
              <a:buSzPts val="2400"/>
              <a:buFont typeface="Arial"/>
              <a:buChar char="•"/>
            </a:pPr>
            <a:r>
              <a:rPr b="0" i="0" lang="en-US" sz="2400">
                <a:solidFill>
                  <a:srgbClr val="410007"/>
                </a:solidFill>
                <a:highlight>
                  <a:srgbClr val="FFFFFF"/>
                </a:highlight>
                <a:latin typeface="Trebuchet MS"/>
                <a:ea typeface="Trebuchet MS"/>
                <a:cs typeface="Trebuchet MS"/>
                <a:sym typeface="Trebuchet MS"/>
              </a:rPr>
              <a:t>These are the easiest to detect by physically inspecting the keyboard circuitry, USB and PS/2 ports, and any hardware additions to the computer. However, they can be dangerous because they can't be detected by security software and can't be installed remotely.</a:t>
            </a:r>
            <a:endParaRPr/>
          </a:p>
          <a:p>
            <a:pPr indent="-152400" lvl="0" marL="0" rtl="0" algn="l">
              <a:spcBef>
                <a:spcPts val="0"/>
              </a:spcBef>
              <a:spcAft>
                <a:spcPts val="0"/>
              </a:spcAft>
              <a:buClr>
                <a:srgbClr val="410007"/>
              </a:buClr>
              <a:buSzPts val="2400"/>
              <a:buFont typeface="Arial"/>
              <a:buChar char="•"/>
            </a:pPr>
            <a:r>
              <a:rPr b="0" i="0" lang="en-US" sz="2400">
                <a:solidFill>
                  <a:srgbClr val="410007"/>
                </a:solidFill>
                <a:highlight>
                  <a:srgbClr val="FFFFFF"/>
                </a:highlight>
                <a:latin typeface="Trebuchet MS"/>
                <a:ea typeface="Trebuchet MS"/>
                <a:cs typeface="Trebuchet MS"/>
                <a:sym typeface="Trebuchet MS"/>
              </a:rPr>
              <a:t>Software keyloggers</a:t>
            </a:r>
            <a:endParaRPr/>
          </a:p>
          <a:p>
            <a:pPr indent="-152400" lvl="0" marL="0" rtl="0" algn="l">
              <a:spcBef>
                <a:spcPts val="0"/>
              </a:spcBef>
              <a:spcAft>
                <a:spcPts val="0"/>
              </a:spcAft>
              <a:buClr>
                <a:srgbClr val="410007"/>
              </a:buClr>
              <a:buSzPts val="2400"/>
              <a:buFont typeface="Arial"/>
              <a:buChar char="•"/>
            </a:pPr>
            <a:r>
              <a:rPr b="0" i="0" lang="en-US" sz="2400">
                <a:solidFill>
                  <a:srgbClr val="410007"/>
                </a:solidFill>
                <a:highlight>
                  <a:srgbClr val="FFFFFF"/>
                </a:highlight>
                <a:latin typeface="Trebuchet MS"/>
                <a:ea typeface="Trebuchet MS"/>
                <a:cs typeface="Trebuchet MS"/>
                <a:sym typeface="Trebuchet MS"/>
              </a:rPr>
              <a:t>These can be more difficult to detect, especially those with rootkit functionality.</a:t>
            </a:r>
            <a:endParaRPr/>
          </a:p>
          <a:p>
            <a:pPr indent="0" lvl="0" marL="0" rtl="0" algn="l">
              <a:spcBef>
                <a:spcPts val="0"/>
              </a:spcBef>
              <a:spcAft>
                <a:spcPts val="0"/>
              </a:spcAft>
              <a:buNone/>
            </a:pPr>
            <a:r>
              <a:t/>
            </a:r>
            <a:endParaRPr b="0" i="0" sz="2000">
              <a:solidFill>
                <a:srgbClr val="410007"/>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idx="1" type="body"/>
          </p:nvPr>
        </p:nvSpPr>
        <p:spPr>
          <a:xfrm>
            <a:off x="762000" y="838200"/>
            <a:ext cx="9372600" cy="489364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n-US" sz="2000">
                <a:solidFill>
                  <a:schemeClr val="dk1"/>
                </a:solidFill>
                <a:latin typeface="Trebuchet MS"/>
                <a:ea typeface="Trebuchet MS"/>
                <a:cs typeface="Trebuchet MS"/>
                <a:sym typeface="Trebuchet MS"/>
              </a:rPr>
              <a:t>Keylogger Types: Hardware vs Software-based</a:t>
            </a:r>
            <a:endParaRPr/>
          </a:p>
          <a:p>
            <a:pPr indent="0" lvl="0" marL="0" rtl="0" algn="l">
              <a:spcBef>
                <a:spcPts val="0"/>
              </a:spcBef>
              <a:spcAft>
                <a:spcPts val="0"/>
              </a:spcAft>
              <a:buNone/>
            </a:pPr>
            <a:r>
              <a:t/>
            </a:r>
            <a:endParaRPr b="1" i="0"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i="0" lang="en-US" sz="2000">
                <a:solidFill>
                  <a:schemeClr val="dk1"/>
                </a:solidFill>
                <a:latin typeface="Trebuchet MS"/>
                <a:ea typeface="Trebuchet MS"/>
                <a:cs typeface="Trebuchet MS"/>
                <a:sym typeface="Trebuchet MS"/>
              </a:rPr>
              <a:t>Hardware-based Keyloggers</a:t>
            </a:r>
            <a:endParaRPr/>
          </a:p>
          <a:p>
            <a:pPr indent="0" lvl="0" marL="0" rtl="0" algn="l">
              <a:spcBef>
                <a:spcPts val="0"/>
              </a:spcBef>
              <a:spcAft>
                <a:spcPts val="0"/>
              </a:spcAft>
              <a:buNone/>
            </a:pPr>
            <a:r>
              <a:rPr b="0" i="0" lang="en-US" sz="2000">
                <a:solidFill>
                  <a:schemeClr val="dk1"/>
                </a:solidFill>
                <a:latin typeface="Trebuchet MS"/>
                <a:ea typeface="Trebuchet MS"/>
                <a:cs typeface="Trebuchet MS"/>
                <a:sym typeface="Trebuchet MS"/>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endParaRPr/>
          </a:p>
          <a:p>
            <a:pPr indent="0" lvl="0" marL="0" rtl="0" algn="l">
              <a:spcBef>
                <a:spcPts val="0"/>
              </a:spcBef>
              <a:spcAft>
                <a:spcPts val="0"/>
              </a:spcAft>
              <a:buNone/>
            </a:pPr>
            <a:r>
              <a:rPr b="1" i="0" lang="en-US" sz="2000">
                <a:solidFill>
                  <a:schemeClr val="dk1"/>
                </a:solidFill>
                <a:latin typeface="Trebuchet MS"/>
                <a:ea typeface="Trebuchet MS"/>
                <a:cs typeface="Trebuchet MS"/>
                <a:sym typeface="Trebuchet MS"/>
              </a:rPr>
              <a:t>Software-based Keyloggers</a:t>
            </a:r>
            <a:endParaRPr/>
          </a:p>
          <a:p>
            <a:pPr indent="0" lvl="0" marL="0" rtl="0" algn="l">
              <a:spcBef>
                <a:spcPts val="0"/>
              </a:spcBef>
              <a:spcAft>
                <a:spcPts val="0"/>
              </a:spcAft>
              <a:buNone/>
            </a:pPr>
            <a:r>
              <a:rPr b="0" i="0" lang="en-US" sz="2000">
                <a:solidFill>
                  <a:schemeClr val="dk1"/>
                </a:solidFill>
                <a:latin typeface="Trebuchet MS"/>
                <a:ea typeface="Trebuchet MS"/>
                <a:cs typeface="Trebuchet MS"/>
                <a:sym typeface="Trebuchet MS"/>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b="1" i="0" lang="en-US" sz="2000" u="sng">
                <a:solidFill>
                  <a:schemeClr val="dk1"/>
                </a:solidFill>
                <a:latin typeface="Trebuchet MS"/>
                <a:ea typeface="Trebuchet MS"/>
                <a:cs typeface="Trebuchet MS"/>
                <a:sym typeface="Trebuchet MS"/>
                <a:hlinkClick r:id="rId3">
                  <a:extLst>
                    <a:ext uri="{A12FA001-AC4F-418D-AE19-62706E023703}">
                      <ahyp:hlinkClr val="tx"/>
                    </a:ext>
                  </a:extLst>
                </a:hlinkClick>
              </a:rPr>
              <a:t>remote administration Trojan (RAT)</a:t>
            </a:r>
            <a:r>
              <a:rPr b="1" i="0" lang="en-US" sz="2000">
                <a:solidFill>
                  <a:schemeClr val="dk1"/>
                </a:solidFill>
                <a:latin typeface="Trebuchet MS"/>
                <a:ea typeface="Trebuchet MS"/>
                <a:cs typeface="Trebuchet MS"/>
                <a:sym typeface="Trebuchet MS"/>
              </a:rPr>
              <a:t>.</a:t>
            </a:r>
            <a:endParaRPr/>
          </a:p>
          <a:p>
            <a:pPr indent="0" lvl="0" marL="0" rtl="0" algn="l">
              <a:spcBef>
                <a:spcPts val="0"/>
              </a:spcBef>
              <a:spcAft>
                <a:spcPts val="0"/>
              </a:spcAft>
              <a:buSzPts val="2000"/>
              <a:buFont typeface="Arial"/>
              <a:buNone/>
            </a:pPr>
            <a:r>
              <a:t/>
            </a:r>
            <a:endParaRPr b="1" i="0" sz="2000">
              <a:solidFill>
                <a:schemeClr val="dk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7"/>
          <p:cNvGrpSpPr/>
          <p:nvPr/>
        </p:nvGrpSpPr>
        <p:grpSpPr>
          <a:xfrm>
            <a:off x="7991475" y="2933700"/>
            <a:ext cx="2762250" cy="3257550"/>
            <a:chOff x="7991475" y="2933700"/>
            <a:chExt cx="2762250" cy="3257550"/>
          </a:xfrm>
        </p:grpSpPr>
        <p:sp>
          <p:nvSpPr>
            <p:cNvPr id="138" name="Google Shape;138;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0" name="Google Shape;140;p7"/>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41" name="Google Shape;141;p7"/>
          <p:cNvSpPr/>
          <p:nvPr/>
        </p:nvSpPr>
        <p:spPr>
          <a:xfrm rot="10800000">
            <a:off x="8229600" y="1253233"/>
            <a:ext cx="533400" cy="499366"/>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7"/>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43" name="Google Shape;143;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5" name="Google Shape;14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6" name="Google Shape;146;p7"/>
          <p:cNvSpPr txBox="1"/>
          <p:nvPr/>
        </p:nvSpPr>
        <p:spPr>
          <a:xfrm>
            <a:off x="1076326" y="2300228"/>
            <a:ext cx="6248400" cy="224676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2000"/>
              <a:buFont typeface="Noto Sans Symbols"/>
              <a:buChar char="✔"/>
            </a:pPr>
            <a:r>
              <a:rPr b="1" lang="en-US" sz="2000">
                <a:solidFill>
                  <a:srgbClr val="000000"/>
                </a:solidFill>
                <a:highlight>
                  <a:srgbClr val="FFFFFF"/>
                </a:highlight>
                <a:latin typeface="Inter"/>
                <a:ea typeface="Inter"/>
                <a:cs typeface="Inter"/>
                <a:sym typeface="Inter"/>
              </a:rPr>
              <a:t>The </a:t>
            </a:r>
            <a:r>
              <a:rPr b="1" i="0" lang="en-US" sz="2000">
                <a:solidFill>
                  <a:srgbClr val="000000"/>
                </a:solidFill>
                <a:highlight>
                  <a:srgbClr val="FFFFFF"/>
                </a:highlight>
                <a:latin typeface="Inter"/>
                <a:ea typeface="Inter"/>
                <a:cs typeface="Inter"/>
                <a:sym typeface="Inter"/>
              </a:rPr>
              <a:t>hacker then analyzes the keystrokes to locate usernames and passwords and uses them to hack into otherwise </a:t>
            </a:r>
            <a:r>
              <a:rPr b="1" lang="en-US" sz="2000">
                <a:solidFill>
                  <a:srgbClr val="000000"/>
                </a:solidFill>
                <a:highlight>
                  <a:srgbClr val="FFFFFF"/>
                </a:highlight>
                <a:latin typeface="Inter"/>
                <a:ea typeface="Inter"/>
                <a:cs typeface="Inter"/>
                <a:sym typeface="Inter"/>
              </a:rPr>
              <a:t>secure systems</a:t>
            </a:r>
            <a:r>
              <a:rPr b="1" i="0" lang="en-US" sz="2000">
                <a:solidFill>
                  <a:srgbClr val="000000"/>
                </a:solidFill>
                <a:highlight>
                  <a:srgbClr val="FFFFFF"/>
                </a:highlight>
                <a:latin typeface="Inter"/>
                <a:ea typeface="Inter"/>
                <a:cs typeface="Inter"/>
                <a:sym typeface="Inter"/>
              </a:rPr>
              <a:t>.</a:t>
            </a:r>
            <a:endParaRPr/>
          </a:p>
          <a:p>
            <a:pPr indent="-215900" lvl="0" marL="342900" marR="0" rtl="0" algn="just">
              <a:spcBef>
                <a:spcPts val="0"/>
              </a:spcBef>
              <a:spcAft>
                <a:spcPts val="0"/>
              </a:spcAft>
              <a:buClr>
                <a:schemeClr val="dk1"/>
              </a:buClr>
              <a:buSzPts val="2000"/>
              <a:buFont typeface="Noto Sans Symbols"/>
              <a:buNone/>
            </a:pPr>
            <a:r>
              <a:t/>
            </a:r>
            <a:endParaRPr b="1" sz="2000">
              <a:solidFill>
                <a:srgbClr val="000000"/>
              </a:solidFill>
              <a:highlight>
                <a:srgbClr val="FFFFFF"/>
              </a:highlight>
              <a:latin typeface="Inter"/>
              <a:ea typeface="Inter"/>
              <a:cs typeface="Inter"/>
              <a:sym typeface="Inter"/>
            </a:endParaRPr>
          </a:p>
          <a:p>
            <a:pPr indent="-342900" lvl="0" marL="342900" marR="0" rtl="0" algn="just">
              <a:spcBef>
                <a:spcPts val="0"/>
              </a:spcBef>
              <a:spcAft>
                <a:spcPts val="0"/>
              </a:spcAft>
              <a:buClr>
                <a:srgbClr val="000000"/>
              </a:buClr>
              <a:buSzPts val="2000"/>
              <a:buFont typeface="Noto Sans Symbols"/>
              <a:buChar char="✔"/>
            </a:pPr>
            <a:r>
              <a:rPr b="1" lang="en-US" sz="2000">
                <a:solidFill>
                  <a:srgbClr val="000000"/>
                </a:solidFill>
                <a:highlight>
                  <a:srgbClr val="FFFFFF"/>
                </a:highlight>
                <a:latin typeface="Inter"/>
                <a:ea typeface="Inter"/>
                <a:cs typeface="Inter"/>
                <a:sym typeface="Inter"/>
              </a:rPr>
              <a:t>To tackle this issue we are therefore using a software keylogger that can be remotely ins</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Trebuchet MS"/>
              <a:ea typeface="Trebuchet MS"/>
              <a:cs typeface="Trebuchet MS"/>
              <a:sym typeface="Trebuchet MS"/>
            </a:endParaRPr>
          </a:p>
        </p:txBody>
      </p:sp>
      <p:pic>
        <p:nvPicPr>
          <p:cNvPr id="147" name="Google Shape;147;p7"/>
          <p:cNvPicPr preferRelativeResize="0"/>
          <p:nvPr/>
        </p:nvPicPr>
        <p:blipFill rotWithShape="1">
          <a:blip r:embed="rId5">
            <a:alphaModFix/>
          </a:blip>
          <a:srcRect b="0" l="0" r="0" t="0"/>
          <a:stretch/>
        </p:blipFill>
        <p:spPr>
          <a:xfrm>
            <a:off x="2538730" y="4546997"/>
            <a:ext cx="4233545" cy="15993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8"/>
          <p:cNvGrpSpPr/>
          <p:nvPr/>
        </p:nvGrpSpPr>
        <p:grpSpPr>
          <a:xfrm>
            <a:off x="8658225" y="2647950"/>
            <a:ext cx="3533775" cy="3810000"/>
            <a:chOff x="8658225" y="2647950"/>
            <a:chExt cx="3533775" cy="3810000"/>
          </a:xfrm>
        </p:grpSpPr>
        <p:sp>
          <p:nvSpPr>
            <p:cNvPr id="153" name="Google Shape;15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5" name="Google Shape;155;p8"/>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6" name="Google Shape;156;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8"/>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58" name="Google Shape;158;p8"/>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9" name="Google Shape;159;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0" name="Google Shape;16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1" name="Google Shape;161;p8"/>
          <p:cNvSpPr txBox="1"/>
          <p:nvPr/>
        </p:nvSpPr>
        <p:spPr>
          <a:xfrm>
            <a:off x="228871" y="2008414"/>
            <a:ext cx="9534525"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First we install the python ide and then we install the two packages.</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First one is pip pynput install.</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Next one is johns library.</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Then these two are used for controlling mouse and keyboard.</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So we can use for keylogger security.</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Above like that you can install it in command prompt.</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By these two libraries we cannot get error in python code.</a:t>
            </a:r>
            <a:endParaRPr/>
          </a:p>
          <a:p>
            <a:pPr indent="0" lvl="0" marL="0" marR="0" rtl="0" algn="l">
              <a:spcBef>
                <a:spcPts val="0"/>
              </a:spcBef>
              <a:spcAft>
                <a:spcPts val="0"/>
              </a:spcAft>
              <a:buNone/>
            </a:pPr>
            <a:br>
              <a:rPr b="0" i="0" lang="en-US" sz="2400">
                <a:solidFill>
                  <a:schemeClr val="dk1"/>
                </a:solidFill>
                <a:latin typeface="Arial"/>
                <a:ea typeface="Arial"/>
                <a:cs typeface="Arial"/>
                <a:sym typeface="Arial"/>
              </a:rPr>
            </a:br>
            <a:endParaRPr sz="2400">
              <a:solidFill>
                <a:schemeClr val="dk1"/>
              </a:solidFill>
              <a:latin typeface="Calibri"/>
              <a:ea typeface="Calibri"/>
              <a:cs typeface="Calibri"/>
              <a:sym typeface="Calibri"/>
            </a:endParaRPr>
          </a:p>
        </p:txBody>
      </p:sp>
      <p:pic>
        <p:nvPicPr>
          <p:cNvPr id="162" name="Google Shape;162;p8"/>
          <p:cNvPicPr preferRelativeResize="0"/>
          <p:nvPr/>
        </p:nvPicPr>
        <p:blipFill rotWithShape="1">
          <a:blip r:embed="rId5">
            <a:alphaModFix/>
          </a:blip>
          <a:srcRect b="0" l="0" r="0" t="0"/>
          <a:stretch/>
        </p:blipFill>
        <p:spPr>
          <a:xfrm>
            <a:off x="2819400" y="2819400"/>
            <a:ext cx="2815913" cy="323850"/>
          </a:xfrm>
          <a:prstGeom prst="rect">
            <a:avLst/>
          </a:prstGeom>
          <a:noFill/>
          <a:ln>
            <a:noFill/>
          </a:ln>
        </p:spPr>
      </p:pic>
      <p:pic>
        <p:nvPicPr>
          <p:cNvPr id="163" name="Google Shape;163;p8"/>
          <p:cNvPicPr preferRelativeResize="0"/>
          <p:nvPr/>
        </p:nvPicPr>
        <p:blipFill rotWithShape="1">
          <a:blip r:embed="rId6">
            <a:alphaModFix/>
          </a:blip>
          <a:srcRect b="0" l="0" r="0" t="0"/>
          <a:stretch/>
        </p:blipFill>
        <p:spPr>
          <a:xfrm>
            <a:off x="2819400" y="3616643"/>
            <a:ext cx="2815913" cy="32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9"/>
          <p:cNvSpPr/>
          <p:nvPr/>
        </p:nvSpPr>
        <p:spPr>
          <a:xfrm>
            <a:off x="6477955" y="124802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9"/>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72" name="Google Shape;172;p9"/>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73" name="Google Shape;173;p9"/>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4" name="Google Shape;174;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5" name="Google Shape;175;p9"/>
          <p:cNvSpPr txBox="1"/>
          <p:nvPr/>
        </p:nvSpPr>
        <p:spPr>
          <a:xfrm>
            <a:off x="876300" y="1873014"/>
            <a:ext cx="9334499" cy="34163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Parents might use a keylogger to monitor a child's screen time.</a:t>
            </a:r>
            <a:endParaRPr/>
          </a:p>
          <a:p>
            <a:pPr indent="-457200" lvl="0" marL="457200" marR="0" rtl="0" algn="l">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 Companies often use keylogger software as part of employee monitoring software to help track employee productivity.</a:t>
            </a:r>
            <a:endParaRPr/>
          </a:p>
          <a:p>
            <a:pPr indent="-457200" lvl="0" marL="457200" marR="0" rtl="0" algn="l">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 Information technology departments can use keylogger software to troubleshoot issues on a device.</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a:solidFill>
                <a:srgbClr val="00211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pottu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