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8" r:id="rId6"/>
    <p:sldId id="269" r:id="rId7"/>
    <p:sldId id="270" r:id="rId8"/>
    <p:sldId id="274" r:id="rId9"/>
    <p:sldId id="273" r:id="rId10"/>
    <p:sldId id="263" r:id="rId11"/>
    <p:sldId id="264" r:id="rId12"/>
    <p:sldId id="265" r:id="rId13"/>
    <p:sldId id="277" r:id="rId14"/>
    <p:sldId id="278" r:id="rId15"/>
    <p:sldId id="281" r:id="rId16"/>
    <p:sldId id="279" r:id="rId17"/>
    <p:sldId id="280" r:id="rId18"/>
    <p:sldId id="283" r:id="rId19"/>
    <p:sldId id="282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47A18-28BA-41D1-A593-C375A2BA5FCF}" v="1273" dt="2022-04-18T04:19:05.561"/>
    <p1510:client id="{7ACAD937-AB6F-4B6C-A8E7-31AC8FF6084F}" v="3691" dt="2022-04-18T05:12:57.405"/>
    <p1510:client id="{868C622B-33A8-4B92-ACD4-7EE4E99C8D2F}" v="8" dt="2022-03-13T09:51:17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7D12-D361-419A-8865-C22BA0419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91A92-002A-4B6F-96AF-54F516988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F6A9A-B7D4-4C63-86BB-615389C7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8F5ED-6685-415A-8010-765DF0E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630C3-3E8C-4F24-AF19-F88EF688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8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CBA2-CCDF-4D8E-804F-16424838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03A33-B332-4005-9DE8-430889B1C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9E18-78E6-41A2-9DBC-681CE2F8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A5C3-2FBC-4E31-B3A0-A4876167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EB25-DA8D-461B-A8AB-A5A3EAEC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37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90BDD-FBBB-4AEA-A684-79AE6A336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D662D-41A0-41D6-A5B0-B326C2CA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8301E-3085-4BC9-8C46-6D246DE0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3E76-232C-44F0-AD66-003B8CE8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741A-77DF-49FE-9ACB-4446374B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80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7CB8-F5AC-4285-94A1-EB7F07E0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07A6-B1BB-49CA-B328-34BAE222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8088C-EE54-4FE8-9B93-D0B7B0DD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0D7A-30A9-46D0-9EF9-D8DF94C7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2015-BEC1-48FD-A690-1F99A7B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9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2EE7-963F-4821-9D26-DE49841B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96E94-D697-454F-897D-29E413EF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7FDE-E659-40DD-9E71-E27BB1DC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08C0D-353F-420B-AA29-8AE29DA4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905E0-5405-4B7A-837E-2C7A26FE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81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EEED-A0F6-42A9-AF73-D86B9DD1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6AF0-D336-4772-A8E9-46D9E950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399E7-94D5-4282-9DE0-9890D837C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880BD-B842-4AAE-B7F4-8E0408D8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D9455-83B6-44C2-9202-68681E7A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A72ED-641D-4BAD-918C-B6B052B8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64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6E97-1354-42B5-BA01-E37680FD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58989-2ADC-4480-9044-74509AD8E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4AF07-AB6A-490D-BF9D-DBA28BDE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77B9F-B235-4289-ABEF-019978E5D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6E679-BAED-4499-AB10-3004CE55B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BB5C8-D9AA-4967-A942-1022693B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6E9E6-371A-43AD-BCB8-90D12E37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59292-2E01-4399-B159-A1465793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20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00E-D118-4201-BABE-860414A7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1D14F-E641-48D1-9273-ABF55D85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D986C-3AF7-4939-A84C-09279CEB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598E8-B6FD-4952-AEDC-ED0E1F12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03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D1370-96FB-48AC-9D79-CD95D523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5EE99-6C16-4C85-B2F0-3B8022FB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6CE94-7BC6-41E0-8F21-0BFB5323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28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9DE8-2D8E-43E4-9E67-DD426B43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06F5-7B19-461B-90AF-7C08069E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BBD52-D3B3-4D1E-B041-AEEE5B2D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0824-2D17-4403-B8EA-06BD502C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EDEA0-2CC1-405F-B363-0AF4F9D3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5F185-9764-47A0-8933-EE80788A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EE85-95CB-4A18-9006-B6F25BF6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A3B36-1CFE-47C5-B705-3C4E12A8B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24DD7-65B3-41FF-8508-6063EAC37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6583A-7441-4A5E-A6EF-6AC37C77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29A2-BB58-46BB-B6F9-4C5B4C6D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4730E-003F-4404-BCA9-DA05F3CC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74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9C060-BCAE-4BAB-A14C-0D5C9AAF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B0336-EC05-452F-B072-089179FD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68079-F660-4DB1-86D6-8404B8A13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5F608-0E99-4DD8-8593-830694BDFEA9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3C352-895B-4A28-9E26-CB9B2F3D1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18799-01C9-40CF-BC91-289579DF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82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7FDAC-E177-4868-8065-310D07F33BFA}"/>
              </a:ext>
            </a:extLst>
          </p:cNvPr>
          <p:cNvSpPr txBox="1"/>
          <p:nvPr/>
        </p:nvSpPr>
        <p:spPr>
          <a:xfrm>
            <a:off x="6059056" y="2149100"/>
            <a:ext cx="5356378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Emotion Identification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and Tagging Music with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Appropriate Emotion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Music">
            <a:extLst>
              <a:ext uri="{FF2B5EF4-FFF2-40B4-BE49-F238E27FC236}">
                <a16:creationId xmlns:a16="http://schemas.microsoft.com/office/drawing/2014/main" id="{755DD129-C9C7-019C-D5E5-2AC42D3D2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EBE745-E86C-4B35-BAB0-EDC0CA96C4ED}"/>
              </a:ext>
            </a:extLst>
          </p:cNvPr>
          <p:cNvSpPr txBox="1"/>
          <p:nvPr/>
        </p:nvSpPr>
        <p:spPr>
          <a:xfrm>
            <a:off x="6096000" y="5042724"/>
            <a:ext cx="5596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Suman Chitturi (1602-18-733-097)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Praneeth Kapila (1602-18-733-116)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4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20BF36-952C-E004-1469-99FE878C6BCD}"/>
              </a:ext>
            </a:extLst>
          </p:cNvPr>
          <p:cNvSpPr txBox="1"/>
          <p:nvPr/>
        </p:nvSpPr>
        <p:spPr>
          <a:xfrm>
            <a:off x="1872399" y="460244"/>
            <a:ext cx="833096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latin typeface="Times New Roman"/>
                <a:cs typeface="Times New Roman"/>
              </a:rPr>
              <a:t>Literature Review: Compare &amp; Contrast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4422EEB-5C47-AED2-1540-48AB0AB10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62043"/>
              </p:ext>
            </p:extLst>
          </p:nvPr>
        </p:nvGraphicFramePr>
        <p:xfrm>
          <a:off x="1081781" y="1652275"/>
          <a:ext cx="10041462" cy="4520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355">
                  <a:extLst>
                    <a:ext uri="{9D8B030D-6E8A-4147-A177-3AD203B41FA5}">
                      <a16:colId xmlns:a16="http://schemas.microsoft.com/office/drawing/2014/main" val="3066028609"/>
                    </a:ext>
                  </a:extLst>
                </a:gridCol>
                <a:gridCol w="2179375">
                  <a:extLst>
                    <a:ext uri="{9D8B030D-6E8A-4147-A177-3AD203B41FA5}">
                      <a16:colId xmlns:a16="http://schemas.microsoft.com/office/drawing/2014/main" val="1911091825"/>
                    </a:ext>
                  </a:extLst>
                </a:gridCol>
                <a:gridCol w="2510366">
                  <a:extLst>
                    <a:ext uri="{9D8B030D-6E8A-4147-A177-3AD203B41FA5}">
                      <a16:colId xmlns:a16="http://schemas.microsoft.com/office/drawing/2014/main" val="1677541727"/>
                    </a:ext>
                  </a:extLst>
                </a:gridCol>
                <a:gridCol w="2510366">
                  <a:extLst>
                    <a:ext uri="{9D8B030D-6E8A-4147-A177-3AD203B41FA5}">
                      <a16:colId xmlns:a16="http://schemas.microsoft.com/office/drawing/2014/main" val="3841171044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Deep Face (DNN)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FER (MTCNN)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525841"/>
                  </a:ext>
                </a:extLst>
              </a:tr>
              <a:tr h="6359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524440"/>
                  </a:ext>
                </a:extLst>
              </a:tr>
              <a:tr h="6359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Train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92525"/>
                  </a:ext>
                </a:extLst>
              </a:tr>
              <a:tr h="6359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Validation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519229"/>
                  </a:ext>
                </a:extLst>
              </a:tr>
              <a:tr h="6359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Light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Self-alignment of 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556566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Disadvantages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Large Training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Low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 Train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205246"/>
                  </a:ext>
                </a:extLst>
              </a:tr>
              <a:tr h="6497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Common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Unable to detect rare facial expressions like Disgust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53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5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A1C41C-894E-7E92-8D62-22195E145922}"/>
              </a:ext>
            </a:extLst>
          </p:cNvPr>
          <p:cNvSpPr txBox="1"/>
          <p:nvPr/>
        </p:nvSpPr>
        <p:spPr>
          <a:xfrm>
            <a:off x="1601178" y="412282"/>
            <a:ext cx="88346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latin typeface="Times New Roman"/>
                <a:cs typeface="Times New Roman"/>
              </a:rPr>
              <a:t>Proposed Methodology: Emotion Detection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97748-A662-CE92-59B4-E964FC4C0024}"/>
              </a:ext>
            </a:extLst>
          </p:cNvPr>
          <p:cNvSpPr txBox="1"/>
          <p:nvPr/>
        </p:nvSpPr>
        <p:spPr>
          <a:xfrm>
            <a:off x="1495586" y="1805552"/>
            <a:ext cx="873587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Based on the accuracies, both, CNN and MTCNN, seem a good fit for Facial Emotion Detection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ea typeface="+mn-lt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Choose CNN if time is an Important Factor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Choose MTCNN if Accuracy is more important</a:t>
            </a:r>
            <a:endParaRPr lang="en-US" sz="2400" dirty="0">
              <a:latin typeface="Calibri" panose="020F0502020204030204"/>
              <a:ea typeface="+mn-lt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Time factor can be reduced by using GPUs.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MTCNN is better than CNN</a:t>
            </a:r>
          </a:p>
        </p:txBody>
      </p:sp>
    </p:spTree>
    <p:extLst>
      <p:ext uri="{BB962C8B-B14F-4D97-AF65-F5344CB8AC3E}">
        <p14:creationId xmlns:p14="http://schemas.microsoft.com/office/powerpoint/2010/main" val="2201749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714927-B01D-90EC-B1C4-4163B53F6CF7}"/>
              </a:ext>
            </a:extLst>
          </p:cNvPr>
          <p:cNvSpPr txBox="1"/>
          <p:nvPr/>
        </p:nvSpPr>
        <p:spPr>
          <a:xfrm>
            <a:off x="1601178" y="443060"/>
            <a:ext cx="883465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Implementation of Facial Emotion Recognition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75F3B-7D1E-5567-B2FD-7C322458969D}"/>
              </a:ext>
            </a:extLst>
          </p:cNvPr>
          <p:cNvSpPr txBox="1"/>
          <p:nvPr/>
        </p:nvSpPr>
        <p:spPr>
          <a:xfrm>
            <a:off x="1460520" y="1228483"/>
            <a:ext cx="95753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Datasets used: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FER2013: 28k train images + 7k test images; 48x48; B&amp;W</a:t>
            </a: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Affect Net:  49k train images + 4k test images; 224x224; Colored</a:t>
            </a:r>
            <a:endParaRPr lang="en-US" dirty="0">
              <a:latin typeface="Calibri" panose="020F0502020204030204"/>
              <a:ea typeface="+mn-lt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B2E3D50-6817-7930-1EAC-77FD3C4F3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96192"/>
              </p:ext>
            </p:extLst>
          </p:nvPr>
        </p:nvGraphicFramePr>
        <p:xfrm>
          <a:off x="1369016" y="3706677"/>
          <a:ext cx="932791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049">
                  <a:extLst>
                    <a:ext uri="{9D8B030D-6E8A-4147-A177-3AD203B41FA5}">
                      <a16:colId xmlns:a16="http://schemas.microsoft.com/office/drawing/2014/main" val="5148077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1549861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696835411"/>
                    </a:ext>
                  </a:extLst>
                </a:gridCol>
                <a:gridCol w="2660542">
                  <a:extLst>
                    <a:ext uri="{9D8B030D-6E8A-4147-A177-3AD203B41FA5}">
                      <a16:colId xmlns:a16="http://schemas.microsoft.com/office/drawing/2014/main" val="62432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Deep Face (DNN)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FER (MTCNN)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5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Train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74.83 %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87.35 %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92.19 %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05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Train 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FER 2013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FER 2013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FER 2013 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47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Test 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Affect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Affect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Affect 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5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34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9A8117-058F-D9B1-15D1-431821CE433F}"/>
              </a:ext>
            </a:extLst>
          </p:cNvPr>
          <p:cNvSpPr/>
          <p:nvPr/>
        </p:nvSpPr>
        <p:spPr>
          <a:xfrm>
            <a:off x="4153330" y="2170545"/>
            <a:ext cx="6714699" cy="1725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Tagging Music with</a:t>
            </a:r>
          </a:p>
          <a:p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Appropriate Emotion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3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6A55C-2595-C540-7343-455DB4B6FBB7}"/>
              </a:ext>
            </a:extLst>
          </p:cNvPr>
          <p:cNvSpPr/>
          <p:nvPr/>
        </p:nvSpPr>
        <p:spPr>
          <a:xfrm>
            <a:off x="147781" y="1928090"/>
            <a:ext cx="4895273" cy="300181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/>
          <a:p>
            <a:pPr algn="ctr"/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Subset of </a:t>
            </a:r>
            <a:r>
              <a:rPr lang="en-US" sz="32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LastFM</a:t>
            </a:r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Million Song Dataset</a:t>
            </a:r>
          </a:p>
          <a:p>
            <a:pPr algn="ctr"/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The Musical Sentiment Dataset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F36B20-EE1D-E055-4388-E761975E1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8576"/>
              </p:ext>
            </p:extLst>
          </p:nvPr>
        </p:nvGraphicFramePr>
        <p:xfrm>
          <a:off x="5338618" y="199673"/>
          <a:ext cx="6225310" cy="6458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655">
                  <a:extLst>
                    <a:ext uri="{9D8B030D-6E8A-4147-A177-3AD203B41FA5}">
                      <a16:colId xmlns:a16="http://schemas.microsoft.com/office/drawing/2014/main" val="2948479406"/>
                    </a:ext>
                  </a:extLst>
                </a:gridCol>
                <a:gridCol w="3112655">
                  <a:extLst>
                    <a:ext uri="{9D8B030D-6E8A-4147-A177-3AD203B41FA5}">
                      <a16:colId xmlns:a16="http://schemas.microsoft.com/office/drawing/2014/main" val="1809527814"/>
                    </a:ext>
                  </a:extLst>
                </a:gridCol>
              </a:tblGrid>
              <a:tr h="4358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Label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069795"/>
                  </a:ext>
                </a:extLst>
              </a:tr>
              <a:tr h="566847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lastfm_url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Last.fm page of the song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89152"/>
                  </a:ext>
                </a:extLst>
              </a:tr>
              <a:tr h="435877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 title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685561"/>
                  </a:ext>
                </a:extLst>
              </a:tr>
              <a:tr h="435877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artist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Artist name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48108"/>
                  </a:ext>
                </a:extLst>
              </a:tr>
              <a:tr h="943668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seeds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initial keyword(s) that seeded the scraping of this song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461688"/>
                  </a:ext>
                </a:extLst>
              </a:tr>
              <a:tr h="10527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number_of_emotion_tags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words that contributed to the emotion score of the song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668365"/>
                  </a:ext>
                </a:extLst>
              </a:tr>
              <a:tr h="4358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valence_tags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Pleasantness dimension of the song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32096"/>
                  </a:ext>
                </a:extLst>
              </a:tr>
              <a:tr h="4358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arousal_tags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Intensity dimension of the song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065301"/>
                  </a:ext>
                </a:extLst>
              </a:tr>
              <a:tr h="4358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dominance_tags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dimension of the song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96203"/>
                  </a:ext>
                </a:extLst>
              </a:tr>
              <a:tr h="4358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mbid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MusicBrainz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Identifier of the song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726539"/>
                  </a:ext>
                </a:extLst>
              </a:tr>
              <a:tr h="4358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spotify_id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Spotify Identifier of the song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2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07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A1C41C-894E-7E92-8D62-22195E145922}"/>
              </a:ext>
            </a:extLst>
          </p:cNvPr>
          <p:cNvSpPr txBox="1"/>
          <p:nvPr/>
        </p:nvSpPr>
        <p:spPr>
          <a:xfrm>
            <a:off x="1678671" y="163355"/>
            <a:ext cx="88346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Tagging Music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2B54E-9F70-0A23-EE4C-CCBE0B6F9BB8}"/>
              </a:ext>
            </a:extLst>
          </p:cNvPr>
          <p:cNvSpPr txBox="1"/>
          <p:nvPr/>
        </p:nvSpPr>
        <p:spPr>
          <a:xfrm>
            <a:off x="1136073" y="1523999"/>
            <a:ext cx="99198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Tagging Music involves clustering based on Valence, Arousal and Dominance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VAD values identify the emotion associated with the song.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These are floating-point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Therefore, the dataset is plotted in 3-D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K-Means clustering is used to group similar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7 Clusters are obtained: Each uniquely identifies an emotion.</a:t>
            </a:r>
          </a:p>
        </p:txBody>
      </p:sp>
    </p:spTree>
    <p:extLst>
      <p:ext uri="{BB962C8B-B14F-4D97-AF65-F5344CB8AC3E}">
        <p14:creationId xmlns:p14="http://schemas.microsoft.com/office/powerpoint/2010/main" val="235907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03234F-CD59-E748-9801-DADF64391E7F}"/>
              </a:ext>
            </a:extLst>
          </p:cNvPr>
          <p:cNvSpPr txBox="1"/>
          <p:nvPr/>
        </p:nvSpPr>
        <p:spPr>
          <a:xfrm>
            <a:off x="1678671" y="163355"/>
            <a:ext cx="88346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C6B93-61F5-471D-95ED-DF23C643EA8D}"/>
              </a:ext>
            </a:extLst>
          </p:cNvPr>
          <p:cNvSpPr txBox="1"/>
          <p:nvPr/>
        </p:nvSpPr>
        <p:spPr>
          <a:xfrm>
            <a:off x="1136073" y="1052944"/>
            <a:ext cx="99198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VAD values are relative: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</a:rPr>
              <a:t>They change as the range of the dataset varies.</a:t>
            </a:r>
            <a:endParaRPr lang="en-IN" sz="2400" dirty="0">
              <a:latin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Based on the range of VAD in </a:t>
            </a:r>
            <a:r>
              <a:rPr lang="en-US" sz="2400" dirty="0" err="1">
                <a:latin typeface="Times New Roman" panose="02020603050405020304" pitchFamily="18" charset="0"/>
              </a:rPr>
              <a:t>MuSe</a:t>
            </a:r>
            <a:r>
              <a:rPr lang="en-US" sz="2400" dirty="0">
                <a:latin typeface="Times New Roman" panose="02020603050405020304" pitchFamily="18" charset="0"/>
              </a:rPr>
              <a:t> dataset, initial centroids were identified.</a:t>
            </a: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The 7 identified initial centroids uniquely determine the emotion associated with the song.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K-Means Clustering is then performed with the initial centroids.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7 Clusters are obtained at the end, each identifying an emotion.</a:t>
            </a:r>
          </a:p>
        </p:txBody>
      </p:sp>
    </p:spTree>
    <p:extLst>
      <p:ext uri="{BB962C8B-B14F-4D97-AF65-F5344CB8AC3E}">
        <p14:creationId xmlns:p14="http://schemas.microsoft.com/office/powerpoint/2010/main" val="208316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146A8F-A4C5-BE71-934A-85EB4A8CE4B2}"/>
              </a:ext>
            </a:extLst>
          </p:cNvPr>
          <p:cNvSpPr txBox="1"/>
          <p:nvPr/>
        </p:nvSpPr>
        <p:spPr>
          <a:xfrm>
            <a:off x="1678671" y="856083"/>
            <a:ext cx="88346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7B12B78-B5E4-A681-45AA-502B1F261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13960"/>
              </p:ext>
            </p:extLst>
          </p:nvPr>
        </p:nvGraphicFramePr>
        <p:xfrm>
          <a:off x="2600240" y="2438400"/>
          <a:ext cx="6991520" cy="219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356">
                  <a:extLst>
                    <a:ext uri="{9D8B030D-6E8A-4147-A177-3AD203B41FA5}">
                      <a16:colId xmlns:a16="http://schemas.microsoft.com/office/drawing/2014/main" val="51480779"/>
                    </a:ext>
                  </a:extLst>
                </a:gridCol>
                <a:gridCol w="3953164">
                  <a:extLst>
                    <a:ext uri="{9D8B030D-6E8A-4147-A177-3AD203B41FA5}">
                      <a16:colId xmlns:a16="http://schemas.microsoft.com/office/drawing/2014/main" val="4154986194"/>
                    </a:ext>
                  </a:extLst>
                </a:gridCol>
              </a:tblGrid>
              <a:tr h="547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Accuracy/Silhouette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54922"/>
                  </a:ext>
                </a:extLst>
              </a:tr>
              <a:tr h="5479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Initial Centroids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055749"/>
                  </a:ext>
                </a:extLst>
              </a:tr>
              <a:tr h="547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Initial Centroids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478201"/>
                  </a:ext>
                </a:extLst>
              </a:tr>
              <a:tr h="547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 into Train/Test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5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964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C19EAB-8850-1455-B42A-0036F26EE3AA}"/>
              </a:ext>
            </a:extLst>
          </p:cNvPr>
          <p:cNvSpPr txBox="1"/>
          <p:nvPr/>
        </p:nvSpPr>
        <p:spPr>
          <a:xfrm>
            <a:off x="4080907" y="113041"/>
            <a:ext cx="40431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4000" dirty="0">
                <a:latin typeface="Times New Roman"/>
                <a:cs typeface="Times New Roman"/>
              </a:rPr>
              <a:t>Flow: Recap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DF766D-D9A6-B686-1CEA-A91B82251B42}"/>
              </a:ext>
            </a:extLst>
          </p:cNvPr>
          <p:cNvSpPr/>
          <p:nvPr/>
        </p:nvSpPr>
        <p:spPr>
          <a:xfrm>
            <a:off x="2392220" y="1200727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Facial Expression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0C575C-4763-F269-5ABD-161E9A1E6C65}"/>
              </a:ext>
            </a:extLst>
          </p:cNvPr>
          <p:cNvCxnSpPr>
            <a:cxnSpLocks/>
          </p:cNvCxnSpPr>
          <p:nvPr/>
        </p:nvCxnSpPr>
        <p:spPr>
          <a:xfrm flipV="1">
            <a:off x="3722254" y="1560945"/>
            <a:ext cx="600364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C06742-58B9-596B-ABB5-52B5E6D94B50}"/>
              </a:ext>
            </a:extLst>
          </p:cNvPr>
          <p:cNvSpPr/>
          <p:nvPr/>
        </p:nvSpPr>
        <p:spPr>
          <a:xfrm>
            <a:off x="4299530" y="1205346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Cam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3B1DA43-2B9F-BA4F-8956-5998CE6CC373}"/>
              </a:ext>
            </a:extLst>
          </p:cNvPr>
          <p:cNvSpPr/>
          <p:nvPr/>
        </p:nvSpPr>
        <p:spPr>
          <a:xfrm>
            <a:off x="4322618" y="2521530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F0323D-99C1-F9B1-D86A-EFAF6608A4BA}"/>
              </a:ext>
            </a:extLst>
          </p:cNvPr>
          <p:cNvCxnSpPr>
            <a:cxnSpLocks/>
          </p:cNvCxnSpPr>
          <p:nvPr/>
        </p:nvCxnSpPr>
        <p:spPr>
          <a:xfrm>
            <a:off x="4950694" y="1925782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525A25-34D9-C734-11BB-7475606E35C6}"/>
              </a:ext>
            </a:extLst>
          </p:cNvPr>
          <p:cNvSpPr/>
          <p:nvPr/>
        </p:nvSpPr>
        <p:spPr>
          <a:xfrm>
            <a:off x="2392220" y="2521530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208CC0-0C9A-3869-8A45-357C30061E52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3722254" y="2881748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AC51549-9699-154C-4729-874F7A026B1E}"/>
              </a:ext>
            </a:extLst>
          </p:cNvPr>
          <p:cNvSpPr/>
          <p:nvPr/>
        </p:nvSpPr>
        <p:spPr>
          <a:xfrm>
            <a:off x="480291" y="2530767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BCA4A5-CDB1-D676-B514-4A471528E5D3}"/>
              </a:ext>
            </a:extLst>
          </p:cNvPr>
          <p:cNvCxnSpPr>
            <a:cxnSpLocks/>
          </p:cNvCxnSpPr>
          <p:nvPr/>
        </p:nvCxnSpPr>
        <p:spPr>
          <a:xfrm flipH="1" flipV="1">
            <a:off x="1791856" y="2877129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302054-C765-6298-3CBA-03947697E3FC}"/>
              </a:ext>
            </a:extLst>
          </p:cNvPr>
          <p:cNvCxnSpPr>
            <a:cxnSpLocks/>
          </p:cNvCxnSpPr>
          <p:nvPr/>
        </p:nvCxnSpPr>
        <p:spPr>
          <a:xfrm flipV="1">
            <a:off x="1810328" y="2877132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E5867C-7DF5-E834-3B60-E2807DD47FC8}"/>
              </a:ext>
            </a:extLst>
          </p:cNvPr>
          <p:cNvCxnSpPr>
            <a:cxnSpLocks/>
          </p:cNvCxnSpPr>
          <p:nvPr/>
        </p:nvCxnSpPr>
        <p:spPr>
          <a:xfrm>
            <a:off x="3043385" y="3251203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7A67C39-0005-8DB7-2705-0DFB179AFB52}"/>
              </a:ext>
            </a:extLst>
          </p:cNvPr>
          <p:cNvSpPr/>
          <p:nvPr/>
        </p:nvSpPr>
        <p:spPr>
          <a:xfrm>
            <a:off x="2378368" y="3814618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Emotion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201EC28-7176-4351-3CEF-328DAA92805F}"/>
              </a:ext>
            </a:extLst>
          </p:cNvPr>
          <p:cNvSpPr/>
          <p:nvPr/>
        </p:nvSpPr>
        <p:spPr>
          <a:xfrm>
            <a:off x="6336145" y="1200727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AB07AD-3503-662C-296A-AB77954BA28D}"/>
              </a:ext>
            </a:extLst>
          </p:cNvPr>
          <p:cNvCxnSpPr>
            <a:cxnSpLocks/>
          </p:cNvCxnSpPr>
          <p:nvPr/>
        </p:nvCxnSpPr>
        <p:spPr>
          <a:xfrm flipV="1">
            <a:off x="7666179" y="1556326"/>
            <a:ext cx="600364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868F670-3E91-5969-76CD-F04770680B16}"/>
              </a:ext>
            </a:extLst>
          </p:cNvPr>
          <p:cNvSpPr/>
          <p:nvPr/>
        </p:nvSpPr>
        <p:spPr>
          <a:xfrm>
            <a:off x="8266542" y="2568868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K-Means Clustering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E86AF-3031-8DA2-E3E2-E6AF8BC64DC1}"/>
              </a:ext>
            </a:extLst>
          </p:cNvPr>
          <p:cNvSpPr/>
          <p:nvPr/>
        </p:nvSpPr>
        <p:spPr>
          <a:xfrm>
            <a:off x="8306953" y="3842330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 Tagging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7EB90B-162F-81D6-7D35-31C359B9379F}"/>
              </a:ext>
            </a:extLst>
          </p:cNvPr>
          <p:cNvCxnSpPr>
            <a:cxnSpLocks/>
          </p:cNvCxnSpPr>
          <p:nvPr/>
        </p:nvCxnSpPr>
        <p:spPr>
          <a:xfrm>
            <a:off x="11008584" y="1954647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BB74BAF-40BF-2011-0671-C7B243314864}"/>
              </a:ext>
            </a:extLst>
          </p:cNvPr>
          <p:cNvSpPr/>
          <p:nvPr/>
        </p:nvSpPr>
        <p:spPr>
          <a:xfrm>
            <a:off x="10300844" y="820927"/>
            <a:ext cx="1415478" cy="11337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Valence Arousal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Dominance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4F5FE7-E352-3DB0-2D24-29095A279F80}"/>
              </a:ext>
            </a:extLst>
          </p:cNvPr>
          <p:cNvCxnSpPr>
            <a:cxnSpLocks/>
          </p:cNvCxnSpPr>
          <p:nvPr/>
        </p:nvCxnSpPr>
        <p:spPr>
          <a:xfrm flipV="1">
            <a:off x="9679711" y="1563254"/>
            <a:ext cx="600364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61F3A07-B246-64D4-3000-DC41B79C0FDB}"/>
              </a:ext>
            </a:extLst>
          </p:cNvPr>
          <p:cNvSpPr/>
          <p:nvPr/>
        </p:nvSpPr>
        <p:spPr>
          <a:xfrm>
            <a:off x="8266542" y="1190337"/>
            <a:ext cx="1410857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Pre-process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46D440A-AB84-B26B-5FEC-058A8B92CE7E}"/>
              </a:ext>
            </a:extLst>
          </p:cNvPr>
          <p:cNvSpPr/>
          <p:nvPr/>
        </p:nvSpPr>
        <p:spPr>
          <a:xfrm>
            <a:off x="10235036" y="2568868"/>
            <a:ext cx="1547095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Centroid Identification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A9A8C0-1C50-B163-4EE1-C231B488F439}"/>
              </a:ext>
            </a:extLst>
          </p:cNvPr>
          <p:cNvCxnSpPr>
            <a:cxnSpLocks/>
          </p:cNvCxnSpPr>
          <p:nvPr/>
        </p:nvCxnSpPr>
        <p:spPr>
          <a:xfrm flipH="1" flipV="1">
            <a:off x="9611577" y="2929086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E0A28E-59BB-D5C4-8374-BCC0E4A1B4E7}"/>
              </a:ext>
            </a:extLst>
          </p:cNvPr>
          <p:cNvCxnSpPr>
            <a:cxnSpLocks/>
          </p:cNvCxnSpPr>
          <p:nvPr/>
        </p:nvCxnSpPr>
        <p:spPr>
          <a:xfrm>
            <a:off x="8948880" y="3265057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DD93FA-2473-CC47-2A53-27A432DE63DE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043385" y="4535054"/>
            <a:ext cx="0" cy="33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47C07B-2D1A-4537-EC41-D56797779A3A}"/>
              </a:ext>
            </a:extLst>
          </p:cNvPr>
          <p:cNvCxnSpPr>
            <a:cxnSpLocks/>
          </p:cNvCxnSpPr>
          <p:nvPr/>
        </p:nvCxnSpPr>
        <p:spPr>
          <a:xfrm>
            <a:off x="8971970" y="4562766"/>
            <a:ext cx="0" cy="30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22C9272-827B-FB4E-9453-4EC3FC4650CB}"/>
              </a:ext>
            </a:extLst>
          </p:cNvPr>
          <p:cNvCxnSpPr/>
          <p:nvPr/>
        </p:nvCxnSpPr>
        <p:spPr>
          <a:xfrm>
            <a:off x="3048001" y="4872183"/>
            <a:ext cx="5928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4C50FC5-CDE4-FC35-03A6-8C3FCE56D1C1}"/>
              </a:ext>
            </a:extLst>
          </p:cNvPr>
          <p:cNvCxnSpPr>
            <a:cxnSpLocks/>
          </p:cNvCxnSpPr>
          <p:nvPr/>
        </p:nvCxnSpPr>
        <p:spPr>
          <a:xfrm>
            <a:off x="6021529" y="4872183"/>
            <a:ext cx="0" cy="37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A92C8F0-E601-276D-91BB-188A56255CF8}"/>
              </a:ext>
            </a:extLst>
          </p:cNvPr>
          <p:cNvSpPr/>
          <p:nvPr/>
        </p:nvSpPr>
        <p:spPr>
          <a:xfrm>
            <a:off x="4580656" y="5251983"/>
            <a:ext cx="2881745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 K songs with same Emotion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4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1F15A3-28A6-2F3B-4DAD-DEC2038AE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2721" y="0"/>
            <a:ext cx="606055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0E31B0-6680-4EDC-BEA0-EF1AB59BB775}"/>
              </a:ext>
            </a:extLst>
          </p:cNvPr>
          <p:cNvSpPr/>
          <p:nvPr/>
        </p:nvSpPr>
        <p:spPr>
          <a:xfrm>
            <a:off x="733491" y="418099"/>
            <a:ext cx="40656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picks for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Identified Emotion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AA06E-6D2C-A264-94C2-4978E77E35B2}"/>
              </a:ext>
            </a:extLst>
          </p:cNvPr>
          <p:cNvSpPr txBox="1"/>
          <p:nvPr/>
        </p:nvSpPr>
        <p:spPr>
          <a:xfrm>
            <a:off x="609600" y="2540000"/>
            <a:ext cx="43133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Based on the identified emotion, top 15 songs that are tagged with same emotion are picked and displayed.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Clickable Spotify Embed widgets are displayed that can be used to play the song.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7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48E79-5FF3-494A-A6AF-E395609BE0D0}"/>
              </a:ext>
            </a:extLst>
          </p:cNvPr>
          <p:cNvSpPr txBox="1"/>
          <p:nvPr/>
        </p:nvSpPr>
        <p:spPr>
          <a:xfrm>
            <a:off x="1121279" y="1590414"/>
            <a:ext cx="951807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Suggest Music based on User's Current Emotion</a:t>
            </a:r>
            <a:endParaRPr lang="en-US" sz="2400" dirty="0">
              <a:latin typeface="Times New Roman" panose="02020603050405020304" pitchFamily="18" charset="0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E30D8-20F5-4607-BCA3-970DA089419E}"/>
              </a:ext>
            </a:extLst>
          </p:cNvPr>
          <p:cNvSpPr txBox="1"/>
          <p:nvPr/>
        </p:nvSpPr>
        <p:spPr>
          <a:xfrm>
            <a:off x="4313382" y="454049"/>
            <a:ext cx="356523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77B0848-0D8A-D633-0410-A76F508448EC}"/>
              </a:ext>
            </a:extLst>
          </p:cNvPr>
          <p:cNvSpPr/>
          <p:nvPr/>
        </p:nvSpPr>
        <p:spPr>
          <a:xfrm>
            <a:off x="4391760" y="2610980"/>
            <a:ext cx="154983" cy="9169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63BA4-562D-06A0-9ECE-3DBEBC7FB7F4}"/>
              </a:ext>
            </a:extLst>
          </p:cNvPr>
          <p:cNvSpPr txBox="1"/>
          <p:nvPr/>
        </p:nvSpPr>
        <p:spPr>
          <a:xfrm>
            <a:off x="1122659" y="2801641"/>
            <a:ext cx="34922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Emotion Identification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A1AEE-7799-1DCE-DD64-7CC1F4FA5C5E}"/>
              </a:ext>
            </a:extLst>
          </p:cNvPr>
          <p:cNvSpPr txBox="1"/>
          <p:nvPr/>
        </p:nvSpPr>
        <p:spPr>
          <a:xfrm>
            <a:off x="4649331" y="2427906"/>
            <a:ext cx="5817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Implicit: Facial Emotion, Keystrokes, Mouse-click patterns</a:t>
            </a:r>
            <a:endParaRPr lang="en-US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92007-5088-3D83-7545-E85A3A332AAA}"/>
              </a:ext>
            </a:extLst>
          </p:cNvPr>
          <p:cNvSpPr txBox="1"/>
          <p:nvPr/>
        </p:nvSpPr>
        <p:spPr>
          <a:xfrm>
            <a:off x="4646909" y="33424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Explicit: Input from User</a:t>
            </a:r>
            <a:endParaRPr lang="en-US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8974E6B-CB61-30EA-6E81-B01C5C529AA9}"/>
              </a:ext>
            </a:extLst>
          </p:cNvPr>
          <p:cNvSpPr/>
          <p:nvPr/>
        </p:nvSpPr>
        <p:spPr>
          <a:xfrm>
            <a:off x="4559657" y="4625759"/>
            <a:ext cx="154983" cy="9169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8C340-5932-DEF1-71C6-35FDF118426E}"/>
              </a:ext>
            </a:extLst>
          </p:cNvPr>
          <p:cNvSpPr txBox="1"/>
          <p:nvPr/>
        </p:nvSpPr>
        <p:spPr>
          <a:xfrm>
            <a:off x="1122658" y="4816420"/>
            <a:ext cx="34922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Tag Music &amp; Suggest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D095E5-56CE-8A94-55E9-DCCA037612C0}"/>
              </a:ext>
            </a:extLst>
          </p:cNvPr>
          <p:cNvSpPr txBox="1"/>
          <p:nvPr/>
        </p:nvSpPr>
        <p:spPr>
          <a:xfrm>
            <a:off x="4817228" y="4442685"/>
            <a:ext cx="5817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ea typeface="Calibri"/>
                <a:cs typeface="Times New Roman"/>
              </a:rPr>
              <a:t>Music Tagging: K-Means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D1CDE-9B52-D71A-024C-A167BD21765C}"/>
              </a:ext>
            </a:extLst>
          </p:cNvPr>
          <p:cNvSpPr txBox="1"/>
          <p:nvPr/>
        </p:nvSpPr>
        <p:spPr>
          <a:xfrm>
            <a:off x="4814806" y="5357247"/>
            <a:ext cx="49775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ea typeface="Calibri"/>
                <a:cs typeface="Times New Roman"/>
              </a:rPr>
              <a:t>Suggestions using Random Sampling</a:t>
            </a:r>
          </a:p>
        </p:txBody>
      </p:sp>
    </p:spTree>
    <p:extLst>
      <p:ext uri="{BB962C8B-B14F-4D97-AF65-F5344CB8AC3E}">
        <p14:creationId xmlns:p14="http://schemas.microsoft.com/office/powerpoint/2010/main" val="336816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97C13-41CF-FCAF-8DB1-08C9EE0AAEFC}"/>
              </a:ext>
            </a:extLst>
          </p:cNvPr>
          <p:cNvSpPr/>
          <p:nvPr/>
        </p:nvSpPr>
        <p:spPr>
          <a:xfrm>
            <a:off x="4551410" y="2505670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556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9F801-EC93-EB7C-FC2C-AC7895801FC2}"/>
              </a:ext>
            </a:extLst>
          </p:cNvPr>
          <p:cNvSpPr txBox="1"/>
          <p:nvPr/>
        </p:nvSpPr>
        <p:spPr>
          <a:xfrm>
            <a:off x="4313382" y="428218"/>
            <a:ext cx="356523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Motivation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96843-4F2F-B1A1-E802-E47482351678}"/>
              </a:ext>
            </a:extLst>
          </p:cNvPr>
          <p:cNvSpPr txBox="1"/>
          <p:nvPr/>
        </p:nvSpPr>
        <p:spPr>
          <a:xfrm>
            <a:off x="1495586" y="1805552"/>
            <a:ext cx="754767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Calibri"/>
                <a:cs typeface="Calibri"/>
              </a:rPr>
              <a:t>Lack of Context-aware Music system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Times New Roman"/>
                <a:ea typeface="Calibri"/>
                <a:cs typeface="Times New Roman"/>
              </a:rPr>
              <a:t>Constantly Expanding Digital Music Libraries</a:t>
            </a:r>
            <a:endParaRPr lang="en-US" sz="2000" dirty="0">
              <a:latin typeface="Calibri" panose="020F0502020204030204"/>
              <a:ea typeface="Calibri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742950" lvl="1" indent="-285750">
              <a:buFont typeface="Wingdings"/>
              <a:buChar char="v"/>
            </a:pPr>
            <a:r>
              <a:rPr lang="en-US" sz="2000" dirty="0">
                <a:latin typeface="Times New Roman"/>
                <a:ea typeface="Calibri"/>
                <a:cs typeface="Times New Roman"/>
              </a:rPr>
              <a:t>Difficult to recall a particular song matching the current mood</a:t>
            </a:r>
            <a:endParaRPr lang="en-US" sz="2000" dirty="0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v"/>
            </a:pP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Calibri"/>
                <a:cs typeface="Times New Roman"/>
              </a:rPr>
              <a:t>Confusion while choosing songs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Useful when users can't reveal or express their emotion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746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C19EAB-8850-1455-B42A-0036F26EE3AA}"/>
              </a:ext>
            </a:extLst>
          </p:cNvPr>
          <p:cNvSpPr txBox="1"/>
          <p:nvPr/>
        </p:nvSpPr>
        <p:spPr>
          <a:xfrm>
            <a:off x="4080907" y="113041"/>
            <a:ext cx="40431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4000" dirty="0">
                <a:latin typeface="Times New Roman"/>
                <a:cs typeface="Times New Roman"/>
              </a:rPr>
              <a:t>Flow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DF766D-D9A6-B686-1CEA-A91B82251B42}"/>
              </a:ext>
            </a:extLst>
          </p:cNvPr>
          <p:cNvSpPr/>
          <p:nvPr/>
        </p:nvSpPr>
        <p:spPr>
          <a:xfrm>
            <a:off x="2392220" y="1200727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Facial Expression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0C575C-4763-F269-5ABD-161E9A1E6C65}"/>
              </a:ext>
            </a:extLst>
          </p:cNvPr>
          <p:cNvCxnSpPr>
            <a:cxnSpLocks/>
          </p:cNvCxnSpPr>
          <p:nvPr/>
        </p:nvCxnSpPr>
        <p:spPr>
          <a:xfrm flipV="1">
            <a:off x="3722254" y="1560945"/>
            <a:ext cx="600364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C06742-58B9-596B-ABB5-52B5E6D94B50}"/>
              </a:ext>
            </a:extLst>
          </p:cNvPr>
          <p:cNvSpPr/>
          <p:nvPr/>
        </p:nvSpPr>
        <p:spPr>
          <a:xfrm>
            <a:off x="4299530" y="1205346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Cam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3B1DA43-2B9F-BA4F-8956-5998CE6CC373}"/>
              </a:ext>
            </a:extLst>
          </p:cNvPr>
          <p:cNvSpPr/>
          <p:nvPr/>
        </p:nvSpPr>
        <p:spPr>
          <a:xfrm>
            <a:off x="4322618" y="2521530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F0323D-99C1-F9B1-D86A-EFAF6608A4BA}"/>
              </a:ext>
            </a:extLst>
          </p:cNvPr>
          <p:cNvCxnSpPr>
            <a:cxnSpLocks/>
          </p:cNvCxnSpPr>
          <p:nvPr/>
        </p:nvCxnSpPr>
        <p:spPr>
          <a:xfrm>
            <a:off x="4950694" y="1925782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525A25-34D9-C734-11BB-7475606E35C6}"/>
              </a:ext>
            </a:extLst>
          </p:cNvPr>
          <p:cNvSpPr/>
          <p:nvPr/>
        </p:nvSpPr>
        <p:spPr>
          <a:xfrm>
            <a:off x="2392220" y="2521530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208CC0-0C9A-3869-8A45-357C30061E52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3722254" y="2881748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AC51549-9699-154C-4729-874F7A026B1E}"/>
              </a:ext>
            </a:extLst>
          </p:cNvPr>
          <p:cNvSpPr/>
          <p:nvPr/>
        </p:nvSpPr>
        <p:spPr>
          <a:xfrm>
            <a:off x="480291" y="2530767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BCA4A5-CDB1-D676-B514-4A471528E5D3}"/>
              </a:ext>
            </a:extLst>
          </p:cNvPr>
          <p:cNvCxnSpPr>
            <a:cxnSpLocks/>
          </p:cNvCxnSpPr>
          <p:nvPr/>
        </p:nvCxnSpPr>
        <p:spPr>
          <a:xfrm flipH="1" flipV="1">
            <a:off x="1791856" y="2877129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302054-C765-6298-3CBA-03947697E3FC}"/>
              </a:ext>
            </a:extLst>
          </p:cNvPr>
          <p:cNvCxnSpPr>
            <a:cxnSpLocks/>
          </p:cNvCxnSpPr>
          <p:nvPr/>
        </p:nvCxnSpPr>
        <p:spPr>
          <a:xfrm flipV="1">
            <a:off x="1810328" y="2877132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E5867C-7DF5-E834-3B60-E2807DD47FC8}"/>
              </a:ext>
            </a:extLst>
          </p:cNvPr>
          <p:cNvCxnSpPr>
            <a:cxnSpLocks/>
          </p:cNvCxnSpPr>
          <p:nvPr/>
        </p:nvCxnSpPr>
        <p:spPr>
          <a:xfrm>
            <a:off x="3043385" y="3251203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7A67C39-0005-8DB7-2705-0DFB179AFB52}"/>
              </a:ext>
            </a:extLst>
          </p:cNvPr>
          <p:cNvSpPr/>
          <p:nvPr/>
        </p:nvSpPr>
        <p:spPr>
          <a:xfrm>
            <a:off x="2378368" y="3814618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Emotion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201EC28-7176-4351-3CEF-328DAA92805F}"/>
              </a:ext>
            </a:extLst>
          </p:cNvPr>
          <p:cNvSpPr/>
          <p:nvPr/>
        </p:nvSpPr>
        <p:spPr>
          <a:xfrm>
            <a:off x="6336145" y="1200727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AB07AD-3503-662C-296A-AB77954BA28D}"/>
              </a:ext>
            </a:extLst>
          </p:cNvPr>
          <p:cNvCxnSpPr>
            <a:cxnSpLocks/>
          </p:cNvCxnSpPr>
          <p:nvPr/>
        </p:nvCxnSpPr>
        <p:spPr>
          <a:xfrm flipV="1">
            <a:off x="7666179" y="1556326"/>
            <a:ext cx="600364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868F670-3E91-5969-76CD-F04770680B16}"/>
              </a:ext>
            </a:extLst>
          </p:cNvPr>
          <p:cNvSpPr/>
          <p:nvPr/>
        </p:nvSpPr>
        <p:spPr>
          <a:xfrm>
            <a:off x="8266542" y="2568868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K-Means Clustering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E86AF-3031-8DA2-E3E2-E6AF8BC64DC1}"/>
              </a:ext>
            </a:extLst>
          </p:cNvPr>
          <p:cNvSpPr/>
          <p:nvPr/>
        </p:nvSpPr>
        <p:spPr>
          <a:xfrm>
            <a:off x="8306953" y="3842330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 Tagging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7EB90B-162F-81D6-7D35-31C359B9379F}"/>
              </a:ext>
            </a:extLst>
          </p:cNvPr>
          <p:cNvCxnSpPr>
            <a:cxnSpLocks/>
          </p:cNvCxnSpPr>
          <p:nvPr/>
        </p:nvCxnSpPr>
        <p:spPr>
          <a:xfrm>
            <a:off x="11008584" y="1954647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BB74BAF-40BF-2011-0671-C7B243314864}"/>
              </a:ext>
            </a:extLst>
          </p:cNvPr>
          <p:cNvSpPr/>
          <p:nvPr/>
        </p:nvSpPr>
        <p:spPr>
          <a:xfrm>
            <a:off x="10300844" y="820927"/>
            <a:ext cx="1415478" cy="11337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Valence Arousal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Dominance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4F5FE7-E352-3DB0-2D24-29095A279F80}"/>
              </a:ext>
            </a:extLst>
          </p:cNvPr>
          <p:cNvCxnSpPr>
            <a:cxnSpLocks/>
          </p:cNvCxnSpPr>
          <p:nvPr/>
        </p:nvCxnSpPr>
        <p:spPr>
          <a:xfrm flipV="1">
            <a:off x="9679711" y="1563254"/>
            <a:ext cx="600364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61F3A07-B246-64D4-3000-DC41B79C0FDB}"/>
              </a:ext>
            </a:extLst>
          </p:cNvPr>
          <p:cNvSpPr/>
          <p:nvPr/>
        </p:nvSpPr>
        <p:spPr>
          <a:xfrm>
            <a:off x="8266542" y="1190337"/>
            <a:ext cx="1410857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Pre-process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46D440A-AB84-B26B-5FEC-058A8B92CE7E}"/>
              </a:ext>
            </a:extLst>
          </p:cNvPr>
          <p:cNvSpPr/>
          <p:nvPr/>
        </p:nvSpPr>
        <p:spPr>
          <a:xfrm>
            <a:off x="10235036" y="2568868"/>
            <a:ext cx="1547095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Centroid Identification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A9A8C0-1C50-B163-4EE1-C231B488F439}"/>
              </a:ext>
            </a:extLst>
          </p:cNvPr>
          <p:cNvCxnSpPr>
            <a:cxnSpLocks/>
          </p:cNvCxnSpPr>
          <p:nvPr/>
        </p:nvCxnSpPr>
        <p:spPr>
          <a:xfrm flipH="1" flipV="1">
            <a:off x="9611577" y="2929086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E0A28E-59BB-D5C4-8374-BCC0E4A1B4E7}"/>
              </a:ext>
            </a:extLst>
          </p:cNvPr>
          <p:cNvCxnSpPr>
            <a:cxnSpLocks/>
          </p:cNvCxnSpPr>
          <p:nvPr/>
        </p:nvCxnSpPr>
        <p:spPr>
          <a:xfrm>
            <a:off x="8948880" y="3265057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DD93FA-2473-CC47-2A53-27A432DE63DE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043385" y="4535054"/>
            <a:ext cx="0" cy="33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47C07B-2D1A-4537-EC41-D56797779A3A}"/>
              </a:ext>
            </a:extLst>
          </p:cNvPr>
          <p:cNvCxnSpPr>
            <a:cxnSpLocks/>
          </p:cNvCxnSpPr>
          <p:nvPr/>
        </p:nvCxnSpPr>
        <p:spPr>
          <a:xfrm>
            <a:off x="8971970" y="4562766"/>
            <a:ext cx="0" cy="30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22C9272-827B-FB4E-9453-4EC3FC4650CB}"/>
              </a:ext>
            </a:extLst>
          </p:cNvPr>
          <p:cNvCxnSpPr/>
          <p:nvPr/>
        </p:nvCxnSpPr>
        <p:spPr>
          <a:xfrm>
            <a:off x="3048001" y="4872183"/>
            <a:ext cx="5928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4C50FC5-CDE4-FC35-03A6-8C3FCE56D1C1}"/>
              </a:ext>
            </a:extLst>
          </p:cNvPr>
          <p:cNvCxnSpPr>
            <a:cxnSpLocks/>
          </p:cNvCxnSpPr>
          <p:nvPr/>
        </p:nvCxnSpPr>
        <p:spPr>
          <a:xfrm>
            <a:off x="6021529" y="4872183"/>
            <a:ext cx="0" cy="37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A92C8F0-E601-276D-91BB-188A56255CF8}"/>
              </a:ext>
            </a:extLst>
          </p:cNvPr>
          <p:cNvSpPr/>
          <p:nvPr/>
        </p:nvSpPr>
        <p:spPr>
          <a:xfrm>
            <a:off x="4580656" y="5251983"/>
            <a:ext cx="2881745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 K songs with same Emotion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0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1DDE8D4-3231-D911-FF9A-4CDBFEEFD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3839"/>
            <a:ext cx="12192000" cy="5930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9AC0CF-C13F-CFF2-1864-29BB61F601F4}"/>
              </a:ext>
            </a:extLst>
          </p:cNvPr>
          <p:cNvSpPr/>
          <p:nvPr/>
        </p:nvSpPr>
        <p:spPr>
          <a:xfrm>
            <a:off x="1564791" y="85163"/>
            <a:ext cx="90624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Facial Emotion Recognition: How it Works</a:t>
            </a:r>
          </a:p>
        </p:txBody>
      </p:sp>
    </p:spTree>
    <p:extLst>
      <p:ext uri="{BB962C8B-B14F-4D97-AF65-F5344CB8AC3E}">
        <p14:creationId xmlns:p14="http://schemas.microsoft.com/office/powerpoint/2010/main" val="108053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9A8117-058F-D9B1-15D1-431821CE433F}"/>
              </a:ext>
            </a:extLst>
          </p:cNvPr>
          <p:cNvSpPr/>
          <p:nvPr/>
        </p:nvSpPr>
        <p:spPr>
          <a:xfrm>
            <a:off x="4153330" y="2170545"/>
            <a:ext cx="6714699" cy="1725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Times New Roman"/>
                <a:cs typeface="Times New Roman"/>
              </a:rPr>
              <a:t>Literature Review:</a:t>
            </a:r>
            <a:endParaRPr lang="en-US" sz="40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Convolutional</a:t>
            </a:r>
            <a:r>
              <a:rPr lang="en-US" sz="4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78F285-843B-2090-F526-8E7BAF8F17E1}"/>
              </a:ext>
            </a:extLst>
          </p:cNvPr>
          <p:cNvSpPr txBox="1"/>
          <p:nvPr/>
        </p:nvSpPr>
        <p:spPr>
          <a:xfrm>
            <a:off x="1015999" y="660783"/>
            <a:ext cx="99383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Facial Emotion Recognition using an Ensemble of Multi-Level Convolutional Neural Networks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D7F9D-D3A2-1076-6DB9-4B7476040C0D}"/>
              </a:ext>
            </a:extLst>
          </p:cNvPr>
          <p:cNvSpPr txBox="1"/>
          <p:nvPr/>
        </p:nvSpPr>
        <p:spPr>
          <a:xfrm>
            <a:off x="1015999" y="2413337"/>
            <a:ext cx="887614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 CNN based on multi-level features for Facial emotion identification.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Characteristics are considered to improve the classification job.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on the FER2013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to be similar to existing state-of-the-art approaches in terms of performance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8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9A8117-058F-D9B1-15D1-431821CE433F}"/>
              </a:ext>
            </a:extLst>
          </p:cNvPr>
          <p:cNvSpPr/>
          <p:nvPr/>
        </p:nvSpPr>
        <p:spPr>
          <a:xfrm>
            <a:off x="4153330" y="2170545"/>
            <a:ext cx="6714699" cy="1725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Literature Review: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Multi-task Cascaded Neural Network</a:t>
            </a:r>
            <a:endParaRPr kumimoji="0" lang="en-US" sz="4000" b="0" i="0" u="none" strike="noStrike" kern="1200" cap="none" spc="0" normalizeH="0" baseline="0" noProof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39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20F3B-6517-E6C8-DE87-F4C68C96F294}"/>
              </a:ext>
            </a:extLst>
          </p:cNvPr>
          <p:cNvSpPr txBox="1"/>
          <p:nvPr/>
        </p:nvSpPr>
        <p:spPr>
          <a:xfrm>
            <a:off x="765051" y="631156"/>
            <a:ext cx="33840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[2]. Research on Face Detection Technology Based on MTCNN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B2D83-A0B2-6C02-989D-DA1D4B3B77A9}"/>
              </a:ext>
            </a:extLst>
          </p:cNvPr>
          <p:cNvSpPr txBox="1"/>
          <p:nvPr/>
        </p:nvSpPr>
        <p:spPr>
          <a:xfrm>
            <a:off x="765051" y="2286001"/>
            <a:ext cx="3384000" cy="4234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Multitask Neural Network model for face detection.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pyramid is used to transform the scale of the initial image.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GPUs to train faster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accurate and Robust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5C5882FF-630F-9D2A-BA6E-D92129223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14" y="255542"/>
            <a:ext cx="5571062" cy="55710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F87F8A-1F19-CD24-093E-41BF5FB44A81}"/>
              </a:ext>
            </a:extLst>
          </p:cNvPr>
          <p:cNvSpPr/>
          <p:nvPr/>
        </p:nvSpPr>
        <p:spPr>
          <a:xfrm>
            <a:off x="6847755" y="5894572"/>
            <a:ext cx="33345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Image Pyramid</a:t>
            </a:r>
          </a:p>
        </p:txBody>
      </p:sp>
    </p:spTree>
    <p:extLst>
      <p:ext uri="{BB962C8B-B14F-4D97-AF65-F5344CB8AC3E}">
        <p14:creationId xmlns:p14="http://schemas.microsoft.com/office/powerpoint/2010/main" val="64648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749</Words>
  <Application>Microsoft Office PowerPoint</Application>
  <PresentationFormat>Widescreen</PresentationFormat>
  <Paragraphs>212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Arial,Sans-Serif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Suman Chitturi</dc:creator>
  <cp:lastModifiedBy>Sai Suman Chitturi</cp:lastModifiedBy>
  <cp:revision>528</cp:revision>
  <dcterms:created xsi:type="dcterms:W3CDTF">2022-03-12T08:16:39Z</dcterms:created>
  <dcterms:modified xsi:type="dcterms:W3CDTF">2022-05-25T15:54:06Z</dcterms:modified>
</cp:coreProperties>
</file>