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59" r:id="rId5"/>
    <p:sldId id="263" r:id="rId6"/>
    <p:sldId id="264" r:id="rId7"/>
    <p:sldId id="265" r:id="rId8"/>
    <p:sldId id="267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647A18-28BA-41D1-A593-C375A2BA5FCF}" v="1273" dt="2022-04-18T04:19:05.561"/>
    <p1510:client id="{7ACAD937-AB6F-4B6C-A8E7-31AC8FF6084F}" v="3691" dt="2022-04-18T05:12:57.405"/>
    <p1510:client id="{868C622B-33A8-4B92-ACD4-7EE4E99C8D2F}" v="8" dt="2022-03-13T09:51:17.5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 autoAdjust="0"/>
    <p:restoredTop sz="94660"/>
  </p:normalViewPr>
  <p:slideViewPr>
    <p:cSldViewPr snapToGrid="0">
      <p:cViewPr varScale="1">
        <p:scale>
          <a:sx n="83" d="100"/>
          <a:sy n="83" d="100"/>
        </p:scale>
        <p:origin x="81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47D12-D361-419A-8865-C22BA04190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591A92-002A-4B6F-96AF-54F516988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F6A9A-B7D4-4C63-86BB-615389C73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F608-0E99-4DD8-8593-830694BDFEA9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8F5ED-6685-415A-8010-765DF0E6D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630C3-3E8C-4F24-AF19-F88EF6886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26E3-1B29-46DC-BDEC-D1F0FFAF7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386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ACBA2-CCDF-4D8E-804F-16424838D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C03A33-B332-4005-9DE8-430889B1C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09E18-78E6-41A2-9DBC-681CE2F84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F608-0E99-4DD8-8593-830694BDFEA9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FA5C3-2FBC-4E31-B3A0-A48761673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EB25-DA8D-461B-A8AB-A5A3EAEC2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26E3-1B29-46DC-BDEC-D1F0FFAF7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37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890BDD-FBBB-4AEA-A684-79AE6A3363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D662D-41A0-41D6-A5B0-B326C2CA4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8301E-3085-4BC9-8C46-6D246DE0A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F608-0E99-4DD8-8593-830694BDFEA9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C3E76-232C-44F0-AD66-003B8CE85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4741A-77DF-49FE-9ACB-4446374BF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26E3-1B29-46DC-BDEC-D1F0FFAF7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801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87CB8-F5AC-4285-94A1-EB7F07E00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807A6-B1BB-49CA-B328-34BAE2226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8088C-EE54-4FE8-9B93-D0B7B0DD4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F608-0E99-4DD8-8593-830694BDFEA9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B0D7A-30A9-46D0-9EF9-D8DF94C70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D2015-BEC1-48FD-A690-1F99A7B2D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26E3-1B29-46DC-BDEC-D1F0FFAF7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396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52EE7-963F-4821-9D26-DE49841BA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96E94-D697-454F-897D-29E413EF2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27FDE-E659-40DD-9E71-E27BB1DCC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F608-0E99-4DD8-8593-830694BDFEA9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08C0D-353F-420B-AA29-8AE29DA4C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905E0-5405-4B7A-837E-2C7A26FEA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26E3-1B29-46DC-BDEC-D1F0FFAF7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819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6EEED-A0F6-42A9-AF73-D86B9DD1F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B6AF0-D336-4772-A8E9-46D9E9505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4399E7-94D5-4282-9DE0-9890D837C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880BD-B842-4AAE-B7F4-8E0408D81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F608-0E99-4DD8-8593-830694BDFEA9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D9455-83B6-44C2-9202-68681E7AC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A72ED-641D-4BAD-918C-B6B052B85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26E3-1B29-46DC-BDEC-D1F0FFAF7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64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16E97-1354-42B5-BA01-E37680FD3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58989-2ADC-4480-9044-74509AD8E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4AF07-AB6A-490D-BF9D-DBA28BDE9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E77B9F-B235-4289-ABEF-019978E5D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36E679-BAED-4499-AB10-3004CE55B7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BBB5C8-D9AA-4967-A942-1022693B3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F608-0E99-4DD8-8593-830694BDFEA9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C6E9E6-371A-43AD-BCB8-90D12E374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659292-2E01-4399-B159-A1465793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26E3-1B29-46DC-BDEC-D1F0FFAF7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20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7900E-D118-4201-BABE-860414A71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11D14F-E641-48D1-9273-ABF55D858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F608-0E99-4DD8-8593-830694BDFEA9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DD986C-3AF7-4939-A84C-09279CEB2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0598E8-B6FD-4952-AEDC-ED0E1F12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26E3-1B29-46DC-BDEC-D1F0FFAF7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03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ED1370-96FB-48AC-9D79-CD95D5232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F608-0E99-4DD8-8593-830694BDFEA9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75EE99-6C16-4C85-B2F0-3B8022FB0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A6CE94-7BC6-41E0-8F21-0BFB53239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26E3-1B29-46DC-BDEC-D1F0FFAF7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28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09DE8-2D8E-43E4-9E67-DD426B438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106F5-7B19-461B-90AF-7C08069EF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BBD52-D3B3-4D1E-B041-AEEE5B2D7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70824-2D17-4403-B8EA-06BD502CB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F608-0E99-4DD8-8593-830694BDFEA9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EDEA0-2CC1-405F-B363-0AF4F9D3E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5F185-9764-47A0-8933-EE80788A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26E3-1B29-46DC-BDEC-D1F0FFAF7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3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BEE85-95CB-4A18-9006-B6F25BF6A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EA3B36-1CFE-47C5-B705-3C4E12A8B6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624DD7-65B3-41FF-8508-6063EAC37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6583A-7441-4A5E-A6EF-6AC37C777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F608-0E99-4DD8-8593-830694BDFEA9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829A2-BB58-46BB-B6F9-4C5B4C6DB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4730E-003F-4404-BCA9-DA05F3CCE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26E3-1B29-46DC-BDEC-D1F0FFAF7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741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79C060-BCAE-4BAB-A14C-0D5C9AAFB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B0336-EC05-452F-B072-089179FD4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68079-F660-4DB1-86D6-8404B8A13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5F608-0E99-4DD8-8593-830694BDFEA9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3C352-895B-4A28-9E26-CB9B2F3D1F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18799-01C9-40CF-BC91-289579DF6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826E3-1B29-46DC-BDEC-D1F0FFAF7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82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82BD70C-C4A0-46C4-9518-A731098B4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77FDAC-E177-4868-8065-310D07F33BFA}"/>
              </a:ext>
            </a:extLst>
          </p:cNvPr>
          <p:cNvSpPr txBox="1"/>
          <p:nvPr/>
        </p:nvSpPr>
        <p:spPr>
          <a:xfrm>
            <a:off x="6096000" y="2149100"/>
            <a:ext cx="5319433" cy="2076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cap="sm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Emotion-Aware Music Recommendation System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9B74A45-BDDD-4892-B8C0-B290C0944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79352" cy="6374535"/>
          </a:xfrm>
          <a:custGeom>
            <a:avLst/>
            <a:gdLst>
              <a:gd name="connsiteX0" fmla="*/ 609861 w 5379352"/>
              <a:gd name="connsiteY0" fmla="*/ 6374535 h 6374535"/>
              <a:gd name="connsiteX1" fmla="*/ 3449004 w 5379352"/>
              <a:gd name="connsiteY1" fmla="*/ 6374535 h 6374535"/>
              <a:gd name="connsiteX2" fmla="*/ 3628245 w 5379352"/>
              <a:gd name="connsiteY2" fmla="*/ 6288190 h 6374535"/>
              <a:gd name="connsiteX3" fmla="*/ 5379352 w 5379352"/>
              <a:gd name="connsiteY3" fmla="*/ 3346018 h 6374535"/>
              <a:gd name="connsiteX4" fmla="*/ 2033334 w 5379352"/>
              <a:gd name="connsiteY4" fmla="*/ 0 h 6374535"/>
              <a:gd name="connsiteX5" fmla="*/ 129310 w 5379352"/>
              <a:gd name="connsiteY5" fmla="*/ 594192 h 6374535"/>
              <a:gd name="connsiteX6" fmla="*/ 0 w 5379352"/>
              <a:gd name="connsiteY6" fmla="*/ 692103 h 6374535"/>
              <a:gd name="connsiteX7" fmla="*/ 0 w 5379352"/>
              <a:gd name="connsiteY7" fmla="*/ 5999934 h 6374535"/>
              <a:gd name="connsiteX8" fmla="*/ 129311 w 5379352"/>
              <a:gd name="connsiteY8" fmla="*/ 6097845 h 6374535"/>
              <a:gd name="connsiteX9" fmla="*/ 367831 w 5379352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79352" h="6374535">
                <a:moveTo>
                  <a:pt x="609861" y="6374535"/>
                </a:moveTo>
                <a:lnTo>
                  <a:pt x="3449004" y="6374535"/>
                </a:lnTo>
                <a:lnTo>
                  <a:pt x="3628245" y="6288190"/>
                </a:lnTo>
                <a:cubicBezTo>
                  <a:pt x="4671283" y="5721578"/>
                  <a:pt x="5379352" y="4616487"/>
                  <a:pt x="5379352" y="3346018"/>
                </a:cubicBezTo>
                <a:cubicBezTo>
                  <a:pt x="5379352" y="1498063"/>
                  <a:pt x="3881289" y="0"/>
                  <a:pt x="2033334" y="0"/>
                </a:cubicBezTo>
                <a:cubicBezTo>
                  <a:pt x="1325914" y="0"/>
                  <a:pt x="669769" y="219535"/>
                  <a:pt x="129310" y="594192"/>
                </a:cubicBezTo>
                <a:lnTo>
                  <a:pt x="0" y="692103"/>
                </a:lnTo>
                <a:lnTo>
                  <a:pt x="0" y="5999934"/>
                </a:lnTo>
                <a:lnTo>
                  <a:pt x="129311" y="6097845"/>
                </a:lnTo>
                <a:cubicBezTo>
                  <a:pt x="206519" y="6151367"/>
                  <a:pt x="286089" y="6201724"/>
                  <a:pt x="367831" y="624872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516C73E-9465-4C9E-9B86-9E58FB326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" y="0"/>
            <a:ext cx="5210147" cy="6210629"/>
          </a:xfrm>
          <a:custGeom>
            <a:avLst/>
            <a:gdLst>
              <a:gd name="connsiteX0" fmla="*/ 1058223 w 5210147"/>
              <a:gd name="connsiteY0" fmla="*/ 0 h 6210629"/>
              <a:gd name="connsiteX1" fmla="*/ 3003078 w 5210147"/>
              <a:gd name="connsiteY1" fmla="*/ 0 h 6210629"/>
              <a:gd name="connsiteX2" fmla="*/ 3266657 w 5210147"/>
              <a:gd name="connsiteY2" fmla="*/ 96471 h 6210629"/>
              <a:gd name="connsiteX3" fmla="*/ 5210147 w 5210147"/>
              <a:gd name="connsiteY3" fmla="*/ 3028517 h 6210629"/>
              <a:gd name="connsiteX4" fmla="*/ 2028035 w 5210147"/>
              <a:gd name="connsiteY4" fmla="*/ 6210629 h 6210629"/>
              <a:gd name="connsiteX5" fmla="*/ 3916 w 5210147"/>
              <a:gd name="connsiteY5" fmla="*/ 5483989 h 6210629"/>
              <a:gd name="connsiteX6" fmla="*/ 0 w 5210147"/>
              <a:gd name="connsiteY6" fmla="*/ 5480430 h 6210629"/>
              <a:gd name="connsiteX7" fmla="*/ 0 w 5210147"/>
              <a:gd name="connsiteY7" fmla="*/ 576603 h 6210629"/>
              <a:gd name="connsiteX8" fmla="*/ 3916 w 5210147"/>
              <a:gd name="connsiteY8" fmla="*/ 573044 h 6210629"/>
              <a:gd name="connsiteX9" fmla="*/ 933918 w 5210147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10147" h="6210629">
                <a:moveTo>
                  <a:pt x="1058223" y="0"/>
                </a:moveTo>
                <a:lnTo>
                  <a:pt x="3003078" y="0"/>
                </a:lnTo>
                <a:lnTo>
                  <a:pt x="3266657" y="96471"/>
                </a:lnTo>
                <a:cubicBezTo>
                  <a:pt x="4408765" y="579542"/>
                  <a:pt x="5210147" y="1710443"/>
                  <a:pt x="5210147" y="3028517"/>
                </a:cubicBezTo>
                <a:cubicBezTo>
                  <a:pt x="5210147" y="4785949"/>
                  <a:pt x="3785467" y="6210629"/>
                  <a:pt x="2028035" y="6210629"/>
                </a:cubicBezTo>
                <a:cubicBezTo>
                  <a:pt x="1259159" y="6210629"/>
                  <a:pt x="553973" y="5937936"/>
                  <a:pt x="3916" y="5483989"/>
                </a:cubicBezTo>
                <a:lnTo>
                  <a:pt x="0" y="5480430"/>
                </a:lnTo>
                <a:lnTo>
                  <a:pt x="0" y="576603"/>
                </a:lnTo>
                <a:lnTo>
                  <a:pt x="3916" y="573044"/>
                </a:lnTo>
                <a:cubicBezTo>
                  <a:pt x="278945" y="346070"/>
                  <a:pt x="592755" y="164410"/>
                  <a:pt x="933918" y="394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aphic 7" descr="Music">
            <a:extLst>
              <a:ext uri="{FF2B5EF4-FFF2-40B4-BE49-F238E27FC236}">
                <a16:creationId xmlns:a16="http://schemas.microsoft.com/office/drawing/2014/main" id="{755DD129-C9C7-019C-D5E5-2AC42D3D2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941" y="1301551"/>
            <a:ext cx="3440610" cy="34406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EBE745-E86C-4B35-BAB0-EDC0CA96C4ED}"/>
              </a:ext>
            </a:extLst>
          </p:cNvPr>
          <p:cNvSpPr txBox="1"/>
          <p:nvPr/>
        </p:nvSpPr>
        <p:spPr>
          <a:xfrm>
            <a:off x="6096000" y="5042724"/>
            <a:ext cx="5596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 Suman Chitturi (1602-18-733-097)</a:t>
            </a: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Praneeth Kapila (1602-18-733-116)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645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948E79-5FF3-494A-A6AF-E395609BE0D0}"/>
              </a:ext>
            </a:extLst>
          </p:cNvPr>
          <p:cNvSpPr txBox="1"/>
          <p:nvPr/>
        </p:nvSpPr>
        <p:spPr>
          <a:xfrm>
            <a:off x="1121279" y="1590414"/>
            <a:ext cx="9518071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Recommend Music based on User's Current Emotion</a:t>
            </a:r>
            <a:endParaRPr lang="en-US" sz="2400" dirty="0">
              <a:latin typeface="Times New Roman" panose="02020603050405020304" pitchFamily="18" charset="0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5E30D8-20F5-4607-BCA3-970DA089419E}"/>
              </a:ext>
            </a:extLst>
          </p:cNvPr>
          <p:cNvSpPr txBox="1"/>
          <p:nvPr/>
        </p:nvSpPr>
        <p:spPr>
          <a:xfrm>
            <a:off x="4313382" y="454049"/>
            <a:ext cx="356523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977B0848-0D8A-D633-0410-A76F508448EC}"/>
              </a:ext>
            </a:extLst>
          </p:cNvPr>
          <p:cNvSpPr/>
          <p:nvPr/>
        </p:nvSpPr>
        <p:spPr>
          <a:xfrm>
            <a:off x="4391760" y="2610980"/>
            <a:ext cx="154983" cy="9169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263BA4-562D-06A0-9ECE-3DBEBC7FB7F4}"/>
              </a:ext>
            </a:extLst>
          </p:cNvPr>
          <p:cNvSpPr txBox="1"/>
          <p:nvPr/>
        </p:nvSpPr>
        <p:spPr>
          <a:xfrm>
            <a:off x="1122659" y="2801641"/>
            <a:ext cx="349228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ea typeface="Calibri"/>
                <a:cs typeface="Times New Roman"/>
              </a:rPr>
              <a:t>Emotion Identification</a:t>
            </a:r>
            <a:endParaRPr lang="en-US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6A1AEE-7799-1DCE-DD64-7CC1F4FA5C5E}"/>
              </a:ext>
            </a:extLst>
          </p:cNvPr>
          <p:cNvSpPr txBox="1"/>
          <p:nvPr/>
        </p:nvSpPr>
        <p:spPr>
          <a:xfrm>
            <a:off x="4649331" y="2427906"/>
            <a:ext cx="58170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Implicit: Facial Emotion, Keystrokes, Mouse-click patterns</a:t>
            </a:r>
            <a:endParaRPr lang="en-US" dirty="0">
              <a:latin typeface="Times New Roman"/>
              <a:ea typeface="Calibri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A92007-5088-3D83-7545-E85A3A332AAA}"/>
              </a:ext>
            </a:extLst>
          </p:cNvPr>
          <p:cNvSpPr txBox="1"/>
          <p:nvPr/>
        </p:nvSpPr>
        <p:spPr>
          <a:xfrm>
            <a:off x="4646909" y="334246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Explicit: Input from User</a:t>
            </a:r>
            <a:endParaRPr lang="en-US" dirty="0">
              <a:latin typeface="Times New Roman"/>
              <a:ea typeface="Calibri"/>
              <a:cs typeface="Times New Roman"/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78974E6B-CB61-30EA-6E81-B01C5C529AA9}"/>
              </a:ext>
            </a:extLst>
          </p:cNvPr>
          <p:cNvSpPr/>
          <p:nvPr/>
        </p:nvSpPr>
        <p:spPr>
          <a:xfrm>
            <a:off x="4559657" y="4625759"/>
            <a:ext cx="154983" cy="9169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58C340-5932-DEF1-71C6-35FDF118426E}"/>
              </a:ext>
            </a:extLst>
          </p:cNvPr>
          <p:cNvSpPr txBox="1"/>
          <p:nvPr/>
        </p:nvSpPr>
        <p:spPr>
          <a:xfrm>
            <a:off x="1122658" y="4816420"/>
            <a:ext cx="349228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ea typeface="Calibri"/>
                <a:cs typeface="Times New Roman"/>
              </a:rPr>
              <a:t>Music Recommendation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D095E5-56CE-8A94-55E9-DCCA037612C0}"/>
              </a:ext>
            </a:extLst>
          </p:cNvPr>
          <p:cNvSpPr txBox="1"/>
          <p:nvPr/>
        </p:nvSpPr>
        <p:spPr>
          <a:xfrm>
            <a:off x="4817228" y="4442685"/>
            <a:ext cx="58170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ea typeface="Calibri"/>
                <a:cs typeface="Times New Roman"/>
              </a:rPr>
              <a:t>Collaborative Filtering: Based on Similar Users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3D1CDE-9B52-D71A-024C-A167BD21765C}"/>
              </a:ext>
            </a:extLst>
          </p:cNvPr>
          <p:cNvSpPr txBox="1"/>
          <p:nvPr/>
        </p:nvSpPr>
        <p:spPr>
          <a:xfrm>
            <a:off x="4814806" y="5357247"/>
            <a:ext cx="49775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Content Based: Based on Similar Content </a:t>
            </a:r>
            <a:endParaRPr lang="en-US" dirty="0">
              <a:latin typeface="Times New Roman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68166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F9F801-EC93-EB7C-FC2C-AC7895801FC2}"/>
              </a:ext>
            </a:extLst>
          </p:cNvPr>
          <p:cNvSpPr txBox="1"/>
          <p:nvPr/>
        </p:nvSpPr>
        <p:spPr>
          <a:xfrm>
            <a:off x="4313382" y="428218"/>
            <a:ext cx="3565236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4400" dirty="0">
                <a:latin typeface="Times New Roman"/>
                <a:cs typeface="Times New Roman"/>
              </a:rPr>
              <a:t>Motivation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A96843-4F2F-B1A1-E802-E47482351678}"/>
              </a:ext>
            </a:extLst>
          </p:cNvPr>
          <p:cNvSpPr txBox="1"/>
          <p:nvPr/>
        </p:nvSpPr>
        <p:spPr>
          <a:xfrm>
            <a:off x="1495586" y="1805552"/>
            <a:ext cx="7547672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latin typeface="Times New Roman"/>
                <a:ea typeface="Calibri"/>
                <a:cs typeface="Calibri"/>
              </a:rPr>
              <a:t>Lack of Context-aware Music Recommendation system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Times New Roman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Times New Roman"/>
              <a:ea typeface="Calibri"/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000" dirty="0">
                <a:latin typeface="Times New Roman"/>
                <a:ea typeface="Calibri"/>
                <a:cs typeface="Times New Roman"/>
              </a:rPr>
              <a:t>Constantly Expanding Digital Music Libraries</a:t>
            </a:r>
            <a:endParaRPr lang="en-US" sz="2000" dirty="0">
              <a:latin typeface="Calibri" panose="020F0502020204030204"/>
              <a:ea typeface="Calibri"/>
              <a:cs typeface="Calibri" panose="020F0502020204030204"/>
            </a:endParaRPr>
          </a:p>
          <a:p>
            <a:pPr marL="285750" indent="-285750">
              <a:buFont typeface="Arial,Sans-Serif"/>
              <a:buChar char="•"/>
            </a:pPr>
            <a:endParaRPr lang="en-US" sz="2000" dirty="0">
              <a:latin typeface="Times New Roman"/>
              <a:ea typeface="Calibri"/>
              <a:cs typeface="Times New Roman"/>
            </a:endParaRPr>
          </a:p>
          <a:p>
            <a:pPr marL="742950" lvl="1" indent="-285750">
              <a:buFont typeface="Wingdings"/>
              <a:buChar char="v"/>
            </a:pPr>
            <a:r>
              <a:rPr lang="en-US" sz="2000" dirty="0">
                <a:latin typeface="Times New Roman"/>
                <a:ea typeface="Calibri"/>
                <a:cs typeface="Times New Roman"/>
              </a:rPr>
              <a:t>Difficult to recall a particular song matching the current mood</a:t>
            </a:r>
            <a:endParaRPr lang="en-US" sz="2000" dirty="0">
              <a:ea typeface="+mn-lt"/>
              <a:cs typeface="+mn-lt"/>
            </a:endParaRPr>
          </a:p>
          <a:p>
            <a:pPr marL="742950" lvl="1" indent="-285750">
              <a:buFont typeface="Wingdings"/>
              <a:buChar char="v"/>
            </a:pPr>
            <a:endParaRPr lang="en-US" sz="2000" dirty="0">
              <a:latin typeface="Times New Roman"/>
              <a:ea typeface="Calibri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Times New Roman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Times New Roman"/>
                <a:ea typeface="Calibri"/>
                <a:cs typeface="Times New Roman"/>
              </a:rPr>
              <a:t>Confusion while choosing songs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Times New Roman"/>
              <a:ea typeface="Calibri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Times New Roman"/>
              <a:ea typeface="+mn-lt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Times New Roman"/>
              </a:rPr>
              <a:t>Useful when users can't reveal or express their emotion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Times New Roman"/>
              <a:ea typeface="+mn-lt"/>
              <a:cs typeface="Calibri" panose="020F0502020204030204"/>
            </a:endParaRPr>
          </a:p>
          <a:p>
            <a:pPr marL="742950" lvl="1" indent="-285750">
              <a:buFont typeface="Arial"/>
              <a:buChar char="•"/>
            </a:pPr>
            <a:endParaRPr lang="en-US" sz="2000" dirty="0">
              <a:latin typeface="Times New Roman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7467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E0C0076-5D60-4F47-AF16-F9CA320FF67C}"/>
              </a:ext>
            </a:extLst>
          </p:cNvPr>
          <p:cNvSpPr/>
          <p:nvPr/>
        </p:nvSpPr>
        <p:spPr>
          <a:xfrm>
            <a:off x="2738575" y="1098811"/>
            <a:ext cx="1519377" cy="12203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Facial Expression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455002F-CFBA-479A-A421-155E47C490DA}"/>
              </a:ext>
            </a:extLst>
          </p:cNvPr>
          <p:cNvSpPr/>
          <p:nvPr/>
        </p:nvSpPr>
        <p:spPr>
          <a:xfrm>
            <a:off x="6096000" y="1098811"/>
            <a:ext cx="1519377" cy="12203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 Cam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8D9633F-490C-4C3B-87AC-977670A71DD6}"/>
              </a:ext>
            </a:extLst>
          </p:cNvPr>
          <p:cNvSpPr/>
          <p:nvPr/>
        </p:nvSpPr>
        <p:spPr>
          <a:xfrm>
            <a:off x="6096000" y="3373838"/>
            <a:ext cx="1519377" cy="12203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Emotion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33C0692-5595-465E-B101-C2873B9A442B}"/>
              </a:ext>
            </a:extLst>
          </p:cNvPr>
          <p:cNvSpPr/>
          <p:nvPr/>
        </p:nvSpPr>
        <p:spPr>
          <a:xfrm>
            <a:off x="9628914" y="1106890"/>
            <a:ext cx="1519377" cy="12203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Capturing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6DD0390-1F97-4FBA-BAAB-55D02FFC1A37}"/>
              </a:ext>
            </a:extLst>
          </p:cNvPr>
          <p:cNvSpPr/>
          <p:nvPr/>
        </p:nvSpPr>
        <p:spPr>
          <a:xfrm>
            <a:off x="9628914" y="3363449"/>
            <a:ext cx="1519377" cy="12203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Detection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1D08BE7-36EB-48DC-B7F1-7389332A5C33}"/>
              </a:ext>
            </a:extLst>
          </p:cNvPr>
          <p:cNvSpPr/>
          <p:nvPr/>
        </p:nvSpPr>
        <p:spPr>
          <a:xfrm>
            <a:off x="404063" y="3363449"/>
            <a:ext cx="1519377" cy="12203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2A53EF9-3C87-4752-B1D8-B4808EFAC675}"/>
              </a:ext>
            </a:extLst>
          </p:cNvPr>
          <p:cNvSpPr/>
          <p:nvPr/>
        </p:nvSpPr>
        <p:spPr>
          <a:xfrm>
            <a:off x="9628914" y="5620008"/>
            <a:ext cx="1519377" cy="12203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Set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70544B8-7513-41DA-989E-71B8329D676D}"/>
              </a:ext>
            </a:extLst>
          </p:cNvPr>
          <p:cNvSpPr/>
          <p:nvPr/>
        </p:nvSpPr>
        <p:spPr>
          <a:xfrm>
            <a:off x="8137236" y="1625284"/>
            <a:ext cx="1230745" cy="277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1B6CBF7-3931-4A6D-BC8D-9E039AEBFC92}"/>
              </a:ext>
            </a:extLst>
          </p:cNvPr>
          <p:cNvSpPr/>
          <p:nvPr/>
        </p:nvSpPr>
        <p:spPr>
          <a:xfrm flipH="1">
            <a:off x="7982527" y="3845473"/>
            <a:ext cx="1385454" cy="277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D7B5EE7-0BAA-4AEF-976F-4DCF8DE33E4C}"/>
              </a:ext>
            </a:extLst>
          </p:cNvPr>
          <p:cNvSpPr/>
          <p:nvPr/>
        </p:nvSpPr>
        <p:spPr>
          <a:xfrm rot="5400000" flipV="1">
            <a:off x="9996057" y="2689201"/>
            <a:ext cx="785091" cy="277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3334BA5-9128-4132-8C05-165B2E3FEE54}"/>
              </a:ext>
            </a:extLst>
          </p:cNvPr>
          <p:cNvSpPr/>
          <p:nvPr/>
        </p:nvSpPr>
        <p:spPr>
          <a:xfrm rot="5400000" flipV="1">
            <a:off x="9996056" y="5028888"/>
            <a:ext cx="785091" cy="277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479A699-7AC6-4DC1-BE1D-F2E34CBF6A2D}"/>
              </a:ext>
            </a:extLst>
          </p:cNvPr>
          <p:cNvSpPr/>
          <p:nvPr/>
        </p:nvSpPr>
        <p:spPr>
          <a:xfrm rot="16200000">
            <a:off x="9996057" y="4920937"/>
            <a:ext cx="785091" cy="277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C41BCF61-C07D-41F8-9948-827DB9FF1A6B}"/>
              </a:ext>
            </a:extLst>
          </p:cNvPr>
          <p:cNvSpPr/>
          <p:nvPr/>
        </p:nvSpPr>
        <p:spPr>
          <a:xfrm>
            <a:off x="4596244" y="1633363"/>
            <a:ext cx="1230745" cy="277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266048F3-BA49-4024-80F0-E78FD3BD5F4F}"/>
              </a:ext>
            </a:extLst>
          </p:cNvPr>
          <p:cNvSpPr/>
          <p:nvPr/>
        </p:nvSpPr>
        <p:spPr>
          <a:xfrm flipH="1">
            <a:off x="4481936" y="3835084"/>
            <a:ext cx="1385454" cy="277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560573F-1397-4F33-9718-DD1146106382}"/>
              </a:ext>
            </a:extLst>
          </p:cNvPr>
          <p:cNvSpPr/>
          <p:nvPr/>
        </p:nvSpPr>
        <p:spPr>
          <a:xfrm>
            <a:off x="2733949" y="5518412"/>
            <a:ext cx="1519377" cy="12203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Set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4E8E7EF-3413-4CB7-A6AC-BC8C4D43FDED}"/>
              </a:ext>
            </a:extLst>
          </p:cNvPr>
          <p:cNvSpPr/>
          <p:nvPr/>
        </p:nvSpPr>
        <p:spPr>
          <a:xfrm>
            <a:off x="2733949" y="3363449"/>
            <a:ext cx="1519377" cy="12203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Recommend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31A2870-B6F9-4EDC-92E2-99F2AA5716D1}"/>
              </a:ext>
            </a:extLst>
          </p:cNvPr>
          <p:cNvSpPr/>
          <p:nvPr/>
        </p:nvSpPr>
        <p:spPr>
          <a:xfrm rot="5400000" flipV="1">
            <a:off x="3140358" y="4987321"/>
            <a:ext cx="785091" cy="277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61B999F9-FEBB-4C5C-AB3F-8CFA99E5A9C0}"/>
              </a:ext>
            </a:extLst>
          </p:cNvPr>
          <p:cNvSpPr/>
          <p:nvPr/>
        </p:nvSpPr>
        <p:spPr>
          <a:xfrm rot="16200000">
            <a:off x="3140359" y="4879370"/>
            <a:ext cx="785091" cy="277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06137570-193D-4B93-B3DB-1DD6D1C74DB2}"/>
              </a:ext>
            </a:extLst>
          </p:cNvPr>
          <p:cNvSpPr/>
          <p:nvPr/>
        </p:nvSpPr>
        <p:spPr>
          <a:xfrm flipH="1">
            <a:off x="1997330" y="3845473"/>
            <a:ext cx="647692" cy="289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C19EAB-8850-1455-B42A-0036F26EE3AA}"/>
              </a:ext>
            </a:extLst>
          </p:cNvPr>
          <p:cNvSpPr txBox="1"/>
          <p:nvPr/>
        </p:nvSpPr>
        <p:spPr>
          <a:xfrm>
            <a:off x="4080907" y="113041"/>
            <a:ext cx="404310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4000" dirty="0">
                <a:latin typeface="Times New Roman"/>
                <a:cs typeface="Times New Roman"/>
              </a:rPr>
              <a:t>Flow</a:t>
            </a:r>
          </a:p>
        </p:txBody>
      </p:sp>
    </p:spTree>
    <p:extLst>
      <p:ext uri="{BB962C8B-B14F-4D97-AF65-F5344CB8AC3E}">
        <p14:creationId xmlns:p14="http://schemas.microsoft.com/office/powerpoint/2010/main" val="2287300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820BF36-952C-E004-1469-99FE878C6BCD}"/>
              </a:ext>
            </a:extLst>
          </p:cNvPr>
          <p:cNvSpPr txBox="1"/>
          <p:nvPr/>
        </p:nvSpPr>
        <p:spPr>
          <a:xfrm>
            <a:off x="1872399" y="429466"/>
            <a:ext cx="833096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4000" dirty="0">
                <a:latin typeface="Times New Roman"/>
                <a:cs typeface="Times New Roman"/>
              </a:rPr>
              <a:t>Literature Review: Emotion Detection</a:t>
            </a:r>
            <a:endParaRPr lang="en-US" sz="4000" dirty="0">
              <a:latin typeface="Calibri"/>
              <a:ea typeface="Calibri"/>
              <a:cs typeface="Calibri"/>
            </a:endParaRP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F4422EEB-5C47-AED2-1540-48AB0AB10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023926"/>
              </p:ext>
            </p:extLst>
          </p:nvPr>
        </p:nvGraphicFramePr>
        <p:xfrm>
          <a:off x="1081781" y="1652275"/>
          <a:ext cx="10041462" cy="4520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1355">
                  <a:extLst>
                    <a:ext uri="{9D8B030D-6E8A-4147-A177-3AD203B41FA5}">
                      <a16:colId xmlns:a16="http://schemas.microsoft.com/office/drawing/2014/main" val="3066028609"/>
                    </a:ext>
                  </a:extLst>
                </a:gridCol>
                <a:gridCol w="2179375">
                  <a:extLst>
                    <a:ext uri="{9D8B030D-6E8A-4147-A177-3AD203B41FA5}">
                      <a16:colId xmlns:a16="http://schemas.microsoft.com/office/drawing/2014/main" val="1911091825"/>
                    </a:ext>
                  </a:extLst>
                </a:gridCol>
                <a:gridCol w="2510366">
                  <a:extLst>
                    <a:ext uri="{9D8B030D-6E8A-4147-A177-3AD203B41FA5}">
                      <a16:colId xmlns:a16="http://schemas.microsoft.com/office/drawing/2014/main" val="1677541727"/>
                    </a:ext>
                  </a:extLst>
                </a:gridCol>
                <a:gridCol w="2510366">
                  <a:extLst>
                    <a:ext uri="{9D8B030D-6E8A-4147-A177-3AD203B41FA5}">
                      <a16:colId xmlns:a16="http://schemas.microsoft.com/office/drawing/2014/main" val="3841171044"/>
                    </a:ext>
                  </a:extLst>
                </a:gridCol>
              </a:tblGrid>
              <a:tr h="66357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latin typeface="Times New Roman"/>
                        </a:rPr>
                        <a:t>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CNN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Deep Face (DNN)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FER (MTCNN)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1525841"/>
                  </a:ext>
                </a:extLst>
              </a:tr>
              <a:tr h="63592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latin typeface="Times New Roman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High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6524440"/>
                  </a:ext>
                </a:extLst>
              </a:tr>
              <a:tr h="63592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latin typeface="Times New Roman"/>
                        </a:rPr>
                        <a:t>Train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Fast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Slow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Slow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2792525"/>
                  </a:ext>
                </a:extLst>
              </a:tr>
              <a:tr h="63592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latin typeface="Times New Roman"/>
                        </a:rPr>
                        <a:t>Validation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Fast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Slow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Slow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8519229"/>
                  </a:ext>
                </a:extLst>
              </a:tr>
              <a:tr h="63592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latin typeface="Times New Roman"/>
                        </a:rPr>
                        <a:t>Advantages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Speed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Light 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Self-alignment of Face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7556566"/>
                  </a:ext>
                </a:extLst>
              </a:tr>
              <a:tr h="66357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latin typeface="Times New Roman"/>
                        </a:rPr>
                        <a:t>Disadvantages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Large Training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Low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Slow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205246"/>
                  </a:ext>
                </a:extLst>
              </a:tr>
              <a:tr h="64975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latin typeface="Times New Roman"/>
                        </a:rPr>
                        <a:t>Common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Unable to detect rare facial expressions like Disgust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7533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359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A1C41C-894E-7E92-8D62-22195E145922}"/>
              </a:ext>
            </a:extLst>
          </p:cNvPr>
          <p:cNvSpPr txBox="1"/>
          <p:nvPr/>
        </p:nvSpPr>
        <p:spPr>
          <a:xfrm>
            <a:off x="1601178" y="412282"/>
            <a:ext cx="883465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3600" dirty="0">
                <a:latin typeface="Times New Roman"/>
                <a:cs typeface="Times New Roman"/>
              </a:rPr>
              <a:t>Proposed Methodology: Emotion Detection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E97748-A662-CE92-59B4-E964FC4C0024}"/>
              </a:ext>
            </a:extLst>
          </p:cNvPr>
          <p:cNvSpPr txBox="1"/>
          <p:nvPr/>
        </p:nvSpPr>
        <p:spPr>
          <a:xfrm>
            <a:off x="1495586" y="1805552"/>
            <a:ext cx="8735875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Based on the accuracies, both, CNN and MTCNN, seem a good fit for Facial Emotion Detection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sz="2400" dirty="0">
              <a:latin typeface="Times New Roman"/>
              <a:ea typeface="+mn-lt"/>
              <a:cs typeface="Calibri" panose="020F0502020204030204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Times New Roman"/>
                <a:ea typeface="+mn-lt"/>
                <a:cs typeface="Times New Roman"/>
              </a:rPr>
              <a:t>Choose CNN if time is an Important Factor</a:t>
            </a: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Times New Roman"/>
                <a:ea typeface="+mn-lt"/>
                <a:cs typeface="Times New Roman"/>
              </a:rPr>
              <a:t>Choose MTCNN if Accuracy is more important</a:t>
            </a:r>
            <a:endParaRPr lang="en-US" sz="2400" dirty="0">
              <a:latin typeface="Calibri" panose="020F0502020204030204"/>
              <a:ea typeface="+mn-lt"/>
              <a:cs typeface="Calibri" panose="020F0502020204030204"/>
            </a:endParaRPr>
          </a:p>
          <a:p>
            <a:pPr marL="285750" indent="-285750">
              <a:buFont typeface="Arial,Sans-Serif"/>
              <a:buChar char="•"/>
            </a:pPr>
            <a:endParaRPr lang="en-US" sz="2400" dirty="0">
              <a:latin typeface="Times New Roman"/>
              <a:ea typeface="+mn-lt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Times New Roman"/>
                <a:ea typeface="+mn-lt"/>
                <a:cs typeface="Times New Roman"/>
              </a:rPr>
              <a:t>Time factor can be reduced by using GPUs.</a:t>
            </a:r>
          </a:p>
          <a:p>
            <a:pPr marL="285750" indent="-285750">
              <a:buFont typeface="Arial,Sans-Serif"/>
              <a:buChar char="•"/>
            </a:pPr>
            <a:endParaRPr lang="en-US" sz="2400" dirty="0">
              <a:latin typeface="Times New Roman"/>
              <a:ea typeface="+mn-lt"/>
              <a:cs typeface="Times New Roman"/>
            </a:endParaRPr>
          </a:p>
          <a:p>
            <a:pPr marL="800100" lvl="1" indent="-342900">
              <a:buFont typeface="Wingdings"/>
              <a:buChar char="q"/>
            </a:pPr>
            <a:r>
              <a:rPr lang="en-US" sz="2400" dirty="0">
                <a:latin typeface="Times New Roman"/>
                <a:ea typeface="+mn-lt"/>
                <a:cs typeface="Times New Roman"/>
              </a:rPr>
              <a:t>MTCNN is better than CNN</a:t>
            </a:r>
          </a:p>
        </p:txBody>
      </p:sp>
    </p:spTree>
    <p:extLst>
      <p:ext uri="{BB962C8B-B14F-4D97-AF65-F5344CB8AC3E}">
        <p14:creationId xmlns:p14="http://schemas.microsoft.com/office/powerpoint/2010/main" val="2201749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714927-B01D-90EC-B1C4-4163B53F6CF7}"/>
              </a:ext>
            </a:extLst>
          </p:cNvPr>
          <p:cNvSpPr txBox="1"/>
          <p:nvPr/>
        </p:nvSpPr>
        <p:spPr>
          <a:xfrm>
            <a:off x="1601178" y="412282"/>
            <a:ext cx="883465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3600" dirty="0">
                <a:latin typeface="Times New Roman"/>
                <a:cs typeface="Times New Roman"/>
              </a:rPr>
              <a:t>Partial Implementation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C75F3B-7D1E-5567-B2FD-7C322458969D}"/>
              </a:ext>
            </a:extLst>
          </p:cNvPr>
          <p:cNvSpPr txBox="1"/>
          <p:nvPr/>
        </p:nvSpPr>
        <p:spPr>
          <a:xfrm>
            <a:off x="1469756" y="1327687"/>
            <a:ext cx="9575366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endParaRPr lang="en-US" sz="2400" dirty="0">
              <a:latin typeface="Times New Roman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Datasets used:</a:t>
            </a:r>
            <a:endParaRPr lang="en-US" sz="2400" dirty="0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FER2013: 28k train images + 7k test images; 48x48; B&amp;W</a:t>
            </a:r>
            <a:endParaRPr lang="en-US" sz="2400" dirty="0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Affect Net:  49k train images + 4k test images; 224x224; Colored</a:t>
            </a:r>
            <a:endParaRPr lang="en-US" dirty="0">
              <a:latin typeface="Calibri" panose="020F0502020204030204"/>
              <a:ea typeface="+mn-lt"/>
              <a:cs typeface="Calibri" panose="020F0502020204030204"/>
            </a:endParaRPr>
          </a:p>
          <a:p>
            <a:pPr marL="285750" indent="-285750">
              <a:buFont typeface="Arial,Sans-Serif"/>
              <a:buChar char="•"/>
            </a:pPr>
            <a:endParaRPr lang="en-US" sz="2400" dirty="0">
              <a:ea typeface="+mn-lt"/>
              <a:cs typeface="+mn-lt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B2E3D50-6817-7930-1EAC-77FD3C4F3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046257"/>
              </p:ext>
            </p:extLst>
          </p:nvPr>
        </p:nvGraphicFramePr>
        <p:xfrm>
          <a:off x="1369016" y="3706677"/>
          <a:ext cx="9327911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3049">
                  <a:extLst>
                    <a:ext uri="{9D8B030D-6E8A-4147-A177-3AD203B41FA5}">
                      <a16:colId xmlns:a16="http://schemas.microsoft.com/office/drawing/2014/main" val="51480779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415498619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3696835411"/>
                    </a:ext>
                  </a:extLst>
                </a:gridCol>
                <a:gridCol w="2660542">
                  <a:extLst>
                    <a:ext uri="{9D8B030D-6E8A-4147-A177-3AD203B41FA5}">
                      <a16:colId xmlns:a16="http://schemas.microsoft.com/office/drawing/2014/main" val="624325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Deep Face (DNN)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FER (MTCNN)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954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0" i="0" u="none" strike="noStrike" noProof="0" dirty="0">
                          <a:latin typeface="Calibri"/>
                        </a:rPr>
                        <a:t>Train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66.1 %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97.35 %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75.42 %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505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Test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34.2 %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22.8 %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35.8 %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6662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Train Dataset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FER 2013 Train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FER 2013 Train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FER 2013 Train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1478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Test Dataset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Affect 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Affect 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Affect Net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855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2344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94C8473-CECE-6D11-BA11-D93F8BC44BB7}"/>
              </a:ext>
            </a:extLst>
          </p:cNvPr>
          <p:cNvSpPr txBox="1"/>
          <p:nvPr/>
        </p:nvSpPr>
        <p:spPr>
          <a:xfrm>
            <a:off x="1601178" y="412282"/>
            <a:ext cx="883465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3600" dirty="0">
                <a:latin typeface="Times New Roman"/>
                <a:cs typeface="Times New Roman"/>
              </a:rPr>
              <a:t>Work to be done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36B40B-9944-89DF-D307-9B3408825D17}"/>
              </a:ext>
            </a:extLst>
          </p:cNvPr>
          <p:cNvSpPr txBox="1"/>
          <p:nvPr/>
        </p:nvSpPr>
        <p:spPr>
          <a:xfrm>
            <a:off x="1456840" y="1676399"/>
            <a:ext cx="8735875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Times New Roman"/>
                <a:ea typeface="+mn-lt"/>
                <a:cs typeface="Times New Roman"/>
              </a:rPr>
              <a:t>Part – 2: Music Recommendation System based on the Emotion Detected in Part – 1</a:t>
            </a:r>
          </a:p>
          <a:p>
            <a:pPr marL="742950" lvl="1" indent="-285750">
              <a:buFont typeface="Arial,Sans-Serif"/>
              <a:buChar char="•"/>
            </a:pPr>
            <a:endParaRPr lang="en-US" sz="2400" dirty="0">
              <a:latin typeface="Times New Roman"/>
              <a:cs typeface="Times New Roman"/>
            </a:endParaRPr>
          </a:p>
          <a:p>
            <a:pPr marL="800100" lvl="1" indent="-342900">
              <a:buFont typeface="Wingdings"/>
              <a:buChar char="§"/>
            </a:pPr>
            <a:r>
              <a:rPr lang="en-US" sz="2400" dirty="0">
                <a:latin typeface="Times New Roman"/>
                <a:cs typeface="Times New Roman"/>
              </a:rPr>
              <a:t>Generate a Dataset using Spotify API</a:t>
            </a:r>
          </a:p>
          <a:p>
            <a:pPr marL="800100" lvl="1" indent="-342900">
              <a:buFont typeface="Wingdings"/>
              <a:buChar char="§"/>
            </a:pPr>
            <a:endParaRPr lang="en-US" sz="2400" dirty="0">
              <a:latin typeface="Times New Roman"/>
              <a:cs typeface="Times New Roman"/>
            </a:endParaRPr>
          </a:p>
          <a:p>
            <a:pPr marL="800100" lvl="1" indent="-342900">
              <a:buFont typeface="Wingdings"/>
              <a:buChar char="§"/>
            </a:pPr>
            <a:r>
              <a:rPr lang="en-US" sz="2400" dirty="0">
                <a:latin typeface="Times New Roman"/>
                <a:cs typeface="Times New Roman"/>
              </a:rPr>
              <a:t>Two approaches: Content-based and Collaborative filtering</a:t>
            </a:r>
          </a:p>
          <a:p>
            <a:pPr marL="800100" lvl="1" indent="-342900">
              <a:buFont typeface="Wingdings"/>
              <a:buChar char="§"/>
            </a:pPr>
            <a:endParaRPr lang="en-US" sz="2400" dirty="0">
              <a:latin typeface="Times New Roman"/>
              <a:cs typeface="Times New Roman"/>
            </a:endParaRPr>
          </a:p>
          <a:p>
            <a:pPr marL="800100" lvl="1" indent="-342900">
              <a:buFont typeface="Wingdings"/>
              <a:buChar char="§"/>
            </a:pPr>
            <a:r>
              <a:rPr lang="en-US" sz="2400" dirty="0">
                <a:latin typeface="Times New Roman"/>
                <a:cs typeface="Times New Roman"/>
              </a:rPr>
              <a:t>Recommend top K songs? (KNN)</a:t>
            </a:r>
          </a:p>
        </p:txBody>
      </p:sp>
    </p:spTree>
    <p:extLst>
      <p:ext uri="{BB962C8B-B14F-4D97-AF65-F5344CB8AC3E}">
        <p14:creationId xmlns:p14="http://schemas.microsoft.com/office/powerpoint/2010/main" val="1351158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64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075985-B0E1-4B2B-BA44-55C459DBADC2}"/>
              </a:ext>
            </a:extLst>
          </p:cNvPr>
          <p:cNvSpPr txBox="1"/>
          <p:nvPr/>
        </p:nvSpPr>
        <p:spPr>
          <a:xfrm>
            <a:off x="175131" y="1622329"/>
            <a:ext cx="3669337" cy="3613342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dirty="0">
                <a:solidFill>
                  <a:srgbClr val="FFFFFF"/>
                </a:solidFill>
                <a:latin typeface="+mj-lt"/>
                <a:ea typeface="+mj-ea"/>
                <a:cs typeface="Calibri Light"/>
              </a:rPr>
              <a:t>Methods for</a:t>
            </a:r>
            <a:endParaRPr lang="en-US" dirty="0"/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dirty="0">
                <a:solidFill>
                  <a:srgbClr val="FFFFFF"/>
                </a:solidFill>
                <a:latin typeface="+mj-lt"/>
                <a:ea typeface="+mj-ea"/>
                <a:cs typeface="Calibri Light"/>
              </a:rPr>
              <a:t>Recommendation</a:t>
            </a:r>
            <a:endParaRPr lang="en-US" dirty="0">
              <a:ea typeface="+mj-ea"/>
            </a:endParaRP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A713F4DD-E596-41C9-B77F-378F7B315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404" y="961812"/>
            <a:ext cx="6848591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206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103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Suman Chitturi</dc:creator>
  <cp:lastModifiedBy>Sai Suman Chitturi</cp:lastModifiedBy>
  <cp:revision>521</cp:revision>
  <dcterms:created xsi:type="dcterms:W3CDTF">2022-03-12T08:16:39Z</dcterms:created>
  <dcterms:modified xsi:type="dcterms:W3CDTF">2022-04-18T05:13:11Z</dcterms:modified>
</cp:coreProperties>
</file>