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70" r:id="rId12"/>
    <p:sldId id="267" r:id="rId13"/>
    <p:sldId id="268" r:id="rId14"/>
    <p:sldId id="269" r:id="rId15"/>
    <p:sldId id="266"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Lead Scoring Case Study</a:t>
            </a:r>
            <a:endParaRPr lang="en-US"/>
          </a:p>
        </p:txBody>
      </p:sp>
      <p:sp>
        <p:nvSpPr>
          <p:cNvPr id="3" name="Subtitle 2"/>
          <p:cNvSpPr>
            <a:spLocks noGrp="1"/>
          </p:cNvSpPr>
          <p:nvPr>
            <p:ph type="subTitle" idx="1"/>
          </p:nvPr>
        </p:nvSpPr>
        <p:spPr/>
        <p:txBody>
          <a:bodyPr/>
          <a:p>
            <a:r>
              <a:rPr lang="en-US"/>
              <a:t>Chakri Sai VC.K</a:t>
            </a:r>
            <a:endParaRPr lang="en-US"/>
          </a:p>
          <a:p>
            <a:r>
              <a:rPr lang="en-US"/>
              <a:t>Chirag Panchal</a:t>
            </a:r>
            <a:endParaRPr lang="en-US"/>
          </a:p>
          <a:p>
            <a:r>
              <a:rPr lang="en-US"/>
              <a:t>Chitty Tangirala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pic>
        <p:nvPicPr>
          <p:cNvPr id="4" name="Picture 3"/>
          <p:cNvPicPr>
            <a:picLocks noChangeAspect="1"/>
          </p:cNvPicPr>
          <p:nvPr/>
        </p:nvPicPr>
        <p:blipFill>
          <a:blip r:embed="rId1"/>
          <a:stretch>
            <a:fillRect/>
          </a:stretch>
        </p:blipFill>
        <p:spPr>
          <a:xfrm>
            <a:off x="403860" y="2633345"/>
            <a:ext cx="11384280" cy="3169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pic>
        <p:nvPicPr>
          <p:cNvPr id="4" name="Picture 3"/>
          <p:cNvPicPr>
            <a:picLocks noChangeAspect="1"/>
          </p:cNvPicPr>
          <p:nvPr/>
        </p:nvPicPr>
        <p:blipFill>
          <a:blip r:embed="rId1"/>
          <a:stretch>
            <a:fillRect/>
          </a:stretch>
        </p:blipFill>
        <p:spPr>
          <a:xfrm>
            <a:off x="838200" y="1485900"/>
            <a:ext cx="3717290" cy="2430780"/>
          </a:xfrm>
          <a:prstGeom prst="rect">
            <a:avLst/>
          </a:prstGeom>
        </p:spPr>
      </p:pic>
      <p:pic>
        <p:nvPicPr>
          <p:cNvPr id="5" name="Picture 4"/>
          <p:cNvPicPr>
            <a:picLocks noChangeAspect="1"/>
          </p:cNvPicPr>
          <p:nvPr/>
        </p:nvPicPr>
        <p:blipFill>
          <a:blip r:embed="rId2"/>
          <a:stretch>
            <a:fillRect/>
          </a:stretch>
        </p:blipFill>
        <p:spPr>
          <a:xfrm>
            <a:off x="5840730" y="1485900"/>
            <a:ext cx="4569460" cy="2430780"/>
          </a:xfrm>
          <a:prstGeom prst="rect">
            <a:avLst/>
          </a:prstGeom>
        </p:spPr>
      </p:pic>
      <p:pic>
        <p:nvPicPr>
          <p:cNvPr id="6" name="Picture 5"/>
          <p:cNvPicPr>
            <a:picLocks noChangeAspect="1"/>
          </p:cNvPicPr>
          <p:nvPr/>
        </p:nvPicPr>
        <p:blipFill>
          <a:blip r:embed="rId3"/>
          <a:stretch>
            <a:fillRect/>
          </a:stretch>
        </p:blipFill>
        <p:spPr>
          <a:xfrm>
            <a:off x="590550" y="4164965"/>
            <a:ext cx="4359910" cy="2247265"/>
          </a:xfrm>
          <a:prstGeom prst="rect">
            <a:avLst/>
          </a:prstGeom>
        </p:spPr>
      </p:pic>
      <p:pic>
        <p:nvPicPr>
          <p:cNvPr id="7" name="Picture 6"/>
          <p:cNvPicPr>
            <a:picLocks noChangeAspect="1"/>
          </p:cNvPicPr>
          <p:nvPr/>
        </p:nvPicPr>
        <p:blipFill>
          <a:blip r:embed="rId4"/>
          <a:stretch>
            <a:fillRect/>
          </a:stretch>
        </p:blipFill>
        <p:spPr>
          <a:xfrm>
            <a:off x="5458460" y="4165600"/>
            <a:ext cx="4423410" cy="224599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pic>
        <p:nvPicPr>
          <p:cNvPr id="4" name="Picture 3"/>
          <p:cNvPicPr>
            <a:picLocks noChangeAspect="1"/>
          </p:cNvPicPr>
          <p:nvPr/>
        </p:nvPicPr>
        <p:blipFill>
          <a:blip r:embed="rId1"/>
          <a:stretch>
            <a:fillRect/>
          </a:stretch>
        </p:blipFill>
        <p:spPr>
          <a:xfrm>
            <a:off x="213995" y="1520190"/>
            <a:ext cx="6076315" cy="2433955"/>
          </a:xfrm>
          <a:prstGeom prst="rect">
            <a:avLst/>
          </a:prstGeom>
        </p:spPr>
      </p:pic>
      <p:pic>
        <p:nvPicPr>
          <p:cNvPr id="5" name="Picture 4"/>
          <p:cNvPicPr>
            <a:picLocks noChangeAspect="1"/>
          </p:cNvPicPr>
          <p:nvPr/>
        </p:nvPicPr>
        <p:blipFill>
          <a:blip r:embed="rId2"/>
          <a:stretch>
            <a:fillRect/>
          </a:stretch>
        </p:blipFill>
        <p:spPr>
          <a:xfrm>
            <a:off x="6690995" y="1520190"/>
            <a:ext cx="5060315" cy="2371090"/>
          </a:xfrm>
          <a:prstGeom prst="rect">
            <a:avLst/>
          </a:prstGeom>
        </p:spPr>
      </p:pic>
      <p:pic>
        <p:nvPicPr>
          <p:cNvPr id="6" name="Picture 5"/>
          <p:cNvPicPr>
            <a:picLocks noChangeAspect="1"/>
          </p:cNvPicPr>
          <p:nvPr/>
        </p:nvPicPr>
        <p:blipFill>
          <a:blip r:embed="rId3"/>
          <a:stretch>
            <a:fillRect/>
          </a:stretch>
        </p:blipFill>
        <p:spPr>
          <a:xfrm>
            <a:off x="556895" y="4212590"/>
            <a:ext cx="10928350" cy="23323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pic>
        <p:nvPicPr>
          <p:cNvPr id="4" name="Picture 3"/>
          <p:cNvPicPr>
            <a:picLocks noChangeAspect="1"/>
          </p:cNvPicPr>
          <p:nvPr/>
        </p:nvPicPr>
        <p:blipFill>
          <a:blip r:embed="rId1"/>
          <a:stretch>
            <a:fillRect/>
          </a:stretch>
        </p:blipFill>
        <p:spPr>
          <a:xfrm>
            <a:off x="942340" y="1950085"/>
            <a:ext cx="8900160" cy="32232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Models</a:t>
            </a:r>
            <a:endParaRPr lang="en-US"/>
          </a:p>
        </p:txBody>
      </p:sp>
      <p:pic>
        <p:nvPicPr>
          <p:cNvPr id="4" name="Picture 3"/>
          <p:cNvPicPr>
            <a:picLocks noChangeAspect="1"/>
          </p:cNvPicPr>
          <p:nvPr/>
        </p:nvPicPr>
        <p:blipFill>
          <a:blip r:embed="rId1"/>
          <a:stretch>
            <a:fillRect/>
          </a:stretch>
        </p:blipFill>
        <p:spPr>
          <a:xfrm>
            <a:off x="1076325" y="1483360"/>
            <a:ext cx="3191510" cy="2572385"/>
          </a:xfrm>
          <a:prstGeom prst="rect">
            <a:avLst/>
          </a:prstGeom>
        </p:spPr>
      </p:pic>
      <p:pic>
        <p:nvPicPr>
          <p:cNvPr id="5" name="Picture 4"/>
          <p:cNvPicPr>
            <a:picLocks noChangeAspect="1"/>
          </p:cNvPicPr>
          <p:nvPr/>
        </p:nvPicPr>
        <p:blipFill>
          <a:blip r:embed="rId2"/>
          <a:stretch>
            <a:fillRect/>
          </a:stretch>
        </p:blipFill>
        <p:spPr>
          <a:xfrm>
            <a:off x="4755515" y="1481455"/>
            <a:ext cx="3246086" cy="2574000"/>
          </a:xfrm>
          <a:prstGeom prst="rect">
            <a:avLst/>
          </a:prstGeom>
        </p:spPr>
      </p:pic>
      <p:pic>
        <p:nvPicPr>
          <p:cNvPr id="6" name="Picture 5"/>
          <p:cNvPicPr>
            <a:picLocks noChangeAspect="1"/>
          </p:cNvPicPr>
          <p:nvPr/>
        </p:nvPicPr>
        <p:blipFill>
          <a:blip r:embed="rId3"/>
          <a:stretch>
            <a:fillRect/>
          </a:stretch>
        </p:blipFill>
        <p:spPr>
          <a:xfrm>
            <a:off x="8523605" y="1482090"/>
            <a:ext cx="3447415" cy="2573655"/>
          </a:xfrm>
          <a:prstGeom prst="rect">
            <a:avLst/>
          </a:prstGeom>
        </p:spPr>
      </p:pic>
      <p:pic>
        <p:nvPicPr>
          <p:cNvPr id="7" name="Picture 6"/>
          <p:cNvPicPr>
            <a:picLocks noChangeAspect="1"/>
          </p:cNvPicPr>
          <p:nvPr/>
        </p:nvPicPr>
        <p:blipFill>
          <a:blip r:embed="rId4"/>
          <a:stretch>
            <a:fillRect/>
          </a:stretch>
        </p:blipFill>
        <p:spPr>
          <a:xfrm>
            <a:off x="1076325" y="4241165"/>
            <a:ext cx="3322320" cy="2455545"/>
          </a:xfrm>
          <a:prstGeom prst="rect">
            <a:avLst/>
          </a:prstGeom>
        </p:spPr>
      </p:pic>
      <p:pic>
        <p:nvPicPr>
          <p:cNvPr id="8" name="Picture 7"/>
          <p:cNvPicPr>
            <a:picLocks noChangeAspect="1"/>
          </p:cNvPicPr>
          <p:nvPr/>
        </p:nvPicPr>
        <p:blipFill>
          <a:blip r:embed="rId5"/>
          <a:stretch>
            <a:fillRect/>
          </a:stretch>
        </p:blipFill>
        <p:spPr>
          <a:xfrm>
            <a:off x="4603750" y="4254500"/>
            <a:ext cx="3531235" cy="2442210"/>
          </a:xfrm>
          <a:prstGeom prst="rect">
            <a:avLst/>
          </a:prstGeom>
        </p:spPr>
      </p:pic>
      <p:pic>
        <p:nvPicPr>
          <p:cNvPr id="9" name="Picture 8"/>
          <p:cNvPicPr>
            <a:picLocks noChangeAspect="1"/>
          </p:cNvPicPr>
          <p:nvPr/>
        </p:nvPicPr>
        <p:blipFill>
          <a:blip r:embed="rId6"/>
          <a:stretch>
            <a:fillRect/>
          </a:stretch>
        </p:blipFill>
        <p:spPr>
          <a:xfrm>
            <a:off x="8517255" y="4255135"/>
            <a:ext cx="3453765" cy="24415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Statement</a:t>
            </a:r>
            <a:endParaRPr lang="en-US"/>
          </a:p>
        </p:txBody>
      </p:sp>
      <p:sp>
        <p:nvSpPr>
          <p:cNvPr id="3" name="Content Placeholder 2"/>
          <p:cNvSpPr>
            <a:spLocks noGrp="1"/>
          </p:cNvSpPr>
          <p:nvPr>
            <p:ph idx="1"/>
          </p:nvPr>
        </p:nvSpPr>
        <p:spPr/>
        <p:txBody>
          <a:bodyPr>
            <a:noAutofit/>
          </a:bodyPr>
          <a:p>
            <a:pPr marL="0" indent="0" algn="just">
              <a:buNone/>
            </a:pPr>
            <a:r>
              <a:rPr lang="en-US" altLang="en-US"/>
              <a:t>X Education, an online course provider for industry professionals, is facing a low lead conversion rate of around 30%. Despite acquiring many leads through website visits and marketing campaigns, only a small percentage of them convert into paying customers. The company wants to improve its efficiency by identifying the most promising leads 'Hot Leads' so that the sales team can focus on them, ultimately increasing the lead conversion rate to approximately 80%.</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Assumptions</a:t>
            </a:r>
            <a:endParaRPr lang="en-US"/>
          </a:p>
        </p:txBody>
      </p:sp>
      <p:sp>
        <p:nvSpPr>
          <p:cNvPr id="3" name="Content Placeholder 2"/>
          <p:cNvSpPr>
            <a:spLocks noGrp="1"/>
          </p:cNvSpPr>
          <p:nvPr>
            <p:ph idx="1"/>
          </p:nvPr>
        </p:nvSpPr>
        <p:spPr/>
        <p:txBody>
          <a:bodyPr/>
          <a:p>
            <a:pPr algn="just"/>
            <a:r>
              <a:rPr lang="en-US"/>
              <a:t>Dropped few columns that were generated when calling the data dictionary.</a:t>
            </a:r>
            <a:endParaRPr lang="en-US"/>
          </a:p>
          <a:p>
            <a:pPr algn="just"/>
            <a:r>
              <a:rPr lang="en-US"/>
              <a:t>Performed a Duplicate Check.</a:t>
            </a:r>
            <a:endParaRPr lang="en-US"/>
          </a:p>
          <a:p>
            <a:pPr algn="just"/>
            <a:r>
              <a:rPr lang="en-US"/>
              <a:t>Also dropped unwanted columns.</a:t>
            </a:r>
            <a:endParaRPr lang="en-US"/>
          </a:p>
          <a:p>
            <a:pPr algn="just"/>
            <a:r>
              <a:rPr lang="en-US"/>
              <a:t>Removed null values.</a:t>
            </a:r>
            <a:endParaRPr lang="en-US"/>
          </a:p>
          <a:p>
            <a:pPr algn="just"/>
            <a:r>
              <a:rPr lang="en-US"/>
              <a:t>Cleaned the data to prepare for analysis &amp; model creation.</a:t>
            </a:r>
            <a:endParaRPr lang="en-US"/>
          </a:p>
          <a:p>
            <a:pPr algn="just"/>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Approach</a:t>
            </a:r>
            <a:endParaRPr lang="en-US"/>
          </a:p>
        </p:txBody>
      </p:sp>
      <p:sp>
        <p:nvSpPr>
          <p:cNvPr id="3" name="Content Placeholder 2"/>
          <p:cNvSpPr>
            <a:spLocks noGrp="1"/>
          </p:cNvSpPr>
          <p:nvPr>
            <p:ph idx="1"/>
          </p:nvPr>
        </p:nvSpPr>
        <p:spPr>
          <a:xfrm>
            <a:off x="838200" y="1691005"/>
            <a:ext cx="10515600" cy="4874260"/>
          </a:xfrm>
        </p:spPr>
        <p:txBody>
          <a:bodyPr>
            <a:noAutofit/>
          </a:bodyPr>
          <a:p>
            <a:pPr algn="just"/>
            <a:r>
              <a:rPr lang="en-US"/>
              <a:t>Imported pandas library to load and manipulate the dataset.</a:t>
            </a:r>
            <a:endParaRPr lang="en-US"/>
          </a:p>
          <a:p>
            <a:pPr algn="just"/>
            <a:r>
              <a:rPr lang="en-US" altLang="en-US"/>
              <a:t>Imported the NumPy library to assist in handling null and duplicate values.</a:t>
            </a:r>
            <a:endParaRPr lang="en-US" altLang="en-US"/>
          </a:p>
          <a:p>
            <a:pPr algn="just"/>
            <a:r>
              <a:rPr lang="en-US" altLang="en-US"/>
              <a:t>Dropped columns that were not useful for further analysis.</a:t>
            </a:r>
            <a:endParaRPr lang="en-US" altLang="en-US"/>
          </a:p>
          <a:p>
            <a:pPr algn="just"/>
            <a:r>
              <a:rPr lang="en-US" altLang="en-US"/>
              <a:t>Used the mean() function to identify columns with more than 60% NA values and removed them.</a:t>
            </a:r>
            <a:endParaRPr lang="en-US" altLang="en-US"/>
          </a:p>
          <a:p>
            <a:pPr algn="just"/>
            <a:r>
              <a:rPr lang="en-US"/>
              <a:t>Performed a detailed analysis of the data.</a:t>
            </a:r>
            <a:endParaRPr lang="en-US"/>
          </a:p>
          <a:p>
            <a:pPr algn="just"/>
            <a:r>
              <a:rPr lang="en-US"/>
              <a:t>Used Countplot, Subplot, Violinplot.</a:t>
            </a:r>
            <a:endParaRPr lang="en-US"/>
          </a:p>
          <a:p>
            <a:pPr algn="just"/>
            <a:r>
              <a:rPr lang="en-US"/>
              <a:t>Converted binary values Yes/No to 1/0.</a:t>
            </a:r>
            <a:endParaRPr lang="en-US"/>
          </a:p>
          <a:p>
            <a:pPr algn="just"/>
            <a:r>
              <a:rPr lang="en-US">
                <a:sym typeface="+mn-ea"/>
              </a:rPr>
              <a:t>Preparing data for further processing.</a:t>
            </a:r>
            <a:endParaRPr lang="en-US"/>
          </a:p>
          <a:p>
            <a:pPr algn="just"/>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Exploratory Data Analysis</a:t>
            </a:r>
            <a:endParaRPr lang="en-US"/>
          </a:p>
        </p:txBody>
      </p:sp>
      <p:pic>
        <p:nvPicPr>
          <p:cNvPr id="4" name="Picture 3"/>
          <p:cNvPicPr>
            <a:picLocks noChangeAspect="1"/>
          </p:cNvPicPr>
          <p:nvPr/>
        </p:nvPicPr>
        <p:blipFill>
          <a:blip r:embed="rId1"/>
          <a:stretch>
            <a:fillRect/>
          </a:stretch>
        </p:blipFill>
        <p:spPr>
          <a:xfrm>
            <a:off x="631190" y="1389380"/>
            <a:ext cx="6705600" cy="2246630"/>
          </a:xfrm>
          <a:prstGeom prst="rect">
            <a:avLst/>
          </a:prstGeom>
        </p:spPr>
      </p:pic>
      <p:pic>
        <p:nvPicPr>
          <p:cNvPr id="5" name="Picture 4"/>
          <p:cNvPicPr>
            <a:picLocks noChangeAspect="1"/>
          </p:cNvPicPr>
          <p:nvPr/>
        </p:nvPicPr>
        <p:blipFill>
          <a:blip r:embed="rId2"/>
          <a:stretch>
            <a:fillRect/>
          </a:stretch>
        </p:blipFill>
        <p:spPr>
          <a:xfrm>
            <a:off x="4166235" y="3775075"/>
            <a:ext cx="7360920" cy="26517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295910" y="1417320"/>
            <a:ext cx="11556365" cy="2395855"/>
          </a:xfrm>
          <a:prstGeom prst="rect">
            <a:avLst/>
          </a:prstGeom>
        </p:spPr>
      </p:pic>
      <p:pic>
        <p:nvPicPr>
          <p:cNvPr id="5" name="Picture 4"/>
          <p:cNvPicPr>
            <a:picLocks noChangeAspect="1"/>
          </p:cNvPicPr>
          <p:nvPr/>
        </p:nvPicPr>
        <p:blipFill>
          <a:blip r:embed="rId2"/>
          <a:stretch>
            <a:fillRect/>
          </a:stretch>
        </p:blipFill>
        <p:spPr>
          <a:xfrm>
            <a:off x="296545" y="4119880"/>
            <a:ext cx="11555730" cy="2352675"/>
          </a:xfrm>
          <a:prstGeom prst="rect">
            <a:avLst/>
          </a:prstGeom>
        </p:spPr>
      </p:pic>
      <p:sp>
        <p:nvSpPr>
          <p:cNvPr id="6" name="Title 5"/>
          <p:cNvSpPr>
            <a:spLocks noGrp="1"/>
          </p:cNvSpPr>
          <p:nvPr>
            <p:ph type="title"/>
          </p:nvPr>
        </p:nvSpPr>
        <p:spPr/>
        <p:txBody>
          <a:bodyPr/>
          <a:p>
            <a:r>
              <a:rPr lang="en-US"/>
              <a:t>Exploratory Data Analysis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tretch>
            <a:fillRect/>
          </a:stretch>
        </p:blipFill>
        <p:spPr>
          <a:xfrm>
            <a:off x="765810" y="3745230"/>
            <a:ext cx="5295900" cy="2697480"/>
          </a:xfrm>
          <a:prstGeom prst="rect">
            <a:avLst/>
          </a:prstGeom>
        </p:spPr>
      </p:pic>
      <p:pic>
        <p:nvPicPr>
          <p:cNvPr id="7" name="Picture 6"/>
          <p:cNvPicPr>
            <a:picLocks noChangeAspect="1"/>
          </p:cNvPicPr>
          <p:nvPr/>
        </p:nvPicPr>
        <p:blipFill>
          <a:blip r:embed="rId2"/>
          <a:stretch>
            <a:fillRect/>
          </a:stretch>
        </p:blipFill>
        <p:spPr>
          <a:xfrm>
            <a:off x="6419850" y="3745230"/>
            <a:ext cx="5288280" cy="2697480"/>
          </a:xfrm>
          <a:prstGeom prst="rect">
            <a:avLst/>
          </a:prstGeom>
        </p:spPr>
      </p:pic>
      <p:sp>
        <p:nvSpPr>
          <p:cNvPr id="8" name="Title 7"/>
          <p:cNvSpPr>
            <a:spLocks noGrp="1"/>
          </p:cNvSpPr>
          <p:nvPr>
            <p:ph type="title"/>
          </p:nvPr>
        </p:nvSpPr>
        <p:spPr/>
        <p:txBody>
          <a:bodyPr/>
          <a:p>
            <a:r>
              <a:rPr lang="en-US"/>
              <a:t>Exploratory Data Analysis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640715" y="3429000"/>
            <a:ext cx="5280660" cy="2667000"/>
          </a:xfrm>
          <a:prstGeom prst="rect">
            <a:avLst/>
          </a:prstGeom>
        </p:spPr>
      </p:pic>
      <p:pic>
        <p:nvPicPr>
          <p:cNvPr id="5" name="Picture 4"/>
          <p:cNvPicPr>
            <a:picLocks noChangeAspect="1"/>
          </p:cNvPicPr>
          <p:nvPr/>
        </p:nvPicPr>
        <p:blipFill>
          <a:blip r:embed="rId2"/>
          <a:stretch>
            <a:fillRect/>
          </a:stretch>
        </p:blipFill>
        <p:spPr>
          <a:xfrm>
            <a:off x="6424930" y="3429000"/>
            <a:ext cx="5257800" cy="2667000"/>
          </a:xfrm>
          <a:prstGeom prst="rect">
            <a:avLst/>
          </a:prstGeom>
        </p:spPr>
      </p:pic>
      <p:sp>
        <p:nvSpPr>
          <p:cNvPr id="7" name="Title 6"/>
          <p:cNvSpPr>
            <a:spLocks noGrp="1"/>
          </p:cNvSpPr>
          <p:nvPr>
            <p:ph type="title"/>
          </p:nvPr>
        </p:nvSpPr>
        <p:spPr/>
        <p:txBody>
          <a:bodyPr/>
          <a:p>
            <a:r>
              <a:rPr lang="en-US"/>
              <a:t>Exploratory Data Analysis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438150" y="4308475"/>
            <a:ext cx="11079480" cy="2269490"/>
          </a:xfrm>
          <a:prstGeom prst="rect">
            <a:avLst/>
          </a:prstGeom>
        </p:spPr>
      </p:pic>
      <p:pic>
        <p:nvPicPr>
          <p:cNvPr id="6" name="Picture 5"/>
          <p:cNvPicPr>
            <a:picLocks noChangeAspect="1"/>
          </p:cNvPicPr>
          <p:nvPr/>
        </p:nvPicPr>
        <p:blipFill>
          <a:blip r:embed="rId2"/>
          <a:stretch>
            <a:fillRect/>
          </a:stretch>
        </p:blipFill>
        <p:spPr>
          <a:xfrm>
            <a:off x="438150" y="1443355"/>
            <a:ext cx="11078845" cy="2507615"/>
          </a:xfrm>
          <a:prstGeom prst="rect">
            <a:avLst/>
          </a:prstGeom>
        </p:spPr>
      </p:pic>
      <p:sp>
        <p:nvSpPr>
          <p:cNvPr id="5" name="Title 4"/>
          <p:cNvSpPr>
            <a:spLocks noGrp="1"/>
          </p:cNvSpPr>
          <p:nvPr>
            <p:ph type="title"/>
          </p:nvPr>
        </p:nvSpPr>
        <p:spPr>
          <a:xfrm>
            <a:off x="438150" y="117475"/>
            <a:ext cx="10515600" cy="1136015"/>
          </a:xfrm>
        </p:spPr>
        <p:txBody>
          <a:bodyPr/>
          <a:p>
            <a:r>
              <a:rPr lang="en-US"/>
              <a:t>Exploratory Data Analysis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1456</Words>
  <Application>WPS Presentation</Application>
  <PresentationFormat>Widescreen</PresentationFormat>
  <Paragraphs>53</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Arial</vt:lpstr>
      <vt:lpstr>SimSun</vt:lpstr>
      <vt:lpstr>Wingdings</vt:lpstr>
      <vt:lpstr>Calibri Light</vt:lpstr>
      <vt:lpstr>Calibri</vt:lpstr>
      <vt:lpstr>Microsoft YaHei</vt:lpstr>
      <vt:lpstr>Arial Unicode MS</vt:lpstr>
      <vt:lpstr>Office Theme</vt:lpstr>
      <vt:lpstr>Lead Scoring Case Study</vt:lpstr>
      <vt:lpstr>Problem Statement</vt:lpstr>
      <vt:lpstr>Assumptions</vt:lpstr>
      <vt:lpstr>Approach</vt:lpstr>
      <vt:lpstr>PowerPoint 演示文稿</vt:lpstr>
      <vt:lpstr>Exploratory Data Analysis</vt:lpstr>
      <vt:lpstr>Exploratory Data Analysis</vt:lpstr>
      <vt:lpstr>Exploratory Data Analysis</vt:lpstr>
      <vt:lpstr>Exploratory Data Analysis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Scoring Case Study</dc:title>
  <dc:creator>Admin</dc:creator>
  <cp:lastModifiedBy>Chirag Panchal</cp:lastModifiedBy>
  <cp:revision>11</cp:revision>
  <dcterms:created xsi:type="dcterms:W3CDTF">2025-03-17T13:20:00Z</dcterms:created>
  <dcterms:modified xsi:type="dcterms:W3CDTF">2025-03-17T17:26:04Z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3FC183F6F8BB40D39AA83EBBEBB38C86_13</vt:lpwstr>
  </property>
  <property fmtid="{D5CDD505-2E9C-101B-9397-08002B2CF9AE}" pid="3" name="KSOProductBuildVer">
    <vt:lpwstr>1033-12.2.0.20326</vt:lpwstr>
  </property>
</Properties>
</file>