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D7F01D-245F-4801-3276-3AEDB8708F96}" name="Hanna Blackwell" initials="HB" userId="Hanna Blackwell" providerId="None"/>
  <p188:author id="{DE5E44A1-4E78-B837-AFEA-7DE6FE8E174C}" name="Ayomide Afolabi" initials="AA" userId="S::aafolab4@students.kennesaw.edu::f02609b6-8929-4f61-8821-8a08cb77479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4A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B663F-47F5-273F-6558-CE6A0996C81B}" v="21" dt="2024-11-10T17:51:33.763"/>
    <p1510:client id="{62267ABF-FEDE-44C5-9BD0-34D98EE66953}" v="5" dt="2024-11-11T18:45:57.553"/>
    <p1510:client id="{6F8A9BBB-3F2F-A9E2-CDA0-91911B3B0998}" v="11" dt="2024-11-11T18:31:08.285"/>
    <p1510:client id="{740FC587-1271-4DCD-B01B-D3721DDA642F}" v="155" dt="2024-11-11T12:42:41.750"/>
    <p1510:client id="{870FFBAE-8C5C-3370-C8F9-51E9E9227E84}" v="959" dt="2024-11-11T18:53:30.187"/>
    <p1510:client id="{96E9CF69-7DF4-5708-6990-95A348258383}" v="170" dt="2024-11-11T17:05:51.353"/>
    <p1510:client id="{FCC3F8DB-6B9D-48B5-AEC9-16B5DB519448}" v="18" dt="2024-11-11T15:50:13.035"/>
    <p1510:client id="{FEE1986E-DFD7-4013-297E-01D62F21DADF}" v="57" dt="2024-11-11T19:05:02.192"/>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 d="100"/>
          <a:sy n="13" d="100"/>
        </p:scale>
        <p:origin x="8" y="-324"/>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11/28/2024</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425656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0.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1.xml"/><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9.jpeg"/><Relationship Id="rId4" Type="http://schemas.openxmlformats.org/officeDocument/2006/relationships/image" Target="../media/image2.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027598"/>
            <a:ext cx="29337000" cy="665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4400" b="0" dirty="0"/>
              <a:t>Dr. Joseph DeMaio</a:t>
            </a:r>
            <a:endParaRPr lang="en-US" sz="4000" b="0" dirty="0"/>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824399" y="-21249"/>
            <a:ext cx="25151556" cy="3048000"/>
          </a:xfrm>
          <a:prstGeom prst="rect">
            <a:avLst/>
          </a:prstGeom>
          <a:solidFill>
            <a:srgbClr val="F5CB2E"/>
          </a:solidFill>
          <a:ln>
            <a:noFill/>
          </a:ln>
          <a:extLst>
            <a:ext uri="{91240B29-F687-4f45-9708-019B960494DF}">
              <a14:hiddenLine xmlns:a14="http://schemas.microsoft.com/office/drawing/2010/main" xmlns:mc="http://schemas.openxmlformats.org/markup-compatibility/2006"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dirty="0">
                <a:latin typeface="+mn-lt"/>
                <a:cs typeface="Times New Roman"/>
              </a:rPr>
              <a:t>Analyzing the Impact of Two Decks on Poker Probability</a:t>
            </a:r>
            <a:endParaRPr lang="en-US" dirty="0"/>
          </a:p>
          <a:p>
            <a:pPr defTabSz="2259013">
              <a:lnSpc>
                <a:spcPct val="100000"/>
              </a:lnSpc>
              <a:spcBef>
                <a:spcPts val="0"/>
              </a:spcBef>
            </a:pPr>
            <a:r>
              <a:rPr lang="en-US" sz="5900" b="0" dirty="0">
                <a:latin typeface="Times New Roman"/>
                <a:cs typeface="Times New Roman"/>
              </a:rPr>
              <a:t>Venkata Abhiram Chitty and </a:t>
            </a:r>
            <a:r>
              <a:rPr lang="en-US" sz="5900" b="0" dirty="0" err="1">
                <a:latin typeface="Times New Roman"/>
                <a:cs typeface="Times New Roman"/>
              </a:rPr>
              <a:t>Promi</a:t>
            </a:r>
            <a:r>
              <a:rPr lang="en-US" sz="5900" b="0" dirty="0">
                <a:latin typeface="Times New Roman"/>
                <a:cs typeface="Times New Roman"/>
              </a:rPr>
              <a:t> Roy</a:t>
            </a:r>
          </a:p>
        </p:txBody>
      </p:sp>
      <p:grpSp>
        <p:nvGrpSpPr>
          <p:cNvPr id="12" name="Group 11"/>
          <p:cNvGrpSpPr/>
          <p:nvPr/>
        </p:nvGrpSpPr>
        <p:grpSpPr>
          <a:xfrm>
            <a:off x="356898" y="3769143"/>
            <a:ext cx="13320243" cy="8651413"/>
            <a:chOff x="367994" y="4042790"/>
            <a:chExt cx="10774688" cy="10269413"/>
          </a:xfrm>
        </p:grpSpPr>
        <p:sp>
          <p:nvSpPr>
            <p:cNvPr id="48" name="TextBox 47"/>
            <p:cNvSpPr txBox="1"/>
            <p:nvPr/>
          </p:nvSpPr>
          <p:spPr>
            <a:xfrm>
              <a:off x="367994" y="5764905"/>
              <a:ext cx="10711713" cy="8547298"/>
            </a:xfrm>
            <a:prstGeom prst="rect">
              <a:avLst/>
            </a:prstGeom>
            <a:noFill/>
          </p:spPr>
          <p:txBody>
            <a:bodyPr wrap="square" lIns="91440" tIns="45720" rIns="91440" bIns="45720" rtlCol="0" anchor="t">
              <a:spAutoFit/>
            </a:bodyPr>
            <a:lstStyle/>
            <a:p>
              <a:pPr algn="just">
                <a:lnSpc>
                  <a:spcPct val="100000"/>
                </a:lnSpc>
                <a:spcAft>
                  <a:spcPts val="800"/>
                </a:spcAft>
              </a:pPr>
              <a:r>
                <a:rPr lang="en-US" sz="3200" b="0" kern="100" dirty="0">
                  <a:effectLst/>
                  <a:latin typeface="+mn-lt"/>
                  <a:ea typeface="Aptos" panose="020B0004020202020204" pitchFamily="34" charset="0"/>
                  <a:cs typeface="Vrinda"/>
                </a:rPr>
                <a:t>Since its early 19th-century origins, poker as a favorite pastime for many card game lovers has evolved into many versions, adding twists to captivate players. This project takes that spirit of innovation to a classic 5-card poker setup, adding a twist: two decks in play. With this double-deck approach, we uncover how variations in deck composition influence hand probabilities and strategic gameplay</a:t>
              </a:r>
              <a:r>
                <a:rPr lang="en-US" sz="3200" b="0" kern="100" dirty="0">
                  <a:effectLst/>
                  <a:latin typeface="Aptos"/>
                  <a:ea typeface="Aptos" panose="020B0004020202020204" pitchFamily="34" charset="0"/>
                  <a:cs typeface="Vrinda"/>
                </a:rPr>
                <a:t>.</a:t>
              </a:r>
              <a:r>
                <a:rPr lang="en-US" sz="3200" b="0" kern="100" dirty="0">
                  <a:latin typeface="Aptos"/>
                  <a:cs typeface="Vrinda"/>
                </a:rPr>
                <a:t> </a:t>
              </a:r>
              <a:r>
                <a:rPr lang="en-US" sz="3200" b="0" kern="100" dirty="0">
                  <a:latin typeface="+mn-lt"/>
                  <a:cs typeface="Vrinda"/>
                </a:rPr>
                <a:t>To dive deeper into these probabilities, we turn to the Law of Large Numbers (LLN), a cornerstone concept in probability and statistics. In poker, the LLN helps us understand what outcomes to expect as we simulate thousands—or even millions—of hands. Essentially, the Law of Large Numbers (LLN) states that as the number of trials or observations increases, the observed frequencies of events tend to stabilize around theoretical probabilities.</a:t>
              </a:r>
              <a:r>
                <a:rPr lang="en-US" sz="3200" kern="100" dirty="0">
                  <a:latin typeface="+mn-lt"/>
                  <a:cs typeface="Vrinda"/>
                </a:rPr>
                <a:t> </a:t>
              </a:r>
              <a:endParaRPr lang="en-US" dirty="0">
                <a:cs typeface="Vrinda"/>
              </a:endParaRPr>
            </a:p>
            <a:p>
              <a:pPr marL="0" marR="0" algn="just">
                <a:lnSpc>
                  <a:spcPct val="100000"/>
                </a:lnSpc>
                <a:spcAft>
                  <a:spcPts val="800"/>
                </a:spcAft>
              </a:pPr>
              <a:endParaRPr lang="en-US" sz="3600" kern="100" dirty="0">
                <a:effectLst/>
                <a:latin typeface="Aptos" panose="020B0004020202020204" pitchFamily="34" charset="0"/>
                <a:ea typeface="Aptos" panose="020B0004020202020204" pitchFamily="34" charset="0"/>
                <a:cs typeface="Vrinda" panose="020B0502040204020203" pitchFamily="34" charset="0"/>
              </a:endParaRPr>
            </a:p>
            <a:p>
              <a:pPr algn="just"/>
              <a:endParaRPr lang="en-US" sz="3600" b="0" kern="100" dirty="0">
                <a:latin typeface="Times New Roman"/>
                <a:cs typeface="Times New Roman"/>
              </a:endParaRPr>
            </a:p>
          </p:txBody>
        </p:sp>
        <p:sp>
          <p:nvSpPr>
            <p:cNvPr id="1030" name="Text Box 12"/>
            <p:cNvSpPr txBox="1">
              <a:spLocks noChangeArrowheads="1"/>
            </p:cNvSpPr>
            <p:nvPr/>
          </p:nvSpPr>
          <p:spPr bwMode="auto">
            <a:xfrm>
              <a:off x="398482" y="4042790"/>
              <a:ext cx="10744200" cy="125561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5">
            <a:extLst>
              <a:ext uri="{FF2B5EF4-FFF2-40B4-BE49-F238E27FC236}">
                <a16:creationId xmlns:a16="http://schemas.microsoft.com/office/drawing/2014/main" id="{249E6D63-4D18-4ACC-E432-711BDD84C7D4}"/>
              </a:ext>
            </a:extLst>
          </p:cNvPr>
          <p:cNvSpPr txBox="1">
            <a:spLocks noChangeArrowheads="1"/>
          </p:cNvSpPr>
          <p:nvPr/>
        </p:nvSpPr>
        <p:spPr bwMode="auto">
          <a:xfrm>
            <a:off x="394589" y="18283111"/>
            <a:ext cx="13282552"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p>
        </p:txBody>
      </p:sp>
      <p:sp>
        <p:nvSpPr>
          <p:cNvPr id="7" name="TextBox 6">
            <a:extLst>
              <a:ext uri="{FF2B5EF4-FFF2-40B4-BE49-F238E27FC236}">
                <a16:creationId xmlns:a16="http://schemas.microsoft.com/office/drawing/2014/main" id="{2DC1C8FB-56C3-CAC8-6A50-B49C33717CB1}"/>
              </a:ext>
            </a:extLst>
          </p:cNvPr>
          <p:cNvSpPr txBox="1"/>
          <p:nvPr/>
        </p:nvSpPr>
        <p:spPr>
          <a:xfrm>
            <a:off x="356898" y="19513973"/>
            <a:ext cx="13236213" cy="13921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lgn="just">
              <a:lnSpc>
                <a:spcPct val="100000"/>
              </a:lnSpc>
              <a:spcAft>
                <a:spcPts val="800"/>
              </a:spcAft>
            </a:pPr>
            <a:r>
              <a:rPr lang="en-US" sz="3200" kern="100" dirty="0">
                <a:effectLst/>
                <a:latin typeface="+mn-lt"/>
                <a:ea typeface="Aptos" panose="020B0004020202020204" pitchFamily="34" charset="0"/>
                <a:cs typeface="Vrinda"/>
              </a:rPr>
              <a:t>Step 1</a:t>
            </a:r>
            <a:r>
              <a:rPr lang="en-US" sz="3200" b="0" kern="100" dirty="0">
                <a:effectLst/>
                <a:latin typeface="+mn-lt"/>
                <a:ea typeface="Aptos" panose="020B0004020202020204" pitchFamily="34" charset="0"/>
                <a:cs typeface="Vrinda"/>
              </a:rPr>
              <a:t>: Combine two distinct standard decks and shuffle them, pick 5 random cards from the combined deck. </a:t>
            </a:r>
          </a:p>
          <a:p>
            <a:pPr marL="0" marR="0" algn="just">
              <a:lnSpc>
                <a:spcPct val="100000"/>
              </a:lnSpc>
              <a:spcAft>
                <a:spcPts val="800"/>
              </a:spcAft>
            </a:pPr>
            <a:r>
              <a:rPr lang="en-US" sz="3200" kern="100" dirty="0">
                <a:effectLst/>
                <a:latin typeface="+mn-lt"/>
                <a:ea typeface="Aptos" panose="020B0004020202020204" pitchFamily="34" charset="0"/>
                <a:cs typeface="Vrinda"/>
              </a:rPr>
              <a:t>Step 2: </a:t>
            </a:r>
            <a:r>
              <a:rPr lang="en-US" sz="3200" b="0" kern="100" dirty="0">
                <a:effectLst/>
                <a:latin typeface="+mn-lt"/>
                <a:ea typeface="Aptos" panose="020B0004020202020204" pitchFamily="34" charset="0"/>
                <a:cs typeface="Vrinda"/>
              </a:rPr>
              <a:t>Defined the functions for checking the type of hand and check the hand for each poker hand</a:t>
            </a:r>
          </a:p>
          <a:p>
            <a:pPr marL="0" marR="0" algn="just">
              <a:lnSpc>
                <a:spcPct val="100000"/>
              </a:lnSpc>
              <a:spcAft>
                <a:spcPts val="800"/>
              </a:spcAft>
            </a:pPr>
            <a:r>
              <a:rPr lang="en-US" sz="3200" kern="100" dirty="0">
                <a:effectLst/>
                <a:latin typeface="+mn-lt"/>
                <a:ea typeface="Aptos" panose="020B0004020202020204" pitchFamily="34" charset="0"/>
                <a:cs typeface="Vrinda"/>
              </a:rPr>
              <a:t>Step 4: </a:t>
            </a:r>
            <a:r>
              <a:rPr lang="en-US" sz="3200" b="0" kern="100" dirty="0">
                <a:effectLst/>
                <a:latin typeface="+mn-lt"/>
                <a:ea typeface="Aptos" panose="020B0004020202020204" pitchFamily="34" charset="0"/>
                <a:cs typeface="Vrinda"/>
              </a:rPr>
              <a:t>Record the Results obtained from the hands</a:t>
            </a:r>
          </a:p>
          <a:p>
            <a:pPr marL="0" marR="0" algn="just">
              <a:lnSpc>
                <a:spcPct val="100000"/>
              </a:lnSpc>
              <a:spcAft>
                <a:spcPts val="800"/>
              </a:spcAft>
            </a:pPr>
            <a:r>
              <a:rPr lang="en-US" sz="3200" kern="100" dirty="0">
                <a:effectLst/>
                <a:latin typeface="+mn-lt"/>
                <a:ea typeface="Aptos" panose="020B0004020202020204" pitchFamily="34" charset="0"/>
                <a:cs typeface="Vrinda"/>
              </a:rPr>
              <a:t>Step 5: </a:t>
            </a:r>
            <a:r>
              <a:rPr lang="en-US" sz="3200" b="0" kern="100" dirty="0">
                <a:effectLst/>
                <a:latin typeface="+mn-lt"/>
                <a:ea typeface="Aptos" panose="020B0004020202020204" pitchFamily="34" charset="0"/>
                <a:cs typeface="Vrinda"/>
              </a:rPr>
              <a:t>Repeat the steps for a large number of trials</a:t>
            </a:r>
          </a:p>
          <a:p>
            <a:pPr marL="0" marR="0" algn="just">
              <a:lnSpc>
                <a:spcPct val="100000"/>
              </a:lnSpc>
              <a:spcAft>
                <a:spcPts val="800"/>
              </a:spcAft>
            </a:pPr>
            <a:r>
              <a:rPr lang="en-US" sz="3200" kern="100" dirty="0">
                <a:effectLst/>
                <a:latin typeface="+mn-lt"/>
                <a:ea typeface="Aptos" panose="020B0004020202020204" pitchFamily="34" charset="0"/>
                <a:cs typeface="Vrinda"/>
              </a:rPr>
              <a:t>Distinct Two </a:t>
            </a:r>
            <a:r>
              <a:rPr lang="en-US" sz="3200" kern="100" dirty="0">
                <a:latin typeface="+mn-lt"/>
                <a:ea typeface="Aptos" panose="020B0004020202020204" pitchFamily="34" charset="0"/>
                <a:cs typeface="Vrinda"/>
              </a:rPr>
              <a:t>D</a:t>
            </a:r>
            <a:r>
              <a:rPr lang="en-US" sz="3200" kern="100" dirty="0">
                <a:effectLst/>
                <a:latin typeface="+mn-lt"/>
                <a:ea typeface="Aptos" panose="020B0004020202020204" pitchFamily="34" charset="0"/>
                <a:cs typeface="Vrinda"/>
              </a:rPr>
              <a:t>eck </a:t>
            </a:r>
            <a:r>
              <a:rPr lang="en-US" sz="3200" kern="100" dirty="0">
                <a:latin typeface="+mn-lt"/>
                <a:ea typeface="Aptos" panose="020B0004020202020204" pitchFamily="34" charset="0"/>
                <a:cs typeface="Vrinda"/>
              </a:rPr>
              <a:t>C</a:t>
            </a:r>
            <a:r>
              <a:rPr lang="en-US" sz="3200" kern="100" dirty="0">
                <a:effectLst/>
                <a:latin typeface="+mn-lt"/>
                <a:ea typeface="Aptos" panose="020B0004020202020204" pitchFamily="34" charset="0"/>
                <a:cs typeface="Vrinda"/>
              </a:rPr>
              <a:t>ards (Blue Deck, Red Deck): </a:t>
            </a:r>
            <a:r>
              <a:rPr lang="en-US" sz="3200" b="0" kern="100" dirty="0">
                <a:effectLst/>
                <a:latin typeface="+mn-lt"/>
                <a:ea typeface="Aptos" panose="020B0004020202020204" pitchFamily="34" charset="0"/>
                <a:cs typeface="Vrinda"/>
              </a:rPr>
              <a:t>We introduced one blue deck and one red deck. For example, there are two Aces of Hearts, one from the blue deck and another from the red deck.  </a:t>
            </a:r>
          </a:p>
          <a:p>
            <a:pPr marL="0" marR="0" algn="just">
              <a:lnSpc>
                <a:spcPct val="100000"/>
              </a:lnSpc>
              <a:spcAft>
                <a:spcPts val="800"/>
              </a:spcAft>
            </a:pPr>
            <a:r>
              <a:rPr lang="en-US" sz="3200" kern="100" dirty="0">
                <a:effectLst/>
                <a:latin typeface="+mn-lt"/>
                <a:ea typeface="Aptos" panose="020B0004020202020204" pitchFamily="34" charset="0"/>
                <a:cs typeface="Vrinda"/>
              </a:rPr>
              <a:t>Identical </a:t>
            </a:r>
            <a:r>
              <a:rPr lang="en-US" sz="3200" kern="100" dirty="0">
                <a:latin typeface="+mn-lt"/>
                <a:ea typeface="Aptos" panose="020B0004020202020204" pitchFamily="34" charset="0"/>
                <a:cs typeface="Vrinda"/>
              </a:rPr>
              <a:t>T</a:t>
            </a:r>
            <a:r>
              <a:rPr lang="en-US" sz="3200" kern="100" dirty="0">
                <a:effectLst/>
                <a:latin typeface="+mn-lt"/>
                <a:ea typeface="Aptos" panose="020B0004020202020204" pitchFamily="34" charset="0"/>
                <a:cs typeface="Vrinda"/>
              </a:rPr>
              <a:t>wo </a:t>
            </a:r>
            <a:r>
              <a:rPr lang="en-US" sz="3200" kern="100" dirty="0">
                <a:latin typeface="+mn-lt"/>
                <a:ea typeface="Aptos" panose="020B0004020202020204" pitchFamily="34" charset="0"/>
                <a:cs typeface="Vrinda"/>
              </a:rPr>
              <a:t>D</a:t>
            </a:r>
            <a:r>
              <a:rPr lang="en-US" sz="3200" kern="100" dirty="0">
                <a:effectLst/>
                <a:latin typeface="+mn-lt"/>
                <a:ea typeface="Aptos" panose="020B0004020202020204" pitchFamily="34" charset="0"/>
                <a:cs typeface="Vrinda"/>
              </a:rPr>
              <a:t>eck Cards (Both Blue decks): </a:t>
            </a:r>
            <a:r>
              <a:rPr lang="en-US" sz="3200" b="0" kern="100" dirty="0">
                <a:effectLst/>
                <a:latin typeface="+mn-lt"/>
                <a:ea typeface="Aptos" panose="020B0004020202020204" pitchFamily="34" charset="0"/>
                <a:cs typeface="Vrinda"/>
              </a:rPr>
              <a:t>We introduced 2 identical blue decks where each rank appears twice in each suit. For example, there are two Aces of Hearts, two 10s of Clubs, etc. Since we are unable to distinguish the two ACEs of Hearts, we introduced cases to better identify our hands. For example:</a:t>
            </a:r>
          </a:p>
          <a:p>
            <a:pPr marL="0" marR="0" algn="just">
              <a:lnSpc>
                <a:spcPct val="100000"/>
              </a:lnSpc>
              <a:spcAft>
                <a:spcPts val="800"/>
              </a:spcAft>
            </a:pPr>
            <a:r>
              <a:rPr lang="en-US" sz="3200" b="0" kern="100" dirty="0">
                <a:effectLst/>
                <a:latin typeface="+mn-lt"/>
                <a:ea typeface="Aptos" panose="020B0004020202020204" pitchFamily="34" charset="0"/>
                <a:cs typeface="Vrinda"/>
              </a:rPr>
              <a:t>Full </a:t>
            </a:r>
            <a:r>
              <a:rPr lang="en-US" sz="3200" b="0" kern="100" dirty="0">
                <a:latin typeface="+mn-lt"/>
                <a:cs typeface="Vrinda"/>
              </a:rPr>
              <a:t>House consists of three cards of one rank and two of other ranks</a:t>
            </a:r>
          </a:p>
          <a:p>
            <a:pPr marL="0" marR="0" algn="just">
              <a:lnSpc>
                <a:spcPct val="100000"/>
              </a:lnSpc>
              <a:spcAft>
                <a:spcPts val="800"/>
              </a:spcAft>
            </a:pPr>
            <a:r>
              <a:rPr lang="en-US" sz="3200" b="0" kern="100" dirty="0">
                <a:latin typeface="+mn-lt"/>
                <a:cs typeface="Vrinda"/>
              </a:rPr>
              <a:t>Case </a:t>
            </a:r>
            <a:r>
              <a:rPr lang="en-US" sz="3200" b="0" kern="100" dirty="0">
                <a:effectLst/>
                <a:latin typeface="+mn-lt"/>
                <a:ea typeface="Aptos" panose="020B0004020202020204" pitchFamily="34" charset="0"/>
                <a:cs typeface="Vrinda"/>
              </a:rPr>
              <a:t>1: All cards will be distinct. 2     </a:t>
            </a:r>
            <a:r>
              <a:rPr lang="en-US" sz="3200" b="0" kern="100" dirty="0">
                <a:effectLst/>
                <a:latin typeface="+mn-lt"/>
                <a:ea typeface="Aptos" panose="020B0004020202020204" pitchFamily="34" charset="0"/>
                <a:cs typeface="Segoe UI Emoji" panose="020B0502040204020203" pitchFamily="34" charset="0"/>
              </a:rPr>
              <a:t>, </a:t>
            </a:r>
            <a:r>
              <a:rPr lang="en-US" sz="3200" b="0" kern="100" dirty="0">
                <a:effectLst/>
                <a:latin typeface="+mn-lt"/>
                <a:ea typeface="Aptos" panose="020B0004020202020204" pitchFamily="34" charset="0"/>
                <a:cs typeface="Vrinda"/>
              </a:rPr>
              <a:t>2</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2  </a:t>
            </a:r>
            <a:r>
              <a:rPr lang="en-US" sz="3200" b="0" kern="100" dirty="0">
                <a:latin typeface="+mn-lt"/>
                <a:ea typeface="Aptos" panose="020B0004020202020204" pitchFamily="34" charset="0"/>
                <a:cs typeface="Vrinda"/>
              </a:rPr>
              <a:t>   </a:t>
            </a:r>
            <a:r>
              <a:rPr lang="en-US" sz="3200" b="0" kern="100" dirty="0">
                <a:effectLst/>
                <a:latin typeface="+mn-lt"/>
                <a:ea typeface="Aptos" panose="020B0004020202020204" pitchFamily="34" charset="0"/>
                <a:cs typeface="Vrinda"/>
              </a:rPr>
              <a:t>, 5</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and 5</a:t>
            </a:r>
            <a:endParaRPr lang="en-US" sz="3200" b="0" kern="100" dirty="0">
              <a:effectLst/>
              <a:latin typeface="+mn-lt"/>
              <a:ea typeface="Aptos" panose="020B0004020202020204" pitchFamily="34" charset="0"/>
              <a:cs typeface="Segoe UI Emoji" panose="020B0502040204020203" pitchFamily="34" charset="0"/>
            </a:endParaRPr>
          </a:p>
          <a:p>
            <a:pPr algn="just">
              <a:lnSpc>
                <a:spcPct val="100000"/>
              </a:lnSpc>
              <a:spcAft>
                <a:spcPts val="800"/>
              </a:spcAft>
            </a:pPr>
            <a:r>
              <a:rPr lang="en-US" sz="3200" b="0" kern="100" dirty="0">
                <a:effectLst/>
                <a:latin typeface="+mn-lt"/>
                <a:ea typeface="Aptos" panose="020B0004020202020204" pitchFamily="34" charset="0"/>
                <a:cs typeface="Vrinda"/>
              </a:rPr>
              <a:t>Case 2: Two cards will be the same, the other three cards will be distinct. 2</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2     , 2 </a:t>
            </a:r>
            <a:r>
              <a:rPr lang="en-US" sz="3200" b="0" kern="100" dirty="0">
                <a:latin typeface="+mn-lt"/>
                <a:ea typeface="Aptos" panose="020B0004020202020204" pitchFamily="34" charset="0"/>
                <a:cs typeface="Vrinda"/>
              </a:rPr>
              <a:t>    </a:t>
            </a:r>
            <a:r>
              <a:rPr lang="en-US" sz="3200" b="0" kern="100" dirty="0">
                <a:effectLst/>
                <a:latin typeface="+mn-lt"/>
                <a:ea typeface="Aptos" panose="020B0004020202020204" pitchFamily="34" charset="0"/>
                <a:cs typeface="Vrinda"/>
              </a:rPr>
              <a:t>, 5</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5</a:t>
            </a:r>
            <a:r>
              <a:rPr lang="en-US" sz="3200" b="0" kern="100" dirty="0">
                <a:effectLst/>
                <a:latin typeface="+mn-lt"/>
                <a:ea typeface="Aptos" panose="020B0004020202020204" pitchFamily="34" charset="0"/>
                <a:cs typeface="Segoe UI Emoji" panose="020B0502040204020203" pitchFamily="34" charset="0"/>
              </a:rPr>
              <a:t>♦️ </a:t>
            </a:r>
            <a:r>
              <a:rPr lang="en-US" sz="3200" b="0" kern="100" dirty="0">
                <a:effectLst/>
                <a:latin typeface="+mn-lt"/>
                <a:ea typeface="Aptos" panose="020B0004020202020204" pitchFamily="34" charset="0"/>
                <a:cs typeface="Vrinda"/>
              </a:rPr>
              <a:t>or, 2</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2</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2 </a:t>
            </a:r>
            <a:r>
              <a:rPr lang="en-US" sz="3200" b="0" kern="100" dirty="0">
                <a:latin typeface="+mn-lt"/>
                <a:ea typeface="Aptos" panose="020B0004020202020204" pitchFamily="34" charset="0"/>
                <a:cs typeface="Vrinda"/>
              </a:rPr>
              <a:t>    </a:t>
            </a:r>
            <a:r>
              <a:rPr lang="en-US" sz="3200" b="0" kern="100" dirty="0">
                <a:effectLst/>
                <a:latin typeface="+mn-lt"/>
                <a:ea typeface="Aptos" panose="020B0004020202020204" pitchFamily="34" charset="0"/>
                <a:cs typeface="Vrinda"/>
              </a:rPr>
              <a:t>, 5</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and 5 </a:t>
            </a:r>
          </a:p>
          <a:p>
            <a:pPr algn="just">
              <a:lnSpc>
                <a:spcPct val="100000"/>
              </a:lnSpc>
              <a:spcAft>
                <a:spcPts val="800"/>
              </a:spcAft>
            </a:pPr>
            <a:r>
              <a:rPr lang="en-US" sz="3200" b="0" kern="100" dirty="0">
                <a:effectLst/>
                <a:latin typeface="+mn-lt"/>
                <a:ea typeface="Aptos" panose="020B0004020202020204" pitchFamily="34" charset="0"/>
                <a:cs typeface="Vrinda"/>
              </a:rPr>
              <a:t>Case 3: Two cards will be the same, another two cards will be the same, and one distinct card. 2</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2</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2	, 5</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and 5</a:t>
            </a:r>
            <a:r>
              <a:rPr lang="en-US" sz="3200" b="0" kern="100" dirty="0">
                <a:effectLst/>
                <a:latin typeface="+mn-lt"/>
                <a:ea typeface="Aptos" panose="020B0004020202020204" pitchFamily="34" charset="0"/>
                <a:cs typeface="Segoe UI Emoji" panose="020B0502040204020203" pitchFamily="34" charset="0"/>
              </a:rPr>
              <a:t>♦️</a:t>
            </a:r>
            <a:r>
              <a:rPr lang="en-US" sz="3200" b="0" kern="100" dirty="0">
                <a:effectLst/>
                <a:latin typeface="+mn-lt"/>
                <a:ea typeface="Aptos" panose="020B0004020202020204" pitchFamily="34" charset="0"/>
                <a:cs typeface="Vrinda"/>
              </a:rPr>
              <a:t> </a:t>
            </a:r>
          </a:p>
          <a:p>
            <a:pPr marL="0" marR="0" algn="just">
              <a:lnSpc>
                <a:spcPct val="100000"/>
              </a:lnSpc>
              <a:spcAft>
                <a:spcPts val="800"/>
              </a:spcAft>
            </a:pPr>
            <a:endParaRPr lang="en-US" sz="3200" kern="100" dirty="0">
              <a:effectLst/>
              <a:latin typeface="+mn-lt"/>
              <a:ea typeface="Aptos" panose="020B0004020202020204" pitchFamily="34" charset="0"/>
              <a:cs typeface="Vrinda" panose="020B0502040204020203" pitchFamily="34" charset="0"/>
            </a:endParaRPr>
          </a:p>
        </p:txBody>
      </p:sp>
      <p:sp>
        <p:nvSpPr>
          <p:cNvPr id="27" name="Text Box 18"/>
          <p:cNvSpPr txBox="1">
            <a:spLocks noChangeArrowheads="1"/>
          </p:cNvSpPr>
          <p:nvPr/>
        </p:nvSpPr>
        <p:spPr bwMode="auto">
          <a:xfrm>
            <a:off x="14240352" y="3792498"/>
            <a:ext cx="28718673"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DISCUSSION &amp; RESULTS</a:t>
            </a:r>
            <a:endParaRPr lang="en-US" sz="5900"/>
          </a:p>
        </p:txBody>
      </p:sp>
      <p:pic>
        <p:nvPicPr>
          <p:cNvPr id="13" name="Picture 12" descr="A graph of different colored lines&#10;&#10;Description automatically generated">
            <a:extLst>
              <a:ext uri="{FF2B5EF4-FFF2-40B4-BE49-F238E27FC236}">
                <a16:creationId xmlns:a16="http://schemas.microsoft.com/office/drawing/2014/main" id="{86A7FDF2-A6F5-92B8-A265-0E7AAE88C2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01113" y="14146244"/>
            <a:ext cx="17796365" cy="7648597"/>
          </a:xfrm>
          <a:prstGeom prst="rect">
            <a:avLst/>
          </a:prstGeom>
        </p:spPr>
      </p:pic>
      <p:pic>
        <p:nvPicPr>
          <p:cNvPr id="15" name="Picture 14" descr="A graph of different colored lines&#10;&#10;Description automatically generated">
            <a:extLst>
              <a:ext uri="{FF2B5EF4-FFF2-40B4-BE49-F238E27FC236}">
                <a16:creationId xmlns:a16="http://schemas.microsoft.com/office/drawing/2014/main" id="{3F0A0FFF-C124-2C3A-4F34-64834D6D1A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65112" y="22830866"/>
            <a:ext cx="18330584" cy="8645526"/>
          </a:xfrm>
          <a:prstGeom prst="rect">
            <a:avLst/>
          </a:prstGeom>
        </p:spPr>
      </p:pic>
      <p:pic>
        <p:nvPicPr>
          <p:cNvPr id="14" name="Picture 13">
            <a:extLst>
              <a:ext uri="{FF2B5EF4-FFF2-40B4-BE49-F238E27FC236}">
                <a16:creationId xmlns:a16="http://schemas.microsoft.com/office/drawing/2014/main" id="{3E6C5DA3-5914-0685-D5BB-CE0948869143}"/>
              </a:ext>
            </a:extLst>
          </p:cNvPr>
          <p:cNvPicPr>
            <a:picLocks noChangeAspect="1"/>
          </p:cNvPicPr>
          <p:nvPr/>
        </p:nvPicPr>
        <p:blipFill>
          <a:blip r:embed="rId6"/>
          <a:stretch>
            <a:fillRect/>
          </a:stretch>
        </p:blipFill>
        <p:spPr>
          <a:xfrm>
            <a:off x="309409" y="11114447"/>
            <a:ext cx="13331190" cy="6856095"/>
          </a:xfrm>
          <a:prstGeom prst="rect">
            <a:avLst/>
          </a:prstGeom>
        </p:spPr>
      </p:pic>
      <p:sp>
        <p:nvSpPr>
          <p:cNvPr id="5" name="TextBox 4">
            <a:extLst>
              <a:ext uri="{FF2B5EF4-FFF2-40B4-BE49-F238E27FC236}">
                <a16:creationId xmlns:a16="http://schemas.microsoft.com/office/drawing/2014/main" id="{4CE295D4-FD19-A35A-DE4B-71E0BB980B88}"/>
              </a:ext>
            </a:extLst>
          </p:cNvPr>
          <p:cNvSpPr txBox="1"/>
          <p:nvPr/>
        </p:nvSpPr>
        <p:spPr>
          <a:xfrm>
            <a:off x="14856376" y="13191529"/>
            <a:ext cx="15087600" cy="596702"/>
          </a:xfrm>
          <a:prstGeom prst="rect">
            <a:avLst/>
          </a:prstGeom>
          <a:noFill/>
        </p:spPr>
        <p:txBody>
          <a:bodyPr wrap="square" rtlCol="0">
            <a:spAutoFit/>
          </a:bodyPr>
          <a:lstStyle/>
          <a:p>
            <a:r>
              <a:rPr lang="en-US" sz="4800" dirty="0"/>
              <a:t>Table 1. Two Distinct Deck Combinations</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84525D-F17E-737E-1C19-50665CDA2BCA}"/>
                  </a:ext>
                </a:extLst>
              </p:cNvPr>
              <p:cNvSpPr txBox="1"/>
              <p:nvPr/>
            </p:nvSpPr>
            <p:spPr>
              <a:xfrm>
                <a:off x="14034781" y="5031439"/>
                <a:ext cx="9710057" cy="695896"/>
              </a:xfrm>
              <a:prstGeom prst="rect">
                <a:avLst/>
              </a:prstGeom>
              <a:noFill/>
            </p:spPr>
            <p:txBody>
              <a:bodyPr wrap="square" rtlCol="0">
                <a:spAutoFit/>
              </a:bodyPr>
              <a:lstStyle/>
              <a:p>
                <a:r>
                  <a:rPr lang="en-US" sz="4400" b="0" kern="100" dirty="0">
                    <a:effectLst/>
                    <a:ea typeface="Calibri" panose="020F0502020204030204" pitchFamily="34" charset="0"/>
                    <a:cs typeface="Gautami" panose="020B0502040204020203" pitchFamily="34" charset="0"/>
                  </a:rPr>
                  <a:t>Total Possibilities </a:t>
                </a:r>
                <a14:m>
                  <m:oMath xmlns:m="http://schemas.openxmlformats.org/officeDocument/2006/math">
                    <m:d>
                      <m:dPr>
                        <m:ctrlPr>
                          <a:rPr lang="en-US" sz="44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4400" b="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4400" b="0" i="1" kern="100">
                                <a:effectLst/>
                                <a:latin typeface="Cambria Math" panose="02040503050406030204" pitchFamily="18" charset="0"/>
                                <a:ea typeface="Calibri" panose="020F0502020204030204" pitchFamily="34" charset="0"/>
                                <a:cs typeface="Times New Roman" panose="02020603050405020304" pitchFamily="18" charset="0"/>
                              </a:rPr>
                              <m:t>104</m:t>
                            </m:r>
                          </m:num>
                          <m:den>
                            <m:r>
                              <a:rPr lang="en-US" sz="4400" b="0" i="1" kern="100">
                                <a:effectLst/>
                                <a:latin typeface="Cambria Math" panose="02040503050406030204" pitchFamily="18" charset="0"/>
                                <a:ea typeface="Calibri" panose="020F0502020204030204" pitchFamily="34" charset="0"/>
                                <a:cs typeface="Times New Roman" panose="02020603050405020304" pitchFamily="18" charset="0"/>
                              </a:rPr>
                              <m:t>5</m:t>
                            </m:r>
                          </m:den>
                        </m:f>
                      </m:e>
                    </m:d>
                  </m:oMath>
                </a14:m>
                <a:r>
                  <a:rPr lang="en-US" sz="4400" b="0" kern="100" dirty="0">
                    <a:effectLst/>
                    <a:ea typeface="Calibri" panose="020F0502020204030204" pitchFamily="34" charset="0"/>
                    <a:cs typeface="Gautami" panose="020B0502040204020203" pitchFamily="34" charset="0"/>
                  </a:rPr>
                  <a:t> = 91962520030</a:t>
                </a:r>
                <a:endParaRPr lang="en-US" sz="4400" b="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8" name="TextBox 7">
                <a:extLst>
                  <a:ext uri="{FF2B5EF4-FFF2-40B4-BE49-F238E27FC236}">
                    <a16:creationId xmlns:a16="http://schemas.microsoft.com/office/drawing/2014/main" id="{FC84525D-F17E-737E-1C19-50665CDA2BCA}"/>
                  </a:ext>
                </a:extLst>
              </p:cNvPr>
              <p:cNvSpPr txBox="1">
                <a:spLocks noRot="1" noChangeAspect="1" noMove="1" noResize="1" noEditPoints="1" noAdjustHandles="1" noChangeArrowheads="1" noChangeShapeType="1" noTextEdit="1"/>
              </p:cNvSpPr>
              <p:nvPr/>
            </p:nvSpPr>
            <p:spPr>
              <a:xfrm>
                <a:off x="14034781" y="5031439"/>
                <a:ext cx="9710057" cy="695896"/>
              </a:xfrm>
              <a:prstGeom prst="rect">
                <a:avLst/>
              </a:prstGeom>
              <a:blipFill>
                <a:blip r:embed="rId7"/>
                <a:stretch>
                  <a:fillRect t="-39130" b="-28696"/>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E7308B1F-6263-E847-6276-4D74921D549B}"/>
              </a:ext>
            </a:extLst>
          </p:cNvPr>
          <p:cNvSpPr txBox="1"/>
          <p:nvPr/>
        </p:nvSpPr>
        <p:spPr>
          <a:xfrm>
            <a:off x="15199057" y="21877274"/>
            <a:ext cx="14064343" cy="659732"/>
          </a:xfrm>
          <a:prstGeom prst="rect">
            <a:avLst/>
          </a:prstGeom>
          <a:noFill/>
        </p:spPr>
        <p:txBody>
          <a:bodyPr wrap="square" rtlCol="0">
            <a:spAutoFit/>
          </a:bodyPr>
          <a:lstStyle/>
          <a:p>
            <a:r>
              <a:rPr lang="en-US" dirty="0"/>
              <a:t>Fig 1. Simulations for Two Identical Deck</a:t>
            </a:r>
          </a:p>
        </p:txBody>
      </p:sp>
      <p:sp>
        <p:nvSpPr>
          <p:cNvPr id="20" name="TextBox 19">
            <a:extLst>
              <a:ext uri="{FF2B5EF4-FFF2-40B4-BE49-F238E27FC236}">
                <a16:creationId xmlns:a16="http://schemas.microsoft.com/office/drawing/2014/main" id="{78F7CC20-70C8-E244-427B-3DBEB7183DD9}"/>
              </a:ext>
            </a:extLst>
          </p:cNvPr>
          <p:cNvSpPr txBox="1"/>
          <p:nvPr/>
        </p:nvSpPr>
        <p:spPr>
          <a:xfrm>
            <a:off x="14913428" y="31872138"/>
            <a:ext cx="14064343" cy="659732"/>
          </a:xfrm>
          <a:prstGeom prst="rect">
            <a:avLst/>
          </a:prstGeom>
          <a:noFill/>
        </p:spPr>
        <p:txBody>
          <a:bodyPr wrap="square" rtlCol="0">
            <a:spAutoFit/>
          </a:bodyPr>
          <a:lstStyle/>
          <a:p>
            <a:r>
              <a:rPr lang="en-US" dirty="0"/>
              <a:t>Fig 1. Simulations for Two Distinct Deck</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0E3F75F-2149-435A-238B-011F27BD5D0C}"/>
                  </a:ext>
                </a:extLst>
              </p:cNvPr>
              <p:cNvSpPr txBox="1"/>
              <p:nvPr/>
            </p:nvSpPr>
            <p:spPr>
              <a:xfrm>
                <a:off x="31076907" y="5051675"/>
                <a:ext cx="11333836" cy="4619726"/>
              </a:xfrm>
              <a:prstGeom prst="rect">
                <a:avLst/>
              </a:prstGeom>
              <a:noFill/>
            </p:spPr>
            <p:txBody>
              <a:bodyPr wrap="square" rtlCol="0">
                <a:spAutoFit/>
              </a:bodyPr>
              <a:lstStyle/>
              <a:p>
                <a:pPr marL="0" marR="0" algn="l">
                  <a:lnSpc>
                    <a:spcPct val="107000"/>
                  </a:lnSpc>
                  <a:spcAft>
                    <a:spcPts val="800"/>
                  </a:spcAft>
                </a:pPr>
                <a:r>
                  <a:rPr lang="en-US" sz="3600" b="0" kern="100" dirty="0">
                    <a:effectLst/>
                    <a:ea typeface="Calibri" panose="020F0502020204030204" pitchFamily="34" charset="0"/>
                    <a:cs typeface="Gautami" panose="020B0502040204020203" pitchFamily="34" charset="0"/>
                  </a:rPr>
                  <a:t>Case 0: All Distinct Cards: </a:t>
                </a:r>
                <a14:m>
                  <m:oMath xmlns:m="http://schemas.openxmlformats.org/officeDocument/2006/math">
                    <m:d>
                      <m:dP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52</m:t>
                            </m:r>
                          </m:num>
                          <m:den>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5</m:t>
                            </m:r>
                          </m:den>
                        </m:f>
                      </m:e>
                    </m:d>
                  </m:oMath>
                </a14:m>
                <a:endParaRPr lang="en-US" sz="3600" b="0" kern="100" dirty="0">
                  <a:effectLst/>
                  <a:ea typeface="Calibri" panose="020F0502020204030204" pitchFamily="34" charset="0"/>
                  <a:cs typeface="Gautami" panose="020B0502040204020203" pitchFamily="34" charset="0"/>
                </a:endParaRPr>
              </a:p>
              <a:p>
                <a:pPr marL="0" marR="0" algn="l">
                  <a:lnSpc>
                    <a:spcPct val="107000"/>
                  </a:lnSpc>
                  <a:spcAft>
                    <a:spcPts val="800"/>
                  </a:spcAft>
                </a:pPr>
                <a:r>
                  <a:rPr lang="en-US" sz="3600" b="0" kern="100" dirty="0">
                    <a:effectLst/>
                    <a:ea typeface="Calibri" panose="020F0502020204030204" pitchFamily="34" charset="0"/>
                    <a:cs typeface="Gautami" panose="020B0502040204020203" pitchFamily="34" charset="0"/>
                  </a:rPr>
                  <a:t>Case 1: 2 Same Cards and 3 Different Cards: </a:t>
                </a:r>
                <a14:m>
                  <m:oMath xmlns:m="http://schemas.openxmlformats.org/officeDocument/2006/math">
                    <m:d>
                      <m:dP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52</m:t>
                            </m:r>
                          </m:num>
                          <m:den>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1</m:t>
                            </m:r>
                          </m:den>
                        </m:f>
                      </m:e>
                    </m:d>
                  </m:oMath>
                </a14:m>
                <a:r>
                  <a:rPr lang="en-US" sz="3600" b="0" kern="100" dirty="0">
                    <a:effectLst/>
                    <a:ea typeface="Times New Roman" panose="02020603050405020304" pitchFamily="18" charset="0"/>
                    <a:cs typeface="Gautami" panose="020B0502040204020203" pitchFamily="34" charset="0"/>
                  </a:rPr>
                  <a:t> * </a:t>
                </a:r>
                <a14:m>
                  <m:oMath xmlns:m="http://schemas.openxmlformats.org/officeDocument/2006/math">
                    <m:d>
                      <m:dP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51</m:t>
                            </m:r>
                          </m:num>
                          <m:den>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3</m:t>
                            </m:r>
                          </m:den>
                        </m:f>
                      </m:e>
                    </m:d>
                  </m:oMath>
                </a14:m>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p>
                <a:pPr marL="0" marR="0" algn="l">
                  <a:lnSpc>
                    <a:spcPct val="107000"/>
                  </a:lnSpc>
                  <a:spcAft>
                    <a:spcPts val="800"/>
                  </a:spcAft>
                </a:pPr>
                <a:r>
                  <a:rPr lang="en-US" sz="3600" b="0" kern="100" dirty="0">
                    <a:effectLst/>
                    <a:ea typeface="Calibri" panose="020F0502020204030204" pitchFamily="34" charset="0"/>
                    <a:cs typeface="Gautami" panose="020B0502040204020203" pitchFamily="34" charset="0"/>
                  </a:rPr>
                  <a:t>Case 2: 2 Same Cards, 2 Same Cards and 1 Distinct Card: </a:t>
                </a:r>
                <a14:m>
                  <m:oMath xmlns:m="http://schemas.openxmlformats.org/officeDocument/2006/math">
                    <m:d>
                      <m:dP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52</m:t>
                            </m:r>
                          </m:num>
                          <m:den>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2</m:t>
                            </m:r>
                          </m:den>
                        </m:f>
                      </m:e>
                    </m:d>
                  </m:oMath>
                </a14:m>
                <a:r>
                  <a:rPr lang="en-US" sz="3600" b="0" kern="100" dirty="0">
                    <a:effectLst/>
                    <a:ea typeface="Times New Roman" panose="02020603050405020304" pitchFamily="18" charset="0"/>
                    <a:cs typeface="Gautami" panose="020B0502040204020203" pitchFamily="34" charset="0"/>
                  </a:rPr>
                  <a:t>* </a:t>
                </a:r>
                <a14:m>
                  <m:oMath xmlns:m="http://schemas.openxmlformats.org/officeDocument/2006/math">
                    <m:d>
                      <m:dP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50</m:t>
                            </m:r>
                          </m:num>
                          <m:den>
                            <m:r>
                              <a:rPr lang="en-US" sz="3600" b="0" i="1" kern="100">
                                <a:effectLst/>
                                <a:latin typeface="Cambria Math" panose="02040503050406030204" pitchFamily="18" charset="0"/>
                                <a:ea typeface="Calibri" panose="020F0502020204030204" pitchFamily="34" charset="0"/>
                                <a:cs typeface="Times New Roman" panose="02020603050405020304" pitchFamily="18" charset="0"/>
                              </a:rPr>
                              <m:t>1</m:t>
                            </m:r>
                          </m:den>
                        </m:f>
                      </m:e>
                    </m:d>
                  </m:oMath>
                </a14:m>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p>
                <a:pPr marL="0" marR="0" algn="l">
                  <a:lnSpc>
                    <a:spcPct val="107000"/>
                  </a:lnSpc>
                  <a:spcAft>
                    <a:spcPts val="800"/>
                  </a:spcAft>
                </a:pPr>
                <a:r>
                  <a:rPr lang="en-US" sz="3600" b="0" kern="100" dirty="0">
                    <a:effectLst/>
                    <a:ea typeface="Times New Roman" panose="02020603050405020304" pitchFamily="18" charset="0"/>
                    <a:cs typeface="Gautami" panose="020B0502040204020203" pitchFamily="34" charset="0"/>
                  </a:rPr>
                  <a:t>Total Possibilities: 3748160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21" name="TextBox 20">
                <a:extLst>
                  <a:ext uri="{FF2B5EF4-FFF2-40B4-BE49-F238E27FC236}">
                    <a16:creationId xmlns:a16="http://schemas.microsoft.com/office/drawing/2014/main" id="{00E3F75F-2149-435A-238B-011F27BD5D0C}"/>
                  </a:ext>
                </a:extLst>
              </p:cNvPr>
              <p:cNvSpPr txBox="1">
                <a:spLocks noRot="1" noChangeAspect="1" noMove="1" noResize="1" noEditPoints="1" noAdjustHandles="1" noChangeArrowheads="1" noChangeShapeType="1" noTextEdit="1"/>
              </p:cNvSpPr>
              <p:nvPr/>
            </p:nvSpPr>
            <p:spPr>
              <a:xfrm>
                <a:off x="31076907" y="5051675"/>
                <a:ext cx="11333836" cy="4619726"/>
              </a:xfrm>
              <a:prstGeom prst="rect">
                <a:avLst/>
              </a:prstGeom>
              <a:blipFill>
                <a:blip r:embed="rId11"/>
                <a:stretch>
                  <a:fillRect l="-1668" t="-264" b="-3694"/>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AB6F601E-A251-0CEA-E0A9-989EB333A255}"/>
              </a:ext>
            </a:extLst>
          </p:cNvPr>
          <p:cNvSpPr txBox="1"/>
          <p:nvPr/>
        </p:nvSpPr>
        <p:spPr>
          <a:xfrm>
            <a:off x="29943976" y="17147553"/>
            <a:ext cx="15087600" cy="596702"/>
          </a:xfrm>
          <a:prstGeom prst="rect">
            <a:avLst/>
          </a:prstGeom>
          <a:noFill/>
        </p:spPr>
        <p:txBody>
          <a:bodyPr wrap="square" rtlCol="0">
            <a:spAutoFit/>
          </a:bodyPr>
          <a:lstStyle/>
          <a:p>
            <a:r>
              <a:rPr lang="en-US" sz="4800" dirty="0"/>
              <a:t>Table 2. Two Identical Deck Combinations</a:t>
            </a:r>
            <a:endParaRPr lang="en-US" dirty="0"/>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374AB4B-9E60-E3E3-F004-B31E0C3A36FE}"/>
                  </a:ext>
                </a:extLst>
              </p:cNvPr>
              <p:cNvSpPr txBox="1"/>
              <p:nvPr/>
            </p:nvSpPr>
            <p:spPr>
              <a:xfrm>
                <a:off x="31697478" y="17744255"/>
                <a:ext cx="11799133" cy="15704748"/>
              </a:xfrm>
              <a:prstGeom prst="rect">
                <a:avLst/>
              </a:prstGeom>
              <a:noFill/>
            </p:spPr>
            <p:txBody>
              <a:bodyPr wrap="square" rtlCol="0">
                <a:spAutoFit/>
              </a:bodyPr>
              <a:lstStyle/>
              <a:p>
                <a:pPr marL="0" marR="0" algn="l">
                  <a:lnSpc>
                    <a:spcPct val="100000"/>
                  </a:lnSpc>
                  <a:spcBef>
                    <a:spcPts val="0"/>
                  </a:spcBef>
                  <a:spcAft>
                    <a:spcPts val="0"/>
                  </a:spcAft>
                </a:pPr>
                <a:r>
                  <a:rPr lang="en-US" sz="3200" kern="100" dirty="0">
                    <a:effectLst/>
                    <a:latin typeface="+mj-lt"/>
                    <a:ea typeface="Times New Roman" panose="02020603050405020304" pitchFamily="18" charset="0"/>
                    <a:cs typeface="Vrinda" panose="020B0502040204020203" pitchFamily="34" charset="0"/>
                  </a:rPr>
                  <a:t>Full House:</a:t>
                </a:r>
                <a:endParaRPr lang="en-US" sz="320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Aptos" panose="020B0004020202020204" pitchFamily="34" charset="0"/>
                    <a:cs typeface="Vrinda" panose="020B0502040204020203" pitchFamily="34" charset="0"/>
                  </a:rPr>
                  <a:t>Case 0: </a:t>
                </a:r>
                <a14:m>
                  <m:oMath xmlns:m="http://schemas.openxmlformats.org/officeDocument/2006/math">
                    <m:d>
                      <m:dP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dPr>
                      <m:e>
                        <m:f>
                          <m:fPr>
                            <m:type m:val="noBa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fPr>
                          <m:num>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13</m:t>
                            </m:r>
                          </m:num>
                          <m:den>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3</m:t>
                            </m:r>
                          </m:den>
                        </m:f>
                      </m:e>
                    </m:d>
                  </m:oMath>
                </a14:m>
                <a:r>
                  <a:rPr lang="en-US" sz="3200" b="0" kern="100" dirty="0">
                    <a:effectLst/>
                    <a:latin typeface="+mj-lt"/>
                    <a:ea typeface="Times New Roman" panose="02020603050405020304" pitchFamily="18" charset="0"/>
                    <a:cs typeface="Vrinda" panose="020B0502040204020203" pitchFamily="34" charset="0"/>
                  </a:rPr>
                  <a:t>*12*</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den>
                        </m:f>
                      </m:e>
                    </m:d>
                  </m:oMath>
                </a14:m>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Times New Roman" panose="02020603050405020304" pitchFamily="18" charset="0"/>
                    <a:cs typeface="Vrinda" panose="020B0502040204020203" pitchFamily="34" charset="0"/>
                  </a:rPr>
                  <a:t>Case 1(Subcase1): </a:t>
                </a:r>
                <a14:m>
                  <m:oMath xmlns:m="http://schemas.openxmlformats.org/officeDocument/2006/math">
                    <m:d>
                      <m:dP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dPr>
                      <m:e>
                        <m:f>
                          <m:fPr>
                            <m:type m:val="noBa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fPr>
                          <m:num>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13</m:t>
                            </m:r>
                          </m:num>
                          <m:den>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m:t>
                    </m:r>
                  </m:oMath>
                </a14:m>
                <a:r>
                  <a:rPr lang="en-US" sz="3200" b="0" kern="100" dirty="0">
                    <a:effectLst/>
                    <a:latin typeface="+mj-lt"/>
                    <a:ea typeface="Times New Roman" panose="02020603050405020304" pitchFamily="18" charset="0"/>
                    <a:cs typeface="Vrinda" panose="020B0502040204020203" pitchFamily="34" charset="0"/>
                  </a:rPr>
                  <a:t>12*</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den>
                        </m:f>
                      </m:e>
                    </m:d>
                  </m:oMath>
                </a14:m>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Times New Roman" panose="02020603050405020304" pitchFamily="18" charset="0"/>
                    <a:cs typeface="Vrinda" panose="020B0502040204020203" pitchFamily="34" charset="0"/>
                  </a:rPr>
                  <a:t>Case 1(Subcase2): </a:t>
                </a:r>
                <a14:m>
                  <m:oMath xmlns:m="http://schemas.openxmlformats.org/officeDocument/2006/math">
                    <m:d>
                      <m:dP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dPr>
                      <m:e>
                        <m:f>
                          <m:fPr>
                            <m:type m:val="noBa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fPr>
                          <m:num>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13</m:t>
                            </m:r>
                          </m:num>
                          <m:den>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3</m:t>
                            </m:r>
                          </m:den>
                        </m:f>
                      </m:e>
                    </m:d>
                  </m:oMath>
                </a14:m>
                <a:r>
                  <a:rPr lang="en-US" sz="3200" b="0" kern="100" dirty="0">
                    <a:effectLst/>
                    <a:latin typeface="+mj-lt"/>
                    <a:ea typeface="Times New Roman" panose="02020603050405020304" pitchFamily="18" charset="0"/>
                    <a:cs typeface="Vrinda" panose="020B0502040204020203" pitchFamily="34" charset="0"/>
                  </a:rPr>
                  <a:t>*12*</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oMath>
                </a14:m>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Times New Roman" panose="02020603050405020304" pitchFamily="18" charset="0"/>
                    <a:cs typeface="Vrinda" panose="020B0502040204020203" pitchFamily="34" charset="0"/>
                  </a:rPr>
                  <a:t>Case 2: </a:t>
                </a:r>
                <a14:m>
                  <m:oMath xmlns:m="http://schemas.openxmlformats.org/officeDocument/2006/math">
                    <m:d>
                      <m:dP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dPr>
                      <m:e>
                        <m:f>
                          <m:fPr>
                            <m:type m:val="noBar"/>
                            <m:ctrlPr>
                              <a:rPr lang="en-US" sz="3200" b="0" i="1" kern="100">
                                <a:effectLst/>
                                <a:latin typeface="Cambria Math" panose="02040503050406030204" pitchFamily="18" charset="0"/>
                                <a:ea typeface="Aptos" panose="020B0004020202020204" pitchFamily="34" charset="0"/>
                                <a:cs typeface="Vrinda" panose="020B0502040204020203" pitchFamily="34" charset="0"/>
                              </a:rPr>
                            </m:ctrlPr>
                          </m:fPr>
                          <m:num>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13</m:t>
                            </m:r>
                          </m:num>
                          <m:den>
                            <m:r>
                              <a:rPr lang="en-US" sz="3200" b="0" i="1" kern="100" smtClean="0">
                                <a:effectLst/>
                                <a:latin typeface="Cambria Math" panose="02040503050406030204" pitchFamily="18" charset="0"/>
                                <a:ea typeface="Aptos" panose="020B0004020202020204" pitchFamily="34"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m:t>
                    </m:r>
                  </m:oMath>
                </a14:m>
                <a:r>
                  <a:rPr lang="en-US" sz="3200" b="0" kern="100" dirty="0">
                    <a:effectLst/>
                    <a:latin typeface="+mj-lt"/>
                    <a:ea typeface="Times New Roman" panose="02020603050405020304" pitchFamily="18" charset="0"/>
                    <a:cs typeface="Vrinda" panose="020B0502040204020203" pitchFamily="34" charset="0"/>
                  </a:rPr>
                  <a:t>12*</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oMath>
                </a14:m>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endParaRPr lang="en-US" sz="24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800"/>
                  </a:spcAft>
                </a:pPr>
                <a:r>
                  <a:rPr lang="en-US" sz="3200" kern="100" dirty="0">
                    <a:latin typeface="+mj-lt"/>
                    <a:ea typeface="Times New Roman" panose="02020603050405020304" pitchFamily="18" charset="0"/>
                    <a:cs typeface="Vrinda" panose="020B0502040204020203" pitchFamily="34" charset="0"/>
                  </a:rPr>
                  <a:t>Five of a Kind:</a:t>
                </a:r>
                <a:endParaRPr lang="en-US" sz="3200" kern="100" dirty="0">
                  <a:latin typeface="+mj-lt"/>
                  <a:ea typeface="Aptos" panose="020B0004020202020204" pitchFamily="34" charset="0"/>
                  <a:cs typeface="Vrinda" panose="020B0502040204020203" pitchFamily="34" charset="0"/>
                </a:endParaRPr>
              </a:p>
              <a:p>
                <a:pPr algn="l">
                  <a:lnSpc>
                    <a:spcPct val="100000"/>
                  </a:lnSpc>
                  <a:spcBef>
                    <a:spcPts val="0"/>
                  </a:spcBef>
                </a:pPr>
                <a:r>
                  <a:rPr lang="en-US" sz="3200" b="0" dirty="0">
                    <a:latin typeface="+mj-lt"/>
                  </a:rPr>
                  <a:t>Case 0: Not Possible</a:t>
                </a:r>
              </a:p>
              <a:p>
                <a:pPr algn="l">
                  <a:lnSpc>
                    <a:spcPct val="100000"/>
                  </a:lnSpc>
                  <a:spcBef>
                    <a:spcPts val="0"/>
                  </a:spcBef>
                </a:pPr>
                <a:r>
                  <a:rPr lang="en-US" sz="3200" b="0" dirty="0">
                    <a:latin typeface="+mj-lt"/>
                  </a:rPr>
                  <a:t>Case 1: </a:t>
                </a:r>
                <a14:m>
                  <m:oMath xmlns:m="http://schemas.openxmlformats.org/officeDocument/2006/math">
                    <m:d>
                      <m:dPr>
                        <m:ctrlPr>
                          <a:rPr lang="en-US" sz="3200" b="0" i="1">
                            <a:latin typeface="Cambria Math" panose="02040503050406030204" pitchFamily="18" charset="0"/>
                          </a:rPr>
                        </m:ctrlPr>
                      </m:dPr>
                      <m:e>
                        <m:f>
                          <m:fPr>
                            <m:type m:val="noBar"/>
                            <m:ctrlPr>
                              <a:rPr lang="en-US" sz="3200" b="0" i="1">
                                <a:latin typeface="Cambria Math" panose="02040503050406030204" pitchFamily="18" charset="0"/>
                              </a:rPr>
                            </m:ctrlPr>
                          </m:fPr>
                          <m:num>
                            <m:r>
                              <a:rPr lang="en-US" sz="3200" b="0" i="1">
                                <a:latin typeface="Cambria Math" panose="02040503050406030204" pitchFamily="18" charset="0"/>
                              </a:rPr>
                              <m:t>13</m:t>
                            </m:r>
                          </m:num>
                          <m:den>
                            <m:r>
                              <a:rPr lang="en-US" sz="3200" b="0" i="1">
                                <a:latin typeface="Cambria Math" panose="02040503050406030204" pitchFamily="18" charset="0"/>
                              </a:rPr>
                              <m:t>1</m:t>
                            </m:r>
                          </m:den>
                        </m:f>
                      </m:e>
                    </m:d>
                  </m:oMath>
                </a14:m>
                <a:r>
                  <a:rPr lang="en-US" sz="3200" b="0" dirty="0">
                    <a:latin typeface="+mj-lt"/>
                  </a:rPr>
                  <a:t>*</a:t>
                </a:r>
                <a14:m>
                  <m:oMath xmlns:m="http://schemas.openxmlformats.org/officeDocument/2006/math">
                    <m:d>
                      <m:dPr>
                        <m:ctrlPr>
                          <a:rPr lang="en-US" sz="3200" b="0" i="1">
                            <a:latin typeface="Cambria Math" panose="02040503050406030204" pitchFamily="18" charset="0"/>
                          </a:rPr>
                        </m:ctrlPr>
                      </m:dPr>
                      <m:e>
                        <m:f>
                          <m:fPr>
                            <m:type m:val="noBar"/>
                            <m:ctrlPr>
                              <a:rPr lang="en-US" sz="3200" b="0" i="1">
                                <a:latin typeface="Cambria Math" panose="02040503050406030204" pitchFamily="18" charset="0"/>
                              </a:rPr>
                            </m:ctrlPr>
                          </m:fPr>
                          <m:num>
                            <m:r>
                              <a:rPr lang="en-US" sz="3200" b="0" i="1">
                                <a:latin typeface="Cambria Math" panose="02040503050406030204" pitchFamily="18" charset="0"/>
                              </a:rPr>
                              <m:t>4</m:t>
                            </m:r>
                          </m:num>
                          <m:den>
                            <m:r>
                              <a:rPr lang="en-US" sz="3200" b="0" i="1">
                                <a:latin typeface="Cambria Math" panose="02040503050406030204" pitchFamily="18" charset="0"/>
                              </a:rPr>
                              <m:t>1</m:t>
                            </m:r>
                          </m:den>
                        </m:f>
                      </m:e>
                    </m:d>
                  </m:oMath>
                </a14:m>
                <a:r>
                  <a:rPr lang="en-US" sz="3200" b="0" dirty="0">
                    <a:latin typeface="+mj-lt"/>
                  </a:rPr>
                  <a:t>*</a:t>
                </a:r>
                <a14:m>
                  <m:oMath xmlns:m="http://schemas.openxmlformats.org/officeDocument/2006/math">
                    <m:d>
                      <m:dPr>
                        <m:ctrlPr>
                          <a:rPr lang="en-US" sz="3200" b="0" i="1">
                            <a:latin typeface="Cambria Math" panose="02040503050406030204" pitchFamily="18" charset="0"/>
                          </a:rPr>
                        </m:ctrlPr>
                      </m:dPr>
                      <m:e>
                        <m:f>
                          <m:fPr>
                            <m:type m:val="noBar"/>
                            <m:ctrlPr>
                              <a:rPr lang="en-US" sz="3200" b="0" i="1">
                                <a:latin typeface="Cambria Math" panose="02040503050406030204" pitchFamily="18" charset="0"/>
                              </a:rPr>
                            </m:ctrlPr>
                          </m:fPr>
                          <m:num>
                            <m:r>
                              <a:rPr lang="en-US" sz="3200" b="0" i="1">
                                <a:latin typeface="Cambria Math" panose="02040503050406030204" pitchFamily="18" charset="0"/>
                              </a:rPr>
                              <m:t>3</m:t>
                            </m:r>
                          </m:num>
                          <m:den>
                            <m:r>
                              <a:rPr lang="en-US" sz="3200" b="0" i="1">
                                <a:latin typeface="Cambria Math" panose="02040503050406030204" pitchFamily="18" charset="0"/>
                              </a:rPr>
                              <m:t>3</m:t>
                            </m:r>
                          </m:den>
                        </m:f>
                      </m:e>
                    </m:d>
                  </m:oMath>
                </a14:m>
                <a:endParaRPr lang="en-US" sz="3200" b="0" dirty="0">
                  <a:latin typeface="+mj-lt"/>
                </a:endParaRPr>
              </a:p>
              <a:p>
                <a:pPr algn="l">
                  <a:lnSpc>
                    <a:spcPct val="100000"/>
                  </a:lnSpc>
                  <a:spcBef>
                    <a:spcPts val="0"/>
                  </a:spcBef>
                </a:pPr>
                <a:r>
                  <a:rPr lang="en-US" sz="3200" b="0" dirty="0">
                    <a:latin typeface="+mj-lt"/>
                  </a:rPr>
                  <a:t>Case 2: </a:t>
                </a:r>
                <a14:m>
                  <m:oMath xmlns:m="http://schemas.openxmlformats.org/officeDocument/2006/math">
                    <m:d>
                      <m:dPr>
                        <m:ctrlPr>
                          <a:rPr lang="en-US" sz="3200" b="0" i="1">
                            <a:latin typeface="Cambria Math" panose="02040503050406030204" pitchFamily="18" charset="0"/>
                          </a:rPr>
                        </m:ctrlPr>
                      </m:dPr>
                      <m:e>
                        <m:f>
                          <m:fPr>
                            <m:type m:val="noBar"/>
                            <m:ctrlPr>
                              <a:rPr lang="en-US" sz="3200" b="0" i="1">
                                <a:latin typeface="Cambria Math" panose="02040503050406030204" pitchFamily="18" charset="0"/>
                              </a:rPr>
                            </m:ctrlPr>
                          </m:fPr>
                          <m:num>
                            <m:r>
                              <a:rPr lang="en-US" sz="3200" b="0" i="1">
                                <a:latin typeface="Cambria Math" panose="02040503050406030204" pitchFamily="18" charset="0"/>
                              </a:rPr>
                              <m:t>13</m:t>
                            </m:r>
                          </m:num>
                          <m:den>
                            <m:r>
                              <a:rPr lang="en-US" sz="3200" b="0" i="1">
                                <a:latin typeface="Cambria Math" panose="02040503050406030204" pitchFamily="18" charset="0"/>
                              </a:rPr>
                              <m:t>1</m:t>
                            </m:r>
                          </m:den>
                        </m:f>
                      </m:e>
                    </m:d>
                  </m:oMath>
                </a14:m>
                <a:r>
                  <a:rPr lang="en-US" sz="3200" b="0" dirty="0">
                    <a:latin typeface="+mj-lt"/>
                  </a:rPr>
                  <a:t>*</a:t>
                </a:r>
                <a14:m>
                  <m:oMath xmlns:m="http://schemas.openxmlformats.org/officeDocument/2006/math">
                    <m:d>
                      <m:dPr>
                        <m:ctrlPr>
                          <a:rPr lang="en-US" sz="3200" b="0" i="1">
                            <a:latin typeface="Cambria Math" panose="02040503050406030204" pitchFamily="18" charset="0"/>
                          </a:rPr>
                        </m:ctrlPr>
                      </m:dPr>
                      <m:e>
                        <m:f>
                          <m:fPr>
                            <m:type m:val="noBar"/>
                            <m:ctrlPr>
                              <a:rPr lang="en-US" sz="3200" b="0" i="1">
                                <a:latin typeface="Cambria Math" panose="02040503050406030204" pitchFamily="18" charset="0"/>
                              </a:rPr>
                            </m:ctrlPr>
                          </m:fPr>
                          <m:num>
                            <m:r>
                              <a:rPr lang="en-US" sz="3200" b="0" i="1">
                                <a:latin typeface="Cambria Math" panose="02040503050406030204" pitchFamily="18" charset="0"/>
                              </a:rPr>
                              <m:t>4</m:t>
                            </m:r>
                          </m:num>
                          <m:den>
                            <m:r>
                              <a:rPr lang="en-US" sz="3200" b="0" i="1">
                                <a:latin typeface="Cambria Math" panose="02040503050406030204" pitchFamily="18" charset="0"/>
                              </a:rPr>
                              <m:t>2</m:t>
                            </m:r>
                          </m:den>
                        </m:f>
                      </m:e>
                    </m:d>
                  </m:oMath>
                </a14:m>
                <a:r>
                  <a:rPr lang="en-US" sz="3200" b="0" dirty="0">
                    <a:latin typeface="+mj-lt"/>
                  </a:rPr>
                  <a:t>*</a:t>
                </a:r>
                <a14:m>
                  <m:oMath xmlns:m="http://schemas.openxmlformats.org/officeDocument/2006/math">
                    <m:d>
                      <m:dPr>
                        <m:ctrlPr>
                          <a:rPr lang="en-US" sz="3200" b="0" i="1">
                            <a:latin typeface="Cambria Math" panose="02040503050406030204" pitchFamily="18" charset="0"/>
                          </a:rPr>
                        </m:ctrlPr>
                      </m:dPr>
                      <m:e>
                        <m:f>
                          <m:fPr>
                            <m:type m:val="noBar"/>
                            <m:ctrlPr>
                              <a:rPr lang="en-US" sz="3200" b="0" i="1">
                                <a:latin typeface="Cambria Math" panose="02040503050406030204" pitchFamily="18" charset="0"/>
                              </a:rPr>
                            </m:ctrlPr>
                          </m:fPr>
                          <m:num>
                            <m:r>
                              <a:rPr lang="en-US" sz="3200" b="0" i="1">
                                <a:latin typeface="Cambria Math" panose="02040503050406030204" pitchFamily="18" charset="0"/>
                              </a:rPr>
                              <m:t>2</m:t>
                            </m:r>
                          </m:num>
                          <m:den>
                            <m:r>
                              <a:rPr lang="en-US" sz="3200" b="0" i="1">
                                <a:latin typeface="Cambria Math" panose="02040503050406030204" pitchFamily="18" charset="0"/>
                              </a:rPr>
                              <m:t>1</m:t>
                            </m:r>
                          </m:den>
                        </m:f>
                      </m:e>
                    </m:d>
                  </m:oMath>
                </a14:m>
                <a:endParaRPr lang="en-US" sz="3200" b="1" kern="100" dirty="0">
                  <a:effectLst/>
                  <a:latin typeface="+mj-lt"/>
                  <a:ea typeface="Times New Roman" panose="02020603050405020304" pitchFamily="18" charset="0"/>
                  <a:cs typeface="Vrinda" panose="020B0502040204020203" pitchFamily="34" charset="0"/>
                </a:endParaRPr>
              </a:p>
              <a:p>
                <a:pPr algn="l">
                  <a:lnSpc>
                    <a:spcPct val="100000"/>
                  </a:lnSpc>
                  <a:spcBef>
                    <a:spcPts val="0"/>
                  </a:spcBef>
                </a:pPr>
                <a:endParaRPr lang="en-US" sz="2400" b="1" kern="100" dirty="0">
                  <a:effectLst/>
                  <a:latin typeface="+mj-lt"/>
                  <a:ea typeface="Times New Roman" panose="02020603050405020304" pitchFamily="18" charset="0"/>
                  <a:cs typeface="Vrinda" panose="020B0502040204020203" pitchFamily="34" charset="0"/>
                </a:endParaRPr>
              </a:p>
              <a:p>
                <a:pPr marL="0" marR="0" algn="l">
                  <a:lnSpc>
                    <a:spcPct val="100000"/>
                  </a:lnSpc>
                  <a:spcBef>
                    <a:spcPts val="0"/>
                  </a:spcBef>
                  <a:spcAft>
                    <a:spcPts val="0"/>
                  </a:spcAft>
                </a:pPr>
                <a:r>
                  <a:rPr lang="en-US" sz="3200" b="1" kern="100" dirty="0">
                    <a:effectLst/>
                    <a:latin typeface="+mj-lt"/>
                    <a:ea typeface="Times New Roman" panose="02020603050405020304" pitchFamily="18" charset="0"/>
                    <a:cs typeface="Vrinda" panose="020B0502040204020203" pitchFamily="34" charset="0"/>
                  </a:rPr>
                  <a:t>Two Pair:</a:t>
                </a:r>
                <a:endParaRPr lang="en-US" sz="3200" kern="100" dirty="0">
                  <a:latin typeface="+mj-lt"/>
                  <a:ea typeface="Times New Roman" panose="02020603050405020304" pitchFamily="18"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n-lt"/>
                    <a:ea typeface="Times New Roman" panose="02020603050405020304" pitchFamily="18" charset="0"/>
                    <a:cs typeface="Vrinda" panose="020B0502040204020203" pitchFamily="34" charset="0"/>
                  </a:rPr>
                  <a:t>Case 0: </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13</m:t>
                            </m:r>
                          </m:num>
                          <m:den>
                            <m:r>
                              <a:rPr lang="en-US" sz="3200" b="0" i="1" kern="100">
                                <a:effectLst/>
                                <a:latin typeface="+mn-lt"/>
                                <a:ea typeface="Times New Roman" panose="02020603050405020304" pitchFamily="18" charset="0"/>
                                <a:cs typeface="Vrinda" panose="020B0502040204020203" pitchFamily="34" charset="0"/>
                              </a:rPr>
                              <m:t>2</m:t>
                            </m:r>
                          </m:den>
                        </m:f>
                      </m:e>
                    </m:d>
                  </m:oMath>
                </a14:m>
                <a:r>
                  <a:rPr lang="en-US" sz="3200" b="0" kern="100" dirty="0">
                    <a:effectLst/>
                    <a:latin typeface="+mn-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4</m:t>
                            </m:r>
                          </m:num>
                          <m:den>
                            <m:r>
                              <a:rPr lang="en-US" sz="3200" b="0" i="1" kern="100">
                                <a:effectLst/>
                                <a:latin typeface="+mn-lt"/>
                                <a:ea typeface="Times New Roman" panose="02020603050405020304" pitchFamily="18" charset="0"/>
                                <a:cs typeface="Vrinda" panose="020B0502040204020203" pitchFamily="34" charset="0"/>
                              </a:rPr>
                              <m:t>2</m:t>
                            </m:r>
                          </m:den>
                        </m:f>
                      </m:e>
                    </m:d>
                  </m:oMath>
                </a14:m>
                <a:r>
                  <a:rPr lang="en-US" sz="3200" b="0" kern="100" dirty="0">
                    <a:effectLst/>
                    <a:latin typeface="+mn-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4</m:t>
                            </m:r>
                          </m:num>
                          <m:den>
                            <m:r>
                              <a:rPr lang="en-US" sz="3200" b="0" i="1" kern="100">
                                <a:effectLst/>
                                <a:latin typeface="+mn-lt"/>
                                <a:ea typeface="Times New Roman" panose="02020603050405020304" pitchFamily="18" charset="0"/>
                                <a:cs typeface="Vrinda" panose="020B0502040204020203" pitchFamily="34" charset="0"/>
                              </a:rPr>
                              <m:t>2</m:t>
                            </m:r>
                          </m:den>
                        </m:f>
                      </m:e>
                    </m:d>
                  </m:oMath>
                </a14:m>
                <a:r>
                  <a:rPr lang="en-US" sz="3200" b="0" kern="100" dirty="0">
                    <a:effectLst/>
                    <a:latin typeface="+mn-lt"/>
                    <a:ea typeface="Times New Roman" panose="02020603050405020304" pitchFamily="18" charset="0"/>
                    <a:cs typeface="Vrinda" panose="020B0502040204020203" pitchFamily="34" charset="0"/>
                  </a:rPr>
                  <a:t>*44</a:t>
                </a:r>
              </a:p>
              <a:p>
                <a:pPr marL="0" marR="0" algn="l">
                  <a:lnSpc>
                    <a:spcPct val="100000"/>
                  </a:lnSpc>
                  <a:spcBef>
                    <a:spcPts val="0"/>
                  </a:spcBef>
                  <a:spcAft>
                    <a:spcPts val="0"/>
                  </a:spcAft>
                </a:pPr>
                <a:r>
                  <a:rPr lang="en-US" sz="3200" b="0" kern="100" dirty="0">
                    <a:effectLst/>
                    <a:latin typeface="+mn-lt"/>
                    <a:ea typeface="Times New Roman" panose="02020603050405020304" pitchFamily="18" charset="0"/>
                    <a:cs typeface="Vrinda" panose="020B0502040204020203" pitchFamily="34" charset="0"/>
                  </a:rPr>
                  <a:t>Case 1: </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13</m:t>
                            </m:r>
                          </m:num>
                          <m:den>
                            <m:r>
                              <a:rPr lang="en-US" sz="3200" b="0" i="1" kern="100">
                                <a:effectLst/>
                                <a:latin typeface="+mn-lt"/>
                                <a:ea typeface="Times New Roman" panose="02020603050405020304" pitchFamily="18" charset="0"/>
                                <a:cs typeface="Vrinda" panose="020B0502040204020203" pitchFamily="34" charset="0"/>
                              </a:rPr>
                              <m:t>2</m:t>
                            </m:r>
                          </m:den>
                        </m:f>
                      </m:e>
                    </m:d>
                  </m:oMath>
                </a14:m>
                <a:r>
                  <a:rPr lang="en-US" sz="3200" b="0" kern="100" dirty="0">
                    <a:effectLst/>
                    <a:latin typeface="+mn-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4</m:t>
                            </m:r>
                          </m:num>
                          <m:den>
                            <m:r>
                              <a:rPr lang="en-US" sz="3200" b="0" i="1" kern="100">
                                <a:effectLst/>
                                <a:latin typeface="+mn-lt"/>
                                <a:ea typeface="Times New Roman" panose="02020603050405020304" pitchFamily="18" charset="0"/>
                                <a:cs typeface="Vrinda" panose="020B0502040204020203" pitchFamily="34" charset="0"/>
                              </a:rPr>
                              <m:t>1</m:t>
                            </m:r>
                          </m:den>
                        </m:f>
                      </m:e>
                    </m:d>
                  </m:oMath>
                </a14:m>
                <a:r>
                  <a:rPr lang="en-US" sz="3200" b="0" kern="100" dirty="0">
                    <a:effectLst/>
                    <a:latin typeface="+mn-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4</m:t>
                            </m:r>
                          </m:num>
                          <m:den>
                            <m:r>
                              <a:rPr lang="en-US" sz="3200" b="0" i="1" kern="100">
                                <a:effectLst/>
                                <a:latin typeface="+mn-lt"/>
                                <a:ea typeface="Times New Roman" panose="02020603050405020304" pitchFamily="18" charset="0"/>
                                <a:cs typeface="Vrinda" panose="020B0502040204020203" pitchFamily="34" charset="0"/>
                              </a:rPr>
                              <m:t>2</m:t>
                            </m:r>
                          </m:den>
                        </m:f>
                      </m:e>
                    </m:d>
                  </m:oMath>
                </a14:m>
                <a:r>
                  <a:rPr lang="en-US" sz="3200" b="0" kern="100" dirty="0">
                    <a:effectLst/>
                    <a:latin typeface="+mn-lt"/>
                    <a:ea typeface="Times New Roman" panose="02020603050405020304" pitchFamily="18" charset="0"/>
                    <a:cs typeface="Vrinda" panose="020B0502040204020203" pitchFamily="34" charset="0"/>
                  </a:rPr>
                  <a:t>*44</a:t>
                </a:r>
                <a:endParaRPr lang="en-US" sz="3200" b="0" kern="100" dirty="0">
                  <a:latin typeface="+mn-lt"/>
                  <a:ea typeface="Times New Roman" panose="02020603050405020304" pitchFamily="18"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n-lt"/>
                    <a:ea typeface="Times New Roman" panose="02020603050405020304" pitchFamily="18" charset="0"/>
                    <a:cs typeface="Vrinda" panose="020B0502040204020203" pitchFamily="34" charset="0"/>
                  </a:rPr>
                  <a:t>Case 2: </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13</m:t>
                            </m:r>
                          </m:num>
                          <m:den>
                            <m:r>
                              <a:rPr lang="en-US" sz="3200" b="0" i="1" kern="100">
                                <a:effectLst/>
                                <a:latin typeface="+mn-lt"/>
                                <a:ea typeface="Times New Roman" panose="02020603050405020304" pitchFamily="18" charset="0"/>
                                <a:cs typeface="Vrinda" panose="020B0502040204020203" pitchFamily="34" charset="0"/>
                              </a:rPr>
                              <m:t>2</m:t>
                            </m:r>
                          </m:den>
                        </m:f>
                      </m:e>
                    </m:d>
                  </m:oMath>
                </a14:m>
                <a:r>
                  <a:rPr lang="en-US" sz="3200" b="0" kern="100" dirty="0">
                    <a:effectLst/>
                    <a:latin typeface="+mn-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4</m:t>
                            </m:r>
                          </m:num>
                          <m:den>
                            <m:r>
                              <a:rPr lang="en-US" sz="3200" b="0" i="1" kern="100">
                                <a:effectLst/>
                                <a:latin typeface="+mn-lt"/>
                                <a:ea typeface="Times New Roman" panose="02020603050405020304" pitchFamily="18" charset="0"/>
                                <a:cs typeface="Vrinda" panose="020B0502040204020203" pitchFamily="34" charset="0"/>
                              </a:rPr>
                              <m:t>1</m:t>
                            </m:r>
                          </m:den>
                        </m:f>
                      </m:e>
                    </m:d>
                  </m:oMath>
                </a14:m>
                <a:r>
                  <a:rPr lang="en-US" sz="3200" b="0" kern="100" dirty="0">
                    <a:effectLst/>
                    <a:latin typeface="+mn-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mn-lt"/>
                            <a:ea typeface="Times New Roman" panose="02020603050405020304" pitchFamily="18" charset="0"/>
                            <a:cs typeface="Vrinda" panose="020B0502040204020203" pitchFamily="34" charset="0"/>
                          </a:rPr>
                        </m:ctrlPr>
                      </m:dPr>
                      <m:e>
                        <m:f>
                          <m:fPr>
                            <m:type m:val="noBar"/>
                            <m:ctrlPr>
                              <a:rPr lang="en-US" sz="3200" b="0" i="1" kern="100">
                                <a:effectLst/>
                                <a:latin typeface="+mn-lt"/>
                                <a:ea typeface="Times New Roman" panose="02020603050405020304" pitchFamily="18" charset="0"/>
                                <a:cs typeface="Vrinda" panose="020B0502040204020203" pitchFamily="34" charset="0"/>
                              </a:rPr>
                            </m:ctrlPr>
                          </m:fPr>
                          <m:num>
                            <m:r>
                              <a:rPr lang="en-US" sz="3200" b="0" i="1" kern="100">
                                <a:effectLst/>
                                <a:latin typeface="+mn-lt"/>
                                <a:ea typeface="Times New Roman" panose="02020603050405020304" pitchFamily="18" charset="0"/>
                                <a:cs typeface="Vrinda" panose="020B0502040204020203" pitchFamily="34" charset="0"/>
                              </a:rPr>
                              <m:t>3</m:t>
                            </m:r>
                          </m:num>
                          <m:den>
                            <m:r>
                              <a:rPr lang="en-US" sz="3200" b="0" i="1" kern="100">
                                <a:effectLst/>
                                <a:latin typeface="+mn-lt"/>
                                <a:ea typeface="Times New Roman" panose="02020603050405020304" pitchFamily="18" charset="0"/>
                                <a:cs typeface="Vrinda" panose="020B0502040204020203" pitchFamily="34" charset="0"/>
                              </a:rPr>
                              <m:t>1</m:t>
                            </m:r>
                          </m:den>
                        </m:f>
                      </m:e>
                    </m:d>
                  </m:oMath>
                </a14:m>
                <a:r>
                  <a:rPr lang="en-US" sz="3200" b="0" kern="100" dirty="0">
                    <a:effectLst/>
                    <a:latin typeface="+mn-lt"/>
                    <a:ea typeface="Times New Roman" panose="02020603050405020304" pitchFamily="18" charset="0"/>
                    <a:cs typeface="Vrinda" panose="020B0502040204020203" pitchFamily="34" charset="0"/>
                  </a:rPr>
                  <a:t>*44</a:t>
                </a:r>
                <a:endParaRPr lang="en-US" sz="3200" b="0" kern="100" dirty="0">
                  <a:effectLst/>
                  <a:latin typeface="+mn-lt"/>
                  <a:ea typeface="Aptos" panose="020B0004020202020204" pitchFamily="34" charset="0"/>
                  <a:cs typeface="Vrinda" panose="020B0502040204020203" pitchFamily="34" charset="0"/>
                </a:endParaRPr>
              </a:p>
              <a:p>
                <a:pPr algn="l">
                  <a:lnSpc>
                    <a:spcPct val="100000"/>
                  </a:lnSpc>
                  <a:spcBef>
                    <a:spcPts val="0"/>
                  </a:spcBef>
                </a:pPr>
                <a:endParaRPr lang="en-US" sz="2400" b="0" dirty="0">
                  <a:latin typeface="+mj-lt"/>
                </a:endParaRPr>
              </a:p>
              <a:p>
                <a:pPr marL="0" marR="0" algn="l">
                  <a:lnSpc>
                    <a:spcPct val="100000"/>
                  </a:lnSpc>
                  <a:spcBef>
                    <a:spcPts val="0"/>
                  </a:spcBef>
                  <a:spcAft>
                    <a:spcPts val="800"/>
                  </a:spcAft>
                </a:pPr>
                <a:r>
                  <a:rPr lang="en-US" sz="3200" kern="100" dirty="0">
                    <a:effectLst/>
                    <a:latin typeface="+mj-lt"/>
                    <a:ea typeface="Times New Roman" panose="02020603050405020304" pitchFamily="18" charset="0"/>
                    <a:cs typeface="Vrinda" panose="020B0502040204020203" pitchFamily="34" charset="0"/>
                  </a:rPr>
                  <a:t>One Pair:</a:t>
                </a:r>
                <a:endParaRPr lang="en-US" sz="320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800"/>
                  </a:spcAft>
                </a:pPr>
                <a:r>
                  <a:rPr lang="en-US" sz="3200" b="0" kern="100" dirty="0">
                    <a:effectLst/>
                    <a:latin typeface="+mj-lt"/>
                    <a:ea typeface="Times New Roman" panose="02020603050405020304" pitchFamily="18" charset="0"/>
                    <a:cs typeface="Vrinda" panose="020B0502040204020203" pitchFamily="34" charset="0"/>
                  </a:rPr>
                  <a:t>Case 0: </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13</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12</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3</m:t>
                            </m:r>
                          </m:den>
                        </m:f>
                      </m:e>
                    </m:d>
                  </m:oMath>
                </a14:m>
                <a:r>
                  <a:rPr lang="en-US" sz="3200" b="0" kern="100" dirty="0">
                    <a:effectLst/>
                    <a:latin typeface="+mj-lt"/>
                    <a:ea typeface="Times New Roman" panose="02020603050405020304" pitchFamily="18" charset="0"/>
                    <a:cs typeface="Vrinda" panose="020B0502040204020203" pitchFamily="34" charset="0"/>
                  </a:rPr>
                  <a:t>*4*4*4</a:t>
                </a:r>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800"/>
                  </a:spcAft>
                </a:pPr>
                <a:r>
                  <a:rPr lang="en-US" sz="3200" b="0" kern="100" dirty="0">
                    <a:effectLst/>
                    <a:latin typeface="+mj-lt"/>
                    <a:ea typeface="Times New Roman" panose="02020603050405020304" pitchFamily="18" charset="0"/>
                    <a:cs typeface="Vrinda" panose="020B0502040204020203" pitchFamily="34" charset="0"/>
                  </a:rPr>
                  <a:t>Case 1: </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13</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2</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12</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3</m:t>
                            </m:r>
                          </m:den>
                        </m:f>
                      </m:e>
                    </m:d>
                  </m:oMath>
                </a14:m>
                <a:r>
                  <a:rPr lang="en-US" sz="3200" b="0" kern="100" dirty="0">
                    <a:effectLst/>
                    <a:latin typeface="+mj-lt"/>
                    <a:ea typeface="Times New Roman" panose="02020603050405020304" pitchFamily="18" charset="0"/>
                    <a:cs typeface="Vrinda" panose="020B0502040204020203" pitchFamily="34" charset="0"/>
                  </a:rPr>
                  <a:t>*4*4*4 - </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13</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12</m:t>
                            </m:r>
                          </m:num>
                          <m:den>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3</m:t>
                            </m:r>
                          </m:den>
                        </m:f>
                      </m:e>
                    </m:d>
                  </m:oMath>
                </a14:m>
                <a:r>
                  <a:rPr lang="en-US" sz="3200" b="0" kern="100" dirty="0">
                    <a:effectLst/>
                    <a:latin typeface="+mj-lt"/>
                    <a:ea typeface="Times New Roman" panose="02020603050405020304" pitchFamily="18" charset="0"/>
                    <a:cs typeface="Vrinda" panose="020B0502040204020203" pitchFamily="34" charset="0"/>
                  </a:rPr>
                  <a:t>[Flush with one pair]</a:t>
                </a:r>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800"/>
                  </a:spcAft>
                </a:pPr>
                <a:r>
                  <a:rPr lang="en-US" sz="3200" b="0" kern="100" dirty="0">
                    <a:effectLst/>
                    <a:latin typeface="+mj-lt"/>
                    <a:ea typeface="Times New Roman" panose="02020603050405020304" pitchFamily="18" charset="0"/>
                    <a:cs typeface="Vrinda" panose="020B0502040204020203" pitchFamily="34" charset="0"/>
                  </a:rPr>
                  <a:t>Case 2: Not Possible</a:t>
                </a:r>
              </a:p>
              <a:p>
                <a:pPr marL="0" marR="0" algn="l">
                  <a:lnSpc>
                    <a:spcPct val="100000"/>
                  </a:lnSpc>
                  <a:spcBef>
                    <a:spcPts val="0"/>
                  </a:spcBef>
                  <a:spcAft>
                    <a:spcPts val="800"/>
                  </a:spcAft>
                </a:pPr>
                <a:endParaRPr lang="en-US" sz="2800" b="0" kern="100" dirty="0">
                  <a:effectLst/>
                  <a:latin typeface="+mj-lt"/>
                  <a:ea typeface="Times New Roman" panose="02020603050405020304" pitchFamily="18" charset="0"/>
                  <a:cs typeface="Vrinda" panose="020B0502040204020203" pitchFamily="34" charset="0"/>
                </a:endParaRPr>
              </a:p>
              <a:p>
                <a:pPr marL="0" marR="0" algn="just">
                  <a:lnSpc>
                    <a:spcPct val="100000"/>
                  </a:lnSpc>
                  <a:spcBef>
                    <a:spcPts val="0"/>
                  </a:spcBef>
                  <a:spcAft>
                    <a:spcPts val="800"/>
                  </a:spcAft>
                </a:pPr>
                <a:r>
                  <a:rPr lang="en-US" sz="3200" b="0" kern="100" dirty="0">
                    <a:effectLst/>
                    <a:latin typeface="+mj-lt"/>
                    <a:ea typeface="Aptos" panose="020B0004020202020204" pitchFamily="34" charset="0"/>
                    <a:cs typeface="Vrinda" panose="020B0502040204020203" pitchFamily="34" charset="0"/>
                  </a:rPr>
                  <a:t>Based on a simulation run over an increasing number of trials, the graph displays the likelihood of various poker hands, ranging from 10^2 to 10^8. The probability of each line representing a particular poker hand is defined on a logarithmic scale as the number of trials needed for the hand to occur for the first time. As the number of trials grows, the probabilities for each hand type stabilize, reflecting a convergence toward their theoretical values. </a:t>
                </a:r>
              </a:p>
              <a:p>
                <a:pPr marL="0" marR="0" algn="l">
                  <a:lnSpc>
                    <a:spcPct val="100000"/>
                  </a:lnSpc>
                  <a:spcBef>
                    <a:spcPts val="0"/>
                  </a:spcBef>
                  <a:spcAft>
                    <a:spcPts val="0"/>
                  </a:spcAft>
                </a:pPr>
                <a:endParaRPr lang="en-US" sz="2800" b="0" kern="100" dirty="0">
                  <a:effectLst/>
                  <a:latin typeface="Aptos" panose="020B0004020202020204" pitchFamily="34" charset="0"/>
                  <a:ea typeface="Aptos" panose="020B0004020202020204" pitchFamily="34" charset="0"/>
                  <a:cs typeface="Vrinda" panose="020B0502040204020203" pitchFamily="34" charset="0"/>
                </a:endParaRPr>
              </a:p>
            </p:txBody>
          </p:sp>
        </mc:Choice>
        <mc:Fallback>
          <p:sp>
            <p:nvSpPr>
              <p:cNvPr id="30" name="TextBox 29">
                <a:extLst>
                  <a:ext uri="{FF2B5EF4-FFF2-40B4-BE49-F238E27FC236}">
                    <a16:creationId xmlns:a16="http://schemas.microsoft.com/office/drawing/2014/main" id="{A374AB4B-9E60-E3E3-F004-B31E0C3A36FE}"/>
                  </a:ext>
                </a:extLst>
              </p:cNvPr>
              <p:cNvSpPr txBox="1">
                <a:spLocks noRot="1" noChangeAspect="1" noMove="1" noResize="1" noEditPoints="1" noAdjustHandles="1" noChangeArrowheads="1" noChangeShapeType="1" noTextEdit="1"/>
              </p:cNvSpPr>
              <p:nvPr/>
            </p:nvSpPr>
            <p:spPr>
              <a:xfrm>
                <a:off x="31697478" y="17744255"/>
                <a:ext cx="11799133" cy="15704748"/>
              </a:xfrm>
              <a:prstGeom prst="rect">
                <a:avLst/>
              </a:prstGeom>
              <a:blipFill>
                <a:blip r:embed="rId12"/>
                <a:stretch>
                  <a:fillRect l="-1344" t="-543" r="-2119"/>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id="{0318C01C-E49D-98E6-F96F-E1435C73D46A}"/>
              </a:ext>
            </a:extLst>
          </p:cNvPr>
          <p:cNvPicPr>
            <a:picLocks noChangeAspect="1"/>
          </p:cNvPicPr>
          <p:nvPr/>
        </p:nvPicPr>
        <p:blipFill>
          <a:blip r:embed="rId13"/>
          <a:stretch>
            <a:fillRect/>
          </a:stretch>
        </p:blipFill>
        <p:spPr>
          <a:xfrm>
            <a:off x="9431719" y="30672918"/>
            <a:ext cx="392680" cy="392680"/>
          </a:xfrm>
          <a:prstGeom prst="rect">
            <a:avLst/>
          </a:prstGeom>
        </p:spPr>
      </p:pic>
      <p:pic>
        <p:nvPicPr>
          <p:cNvPr id="34" name="Picture 33">
            <a:extLst>
              <a:ext uri="{FF2B5EF4-FFF2-40B4-BE49-F238E27FC236}">
                <a16:creationId xmlns:a16="http://schemas.microsoft.com/office/drawing/2014/main" id="{B4187DC0-DA2F-38C1-0990-9C1438268E73}"/>
              </a:ext>
            </a:extLst>
          </p:cNvPr>
          <p:cNvPicPr>
            <a:picLocks noChangeAspect="1"/>
          </p:cNvPicPr>
          <p:nvPr/>
        </p:nvPicPr>
        <p:blipFill>
          <a:blip r:embed="rId13"/>
          <a:stretch>
            <a:fillRect/>
          </a:stretch>
        </p:blipFill>
        <p:spPr>
          <a:xfrm>
            <a:off x="6229750" y="29361415"/>
            <a:ext cx="392680" cy="392680"/>
          </a:xfrm>
          <a:prstGeom prst="rect">
            <a:avLst/>
          </a:prstGeom>
        </p:spPr>
      </p:pic>
      <p:pic>
        <p:nvPicPr>
          <p:cNvPr id="35" name="Picture 34">
            <a:extLst>
              <a:ext uri="{FF2B5EF4-FFF2-40B4-BE49-F238E27FC236}">
                <a16:creationId xmlns:a16="http://schemas.microsoft.com/office/drawing/2014/main" id="{077DE3F6-BCBE-44E5-E27C-1AAE43042C00}"/>
              </a:ext>
            </a:extLst>
          </p:cNvPr>
          <p:cNvPicPr>
            <a:picLocks noChangeAspect="1"/>
          </p:cNvPicPr>
          <p:nvPr/>
        </p:nvPicPr>
        <p:blipFill>
          <a:blip r:embed="rId13"/>
          <a:stretch>
            <a:fillRect/>
          </a:stretch>
        </p:blipFill>
        <p:spPr>
          <a:xfrm>
            <a:off x="10680033" y="29361415"/>
            <a:ext cx="392680" cy="392680"/>
          </a:xfrm>
          <a:prstGeom prst="rect">
            <a:avLst/>
          </a:prstGeom>
        </p:spPr>
      </p:pic>
      <p:pic>
        <p:nvPicPr>
          <p:cNvPr id="38" name="Picture 37">
            <a:extLst>
              <a:ext uri="{FF2B5EF4-FFF2-40B4-BE49-F238E27FC236}">
                <a16:creationId xmlns:a16="http://schemas.microsoft.com/office/drawing/2014/main" id="{224179F0-39B6-8423-3C15-2769CCDF7366}"/>
              </a:ext>
            </a:extLst>
          </p:cNvPr>
          <p:cNvPicPr>
            <a:picLocks noChangeAspect="1"/>
          </p:cNvPicPr>
          <p:nvPr/>
        </p:nvPicPr>
        <p:blipFill>
          <a:blip r:embed="rId14"/>
          <a:stretch>
            <a:fillRect/>
          </a:stretch>
        </p:blipFill>
        <p:spPr>
          <a:xfrm>
            <a:off x="5537200" y="31966471"/>
            <a:ext cx="400450" cy="400450"/>
          </a:xfrm>
          <a:prstGeom prst="rect">
            <a:avLst/>
          </a:prstGeom>
        </p:spPr>
      </p:pic>
      <p:pic>
        <p:nvPicPr>
          <p:cNvPr id="39" name="Picture 38">
            <a:extLst>
              <a:ext uri="{FF2B5EF4-FFF2-40B4-BE49-F238E27FC236}">
                <a16:creationId xmlns:a16="http://schemas.microsoft.com/office/drawing/2014/main" id="{2D3EDD31-8C5A-BD83-A793-F3125791A9B7}"/>
              </a:ext>
            </a:extLst>
          </p:cNvPr>
          <p:cNvPicPr>
            <a:picLocks noChangeAspect="1"/>
          </p:cNvPicPr>
          <p:nvPr/>
        </p:nvPicPr>
        <p:blipFill>
          <a:blip r:embed="rId14"/>
          <a:stretch>
            <a:fillRect/>
          </a:stretch>
        </p:blipFill>
        <p:spPr>
          <a:xfrm>
            <a:off x="1664154" y="30665148"/>
            <a:ext cx="400450" cy="400450"/>
          </a:xfrm>
          <a:prstGeom prst="rect">
            <a:avLst/>
          </a:prstGeom>
        </p:spPr>
      </p:pic>
      <p:pic>
        <p:nvPicPr>
          <p:cNvPr id="40" name="Picture 39">
            <a:extLst>
              <a:ext uri="{FF2B5EF4-FFF2-40B4-BE49-F238E27FC236}">
                <a16:creationId xmlns:a16="http://schemas.microsoft.com/office/drawing/2014/main" id="{5070BAA4-9D80-BE2B-6860-D58FD16F0011}"/>
              </a:ext>
            </a:extLst>
          </p:cNvPr>
          <p:cNvPicPr>
            <a:picLocks noChangeAspect="1"/>
          </p:cNvPicPr>
          <p:nvPr/>
        </p:nvPicPr>
        <p:blipFill>
          <a:blip r:embed="rId14"/>
          <a:stretch>
            <a:fillRect/>
          </a:stretch>
        </p:blipFill>
        <p:spPr>
          <a:xfrm>
            <a:off x="8115300" y="29344333"/>
            <a:ext cx="400450" cy="400450"/>
          </a:xfrm>
          <a:prstGeom prst="rect">
            <a:avLst/>
          </a:prstGeom>
        </p:spPr>
      </p:pic>
      <p:pic>
        <p:nvPicPr>
          <p:cNvPr id="1026" name="Picture 2" descr="Playing Card Logo Images – Browse 67,317 Stock Photos ...">
            <a:extLst>
              <a:ext uri="{FF2B5EF4-FFF2-40B4-BE49-F238E27FC236}">
                <a16:creationId xmlns:a16="http://schemas.microsoft.com/office/drawing/2014/main" id="{1365400B-5CA4-56E1-E43A-5B22ED8A43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882544" y="-25656"/>
            <a:ext cx="3429000" cy="3429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840A38C-9084-AD13-C218-DD2EBADE2F41}"/>
                  </a:ext>
                </a:extLst>
              </p:cNvPr>
              <p:cNvSpPr txBox="1"/>
              <p:nvPr/>
            </p:nvSpPr>
            <p:spPr>
              <a:xfrm>
                <a:off x="37556466" y="21005208"/>
                <a:ext cx="5845987" cy="2403863"/>
              </a:xfrm>
              <a:prstGeom prst="rect">
                <a:avLst/>
              </a:prstGeom>
              <a:noFill/>
            </p:spPr>
            <p:txBody>
              <a:bodyPr wrap="square" rtlCol="0">
                <a:spAutoFit/>
              </a:bodyPr>
              <a:lstStyle/>
              <a:p>
                <a:pPr marL="0" marR="0" algn="l">
                  <a:lnSpc>
                    <a:spcPct val="100000"/>
                  </a:lnSpc>
                  <a:spcBef>
                    <a:spcPts val="0"/>
                  </a:spcBef>
                  <a:spcAft>
                    <a:spcPts val="0"/>
                  </a:spcAft>
                </a:pPr>
                <a:r>
                  <a:rPr lang="en-US" sz="3200" kern="100" dirty="0">
                    <a:effectLst/>
                    <a:latin typeface="+mj-lt"/>
                    <a:ea typeface="Times New Roman" panose="02020603050405020304" pitchFamily="18" charset="0"/>
                    <a:cs typeface="Vrinda" panose="020B0502040204020203" pitchFamily="34" charset="0"/>
                  </a:rPr>
                  <a:t>Flush:</a:t>
                </a:r>
                <a:endParaRPr lang="en-US" sz="320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Times New Roman" panose="02020603050405020304" pitchFamily="18" charset="0"/>
                    <a:cs typeface="Vrinda" panose="020B0502040204020203" pitchFamily="34" charset="0"/>
                  </a:rPr>
                  <a:t>Case 0: </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13</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5</m:t>
                            </m:r>
                          </m:den>
                        </m:f>
                      </m:e>
                    </m:d>
                  </m:oMath>
                </a14:m>
                <a:r>
                  <a:rPr lang="en-US" sz="3200" b="0" kern="100" dirty="0">
                    <a:effectLst/>
                    <a:latin typeface="+mj-lt"/>
                    <a:ea typeface="Times New Roman" panose="02020603050405020304" pitchFamily="18" charset="0"/>
                    <a:cs typeface="Vrinda" panose="020B0502040204020203" pitchFamily="34" charset="0"/>
                  </a:rPr>
                  <a:t> - 40</a:t>
                </a:r>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Times New Roman" panose="02020603050405020304" pitchFamily="18" charset="0"/>
                    <a:cs typeface="Vrinda" panose="020B0502040204020203" pitchFamily="34" charset="0"/>
                  </a:rPr>
                  <a:t>Case 1: </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13</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12</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3</m:t>
                            </m:r>
                          </m:den>
                        </m:f>
                      </m:e>
                    </m:d>
                  </m:oMath>
                </a14:m>
                <a:r>
                  <a:rPr lang="en-US" sz="3200" b="0" kern="100" dirty="0">
                    <a:effectLst/>
                    <a:latin typeface="+mj-lt"/>
                    <a:ea typeface="Times New Roman" panose="02020603050405020304" pitchFamily="18" charset="0"/>
                    <a:cs typeface="Vrinda" panose="020B0502040204020203" pitchFamily="34" charset="0"/>
                  </a:rPr>
                  <a:t>*1</a:t>
                </a:r>
                <a:endParaRPr lang="en-US" sz="3200" b="0" kern="100" dirty="0">
                  <a:effectLst/>
                  <a:latin typeface="+mj-lt"/>
                  <a:ea typeface="Aptos" panose="020B0004020202020204" pitchFamily="34" charset="0"/>
                  <a:cs typeface="Vrinda" panose="020B0502040204020203" pitchFamily="34" charset="0"/>
                </a:endParaRPr>
              </a:p>
              <a:p>
                <a:pPr marL="0" marR="0" algn="l">
                  <a:lnSpc>
                    <a:spcPct val="100000"/>
                  </a:lnSpc>
                  <a:spcBef>
                    <a:spcPts val="0"/>
                  </a:spcBef>
                  <a:spcAft>
                    <a:spcPts val="0"/>
                  </a:spcAft>
                </a:pPr>
                <a:r>
                  <a:rPr lang="en-US" sz="3200" b="0" kern="100" dirty="0">
                    <a:effectLst/>
                    <a:latin typeface="+mj-lt"/>
                    <a:ea typeface="Times New Roman" panose="02020603050405020304" pitchFamily="18" charset="0"/>
                    <a:cs typeface="Vrinda" panose="020B0502040204020203" pitchFamily="34" charset="0"/>
                  </a:rPr>
                  <a:t>Case 2: </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4</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m:t>
                            </m:r>
                          </m:den>
                        </m:f>
                      </m:e>
                    </m:d>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m:t>
                    </m:r>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13</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2</m:t>
                            </m:r>
                          </m:den>
                        </m:f>
                      </m:e>
                    </m:d>
                  </m:oMath>
                </a14:m>
                <a:r>
                  <a:rPr lang="en-US" sz="3200" b="0" kern="100" dirty="0">
                    <a:effectLst/>
                    <a:latin typeface="+mj-lt"/>
                    <a:ea typeface="Times New Roman" panose="02020603050405020304" pitchFamily="18" charset="0"/>
                    <a:cs typeface="Vrinda"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dPr>
                      <m:e>
                        <m:f>
                          <m:fPr>
                            <m:type m:val="noBar"/>
                            <m:ctrlPr>
                              <a:rPr lang="en-US" sz="3200" b="0" i="1" kern="100">
                                <a:effectLst/>
                                <a:latin typeface="Cambria Math" panose="02040503050406030204" pitchFamily="18" charset="0"/>
                                <a:ea typeface="Times New Roman" panose="02020603050405020304" pitchFamily="18" charset="0"/>
                                <a:cs typeface="Vrinda" panose="020B0502040204020203" pitchFamily="34" charset="0"/>
                              </a:rPr>
                            </m:ctrlPr>
                          </m:fPr>
                          <m:num>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m:t>
                            </m:r>
                            <m:r>
                              <a:rPr lang="en-US" sz="3200" b="0" i="1" kern="100" smtClean="0">
                                <a:effectLst/>
                                <a:latin typeface="Cambria Math" panose="02040503050406030204" pitchFamily="18" charset="0"/>
                                <a:ea typeface="Times New Roman" panose="02020603050405020304" pitchFamily="18" charset="0"/>
                                <a:cs typeface="Vrinda" panose="020B0502040204020203" pitchFamily="34" charset="0"/>
                              </a:rPr>
                              <m:t>1</m:t>
                            </m:r>
                          </m:num>
                          <m:den>
                            <m:r>
                              <a:rPr lang="en-US" sz="3200" b="0" i="1" kern="100">
                                <a:effectLst/>
                                <a:latin typeface="Cambria Math" panose="02040503050406030204" pitchFamily="18" charset="0"/>
                                <a:ea typeface="Times New Roman" panose="02020603050405020304" pitchFamily="18" charset="0"/>
                                <a:cs typeface="Vrinda" panose="020B0502040204020203" pitchFamily="34" charset="0"/>
                              </a:rPr>
                              <m:t>1</m:t>
                            </m:r>
                          </m:den>
                        </m:f>
                      </m:e>
                    </m:d>
                  </m:oMath>
                </a14:m>
                <a:endParaRPr lang="en-US" sz="3200" b="0" kern="100" dirty="0">
                  <a:effectLst/>
                  <a:latin typeface="+mj-lt"/>
                  <a:ea typeface="Aptos" panose="020B0004020202020204" pitchFamily="34" charset="0"/>
                  <a:cs typeface="Vrinda" panose="020B0502040204020203" pitchFamily="34" charset="0"/>
                </a:endParaRPr>
              </a:p>
            </p:txBody>
          </p:sp>
        </mc:Choice>
        <mc:Fallback xmlns="">
          <p:sp>
            <p:nvSpPr>
              <p:cNvPr id="6" name="TextBox 5">
                <a:extLst>
                  <a:ext uri="{FF2B5EF4-FFF2-40B4-BE49-F238E27FC236}">
                    <a16:creationId xmlns:a16="http://schemas.microsoft.com/office/drawing/2014/main" id="{2840A38C-9084-AD13-C218-DD2EBADE2F41}"/>
                  </a:ext>
                </a:extLst>
              </p:cNvPr>
              <p:cNvSpPr txBox="1">
                <a:spLocks noRot="1" noChangeAspect="1" noMove="1" noResize="1" noEditPoints="1" noAdjustHandles="1" noChangeArrowheads="1" noChangeShapeType="1" noTextEdit="1"/>
              </p:cNvSpPr>
              <p:nvPr/>
            </p:nvSpPr>
            <p:spPr>
              <a:xfrm>
                <a:off x="37556466" y="21005208"/>
                <a:ext cx="5845987" cy="2403863"/>
              </a:xfrm>
              <a:prstGeom prst="rect">
                <a:avLst/>
              </a:prstGeom>
              <a:blipFill>
                <a:blip r:embed="rId17"/>
                <a:stretch>
                  <a:fillRect l="-2711" t="-3553" b="-3299"/>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1E4FA8B-4089-5CF6-4D52-9BC3B7FA7B7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0325040" y="256514"/>
            <a:ext cx="2633985" cy="3414522"/>
          </a:xfrm>
          <a:prstGeom prst="rect">
            <a:avLst/>
          </a:prstGeom>
        </p:spPr>
      </p:pic>
      <p:pic>
        <p:nvPicPr>
          <p:cNvPr id="2" name="Picture 1">
            <a:extLst>
              <a:ext uri="{FF2B5EF4-FFF2-40B4-BE49-F238E27FC236}">
                <a16:creationId xmlns:a16="http://schemas.microsoft.com/office/drawing/2014/main" id="{94B12815-1F2B-60A3-46FA-521C8F940B74}"/>
              </a:ext>
            </a:extLst>
          </p:cNvPr>
          <p:cNvPicPr>
            <a:picLocks noChangeAspect="1"/>
          </p:cNvPicPr>
          <p:nvPr/>
        </p:nvPicPr>
        <p:blipFill>
          <a:blip r:embed="rId13"/>
          <a:stretch>
            <a:fillRect/>
          </a:stretch>
        </p:blipFill>
        <p:spPr>
          <a:xfrm>
            <a:off x="727242" y="30672918"/>
            <a:ext cx="392680" cy="392680"/>
          </a:xfrm>
          <a:prstGeom prst="rect">
            <a:avLst/>
          </a:prstGeom>
        </p:spPr>
      </p:pic>
      <p:pic>
        <p:nvPicPr>
          <p:cNvPr id="4" name="Picture 3">
            <a:extLst>
              <a:ext uri="{FF2B5EF4-FFF2-40B4-BE49-F238E27FC236}">
                <a16:creationId xmlns:a16="http://schemas.microsoft.com/office/drawing/2014/main" id="{C5958BF0-7E8D-7462-6181-3B938FD18DA2}"/>
              </a:ext>
            </a:extLst>
          </p:cNvPr>
          <p:cNvPicPr>
            <a:picLocks noChangeAspect="1"/>
          </p:cNvPicPr>
          <p:nvPr/>
        </p:nvPicPr>
        <p:blipFill>
          <a:blip r:embed="rId13"/>
          <a:stretch>
            <a:fillRect/>
          </a:stretch>
        </p:blipFill>
        <p:spPr>
          <a:xfrm>
            <a:off x="6839525" y="30672918"/>
            <a:ext cx="392680" cy="392680"/>
          </a:xfrm>
          <a:prstGeom prst="rect">
            <a:avLst/>
          </a:prstGeom>
        </p:spPr>
      </p:pic>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1B269206-0DD5-547A-2BEB-E02E1F837781}"/>
                  </a:ext>
                </a:extLst>
              </p:cNvPr>
              <p:cNvGraphicFramePr>
                <a:graphicFrameLocks noGrp="1"/>
              </p:cNvGraphicFramePr>
              <p:nvPr>
                <p:extLst>
                  <p:ext uri="{D42A27DB-BD31-4B8C-83A1-F6EECF244321}">
                    <p14:modId xmlns:p14="http://schemas.microsoft.com/office/powerpoint/2010/main" val="1084980992"/>
                  </p:ext>
                </p:extLst>
              </p:nvPr>
            </p:nvGraphicFramePr>
            <p:xfrm>
              <a:off x="14240352" y="5792880"/>
              <a:ext cx="16319651" cy="7251719"/>
            </p:xfrm>
            <a:graphic>
              <a:graphicData uri="http://schemas.openxmlformats.org/drawingml/2006/table">
                <a:tbl>
                  <a:tblPr firstRow="1" firstCol="1" bandRow="1"/>
                  <a:tblGrid>
                    <a:gridCol w="2832251">
                      <a:extLst>
                        <a:ext uri="{9D8B030D-6E8A-4147-A177-3AD203B41FA5}">
                          <a16:colId xmlns:a16="http://schemas.microsoft.com/office/drawing/2014/main" val="978318447"/>
                        </a:ext>
                      </a:extLst>
                    </a:gridCol>
                    <a:gridCol w="7886700">
                      <a:extLst>
                        <a:ext uri="{9D8B030D-6E8A-4147-A177-3AD203B41FA5}">
                          <a16:colId xmlns:a16="http://schemas.microsoft.com/office/drawing/2014/main" val="85977486"/>
                        </a:ext>
                      </a:extLst>
                    </a:gridCol>
                    <a:gridCol w="5600700">
                      <a:extLst>
                        <a:ext uri="{9D8B030D-6E8A-4147-A177-3AD203B41FA5}">
                          <a16:colId xmlns:a16="http://schemas.microsoft.com/office/drawing/2014/main" val="187474422"/>
                        </a:ext>
                      </a:extLst>
                    </a:gridCol>
                  </a:tblGrid>
                  <a:tr h="534423">
                    <a:tc>
                      <a:txBody>
                        <a:bodyPr/>
                        <a:lstStyle/>
                        <a:p>
                          <a:pPr marL="0" marR="0" algn="l">
                            <a:lnSpc>
                              <a:spcPct val="107000"/>
                            </a:lnSpc>
                            <a:spcAft>
                              <a:spcPts val="800"/>
                            </a:spcAft>
                          </a:pPr>
                          <a:r>
                            <a:rPr lang="en-US" sz="36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Hand	</a:t>
                          </a:r>
                          <a:endParaRPr lang="en-US" sz="32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7000"/>
                            </a:lnSpc>
                            <a:spcAft>
                              <a:spcPts val="800"/>
                            </a:spcAft>
                          </a:pPr>
                          <a:r>
                            <a:rPr lang="en-US" sz="36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Computation</a:t>
                          </a:r>
                          <a:endParaRPr lang="en-US" sz="32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7000"/>
                            </a:lnSpc>
                            <a:spcAft>
                              <a:spcPts val="800"/>
                            </a:spcAft>
                          </a:pPr>
                          <a:r>
                            <a:rPr lang="en-US" sz="36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Combinations</a:t>
                          </a:r>
                          <a:endParaRPr lang="en-US" sz="32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876488457"/>
                      </a:ext>
                    </a:extLst>
                  </a:tr>
                  <a:tr h="593770">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Royal Flush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4*2</a:t>
                          </a:r>
                          <a:r>
                            <a:rPr lang="en-US" sz="3200" b="0" kern="100" baseline="30000" dirty="0">
                              <a:effectLst/>
                              <a:latin typeface="Times New Roman" panose="02020603050405020304" pitchFamily="18" charset="0"/>
                              <a:ea typeface="Calibri" panose="020F0502020204030204" pitchFamily="34" charset="0"/>
                              <a:cs typeface="Gautami" panose="020B0502040204020203" pitchFamily="34" charset="0"/>
                            </a:rPr>
                            <a:t>5</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128</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0634306"/>
                      </a:ext>
                    </a:extLst>
                  </a:tr>
                  <a:tr h="593770">
                    <a:tc>
                      <a:txBody>
                        <a:bodyPr/>
                        <a:lstStyle/>
                        <a:p>
                          <a:pPr marL="0" marR="0">
                            <a:lnSpc>
                              <a:spcPct val="107000"/>
                            </a:lnSpc>
                            <a:spcAft>
                              <a:spcPts val="800"/>
                            </a:spcAft>
                          </a:pPr>
                          <a:r>
                            <a:rPr lang="en-US" sz="2800" kern="100" dirty="0">
                              <a:effectLst/>
                              <a:latin typeface="+mn-lt"/>
                              <a:ea typeface="Calibri" panose="020F0502020204030204" pitchFamily="34" charset="0"/>
                              <a:cs typeface="Gautami" panose="020B0502040204020203" pitchFamily="34" charset="0"/>
                            </a:rPr>
                            <a:t>Five of a Kind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kern="100" dirty="0">
                              <a:effectLst/>
                              <a:latin typeface="Times New Roman" panose="02020603050405020304" pitchFamily="18" charset="0"/>
                              <a:ea typeface="Times New Roman" panose="02020603050405020304" pitchFamily="18" charset="0"/>
                              <a:cs typeface="Gautami" panose="020B0502040204020203" pitchFamily="34" charset="0"/>
                            </a:rPr>
                            <a:t>13*</a:t>
                          </a:r>
                          <a14:m>
                            <m:oMath xmlns:m="http://schemas.openxmlformats.org/officeDocument/2006/math">
                              <m:d>
                                <m:dPr>
                                  <m:ctrlPr>
                                    <a:rPr lang="en-US" sz="32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2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200" i="1" kern="100">
                                          <a:effectLst/>
                                          <a:latin typeface="Cambria Math" panose="02040503050406030204" pitchFamily="18" charset="0"/>
                                          <a:ea typeface="Calibri" panose="020F0502020204030204" pitchFamily="34" charset="0"/>
                                          <a:cs typeface="Times New Roman" panose="02020603050405020304" pitchFamily="18" charset="0"/>
                                        </a:rPr>
                                        <m:t>8</m:t>
                                      </m:r>
                                    </m:num>
                                    <m:den>
                                      <m:r>
                                        <a:rPr lang="en-US" sz="3200" i="1" kern="100">
                                          <a:effectLst/>
                                          <a:latin typeface="Cambria Math" panose="02040503050406030204" pitchFamily="18" charset="0"/>
                                          <a:ea typeface="Calibri" panose="020F0502020204030204" pitchFamily="34" charset="0"/>
                                          <a:cs typeface="Times New Roman" panose="02020603050405020304" pitchFamily="18" charset="0"/>
                                        </a:rPr>
                                        <m:t>5</m:t>
                                      </m:r>
                                    </m:den>
                                  </m:f>
                                </m:e>
                              </m:d>
                            </m:oMath>
                          </a14:m>
                          <a:endParaRPr lang="en-US" sz="28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600" kern="100" dirty="0">
                              <a:effectLst/>
                              <a:latin typeface="Times New Roman" panose="02020603050405020304" pitchFamily="18" charset="0"/>
                              <a:ea typeface="Calibri" panose="020F0502020204030204" pitchFamily="34" charset="0"/>
                              <a:cs typeface="Gautami" panose="020B0502040204020203" pitchFamily="34" charset="0"/>
                            </a:rPr>
                            <a:t>728</a:t>
                          </a:r>
                          <a:endParaRPr lang="en-US" sz="28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7019437"/>
                      </a:ext>
                    </a:extLst>
                  </a:tr>
                  <a:tr h="641656">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Straight Flush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9*4*2</a:t>
                          </a:r>
                          <a:r>
                            <a:rPr lang="en-US" sz="3200" b="0" kern="100" baseline="30000" dirty="0">
                              <a:effectLst/>
                              <a:latin typeface="Times New Roman" panose="02020603050405020304" pitchFamily="18" charset="0"/>
                              <a:ea typeface="Calibri" panose="020F0502020204030204" pitchFamily="34" charset="0"/>
                              <a:cs typeface="Gautami" panose="020B0502040204020203" pitchFamily="34" charset="0"/>
                            </a:rPr>
                            <a:t>5</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1,152</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1120391"/>
                      </a:ext>
                    </a:extLst>
                  </a:tr>
                  <a:tr h="644297">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Four of a Kind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13*</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8</m:t>
                                      </m:r>
                                    </m:num>
                                    <m:den>
                                      <m:r>
                                        <a:rPr lang="en-US" sz="3200" b="0" i="1" kern="100" smtClean="0">
                                          <a:effectLst/>
                                          <a:latin typeface="Cambria Math" panose="02040503050406030204" pitchFamily="18" charset="0"/>
                                          <a:ea typeface="+mn-ea"/>
                                          <a:cs typeface="Times New Roman" panose="02020603050405020304" pitchFamily="18" charset="0"/>
                                        </a:rPr>
                                        <m:t>4</m:t>
                                      </m:r>
                                    </m:den>
                                  </m:f>
                                </m:e>
                              </m:d>
                            </m:oMath>
                          </a14:m>
                          <a:r>
                            <a:rPr lang="en-US" sz="3200" b="0" kern="100" dirty="0">
                              <a:effectLst/>
                              <a:latin typeface="Times New Roman" panose="02020603050405020304" pitchFamily="18" charset="0"/>
                              <a:ea typeface="+mn-ea"/>
                              <a:cs typeface="Gautami" panose="020B0502040204020203" pitchFamily="34" charset="0"/>
                            </a:rPr>
                            <a:t>*12*8</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87,360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2831459"/>
                      </a:ext>
                    </a:extLst>
                  </a:tr>
                  <a:tr h="645001">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Full House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13*</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8</m:t>
                                      </m:r>
                                    </m:num>
                                    <m:den>
                                      <m:r>
                                        <a:rPr lang="en-US" sz="3200" b="0" i="1" kern="100" smtClean="0">
                                          <a:effectLst/>
                                          <a:latin typeface="Cambria Math" panose="02040503050406030204" pitchFamily="18" charset="0"/>
                                          <a:ea typeface="+mn-ea"/>
                                          <a:cs typeface="Times New Roman" panose="02020603050405020304" pitchFamily="18" charset="0"/>
                                        </a:rPr>
                                        <m:t>3</m:t>
                                      </m:r>
                                    </m:den>
                                  </m:f>
                                </m:e>
                              </m:d>
                            </m:oMath>
                          </a14:m>
                          <a:r>
                            <a:rPr lang="en-US" sz="3200" b="0" kern="100" dirty="0">
                              <a:effectLst/>
                              <a:latin typeface="Times New Roman" panose="02020603050405020304" pitchFamily="18" charset="0"/>
                              <a:ea typeface="+mn-ea"/>
                              <a:cs typeface="Gautami" panose="020B0502040204020203" pitchFamily="34" charset="0"/>
                            </a:rPr>
                            <a:t>*12*</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8</m:t>
                                      </m:r>
                                    </m:num>
                                    <m:den>
                                      <m:r>
                                        <a:rPr lang="en-US" sz="3200" b="0" i="1" kern="100" smtClean="0">
                                          <a:effectLst/>
                                          <a:latin typeface="Cambria Math" panose="02040503050406030204" pitchFamily="18" charset="0"/>
                                          <a:ea typeface="+mn-ea"/>
                                          <a:cs typeface="Times New Roman" panose="02020603050405020304" pitchFamily="18" charset="0"/>
                                        </a:rPr>
                                        <m:t>2</m:t>
                                      </m:r>
                                    </m:den>
                                  </m:f>
                                </m:e>
                              </m:d>
                            </m:oMath>
                          </a14:m>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244,608</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291941"/>
                      </a:ext>
                    </a:extLst>
                  </a:tr>
                  <a:tr h="593770">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Flush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mn-ea"/>
                              <a:cs typeface="Gautami" panose="020B0502040204020203" pitchFamily="34" charset="0"/>
                            </a:rPr>
                            <a:t>4*</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26</m:t>
                                      </m:r>
                                    </m:num>
                                    <m:den>
                                      <m:r>
                                        <a:rPr lang="en-US" sz="3200" b="0" i="1" kern="100" smtClean="0">
                                          <a:effectLst/>
                                          <a:latin typeface="Cambria Math" panose="02040503050406030204" pitchFamily="18" charset="0"/>
                                          <a:ea typeface="+mn-ea"/>
                                          <a:cs typeface="Times New Roman" panose="02020603050405020304" pitchFamily="18" charset="0"/>
                                        </a:rPr>
                                        <m:t>5</m:t>
                                      </m:r>
                                    </m:den>
                                  </m:f>
                                </m:e>
                              </m:d>
                            </m:oMath>
                          </a14:m>
                          <a:r>
                            <a:rPr lang="en-US" sz="3200" b="0" kern="100" dirty="0">
                              <a:effectLst/>
                              <a:latin typeface="Times New Roman" panose="02020603050405020304" pitchFamily="18" charset="0"/>
                              <a:ea typeface="+mn-ea"/>
                              <a:cs typeface="Gautami" panose="020B0502040204020203" pitchFamily="34" charset="0"/>
                            </a:rPr>
                            <a:t> – (128+1152)</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261,840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6582194"/>
                      </a:ext>
                    </a:extLst>
                  </a:tr>
                  <a:tr h="645001">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Straight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9*8</a:t>
                          </a:r>
                          <a:r>
                            <a:rPr lang="en-US" sz="3200" b="0" kern="100" baseline="30000" dirty="0">
                              <a:effectLst/>
                              <a:latin typeface="Times New Roman" panose="02020603050405020304" pitchFamily="18" charset="0"/>
                              <a:ea typeface="Calibri" panose="020F0502020204030204" pitchFamily="34" charset="0"/>
                              <a:cs typeface="Gautami" panose="020B0502040204020203" pitchFamily="34" charset="0"/>
                            </a:rPr>
                            <a:t>5</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326,400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0524150"/>
                      </a:ext>
                    </a:extLst>
                  </a:tr>
                  <a:tr h="644297">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Three of a Kind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13*</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8</m:t>
                                      </m:r>
                                    </m:num>
                                    <m:den>
                                      <m:r>
                                        <a:rPr lang="en-US" sz="3200" b="0" i="1" kern="100" smtClean="0">
                                          <a:effectLst/>
                                          <a:latin typeface="Cambria Math" panose="02040503050406030204" pitchFamily="18" charset="0"/>
                                          <a:ea typeface="+mn-ea"/>
                                          <a:cs typeface="Times New Roman" panose="02020603050405020304" pitchFamily="18" charset="0"/>
                                        </a:rPr>
                                        <m:t>3</m:t>
                                      </m:r>
                                    </m:den>
                                  </m:f>
                                </m:e>
                              </m:d>
                            </m:oMath>
                          </a14:m>
                          <a:r>
                            <a:rPr lang="en-US" sz="3200" b="0" kern="100" dirty="0">
                              <a:effectLst/>
                              <a:latin typeface="Times New Roman" panose="02020603050405020304" pitchFamily="18" charset="0"/>
                              <a:ea typeface="+mn-ea"/>
                              <a:cs typeface="Gautami"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12</m:t>
                                      </m:r>
                                    </m:num>
                                    <m:den>
                                      <m:r>
                                        <a:rPr lang="en-US" sz="3200" b="0" i="1" kern="100" smtClean="0">
                                          <a:effectLst/>
                                          <a:latin typeface="Cambria Math" panose="02040503050406030204" pitchFamily="18" charset="0"/>
                                          <a:ea typeface="+mn-ea"/>
                                          <a:cs typeface="Times New Roman" panose="02020603050405020304" pitchFamily="18" charset="0"/>
                                        </a:rPr>
                                        <m:t>2</m:t>
                                      </m:r>
                                    </m:den>
                                  </m:f>
                                </m:e>
                              </m:d>
                            </m:oMath>
                          </a14:m>
                          <a:r>
                            <a:rPr lang="en-US" sz="3200" b="0" kern="100" dirty="0">
                              <a:effectLst/>
                              <a:latin typeface="Times New Roman" panose="02020603050405020304" pitchFamily="18" charset="0"/>
                              <a:ea typeface="+mn-ea"/>
                              <a:cs typeface="Gautami" panose="020B0502040204020203" pitchFamily="34" charset="0"/>
                            </a:rPr>
                            <a:t>*8</a:t>
                          </a:r>
                          <a:r>
                            <a:rPr lang="en-US" sz="3200" b="0" kern="100" baseline="30000" dirty="0">
                              <a:effectLst/>
                              <a:latin typeface="Times New Roman" panose="02020603050405020304" pitchFamily="18" charset="0"/>
                              <a:ea typeface="+mn-ea"/>
                              <a:cs typeface="Gautami" panose="020B0502040204020203" pitchFamily="34" charset="0"/>
                            </a:rPr>
                            <a:t>2</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a:effectLst/>
                              <a:latin typeface="Times New Roman" panose="02020603050405020304" pitchFamily="18" charset="0"/>
                              <a:ea typeface="Calibri" panose="020F0502020204030204" pitchFamily="34" charset="0"/>
                              <a:cs typeface="Gautami" panose="020B0502040204020203" pitchFamily="34" charset="0"/>
                            </a:rPr>
                            <a:t>3,075,072</a:t>
                          </a:r>
                          <a:endParaRPr lang="en-US" sz="3600" b="0" kern="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3873964"/>
                      </a:ext>
                    </a:extLst>
                  </a:tr>
                  <a:tr h="734108">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Two Pair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13</m:t>
                                      </m:r>
                                    </m:num>
                                    <m:den>
                                      <m:r>
                                        <a:rPr lang="en-US" sz="3200" b="0" i="1" kern="100" smtClean="0">
                                          <a:effectLst/>
                                          <a:latin typeface="Cambria Math" panose="02040503050406030204" pitchFamily="18" charset="0"/>
                                          <a:ea typeface="+mn-ea"/>
                                          <a:cs typeface="Times New Roman" panose="02020603050405020304" pitchFamily="18" charset="0"/>
                                        </a:rPr>
                                        <m:t>2</m:t>
                                      </m:r>
                                    </m:den>
                                  </m:f>
                                </m:e>
                              </m:d>
                            </m:oMath>
                          </a14:m>
                          <a:r>
                            <a:rPr lang="en-US" sz="3200" b="0" kern="100" dirty="0">
                              <a:effectLst/>
                              <a:latin typeface="Times New Roman" panose="02020603050405020304" pitchFamily="18" charset="0"/>
                              <a:ea typeface="+mn-ea"/>
                              <a:cs typeface="Gautami" panose="020B0502040204020203" pitchFamily="34" charset="0"/>
                            </a:rPr>
                            <a:t>*11*</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8</m:t>
                                      </m:r>
                                    </m:num>
                                    <m:den>
                                      <m:r>
                                        <a:rPr lang="en-US" sz="3200" b="0" i="1" kern="100" smtClean="0">
                                          <a:effectLst/>
                                          <a:latin typeface="Cambria Math" panose="02040503050406030204" pitchFamily="18" charset="0"/>
                                          <a:ea typeface="+mn-ea"/>
                                          <a:cs typeface="Times New Roman" panose="02020603050405020304" pitchFamily="18" charset="0"/>
                                        </a:rPr>
                                        <m:t>2</m:t>
                                      </m:r>
                                    </m:den>
                                  </m:f>
                                </m:e>
                              </m:d>
                            </m:oMath>
                          </a14:m>
                          <a:r>
                            <a:rPr lang="en-US" sz="3200" b="0" kern="100" dirty="0">
                              <a:effectLst/>
                              <a:latin typeface="Times New Roman" panose="02020603050405020304" pitchFamily="18" charset="0"/>
                              <a:ea typeface="+mn-ea"/>
                              <a:cs typeface="Gautami" panose="020B0502040204020203" pitchFamily="34" charset="0"/>
                            </a:rPr>
                            <a:t>*</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8</m:t>
                                      </m:r>
                                    </m:num>
                                    <m:den>
                                      <m:r>
                                        <a:rPr lang="en-US" sz="3200" b="0" i="1" kern="100" smtClean="0">
                                          <a:effectLst/>
                                          <a:latin typeface="Cambria Math" panose="02040503050406030204" pitchFamily="18" charset="0"/>
                                          <a:ea typeface="+mn-ea"/>
                                          <a:cs typeface="Times New Roman" panose="02020603050405020304" pitchFamily="18" charset="0"/>
                                        </a:rPr>
                                        <m:t>2</m:t>
                                      </m:r>
                                    </m:den>
                                  </m:f>
                                </m:e>
                              </m:d>
                            </m:oMath>
                          </a14:m>
                          <a:r>
                            <a:rPr lang="en-US" sz="3200" b="0" kern="100" dirty="0">
                              <a:effectLst/>
                              <a:latin typeface="Times New Roman" panose="02020603050405020304" pitchFamily="18" charset="0"/>
                              <a:ea typeface="+mn-ea"/>
                              <a:cs typeface="Gautami" panose="020B0502040204020203" pitchFamily="34" charset="0"/>
                            </a:rPr>
                            <a:t>*8 – 4*</a:t>
                          </a:r>
                          <a14:m>
                            <m:oMath xmlns:m="http://schemas.openxmlformats.org/officeDocument/2006/math">
                              <m:d>
                                <m:dPr>
                                  <m:ctrlPr>
                                    <a:rPr lang="en-US" sz="3200" b="0" i="1" kern="100">
                                      <a:effectLst/>
                                      <a:latin typeface="Cambria Math" panose="02040503050406030204" pitchFamily="18" charset="0"/>
                                      <a:ea typeface="+mn-ea"/>
                                      <a:cs typeface="Times New Roman" panose="02020603050405020304" pitchFamily="18" charset="0"/>
                                    </a:rPr>
                                  </m:ctrlPr>
                                </m:dPr>
                                <m:e>
                                  <m:f>
                                    <m:fPr>
                                      <m:type m:val="noBar"/>
                                      <m:ctrlPr>
                                        <a:rPr lang="en-US" sz="3200" b="0" i="1" kern="100">
                                          <a:effectLst/>
                                          <a:latin typeface="Cambria Math" panose="02040503050406030204" pitchFamily="18" charset="0"/>
                                          <a:ea typeface="+mn-ea"/>
                                          <a:cs typeface="Times New Roman" panose="02020603050405020304" pitchFamily="18" charset="0"/>
                                        </a:rPr>
                                      </m:ctrlPr>
                                    </m:fPr>
                                    <m:num>
                                      <m:r>
                                        <a:rPr lang="en-US" sz="3200" b="0" i="1" kern="100" smtClean="0">
                                          <a:effectLst/>
                                          <a:latin typeface="Cambria Math" panose="02040503050406030204" pitchFamily="18" charset="0"/>
                                          <a:ea typeface="+mn-ea"/>
                                          <a:cs typeface="Times New Roman" panose="02020603050405020304" pitchFamily="18" charset="0"/>
                                        </a:rPr>
                                        <m:t>13</m:t>
                                      </m:r>
                                    </m:num>
                                    <m:den>
                                      <m:r>
                                        <a:rPr lang="en-US" sz="3200" b="0" i="1" kern="100" smtClean="0">
                                          <a:effectLst/>
                                          <a:latin typeface="Cambria Math" panose="02040503050406030204" pitchFamily="18" charset="0"/>
                                          <a:ea typeface="+mn-ea"/>
                                          <a:cs typeface="Times New Roman" panose="02020603050405020304" pitchFamily="18" charset="0"/>
                                        </a:rPr>
                                        <m:t>2</m:t>
                                      </m:r>
                                    </m:den>
                                  </m:f>
                                </m:e>
                              </m:d>
                            </m:oMath>
                          </a14:m>
                          <a:r>
                            <a:rPr lang="en-US" sz="3200" b="0" kern="100" dirty="0">
                              <a:effectLst/>
                              <a:latin typeface="Times New Roman" panose="02020603050405020304" pitchFamily="18" charset="0"/>
                              <a:ea typeface="+mn-ea"/>
                              <a:cs typeface="Gautami" panose="020B0502040204020203" pitchFamily="34" charset="0"/>
                            </a:rPr>
                            <a:t>*11*2</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5,374,492</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1854209"/>
                      </a:ext>
                    </a:extLst>
                  </a:tr>
                  <a:tr h="878135">
                    <a:tc>
                      <a:txBody>
                        <a:bodyPr/>
                        <a:lstStyle/>
                        <a:p>
                          <a:pPr marL="0" marR="0">
                            <a:lnSpc>
                              <a:spcPct val="107000"/>
                            </a:lnSpc>
                            <a:spcAft>
                              <a:spcPts val="800"/>
                            </a:spcAft>
                          </a:pPr>
                          <a:r>
                            <a:rPr lang="en-US" sz="3600" b="0" kern="100" dirty="0">
                              <a:effectLst/>
                              <a:latin typeface="Times New Roman" panose="02020603050405020304" pitchFamily="18" charset="0"/>
                              <a:ea typeface="Calibri" panose="020F0502020204030204" pitchFamily="34" charset="0"/>
                              <a:cs typeface="Gautami" panose="020B0502040204020203" pitchFamily="34" charset="0"/>
                            </a:rPr>
                            <a:t>One Pair</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600" b="0" kern="100" dirty="0">
                              <a:effectLst/>
                              <a:latin typeface="Times New Roman" panose="02020603050405020304" pitchFamily="18" charset="0"/>
                              <a:ea typeface="Calibri" panose="020F0502020204030204" pitchFamily="34" charset="0"/>
                              <a:cs typeface="Gautami" panose="020B0502040204020203" pitchFamily="34" charset="0"/>
                            </a:rPr>
                            <a:t>13</a:t>
                          </a:r>
                          <a:r>
                            <a:rPr lang="en-US" sz="3600" b="0" kern="100" dirty="0">
                              <a:effectLst/>
                              <a:latin typeface="Times New Roman" panose="02020603050405020304" pitchFamily="18" charset="0"/>
                              <a:ea typeface="+mn-ea"/>
                              <a:cs typeface="Gautami" panose="020B0502040204020203" pitchFamily="34" charset="0"/>
                            </a:rPr>
                            <a:t>*</a:t>
                          </a:r>
                          <a14:m>
                            <m:oMath xmlns:m="http://schemas.openxmlformats.org/officeDocument/2006/math">
                              <m:d>
                                <m:dPr>
                                  <m:ctrlPr>
                                    <a:rPr lang="en-US" sz="3600" b="0" i="1" kern="100">
                                      <a:effectLst/>
                                      <a:latin typeface="Cambria Math" panose="02040503050406030204" pitchFamily="18" charset="0"/>
                                      <a:ea typeface="+mn-ea"/>
                                      <a:cs typeface="Times New Roman" panose="02020603050405020304" pitchFamily="18" charset="0"/>
                                    </a:rPr>
                                  </m:ctrlPr>
                                </m:dPr>
                                <m:e>
                                  <m:f>
                                    <m:fPr>
                                      <m:type m:val="noBar"/>
                                      <m:ctrlPr>
                                        <a:rPr lang="en-US" sz="3600" b="0" i="1" kern="100">
                                          <a:effectLst/>
                                          <a:latin typeface="Cambria Math" panose="02040503050406030204" pitchFamily="18" charset="0"/>
                                          <a:ea typeface="+mn-ea"/>
                                          <a:cs typeface="Times New Roman" panose="02020603050405020304" pitchFamily="18" charset="0"/>
                                        </a:rPr>
                                      </m:ctrlPr>
                                    </m:fPr>
                                    <m:num>
                                      <m:r>
                                        <a:rPr lang="en-US" sz="3600" b="0" i="1" kern="100" smtClean="0">
                                          <a:effectLst/>
                                          <a:latin typeface="Cambria Math" panose="02040503050406030204" pitchFamily="18" charset="0"/>
                                          <a:ea typeface="+mn-ea"/>
                                          <a:cs typeface="Times New Roman" panose="02020603050405020304" pitchFamily="18" charset="0"/>
                                        </a:rPr>
                                        <m:t>8</m:t>
                                      </m:r>
                                    </m:num>
                                    <m:den>
                                      <m:r>
                                        <a:rPr lang="en-US" sz="3600" b="0" i="1" kern="100" smtClean="0">
                                          <a:effectLst/>
                                          <a:latin typeface="Cambria Math" panose="02040503050406030204" pitchFamily="18" charset="0"/>
                                          <a:ea typeface="+mn-ea"/>
                                          <a:cs typeface="Times New Roman" panose="02020603050405020304" pitchFamily="18" charset="0"/>
                                        </a:rPr>
                                        <m:t>2</m:t>
                                      </m:r>
                                    </m:den>
                                  </m:f>
                                </m:e>
                              </m:d>
                            </m:oMath>
                          </a14:m>
                          <a:r>
                            <a:rPr lang="en-US" sz="3600" b="0" kern="100" dirty="0">
                              <a:effectLst/>
                              <a:latin typeface="Times New Roman" panose="02020603050405020304" pitchFamily="18" charset="0"/>
                              <a:ea typeface="+mn-ea"/>
                              <a:cs typeface="Gautami" panose="020B0502040204020203" pitchFamily="34" charset="0"/>
                            </a:rPr>
                            <a:t>*</a:t>
                          </a:r>
                          <a14:m>
                            <m:oMath xmlns:m="http://schemas.openxmlformats.org/officeDocument/2006/math">
                              <m:d>
                                <m:dPr>
                                  <m:ctrlPr>
                                    <a:rPr lang="en-US" sz="3600" b="0" i="1" kern="100">
                                      <a:effectLst/>
                                      <a:latin typeface="Cambria Math" panose="02040503050406030204" pitchFamily="18" charset="0"/>
                                      <a:ea typeface="+mn-ea"/>
                                      <a:cs typeface="Times New Roman" panose="02020603050405020304" pitchFamily="18" charset="0"/>
                                    </a:rPr>
                                  </m:ctrlPr>
                                </m:dPr>
                                <m:e>
                                  <m:f>
                                    <m:fPr>
                                      <m:type m:val="noBar"/>
                                      <m:ctrlPr>
                                        <a:rPr lang="en-US" sz="3600" b="0" i="1" kern="100">
                                          <a:effectLst/>
                                          <a:latin typeface="Cambria Math" panose="02040503050406030204" pitchFamily="18" charset="0"/>
                                          <a:ea typeface="+mn-ea"/>
                                          <a:cs typeface="Times New Roman" panose="02020603050405020304" pitchFamily="18" charset="0"/>
                                        </a:rPr>
                                      </m:ctrlPr>
                                    </m:fPr>
                                    <m:num>
                                      <m:r>
                                        <a:rPr lang="en-US" sz="3600" b="0" i="1" kern="100" smtClean="0">
                                          <a:effectLst/>
                                          <a:latin typeface="Cambria Math" panose="02040503050406030204" pitchFamily="18" charset="0"/>
                                          <a:ea typeface="+mn-ea"/>
                                          <a:cs typeface="Times New Roman" panose="02020603050405020304" pitchFamily="18" charset="0"/>
                                        </a:rPr>
                                        <m:t>12</m:t>
                                      </m:r>
                                    </m:num>
                                    <m:den>
                                      <m:r>
                                        <a:rPr lang="en-US" sz="3600" b="0" i="1" kern="100" smtClean="0">
                                          <a:effectLst/>
                                          <a:latin typeface="Cambria Math" panose="02040503050406030204" pitchFamily="18" charset="0"/>
                                          <a:ea typeface="+mn-ea"/>
                                          <a:cs typeface="Times New Roman" panose="02020603050405020304" pitchFamily="18" charset="0"/>
                                        </a:rPr>
                                        <m:t>3</m:t>
                                      </m:r>
                                    </m:den>
                                  </m:f>
                                </m:e>
                              </m:d>
                            </m:oMath>
                          </a14:m>
                          <a:r>
                            <a:rPr lang="en-US" sz="3600" b="0" kern="100" dirty="0">
                              <a:effectLst/>
                              <a:latin typeface="Times New Roman" panose="02020603050405020304" pitchFamily="18" charset="0"/>
                              <a:ea typeface="+mn-ea"/>
                              <a:cs typeface="Gautami" panose="020B0502040204020203" pitchFamily="34" charset="0"/>
                            </a:rPr>
                            <a:t>*8*8*8 – 4*13* </a:t>
                          </a:r>
                          <a14:m>
                            <m:oMath xmlns:m="http://schemas.openxmlformats.org/officeDocument/2006/math">
                              <m:d>
                                <m:dPr>
                                  <m:ctrlPr>
                                    <a:rPr lang="en-US" sz="3600" b="0" i="1" kern="100">
                                      <a:effectLst/>
                                      <a:latin typeface="Cambria Math" panose="02040503050406030204" pitchFamily="18" charset="0"/>
                                      <a:ea typeface="+mn-ea"/>
                                      <a:cs typeface="Times New Roman" panose="02020603050405020304" pitchFamily="18" charset="0"/>
                                    </a:rPr>
                                  </m:ctrlPr>
                                </m:dPr>
                                <m:e>
                                  <m:f>
                                    <m:fPr>
                                      <m:type m:val="noBar"/>
                                      <m:ctrlPr>
                                        <a:rPr lang="en-US" sz="3600" b="0" i="1" kern="100">
                                          <a:effectLst/>
                                          <a:latin typeface="Cambria Math" panose="02040503050406030204" pitchFamily="18" charset="0"/>
                                          <a:ea typeface="+mn-ea"/>
                                          <a:cs typeface="Times New Roman" panose="02020603050405020304" pitchFamily="18" charset="0"/>
                                        </a:rPr>
                                      </m:ctrlPr>
                                    </m:fPr>
                                    <m:num>
                                      <m:r>
                                        <a:rPr lang="en-US" sz="3600" b="0" i="1" kern="100" smtClean="0">
                                          <a:effectLst/>
                                          <a:latin typeface="Cambria Math" panose="02040503050406030204" pitchFamily="18" charset="0"/>
                                          <a:ea typeface="+mn-ea"/>
                                          <a:cs typeface="Times New Roman" panose="02020603050405020304" pitchFamily="18" charset="0"/>
                                        </a:rPr>
                                        <m:t>12</m:t>
                                      </m:r>
                                    </m:num>
                                    <m:den>
                                      <m:r>
                                        <a:rPr lang="en-US" sz="3600" b="0" i="1" kern="100" smtClean="0">
                                          <a:effectLst/>
                                          <a:latin typeface="Cambria Math" panose="02040503050406030204" pitchFamily="18" charset="0"/>
                                          <a:ea typeface="+mn-ea"/>
                                          <a:cs typeface="Times New Roman" panose="02020603050405020304" pitchFamily="18" charset="0"/>
                                        </a:rPr>
                                        <m:t>3</m:t>
                                      </m:r>
                                    </m:den>
                                  </m:f>
                                </m:e>
                              </m:d>
                            </m:oMath>
                          </a14:m>
                          <a:r>
                            <a:rPr lang="en-US" sz="3600" b="0" kern="100" dirty="0">
                              <a:effectLst/>
                              <a:latin typeface="Times New Roman" panose="02020603050405020304" pitchFamily="18" charset="0"/>
                              <a:ea typeface="+mn-ea"/>
                              <a:cs typeface="Gautami" panose="020B0502040204020203" pitchFamily="34" charset="0"/>
                            </a:rPr>
                            <a:t>*2*2*2</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40,909,440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583813"/>
                      </a:ext>
                    </a:extLst>
                  </a:tr>
                </a:tbl>
              </a:graphicData>
            </a:graphic>
          </p:graphicFrame>
        </mc:Choice>
        <mc:Fallback xmlns="">
          <p:graphicFrame>
            <p:nvGraphicFramePr>
              <p:cNvPr id="23" name="Table 22">
                <a:extLst>
                  <a:ext uri="{FF2B5EF4-FFF2-40B4-BE49-F238E27FC236}">
                    <a16:creationId xmlns:a16="http://schemas.microsoft.com/office/drawing/2014/main" id="{1B269206-0DD5-547A-2BEB-E02E1F837781}"/>
                  </a:ext>
                </a:extLst>
              </p:cNvPr>
              <p:cNvGraphicFramePr>
                <a:graphicFrameLocks noGrp="1"/>
              </p:cNvGraphicFramePr>
              <p:nvPr>
                <p:extLst>
                  <p:ext uri="{D42A27DB-BD31-4B8C-83A1-F6EECF244321}">
                    <p14:modId xmlns:p14="http://schemas.microsoft.com/office/powerpoint/2010/main" val="1084980992"/>
                  </p:ext>
                </p:extLst>
              </p:nvPr>
            </p:nvGraphicFramePr>
            <p:xfrm>
              <a:off x="14240352" y="5792880"/>
              <a:ext cx="16319651" cy="7251719"/>
            </p:xfrm>
            <a:graphic>
              <a:graphicData uri="http://schemas.openxmlformats.org/drawingml/2006/table">
                <a:tbl>
                  <a:tblPr firstRow="1" firstCol="1" bandRow="1"/>
                  <a:tblGrid>
                    <a:gridCol w="2832251">
                      <a:extLst>
                        <a:ext uri="{9D8B030D-6E8A-4147-A177-3AD203B41FA5}">
                          <a16:colId xmlns:a16="http://schemas.microsoft.com/office/drawing/2014/main" val="978318447"/>
                        </a:ext>
                      </a:extLst>
                    </a:gridCol>
                    <a:gridCol w="7886700">
                      <a:extLst>
                        <a:ext uri="{9D8B030D-6E8A-4147-A177-3AD203B41FA5}">
                          <a16:colId xmlns:a16="http://schemas.microsoft.com/office/drawing/2014/main" val="85977486"/>
                        </a:ext>
                      </a:extLst>
                    </a:gridCol>
                    <a:gridCol w="5600700">
                      <a:extLst>
                        <a:ext uri="{9D8B030D-6E8A-4147-A177-3AD203B41FA5}">
                          <a16:colId xmlns:a16="http://schemas.microsoft.com/office/drawing/2014/main" val="187474422"/>
                        </a:ext>
                      </a:extLst>
                    </a:gridCol>
                  </a:tblGrid>
                  <a:tr h="558102">
                    <a:tc>
                      <a:txBody>
                        <a:bodyPr/>
                        <a:lstStyle/>
                        <a:p>
                          <a:pPr marL="0" marR="0" algn="l">
                            <a:lnSpc>
                              <a:spcPct val="107000"/>
                            </a:lnSpc>
                            <a:spcAft>
                              <a:spcPts val="800"/>
                            </a:spcAft>
                          </a:pPr>
                          <a:r>
                            <a:rPr lang="en-US" sz="36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Hand	</a:t>
                          </a:r>
                          <a:endParaRPr lang="en-US" sz="32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7000"/>
                            </a:lnSpc>
                            <a:spcAft>
                              <a:spcPts val="800"/>
                            </a:spcAft>
                          </a:pPr>
                          <a:r>
                            <a:rPr lang="en-US" sz="36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Computation</a:t>
                          </a:r>
                          <a:endParaRPr lang="en-US" sz="32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a:lnSpc>
                              <a:spcPct val="107000"/>
                            </a:lnSpc>
                            <a:spcAft>
                              <a:spcPts val="800"/>
                            </a:spcAft>
                          </a:pPr>
                          <a:r>
                            <a:rPr lang="en-US" sz="3600" b="1"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Combinations</a:t>
                          </a:r>
                          <a:endParaRPr lang="en-US" sz="32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876488457"/>
                      </a:ext>
                    </a:extLst>
                  </a:tr>
                  <a:tr h="620078">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Royal Flush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4*2</a:t>
                          </a:r>
                          <a:r>
                            <a:rPr lang="en-US" sz="3200" b="0" kern="100" baseline="30000" dirty="0">
                              <a:effectLst/>
                              <a:latin typeface="Times New Roman" panose="02020603050405020304" pitchFamily="18" charset="0"/>
                              <a:ea typeface="Calibri" panose="020F0502020204030204" pitchFamily="34" charset="0"/>
                              <a:cs typeface="Gautami" panose="020B0502040204020203" pitchFamily="34" charset="0"/>
                            </a:rPr>
                            <a:t>5</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128</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0634306"/>
                      </a:ext>
                    </a:extLst>
                  </a:tr>
                  <a:tr h="620522">
                    <a:tc>
                      <a:txBody>
                        <a:bodyPr/>
                        <a:lstStyle/>
                        <a:p>
                          <a:pPr marL="0" marR="0">
                            <a:lnSpc>
                              <a:spcPct val="107000"/>
                            </a:lnSpc>
                            <a:spcAft>
                              <a:spcPts val="800"/>
                            </a:spcAft>
                          </a:pPr>
                          <a:r>
                            <a:rPr lang="en-US" sz="2800" kern="100" dirty="0">
                              <a:effectLst/>
                              <a:latin typeface="+mn-lt"/>
                              <a:ea typeface="Calibri" panose="020F0502020204030204" pitchFamily="34" charset="0"/>
                              <a:cs typeface="Gautami" panose="020B0502040204020203" pitchFamily="34" charset="0"/>
                            </a:rPr>
                            <a:t>Five of a Kind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212745" r="-71175" b="-883333"/>
                          </a:stretch>
                        </a:blipFill>
                      </a:tcPr>
                    </a:tc>
                    <a:tc>
                      <a:txBody>
                        <a:bodyPr/>
                        <a:lstStyle/>
                        <a:p>
                          <a:pPr marL="0" marR="0">
                            <a:lnSpc>
                              <a:spcPct val="107000"/>
                            </a:lnSpc>
                            <a:spcAft>
                              <a:spcPts val="800"/>
                            </a:spcAft>
                          </a:pPr>
                          <a:r>
                            <a:rPr lang="en-US" sz="3600" kern="100" dirty="0">
                              <a:effectLst/>
                              <a:latin typeface="Times New Roman" panose="02020603050405020304" pitchFamily="18" charset="0"/>
                              <a:ea typeface="Calibri" panose="020F0502020204030204" pitchFamily="34" charset="0"/>
                              <a:cs typeface="Gautami" panose="020B0502040204020203" pitchFamily="34" charset="0"/>
                            </a:rPr>
                            <a:t>728</a:t>
                          </a:r>
                          <a:endParaRPr lang="en-US" sz="280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7019437"/>
                      </a:ext>
                    </a:extLst>
                  </a:tr>
                  <a:tr h="641656">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Straight Flush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9*4*2</a:t>
                          </a:r>
                          <a:r>
                            <a:rPr lang="en-US" sz="3200" b="0" kern="100" baseline="30000" dirty="0">
                              <a:effectLst/>
                              <a:latin typeface="Times New Roman" panose="02020603050405020304" pitchFamily="18" charset="0"/>
                              <a:ea typeface="Calibri" panose="020F0502020204030204" pitchFamily="34" charset="0"/>
                              <a:cs typeface="Gautami" panose="020B0502040204020203" pitchFamily="34" charset="0"/>
                            </a:rPr>
                            <a:t>5</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1,152</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1120391"/>
                      </a:ext>
                    </a:extLst>
                  </a:tr>
                  <a:tr h="644297">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Four of a Kind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400000" r="-71175" b="-650943"/>
                          </a:stretch>
                        </a:blip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87,360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2831459"/>
                      </a:ext>
                    </a:extLst>
                  </a:tr>
                  <a:tr h="645001">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Full House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500000" r="-71175" b="-550943"/>
                          </a:stretch>
                        </a:blip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244,608</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291941"/>
                      </a:ext>
                    </a:extLst>
                  </a:tr>
                  <a:tr h="620522">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Flush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623529" r="-71175" b="-472549"/>
                          </a:stretch>
                        </a:blip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261,840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6582194"/>
                      </a:ext>
                    </a:extLst>
                  </a:tr>
                  <a:tr h="645001">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Straight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3200" b="0" kern="100" dirty="0">
                              <a:effectLst/>
                              <a:latin typeface="Times New Roman" panose="02020603050405020304" pitchFamily="18" charset="0"/>
                              <a:ea typeface="Calibri" panose="020F0502020204030204" pitchFamily="34" charset="0"/>
                              <a:cs typeface="Gautami" panose="020B0502040204020203" pitchFamily="34" charset="0"/>
                            </a:rPr>
                            <a:t>9*8</a:t>
                          </a:r>
                          <a:r>
                            <a:rPr lang="en-US" sz="3200" b="0" kern="100" baseline="30000" dirty="0">
                              <a:effectLst/>
                              <a:latin typeface="Times New Roman" panose="02020603050405020304" pitchFamily="18" charset="0"/>
                              <a:ea typeface="Calibri" panose="020F0502020204030204" pitchFamily="34" charset="0"/>
                              <a:cs typeface="Gautami" panose="020B0502040204020203" pitchFamily="34" charset="0"/>
                            </a:rPr>
                            <a:t>5</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326,400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0524150"/>
                      </a:ext>
                    </a:extLst>
                  </a:tr>
                  <a:tr h="644297">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Three of a Kind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803810" r="-71175" b="-258095"/>
                          </a:stretch>
                        </a:blipFill>
                      </a:tcPr>
                    </a:tc>
                    <a:tc>
                      <a:txBody>
                        <a:bodyPr/>
                        <a:lstStyle/>
                        <a:p>
                          <a:pPr marL="0" marR="0">
                            <a:lnSpc>
                              <a:spcPct val="107000"/>
                            </a:lnSpc>
                            <a:spcAft>
                              <a:spcPts val="800"/>
                            </a:spcAft>
                          </a:pPr>
                          <a:r>
                            <a:rPr lang="en-US" sz="4000" b="0" kern="100">
                              <a:effectLst/>
                              <a:latin typeface="Times New Roman" panose="02020603050405020304" pitchFamily="18" charset="0"/>
                              <a:ea typeface="Calibri" panose="020F0502020204030204" pitchFamily="34" charset="0"/>
                              <a:cs typeface="Gautami" panose="020B0502040204020203" pitchFamily="34" charset="0"/>
                            </a:rPr>
                            <a:t>3,075,072</a:t>
                          </a:r>
                          <a:endParaRPr lang="en-US" sz="3600" b="0" kern="10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3873964"/>
                      </a:ext>
                    </a:extLst>
                  </a:tr>
                  <a:tr h="734108">
                    <a:tc>
                      <a:txBody>
                        <a:bodyPr/>
                        <a:lstStyle/>
                        <a:p>
                          <a:pPr marL="0" marR="0">
                            <a:lnSpc>
                              <a:spcPct val="107000"/>
                            </a:lnSpc>
                            <a:spcAft>
                              <a:spcPts val="800"/>
                            </a:spcAft>
                          </a:pPr>
                          <a:r>
                            <a:rPr lang="en-US" sz="3200" b="0" kern="100" dirty="0">
                              <a:solidFill>
                                <a:schemeClr val="tx1"/>
                              </a:solidFill>
                              <a:effectLst/>
                              <a:latin typeface="+mn-lt"/>
                              <a:ea typeface="Calibri" panose="020F0502020204030204" pitchFamily="34" charset="0"/>
                              <a:cs typeface="Vrinda"/>
                            </a:rPr>
                            <a:t>Two Pair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784298" r="-71175" b="-123967"/>
                          </a:stretch>
                        </a:blip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5,374,492</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1854209"/>
                      </a:ext>
                    </a:extLst>
                  </a:tr>
                  <a:tr h="878135">
                    <a:tc>
                      <a:txBody>
                        <a:bodyPr/>
                        <a:lstStyle/>
                        <a:p>
                          <a:pPr marL="0" marR="0">
                            <a:lnSpc>
                              <a:spcPct val="107000"/>
                            </a:lnSpc>
                            <a:spcAft>
                              <a:spcPts val="800"/>
                            </a:spcAft>
                          </a:pPr>
                          <a:r>
                            <a:rPr lang="en-US" sz="3600" b="0" kern="100" dirty="0">
                              <a:effectLst/>
                              <a:latin typeface="Times New Roman" panose="02020603050405020304" pitchFamily="18" charset="0"/>
                              <a:ea typeface="Calibri" panose="020F0502020204030204" pitchFamily="34" charset="0"/>
                              <a:cs typeface="Gautami" panose="020B0502040204020203" pitchFamily="34" charset="0"/>
                            </a:rPr>
                            <a:t>One Pair</a:t>
                          </a:r>
                          <a:endParaRPr lang="en-US" sz="32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0"/>
                          <a:stretch>
                            <a:fillRect l="-36090" t="-743056" r="-71175" b="-4167"/>
                          </a:stretch>
                        </a:blipFill>
                      </a:tcPr>
                    </a:tc>
                    <a:tc>
                      <a:txBody>
                        <a:bodyPr/>
                        <a:lstStyle/>
                        <a:p>
                          <a:pPr marL="0" marR="0">
                            <a:lnSpc>
                              <a:spcPct val="107000"/>
                            </a:lnSpc>
                            <a:spcAft>
                              <a:spcPts val="800"/>
                            </a:spcAft>
                          </a:pPr>
                          <a:r>
                            <a:rPr lang="en-US" sz="4000" b="0" kern="100" dirty="0">
                              <a:effectLst/>
                              <a:latin typeface="Times New Roman" panose="02020603050405020304" pitchFamily="18" charset="0"/>
                              <a:ea typeface="Calibri" panose="020F0502020204030204" pitchFamily="34" charset="0"/>
                              <a:cs typeface="Gautami" panose="020B0502040204020203" pitchFamily="34" charset="0"/>
                            </a:rPr>
                            <a:t>40,909,440</a:t>
                          </a:r>
                          <a:endParaRPr lang="en-US" sz="3600" b="0" kern="1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583813"/>
                      </a:ext>
                    </a:extLst>
                  </a:tr>
                </a:tbl>
              </a:graphicData>
            </a:graphic>
          </p:graphicFrame>
        </mc:Fallback>
      </mc:AlternateContent>
      <p:pic>
        <p:nvPicPr>
          <p:cNvPr id="10" name="Picture 9">
            <a:extLst>
              <a:ext uri="{FF2B5EF4-FFF2-40B4-BE49-F238E27FC236}">
                <a16:creationId xmlns:a16="http://schemas.microsoft.com/office/drawing/2014/main" id="{E952E200-2265-7AE6-3EF0-BB5183A9ECD5}"/>
              </a:ext>
            </a:extLst>
          </p:cNvPr>
          <p:cNvPicPr>
            <a:picLocks noChangeAspect="1"/>
          </p:cNvPicPr>
          <p:nvPr/>
        </p:nvPicPr>
        <p:blipFill>
          <a:blip r:embed="rId21"/>
          <a:stretch>
            <a:fillRect/>
          </a:stretch>
        </p:blipFill>
        <p:spPr>
          <a:xfrm>
            <a:off x="31921448" y="9651683"/>
            <a:ext cx="11037577" cy="6994313"/>
          </a:xfrm>
          <a:prstGeom prst="rect">
            <a:avLst/>
          </a:prstGeom>
        </p:spPr>
      </p:pic>
    </p:spTree>
    <p:extLst>
      <p:ext uri="{BB962C8B-B14F-4D97-AF65-F5344CB8AC3E}">
        <p14:creationId xmlns:p14="http://schemas.microsoft.com/office/powerpoint/2010/main" val="413687520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7800AB36D5F429DA4DCF732A9AB76" ma:contentTypeVersion="4" ma:contentTypeDescription="Create a new document." ma:contentTypeScope="" ma:versionID="42464dcc7393ca131aa43fe764d0444e">
  <xsd:schema xmlns:xsd="http://www.w3.org/2001/XMLSchema" xmlns:xs="http://www.w3.org/2001/XMLSchema" xmlns:p="http://schemas.microsoft.com/office/2006/metadata/properties" xmlns:ns2="b5c6e1f9-23b6-4e32-bcdf-a98be1c88353" targetNamespace="http://schemas.microsoft.com/office/2006/metadata/properties" ma:root="true" ma:fieldsID="a93680afc1a874c973d85130dcfddedd" ns2:_="">
    <xsd:import namespace="b5c6e1f9-23b6-4e32-bcdf-a98be1c8835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6e1f9-23b6-4e32-bcdf-a98be1c883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A4FCC0-7BDE-4FF4-BA99-0ADA4F01E38B}">
  <ds:schemaRefs>
    <ds:schemaRef ds:uri="http://schemas.microsoft.com/sharepoint/v3/contenttype/forms"/>
  </ds:schemaRefs>
</ds:datastoreItem>
</file>

<file path=customXml/itemProps2.xml><?xml version="1.0" encoding="utf-8"?>
<ds:datastoreItem xmlns:ds="http://schemas.openxmlformats.org/officeDocument/2006/customXml" ds:itemID="{F0E9D518-BE9B-468F-939A-6C173AEC5602}">
  <ds:schemaRefs>
    <ds:schemaRef ds:uri="b5c6e1f9-23b6-4e32-bcdf-a98be1c883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CAD0868-1294-4330-BFE5-8ED9A988FA11}">
  <ds:schemaRefs>
    <ds:schemaRef ds:uri="b5c6e1f9-23b6-4e32-bcdf-a98be1c883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136</TotalTime>
  <Words>906</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Calibri</vt:lpstr>
      <vt:lpstr>Cambria Math</vt:lpstr>
      <vt:lpstr>Times New Roman</vt:lpstr>
      <vt:lpstr>Vrinda</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Chitty Venkata Abhiram</cp:lastModifiedBy>
  <cp:revision>42</cp:revision>
  <dcterms:created xsi:type="dcterms:W3CDTF">1999-06-15T14:29:13Z</dcterms:created>
  <dcterms:modified xsi:type="dcterms:W3CDTF">2024-11-29T01:31:59Z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0x010100D157800AB36D5F429DA4DCF732A9AB76</vt:lpwstr>
  </property>
</Properties>
</file>