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D7F01D-245F-4801-3276-3AEDB8708F96}" name="Hanna Blackwell" initials="HB" userId="Hanna Blackwell" providerId="None"/>
  <p188:author id="{DE5E44A1-4E78-B837-AFEA-7DE6FE8E174C}" name="Ayomide Afolabi" initials="AA" userId="S::aafolab4@students.kennesaw.edu::f02609b6-8929-4f61-8821-8a08cb77479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4A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4648"/>
  </p:normalViewPr>
  <p:slideViewPr>
    <p:cSldViewPr snapToGrid="0">
      <p:cViewPr>
        <p:scale>
          <a:sx n="25" d="100"/>
          <a:sy n="25" d="100"/>
        </p:scale>
        <p:origin x="14" y="14"/>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11/2/2023</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investopedia.com/terms/s/sharperatio.asp"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hyperlink" Target="https://www.macrotrends.net/" TargetMode="External"/><Relationship Id="rId10" Type="http://schemas.openxmlformats.org/officeDocument/2006/relationships/image" Target="../media/image5.png"/><Relationship Id="rId4" Type="http://schemas.openxmlformats.org/officeDocument/2006/relationships/hyperlink" Target="https://www.investopedia.com/terms/d/diversification.asp#:~:text=Diversification%20is%20a%20risk%20management,any%20single%20asset%20or%20risk"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25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4000" b="0" dirty="0"/>
              <a:t>Dr. Joseph DeMaio</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 xmlns:a14="http://schemas.microsoft.com/office/drawing/2010/main" xmlns:mc="http://schemas.openxmlformats.org/markup-compatibility/2006"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dirty="0">
                <a:latin typeface="+mn-lt"/>
              </a:rPr>
              <a:t>Portfolio Diversification Analysis Using S&amp;P 500 Stocks</a:t>
            </a:r>
          </a:p>
          <a:p>
            <a:pPr defTabSz="2259013">
              <a:lnSpc>
                <a:spcPct val="100000"/>
              </a:lnSpc>
              <a:spcBef>
                <a:spcPts val="0"/>
              </a:spcBef>
            </a:pPr>
            <a:r>
              <a:rPr lang="en-US" sz="5900" b="0" dirty="0" err="1"/>
              <a:t>Askhat</a:t>
            </a:r>
            <a:r>
              <a:rPr lang="en-US" sz="5900" b="0" dirty="0"/>
              <a:t> </a:t>
            </a:r>
            <a:r>
              <a:rPr lang="en-US" sz="5900" b="0" dirty="0" err="1"/>
              <a:t>Yktybaev</a:t>
            </a:r>
            <a:r>
              <a:rPr lang="en-US" sz="5900" b="0" dirty="0"/>
              <a:t> and Venkata Abhiram Chitty</a:t>
            </a:r>
          </a:p>
        </p:txBody>
      </p:sp>
      <p:grpSp>
        <p:nvGrpSpPr>
          <p:cNvPr id="12" name="Group 11"/>
          <p:cNvGrpSpPr/>
          <p:nvPr/>
        </p:nvGrpSpPr>
        <p:grpSpPr>
          <a:xfrm>
            <a:off x="264074" y="3713280"/>
            <a:ext cx="10743130" cy="8198970"/>
            <a:chOff x="344099" y="3973102"/>
            <a:chExt cx="10818003" cy="10785896"/>
          </a:xfrm>
        </p:grpSpPr>
        <p:sp>
          <p:nvSpPr>
            <p:cNvPr id="48" name="TextBox 47"/>
            <p:cNvSpPr txBox="1"/>
            <p:nvPr/>
          </p:nvSpPr>
          <p:spPr>
            <a:xfrm>
              <a:off x="417902" y="5318075"/>
              <a:ext cx="10744200" cy="9440923"/>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r>
                <a:rPr lang="en-US" sz="3600" kern="100" dirty="0">
                  <a:effectLst/>
                  <a:latin typeface="Times New Roman" panose="02020603050405020304" pitchFamily="18" charset="0"/>
                  <a:ea typeface="Calibri" panose="020F0502020204030204" pitchFamily="34" charset="0"/>
                  <a:cs typeface="Gautami" panose="020B0502040204020203" pitchFamily="34" charset="0"/>
                </a:rPr>
                <a:t>For a novice investor, it's a natural question to ask: "How many stocks should I buy, for what duration, and which industries should I invest in to maximize my returns?" Our project revolves around determining the optimal parameters of the  investments in stocks to create a well-diversified portfolio that outperforms the market index. </a:t>
              </a:r>
            </a:p>
            <a:p>
              <a:pPr marL="0" marR="0" algn="just">
                <a:lnSpc>
                  <a:spcPct val="107000"/>
                </a:lnSpc>
                <a:spcBef>
                  <a:spcPts val="0"/>
                </a:spcBef>
                <a:spcAft>
                  <a:spcPts val="0"/>
                </a:spcAft>
              </a:pPr>
              <a:endParaRPr lang="en-US" sz="3600" kern="100" dirty="0">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a typeface="Calibri" panose="020F0502020204030204" pitchFamily="34" charset="0"/>
                  <a:cs typeface="Gautami" panose="020B0502040204020203" pitchFamily="34" charset="0"/>
                </a:rPr>
                <a:t>We </a:t>
              </a:r>
              <a:r>
                <a:rPr lang="en-US" sz="3600" kern="100" dirty="0">
                  <a:effectLst/>
                  <a:latin typeface="Times New Roman" panose="02020603050405020304" pitchFamily="18" charset="0"/>
                  <a:ea typeface="Calibri" panose="020F0502020204030204" pitchFamily="34" charset="0"/>
                  <a:cs typeface="Gautami" panose="020B0502040204020203" pitchFamily="34" charset="0"/>
                </a:rPr>
                <a:t>will perform our analysis by exploring how the diversification concept operates across various industries, timeframes, and portfolio sizes in historical stock dataset.</a:t>
              </a:r>
              <a:r>
                <a:rPr lang="en-US" sz="3600" kern="100" dirty="0">
                  <a:solidFill>
                    <a:srgbClr val="000000"/>
                  </a:solidFill>
                  <a:effectLst/>
                  <a:latin typeface="Times New Roman" panose="02020603050405020304" pitchFamily="18" charset="0"/>
                  <a:ea typeface="Calibri" panose="020F0502020204030204" pitchFamily="34" charset="0"/>
                  <a:cs typeface="Gautami" panose="020B0502040204020203" pitchFamily="34" charset="0"/>
                </a:rPr>
                <a:t> </a:t>
              </a:r>
              <a:endParaRPr lang="en-US" sz="3600" kern="100" dirty="0">
                <a:effectLst/>
                <a:latin typeface="Calibri" panose="020F0502020204030204" pitchFamily="34" charset="0"/>
                <a:ea typeface="Calibri" panose="020F0502020204030204" pitchFamily="34" charset="0"/>
                <a:cs typeface="Gautami" panose="020B0502040204020203" pitchFamily="34" charset="0"/>
              </a:endParaRPr>
            </a:p>
          </p:txBody>
        </p:sp>
        <p:sp>
          <p:nvSpPr>
            <p:cNvPr id="1030" name="Text Box 12"/>
            <p:cNvSpPr txBox="1">
              <a:spLocks noChangeArrowheads="1"/>
            </p:cNvSpPr>
            <p:nvPr/>
          </p:nvSpPr>
          <p:spPr bwMode="auto">
            <a:xfrm>
              <a:off x="344099" y="3973102"/>
              <a:ext cx="10744200" cy="125561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grpSp>
      <p:sp>
        <p:nvSpPr>
          <p:cNvPr id="50" name="TextBox 49"/>
          <p:cNvSpPr txBox="1"/>
          <p:nvPr/>
        </p:nvSpPr>
        <p:spPr>
          <a:xfrm>
            <a:off x="33713008" y="16743629"/>
            <a:ext cx="9684884" cy="11449288"/>
          </a:xfrm>
          <a:prstGeom prst="rect">
            <a:avLst/>
          </a:prstGeom>
          <a:noFill/>
        </p:spPr>
        <p:txBody>
          <a:bodyPr wrap="square" lIns="91440" tIns="45720" rIns="91440" bIns="45720" rtlCol="0" anchor="t">
            <a:spAutoFit/>
          </a:bodyPr>
          <a:lstStyle/>
          <a:p>
            <a:pPr algn="just">
              <a:lnSpc>
                <a:spcPct val="100000"/>
              </a:lnSpc>
            </a:pPr>
            <a:r>
              <a:rPr lang="en-US" sz="3600" dirty="0">
                <a:cs typeface="Times New Roman"/>
              </a:rPr>
              <a:t>The outcome provides insights into portfolio optimization. We find that the optimal number of stocks an investor should hold is approximately 35. This specific quantity corresponds to the highest Sharpe Ratios, signifying an ideal equilibrium between return and risk within this stock combination. </a:t>
            </a:r>
          </a:p>
          <a:p>
            <a:pPr algn="just">
              <a:lnSpc>
                <a:spcPct val="100000"/>
              </a:lnSpc>
            </a:pPr>
            <a:r>
              <a:rPr lang="en-US" sz="3600" dirty="0">
                <a:cs typeface="Times New Roman"/>
              </a:rPr>
              <a:t>We have also found that the time is a key factor. We can clearly see the compounding effect can significantly boost the overall return on the investment. The longer the investment is held, the more pronounced diversification effect becomes. </a:t>
            </a:r>
          </a:p>
          <a:p>
            <a:pPr algn="just">
              <a:lnSpc>
                <a:spcPct val="100000"/>
              </a:lnSpc>
            </a:pPr>
            <a:r>
              <a:rPr lang="en-US" sz="3600" dirty="0">
                <a:cs typeface="Times New Roman"/>
              </a:rPr>
              <a:t>The pie Chart shows the most represented industries. Our ideal portfolio is concentrated in industries like Technology, Banks and Financial Services, Drug manufacturing and Healthcare, etc.</a:t>
            </a:r>
          </a:p>
          <a:p>
            <a:pPr algn="just">
              <a:lnSpc>
                <a:spcPct val="100000"/>
              </a:lnSpc>
            </a:pPr>
            <a:endParaRPr lang="en-US" sz="3600" dirty="0">
              <a:cs typeface="Times New Roman"/>
            </a:endParaRPr>
          </a:p>
        </p:txBody>
      </p:sp>
      <p:sp>
        <p:nvSpPr>
          <p:cNvPr id="8" name="TextBox 7"/>
          <p:cNvSpPr txBox="1"/>
          <p:nvPr/>
        </p:nvSpPr>
        <p:spPr>
          <a:xfrm>
            <a:off x="33815194" y="27816312"/>
            <a:ext cx="9618434" cy="3296736"/>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Gautami" panose="020B0502040204020203" pitchFamily="34" charset="0"/>
              </a:rPr>
              <a:t> </a:t>
            </a:r>
            <a:endParaRPr lang="en-US" sz="2800" kern="100" dirty="0">
              <a:effectLst/>
              <a:latin typeface="Calibri" panose="020F0502020204030204" pitchFamily="34" charset="0"/>
              <a:ea typeface="Calibri" panose="020F0502020204030204" pitchFamily="34" charset="0"/>
              <a:cs typeface="Gautam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2800" u="sng" kern="100" dirty="0">
                <a:solidFill>
                  <a:schemeClr val="accent2"/>
                </a:solidFill>
                <a:effectLst/>
                <a:latin typeface="Times New Roman" panose="02020603050405020304" pitchFamily="18" charset="0"/>
                <a:ea typeface="Calibri" panose="020F0502020204030204" pitchFamily="34" charset="0"/>
                <a:cs typeface="Gautami" panose="020B0502040204020203" pitchFamily="34" charset="0"/>
                <a:hlinkClick r:id="rId3">
                  <a:extLst>
                    <a:ext uri="{A12FA001-AC4F-418D-AE19-62706E023703}">
                      <ahyp:hlinkClr xmlns:ahyp="http://schemas.microsoft.com/office/drawing/2018/hyperlinkcolor" val="tx"/>
                    </a:ext>
                  </a:extLst>
                </a:hlinkClick>
              </a:rPr>
              <a:t>https://www.investopedia.com/terms/s/sharperatio.asp</a:t>
            </a:r>
            <a:endParaRPr lang="en-US" sz="2800" kern="100" dirty="0">
              <a:solidFill>
                <a:schemeClr val="accent2"/>
              </a:solidFill>
              <a:effectLst/>
              <a:latin typeface="Calibri" panose="020F0502020204030204" pitchFamily="34" charset="0"/>
              <a:ea typeface="Calibri" panose="020F0502020204030204" pitchFamily="34" charset="0"/>
              <a:cs typeface="Gautam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2800" u="sng" kern="100" dirty="0">
                <a:solidFill>
                  <a:schemeClr val="accent2"/>
                </a:solidFill>
                <a:effectLst/>
                <a:latin typeface="Times New Roman" panose="02020603050405020304" pitchFamily="18" charset="0"/>
                <a:ea typeface="Calibri" panose="020F0502020204030204" pitchFamily="34" charset="0"/>
                <a:cs typeface="Gautami" panose="020B0502040204020203" pitchFamily="34" charset="0"/>
                <a:hlinkClick r:id="rId4">
                  <a:extLst>
                    <a:ext uri="{A12FA001-AC4F-418D-AE19-62706E023703}">
                      <ahyp:hlinkClr xmlns:ahyp="http://schemas.microsoft.com/office/drawing/2018/hyperlinkcolor" val="tx"/>
                    </a:ext>
                  </a:extLst>
                </a:hlinkClick>
              </a:rPr>
              <a:t>https://www.investopedia.com/terms/d/diversification.asp#:~:text=Diversification%20is%20a%20risk%20management,any%20single%20asset%20or%20risk</a:t>
            </a:r>
            <a:endParaRPr lang="en-US" sz="2800" kern="100" dirty="0">
              <a:solidFill>
                <a:schemeClr val="accent2"/>
              </a:solidFill>
              <a:effectLst/>
              <a:latin typeface="Times New Roman" panose="02020603050405020304" pitchFamily="18" charset="0"/>
              <a:ea typeface="Calibri" panose="020F0502020204030204" pitchFamily="34" charset="0"/>
              <a:cs typeface="Gautami" panose="020B0502040204020203" pitchFamily="34" charset="0"/>
            </a:endParaRPr>
          </a:p>
          <a:p>
            <a:pPr marL="342900" marR="0" lvl="0" indent="-342900" algn="just">
              <a:lnSpc>
                <a:spcPct val="107000"/>
              </a:lnSpc>
              <a:spcBef>
                <a:spcPts val="0"/>
              </a:spcBef>
              <a:spcAft>
                <a:spcPts val="0"/>
              </a:spcAft>
              <a:buFont typeface="+mj-lt"/>
              <a:buAutoNum type="arabicPeriod"/>
            </a:pPr>
            <a:r>
              <a:rPr lang="en-US" sz="2800" kern="100" dirty="0">
                <a:solidFill>
                  <a:schemeClr val="accent2"/>
                </a:solidFill>
                <a:effectLst/>
                <a:latin typeface="Calibri" panose="020F0502020204030204" pitchFamily="34" charset="0"/>
                <a:ea typeface="Calibri" panose="020F0502020204030204" pitchFamily="34" charset="0"/>
                <a:cs typeface="Gautami" panose="020B0502040204020203" pitchFamily="34" charset="0"/>
                <a:hlinkClick r:id="rId5">
                  <a:extLst>
                    <a:ext uri="{A12FA001-AC4F-418D-AE19-62706E023703}">
                      <ahyp:hlinkClr xmlns:ahyp="http://schemas.microsoft.com/office/drawing/2018/hyperlinkcolor" val="tx"/>
                    </a:ext>
                  </a:extLst>
                </a:hlinkClick>
              </a:rPr>
              <a:t>https://www.macrotrends.net/</a:t>
            </a:r>
            <a:endParaRPr lang="en-US" sz="2800" kern="100" dirty="0">
              <a:solidFill>
                <a:schemeClr val="accent2"/>
              </a:solidFill>
              <a:effectLst/>
              <a:latin typeface="Calibri" panose="020F0502020204030204" pitchFamily="34" charset="0"/>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2800" kern="100" dirty="0">
                <a:effectLst/>
                <a:latin typeface="Times New Roman" panose="02020603050405020304" pitchFamily="18" charset="0"/>
                <a:ea typeface="Calibri" panose="020F0502020204030204" pitchFamily="34" charset="0"/>
                <a:cs typeface="Gautami" panose="020B0502040204020203" pitchFamily="34" charset="0"/>
              </a:rPr>
              <a:t> </a:t>
            </a:r>
            <a:endParaRPr lang="en-US" sz="2800" kern="100" dirty="0">
              <a:effectLst/>
              <a:latin typeface="Calibri" panose="020F0502020204030204" pitchFamily="34" charset="0"/>
              <a:ea typeface="Calibri" panose="020F0502020204030204" pitchFamily="34" charset="0"/>
              <a:cs typeface="Gautami" panose="020B0502040204020203" pitchFamily="34" charset="0"/>
            </a:endParaRPr>
          </a:p>
        </p:txBody>
      </p:sp>
      <p:grpSp>
        <p:nvGrpSpPr>
          <p:cNvPr id="14" name="Group 13"/>
          <p:cNvGrpSpPr/>
          <p:nvPr/>
        </p:nvGrpSpPr>
        <p:grpSpPr>
          <a:xfrm>
            <a:off x="33449765" y="3999840"/>
            <a:ext cx="10140461" cy="12249355"/>
            <a:chOff x="381000" y="23485764"/>
            <a:chExt cx="10896600" cy="10267008"/>
          </a:xfrm>
        </p:grpSpPr>
        <p:sp>
          <p:nvSpPr>
            <p:cNvPr id="27" name="Text Box 18"/>
            <p:cNvSpPr txBox="1">
              <a:spLocks noChangeArrowheads="1"/>
            </p:cNvSpPr>
            <p:nvPr/>
          </p:nvSpPr>
          <p:spPr bwMode="auto">
            <a:xfrm>
              <a:off x="381000" y="23485764"/>
              <a:ext cx="10811330" cy="799998"/>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sp>
          <p:nvSpPr>
            <p:cNvPr id="2" name="TextBox 1"/>
            <p:cNvSpPr txBox="1"/>
            <p:nvPr/>
          </p:nvSpPr>
          <p:spPr>
            <a:xfrm>
              <a:off x="457200" y="24388525"/>
              <a:ext cx="10820400" cy="9364247"/>
            </a:xfrm>
            <a:prstGeom prst="rect">
              <a:avLst/>
            </a:prstGeom>
            <a:noFill/>
          </p:spPr>
          <p:txBody>
            <a:bodyPr wrap="square" lIns="91440" tIns="45720" rIns="91440" bIns="45720" rtlCol="0" anchor="t">
              <a:spAutoFit/>
            </a:bodyPr>
            <a:lstStyle/>
            <a:p>
              <a:pPr algn="just">
                <a:lnSpc>
                  <a:spcPct val="100000"/>
                </a:lnSpc>
              </a:pPr>
              <a:r>
                <a:rPr lang="en-US" sz="3600" dirty="0">
                  <a:latin typeface="Times New Roman"/>
                  <a:cs typeface="Times New Roman"/>
                </a:rPr>
                <a:t>The rationale behind the Diversification is that a portfolio constructed of different kinds of assets will, on average, yield higher long-term returns and lower the risk of any individual holdings or securities. </a:t>
              </a:r>
            </a:p>
            <a:p>
              <a:pPr algn="just">
                <a:lnSpc>
                  <a:spcPct val="100000"/>
                </a:lnSpc>
              </a:pPr>
              <a:r>
                <a:rPr lang="en-US" sz="3600" dirty="0">
                  <a:latin typeface="Times New Roman"/>
                  <a:cs typeface="Times New Roman"/>
                </a:rPr>
                <a:t>From our analysis we can see that diversification has two major components: compounding effect and averaging effect. </a:t>
              </a:r>
            </a:p>
            <a:p>
              <a:pPr algn="just">
                <a:lnSpc>
                  <a:spcPct val="100000"/>
                </a:lnSpc>
              </a:pPr>
              <a:r>
                <a:rPr lang="en-US" sz="3600" dirty="0">
                  <a:latin typeface="Times New Roman"/>
                  <a:cs typeface="Times New Roman"/>
                </a:rPr>
                <a:t>We can observe discernible patterns as investment maturity extends. Longer investment periods are associated with higher annualized returns for your portfolio, hinting at the compounding effect's positive influence.</a:t>
              </a:r>
            </a:p>
            <a:p>
              <a:pPr algn="just">
                <a:lnSpc>
                  <a:spcPct val="100000"/>
                </a:lnSpc>
              </a:pPr>
              <a:r>
                <a:rPr lang="en-US" sz="3600" dirty="0">
                  <a:cs typeface="Times New Roman"/>
                </a:rPr>
                <a:t>Another pattern that emerges is that as we increase the number of stocks in our portfolio, the overall return tends to decrease. This phenomenon can be attributed to the averaging effect.</a:t>
              </a:r>
            </a:p>
            <a:p>
              <a:pPr algn="just">
                <a:lnSpc>
                  <a:spcPct val="100000"/>
                </a:lnSpc>
              </a:pPr>
              <a:endParaRPr lang="en-US" sz="3600" dirty="0">
                <a:cs typeface="Times New Roman"/>
              </a:endParaRPr>
            </a:p>
          </p:txBody>
        </p:sp>
      </p:grpSp>
      <p:pic>
        <p:nvPicPr>
          <p:cNvPr id="29" name="Picture 26"/>
          <p:cNvPicPr>
            <a:picLocks noChangeAspect="1"/>
          </p:cNvPicPr>
          <p:nvPr/>
        </p:nvPicPr>
        <p:blipFill>
          <a:blip r:embed="rId6">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E9A4805B-D35B-4DBF-8245-26902E18964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44768" y="834617"/>
            <a:ext cx="7555832" cy="21959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8">
            <a:extLst>
              <a:ext uri="{FF2B5EF4-FFF2-40B4-BE49-F238E27FC236}">
                <a16:creationId xmlns:a16="http://schemas.microsoft.com/office/drawing/2014/main" id="{96182903-009F-8F11-13B7-9DEAD2BAF97A}"/>
              </a:ext>
            </a:extLst>
          </p:cNvPr>
          <p:cNvSpPr txBox="1">
            <a:spLocks noChangeArrowheads="1"/>
          </p:cNvSpPr>
          <p:nvPr/>
        </p:nvSpPr>
        <p:spPr bwMode="auto">
          <a:xfrm>
            <a:off x="33734581" y="27146671"/>
            <a:ext cx="9699047"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REFERENCES</a:t>
            </a:r>
          </a:p>
        </p:txBody>
      </p:sp>
      <p:sp>
        <p:nvSpPr>
          <p:cNvPr id="18" name="TextBox 17">
            <a:extLst>
              <a:ext uri="{FF2B5EF4-FFF2-40B4-BE49-F238E27FC236}">
                <a16:creationId xmlns:a16="http://schemas.microsoft.com/office/drawing/2014/main" id="{888903D5-533C-19A6-A328-101F8FCF200F}"/>
              </a:ext>
            </a:extLst>
          </p:cNvPr>
          <p:cNvSpPr txBox="1"/>
          <p:nvPr/>
        </p:nvSpPr>
        <p:spPr>
          <a:xfrm>
            <a:off x="12754709" y="5064369"/>
            <a:ext cx="19460307" cy="722827"/>
          </a:xfrm>
          <a:prstGeom prst="rect">
            <a:avLst/>
          </a:prstGeom>
          <a:noFill/>
        </p:spPr>
        <p:txBody>
          <a:bodyPr wrap="square" rtlCol="0">
            <a:spAutoFit/>
          </a:bodyPr>
          <a:lstStyle/>
          <a:p>
            <a:r>
              <a:rPr lang="en-US" sz="6000" dirty="0"/>
              <a:t>Diversification = Compounding effect + Averaging effect</a:t>
            </a:r>
          </a:p>
        </p:txBody>
      </p:sp>
      <p:pic>
        <p:nvPicPr>
          <p:cNvPr id="21" name="Picture 20">
            <a:extLst>
              <a:ext uri="{FF2B5EF4-FFF2-40B4-BE49-F238E27FC236}">
                <a16:creationId xmlns:a16="http://schemas.microsoft.com/office/drawing/2014/main" id="{FB0564DE-220E-F707-3DC7-B7DE11135018}"/>
              </a:ext>
            </a:extLst>
          </p:cNvPr>
          <p:cNvPicPr>
            <a:picLocks noChangeAspect="1"/>
          </p:cNvPicPr>
          <p:nvPr/>
        </p:nvPicPr>
        <p:blipFill>
          <a:blip r:embed="rId8"/>
          <a:stretch>
            <a:fillRect/>
          </a:stretch>
        </p:blipFill>
        <p:spPr>
          <a:xfrm>
            <a:off x="12829737" y="17636949"/>
            <a:ext cx="20323125" cy="13757451"/>
          </a:xfrm>
          <a:prstGeom prst="rect">
            <a:avLst/>
          </a:prstGeom>
        </p:spPr>
      </p:pic>
      <p:sp>
        <p:nvSpPr>
          <p:cNvPr id="22" name="Oval 21">
            <a:extLst>
              <a:ext uri="{FF2B5EF4-FFF2-40B4-BE49-F238E27FC236}">
                <a16:creationId xmlns:a16="http://schemas.microsoft.com/office/drawing/2014/main" id="{AFA8FE8A-E7BE-4911-FD5B-B61D6B168526}"/>
              </a:ext>
            </a:extLst>
          </p:cNvPr>
          <p:cNvSpPr/>
          <p:nvPr/>
        </p:nvSpPr>
        <p:spPr bwMode="auto">
          <a:xfrm>
            <a:off x="24695835" y="25950214"/>
            <a:ext cx="3595986" cy="586154"/>
          </a:xfrm>
          <a:prstGeom prst="ellipse">
            <a:avLst/>
          </a:prstGeom>
          <a:noFill/>
          <a:ln w="5715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23" name="Rectangle 22">
            <a:extLst>
              <a:ext uri="{FF2B5EF4-FFF2-40B4-BE49-F238E27FC236}">
                <a16:creationId xmlns:a16="http://schemas.microsoft.com/office/drawing/2014/main" id="{57886B8D-94BF-B0AC-8184-DB45B9C838DF}"/>
              </a:ext>
            </a:extLst>
          </p:cNvPr>
          <p:cNvSpPr/>
          <p:nvPr/>
        </p:nvSpPr>
        <p:spPr bwMode="auto">
          <a:xfrm>
            <a:off x="12754709" y="4525108"/>
            <a:ext cx="19460307" cy="1735015"/>
          </a:xfrm>
          <a:prstGeom prst="rect">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24" name="Text Box 18">
            <a:extLst>
              <a:ext uri="{FF2B5EF4-FFF2-40B4-BE49-F238E27FC236}">
                <a16:creationId xmlns:a16="http://schemas.microsoft.com/office/drawing/2014/main" id="{5D98CE77-3A31-7B8F-BF6F-E0A8183E3BBC}"/>
              </a:ext>
            </a:extLst>
          </p:cNvPr>
          <p:cNvSpPr txBox="1">
            <a:spLocks noChangeArrowheads="1"/>
          </p:cNvSpPr>
          <p:nvPr/>
        </p:nvSpPr>
        <p:spPr bwMode="auto">
          <a:xfrm>
            <a:off x="33664359" y="15671919"/>
            <a:ext cx="9631919" cy="954461"/>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sp>
        <p:nvSpPr>
          <p:cNvPr id="25" name="Oval 24">
            <a:extLst>
              <a:ext uri="{FF2B5EF4-FFF2-40B4-BE49-F238E27FC236}">
                <a16:creationId xmlns:a16="http://schemas.microsoft.com/office/drawing/2014/main" id="{FAE39332-7ADC-7213-AA8D-5E073004EA47}"/>
              </a:ext>
            </a:extLst>
          </p:cNvPr>
          <p:cNvSpPr/>
          <p:nvPr/>
        </p:nvSpPr>
        <p:spPr bwMode="auto">
          <a:xfrm>
            <a:off x="27211608" y="30862182"/>
            <a:ext cx="1169275" cy="586154"/>
          </a:xfrm>
          <a:prstGeom prst="ellipse">
            <a:avLst/>
          </a:prstGeom>
          <a:noFill/>
          <a:ln w="57150">
            <a:solidFill>
              <a:srgbClr val="FF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30" name="TextBox 29">
            <a:extLst>
              <a:ext uri="{FF2B5EF4-FFF2-40B4-BE49-F238E27FC236}">
                <a16:creationId xmlns:a16="http://schemas.microsoft.com/office/drawing/2014/main" id="{9BEB3C53-6CD8-08B3-B055-F3F17870F56F}"/>
              </a:ext>
            </a:extLst>
          </p:cNvPr>
          <p:cNvSpPr txBox="1"/>
          <p:nvPr/>
        </p:nvSpPr>
        <p:spPr>
          <a:xfrm>
            <a:off x="26365200" y="8574916"/>
            <a:ext cx="6492240" cy="9062033"/>
          </a:xfrm>
          <a:prstGeom prst="rect">
            <a:avLst/>
          </a:prstGeom>
          <a:noFill/>
        </p:spPr>
        <p:txBody>
          <a:bodyPr wrap="square" rtlCol="0">
            <a:spAutoFit/>
          </a:bodyPr>
          <a:lstStyle/>
          <a:p>
            <a:pPr algn="l"/>
            <a:r>
              <a:rPr lang="en-US" sz="5400" dirty="0"/>
              <a:t>Compounding effect:</a:t>
            </a:r>
          </a:p>
          <a:p>
            <a:pPr algn="l"/>
            <a:r>
              <a:rPr lang="en-US" sz="4800" b="0" dirty="0"/>
              <a:t>accumulates interest from previous periods, causing exponential-like growth</a:t>
            </a:r>
          </a:p>
          <a:p>
            <a:pPr algn="l"/>
            <a:endParaRPr lang="en-US" sz="5400" dirty="0"/>
          </a:p>
          <a:p>
            <a:pPr algn="l"/>
            <a:r>
              <a:rPr lang="en-US" sz="5400" dirty="0"/>
              <a:t>Averaging effect:</a:t>
            </a:r>
            <a:endParaRPr lang="en-US" b="0" dirty="0"/>
          </a:p>
          <a:p>
            <a:pPr algn="l"/>
            <a:r>
              <a:rPr lang="en-US" sz="4800" b="0" dirty="0"/>
              <a:t>reduces the impact of market volatility and shocks by spreading your investments over uncorrelated stocks</a:t>
            </a:r>
          </a:p>
          <a:p>
            <a:pPr algn="l"/>
            <a:endParaRPr lang="en-US" dirty="0"/>
          </a:p>
          <a:p>
            <a:pPr algn="l"/>
            <a:endParaRPr lang="en-US" dirty="0"/>
          </a:p>
        </p:txBody>
      </p:sp>
      <p:sp>
        <p:nvSpPr>
          <p:cNvPr id="32" name="Arrow: Right 31">
            <a:extLst>
              <a:ext uri="{FF2B5EF4-FFF2-40B4-BE49-F238E27FC236}">
                <a16:creationId xmlns:a16="http://schemas.microsoft.com/office/drawing/2014/main" id="{7F523FEF-64C7-F88D-719A-627FDFAEB9C7}"/>
              </a:ext>
            </a:extLst>
          </p:cNvPr>
          <p:cNvSpPr/>
          <p:nvPr/>
        </p:nvSpPr>
        <p:spPr bwMode="auto">
          <a:xfrm>
            <a:off x="14691360" y="23878084"/>
            <a:ext cx="15727680" cy="586155"/>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33" name="Arrow: Right 32">
            <a:extLst>
              <a:ext uri="{FF2B5EF4-FFF2-40B4-BE49-F238E27FC236}">
                <a16:creationId xmlns:a16="http://schemas.microsoft.com/office/drawing/2014/main" id="{FB6F14FF-7EEA-FD6D-3989-92EBED26BDC6}"/>
              </a:ext>
            </a:extLst>
          </p:cNvPr>
          <p:cNvSpPr/>
          <p:nvPr/>
        </p:nvSpPr>
        <p:spPr bwMode="auto">
          <a:xfrm rot="5400000">
            <a:off x="10652105" y="21017653"/>
            <a:ext cx="3696424" cy="658838"/>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2259013" rtl="0" eaLnBrk="0" fontAlgn="base" latinLnBrk="0" hangingPunct="0">
              <a:lnSpc>
                <a:spcPct val="65000"/>
              </a:lnSpc>
              <a:spcBef>
                <a:spcPct val="50000"/>
              </a:spcBef>
              <a:spcAft>
                <a:spcPct val="0"/>
              </a:spcAft>
              <a:buClrTx/>
              <a:buSzTx/>
              <a:buFontTx/>
              <a:buNone/>
              <a:tabLst/>
            </a:pPr>
            <a:endParaRPr kumimoji="0" lang="en-US" sz="5400" b="1" i="0" u="none" strike="noStrike" cap="none" normalizeH="0" baseline="0">
              <a:ln>
                <a:noFill/>
              </a:ln>
              <a:solidFill>
                <a:schemeClr val="tx1"/>
              </a:solidFill>
              <a:effectLst/>
              <a:latin typeface="Times New Roman" pitchFamily="18" charset="0"/>
            </a:endParaRPr>
          </a:p>
        </p:txBody>
      </p:sp>
      <p:sp>
        <p:nvSpPr>
          <p:cNvPr id="35" name="TextBox 34">
            <a:extLst>
              <a:ext uri="{FF2B5EF4-FFF2-40B4-BE49-F238E27FC236}">
                <a16:creationId xmlns:a16="http://schemas.microsoft.com/office/drawing/2014/main" id="{81E66CBF-62C3-428D-E547-3DA49D5604A4}"/>
              </a:ext>
            </a:extLst>
          </p:cNvPr>
          <p:cNvSpPr txBox="1"/>
          <p:nvPr/>
        </p:nvSpPr>
        <p:spPr>
          <a:xfrm>
            <a:off x="16794480" y="24522334"/>
            <a:ext cx="10607040" cy="659732"/>
          </a:xfrm>
          <a:prstGeom prst="rect">
            <a:avLst/>
          </a:prstGeom>
          <a:noFill/>
        </p:spPr>
        <p:txBody>
          <a:bodyPr wrap="square" rtlCol="0">
            <a:spAutoFit/>
          </a:bodyPr>
          <a:lstStyle/>
          <a:p>
            <a:r>
              <a:rPr lang="en-US" sz="5400" dirty="0">
                <a:solidFill>
                  <a:srgbClr val="FF0000"/>
                </a:solidFill>
              </a:rPr>
              <a:t>Averaging effect</a:t>
            </a:r>
            <a:endParaRPr lang="en-US" dirty="0">
              <a:solidFill>
                <a:srgbClr val="FF0000"/>
              </a:solidFill>
            </a:endParaRPr>
          </a:p>
        </p:txBody>
      </p:sp>
      <p:sp>
        <p:nvSpPr>
          <p:cNvPr id="36" name="TextBox 35">
            <a:extLst>
              <a:ext uri="{FF2B5EF4-FFF2-40B4-BE49-F238E27FC236}">
                <a16:creationId xmlns:a16="http://schemas.microsoft.com/office/drawing/2014/main" id="{E6DAE3FD-0174-7D4C-94FE-5F38B64A854B}"/>
              </a:ext>
            </a:extLst>
          </p:cNvPr>
          <p:cNvSpPr txBox="1"/>
          <p:nvPr/>
        </p:nvSpPr>
        <p:spPr>
          <a:xfrm rot="16200000">
            <a:off x="6576647" y="20928279"/>
            <a:ext cx="10607040" cy="659732"/>
          </a:xfrm>
          <a:prstGeom prst="rect">
            <a:avLst/>
          </a:prstGeom>
          <a:noFill/>
        </p:spPr>
        <p:txBody>
          <a:bodyPr wrap="square" rtlCol="0">
            <a:spAutoFit/>
          </a:bodyPr>
          <a:lstStyle/>
          <a:p>
            <a:r>
              <a:rPr lang="en-US" sz="5400" dirty="0">
                <a:solidFill>
                  <a:srgbClr val="FF0000"/>
                </a:solidFill>
              </a:rPr>
              <a:t>Compounding effect</a:t>
            </a:r>
            <a:endParaRPr lang="en-US" dirty="0">
              <a:solidFill>
                <a:srgbClr val="FF0000"/>
              </a:solidFill>
            </a:endParaRPr>
          </a:p>
        </p:txBody>
      </p:sp>
      <p:grpSp>
        <p:nvGrpSpPr>
          <p:cNvPr id="7" name="Group 6">
            <a:extLst>
              <a:ext uri="{FF2B5EF4-FFF2-40B4-BE49-F238E27FC236}">
                <a16:creationId xmlns:a16="http://schemas.microsoft.com/office/drawing/2014/main" id="{45AA0E31-DA43-6360-0CC3-4922F1A05154}"/>
              </a:ext>
            </a:extLst>
          </p:cNvPr>
          <p:cNvGrpSpPr/>
          <p:nvPr/>
        </p:nvGrpSpPr>
        <p:grpSpPr>
          <a:xfrm>
            <a:off x="337366" y="12191200"/>
            <a:ext cx="10896600" cy="20484499"/>
            <a:chOff x="381000" y="11930241"/>
            <a:chExt cx="10896600" cy="23313512"/>
          </a:xfrm>
        </p:grpSpPr>
        <p:sp>
          <p:nvSpPr>
            <p:cNvPr id="9" name="Text Box 15">
              <a:extLst>
                <a:ext uri="{FF2B5EF4-FFF2-40B4-BE49-F238E27FC236}">
                  <a16:creationId xmlns:a16="http://schemas.microsoft.com/office/drawing/2014/main" id="{249E6D63-4D18-4ACC-E432-711BDD84C7D4}"/>
                </a:ext>
              </a:extLst>
            </p:cNvPr>
            <p:cNvSpPr txBox="1">
              <a:spLocks noChangeArrowheads="1"/>
            </p:cNvSpPr>
            <p:nvPr/>
          </p:nvSpPr>
          <p:spPr bwMode="auto">
            <a:xfrm>
              <a:off x="381000" y="11930241"/>
              <a:ext cx="10811330"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211B6CEB-0F18-255D-D8D1-0DB151A4D436}"/>
                    </a:ext>
                  </a:extLst>
                </p:cNvPr>
                <p:cNvSpPr txBox="1"/>
                <p:nvPr/>
              </p:nvSpPr>
              <p:spPr>
                <a:xfrm>
                  <a:off x="457200" y="12950270"/>
                  <a:ext cx="10820400" cy="22293483"/>
                </a:xfrm>
                <a:prstGeom prst="rect">
                  <a:avLst/>
                </a:prstGeom>
                <a:noFill/>
              </p:spPr>
              <p:txBody>
                <a:bodyPr wrap="square" lIns="91440" tIns="45720" rIns="91440" bIns="45720" rtlCol="0" anchor="t">
                  <a:spAutoFit/>
                </a:bodyPr>
                <a:lstStyle/>
                <a:p>
                  <a:pPr marL="342900" marR="0" lvl="0" indent="-342900" algn="just">
                    <a:lnSpc>
                      <a:spcPct val="107000"/>
                    </a:lnSpc>
                    <a:spcBef>
                      <a:spcPts val="0"/>
                    </a:spcBef>
                    <a:spcAft>
                      <a:spcPts val="0"/>
                    </a:spcAft>
                    <a:buFont typeface="+mj-lt"/>
                    <a:buAutoNum type="arabicPeriod"/>
                  </a:pPr>
                  <a:r>
                    <a:rPr lang="en-US" sz="3600" kern="100" dirty="0">
                      <a:effectLst/>
                      <a:latin typeface="+mj-lt"/>
                      <a:ea typeface="Calibri" panose="020F0502020204030204" pitchFamily="34" charset="0"/>
                      <a:cs typeface="Gautami" panose="020B0502040204020203" pitchFamily="34" charset="0"/>
                    </a:rPr>
                    <a:t>Data Collection: </a:t>
                  </a:r>
                </a:p>
                <a:p>
                  <a:pPr marL="45720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The S&amp;P 500 index is one of the most widely followed stock market indices. It includes 500 large US companies that capture approximately 80% coverage of available US market capitalization. Our dataset consists of 270 stocks of different companies, which include the price of each stock between 1980 – 2023.</a:t>
                  </a: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 </a:t>
                  </a:r>
                </a:p>
                <a:p>
                  <a:pPr marR="0" lvl="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2. Sharp Ratio:</a:t>
                  </a:r>
                </a:p>
                <a:p>
                  <a:pPr marL="45720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The Sharpe ratio is a measure used to evaluate the performance of an investment by adjusting for its risk. It measures the excess return (or risk premium) per unit of risk in an investment asset or trading strategy. </a:t>
                  </a:r>
                </a:p>
                <a:p>
                  <a:pPr marL="0" marR="0" indent="457200" algn="just">
                    <a:lnSpc>
                      <a:spcPct val="107000"/>
                    </a:lnSpc>
                    <a:spcBef>
                      <a:spcPts val="0"/>
                    </a:spcBef>
                    <a:spcAft>
                      <a:spcPts val="0"/>
                    </a:spcAft>
                  </a:pPr>
                  <a:r>
                    <a:rPr lang="en-US" sz="3600" kern="100" dirty="0">
                      <a:latin typeface="+mj-lt"/>
                      <a:ea typeface="Calibri" panose="020F0502020204030204" pitchFamily="34" charset="0"/>
                      <a:cs typeface="Gautami" panose="020B0502040204020203" pitchFamily="34" charset="0"/>
                    </a:rPr>
                    <a:t>F</a:t>
                  </a:r>
                  <a:r>
                    <a:rPr lang="en-US" sz="3600" kern="100" dirty="0">
                      <a:effectLst/>
                      <a:latin typeface="+mj-lt"/>
                      <a:ea typeface="Calibri" panose="020F0502020204030204" pitchFamily="34" charset="0"/>
                      <a:cs typeface="Gautami" panose="020B0502040204020203" pitchFamily="34" charset="0"/>
                    </a:rPr>
                    <a:t>ormula:  Sharpe Ratio = </a:t>
                  </a:r>
                  <a14:m>
                    <m:oMath xmlns:m="http://schemas.openxmlformats.org/officeDocument/2006/math">
                      <m:f>
                        <m:f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𝑹</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sub>
                          </m:s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𝑹</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𝒇</m:t>
                              </m:r>
                            </m:sub>
                          </m:sSub>
                        </m:num>
                        <m:den>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𝝈</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sub>
                          </m:sSub>
                        </m:den>
                      </m:f>
                    </m:oMath>
                  </a14:m>
                  <a:r>
                    <a:rPr lang="en-US" sz="3600" kern="100" dirty="0">
                      <a:effectLst/>
                      <a:latin typeface="+mj-lt"/>
                      <a:ea typeface="Calibri" panose="020F0502020204030204" pitchFamily="34" charset="0"/>
                      <a:cs typeface="Gautami" panose="020B0502040204020203" pitchFamily="34" charset="0"/>
                    </a:rPr>
                    <a:t> , where:</a:t>
                  </a:r>
                </a:p>
                <a:p>
                  <a:pPr marL="0" marR="0" indent="457200" algn="just">
                    <a:lnSpc>
                      <a:spcPct val="107000"/>
                    </a:lnSpc>
                    <a:spcBef>
                      <a:spcPts val="0"/>
                    </a:spcBef>
                    <a:spcAft>
                      <a:spcPts val="0"/>
                    </a:spcAft>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𝑹</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sub>
                      </m:sSub>
                    </m:oMath>
                  </a14:m>
                  <a:r>
                    <a:rPr lang="en-US" sz="3600" kern="100" dirty="0">
                      <a:effectLst/>
                      <a:latin typeface="+mj-lt"/>
                      <a:ea typeface="Calibri" panose="020F0502020204030204" pitchFamily="34" charset="0"/>
                      <a:cs typeface="Gautami" panose="020B0502040204020203" pitchFamily="34" charset="0"/>
                    </a:rPr>
                    <a:t> = Asset return,  </a:t>
                  </a: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𝑹</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𝒇</m:t>
                          </m:r>
                        </m:sub>
                      </m:sSub>
                    </m:oMath>
                  </a14:m>
                  <a:r>
                    <a:rPr lang="en-US" sz="3600" kern="100" dirty="0">
                      <a:effectLst/>
                      <a:latin typeface="+mj-lt"/>
                      <a:ea typeface="Calibri" panose="020F0502020204030204" pitchFamily="34" charset="0"/>
                      <a:cs typeface="Gautami" panose="020B0502040204020203" pitchFamily="34" charset="0"/>
                    </a:rPr>
                    <a:t> = Risk-free rate</a:t>
                  </a:r>
                </a:p>
                <a:p>
                  <a:pPr marL="0" marR="0" indent="457200" algn="just">
                    <a:lnSpc>
                      <a:spcPct val="107000"/>
                    </a:lnSpc>
                    <a:spcBef>
                      <a:spcPts val="0"/>
                    </a:spcBef>
                    <a:spcAft>
                      <a:spcPts val="0"/>
                    </a:spcAft>
                  </a:pPr>
                  <a14:m>
                    <m:oMath xmlns:m="http://schemas.openxmlformats.org/officeDocument/2006/math">
                      <m:sSub>
                        <m:sSub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𝝈</m:t>
                          </m:r>
                        </m:e>
                        <m:sub>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𝒂</m:t>
                          </m:r>
                        </m:sub>
                      </m:sSub>
                    </m:oMath>
                  </a14:m>
                  <a:r>
                    <a:rPr lang="en-US" sz="3600" kern="100" dirty="0">
                      <a:effectLst/>
                      <a:latin typeface="+mj-lt"/>
                      <a:ea typeface="Calibri" panose="020F0502020204030204" pitchFamily="34" charset="0"/>
                      <a:cs typeface="Gautami" panose="020B0502040204020203" pitchFamily="34" charset="0"/>
                    </a:rPr>
                    <a:t> = Standard deviation of asset returns (risk measurement metric)</a:t>
                  </a:r>
                </a:p>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R="0" lvl="0" algn="just">
                    <a:lnSpc>
                      <a:spcPct val="107000"/>
                    </a:lnSpc>
                    <a:spcBef>
                      <a:spcPts val="0"/>
                    </a:spcBef>
                    <a:spcAft>
                      <a:spcPts val="0"/>
                    </a:spcAft>
                  </a:pPr>
                  <a:r>
                    <a:rPr lang="en-US" sz="3600" kern="100" dirty="0">
                      <a:latin typeface="+mj-lt"/>
                      <a:ea typeface="Calibri" panose="020F0502020204030204" pitchFamily="34" charset="0"/>
                      <a:cs typeface="Gautami" panose="020B0502040204020203" pitchFamily="34" charset="0"/>
                    </a:rPr>
                    <a:t>3</a:t>
                  </a:r>
                  <a:r>
                    <a:rPr lang="en-US" sz="3600" kern="100" dirty="0">
                      <a:effectLst/>
                      <a:latin typeface="+mj-lt"/>
                      <a:ea typeface="Calibri" panose="020F0502020204030204" pitchFamily="34" charset="0"/>
                      <a:cs typeface="Gautami" panose="020B0502040204020203" pitchFamily="34" charset="0"/>
                    </a:rPr>
                    <a:t>. Combinations:</a:t>
                  </a:r>
                </a:p>
                <a:p>
                  <a:pPr marL="45720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The </a:t>
                  </a:r>
                  <a:r>
                    <a:rPr lang="en-US" sz="3600" kern="100" dirty="0">
                      <a:solidFill>
                        <a:srgbClr val="1C1917"/>
                      </a:solidFill>
                      <a:latin typeface="+mj-lt"/>
                      <a:ea typeface="Calibri" panose="020F0502020204030204" pitchFamily="34" charset="0"/>
                      <a:cs typeface="Gautami" panose="020B0502040204020203" pitchFamily="34" charset="0"/>
                    </a:rPr>
                    <a:t>c</a:t>
                  </a:r>
                  <a:r>
                    <a:rPr lang="en-US" sz="3600" kern="100" dirty="0">
                      <a:solidFill>
                        <a:srgbClr val="1C1917"/>
                      </a:solidFill>
                      <a:effectLst/>
                      <a:latin typeface="+mj-lt"/>
                      <a:ea typeface="Calibri" panose="020F0502020204030204" pitchFamily="34" charset="0"/>
                      <a:cs typeface="Gautami" panose="020B0502040204020203" pitchFamily="34" charset="0"/>
                    </a:rPr>
                    <a:t>ombinations refer to selecting randomly a subset of stocks from a population set of </a:t>
                  </a:r>
                  <a:r>
                    <a:rPr lang="en-US" sz="3600" kern="100" dirty="0">
                      <a:solidFill>
                        <a:srgbClr val="1C1917"/>
                      </a:solidFill>
                      <a:latin typeface="+mj-lt"/>
                      <a:ea typeface="Calibri" panose="020F0502020204030204" pitchFamily="34" charset="0"/>
                      <a:cs typeface="Gautami" panose="020B0502040204020203" pitchFamily="34" charset="0"/>
                    </a:rPr>
                    <a:t>companies </a:t>
                  </a:r>
                  <a:r>
                    <a:rPr lang="en-US" sz="3600" kern="100" dirty="0">
                      <a:solidFill>
                        <a:srgbClr val="1C1917"/>
                      </a:solidFill>
                      <a:effectLst/>
                      <a:latin typeface="+mj-lt"/>
                      <a:ea typeface="Calibri" panose="020F0502020204030204" pitchFamily="34" charset="0"/>
                      <a:cs typeface="Gautami" panose="020B0502040204020203" pitchFamily="34" charset="0"/>
                    </a:rPr>
                    <a:t>form S&amp;P500 listing - </a:t>
                  </a:r>
                  <a:r>
                    <a:rPr lang="en-US" sz="3600" kern="100" dirty="0">
                      <a:effectLst/>
                      <a:latin typeface="+mj-lt"/>
                      <a:ea typeface="Calibri" panose="020F0502020204030204" pitchFamily="34" charset="0"/>
                      <a:cs typeface="Gautami" panose="020B0502040204020203" pitchFamily="34" charset="0"/>
                    </a:rPr>
                    <a:t>C(n, k)</a:t>
                  </a:r>
                  <a:r>
                    <a:rPr lang="en-US" sz="3600" kern="100" dirty="0">
                      <a:solidFill>
                        <a:srgbClr val="1C1917"/>
                      </a:solidFill>
                      <a:effectLst/>
                      <a:latin typeface="+mj-lt"/>
                      <a:ea typeface="Times New Roman" panose="02020603050405020304" pitchFamily="18" charset="0"/>
                      <a:cs typeface="Gautami" panose="020B0502040204020203" pitchFamily="34" charset="0"/>
                    </a:rPr>
                    <a:t>, </a:t>
                  </a:r>
                  <a:r>
                    <a:rPr lang="en-US" sz="3600" kern="100" dirty="0">
                      <a:solidFill>
                        <a:srgbClr val="1C1917"/>
                      </a:solidFill>
                      <a:effectLst/>
                      <a:latin typeface="+mj-lt"/>
                      <a:ea typeface="Calibri" panose="020F0502020204030204" pitchFamily="34" charset="0"/>
                      <a:cs typeface="Gautami" panose="020B0502040204020203" pitchFamily="34" charset="0"/>
                    </a:rPr>
                    <a:t>where:</a:t>
                  </a:r>
                  <a:endParaRPr lang="en-US" sz="3600" kern="100" dirty="0">
                    <a:effectLst/>
                    <a:latin typeface="+mj-lt"/>
                    <a:ea typeface="Calibri" panose="020F0502020204030204" pitchFamily="34" charset="0"/>
                    <a:cs typeface="Gautami" panose="020B0502040204020203" pitchFamily="34" charset="0"/>
                  </a:endParaRPr>
                </a:p>
                <a:p>
                  <a:pPr marL="457200" marR="0" algn="just">
                    <a:lnSpc>
                      <a:spcPct val="107000"/>
                    </a:lnSpc>
                    <a:spcBef>
                      <a:spcPts val="0"/>
                    </a:spcBef>
                    <a:spcAft>
                      <a:spcPts val="0"/>
                    </a:spcAft>
                  </a:pPr>
                  <a:endParaRPr lang="en-US" sz="3600" kern="100" dirty="0">
                    <a:solidFill>
                      <a:srgbClr val="1C1917"/>
                    </a:solidFill>
                    <a:effectLst/>
                    <a:latin typeface="+mj-lt"/>
                    <a:ea typeface="Times New Roman" panose="02020603050405020304" pitchFamily="18" charset="0"/>
                    <a:cs typeface="Gautami" panose="020B0502040204020203" pitchFamily="34" charset="0"/>
                  </a:endParaRPr>
                </a:p>
                <a:p>
                  <a:pPr marL="457200" marR="0" algn="just">
                    <a:lnSpc>
                      <a:spcPct val="107000"/>
                    </a:lnSpc>
                    <a:spcBef>
                      <a:spcPts val="0"/>
                    </a:spcBef>
                    <a:spcAft>
                      <a:spcPts val="0"/>
                    </a:spcAft>
                  </a:pPr>
                  <a:r>
                    <a:rPr lang="en-US" sz="3600" kern="100" dirty="0">
                      <a:solidFill>
                        <a:srgbClr val="1C1917"/>
                      </a:solidFill>
                      <a:effectLst/>
                      <a:latin typeface="+mj-lt"/>
                      <a:ea typeface="Times New Roman" panose="02020603050405020304" pitchFamily="18" charset="0"/>
                      <a:cs typeface="Gautami" panose="020B0502040204020203" pitchFamily="34" charset="0"/>
                    </a:rPr>
                    <a:t>n = Population set,  k = subset</a:t>
                  </a:r>
                </a:p>
                <a:p>
                  <a:pPr marL="457200" marR="0" algn="just">
                    <a:lnSpc>
                      <a:spcPct val="107000"/>
                    </a:lnSpc>
                    <a:spcBef>
                      <a:spcPts val="0"/>
                    </a:spcBef>
                    <a:spcAft>
                      <a:spcPts val="0"/>
                    </a:spcAft>
                  </a:pPr>
                  <a:endParaRPr lang="en-US" sz="3600" kern="100" dirty="0">
                    <a:solidFill>
                      <a:srgbClr val="1C1917"/>
                    </a:solidFill>
                    <a:latin typeface="+mj-lt"/>
                    <a:ea typeface="Calibri" panose="020F0502020204030204" pitchFamily="34" charset="0"/>
                    <a:cs typeface="Gautami" panose="020B0502040204020203" pitchFamily="34" charset="0"/>
                  </a:endParaRPr>
                </a:p>
                <a:p>
                  <a:pPr marL="457200" algn="just">
                    <a:lnSpc>
                      <a:spcPct val="107000"/>
                    </a:lnSpc>
                    <a:spcBef>
                      <a:spcPts val="0"/>
                    </a:spcBef>
                    <a:spcAft>
                      <a:spcPts val="0"/>
                    </a:spcAft>
                  </a:pPr>
                  <a:r>
                    <a:rPr lang="en-US" sz="3600" kern="100" dirty="0">
                      <a:solidFill>
                        <a:srgbClr val="1C1917"/>
                      </a:solidFill>
                      <a:latin typeface="+mj-lt"/>
                      <a:ea typeface="Calibri" panose="020F0502020204030204" pitchFamily="34" charset="0"/>
                      <a:cs typeface="Gautami" panose="020B0502040204020203" pitchFamily="34" charset="0"/>
                    </a:rPr>
                    <a:t>We took combinations for different portfolio sizes of stocks like 5, 15,.., 45. </a:t>
                  </a:r>
                  <a:r>
                    <a:rPr lang="en-US" sz="3600" kern="100" dirty="0">
                      <a:effectLst/>
                      <a:latin typeface="Times New Roman" panose="02020603050405020304" pitchFamily="18" charset="0"/>
                      <a:ea typeface="Calibri" panose="020F0502020204030204" pitchFamily="34" charset="0"/>
                      <a:cs typeface="Gautami" panose="020B0502040204020203" pitchFamily="34" charset="0"/>
                    </a:rPr>
                    <a:t>C</a:t>
                  </a:r>
                  <a14:m>
                    <m:oMath xmlns:m="http://schemas.openxmlformats.org/officeDocument/2006/math">
                      <m:d>
                        <m:dP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dPr>
                        <m:e>
                          <m:f>
                            <m:fPr>
                              <m:type m:val="noBar"/>
                              <m:ctrlPr>
                                <a:rPr lang="en-US" sz="36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𝟐𝟕𝟎</m:t>
                              </m:r>
                            </m:num>
                            <m:den>
                              <m:r>
                                <a:rPr lang="en-US" sz="3600" b="1" i="1" kern="100" smtClean="0">
                                  <a:effectLst/>
                                  <a:latin typeface="Cambria Math" panose="02040503050406030204" pitchFamily="18" charset="0"/>
                                  <a:ea typeface="Calibri" panose="020F0502020204030204" pitchFamily="34" charset="0"/>
                                  <a:cs typeface="Times New Roman" panose="02020603050405020304" pitchFamily="18" charset="0"/>
                                </a:rPr>
                                <m:t>𝟏𝟎</m:t>
                              </m:r>
                            </m:den>
                          </m:f>
                        </m:e>
                      </m:d>
                    </m:oMath>
                  </a14:m>
                  <a:r>
                    <a:rPr lang="en-US" sz="3600" kern="100" dirty="0">
                      <a:effectLst/>
                      <a:latin typeface="Times New Roman" panose="02020603050405020304" pitchFamily="18" charset="0"/>
                      <a:ea typeface="Times New Roman" panose="02020603050405020304" pitchFamily="18" charset="0"/>
                      <a:cs typeface="Gautami" panose="020B0502040204020203" pitchFamily="34" charset="0"/>
                    </a:rPr>
                    <a:t> = 4.793227598 E+17</a:t>
                  </a:r>
                  <a:r>
                    <a:rPr lang="en-US" sz="3600" kern="100" dirty="0">
                      <a:latin typeface="Calibri" panose="020F0502020204030204" pitchFamily="34" charset="0"/>
                      <a:ea typeface="Calibri" panose="020F0502020204030204" pitchFamily="34" charset="0"/>
                      <a:cs typeface="Gautami" panose="020B0502040204020203" pitchFamily="34" charset="0"/>
                    </a:rPr>
                    <a:t> </a:t>
                  </a:r>
                  <a:r>
                    <a:rPr lang="en-US" sz="3600" kern="100" dirty="0">
                      <a:solidFill>
                        <a:srgbClr val="1C1917"/>
                      </a:solidFill>
                      <a:latin typeface="+mj-lt"/>
                      <a:ea typeface="Calibri" panose="020F0502020204030204" pitchFamily="34" charset="0"/>
                      <a:cs typeface="Gautami" panose="020B0502040204020203" pitchFamily="34" charset="0"/>
                    </a:rPr>
                    <a:t>out of which we have considered 10000 combinations.</a:t>
                  </a:r>
                  <a:r>
                    <a:rPr lang="en-US" sz="3600" kern="100" dirty="0">
                      <a:effectLst/>
                      <a:latin typeface="+mj-lt"/>
                      <a:ea typeface="Calibri" panose="020F0502020204030204" pitchFamily="34" charset="0"/>
                      <a:cs typeface="Gautami" panose="020B0502040204020203" pitchFamily="34" charset="0"/>
                    </a:rPr>
                    <a:t>	 </a:t>
                  </a:r>
                </a:p>
              </p:txBody>
            </p:sp>
          </mc:Choice>
          <mc:Fallback>
            <p:sp>
              <p:nvSpPr>
                <p:cNvPr id="10" name="TextBox 9">
                  <a:extLst>
                    <a:ext uri="{FF2B5EF4-FFF2-40B4-BE49-F238E27FC236}">
                      <a16:creationId xmlns:a16="http://schemas.microsoft.com/office/drawing/2014/main" id="{211B6CEB-0F18-255D-D8D1-0DB151A4D436}"/>
                    </a:ext>
                  </a:extLst>
                </p:cNvPr>
                <p:cNvSpPr txBox="1">
                  <a:spLocks noRot="1" noChangeAspect="1" noMove="1" noResize="1" noEditPoints="1" noAdjustHandles="1" noChangeArrowheads="1" noChangeShapeType="1" noTextEdit="1"/>
                </p:cNvSpPr>
                <p:nvPr/>
              </p:nvSpPr>
              <p:spPr>
                <a:xfrm>
                  <a:off x="457200" y="12950270"/>
                  <a:ext cx="10820400" cy="22293483"/>
                </a:xfrm>
                <a:prstGeom prst="rect">
                  <a:avLst/>
                </a:prstGeom>
                <a:blipFill>
                  <a:blip r:embed="rId9"/>
                  <a:stretch>
                    <a:fillRect l="-1746" t="-529" r="-1690"/>
                  </a:stretch>
                </a:blipFill>
              </p:spPr>
              <p:txBody>
                <a:bodyPr/>
                <a:lstStyle/>
                <a:p>
                  <a:r>
                    <a:rPr lang="en-US">
                      <a:noFill/>
                    </a:rPr>
                    <a:t> </a:t>
                  </a:r>
                </a:p>
              </p:txBody>
            </p:sp>
          </mc:Fallback>
        </mc:AlternateContent>
      </p:grpSp>
      <p:pic>
        <p:nvPicPr>
          <p:cNvPr id="5" name="Picture 4">
            <a:extLst>
              <a:ext uri="{FF2B5EF4-FFF2-40B4-BE49-F238E27FC236}">
                <a16:creationId xmlns:a16="http://schemas.microsoft.com/office/drawing/2014/main" id="{EC202736-FF99-23F8-E321-B6F50BA71EB0}"/>
              </a:ext>
            </a:extLst>
          </p:cNvPr>
          <p:cNvPicPr>
            <a:picLocks noChangeAspect="1"/>
          </p:cNvPicPr>
          <p:nvPr/>
        </p:nvPicPr>
        <p:blipFill>
          <a:blip r:embed="rId10"/>
          <a:stretch>
            <a:fillRect/>
          </a:stretch>
        </p:blipFill>
        <p:spPr>
          <a:xfrm>
            <a:off x="11950105" y="7743036"/>
            <a:ext cx="14063405" cy="8389443"/>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669</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Cambria Math</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Askhat Asha</cp:lastModifiedBy>
  <cp:revision>54</cp:revision>
  <dcterms:created xsi:type="dcterms:W3CDTF">1999-06-15T14:29:13Z</dcterms:created>
  <dcterms:modified xsi:type="dcterms:W3CDTF">2023-11-02T15:34:38Z</dcterms:modified>
</cp:coreProperties>
</file>