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a270a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a270a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a270a7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a270a7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2ba3803d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2ba3803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2a270a7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2a270a7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a270a7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a270a7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2a270a7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2a270a7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2a270a7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2a270a7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janiobachmann/bank-marketing-campaign-opening-a-term-depos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DSGA 1017 Project -Audit of ADS </a:t>
            </a:r>
            <a:endParaRPr sz="45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Data: Bank Marketing data</a:t>
            </a:r>
            <a:endParaRPr sz="45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Chitvan Goyal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Ilina Tripathi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Objective: Technical audit of ADS developed for bank marketing campaign.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"/>
              <a:t>ADS: </a:t>
            </a:r>
            <a:r>
              <a:rPr lang="en" sz="1367" u="sng">
                <a:solidFill>
                  <a:schemeClr val="hlink"/>
                </a:solidFill>
                <a:hlinkClick r:id="rId3"/>
              </a:rPr>
              <a:t>https://www.kaggle.com/code/janiobachmann/bank-marketing-campaign-opening-a-term-deposit</a:t>
            </a:r>
            <a:endParaRPr sz="1367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Dataset: Bank Marketing Dataset- details of direct marketing campaign of a Portuguese financial institution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Sensitive Features: </a:t>
            </a:r>
            <a:r>
              <a:rPr lang="en"/>
              <a:t>age, marital status, education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Importance of fairness in marketing strategies: If the ADS is unfair in its predictions, it can lead to an unsuccessful marketing campaign. The bank will end up wasting resources and time on targets which won’t open a term deposit. On the other hand, when the ADS predicts No for potential customers who would open a term deposit, it can lead to poor customer </a:t>
            </a:r>
            <a:r>
              <a:rPr lang="en"/>
              <a:t>service by the Bank.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37953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3654"/>
                </a:solidFill>
              </a:rPr>
              <a:t>1 - age (numeric)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123654"/>
                </a:solidFill>
              </a:rPr>
              <a:t>2 - job : type of job (categorical)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3654"/>
                </a:solidFill>
              </a:rPr>
              <a:t>3 - marital : marital status (categorical)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3654"/>
                </a:solidFill>
              </a:rPr>
              <a:t>4 - education (categorical)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3654"/>
                </a:solidFill>
              </a:rPr>
              <a:t>5 - default: has credit in default? (categorical)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3654"/>
                </a:solidFill>
              </a:rPr>
              <a:t>6 - housing: has housing loan? (categorical)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3654"/>
                </a:solidFill>
              </a:rPr>
              <a:t>7 - loan: has personal loan? (categorical)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3654"/>
                </a:solidFill>
              </a:rPr>
              <a:t>8 - contact: contact communication type (categorical)</a:t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3654"/>
                </a:solidFill>
              </a:rPr>
              <a:t>9 - month: last contact month of year (categorical)</a:t>
            </a:r>
            <a:endParaRPr sz="11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solidFill>
                <a:srgbClr val="123654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22550" y="1017725"/>
            <a:ext cx="37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123654"/>
                </a:solidFill>
              </a:rPr>
              <a:t>10 - day_of_week: last contact day of the week (categorical)</a:t>
            </a:r>
            <a:endParaRPr sz="11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123654"/>
                </a:solidFill>
              </a:rPr>
              <a:t>11 - duration: last contact duration, in seconds (numeric)</a:t>
            </a:r>
            <a:endParaRPr sz="11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123654"/>
                </a:solidFill>
              </a:rPr>
              <a:t>12 - campaign: number of contacts performed during this campaign and for this client (numeric)</a:t>
            </a:r>
            <a:endParaRPr sz="11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123654"/>
                </a:solidFill>
              </a:rPr>
              <a:t>13 - pdays: number of days that passed by after the client was last contacted from a previous campaign (numeric)</a:t>
            </a:r>
            <a:endParaRPr sz="11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123654"/>
                </a:solidFill>
              </a:rPr>
              <a:t>14 - previous: number of contacts performed before this campaign and for this client (numeric)</a:t>
            </a:r>
            <a:endParaRPr sz="11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123654"/>
                </a:solidFill>
              </a:rPr>
              <a:t>15 - poutcome: outcome of the previous marketing campaign (categorical: 'failure','nonexistent','success')</a:t>
            </a:r>
            <a:endParaRPr sz="11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123654"/>
                </a:solidFill>
              </a:rPr>
              <a:t>Target: whether customer opened a Term deposit or not (</a:t>
            </a:r>
            <a:r>
              <a:rPr lang="en" sz="1100">
                <a:solidFill>
                  <a:srgbClr val="123654"/>
                </a:solidFill>
              </a:rPr>
              <a:t>categorical)</a:t>
            </a:r>
            <a:endParaRPr sz="1100">
              <a:solidFill>
                <a:srgbClr val="12365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-839" r="66023" t="0"/>
          <a:stretch/>
        </p:blipFill>
        <p:spPr>
          <a:xfrm>
            <a:off x="311700" y="1313300"/>
            <a:ext cx="2882225" cy="3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-1711" l="0" r="0" t="5548"/>
          <a:stretch/>
        </p:blipFill>
        <p:spPr>
          <a:xfrm>
            <a:off x="3319750" y="1732350"/>
            <a:ext cx="5332599" cy="29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validation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385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Data cleaning and preprocessing- </a:t>
            </a:r>
            <a:endParaRPr b="1"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No missing values in the dataset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Most information lies in categorical variables which was encoded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Exploratory Data Analysis done to check distribution of features and correlations between them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Model training-</a:t>
            </a:r>
            <a:endParaRPr b="1"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Stratified sampling used to prevent overfitting and allow a more representative train and test set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Multiple classifiers trained in ADS and performance analysed. Based on that, the top performing model (Gradient Boost Classifier) was used to predict the outcome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Performance evaluation-</a:t>
            </a:r>
            <a:endParaRPr b="1"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ROC curve used to analyse performance; Gradient Boost Classifier achieved ROC score=91.73%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Test accuracy obtained with this model= 84.639%</a:t>
            </a:r>
            <a:endParaRPr sz="1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50" y="966500"/>
            <a:ext cx="4568225" cy="18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1999" l="0" r="0" t="-2000"/>
          <a:stretch/>
        </p:blipFill>
        <p:spPr>
          <a:xfrm>
            <a:off x="264425" y="966500"/>
            <a:ext cx="3064775" cy="209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25" y="3003200"/>
            <a:ext cx="3012776" cy="199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5275" y="3003200"/>
            <a:ext cx="3153749" cy="199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1357750"/>
            <a:ext cx="4479625" cy="29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600" y="1357750"/>
            <a:ext cx="4654026" cy="8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400" y="2288338"/>
            <a:ext cx="4495223" cy="8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236875" y="3292425"/>
            <a:ext cx="4907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UCI repository has stated that is will bias the result because we will have duration data once the customer is contacted.</a:t>
            </a:r>
            <a:endParaRPr sz="14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Open Sans"/>
              <a:buChar char="●"/>
            </a:pPr>
            <a:r>
              <a:rPr lang="en" sz="14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test robustness duration was set to zero in test set, resulting in accuracy of 54.32%, significantly lower than model accuracy of 84.63%</a:t>
            </a:r>
            <a:endParaRPr sz="14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analysis-</a:t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ADS not robust enough to be deployed in the industry; uses ‘duration’ feature which is </a:t>
            </a:r>
            <a:r>
              <a:rPr lang="en" sz="1500"/>
              <a:t>highly</a:t>
            </a:r>
            <a:r>
              <a:rPr lang="en" sz="1500"/>
              <a:t> correlated with target variable but is not available before customer is contacted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Accuracy with ‘duration’ attribute set to 0: 54.32%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Fairness-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Accuracy, selection rate, FPR and FNR different </a:t>
            </a:r>
            <a:r>
              <a:rPr lang="en" sz="1500"/>
              <a:t>across various subgroups in the sensitive attributes as discussed in outcomes.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ADS appears to be biased towards old people, people with secondary education and single individuals.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bias in prediction for the campaign can lead to an unsuccessful campaign, with the bank spending more resources on incorrect individuals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potential customers missed out on because ADS predicts ‘No’ for those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