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71" r:id="rId7"/>
    <p:sldId id="277" r:id="rId8"/>
    <p:sldId id="263" r:id="rId9"/>
    <p:sldId id="273" r:id="rId10"/>
    <p:sldId id="272" r:id="rId11"/>
    <p:sldId id="264" r:id="rId12"/>
    <p:sldId id="267" r:id="rId13"/>
    <p:sldId id="274" r:id="rId14"/>
    <p:sldId id="276" r:id="rId15"/>
    <p:sldId id="275" r:id="rId16"/>
    <p:sldId id="268" r:id="rId17"/>
    <p:sldId id="269" r:id="rId18"/>
    <p:sldId id="270" r:id="rId19"/>
  </p:sldIdLst>
  <p:sldSz cx="12192000" cy="6858000"/>
  <p:notesSz cx="6858000" cy="9144000"/>
  <p:embeddedFontLst>
    <p:embeddedFont>
      <p:font typeface="Arial Black" panose="020B0A0402010202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微軟正黑體" panose="020B0604030504040204" pitchFamily="34" charset="-120"/>
      <p:regular r:id="rId27"/>
      <p:bold r:id="rId28"/>
    </p:embeddedFont>
    <p:embeddedFont>
      <p:font typeface="標楷體" panose="03000509000000000000" pitchFamily="65" charset="-12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p92NpQFgorz7a4/FRypvJIqDb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FFFFFF"/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02" autoAdjust="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dbce1ee5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dbce1ee5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dbce1ee5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dbce1ee5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dbce1ef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dbce1ef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FKai-SB"/>
              <a:buNone/>
              <a:defRPr sz="6000">
                <a:latin typeface="DFKai-SB"/>
                <a:ea typeface="DFKai-SB"/>
                <a:cs typeface="DFKai-SB"/>
                <a:sym typeface="DFKai-S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DFKai-SB"/>
                <a:ea typeface="DFKai-SB"/>
                <a:cs typeface="DFKai-SB"/>
                <a:sym typeface="DFKai-SB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" name="Google Shape;1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48386"/>
            <a:ext cx="12192000" cy="74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FKai-SB"/>
              <a:buNone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DFKai-S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4" name="Google Shape;24;p13"/>
          <p:cNvGrpSpPr/>
          <p:nvPr/>
        </p:nvGrpSpPr>
        <p:grpSpPr>
          <a:xfrm>
            <a:off x="0" y="0"/>
            <a:ext cx="12192000" cy="550507"/>
            <a:chOff x="0" y="0"/>
            <a:chExt cx="12192000" cy="550507"/>
          </a:xfrm>
        </p:grpSpPr>
        <p:pic>
          <p:nvPicPr>
            <p:cNvPr id="25" name="Google Shape;25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1"/>
              <a:ext cx="12192000" cy="5505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" name="Google Shape;26;p13"/>
            <p:cNvGrpSpPr/>
            <p:nvPr/>
          </p:nvGrpSpPr>
          <p:grpSpPr>
            <a:xfrm>
              <a:off x="5348485" y="0"/>
              <a:ext cx="2804915" cy="544216"/>
              <a:chOff x="5555314" y="1884"/>
              <a:chExt cx="2804915" cy="544216"/>
            </a:xfrm>
          </p:grpSpPr>
          <p:pic>
            <p:nvPicPr>
              <p:cNvPr id="27" name="Google Shape;27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555314" y="1884"/>
                <a:ext cx="499766" cy="4997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" name="Google Shape;28;p13"/>
              <p:cNvSpPr txBox="1"/>
              <p:nvPr/>
            </p:nvSpPr>
            <p:spPr>
              <a:xfrm>
                <a:off x="5909388" y="22880"/>
                <a:ext cx="24508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800" b="0" i="0" u="none" strike="noStrike" cap="none">
                    <a:solidFill>
                      <a:schemeClr val="lt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card</a:t>
                </a:r>
                <a:endParaRPr sz="2800" b="0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598092" y="1945232"/>
            <a:ext cx="10995815" cy="16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alt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高中生</a:t>
            </a:r>
            <a:r>
              <a:rPr lang="zh-TW" sz="4400" b="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教育議題之討論-以</a:t>
            </a:r>
            <a:r>
              <a:rPr lang="zh-TW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Dcard討論</a:t>
            </a:r>
            <a:r>
              <a:rPr lang="zh-TW" alt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板</a:t>
            </a:r>
            <a:r>
              <a:rPr lang="zh-TW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為例</a:t>
            </a:r>
            <a:endParaRPr sz="660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373155" y="4553338"/>
            <a:ext cx="9445690" cy="101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2000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第二組成</a:t>
            </a: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員：許哲維、鄒志宇、曾裕堯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、周立揚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sym typeface="DFKai-SB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報告日期</a:t>
            </a:r>
            <a:r>
              <a:rPr lang="zh-TW" altLang="en-US" sz="2000" dirty="0">
                <a:latin typeface="+mj-lt"/>
                <a:ea typeface="微軟正黑體" panose="020B0604030504040204" pitchFamily="34" charset="-120"/>
                <a:cs typeface="Arial"/>
                <a:sym typeface="Arial"/>
              </a:rPr>
              <a:t>：</a:t>
            </a:r>
            <a:r>
              <a:rPr lang="zh-TW" sz="2000" dirty="0">
                <a:latin typeface="+mj-lt"/>
                <a:ea typeface="微軟正黑體" panose="020B0604030504040204" pitchFamily="34" charset="-120"/>
                <a:cs typeface="Arial"/>
                <a:sym typeface="Arial"/>
              </a:rPr>
              <a:t>2022/7/30</a:t>
            </a:r>
            <a:endParaRPr sz="2000" dirty="0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373155" y="688814"/>
            <a:ext cx="94456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Summer Institute in Computational Social Science – Taiwan 2022</a:t>
            </a:r>
            <a:endParaRPr sz="2400" b="0" i="0" u="none" strike="noStrike" cap="none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DE9D1-D66C-F186-9CBB-583D24B3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詞雲之各季度熱門關鍵詞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93C407-1915-22F1-CB2C-9D0D6049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099" y="1690688"/>
            <a:ext cx="5721801" cy="496023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9A62027-1A4B-B595-75B1-EA7E8F0C50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4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dbce1ee5e_2_6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發文次數變化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CBBC7A-0637-B13B-44D7-EE73DCE4CB61}"/>
              </a:ext>
            </a:extLst>
          </p:cNvPr>
          <p:cNvSpPr/>
          <p:nvPr/>
        </p:nvSpPr>
        <p:spPr>
          <a:xfrm>
            <a:off x="2196548" y="1827019"/>
            <a:ext cx="1212574" cy="30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34" y="1485860"/>
            <a:ext cx="8667414" cy="52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AAE3DC-78C9-2B5D-C07A-5796172930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dbce1ef14_0_0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跨年度之比較</a:t>
            </a:r>
            <a:endParaRPr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4FD3A06-3286-4A9A-82DD-9A03531326DF}"/>
              </a:ext>
            </a:extLst>
          </p:cNvPr>
          <p:cNvGrpSpPr/>
          <p:nvPr/>
        </p:nvGrpSpPr>
        <p:grpSpPr>
          <a:xfrm>
            <a:off x="1190625" y="1704974"/>
            <a:ext cx="10163175" cy="5153026"/>
            <a:chOff x="1190625" y="1704974"/>
            <a:chExt cx="10163175" cy="5153026"/>
          </a:xfrm>
        </p:grpSpPr>
        <p:pic>
          <p:nvPicPr>
            <p:cNvPr id="2052" name="Picture 4" descr="圖片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25" y="1704974"/>
              <a:ext cx="10163175" cy="5153026"/>
            </a:xfrm>
            <a:prstGeom prst="rect">
              <a:avLst/>
            </a:prstGeom>
            <a:solidFill>
              <a:srgbClr val="FFFFFF"/>
            </a:solidFill>
          </p:spPr>
        </p:pic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0301DCCD-5CD4-1E16-3FE8-D613DB6D0915}"/>
                </a:ext>
              </a:extLst>
            </p:cNvPr>
            <p:cNvGrpSpPr/>
            <p:nvPr/>
          </p:nvGrpSpPr>
          <p:grpSpPr>
            <a:xfrm>
              <a:off x="1711960" y="1996940"/>
              <a:ext cx="1635760" cy="757110"/>
              <a:chOff x="1711960" y="1996940"/>
              <a:chExt cx="1635760" cy="75711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A3FFBF0-CDC7-B4CC-9C9F-C0FD79B350F7}"/>
                  </a:ext>
                </a:extLst>
              </p:cNvPr>
              <p:cNvSpPr/>
              <p:nvPr/>
            </p:nvSpPr>
            <p:spPr>
              <a:xfrm>
                <a:off x="1711960" y="2023829"/>
                <a:ext cx="274320" cy="254000"/>
              </a:xfrm>
              <a:prstGeom prst="rect">
                <a:avLst/>
              </a:prstGeom>
              <a:solidFill>
                <a:srgbClr val="000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BD24F7-0AAF-F749-94E5-2AD95F35252E}"/>
                  </a:ext>
                </a:extLst>
              </p:cNvPr>
              <p:cNvSpPr/>
              <p:nvPr/>
            </p:nvSpPr>
            <p:spPr>
              <a:xfrm>
                <a:off x="1711960" y="2456239"/>
                <a:ext cx="274320" cy="280889"/>
              </a:xfrm>
              <a:prstGeom prst="rect">
                <a:avLst/>
              </a:prstGeom>
              <a:solidFill>
                <a:srgbClr val="BEBE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84A101B-2FD5-4FEF-8762-F034FD347188}"/>
                  </a:ext>
                </a:extLst>
              </p:cNvPr>
              <p:cNvSpPr txBox="1"/>
              <p:nvPr/>
            </p:nvSpPr>
            <p:spPr>
              <a:xfrm>
                <a:off x="2138680" y="1996940"/>
                <a:ext cx="1209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2022</a:t>
                </a:r>
                <a:endParaRPr lang="zh-TW" altLang="en-US" dirty="0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1F9D850-27BF-2ED5-B2A9-36F7799208AE}"/>
                  </a:ext>
                </a:extLst>
              </p:cNvPr>
              <p:cNvSpPr txBox="1"/>
              <p:nvPr/>
            </p:nvSpPr>
            <p:spPr>
              <a:xfrm>
                <a:off x="2138680" y="2446273"/>
                <a:ext cx="1209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2021</a:t>
                </a:r>
                <a:endParaRPr lang="zh-TW" altLang="en-US" dirty="0"/>
              </a:p>
            </p:txBody>
          </p:sp>
        </p:grp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3524BD5D-8E54-36CC-E957-8E373B41D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各入學管道關鍵詞</a:t>
            </a:r>
          </a:p>
        </p:txBody>
      </p:sp>
      <p:pic>
        <p:nvPicPr>
          <p:cNvPr id="3074" name="Picture 2" descr="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03" y="1744334"/>
            <a:ext cx="8832783" cy="51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450073-6266-8CC3-D7BC-1E49E720FB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94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面試 </a:t>
            </a:r>
            <a:r>
              <a:rPr lang="en-US" altLang="zh-TW" dirty="0"/>
              <a:t>-</a:t>
            </a:r>
            <a:r>
              <a:rPr lang="zh-TW" altLang="en-US" dirty="0"/>
              <a:t> 主題 </a:t>
            </a:r>
            <a:r>
              <a:rPr lang="en-US" altLang="zh-TW" dirty="0"/>
              <a:t>Topic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287106C-F718-6743-734C-32A50C511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41938"/>
              </p:ext>
            </p:extLst>
          </p:nvPr>
        </p:nvGraphicFramePr>
        <p:xfrm>
          <a:off x="1717040" y="2611120"/>
          <a:ext cx="8757920" cy="298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960">
                  <a:extLst>
                    <a:ext uri="{9D8B030D-6E8A-4147-A177-3AD203B41FA5}">
                      <a16:colId xmlns:a16="http://schemas.microsoft.com/office/drawing/2014/main" val="1868680038"/>
                    </a:ext>
                  </a:extLst>
                </a:gridCol>
                <a:gridCol w="4378960">
                  <a:extLst>
                    <a:ext uri="{9D8B030D-6E8A-4147-A177-3AD203B41FA5}">
                      <a16:colId xmlns:a16="http://schemas.microsoft.com/office/drawing/2014/main" val="4093101244"/>
                    </a:ext>
                  </a:extLst>
                </a:gridCol>
              </a:tblGrid>
              <a:tr h="497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TOPIC 1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服裝、成績、題目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551695"/>
                  </a:ext>
                </a:extLst>
              </a:tr>
              <a:tr h="497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TOPIC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二階、個申、建議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483321"/>
                  </a:ext>
                </a:extLst>
              </a:tr>
              <a:tr h="497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TOPIC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備審、穿著、團體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943378"/>
                  </a:ext>
                </a:extLst>
              </a:tr>
              <a:tr h="497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TOPIC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準備、資料、申請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601604"/>
                  </a:ext>
                </a:extLst>
              </a:tr>
              <a:tr h="497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TOPIC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分享、英文、放榜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74163"/>
                  </a:ext>
                </a:extLst>
              </a:tr>
              <a:tr h="497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TOPIC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教授、學系、經驗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765114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B14D803-1ACD-822B-7632-941F3D53B5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5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面試 </a:t>
            </a:r>
            <a:r>
              <a:rPr lang="en-US" altLang="zh-TW" dirty="0"/>
              <a:t>-</a:t>
            </a:r>
            <a:r>
              <a:rPr lang="zh-TW" altLang="en-US" dirty="0"/>
              <a:t> 各主題關鍵字</a:t>
            </a:r>
          </a:p>
        </p:txBody>
      </p:sp>
      <p:pic>
        <p:nvPicPr>
          <p:cNvPr id="4098" name="Picture 2" descr="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12" y="1690688"/>
            <a:ext cx="8140976" cy="52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7D26D25-6616-5729-140A-E258270B99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0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FKai-SB"/>
              <a:buNone/>
            </a:pPr>
            <a:r>
              <a:rPr lang="zh-TW" dirty="0"/>
              <a:t>結論與建議</a:t>
            </a:r>
            <a:endParaRPr dirty="0"/>
          </a:p>
        </p:txBody>
      </p:sp>
      <p:sp>
        <p:nvSpPr>
          <p:cNvPr id="186" name="Google Shape;186;p8"/>
          <p:cNvSpPr txBox="1">
            <a:spLocks noGrp="1"/>
          </p:cNvSpPr>
          <p:nvPr>
            <p:ph type="body" idx="1"/>
          </p:nvPr>
        </p:nvSpPr>
        <p:spPr>
          <a:xfrm>
            <a:off x="1158240" y="2407919"/>
            <a:ext cx="10515600" cy="333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</a:pPr>
            <a:r>
              <a:rPr lang="zh-TW" altLang="en-US" dirty="0"/>
              <a:t>結論：大學新生季板實際上是高三升學版</a:t>
            </a:r>
            <a:endParaRPr lang="en-US" altLang="zh-TW" dirty="0"/>
          </a:p>
          <a:p>
            <a:pPr marL="635000" indent="-457200">
              <a:spcBef>
                <a:spcPts val="0"/>
              </a:spcBef>
            </a:pPr>
            <a:endParaRPr lang="en-US" altLang="zh-TW" dirty="0"/>
          </a:p>
          <a:p>
            <a:pPr marL="635000" indent="-457200">
              <a:spcBef>
                <a:spcPts val="0"/>
              </a:spcBef>
            </a:pPr>
            <a:endParaRPr lang="en-US" altLang="zh-TW" dirty="0"/>
          </a:p>
          <a:p>
            <a:pPr marL="635000" indent="-457200">
              <a:spcBef>
                <a:spcPts val="0"/>
              </a:spcBef>
            </a:pPr>
            <a:endParaRPr lang="en-US" altLang="zh-TW" dirty="0"/>
          </a:p>
          <a:p>
            <a:pPr marL="635000" indent="-457200">
              <a:spcBef>
                <a:spcPts val="0"/>
              </a:spcBef>
            </a:pPr>
            <a:endParaRPr lang="en-US" altLang="zh-TW" dirty="0"/>
          </a:p>
          <a:p>
            <a:pPr marL="635000" indent="-457200">
              <a:spcBef>
                <a:spcPts val="0"/>
              </a:spcBef>
            </a:pPr>
            <a:endParaRPr lang="en-US" altLang="zh-TW" dirty="0"/>
          </a:p>
          <a:p>
            <a:pPr marL="635000" indent="-457200">
              <a:spcBef>
                <a:spcPts val="0"/>
              </a:spcBef>
            </a:pPr>
            <a:r>
              <a:rPr lang="zh-TW" altLang="en-US" dirty="0"/>
              <a:t>建議：停用詞與字典在該領域的適合程度</a:t>
            </a: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0CD1B8-645C-EA6D-9563-649D6571DA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FKai-SB"/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body" idx="1"/>
          </p:nvPr>
        </p:nvSpPr>
        <p:spPr>
          <a:xfrm>
            <a:off x="838200" y="2333624"/>
            <a:ext cx="10515600" cy="548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 indent="-342900">
              <a:spcBef>
                <a:spcPts val="0"/>
              </a:spcBef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一文詳解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LDA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主題模型 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[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url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https://zhuanlan.zhihu.com/p/31470216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20700" indent="-342900">
              <a:spcBef>
                <a:spcPts val="0"/>
              </a:spcBef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中文自然語言處理基礎　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[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url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https://ithelp.ithome.com.tw/articles/10192043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20700" indent="-342900">
              <a:spcBef>
                <a:spcPts val="0"/>
              </a:spcBef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文字探勘實驗室　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[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url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http://120.125.73.101/~asisweb/textcloud/nlp.php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20700" indent="-342900">
              <a:spcBef>
                <a:spcPts val="0"/>
              </a:spcBef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中文文本資料處理 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[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url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https://rlads2021.github.io/LabBook/ch08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20700" indent="-34290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[NLP][Python]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中文斷詞最方便的開源工具之一： </a:t>
            </a:r>
            <a:r>
              <a:rPr lang="en-US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Jieba</a:t>
            </a:r>
            <a:endParaRPr 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[</a:t>
            </a:r>
            <a:r>
              <a:rPr lang="en-US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https://clay-atlas.com/blog/2019/09/23/python-chinese-tutorial-tokenizer-jieba/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60D174-82FC-8EC1-0947-B49F83D598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/>
          <p:nvPr/>
        </p:nvSpPr>
        <p:spPr>
          <a:xfrm>
            <a:off x="1528707" y="3141092"/>
            <a:ext cx="9134586" cy="9232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Thanks for </a:t>
            </a:r>
            <a:r>
              <a:rPr lang="en-US" altLang="zh-TW" sz="54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Listening</a:t>
            </a:r>
            <a:r>
              <a:rPr lang="zh-TW" sz="54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～～</a:t>
            </a:r>
            <a:endParaRPr sz="5400" b="0" i="0" u="none" strike="noStrike" cap="none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FKai-SB"/>
              <a:buNone/>
            </a:pPr>
            <a:r>
              <a:rPr lang="zh-TW" sz="3200" dirty="0">
                <a:cs typeface="DFKai-SB"/>
                <a:sym typeface="DFKai-SB"/>
              </a:rPr>
              <a:t>目錄</a:t>
            </a:r>
            <a:endParaRPr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26329C-D590-0787-4D3D-3942E497CBD2}"/>
              </a:ext>
            </a:extLst>
          </p:cNvPr>
          <p:cNvGrpSpPr/>
          <p:nvPr/>
        </p:nvGrpSpPr>
        <p:grpSpPr>
          <a:xfrm>
            <a:off x="600300" y="2121733"/>
            <a:ext cx="10991400" cy="3252812"/>
            <a:chOff x="600300" y="2121733"/>
            <a:chExt cx="10991400" cy="3252812"/>
          </a:xfrm>
        </p:grpSpPr>
        <p:grpSp>
          <p:nvGrpSpPr>
            <p:cNvPr id="98" name="Google Shape;98;p2"/>
            <p:cNvGrpSpPr/>
            <p:nvPr/>
          </p:nvGrpSpPr>
          <p:grpSpPr>
            <a:xfrm>
              <a:off x="600300" y="2134563"/>
              <a:ext cx="2330811" cy="1353345"/>
              <a:chOff x="838508" y="2453342"/>
              <a:chExt cx="2330811" cy="1353345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838508" y="3190595"/>
                <a:ext cx="2330811" cy="616092"/>
              </a:xfrm>
              <a:prstGeom prst="parallelogram">
                <a:avLst>
                  <a:gd name="adj" fmla="val 52774"/>
                </a:avLst>
              </a:prstGeom>
              <a:solidFill>
                <a:schemeClr val="lt1"/>
              </a:solidFill>
              <a:ln w="28575" cap="flat" cmpd="sng">
                <a:solidFill>
                  <a:srgbClr val="132E4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zh-TW" altLang="en-US" sz="2400" dirty="0">
                    <a:solidFill>
                      <a:schemeClr val="dk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DFKai-SB"/>
                  </a:rPr>
                  <a:t>教育議題</a:t>
                </a:r>
                <a:endParaRPr sz="24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DFKai-SB"/>
                </a:endParaRPr>
              </a:p>
            </p:txBody>
          </p:sp>
          <p:sp>
            <p:nvSpPr>
              <p:cNvPr id="100" name="Google Shape;100;p2"/>
              <p:cNvSpPr txBox="1"/>
              <p:nvPr/>
            </p:nvSpPr>
            <p:spPr>
              <a:xfrm>
                <a:off x="1475367" y="2453342"/>
                <a:ext cx="1057092" cy="690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132E4A"/>
                  </a:buClr>
                  <a:buSzPts val="3200"/>
                  <a:buFont typeface="Arial"/>
                  <a:buNone/>
                </a:pPr>
                <a:r>
                  <a:rPr lang="zh-TW" sz="3200" b="0" i="0" u="none" strike="noStrike" cap="none" dirty="0">
                    <a:solidFill>
                      <a:srgbClr val="132E4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rPr>
                  <a:t>1</a:t>
                </a:r>
                <a:endParaRPr sz="3200" b="0" i="0" u="none" strike="noStrike" cap="none" dirty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101" name="Google Shape;101;p2"/>
            <p:cNvGrpSpPr/>
            <p:nvPr/>
          </p:nvGrpSpPr>
          <p:grpSpPr>
            <a:xfrm>
              <a:off x="6375300" y="2121733"/>
              <a:ext cx="2329200" cy="1355377"/>
              <a:chOff x="836589" y="2440275"/>
              <a:chExt cx="2053968" cy="1355377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836589" y="3179560"/>
                <a:ext cx="2053968" cy="616092"/>
              </a:xfrm>
              <a:prstGeom prst="parallelogram">
                <a:avLst>
                  <a:gd name="adj" fmla="val 52774"/>
                </a:avLst>
              </a:prstGeom>
              <a:solidFill>
                <a:schemeClr val="lt1"/>
              </a:solidFill>
              <a:ln w="28575" cap="flat" cmpd="sng">
                <a:solidFill>
                  <a:srgbClr val="132E4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FKai-SB"/>
                  <a:sym typeface="DFKai-SB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FKai-SB"/>
                  <a:sym typeface="DFKai-SB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FKai-SB"/>
                  <a:buNone/>
                </a:pPr>
                <a:r>
                  <a:rPr lang="zh-TW" sz="2400" b="0" i="0" u="none" strike="noStrike" cap="none" dirty="0">
                    <a:solidFill>
                      <a:schemeClr val="dk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DFKai-SB"/>
                    <a:sym typeface="DFKai-SB"/>
                  </a:rPr>
                  <a:t>分析方法</a:t>
                </a:r>
                <a:endParaRPr sz="2400" b="0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FKai-SB"/>
                  <a:sym typeface="DFKai-SB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endParaRPr sz="2800" b="0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FKai-SB"/>
                  <a:sym typeface="DFKai-SB"/>
                </a:endParaRPr>
              </a:p>
            </p:txBody>
          </p:sp>
          <p:sp>
            <p:nvSpPr>
              <p:cNvPr id="103" name="Google Shape;103;p2"/>
              <p:cNvSpPr txBox="1"/>
              <p:nvPr/>
            </p:nvSpPr>
            <p:spPr>
              <a:xfrm>
                <a:off x="1335027" y="2440275"/>
                <a:ext cx="1057092" cy="690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132E4A"/>
                  </a:buClr>
                  <a:buSzPts val="3200"/>
                  <a:buFont typeface="Arial"/>
                  <a:buNone/>
                </a:pPr>
                <a:r>
                  <a:rPr lang="en-US" altLang="zh-TW" sz="3200" dirty="0">
                    <a:solidFill>
                      <a:srgbClr val="132E4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sz="3200" b="0" i="0" u="none" strike="noStrike" cap="none" dirty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104" name="Google Shape;104;p2"/>
            <p:cNvGrpSpPr/>
            <p:nvPr/>
          </p:nvGrpSpPr>
          <p:grpSpPr>
            <a:xfrm>
              <a:off x="600300" y="4019941"/>
              <a:ext cx="2476800" cy="1353600"/>
              <a:chOff x="838526" y="2453342"/>
              <a:chExt cx="2330700" cy="1267753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838526" y="3104895"/>
                <a:ext cx="2330700" cy="616200"/>
              </a:xfrm>
              <a:prstGeom prst="parallelogram">
                <a:avLst>
                  <a:gd name="adj" fmla="val 52774"/>
                </a:avLst>
              </a:prstGeom>
              <a:solidFill>
                <a:schemeClr val="lt1"/>
              </a:solidFill>
              <a:ln w="28575" cap="flat" cmpd="sng">
                <a:solidFill>
                  <a:srgbClr val="132E4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600"/>
                </a:pPr>
                <a:r>
                  <a:rPr lang="zh-TW" altLang="en-US" sz="2400" dirty="0">
                    <a:solidFill>
                      <a:schemeClr val="dk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DFKai-SB"/>
                  </a:rPr>
                  <a:t>結果與討論</a:t>
                </a:r>
                <a:endParaRPr sz="24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DFKai-SB"/>
                </a:endParaRPr>
              </a:p>
            </p:txBody>
          </p:sp>
          <p:sp>
            <p:nvSpPr>
              <p:cNvPr id="106" name="Google Shape;106;p2"/>
              <p:cNvSpPr txBox="1"/>
              <p:nvPr/>
            </p:nvSpPr>
            <p:spPr>
              <a:xfrm>
                <a:off x="1475367" y="2453342"/>
                <a:ext cx="1057200" cy="69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132E4A"/>
                  </a:buClr>
                  <a:buSzPts val="3200"/>
                  <a:buFont typeface="Arial"/>
                  <a:buNone/>
                </a:pPr>
                <a:r>
                  <a:rPr lang="en-US" altLang="zh-TW" sz="3200" b="0" i="0" u="none" strike="noStrike" cap="none" dirty="0">
                    <a:solidFill>
                      <a:srgbClr val="132E4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rPr>
                  <a:t>5</a:t>
                </a:r>
                <a:endParaRPr sz="3200" b="0" i="0" u="none" strike="noStrike" cap="none" dirty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107" name="Google Shape;107;p2"/>
            <p:cNvGrpSpPr/>
            <p:nvPr/>
          </p:nvGrpSpPr>
          <p:grpSpPr>
            <a:xfrm>
              <a:off x="8556900" y="4021200"/>
              <a:ext cx="2330811" cy="1353345"/>
              <a:chOff x="838508" y="2453342"/>
              <a:chExt cx="2330811" cy="1353345"/>
            </a:xfrm>
          </p:grpSpPr>
          <p:sp>
            <p:nvSpPr>
              <p:cNvPr id="108" name="Google Shape;108;p2"/>
              <p:cNvSpPr/>
              <p:nvPr/>
            </p:nvSpPr>
            <p:spPr>
              <a:xfrm>
                <a:off x="838508" y="3190595"/>
                <a:ext cx="2330811" cy="616092"/>
              </a:xfrm>
              <a:prstGeom prst="parallelogram">
                <a:avLst>
                  <a:gd name="adj" fmla="val 52774"/>
                </a:avLst>
              </a:prstGeom>
              <a:solidFill>
                <a:schemeClr val="lt1"/>
              </a:solidFill>
              <a:ln w="28575" cap="flat" cmpd="sng">
                <a:solidFill>
                  <a:srgbClr val="132E4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600"/>
                </a:pPr>
                <a:r>
                  <a:rPr lang="zh-TW" altLang="en-US" sz="2400" dirty="0">
                    <a:solidFill>
                      <a:schemeClr val="dk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DFKai-SB"/>
                  </a:rPr>
                  <a:t>參考資料</a:t>
                </a:r>
                <a:endParaRPr sz="24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DFKai-SB"/>
                </a:endParaRPr>
              </a:p>
            </p:txBody>
          </p:sp>
          <p:sp>
            <p:nvSpPr>
              <p:cNvPr id="109" name="Google Shape;109;p2"/>
              <p:cNvSpPr txBox="1"/>
              <p:nvPr/>
            </p:nvSpPr>
            <p:spPr>
              <a:xfrm>
                <a:off x="1475367" y="2453342"/>
                <a:ext cx="1057092" cy="690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132E4A"/>
                  </a:buClr>
                  <a:buSzPts val="3200"/>
                  <a:buFont typeface="Arial"/>
                  <a:buNone/>
                </a:pPr>
                <a:r>
                  <a:rPr lang="en-US" altLang="zh-TW" sz="3200" b="0" i="0" u="none" strike="noStrike" cap="none" dirty="0">
                    <a:solidFill>
                      <a:srgbClr val="132E4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rPr>
                  <a:t>7</a:t>
                </a:r>
                <a:endParaRPr sz="3200" b="0" i="0" u="none" strike="noStrike" cap="none" dirty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110" name="Google Shape;110;p2"/>
            <p:cNvGrpSpPr/>
            <p:nvPr/>
          </p:nvGrpSpPr>
          <p:grpSpPr>
            <a:xfrm>
              <a:off x="4580174" y="4021200"/>
              <a:ext cx="2477427" cy="1353345"/>
              <a:chOff x="838508" y="2453342"/>
              <a:chExt cx="2330811" cy="1353345"/>
            </a:xfrm>
          </p:grpSpPr>
          <p:sp>
            <p:nvSpPr>
              <p:cNvPr id="111" name="Google Shape;111;p2"/>
              <p:cNvSpPr/>
              <p:nvPr/>
            </p:nvSpPr>
            <p:spPr>
              <a:xfrm>
                <a:off x="838508" y="3190595"/>
                <a:ext cx="2330811" cy="616092"/>
              </a:xfrm>
              <a:prstGeom prst="parallelogram">
                <a:avLst>
                  <a:gd name="adj" fmla="val 52774"/>
                </a:avLst>
              </a:prstGeom>
              <a:solidFill>
                <a:schemeClr val="lt1"/>
              </a:solidFill>
              <a:ln w="28575" cap="flat" cmpd="sng">
                <a:solidFill>
                  <a:srgbClr val="132E4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zh-TW" altLang="en-US" sz="2400" dirty="0">
                    <a:solidFill>
                      <a:schemeClr val="dk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DFKai-SB"/>
                  </a:rPr>
                  <a:t>結論與建議</a:t>
                </a:r>
                <a:endParaRPr sz="24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DFKai-SB"/>
                </a:endParaRPr>
              </a:p>
            </p:txBody>
          </p:sp>
          <p:sp>
            <p:nvSpPr>
              <p:cNvPr id="112" name="Google Shape;112;p2"/>
              <p:cNvSpPr txBox="1"/>
              <p:nvPr/>
            </p:nvSpPr>
            <p:spPr>
              <a:xfrm>
                <a:off x="1475367" y="2453342"/>
                <a:ext cx="1057092" cy="690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132E4A"/>
                  </a:buClr>
                  <a:buSzPts val="3200"/>
                  <a:buFont typeface="Arial"/>
                  <a:buNone/>
                </a:pPr>
                <a:r>
                  <a:rPr lang="en-US" altLang="zh-TW" sz="3200" b="0" i="0" u="none" strike="noStrike" cap="none" dirty="0">
                    <a:solidFill>
                      <a:srgbClr val="132E4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rPr>
                  <a:t>6</a:t>
                </a:r>
                <a:endParaRPr sz="3200" b="0" i="0" u="none" strike="noStrike" cap="none" dirty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113" name="Google Shape;113;p2"/>
            <p:cNvGrpSpPr/>
            <p:nvPr/>
          </p:nvGrpSpPr>
          <p:grpSpPr>
            <a:xfrm>
              <a:off x="3489687" y="2134800"/>
              <a:ext cx="2329200" cy="1353600"/>
              <a:chOff x="838510" y="2453342"/>
              <a:chExt cx="2330811" cy="1406846"/>
            </a:xfrm>
          </p:grpSpPr>
          <p:sp>
            <p:nvSpPr>
              <p:cNvPr id="114" name="Google Shape;114;p2"/>
              <p:cNvSpPr/>
              <p:nvPr/>
            </p:nvSpPr>
            <p:spPr>
              <a:xfrm>
                <a:off x="838510" y="3227789"/>
                <a:ext cx="2330811" cy="632399"/>
              </a:xfrm>
              <a:prstGeom prst="parallelogram">
                <a:avLst>
                  <a:gd name="adj" fmla="val 52774"/>
                </a:avLst>
              </a:prstGeom>
              <a:solidFill>
                <a:schemeClr val="lt1"/>
              </a:solidFill>
              <a:ln w="28575" cap="flat" cmpd="sng">
                <a:solidFill>
                  <a:srgbClr val="132E4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FKai-SB"/>
                  <a:sym typeface="DFKai-SB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FKai-SB"/>
                  <a:sym typeface="DFKai-SB"/>
                </a:endParaRPr>
              </a:p>
              <a:p>
                <a:pPr algn="ctr">
                  <a:buClr>
                    <a:schemeClr val="dk1"/>
                  </a:buClr>
                  <a:buSzPts val="1600"/>
                </a:pPr>
                <a:r>
                  <a:rPr lang="zh-TW" altLang="en-US" sz="2400" dirty="0">
                    <a:solidFill>
                      <a:schemeClr val="dk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DFKai-SB"/>
                  </a:rPr>
                  <a:t>數據來源</a:t>
                </a:r>
                <a:endParaRPr sz="24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DFKai-SB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endParaRPr sz="2800" b="0" i="0" u="none" strike="noStrike" cap="none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FKai-SB"/>
                  <a:sym typeface="DFKai-SB"/>
                </a:endParaRPr>
              </a:p>
            </p:txBody>
          </p:sp>
          <p:sp>
            <p:nvSpPr>
              <p:cNvPr id="115" name="Google Shape;115;p2"/>
              <p:cNvSpPr txBox="1"/>
              <p:nvPr/>
            </p:nvSpPr>
            <p:spPr>
              <a:xfrm>
                <a:off x="1475367" y="2453342"/>
                <a:ext cx="1057092" cy="690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132E4A"/>
                  </a:buClr>
                  <a:buSzPts val="3200"/>
                  <a:buFont typeface="Arial"/>
                  <a:buNone/>
                </a:pPr>
                <a:r>
                  <a:rPr lang="en-US" altLang="zh-TW" sz="3200" dirty="0">
                    <a:solidFill>
                      <a:srgbClr val="132E4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sz="3200" b="0" i="0" u="none" strike="noStrike" cap="none" dirty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grpSp>
          <p:nvGrpSpPr>
            <p:cNvPr id="2" name="Google Shape;101;p2">
              <a:extLst>
                <a:ext uri="{FF2B5EF4-FFF2-40B4-BE49-F238E27FC236}">
                  <a16:creationId xmlns:a16="http://schemas.microsoft.com/office/drawing/2014/main" id="{CA6CB806-5ADE-6196-EBAE-FB9C167B236B}"/>
                </a:ext>
              </a:extLst>
            </p:cNvPr>
            <p:cNvGrpSpPr/>
            <p:nvPr/>
          </p:nvGrpSpPr>
          <p:grpSpPr>
            <a:xfrm>
              <a:off x="9262500" y="2134563"/>
              <a:ext cx="2329200" cy="1342547"/>
              <a:chOff x="838496" y="2453105"/>
              <a:chExt cx="2053968" cy="1342547"/>
            </a:xfrm>
          </p:grpSpPr>
          <p:sp>
            <p:nvSpPr>
              <p:cNvPr id="3" name="Google Shape;102;p2">
                <a:extLst>
                  <a:ext uri="{FF2B5EF4-FFF2-40B4-BE49-F238E27FC236}">
                    <a16:creationId xmlns:a16="http://schemas.microsoft.com/office/drawing/2014/main" id="{B6B14A15-177A-3ADE-9DAD-0793A25B54EA}"/>
                  </a:ext>
                </a:extLst>
              </p:cNvPr>
              <p:cNvSpPr/>
              <p:nvPr/>
            </p:nvSpPr>
            <p:spPr>
              <a:xfrm>
                <a:off x="838496" y="3179560"/>
                <a:ext cx="2053968" cy="616092"/>
              </a:xfrm>
              <a:prstGeom prst="parallelogram">
                <a:avLst>
                  <a:gd name="adj" fmla="val 52774"/>
                </a:avLst>
              </a:prstGeom>
              <a:solidFill>
                <a:schemeClr val="lt1"/>
              </a:solidFill>
              <a:ln w="28575" cap="flat" cmpd="sng">
                <a:solidFill>
                  <a:srgbClr val="132E4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600"/>
                </a:pPr>
                <a:r>
                  <a:rPr lang="zh-TW" altLang="en-US" sz="2400" dirty="0">
                    <a:solidFill>
                      <a:schemeClr val="dk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DFKai-SB"/>
                  </a:rPr>
                  <a:t>分析流程</a:t>
                </a:r>
                <a:endParaRPr sz="2400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DFKai-SB"/>
                </a:endParaRPr>
              </a:p>
            </p:txBody>
          </p:sp>
          <p:sp>
            <p:nvSpPr>
              <p:cNvPr id="4" name="Google Shape;103;p2">
                <a:extLst>
                  <a:ext uri="{FF2B5EF4-FFF2-40B4-BE49-F238E27FC236}">
                    <a16:creationId xmlns:a16="http://schemas.microsoft.com/office/drawing/2014/main" id="{762E5425-C9B7-2444-035C-CEDDB9C95BD9}"/>
                  </a:ext>
                </a:extLst>
              </p:cNvPr>
              <p:cNvSpPr txBox="1"/>
              <p:nvPr/>
            </p:nvSpPr>
            <p:spPr>
              <a:xfrm>
                <a:off x="1337828" y="2453105"/>
                <a:ext cx="1057092" cy="690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132E4A"/>
                  </a:buClr>
                  <a:buSzPts val="3200"/>
                  <a:buFont typeface="Arial"/>
                  <a:buNone/>
                </a:pPr>
                <a:r>
                  <a:rPr lang="en-US" altLang="zh-TW" sz="3200" b="0" i="0" u="none" strike="noStrike" cap="none" dirty="0">
                    <a:solidFill>
                      <a:srgbClr val="132E4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rPr>
                  <a:t>4</a:t>
                </a:r>
                <a:endParaRPr sz="3200" b="0" i="0" u="none" strike="noStrike" cap="none" dirty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CC3DD4-D65B-79E6-7FD9-9E156DFE6B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FKai-SB"/>
              <a:buNone/>
            </a:pPr>
            <a:r>
              <a:rPr lang="zh-TW" sz="3200" dirty="0">
                <a:cs typeface="DFKai-SB"/>
                <a:sym typeface="DFKai-SB"/>
              </a:rPr>
              <a:t>教育議題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64FAE6A-6810-D2CB-55EA-0B75A2821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15" y="2241249"/>
            <a:ext cx="2751385" cy="206565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8354177-49CB-EA22-C91E-FE1A19730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153" y="4575887"/>
            <a:ext cx="1182847" cy="118284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3EB79F0-1A0C-5240-9F76-0928C6D1FCA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39131" y="4492846"/>
            <a:ext cx="1458595" cy="13489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7DEA88-29B3-D5E6-113C-609A56981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648" y="2433620"/>
            <a:ext cx="1741737" cy="174173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FBE540-A14B-34A4-813F-DE4B7774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134" y="4575887"/>
            <a:ext cx="1134986" cy="11349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0589B9-1B88-8C4E-F06D-D0BCC9B0B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4910" y="2436362"/>
            <a:ext cx="2124075" cy="21526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619122-A3B9-813D-72C8-47A06E107D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4707" y="4643773"/>
            <a:ext cx="1134986" cy="1134986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D7EB06-9FCE-7A0F-8290-EDA754F85B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7477760" y="1822291"/>
            <a:ext cx="4482748" cy="63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zh-TW" altLang="en-US" dirty="0"/>
              <a:t>高中生教育制度的改變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FKai-SB"/>
              <a:buNone/>
            </a:pPr>
            <a:r>
              <a:rPr lang="zh-TW" sz="3200" dirty="0"/>
              <a:t>數據來源</a:t>
            </a:r>
            <a:endParaRPr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E8F6F80-53B6-EAD9-DBC1-1B1591A6D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10431"/>
              </p:ext>
            </p:extLst>
          </p:nvPr>
        </p:nvGraphicFramePr>
        <p:xfrm>
          <a:off x="1264477" y="2468953"/>
          <a:ext cx="9663045" cy="316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015">
                  <a:extLst>
                    <a:ext uri="{9D8B030D-6E8A-4147-A177-3AD203B41FA5}">
                      <a16:colId xmlns:a16="http://schemas.microsoft.com/office/drawing/2014/main" val="3416872407"/>
                    </a:ext>
                  </a:extLst>
                </a:gridCol>
                <a:gridCol w="3221015">
                  <a:extLst>
                    <a:ext uri="{9D8B030D-6E8A-4147-A177-3AD203B41FA5}">
                      <a16:colId xmlns:a16="http://schemas.microsoft.com/office/drawing/2014/main" val="3335638683"/>
                    </a:ext>
                  </a:extLst>
                </a:gridCol>
                <a:gridCol w="3221015">
                  <a:extLst>
                    <a:ext uri="{9D8B030D-6E8A-4147-A177-3AD203B41FA5}">
                      <a16:colId xmlns:a16="http://schemas.microsoft.com/office/drawing/2014/main" val="3378618761"/>
                    </a:ext>
                  </a:extLst>
                </a:gridCol>
              </a:tblGrid>
              <a:tr h="791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社群媒體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Dcard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77345"/>
                  </a:ext>
                </a:extLst>
              </a:tr>
              <a:tr h="791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板塊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考試板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大學新生季板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176404"/>
                  </a:ext>
                </a:extLst>
              </a:tr>
              <a:tr h="791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數據量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9909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46300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70895"/>
                  </a:ext>
                </a:extLst>
              </a:tr>
              <a:tr h="791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年份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2021/12/6-2022/7/25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2018/7/28-2022/7/28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226671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7F91B9F-ABAC-BB9D-5E93-64327098C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FKai-SB"/>
              <a:buNone/>
            </a:pPr>
            <a:r>
              <a:rPr lang="zh-TW" dirty="0"/>
              <a:t>分析方法</a:t>
            </a:r>
            <a:endParaRPr dirty="0"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296DFC-BB58-1779-C7D1-D9ECFEE3D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74642"/>
              </p:ext>
            </p:extLst>
          </p:nvPr>
        </p:nvGraphicFramePr>
        <p:xfrm>
          <a:off x="2230782" y="2813843"/>
          <a:ext cx="7730436" cy="2374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609">
                  <a:extLst>
                    <a:ext uri="{9D8B030D-6E8A-4147-A177-3AD203B41FA5}">
                      <a16:colId xmlns:a16="http://schemas.microsoft.com/office/drawing/2014/main" val="3416872407"/>
                    </a:ext>
                  </a:extLst>
                </a:gridCol>
                <a:gridCol w="1932609">
                  <a:extLst>
                    <a:ext uri="{9D8B030D-6E8A-4147-A177-3AD203B41FA5}">
                      <a16:colId xmlns:a16="http://schemas.microsoft.com/office/drawing/2014/main" val="229700849"/>
                    </a:ext>
                  </a:extLst>
                </a:gridCol>
                <a:gridCol w="1932609">
                  <a:extLst>
                    <a:ext uri="{9D8B030D-6E8A-4147-A177-3AD203B41FA5}">
                      <a16:colId xmlns:a16="http://schemas.microsoft.com/office/drawing/2014/main" val="3335638683"/>
                    </a:ext>
                  </a:extLst>
                </a:gridCol>
                <a:gridCol w="1932609">
                  <a:extLst>
                    <a:ext uri="{9D8B030D-6E8A-4147-A177-3AD203B41FA5}">
                      <a16:colId xmlns:a16="http://schemas.microsoft.com/office/drawing/2014/main" val="3378618761"/>
                    </a:ext>
                  </a:extLst>
                </a:gridCol>
              </a:tblGrid>
              <a:tr h="791634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斷詞處理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字典、停用詞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R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語言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77345"/>
                  </a:ext>
                </a:extLst>
              </a:tr>
              <a:tr h="791634">
                <a:tc vMerge="1"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lt"/>
                          <a:ea typeface="微軟正黑體" panose="020B0604030504040204" pitchFamily="34" charset="-120"/>
                        </a:rPr>
                        <a:t>NLP</a:t>
                      </a:r>
                      <a:endParaRPr lang="zh-TW" altLang="en-US" sz="20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Topic Model (LDA)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176404"/>
                  </a:ext>
                </a:extLst>
              </a:tr>
              <a:tr h="7916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jieba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套件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自行建立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+mn-lt"/>
                          <a:ea typeface="微軟正黑體" panose="020B0604030504040204" pitchFamily="34" charset="-120"/>
                        </a:rPr>
                        <a:t>Quanteda</a:t>
                      </a:r>
                      <a:r>
                        <a:rPr lang="zh-TW" altLang="en-US" sz="2000" dirty="0">
                          <a:latin typeface="+mn-lt"/>
                          <a:ea typeface="微軟正黑體" panose="020B0604030504040204" pitchFamily="34" charset="-120"/>
                        </a:rPr>
                        <a:t>套件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STM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套件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70895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046B55-6647-BD6B-D9F1-B6F398711D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6B109-14FF-C94F-B060-06DA462B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分析流程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839E753-DE4E-935D-E078-5D606E39F058}"/>
              </a:ext>
            </a:extLst>
          </p:cNvPr>
          <p:cNvGrpSpPr/>
          <p:nvPr/>
        </p:nvGrpSpPr>
        <p:grpSpPr>
          <a:xfrm>
            <a:off x="2269436" y="2121228"/>
            <a:ext cx="7759147" cy="4055735"/>
            <a:chOff x="2501348" y="2495279"/>
            <a:chExt cx="7759147" cy="4055735"/>
          </a:xfrm>
        </p:grpSpPr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79EF68ED-CB54-1A38-B70C-328FD6CD98DA}"/>
                </a:ext>
              </a:extLst>
            </p:cNvPr>
            <p:cNvCxnSpPr>
              <a:cxnSpLocks/>
            </p:cNvCxnSpPr>
            <p:nvPr/>
          </p:nvCxnSpPr>
          <p:spPr>
            <a:xfrm>
              <a:off x="3627781" y="4279759"/>
              <a:ext cx="1" cy="6764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39093AD4-4B03-B6E1-6DE1-290ECD7F9322}"/>
                </a:ext>
              </a:extLst>
            </p:cNvPr>
            <p:cNvGrpSpPr/>
            <p:nvPr/>
          </p:nvGrpSpPr>
          <p:grpSpPr>
            <a:xfrm>
              <a:off x="2501348" y="2495279"/>
              <a:ext cx="7759147" cy="4055735"/>
              <a:chOff x="2501348" y="2495279"/>
              <a:chExt cx="7759147" cy="4055735"/>
            </a:xfrm>
          </p:grpSpPr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BA30CAB-B6F7-AD7E-42B1-9EBD743CA021}"/>
                  </a:ext>
                </a:extLst>
              </p:cNvPr>
              <p:cNvCxnSpPr>
                <a:cxnSpLocks/>
                <a:stCxn id="7" idx="3"/>
                <a:endCxn id="25" idx="1"/>
              </p:cNvCxnSpPr>
              <p:nvPr/>
            </p:nvCxnSpPr>
            <p:spPr>
              <a:xfrm flipV="1">
                <a:off x="4691270" y="5187074"/>
                <a:ext cx="1815547" cy="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68A5C87-A7A7-AE83-FD50-17AF3A73ED58}"/>
                  </a:ext>
                </a:extLst>
              </p:cNvPr>
              <p:cNvCxnSpPr>
                <a:cxnSpLocks/>
                <a:stCxn id="5" idx="3"/>
                <a:endCxn id="27" idx="1"/>
              </p:cNvCxnSpPr>
              <p:nvPr/>
            </p:nvCxnSpPr>
            <p:spPr>
              <a:xfrm>
                <a:off x="4691270" y="4048927"/>
                <a:ext cx="1815547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8CBD8DB-2548-5EF4-0651-1902A0C0C600}"/>
                  </a:ext>
                </a:extLst>
              </p:cNvPr>
              <p:cNvSpPr txBox="1"/>
              <p:nvPr/>
            </p:nvSpPr>
            <p:spPr>
              <a:xfrm>
                <a:off x="6096000" y="2495279"/>
                <a:ext cx="4164495" cy="8309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+mn-lt"/>
                    <a:ea typeface="微軟正黑體" panose="020B0604030504040204" pitchFamily="34" charset="-120"/>
                  </a:rPr>
                  <a:t>使用</a:t>
                </a:r>
                <a:r>
                  <a:rPr lang="en-US" altLang="zh-TW" sz="2400" dirty="0" err="1">
                    <a:latin typeface="+mn-lt"/>
                    <a:ea typeface="微軟正黑體" panose="020B0604030504040204" pitchFamily="34" charset="-120"/>
                  </a:rPr>
                  <a:t>Dcard</a:t>
                </a:r>
                <a:r>
                  <a:rPr lang="en-US" altLang="zh-TW" sz="2400" dirty="0">
                    <a:latin typeface="+mn-lt"/>
                    <a:ea typeface="微軟正黑體" panose="020B0604030504040204" pitchFamily="34" charset="-120"/>
                  </a:rPr>
                  <a:t> Api2.0</a:t>
                </a:r>
                <a:r>
                  <a:rPr lang="zh-TW" altLang="en-US" sz="2400" dirty="0">
                    <a:latin typeface="+mn-lt"/>
                    <a:ea typeface="微軟正黑體" panose="020B0604030504040204" pitchFamily="34" charset="-120"/>
                  </a:rPr>
                  <a:t> 爬取</a:t>
                </a:r>
                <a:r>
                  <a:rPr lang="en-US" altLang="zh-TW" sz="2400" dirty="0" err="1">
                    <a:latin typeface="+mn-lt"/>
                    <a:ea typeface="微軟正黑體" panose="020B0604030504040204" pitchFamily="34" charset="-120"/>
                  </a:rPr>
                  <a:t>Dcard</a:t>
                </a:r>
                <a:r>
                  <a:rPr lang="zh-TW" altLang="en-US" sz="2400" dirty="0">
                    <a:latin typeface="+mn-lt"/>
                    <a:ea typeface="微軟正黑體" panose="020B0604030504040204" pitchFamily="34" charset="-120"/>
                  </a:rPr>
                  <a:t>考試板與大學新生季板的數據</a:t>
                </a: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170B438-F820-670C-6A6E-7470C7B8D337}"/>
                  </a:ext>
                </a:extLst>
              </p:cNvPr>
              <p:cNvSpPr txBox="1"/>
              <p:nvPr/>
            </p:nvSpPr>
            <p:spPr>
              <a:xfrm>
                <a:off x="2554356" y="3818094"/>
                <a:ext cx="2136914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latin typeface="+mn-lt"/>
                    <a:ea typeface="微軟正黑體" panose="020B0604030504040204" pitchFamily="34" charset="-120"/>
                  </a:rPr>
                  <a:t>數據清理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9B41AE7-942C-8596-A9F8-7D25BAC798AA}"/>
                  </a:ext>
                </a:extLst>
              </p:cNvPr>
              <p:cNvSpPr txBox="1"/>
              <p:nvPr/>
            </p:nvSpPr>
            <p:spPr>
              <a:xfrm>
                <a:off x="2554356" y="4956242"/>
                <a:ext cx="2136914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latin typeface="+mn-lt"/>
                    <a:ea typeface="微軟正黑體" panose="020B0604030504040204" pitchFamily="34" charset="-120"/>
                  </a:rPr>
                  <a:t>文本分析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5A5A856-88BE-1DA8-A21B-96AD86B59938}"/>
                  </a:ext>
                </a:extLst>
              </p:cNvPr>
              <p:cNvSpPr txBox="1"/>
              <p:nvPr/>
            </p:nvSpPr>
            <p:spPr>
              <a:xfrm>
                <a:off x="2554356" y="6089348"/>
                <a:ext cx="2136914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latin typeface="+mn-lt"/>
                    <a:ea typeface="微軟正黑體" panose="020B0604030504040204" pitchFamily="34" charset="-120"/>
                  </a:rPr>
                  <a:t>分析結果</a:t>
                </a:r>
              </a:p>
            </p:txBody>
          </p: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5EAEBEF1-6539-78EE-046B-56B14188EAA4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3622812" y="3141611"/>
                <a:ext cx="1" cy="6764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3E7CCF09-BA00-DF69-74E2-2EEC6019F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2812" y="5417907"/>
                <a:ext cx="1" cy="6764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B584108-9123-4DD3-7637-066CF556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699" y="2913568"/>
                <a:ext cx="1474301" cy="0"/>
              </a:xfrm>
              <a:prstGeom prst="line">
                <a:avLst/>
              </a:pr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A33FF9A-6A25-384C-4B3A-CF5C98EAF460}"/>
                  </a:ext>
                </a:extLst>
              </p:cNvPr>
              <p:cNvSpPr txBox="1"/>
              <p:nvPr/>
            </p:nvSpPr>
            <p:spPr>
              <a:xfrm>
                <a:off x="2501348" y="2679946"/>
                <a:ext cx="2136914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latin typeface="+mn-lt"/>
                    <a:ea typeface="微軟正黑體" panose="020B0604030504040204" pitchFamily="34" charset="-120"/>
                  </a:rPr>
                  <a:t>建立資料庫</a:t>
                </a: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7CB934E-6591-7B9D-9A9C-BC2CC98DC145}"/>
                  </a:ext>
                </a:extLst>
              </p:cNvPr>
              <p:cNvSpPr txBox="1"/>
              <p:nvPr/>
            </p:nvSpPr>
            <p:spPr>
              <a:xfrm>
                <a:off x="6506817" y="6089349"/>
                <a:ext cx="3342860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latin typeface="+mn-lt"/>
                    <a:ea typeface="微軟正黑體" panose="020B0604030504040204" pitchFamily="34" charset="-120"/>
                  </a:rPr>
                  <a:t>詞雲與可視畫圖表</a:t>
                </a: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4A9EE5F-9036-C351-C247-31F07BB23F1D}"/>
                  </a:ext>
                </a:extLst>
              </p:cNvPr>
              <p:cNvSpPr txBox="1"/>
              <p:nvPr/>
            </p:nvSpPr>
            <p:spPr>
              <a:xfrm>
                <a:off x="6506817" y="4956241"/>
                <a:ext cx="3342860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+mn-lt"/>
                    <a:ea typeface="微軟正黑體" panose="020B0604030504040204" pitchFamily="34" charset="-120"/>
                  </a:rPr>
                  <a:t>LDA</a:t>
                </a:r>
                <a:r>
                  <a:rPr lang="zh-TW" altLang="en-US" sz="2400" dirty="0">
                    <a:latin typeface="+mn-lt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+mn-lt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+mn-lt"/>
                    <a:ea typeface="微軟正黑體" panose="020B0604030504040204" pitchFamily="34" charset="-120"/>
                  </a:rPr>
                  <a:t>分析</a:t>
                </a:r>
                <a:r>
                  <a:rPr lang="en-US" altLang="zh-TW" sz="2400" dirty="0">
                    <a:latin typeface="+mn-lt"/>
                    <a:ea typeface="微軟正黑體" panose="020B0604030504040204" pitchFamily="34" charset="-120"/>
                  </a:rPr>
                  <a:t>title)</a:t>
                </a:r>
                <a:endParaRPr lang="zh-TW" altLang="en-US" sz="2400" dirty="0">
                  <a:latin typeface="+mn-lt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D230E97-6038-933A-AF41-8A832959906F}"/>
                  </a:ext>
                </a:extLst>
              </p:cNvPr>
              <p:cNvSpPr txBox="1"/>
              <p:nvPr/>
            </p:nvSpPr>
            <p:spPr>
              <a:xfrm>
                <a:off x="6506817" y="3818094"/>
                <a:ext cx="3342860" cy="4616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+mn-lt"/>
                    <a:ea typeface="微軟正黑體" panose="020B0604030504040204" pitchFamily="34" charset="-120"/>
                  </a:rPr>
                  <a:t>斷詞處理與剔除停用詞</a:t>
                </a:r>
              </a:p>
            </p:txBody>
          </p: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55F168BF-F4D1-BDF8-BAB5-B5B2905BD1C5}"/>
                  </a:ext>
                </a:extLst>
              </p:cNvPr>
              <p:cNvCxnSpPr>
                <a:cxnSpLocks/>
                <a:stCxn id="9" idx="3"/>
                <a:endCxn id="23" idx="1"/>
              </p:cNvCxnSpPr>
              <p:nvPr/>
            </p:nvCxnSpPr>
            <p:spPr>
              <a:xfrm>
                <a:off x="4691270" y="6320181"/>
                <a:ext cx="1815547" cy="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357536C0-B9B4-B802-E17A-CB725A684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69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FA9EA-4FF6-AF63-EFF3-9D6E11C2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考試板之標題最常見字詞</a:t>
            </a:r>
          </a:p>
        </p:txBody>
      </p:sp>
      <p:sp>
        <p:nvSpPr>
          <p:cNvPr id="3" name="AutoShape 2" descr="http://127.0.0.1:44314/graphics/abc0de3d-d587-430d-a6b8-bb4edb1ccf34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4" descr="http://127.0.0.1:44314/graphics/30ed9505-e989-4737-9490-822e21eb39d9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CBA0E0C-8EEF-6C3A-727E-1624ABB935FC}"/>
              </a:ext>
            </a:extLst>
          </p:cNvPr>
          <p:cNvGrpSpPr/>
          <p:nvPr/>
        </p:nvGrpSpPr>
        <p:grpSpPr>
          <a:xfrm>
            <a:off x="2542540" y="1365568"/>
            <a:ext cx="6550770" cy="5304918"/>
            <a:chOff x="63500" y="2007852"/>
            <a:chExt cx="6550770" cy="530491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00" y="2007852"/>
              <a:ext cx="6550770" cy="5304918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2FAE457-6928-EC76-C32D-AFB3B9005324}"/>
                </a:ext>
              </a:extLst>
            </p:cNvPr>
            <p:cNvSpPr/>
            <p:nvPr/>
          </p:nvSpPr>
          <p:spPr>
            <a:xfrm>
              <a:off x="2743200" y="2007852"/>
              <a:ext cx="1757680" cy="288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88CF1EC-33E3-6E7B-2099-35188E3E02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86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dbce1ee5e_2_0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00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大學新生季板之發文次數的變化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87" y="1690837"/>
            <a:ext cx="8751943" cy="486301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90323F-6FFA-F683-0D29-2573D62A50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B3496-5D05-07B3-0E3C-6CD070F6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標題之最常見字詞</a:t>
            </a:r>
          </a:p>
        </p:txBody>
      </p:sp>
      <p:sp>
        <p:nvSpPr>
          <p:cNvPr id="10" name="AutoShape 6" descr="http://127.0.0.1:44314/graphics/925234c4-502e-4b17-a2a8-b7c2b5496e65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AutoShape 8" descr="http://127.0.0.1:44314/graphics/925234c4-502e-4b17-a2a8-b7c2b5496e65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" name="AutoShape 10" descr="http://127.0.0.1:44314/graphics/054c8fdc-ce10-4120-a718-bba63495bcbe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41" y="1462086"/>
            <a:ext cx="6754849" cy="547018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0D6D9D-CBF6-E6B9-1A1E-9CCC455465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9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435</Words>
  <Application>Microsoft Office PowerPoint</Application>
  <PresentationFormat>寬螢幕</PresentationFormat>
  <Paragraphs>120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Times New Roman</vt:lpstr>
      <vt:lpstr>Calibri</vt:lpstr>
      <vt:lpstr>Arial</vt:lpstr>
      <vt:lpstr>標楷體</vt:lpstr>
      <vt:lpstr>Arial Black</vt:lpstr>
      <vt:lpstr>Office 佈景主題</vt:lpstr>
      <vt:lpstr>高中生教育議題之討論-以Dcard討論板為例</vt:lpstr>
      <vt:lpstr>目錄</vt:lpstr>
      <vt:lpstr>教育議題</vt:lpstr>
      <vt:lpstr>數據來源</vt:lpstr>
      <vt:lpstr>分析方法</vt:lpstr>
      <vt:lpstr>分析流程</vt:lpstr>
      <vt:lpstr>考試板之標題最常見字詞</vt:lpstr>
      <vt:lpstr>大學新生季板之發文次數的變化</vt:lpstr>
      <vt:lpstr>標題之最常見字詞</vt:lpstr>
      <vt:lpstr>詞雲之各季度熱門關鍵詞</vt:lpstr>
      <vt:lpstr>發文次數變化</vt:lpstr>
      <vt:lpstr>跨年度之比較</vt:lpstr>
      <vt:lpstr>各入學管道關鍵詞</vt:lpstr>
      <vt:lpstr>面試 - 主題 Topic Model</vt:lpstr>
      <vt:lpstr>面試 - 各主題關鍵字</vt:lpstr>
      <vt:lpstr>結論與建議</vt:lpstr>
      <vt:lpstr>參考資料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教育議題之討論-以Dcard討論版為例</dc:title>
  <dc:creator>裕堯 曾</dc:creator>
  <cp:lastModifiedBy>裕堯 曾</cp:lastModifiedBy>
  <cp:revision>27</cp:revision>
  <dcterms:created xsi:type="dcterms:W3CDTF">2022-07-28T06:17:23Z</dcterms:created>
  <dcterms:modified xsi:type="dcterms:W3CDTF">2022-07-30T01:45:12Z</dcterms:modified>
</cp:coreProperties>
</file>