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30"/>
  </p:notesMasterIdLst>
  <p:handoutMasterIdLst>
    <p:handoutMasterId r:id="rId31"/>
  </p:handoutMasterIdLst>
  <p:sldIdLst>
    <p:sldId id="256" r:id="rId2"/>
    <p:sldId id="481" r:id="rId3"/>
    <p:sldId id="543" r:id="rId4"/>
    <p:sldId id="577" r:id="rId5"/>
    <p:sldId id="554" r:id="rId6"/>
    <p:sldId id="555" r:id="rId7"/>
    <p:sldId id="579" r:id="rId8"/>
    <p:sldId id="580" r:id="rId9"/>
    <p:sldId id="581" r:id="rId10"/>
    <p:sldId id="582" r:id="rId11"/>
    <p:sldId id="560" r:id="rId12"/>
    <p:sldId id="583" r:id="rId13"/>
    <p:sldId id="584" r:id="rId14"/>
    <p:sldId id="585" r:id="rId15"/>
    <p:sldId id="564" r:id="rId16"/>
    <p:sldId id="565" r:id="rId17"/>
    <p:sldId id="566" r:id="rId18"/>
    <p:sldId id="567" r:id="rId19"/>
    <p:sldId id="568" r:id="rId20"/>
    <p:sldId id="569" r:id="rId21"/>
    <p:sldId id="570" r:id="rId22"/>
    <p:sldId id="571" r:id="rId23"/>
    <p:sldId id="572" r:id="rId24"/>
    <p:sldId id="573" r:id="rId25"/>
    <p:sldId id="574" r:id="rId26"/>
    <p:sldId id="514" r:id="rId27"/>
    <p:sldId id="576" r:id="rId28"/>
    <p:sldId id="448" r:id="rId2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66"/>
    <a:srgbClr val="FF6600"/>
    <a:srgbClr val="FFFFFF"/>
    <a:srgbClr val="5E8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29" autoAdjust="0"/>
    <p:restoredTop sz="96233" autoAdjust="0"/>
  </p:normalViewPr>
  <p:slideViewPr>
    <p:cSldViewPr>
      <p:cViewPr varScale="1">
        <p:scale>
          <a:sx n="46" d="100"/>
          <a:sy n="46" d="100"/>
        </p:scale>
        <p:origin x="112" y="1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t>8/4/2024</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t>2024/8/4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t>2024/8/4</a:t>
            </a:fld>
            <a:endParaRPr lang="zh-CN" altLang="en-US" dirty="0"/>
          </a:p>
        </p:txBody>
      </p:sp>
    </p:spTree>
  </p:cSld>
  <p:clrMapOvr>
    <a:masterClrMapping/>
  </p:clrMapOvr>
  <p:transition spd="slow" advClick="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1029"/>
          <p:cNvSpPr>
            <a:spLocks noGrp="1"/>
          </p:cNvSpPr>
          <p:nvPr>
            <p:ph type="dt" sz="half" idx="10"/>
          </p:nvPr>
        </p:nvSpPr>
        <p:spPr/>
        <p:txBody>
          <a:bodyPr/>
          <a:lstStyle>
            <a:lvl1pPr>
              <a:defRPr dirty="0"/>
            </a:lvl1pPr>
          </a:lstStyle>
          <a:p>
            <a:pPr>
              <a:defRPr/>
            </a:pPr>
            <a:fld id="{C1FCCB7F-9650-415A-836D-8CDFA0A0BD0C}" type="datetime1">
              <a:rPr lang="zh-CN" altLang="en-US" smtClean="0"/>
              <a:t>2024/8/4</a:t>
            </a:fld>
            <a:endParaRPr lang="zh-CN" altLang="en-US"/>
          </a:p>
        </p:txBody>
      </p:sp>
      <p:sp>
        <p:nvSpPr>
          <p:cNvPr id="7" name="页脚占位符 1030"/>
          <p:cNvSpPr>
            <a:spLocks noGrp="1"/>
          </p:cNvSpPr>
          <p:nvPr>
            <p:ph type="ftr" sz="quarter" idx="11"/>
          </p:nvPr>
        </p:nvSpPr>
        <p:spPr/>
        <p:txBody>
          <a:bodyPr/>
          <a:lstStyle>
            <a:lvl1pPr>
              <a:defRPr/>
            </a:lvl1pPr>
          </a:lstStyle>
          <a:p>
            <a:pPr>
              <a:defRPr/>
            </a:pPr>
            <a:r>
              <a:rPr lang="zh-CN" altLang="en-US"/>
              <a:t>特征选择研究</a:t>
            </a:r>
          </a:p>
        </p:txBody>
      </p:sp>
      <p:sp>
        <p:nvSpPr>
          <p:cNvPr id="8" name="灯片编号占位符 1031"/>
          <p:cNvSpPr>
            <a:spLocks noGrp="1"/>
          </p:cNvSpPr>
          <p:nvPr>
            <p:ph type="sldNum" sz="quarter" idx="12"/>
          </p:nvPr>
        </p:nvSpPr>
        <p:spPr/>
        <p:txBody>
          <a:bodyPr/>
          <a:lstStyle>
            <a:lvl1pPr>
              <a:defRPr dirty="0"/>
            </a:lvl1pPr>
          </a:lstStyle>
          <a:p>
            <a:pPr>
              <a:defRPr/>
            </a:pPr>
            <a:fld id="{A7700A63-C9D7-4FCE-9632-4FB0AF18B1F0}" type="slidenum">
              <a:rPr lang="zh-CN" altLang="en-US"/>
              <a:t>‹#›</a:t>
            </a:fld>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t>2024/8/4</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t>2024/8/4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t>2024/8/4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t>2024/8/4</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t>2024/8/4</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t>2024/8/4</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t>2024/8/4</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9"/>
          <p:cNvSpPr>
            <a:spLocks noGrp="1"/>
          </p:cNvSpPr>
          <p:nvPr>
            <p:ph type="dt" sz="half" idx="10"/>
          </p:nvPr>
        </p:nvSpPr>
        <p:spPr/>
        <p:txBody>
          <a:bodyPr/>
          <a:lstStyle>
            <a:lvl1pPr>
              <a:defRPr/>
            </a:lvl1pPr>
          </a:lstStyle>
          <a:p>
            <a:pPr>
              <a:defRPr/>
            </a:pPr>
            <a:fld id="{270EB743-6908-496B-97EC-B78F6B268A6B}" type="datetime1">
              <a:rPr lang="zh-CN" altLang="en-US" smtClean="0"/>
              <a:t>2024/8/4</a:t>
            </a:fld>
            <a:endParaRPr lang="zh-CN" altLang="en-US"/>
          </a:p>
        </p:txBody>
      </p:sp>
      <p:sp>
        <p:nvSpPr>
          <p:cNvPr id="6" name="页脚占位符 1030"/>
          <p:cNvSpPr>
            <a:spLocks noGrp="1"/>
          </p:cNvSpPr>
          <p:nvPr>
            <p:ph type="ftr" sz="quarter" idx="11"/>
          </p:nvPr>
        </p:nvSpPr>
        <p:spPr/>
        <p:txBody>
          <a:bodyPr/>
          <a:lstStyle>
            <a:lvl1pPr>
              <a:defRPr/>
            </a:lvl1pPr>
          </a:lstStyle>
          <a:p>
            <a:pPr>
              <a:defRPr/>
            </a:pPr>
            <a:r>
              <a:rPr lang="zh-CN" altLang="en-US"/>
              <a:t>特征选择研究</a:t>
            </a:r>
          </a:p>
        </p:txBody>
      </p:sp>
      <p:sp>
        <p:nvSpPr>
          <p:cNvPr id="7" name="灯片编号占位符 1031"/>
          <p:cNvSpPr>
            <a:spLocks noGrp="1"/>
          </p:cNvSpPr>
          <p:nvPr>
            <p:ph type="sldNum" sz="quarter" idx="12"/>
          </p:nvPr>
        </p:nvSpPr>
        <p:spPr/>
        <p:txBody>
          <a:bodyPr/>
          <a:lstStyle>
            <a:lvl1pPr>
              <a:defRPr/>
            </a:lvl1pPr>
          </a:lstStyle>
          <a:p>
            <a:pPr>
              <a:defRPr/>
            </a:pPr>
            <a:fld id="{6302CBB5-64B9-4960-ADED-BBBD11F3E13D}" type="slidenum">
              <a:rPr lang="zh-CN" altLang="en-US"/>
              <a:t>‹#›</a:t>
            </a:fld>
            <a:endParaRPr lang="zh-CN" altLang="en-US"/>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2"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t>2024/8/4</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4656455"/>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3</a:t>
            </a:r>
            <a:r>
              <a:rPr lang="zh-CN" altLang="en-US" sz="3200" b="1" dirty="0">
                <a:solidFill>
                  <a:srgbClr val="FF0000"/>
                </a:solidFill>
                <a:latin typeface="Comic Sans MS" panose="030F0702030302020204" pitchFamily="66" charset="0"/>
              </a:rPr>
              <a:t>章 队列 </a:t>
            </a:r>
            <a:r>
              <a:rPr lang="en-US" altLang="zh-CN" sz="3200" b="1" dirty="0">
                <a:solidFill>
                  <a:srgbClr val="FF0000"/>
                </a:solidFill>
                <a:latin typeface="Comic Sans MS" panose="030F0702030302020204" pitchFamily="66" charset="0"/>
              </a:rPr>
              <a:t>(Queue)</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2022</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3</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11266"/>
          <p:cNvSpPr>
            <a:spLocks noChangeArrowheads="1"/>
          </p:cNvSpPr>
          <p:nvPr/>
        </p:nvSpPr>
        <p:spPr bwMode="auto">
          <a:xfrm>
            <a:off x="611188" y="1125538"/>
            <a:ext cx="799306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endParaRPr lang="en-US" altLang="en-US" sz="2600">
              <a:cs typeface="Times New Roman" panose="02020603050405020304" pitchFamily="18" charset="0"/>
            </a:endParaRPr>
          </a:p>
        </p:txBody>
      </p:sp>
      <p:sp>
        <p:nvSpPr>
          <p:cNvPr id="11268" name="内容占位符 11267"/>
          <p:cNvSpPr>
            <a:spLocks noGrp="1" noChangeArrowheads="1"/>
          </p:cNvSpPr>
          <p:nvPr>
            <p:ph idx="1"/>
          </p:nvPr>
        </p:nvSpPr>
        <p:spPr>
          <a:xfrm>
            <a:off x="539378" y="1412776"/>
            <a:ext cx="8209086" cy="5040313"/>
          </a:xfrm>
        </p:spPr>
        <p:txBody>
          <a:bodyPr/>
          <a:lstStyle/>
          <a:p>
            <a:pPr eaLnBrk="1" hangingPunct="1">
              <a:lnSpc>
                <a:spcPct val="80000"/>
              </a:lnSpc>
              <a:buClr>
                <a:srgbClr val="FF0000"/>
              </a:buClr>
              <a:buFont typeface="Wingdings" panose="05000000000000000000" pitchFamily="2" charset="2"/>
              <a:buChar char="n"/>
            </a:pPr>
            <a:r>
              <a:rPr lang="zh-CN" altLang="en-US" sz="2400" b="1" dirty="0"/>
              <a:t>其他几个函数的对应描述</a:t>
            </a:r>
          </a:p>
          <a:p>
            <a:pPr eaLnBrk="1" hangingPunct="1">
              <a:lnSpc>
                <a:spcPct val="80000"/>
              </a:lnSpc>
              <a:buFont typeface="Wingdings" panose="05000000000000000000" pitchFamily="2" charset="2"/>
              <a:buNone/>
            </a:pPr>
            <a:r>
              <a:rPr lang="zh-CN" altLang="en-US" sz="2000" b="1" dirty="0">
                <a:solidFill>
                  <a:srgbClr val="FF0000"/>
                </a:solidFill>
              </a:rPr>
              <a:t>分析</a:t>
            </a:r>
            <a:r>
              <a:rPr lang="zh-CN" altLang="en-US" sz="2000" b="1" dirty="0"/>
              <a:t>：</a:t>
            </a:r>
          </a:p>
          <a:p>
            <a:pPr lvl="1" eaLnBrk="1" hangingPunct="1">
              <a:lnSpc>
                <a:spcPct val="80000"/>
              </a:lnSpc>
              <a:buFont typeface="Wingdings" panose="05000000000000000000" pitchFamily="2" charset="2"/>
              <a:buNone/>
            </a:pPr>
            <a:r>
              <a:rPr lang="en-US" altLang="zh-CN" sz="2000" b="1" dirty="0"/>
              <a:t>1</a:t>
            </a:r>
            <a:r>
              <a:rPr lang="zh-CN" altLang="en-US" sz="2000" b="1" dirty="0"/>
              <a:t>）几个运算的条件可能有不成立的情况，因而需给与明确的反映；</a:t>
            </a:r>
            <a:endParaRPr lang="en-US" altLang="zh-CN" sz="2000" b="1" dirty="0"/>
          </a:p>
          <a:p>
            <a:pPr lvl="1" algn="just" eaLnBrk="1" hangingPunct="1">
              <a:lnSpc>
                <a:spcPct val="80000"/>
              </a:lnSpc>
              <a:buFont typeface="Wingdings" panose="05000000000000000000" pitchFamily="2" charset="2"/>
              <a:buNone/>
            </a:pPr>
            <a:r>
              <a:rPr lang="en-US" altLang="zh-CN" sz="2000" b="1" dirty="0"/>
              <a:t>2</a:t>
            </a:r>
            <a:r>
              <a:rPr lang="zh-CN" altLang="en-US" sz="2000" b="1" dirty="0"/>
              <a:t>）设立运算是否正常的类型</a:t>
            </a:r>
            <a:r>
              <a:rPr lang="en-US" altLang="zh-CN" sz="2000" b="1" dirty="0" err="1">
                <a:solidFill>
                  <a:srgbClr val="0000FF"/>
                </a:solidFill>
              </a:rPr>
              <a:t>error_code</a:t>
            </a:r>
            <a:r>
              <a:rPr lang="zh-CN" altLang="en-US" sz="2000" b="1" dirty="0"/>
              <a:t>，正常时返回</a:t>
            </a:r>
            <a:r>
              <a:rPr lang="en-US" altLang="zh-CN" sz="2000" b="1" dirty="0">
                <a:solidFill>
                  <a:srgbClr val="0000FF"/>
                </a:solidFill>
              </a:rPr>
              <a:t>success</a:t>
            </a:r>
            <a:r>
              <a:rPr lang="en-US" altLang="zh-CN" sz="2000" b="1" dirty="0"/>
              <a:t>,</a:t>
            </a:r>
            <a:r>
              <a:rPr lang="zh-CN" altLang="en-US" sz="2000" b="1" dirty="0"/>
              <a:t>否则</a:t>
            </a:r>
            <a:endParaRPr lang="en-US" altLang="zh-CN" sz="2000" b="1" dirty="0"/>
          </a:p>
          <a:p>
            <a:pPr lvl="2" eaLnBrk="1" hangingPunct="1">
              <a:lnSpc>
                <a:spcPct val="80000"/>
              </a:lnSpc>
              <a:buFont typeface="Wingdings" panose="05000000000000000000" pitchFamily="2" charset="2"/>
              <a:buNone/>
            </a:pPr>
            <a:r>
              <a:rPr lang="zh-CN" altLang="en-US" sz="2000" b="1" dirty="0"/>
              <a:t>返回错误类型，如</a:t>
            </a:r>
            <a:r>
              <a:rPr lang="en-US" altLang="zh-CN" sz="2000" b="1" dirty="0">
                <a:solidFill>
                  <a:srgbClr val="0000FF"/>
                </a:solidFill>
              </a:rPr>
              <a:t>overflow</a:t>
            </a:r>
            <a:r>
              <a:rPr lang="en-US" altLang="zh-CN" sz="2000" b="1" dirty="0"/>
              <a:t>, </a:t>
            </a:r>
            <a:r>
              <a:rPr lang="en-US" altLang="zh-CN" sz="2000" b="1" dirty="0">
                <a:solidFill>
                  <a:srgbClr val="0000FF"/>
                </a:solidFill>
              </a:rPr>
              <a:t>underflow</a:t>
            </a:r>
            <a:r>
              <a:rPr lang="zh-CN" altLang="en-US" sz="2000" b="1" dirty="0"/>
              <a:t>等；</a:t>
            </a:r>
          </a:p>
          <a:p>
            <a:pPr lvl="1" eaLnBrk="1" hangingPunct="1">
              <a:lnSpc>
                <a:spcPct val="80000"/>
              </a:lnSpc>
              <a:buFont typeface="Wingdings" panose="05000000000000000000" pitchFamily="2" charset="2"/>
              <a:buNone/>
            </a:pPr>
            <a:r>
              <a:rPr lang="en-US" altLang="zh-CN" sz="2000" b="1" dirty="0"/>
              <a:t>3</a:t>
            </a:r>
            <a:r>
              <a:rPr lang="zh-CN" altLang="en-US" sz="2000" b="1" dirty="0"/>
              <a:t>）由此，可将这几个运算对应的函数的类型设置为</a:t>
            </a:r>
            <a:r>
              <a:rPr lang="en-US" altLang="zh-CN" sz="2000" b="1" dirty="0" err="1">
                <a:solidFill>
                  <a:srgbClr val="0000FF"/>
                </a:solidFill>
              </a:rPr>
              <a:t>error_code</a:t>
            </a:r>
            <a:r>
              <a:rPr lang="zh-CN" altLang="en-US" sz="2000" b="1" dirty="0"/>
              <a:t>；</a:t>
            </a:r>
          </a:p>
          <a:p>
            <a:pPr lvl="1" eaLnBrk="1" hangingPunct="1">
              <a:lnSpc>
                <a:spcPct val="80000"/>
              </a:lnSpc>
              <a:buFont typeface="Wingdings" panose="05000000000000000000" pitchFamily="2" charset="2"/>
              <a:buNone/>
            </a:pPr>
            <a:r>
              <a:rPr lang="en-US" altLang="zh-CN" sz="2000" b="1" dirty="0"/>
              <a:t>4</a:t>
            </a:r>
            <a:r>
              <a:rPr lang="zh-CN" altLang="en-US" sz="2000" b="1" dirty="0"/>
              <a:t>）如果运算函数需要返回其他的值，可采用参数的方式来返回</a:t>
            </a:r>
            <a:r>
              <a:rPr lang="zh-CN" altLang="en-US" sz="1800" b="1" dirty="0"/>
              <a:t>。</a:t>
            </a:r>
          </a:p>
          <a:p>
            <a:pPr lvl="1" eaLnBrk="1" hangingPunct="1">
              <a:lnSpc>
                <a:spcPct val="80000"/>
              </a:lnSpc>
              <a:buFont typeface="Wingdings" panose="05000000000000000000" pitchFamily="2" charset="2"/>
              <a:buNone/>
            </a:pPr>
            <a:endParaRPr lang="zh-CN" altLang="en-US" sz="1800" b="1" dirty="0"/>
          </a:p>
          <a:p>
            <a:pPr eaLnBrk="1" hangingPunct="1">
              <a:lnSpc>
                <a:spcPct val="80000"/>
              </a:lnSpc>
              <a:buFont typeface="Wingdings" panose="05000000000000000000" pitchFamily="2" charset="2"/>
              <a:buNone/>
            </a:pPr>
            <a:r>
              <a:rPr lang="zh-CN" altLang="en-US" sz="2000" b="1" dirty="0"/>
              <a:t>由上述讨论可得到</a:t>
            </a:r>
            <a:r>
              <a:rPr lang="zh-CN" altLang="en-US" sz="2000" b="1" dirty="0">
                <a:solidFill>
                  <a:srgbClr val="FF0000"/>
                </a:solidFill>
              </a:rPr>
              <a:t>其他几个函数</a:t>
            </a:r>
            <a:r>
              <a:rPr lang="zh-CN" altLang="en-US" sz="2000" b="1" dirty="0"/>
              <a:t>的功能描述：</a:t>
            </a:r>
          </a:p>
          <a:p>
            <a:pPr>
              <a:lnSpc>
                <a:spcPct val="90000"/>
              </a:lnSpc>
              <a:buFont typeface="Wingdings" panose="05000000000000000000" pitchFamily="2" charset="2"/>
              <a:buNone/>
            </a:pPr>
            <a:r>
              <a:rPr lang="zh-CN" altLang="en-US" sz="1800" b="1" dirty="0">
                <a:latin typeface="楷体_GB2312" pitchFamily="1" charset="-122"/>
              </a:rPr>
              <a:t>（</a:t>
            </a:r>
            <a:r>
              <a:rPr lang="en-US" altLang="zh-CN" sz="1800" b="1" dirty="0">
                <a:latin typeface="楷体_GB2312" pitchFamily="1" charset="-122"/>
              </a:rPr>
              <a:t>4)</a:t>
            </a:r>
            <a:r>
              <a:rPr lang="zh-CN" altLang="en-US" sz="2200" b="1" dirty="0">
                <a:solidFill>
                  <a:srgbClr val="FF0000"/>
                </a:solidFill>
                <a:latin typeface="楷体_GB2312" pitchFamily="1" charset="-122"/>
              </a:rPr>
              <a:t>取队头元素</a:t>
            </a:r>
            <a:r>
              <a:rPr lang="zh-CN" altLang="en-US" sz="2200" b="1" dirty="0">
                <a:latin typeface="楷体_GB2312" pitchFamily="1" charset="-122"/>
              </a:rPr>
              <a:t>的运算功能描述：</a:t>
            </a:r>
          </a:p>
          <a:p>
            <a:pPr>
              <a:lnSpc>
                <a:spcPct val="80000"/>
              </a:lnSpc>
              <a:buFont typeface="Wingdings" panose="05000000000000000000" pitchFamily="2" charset="2"/>
              <a:buNone/>
            </a:pPr>
            <a:r>
              <a:rPr lang="zh-CN" altLang="en-US" sz="2200" b="1" dirty="0">
                <a:latin typeface="楷体_GB2312" pitchFamily="1" charset="-122"/>
              </a:rPr>
              <a:t>     如果队列不空，则取出队头元素到参数</a:t>
            </a:r>
            <a:r>
              <a:rPr lang="en-US" altLang="zh-CN" sz="2200" b="1" i="1" dirty="0"/>
              <a:t>x</a:t>
            </a:r>
            <a:r>
              <a:rPr lang="zh-CN" altLang="en-US" sz="2200" b="1" dirty="0">
                <a:latin typeface="楷体_GB2312" pitchFamily="1" charset="-122"/>
              </a:rPr>
              <a:t>中，并返回</a:t>
            </a:r>
            <a:r>
              <a:rPr lang="en-US" altLang="zh-CN" sz="2200" b="1" dirty="0">
                <a:solidFill>
                  <a:srgbClr val="0000FF"/>
                </a:solidFill>
                <a:latin typeface="楷体_GB2312" pitchFamily="1" charset="-122"/>
              </a:rPr>
              <a:t>success</a:t>
            </a:r>
            <a:r>
              <a:rPr lang="zh-CN" altLang="en-US" sz="2200" b="1" dirty="0">
                <a:latin typeface="楷体_GB2312" pitchFamily="1" charset="-122"/>
              </a:rPr>
              <a:t>。</a:t>
            </a:r>
          </a:p>
          <a:p>
            <a:pPr>
              <a:lnSpc>
                <a:spcPct val="80000"/>
              </a:lnSpc>
              <a:buFont typeface="Wingdings" panose="05000000000000000000" pitchFamily="2" charset="2"/>
              <a:buNone/>
            </a:pPr>
            <a:r>
              <a:rPr lang="zh-CN" altLang="en-US" sz="2200" b="1" dirty="0">
                <a:latin typeface="楷体_GB2312" pitchFamily="1" charset="-122"/>
              </a:rPr>
              <a:t>     否则，返回</a:t>
            </a:r>
            <a:r>
              <a:rPr lang="en-US" altLang="zh-CN" sz="2200" b="1" dirty="0">
                <a:solidFill>
                  <a:srgbClr val="0000FF"/>
                </a:solidFill>
                <a:latin typeface="楷体_GB2312" pitchFamily="1" charset="-122"/>
              </a:rPr>
              <a:t>underflow</a:t>
            </a:r>
            <a:r>
              <a:rPr lang="zh-CN" altLang="en-US" sz="2200" b="1" dirty="0">
                <a:latin typeface="楷体_GB2312" pitchFamily="1" charset="-122"/>
              </a:rPr>
              <a:t>。</a:t>
            </a:r>
          </a:p>
          <a:p>
            <a:pPr>
              <a:lnSpc>
                <a:spcPct val="80000"/>
              </a:lnSpc>
              <a:buFont typeface="Wingdings" panose="05000000000000000000" pitchFamily="2" charset="2"/>
              <a:buNone/>
            </a:pPr>
            <a:r>
              <a:rPr lang="zh-CN" altLang="en-US" sz="2200" b="1" dirty="0">
                <a:latin typeface="楷体_GB2312" pitchFamily="1" charset="-122"/>
              </a:rPr>
              <a:t>     对应的运算函数为：</a:t>
            </a:r>
          </a:p>
          <a:p>
            <a:pPr>
              <a:lnSpc>
                <a:spcPct val="90000"/>
              </a:lnSpc>
              <a:buFont typeface="Wingdings" panose="05000000000000000000" pitchFamily="2" charset="2"/>
              <a:buNone/>
            </a:pPr>
            <a:r>
              <a:rPr lang="en-US" altLang="zh-CN" sz="2200" b="1" dirty="0"/>
              <a:t>         </a:t>
            </a:r>
            <a:r>
              <a:rPr lang="en-US" altLang="zh-CN" sz="2200" b="1" dirty="0">
                <a:solidFill>
                  <a:srgbClr val="0000FF"/>
                </a:solidFill>
              </a:rPr>
              <a:t> </a:t>
            </a:r>
            <a:r>
              <a:rPr lang="en-US" altLang="zh-CN" sz="2200" b="1" dirty="0" err="1">
                <a:solidFill>
                  <a:srgbClr val="0000FF"/>
                </a:solidFill>
              </a:rPr>
              <a:t>error_code</a:t>
            </a:r>
            <a:r>
              <a:rPr lang="en-US" altLang="zh-CN" sz="2200" b="1" dirty="0">
                <a:solidFill>
                  <a:srgbClr val="0000FF"/>
                </a:solidFill>
              </a:rPr>
              <a:t> </a:t>
            </a:r>
            <a:r>
              <a:rPr lang="en-US" altLang="zh-CN" sz="2200" b="1" dirty="0" err="1"/>
              <a:t>Get_front</a:t>
            </a:r>
            <a:r>
              <a:rPr lang="en-US" altLang="zh-CN" sz="2200" b="1" dirty="0"/>
              <a:t>(</a:t>
            </a:r>
            <a:r>
              <a:rPr lang="en-US" altLang="zh-CN" sz="2200" b="1" dirty="0" err="1">
                <a:solidFill>
                  <a:srgbClr val="0000FF"/>
                </a:solidFill>
              </a:rPr>
              <a:t>elemenType</a:t>
            </a:r>
            <a:r>
              <a:rPr lang="en-US" altLang="zh-CN" sz="2200" b="1" dirty="0"/>
              <a:t> </a:t>
            </a:r>
            <a:r>
              <a:rPr lang="en-US" altLang="zh-CN" sz="2200" b="1" dirty="0">
                <a:solidFill>
                  <a:srgbClr val="FF0000"/>
                </a:solidFill>
              </a:rPr>
              <a:t>&amp;</a:t>
            </a:r>
            <a:r>
              <a:rPr lang="en-US" altLang="zh-CN" sz="2200" b="1" i="1" dirty="0"/>
              <a:t>x</a:t>
            </a:r>
            <a:r>
              <a:rPr lang="en-US" altLang="zh-CN" sz="2200" b="1" dirty="0"/>
              <a:t>) </a:t>
            </a:r>
            <a:r>
              <a:rPr lang="en-US" altLang="zh-CN" sz="2200" b="1" dirty="0" err="1">
                <a:solidFill>
                  <a:srgbClr val="FF0000"/>
                </a:solidFill>
              </a:rPr>
              <a:t>const</a:t>
            </a:r>
            <a:r>
              <a:rPr lang="en-US" altLang="zh-CN" sz="2200" b="1" dirty="0"/>
              <a:t>;</a:t>
            </a:r>
            <a:endParaRPr lang="zh-CN" altLang="en-US" sz="2200" dirty="0"/>
          </a:p>
        </p:txBody>
      </p:sp>
      <p:grpSp>
        <p:nvGrpSpPr>
          <p:cNvPr id="14" name="组合 13"/>
          <p:cNvGrpSpPr/>
          <p:nvPr/>
        </p:nvGrpSpPr>
        <p:grpSpPr>
          <a:xfrm>
            <a:off x="555639" y="100392"/>
            <a:ext cx="6248386" cy="661941"/>
            <a:chOff x="555639" y="100392"/>
            <a:chExt cx="6248386" cy="661941"/>
          </a:xfrm>
        </p:grpSpPr>
        <p:sp>
          <p:nvSpPr>
            <p:cNvPr id="15"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7" name="图片 16" descr="12.jpg"/>
            <p:cNvPicPr>
              <a:picLocks noChangeAspect="1"/>
            </p:cNvPicPr>
            <p:nvPr/>
          </p:nvPicPr>
          <p:blipFill>
            <a:blip r:embed="rId2" cstate="print"/>
            <a:stretch>
              <a:fillRect/>
            </a:stretch>
          </p:blipFill>
          <p:spPr>
            <a:xfrm>
              <a:off x="737681" y="244633"/>
              <a:ext cx="446172" cy="414954"/>
            </a:xfrm>
            <a:prstGeom prst="rect">
              <a:avLst/>
            </a:prstGeom>
          </p:spPr>
        </p:pic>
      </p:grpSp>
      <p:sp>
        <p:nvSpPr>
          <p:cNvPr id="18"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a:latin typeface="Times New Roman" panose="02020603050405020304" pitchFamily="18" charset="0"/>
                <a:ea typeface="仿宋" panose="02010609060101010101" pitchFamily="49" charset="-122"/>
                <a:cs typeface="+mn-cs"/>
              </a:rPr>
              <a:t>3.1.2  </a:t>
            </a:r>
            <a:r>
              <a:rPr lang="zh-CN" altLang="en-US" sz="2800" dirty="0">
                <a:latin typeface="Times New Roman" panose="02020603050405020304" pitchFamily="18" charset="0"/>
                <a:ea typeface="仿宋" panose="02010609060101010101" pitchFamily="49" charset="-122"/>
                <a:cs typeface="+mn-cs"/>
              </a:rPr>
              <a:t>队列的运算</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10</a:t>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12" dur="500"/>
                                        <p:tgtEl>
                                          <p:spTgt spid="1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17" dur="500"/>
                                        <p:tgtEl>
                                          <p:spTgt spid="11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22" dur="500"/>
                                        <p:tgtEl>
                                          <p:spTgt spid="11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27" dur="500"/>
                                        <p:tgtEl>
                                          <p:spTgt spid="112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32" dur="500"/>
                                        <p:tgtEl>
                                          <p:spTgt spid="112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37" dur="500"/>
                                        <p:tgtEl>
                                          <p:spTgt spid="112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42" dur="500"/>
                                        <p:tgtEl>
                                          <p:spTgt spid="1126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8">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8">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268">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26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2290"/>
          <p:cNvSpPr>
            <a:spLocks noGrp="1" noChangeArrowheads="1"/>
          </p:cNvSpPr>
          <p:nvPr>
            <p:ph idx="1"/>
          </p:nvPr>
        </p:nvSpPr>
        <p:spPr/>
        <p:txBody>
          <a:bodyPr/>
          <a:lstStyle/>
          <a:p>
            <a:pPr>
              <a:lnSpc>
                <a:spcPct val="110000"/>
              </a:lnSpc>
              <a:buFont typeface="Wingdings" panose="05000000000000000000" pitchFamily="2" charset="2"/>
              <a:buNone/>
            </a:pPr>
            <a:r>
              <a:rPr lang="en-US" altLang="zh-CN" sz="2200" b="1" dirty="0">
                <a:latin typeface="楷体_GB2312" pitchFamily="1" charset="-122"/>
              </a:rPr>
              <a:t>(5)</a:t>
            </a:r>
            <a:r>
              <a:rPr lang="zh-CN" altLang="en-US" sz="2200" b="1" dirty="0">
                <a:solidFill>
                  <a:srgbClr val="FF0000"/>
                </a:solidFill>
                <a:latin typeface="楷体_GB2312" pitchFamily="1" charset="-122"/>
              </a:rPr>
              <a:t>入队</a:t>
            </a:r>
            <a:r>
              <a:rPr lang="zh-CN" altLang="en-US" sz="2200" b="1" dirty="0">
                <a:latin typeface="楷体_GB2312" pitchFamily="1" charset="-122"/>
              </a:rPr>
              <a:t>的运算功能描述：</a:t>
            </a:r>
          </a:p>
          <a:p>
            <a:pPr>
              <a:lnSpc>
                <a:spcPct val="110000"/>
              </a:lnSpc>
              <a:buFont typeface="Wingdings" panose="05000000000000000000" pitchFamily="2" charset="2"/>
              <a:buNone/>
            </a:pPr>
            <a:r>
              <a:rPr lang="zh-CN" altLang="en-US" sz="2200" b="1" dirty="0">
                <a:latin typeface="楷体_GB2312" pitchFamily="1" charset="-122"/>
              </a:rPr>
              <a:t>    如果队列不满，则将元素入队，并返回</a:t>
            </a:r>
            <a:r>
              <a:rPr lang="en-US" altLang="zh-CN" sz="2200" b="1" dirty="0">
                <a:solidFill>
                  <a:srgbClr val="0000FF"/>
                </a:solidFill>
                <a:latin typeface="楷体_GB2312" pitchFamily="1" charset="-122"/>
              </a:rPr>
              <a:t>success</a:t>
            </a:r>
            <a:r>
              <a:rPr lang="zh-CN" altLang="en-US" sz="2200" b="1" dirty="0">
                <a:latin typeface="楷体_GB2312" pitchFamily="1" charset="-122"/>
              </a:rPr>
              <a:t>。</a:t>
            </a:r>
          </a:p>
          <a:p>
            <a:pPr>
              <a:lnSpc>
                <a:spcPct val="110000"/>
              </a:lnSpc>
              <a:buFont typeface="Wingdings" panose="05000000000000000000" pitchFamily="2" charset="2"/>
              <a:buNone/>
            </a:pPr>
            <a:r>
              <a:rPr lang="zh-CN" altLang="en-US" sz="2200" b="1" dirty="0">
                <a:latin typeface="楷体_GB2312" pitchFamily="1" charset="-122"/>
              </a:rPr>
              <a:t>    否则，返回</a:t>
            </a:r>
            <a:r>
              <a:rPr lang="en-US" altLang="zh-CN" sz="2200" b="1" dirty="0">
                <a:solidFill>
                  <a:srgbClr val="0000FF"/>
                </a:solidFill>
                <a:latin typeface="楷体_GB2312" pitchFamily="1" charset="-122"/>
              </a:rPr>
              <a:t>overflow</a:t>
            </a:r>
            <a:r>
              <a:rPr lang="zh-CN" altLang="en-US" sz="2200" b="1" dirty="0">
                <a:latin typeface="楷体_GB2312" pitchFamily="1" charset="-122"/>
              </a:rPr>
              <a:t>。</a:t>
            </a:r>
          </a:p>
          <a:p>
            <a:pPr>
              <a:lnSpc>
                <a:spcPct val="110000"/>
              </a:lnSpc>
              <a:buFont typeface="Wingdings" panose="05000000000000000000" pitchFamily="2" charset="2"/>
              <a:buNone/>
            </a:pPr>
            <a:r>
              <a:rPr lang="zh-CN" altLang="en-US" sz="2200" b="1" dirty="0">
                <a:latin typeface="楷体_GB2312" pitchFamily="1" charset="-122"/>
              </a:rPr>
              <a:t>    对应的运算函数为：</a:t>
            </a:r>
          </a:p>
          <a:p>
            <a:pPr>
              <a:lnSpc>
                <a:spcPct val="110000"/>
              </a:lnSpc>
              <a:buFont typeface="Wingdings" panose="05000000000000000000" pitchFamily="2" charset="2"/>
              <a:buNone/>
            </a:pPr>
            <a:r>
              <a:rPr lang="en-US" altLang="zh-CN" sz="2200" b="1" dirty="0">
                <a:solidFill>
                  <a:srgbClr val="0000FF"/>
                </a:solidFill>
              </a:rPr>
              <a:t>        </a:t>
            </a:r>
            <a:r>
              <a:rPr lang="en-US" altLang="zh-CN" sz="2200" b="1" dirty="0" err="1">
                <a:solidFill>
                  <a:srgbClr val="0000FF"/>
                </a:solidFill>
              </a:rPr>
              <a:t>error_code</a:t>
            </a:r>
            <a:r>
              <a:rPr lang="en-US" altLang="zh-CN" sz="2200" b="1" dirty="0">
                <a:solidFill>
                  <a:srgbClr val="0000FF"/>
                </a:solidFill>
              </a:rPr>
              <a:t> </a:t>
            </a:r>
            <a:r>
              <a:rPr lang="en-US" altLang="zh-CN" sz="2200" b="1" dirty="0"/>
              <a:t>Append(</a:t>
            </a:r>
            <a:r>
              <a:rPr lang="en-US" altLang="zh-CN" sz="2200" b="1" dirty="0" err="1">
                <a:solidFill>
                  <a:srgbClr val="FF0000"/>
                </a:solidFill>
              </a:rPr>
              <a:t>const</a:t>
            </a:r>
            <a:r>
              <a:rPr lang="en-US" altLang="zh-CN" sz="2200" b="1" dirty="0"/>
              <a:t> </a:t>
            </a:r>
            <a:r>
              <a:rPr lang="en-US" altLang="zh-CN" sz="2200" b="1" dirty="0" err="1">
                <a:solidFill>
                  <a:srgbClr val="0000FF"/>
                </a:solidFill>
              </a:rPr>
              <a:t>elemenType</a:t>
            </a:r>
            <a:r>
              <a:rPr lang="en-US" altLang="zh-CN" sz="2200" b="1" dirty="0"/>
              <a:t> </a:t>
            </a:r>
            <a:r>
              <a:rPr lang="en-US" altLang="zh-CN" sz="2200" b="1" i="1" dirty="0"/>
              <a:t>x</a:t>
            </a:r>
            <a:r>
              <a:rPr lang="en-US" altLang="zh-CN" sz="2200" b="1" dirty="0"/>
              <a:t>);</a:t>
            </a:r>
          </a:p>
          <a:p>
            <a:pPr>
              <a:lnSpc>
                <a:spcPct val="110000"/>
              </a:lnSpc>
              <a:spcBef>
                <a:spcPts val="1200"/>
              </a:spcBef>
              <a:buFont typeface="Wingdings" panose="05000000000000000000" pitchFamily="2" charset="2"/>
              <a:buNone/>
            </a:pPr>
            <a:r>
              <a:rPr lang="en-US" altLang="zh-CN" sz="2200" b="1" dirty="0">
                <a:latin typeface="楷体_GB2312" pitchFamily="1" charset="-122"/>
              </a:rPr>
              <a:t>(6)</a:t>
            </a:r>
            <a:r>
              <a:rPr lang="zh-CN" altLang="en-US" sz="2200" b="1" dirty="0">
                <a:solidFill>
                  <a:srgbClr val="FF0000"/>
                </a:solidFill>
                <a:latin typeface="楷体_GB2312" pitchFamily="1" charset="-122"/>
              </a:rPr>
              <a:t>出队</a:t>
            </a:r>
            <a:r>
              <a:rPr lang="zh-CN" altLang="en-US" sz="2200" b="1" dirty="0">
                <a:latin typeface="楷体_GB2312" pitchFamily="1" charset="-122"/>
              </a:rPr>
              <a:t>的运算功能描述：</a:t>
            </a:r>
          </a:p>
          <a:p>
            <a:pPr>
              <a:lnSpc>
                <a:spcPct val="110000"/>
              </a:lnSpc>
              <a:buFont typeface="Wingdings" panose="05000000000000000000" pitchFamily="2" charset="2"/>
              <a:buNone/>
            </a:pPr>
            <a:r>
              <a:rPr lang="zh-CN" altLang="en-US" sz="2200" b="1" dirty="0">
                <a:latin typeface="楷体_GB2312" pitchFamily="1" charset="-122"/>
              </a:rPr>
              <a:t>    如果队列不空，删除当前队头的元素，并返回</a:t>
            </a:r>
            <a:r>
              <a:rPr lang="en-US" altLang="zh-CN" sz="2200" b="1" dirty="0">
                <a:solidFill>
                  <a:srgbClr val="0000FF"/>
                </a:solidFill>
                <a:latin typeface="楷体_GB2312" pitchFamily="1" charset="-122"/>
              </a:rPr>
              <a:t>success</a:t>
            </a:r>
            <a:r>
              <a:rPr lang="zh-CN" altLang="en-US" sz="2200" b="1" dirty="0">
                <a:latin typeface="楷体_GB2312" pitchFamily="1" charset="-122"/>
              </a:rPr>
              <a:t>。 </a:t>
            </a:r>
          </a:p>
          <a:p>
            <a:pPr>
              <a:lnSpc>
                <a:spcPct val="110000"/>
              </a:lnSpc>
              <a:buFont typeface="Wingdings" panose="05000000000000000000" pitchFamily="2" charset="2"/>
              <a:buNone/>
            </a:pPr>
            <a:r>
              <a:rPr lang="zh-CN" altLang="en-US" sz="2200" b="1" dirty="0">
                <a:latin typeface="楷体_GB2312" pitchFamily="1" charset="-122"/>
              </a:rPr>
              <a:t>    否则，返回</a:t>
            </a:r>
            <a:r>
              <a:rPr lang="en-US" altLang="zh-CN" sz="2200" b="1" dirty="0">
                <a:solidFill>
                  <a:srgbClr val="0000FF"/>
                </a:solidFill>
                <a:latin typeface="楷体_GB2312" pitchFamily="1" charset="-122"/>
              </a:rPr>
              <a:t>underflow</a:t>
            </a:r>
            <a:r>
              <a:rPr lang="zh-CN" altLang="en-US" sz="2200" b="1" dirty="0">
                <a:latin typeface="楷体_GB2312" pitchFamily="1" charset="-122"/>
              </a:rPr>
              <a:t>。</a:t>
            </a:r>
          </a:p>
          <a:p>
            <a:pPr>
              <a:lnSpc>
                <a:spcPct val="110000"/>
              </a:lnSpc>
              <a:buFont typeface="Wingdings" panose="05000000000000000000" pitchFamily="2" charset="2"/>
              <a:buNone/>
            </a:pPr>
            <a:r>
              <a:rPr lang="zh-CN" altLang="en-US" sz="2200" b="1" dirty="0">
                <a:latin typeface="楷体_GB2312" pitchFamily="1" charset="-122"/>
              </a:rPr>
              <a:t>    对应的运算函数为：</a:t>
            </a:r>
          </a:p>
          <a:p>
            <a:pPr>
              <a:lnSpc>
                <a:spcPct val="110000"/>
              </a:lnSpc>
              <a:buFont typeface="Wingdings" panose="05000000000000000000" pitchFamily="2" charset="2"/>
              <a:buNone/>
            </a:pPr>
            <a:r>
              <a:rPr lang="en-US" altLang="zh-CN" sz="2200" b="1" dirty="0"/>
              <a:t>       </a:t>
            </a:r>
            <a:r>
              <a:rPr lang="en-US" altLang="zh-CN" sz="2200" b="1" dirty="0">
                <a:solidFill>
                  <a:srgbClr val="0000FF"/>
                </a:solidFill>
              </a:rPr>
              <a:t> </a:t>
            </a:r>
            <a:r>
              <a:rPr lang="en-US" altLang="zh-CN" sz="2200" b="1" dirty="0" err="1">
                <a:solidFill>
                  <a:srgbClr val="0000FF"/>
                </a:solidFill>
              </a:rPr>
              <a:t>error_code</a:t>
            </a:r>
            <a:r>
              <a:rPr lang="en-US" altLang="zh-CN" sz="2200" b="1" dirty="0">
                <a:solidFill>
                  <a:srgbClr val="0000FF"/>
                </a:solidFill>
              </a:rPr>
              <a:t> </a:t>
            </a:r>
            <a:r>
              <a:rPr lang="en-US" altLang="zh-CN" sz="2200" b="1" dirty="0"/>
              <a:t>Serve( );</a:t>
            </a:r>
            <a:endParaRPr lang="zh-CN" altLang="en-US" sz="2200" b="1" dirty="0"/>
          </a:p>
        </p:txBody>
      </p:sp>
      <p:sp>
        <p:nvSpPr>
          <p:cNvPr id="12292"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B449EC2-0CC4-4ECE-8203-6C2238916C1A}" type="slidenum">
              <a:rPr lang="zh-CN" altLang="en-US" smtClean="0"/>
              <a:t>11</a:t>
            </a:fld>
            <a:endParaRPr lang="zh-CN" altLang="en-US"/>
          </a:p>
        </p:txBody>
      </p:sp>
      <p:grpSp>
        <p:nvGrpSpPr>
          <p:cNvPr id="11" name="组合 10"/>
          <p:cNvGrpSpPr/>
          <p:nvPr/>
        </p:nvGrpSpPr>
        <p:grpSpPr>
          <a:xfrm>
            <a:off x="555639" y="100392"/>
            <a:ext cx="6248386" cy="661941"/>
            <a:chOff x="555639" y="100392"/>
            <a:chExt cx="6248386" cy="661941"/>
          </a:xfrm>
        </p:grpSpPr>
        <p:sp>
          <p:nvSpPr>
            <p:cNvPr id="12"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4" name="图片 13" descr="12.jpg"/>
            <p:cNvPicPr>
              <a:picLocks noChangeAspect="1"/>
            </p:cNvPicPr>
            <p:nvPr/>
          </p:nvPicPr>
          <p:blipFill>
            <a:blip r:embed="rId2" cstate="print"/>
            <a:stretch>
              <a:fillRect/>
            </a:stretch>
          </p:blipFill>
          <p:spPr>
            <a:xfrm>
              <a:off x="737681" y="244633"/>
              <a:ext cx="446172" cy="414954"/>
            </a:xfrm>
            <a:prstGeom prst="rect">
              <a:avLst/>
            </a:prstGeom>
          </p:spPr>
        </p:pic>
      </p:grpSp>
      <p:sp>
        <p:nvSpPr>
          <p:cNvPr id="16"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a:latin typeface="Times New Roman" panose="02020603050405020304" pitchFamily="18" charset="0"/>
                <a:ea typeface="仿宋" panose="02010609060101010101" pitchFamily="49" charset="-122"/>
                <a:cs typeface="+mn-cs"/>
              </a:rPr>
              <a:t>3.1.2  </a:t>
            </a:r>
            <a:r>
              <a:rPr lang="zh-CN" altLang="en-US" sz="2800" dirty="0">
                <a:latin typeface="Times New Roman" panose="02020603050405020304" pitchFamily="18" charset="0"/>
                <a:ea typeface="仿宋" panose="02010609060101010101" pitchFamily="49" charset="-122"/>
                <a:cs typeface="+mn-cs"/>
              </a:rPr>
              <a:t>队列的运算</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2"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13314"/>
          <p:cNvSpPr>
            <a:spLocks noGrp="1" noChangeArrowheads="1"/>
          </p:cNvSpPr>
          <p:nvPr>
            <p:ph idx="1"/>
          </p:nvPr>
        </p:nvSpPr>
        <p:spPr>
          <a:xfrm>
            <a:off x="457200" y="1414845"/>
            <a:ext cx="8686800" cy="4678451"/>
          </a:xfrm>
        </p:spPr>
        <p:txBody>
          <a:bodyPr/>
          <a:lstStyle/>
          <a:p>
            <a:pPr eaLnBrk="1" hangingPunct="1">
              <a:buClr>
                <a:srgbClr val="FF0000"/>
              </a:buClr>
              <a:buFont typeface="Wingdings" panose="05000000000000000000" pitchFamily="2" charset="2"/>
              <a:buChar char="n"/>
            </a:pPr>
            <a:r>
              <a:rPr lang="zh-CN" altLang="en-US" sz="2400" b="1" dirty="0"/>
              <a:t>由此得到队列的类</a:t>
            </a:r>
            <a:r>
              <a:rPr lang="en-US" altLang="zh-CN" sz="2400" b="1" dirty="0"/>
              <a:t>Queue</a:t>
            </a:r>
            <a:r>
              <a:rPr lang="zh-CN" altLang="en-US" sz="2400" b="1" dirty="0"/>
              <a:t>的函数成员列表如下：</a:t>
            </a:r>
          </a:p>
          <a:p>
            <a:pPr eaLnBrk="1" hangingPunct="1">
              <a:buFont typeface="Wingdings" panose="05000000000000000000" pitchFamily="2" charset="2"/>
              <a:buNone/>
            </a:pPr>
            <a:r>
              <a:rPr lang="en-US" altLang="zh-CN" sz="2400" b="1" dirty="0">
                <a:solidFill>
                  <a:srgbClr val="0000FF"/>
                </a:solidFill>
              </a:rPr>
              <a:t>class</a:t>
            </a:r>
            <a:r>
              <a:rPr lang="en-US" altLang="zh-CN" sz="2400" b="1" dirty="0"/>
              <a:t> Queue{</a:t>
            </a:r>
          </a:p>
          <a:p>
            <a:pPr eaLnBrk="1" hangingPunct="1">
              <a:buFont typeface="Wingdings" panose="05000000000000000000" pitchFamily="2" charset="2"/>
              <a:buNone/>
            </a:pPr>
            <a:r>
              <a:rPr lang="en-US" altLang="zh-CN" sz="2200" b="1" dirty="0">
                <a:solidFill>
                  <a:srgbClr val="FF0000"/>
                </a:solidFill>
              </a:rPr>
              <a:t>    public:</a:t>
            </a:r>
          </a:p>
          <a:p>
            <a:pPr eaLnBrk="1" hangingPunct="1">
              <a:buFont typeface="Wingdings" panose="05000000000000000000" pitchFamily="2" charset="2"/>
              <a:buNone/>
            </a:pPr>
            <a:r>
              <a:rPr lang="en-US" altLang="zh-CN" sz="2400" b="1" dirty="0"/>
              <a:t>         </a:t>
            </a:r>
            <a:r>
              <a:rPr lang="en-US" altLang="zh-CN" sz="2200" b="1" dirty="0"/>
              <a:t>Queue();                                                                 // </a:t>
            </a:r>
            <a:r>
              <a:rPr lang="zh-CN" altLang="en-US" sz="2200" b="1" dirty="0"/>
              <a:t>初始化</a:t>
            </a:r>
          </a:p>
          <a:p>
            <a:pPr eaLnBrk="1" hangingPunct="1">
              <a:buFont typeface="Wingdings" panose="05000000000000000000" pitchFamily="2" charset="2"/>
              <a:buNone/>
            </a:pPr>
            <a:r>
              <a:rPr lang="en-US" altLang="zh-CN" sz="2200" b="1" dirty="0"/>
              <a:t>          </a:t>
            </a:r>
            <a:r>
              <a:rPr lang="en-US" altLang="zh-CN" sz="2200" b="1" dirty="0">
                <a:solidFill>
                  <a:srgbClr val="0000FF"/>
                </a:solidFill>
              </a:rPr>
              <a:t>Bool</a:t>
            </a:r>
            <a:r>
              <a:rPr lang="en-US" altLang="zh-CN" sz="2200" b="1" dirty="0"/>
              <a:t> Empty( )  </a:t>
            </a:r>
            <a:r>
              <a:rPr lang="en-US" altLang="zh-CN" sz="2200" b="1" dirty="0" err="1">
                <a:solidFill>
                  <a:srgbClr val="FF0000"/>
                </a:solidFill>
              </a:rPr>
              <a:t>const</a:t>
            </a:r>
            <a:r>
              <a:rPr lang="en-US" altLang="zh-CN" sz="2200" b="1" dirty="0"/>
              <a:t>;  </a:t>
            </a:r>
            <a:r>
              <a:rPr lang="zh-CN" altLang="en-US" sz="2200" b="1" dirty="0"/>
              <a:t> </a:t>
            </a:r>
            <a:r>
              <a:rPr lang="en-US" altLang="zh-CN" sz="2200" b="1" dirty="0"/>
              <a:t>                                         // </a:t>
            </a:r>
            <a:r>
              <a:rPr lang="zh-CN" altLang="en-US" sz="2200" b="1" dirty="0"/>
              <a:t>判断空</a:t>
            </a:r>
          </a:p>
          <a:p>
            <a:pPr eaLnBrk="1" hangingPunct="1">
              <a:buFont typeface="Wingdings" panose="05000000000000000000" pitchFamily="2" charset="2"/>
              <a:buNone/>
            </a:pPr>
            <a:r>
              <a:rPr lang="en-US" altLang="zh-CN" sz="2200" b="1" dirty="0"/>
              <a:t>          </a:t>
            </a:r>
            <a:r>
              <a:rPr lang="en-US" altLang="zh-CN" sz="2200" b="1" dirty="0">
                <a:solidFill>
                  <a:srgbClr val="0000FF"/>
                </a:solidFill>
              </a:rPr>
              <a:t>Bool</a:t>
            </a:r>
            <a:r>
              <a:rPr lang="en-US" altLang="zh-CN" sz="2200" b="1" dirty="0"/>
              <a:t> Full( )  </a:t>
            </a:r>
            <a:r>
              <a:rPr lang="en-US" altLang="zh-CN" sz="2200" b="1" dirty="0" err="1">
                <a:solidFill>
                  <a:srgbClr val="FF0000"/>
                </a:solidFill>
              </a:rPr>
              <a:t>const</a:t>
            </a:r>
            <a:r>
              <a:rPr lang="en-US" altLang="zh-CN" sz="2200" b="1" dirty="0"/>
              <a:t>;                                                 // </a:t>
            </a:r>
            <a:r>
              <a:rPr lang="zh-CN" altLang="en-US" sz="2200" b="1" dirty="0"/>
              <a:t>判断满</a:t>
            </a:r>
          </a:p>
          <a:p>
            <a:pPr eaLnBrk="1" hangingPunct="1">
              <a:buFont typeface="Wingdings" panose="05000000000000000000" pitchFamily="2" charset="2"/>
              <a:buNone/>
            </a:pPr>
            <a:r>
              <a:rPr lang="en-US" altLang="zh-CN" sz="2200" b="1" dirty="0"/>
              <a:t>          </a:t>
            </a:r>
            <a:r>
              <a:rPr lang="en-US" altLang="zh-CN" sz="2200" b="1" dirty="0" err="1">
                <a:solidFill>
                  <a:srgbClr val="0000FF"/>
                </a:solidFill>
              </a:rPr>
              <a:t>error_code</a:t>
            </a:r>
            <a:r>
              <a:rPr lang="en-US" altLang="zh-CN" sz="2200" b="1" dirty="0"/>
              <a:t> </a:t>
            </a:r>
            <a:r>
              <a:rPr lang="en-US" altLang="zh-CN" sz="2200" b="1" dirty="0" err="1"/>
              <a:t>Get_front</a:t>
            </a:r>
            <a:r>
              <a:rPr lang="en-US" altLang="zh-CN" sz="2200" b="1" dirty="0"/>
              <a:t> (</a:t>
            </a:r>
            <a:r>
              <a:rPr lang="en-US" altLang="zh-CN" sz="2200" b="1" dirty="0" err="1">
                <a:solidFill>
                  <a:srgbClr val="0000FF"/>
                </a:solidFill>
              </a:rPr>
              <a:t>elemenType</a:t>
            </a:r>
            <a:r>
              <a:rPr lang="en-US" altLang="zh-CN" sz="2200" b="1" dirty="0"/>
              <a:t> </a:t>
            </a:r>
            <a:r>
              <a:rPr lang="en-US" altLang="zh-CN" sz="2200" b="1" dirty="0">
                <a:solidFill>
                  <a:srgbClr val="FF0000"/>
                </a:solidFill>
              </a:rPr>
              <a:t>&amp;</a:t>
            </a:r>
            <a:r>
              <a:rPr lang="en-US" altLang="zh-CN" sz="2200" b="1" i="1" dirty="0"/>
              <a:t>x</a:t>
            </a:r>
            <a:r>
              <a:rPr lang="en-US" altLang="zh-CN" sz="2200" b="1" dirty="0"/>
              <a:t>)  </a:t>
            </a:r>
            <a:r>
              <a:rPr lang="en-US" altLang="zh-CN" sz="2200" b="1" dirty="0" err="1">
                <a:solidFill>
                  <a:srgbClr val="FF0000"/>
                </a:solidFill>
              </a:rPr>
              <a:t>const</a:t>
            </a:r>
            <a:r>
              <a:rPr lang="en-US" altLang="zh-CN" sz="2200" b="1" dirty="0"/>
              <a:t>; // </a:t>
            </a:r>
            <a:r>
              <a:rPr lang="zh-CN" altLang="en-US" sz="2200" b="1" dirty="0"/>
              <a:t>取对头元素</a:t>
            </a:r>
          </a:p>
          <a:p>
            <a:pPr eaLnBrk="1" hangingPunct="1">
              <a:lnSpc>
                <a:spcPct val="80000"/>
              </a:lnSpc>
              <a:buFont typeface="Wingdings" panose="05000000000000000000" pitchFamily="2" charset="2"/>
              <a:buNone/>
            </a:pPr>
            <a:r>
              <a:rPr lang="en-US" altLang="zh-CN" sz="2200" b="1" dirty="0"/>
              <a:t>          </a:t>
            </a:r>
            <a:r>
              <a:rPr lang="en-US" altLang="zh-CN" sz="2200" b="1" dirty="0" err="1">
                <a:solidFill>
                  <a:srgbClr val="0000FF"/>
                </a:solidFill>
              </a:rPr>
              <a:t>error_code</a:t>
            </a:r>
            <a:r>
              <a:rPr lang="en-US" altLang="zh-CN" sz="2200" b="1" dirty="0"/>
              <a:t> Append(</a:t>
            </a:r>
            <a:r>
              <a:rPr lang="en-US" altLang="zh-CN" sz="2200" b="1" dirty="0" err="1">
                <a:solidFill>
                  <a:srgbClr val="FF0000"/>
                </a:solidFill>
              </a:rPr>
              <a:t>const</a:t>
            </a:r>
            <a:r>
              <a:rPr lang="en-US" altLang="zh-CN" sz="2200" b="1" dirty="0"/>
              <a:t> </a:t>
            </a:r>
            <a:r>
              <a:rPr lang="en-US" altLang="zh-CN" sz="2200" b="1" dirty="0" err="1">
                <a:solidFill>
                  <a:srgbClr val="0000FF"/>
                </a:solidFill>
              </a:rPr>
              <a:t>elemenType</a:t>
            </a:r>
            <a:r>
              <a:rPr lang="en-US" altLang="zh-CN" sz="2200" b="1" dirty="0"/>
              <a:t> </a:t>
            </a:r>
            <a:r>
              <a:rPr lang="en-US" altLang="zh-CN" sz="2200" b="1" i="1" dirty="0"/>
              <a:t>x</a:t>
            </a:r>
            <a:r>
              <a:rPr lang="en-US" altLang="zh-CN" sz="2200" b="1" dirty="0"/>
              <a:t>);          //</a:t>
            </a:r>
            <a:r>
              <a:rPr lang="zh-CN" altLang="en-US" sz="2200" b="1" dirty="0"/>
              <a:t> 入队</a:t>
            </a:r>
          </a:p>
          <a:p>
            <a:pPr eaLnBrk="1" hangingPunct="1">
              <a:lnSpc>
                <a:spcPct val="80000"/>
              </a:lnSpc>
              <a:buFont typeface="Wingdings" panose="05000000000000000000" pitchFamily="2" charset="2"/>
              <a:buNone/>
            </a:pPr>
            <a:r>
              <a:rPr lang="en-US" altLang="zh-CN" sz="2200" b="1" dirty="0"/>
              <a:t>          </a:t>
            </a:r>
            <a:r>
              <a:rPr lang="en-US" altLang="zh-CN" sz="2200" b="1" dirty="0" err="1">
                <a:solidFill>
                  <a:srgbClr val="0000FF"/>
                </a:solidFill>
              </a:rPr>
              <a:t>error_code</a:t>
            </a:r>
            <a:r>
              <a:rPr lang="en-US" altLang="zh-CN" sz="2200" b="1" dirty="0"/>
              <a:t> Serve();                                               // </a:t>
            </a:r>
            <a:r>
              <a:rPr lang="zh-CN" altLang="en-US" sz="2200" b="1" dirty="0"/>
              <a:t>出队</a:t>
            </a:r>
            <a:endParaRPr lang="en-US" altLang="zh-CN" sz="2200" b="1" dirty="0"/>
          </a:p>
          <a:p>
            <a:pPr>
              <a:lnSpc>
                <a:spcPct val="80000"/>
              </a:lnSpc>
              <a:buNone/>
            </a:pPr>
            <a:r>
              <a:rPr lang="en-US" altLang="zh-CN" sz="2400" b="1" dirty="0">
                <a:solidFill>
                  <a:srgbClr val="FF0000"/>
                </a:solidFill>
              </a:rPr>
              <a:t>    </a:t>
            </a:r>
            <a:r>
              <a:rPr lang="en-US" altLang="zh-CN" sz="2200" b="1" dirty="0">
                <a:solidFill>
                  <a:srgbClr val="FF0000"/>
                </a:solidFill>
              </a:rPr>
              <a:t>private:</a:t>
            </a:r>
          </a:p>
          <a:p>
            <a:pPr eaLnBrk="1" hangingPunct="1">
              <a:buFont typeface="Wingdings" panose="05000000000000000000" pitchFamily="2" charset="2"/>
              <a:buNone/>
            </a:pPr>
            <a:r>
              <a:rPr lang="zh-CN" altLang="en-US" sz="2200" b="1" dirty="0"/>
              <a:t>          队列的数据成员</a:t>
            </a:r>
          </a:p>
          <a:p>
            <a:pPr eaLnBrk="1" hangingPunct="1">
              <a:buFont typeface="Wingdings" panose="05000000000000000000" pitchFamily="2" charset="2"/>
              <a:buNone/>
            </a:pPr>
            <a:r>
              <a:rPr lang="en-US" altLang="zh-CN" sz="2200" b="1" dirty="0"/>
              <a:t>};</a:t>
            </a:r>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6" name="图片 15" descr="12.jpg"/>
            <p:cNvPicPr>
              <a:picLocks noChangeAspect="1"/>
            </p:cNvPicPr>
            <p:nvPr/>
          </p:nvPicPr>
          <p:blipFill>
            <a:blip r:embed="rId2" cstate="print"/>
            <a:stretch>
              <a:fillRect/>
            </a:stretch>
          </p:blipFill>
          <p:spPr>
            <a:xfrm>
              <a:off x="737681" y="244633"/>
              <a:ext cx="446172" cy="414954"/>
            </a:xfrm>
            <a:prstGeom prst="rect">
              <a:avLst/>
            </a:prstGeom>
          </p:spPr>
        </p:pic>
      </p:grpSp>
      <p:sp>
        <p:nvSpPr>
          <p:cNvPr id="17"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a:latin typeface="Times New Roman" panose="02020603050405020304" pitchFamily="18" charset="0"/>
                <a:ea typeface="仿宋" panose="02010609060101010101" pitchFamily="49" charset="-122"/>
                <a:cs typeface="+mn-cs"/>
              </a:rPr>
              <a:t>3.1.2  </a:t>
            </a:r>
            <a:r>
              <a:rPr lang="zh-CN" altLang="en-US" sz="2800" dirty="0">
                <a:latin typeface="Times New Roman" panose="02020603050405020304" pitchFamily="18" charset="0"/>
                <a:ea typeface="仿宋" panose="02010609060101010101" pitchFamily="49" charset="-122"/>
                <a:cs typeface="+mn-cs"/>
              </a:rPr>
              <a:t>队列的运算</a:t>
            </a:r>
          </a:p>
        </p:txBody>
      </p:sp>
      <p:sp>
        <p:nvSpPr>
          <p:cNvPr id="2" name="矩形 1"/>
          <p:cNvSpPr/>
          <p:nvPr/>
        </p:nvSpPr>
        <p:spPr>
          <a:xfrm>
            <a:off x="4206344" y="5820175"/>
            <a:ext cx="4136069" cy="369332"/>
          </a:xfrm>
          <a:prstGeom prst="rect">
            <a:avLst/>
          </a:prstGeom>
        </p:spPr>
        <p:txBody>
          <a:bodyPr wrap="none">
            <a:spAutoFit/>
          </a:bodyPr>
          <a:lstStyle/>
          <a:p>
            <a:r>
              <a:rPr lang="zh-CN" altLang="en-US" b="1" dirty="0">
                <a:solidFill>
                  <a:srgbClr val="0000FF"/>
                </a:solidFill>
              </a:rPr>
              <a:t>对类的函数成员和数据成员的接口控制</a:t>
            </a:r>
            <a:endParaRPr lang="zh-CN" altLang="en-US" dirty="0">
              <a:solidFill>
                <a:srgbClr val="0000FF"/>
              </a:solidFill>
            </a:endParaRPr>
          </a:p>
        </p:txBody>
      </p:sp>
      <p:grpSp>
        <p:nvGrpSpPr>
          <p:cNvPr id="4" name="组合 3"/>
          <p:cNvGrpSpPr/>
          <p:nvPr/>
        </p:nvGrpSpPr>
        <p:grpSpPr>
          <a:xfrm>
            <a:off x="3916150" y="5373216"/>
            <a:ext cx="5775750" cy="427794"/>
            <a:chOff x="969438" y="5757835"/>
            <a:chExt cx="5775750" cy="427794"/>
          </a:xfrm>
        </p:grpSpPr>
        <p:sp>
          <p:nvSpPr>
            <p:cNvPr id="3" name="文本框 2"/>
            <p:cNvSpPr txBox="1"/>
            <p:nvPr/>
          </p:nvSpPr>
          <p:spPr>
            <a:xfrm>
              <a:off x="969438" y="5816297"/>
              <a:ext cx="5775750" cy="369332"/>
            </a:xfrm>
            <a:prstGeom prst="rect">
              <a:avLst/>
            </a:prstGeom>
            <a:noFill/>
          </p:spPr>
          <p:txBody>
            <a:bodyPr wrap="square" rtlCol="0">
              <a:spAutoFit/>
            </a:bodyPr>
            <a:lstStyle/>
            <a:p>
              <a:r>
                <a:rPr lang="zh-CN" altLang="en-US" b="1" dirty="0">
                  <a:solidFill>
                    <a:srgbClr val="FF0000"/>
                  </a:solidFill>
                </a:rPr>
                <a:t>    上述类的描述是否还需要补充什么？</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438" y="5757835"/>
              <a:ext cx="290194" cy="388497"/>
            </a:xfrm>
            <a:prstGeom prst="rect">
              <a:avLst/>
            </a:prstGeom>
          </p:spPr>
        </p:pic>
      </p:gr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t>12</a:t>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7" dur="500"/>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42" dur="500"/>
                                        <p:tgtEl>
                                          <p:spTgt spid="13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47" dur="500"/>
                                        <p:tgtEl>
                                          <p:spTgt spid="13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52" dur="500"/>
                                        <p:tgtEl>
                                          <p:spTgt spid="133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57" dur="500"/>
                                        <p:tgtEl>
                                          <p:spTgt spid="1331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15">
                                            <p:txEl>
                                              <p:pRg st="11" end="11"/>
                                            </p:txEl>
                                          </p:spTgt>
                                        </p:tgtEl>
                                        <p:attrNameLst>
                                          <p:attrName>style.visibility</p:attrName>
                                        </p:attrNameLst>
                                      </p:cBhvr>
                                      <p:to>
                                        <p:strVal val="visible"/>
                                      </p:to>
                                    </p:set>
                                    <p:animEffect transition="in" filter="blinds(horizontal)">
                                      <p:cBhvr>
                                        <p:cTn id="62" dur="500"/>
                                        <p:tgtEl>
                                          <p:spTgt spid="1331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noChangeArrowheads="1"/>
          </p:cNvSpPr>
          <p:nvPr>
            <p:ph type="body" sz="half" idx="1"/>
          </p:nvPr>
        </p:nvSpPr>
        <p:spPr>
          <a:xfrm>
            <a:off x="510974" y="986714"/>
            <a:ext cx="8453514" cy="4967287"/>
          </a:xfrm>
        </p:spPr>
        <p:txBody>
          <a:bodyPr/>
          <a:lstStyle/>
          <a:p>
            <a:pPr eaLnBrk="1" hangingPunct="1">
              <a:lnSpc>
                <a:spcPct val="80000"/>
              </a:lnSpc>
              <a:buClr>
                <a:srgbClr val="FF0000"/>
              </a:buClr>
              <a:buFont typeface="Wingdings" panose="05000000000000000000" pitchFamily="2" charset="2"/>
              <a:buChar char="Ø"/>
            </a:pPr>
            <a:r>
              <a:rPr lang="en-US" altLang="zh-CN" sz="2800" b="1" dirty="0"/>
              <a:t>3.3.1 </a:t>
            </a:r>
            <a:r>
              <a:rPr lang="zh-CN" altLang="en-US" sz="2800" b="1" dirty="0"/>
              <a:t>存储结构</a:t>
            </a:r>
            <a:r>
              <a:rPr lang="zh-CN" altLang="en-US" sz="2000" b="1" dirty="0"/>
              <a:t>  </a:t>
            </a:r>
          </a:p>
          <a:p>
            <a:pPr lvl="1" eaLnBrk="1" hangingPunct="1">
              <a:buClr>
                <a:srgbClr val="FF0000"/>
              </a:buClr>
            </a:pPr>
            <a:r>
              <a:rPr lang="zh-CN" altLang="en-US" sz="2400" b="1" dirty="0"/>
              <a:t>与顺序栈的讨论类似</a:t>
            </a:r>
            <a:r>
              <a:rPr lang="en-US" altLang="zh-CN" sz="2400" b="1" dirty="0"/>
              <a:t>: </a:t>
            </a:r>
            <a:endParaRPr lang="en-US" altLang="zh-CN" sz="2200" b="1" dirty="0"/>
          </a:p>
          <a:p>
            <a:pPr lvl="1" eaLnBrk="1" hangingPunct="1">
              <a:buClr>
                <a:srgbClr val="FF0000"/>
              </a:buClr>
            </a:pPr>
            <a:r>
              <a:rPr lang="zh-CN" altLang="en-US" sz="2200" b="1" dirty="0"/>
              <a:t>假设有一个足够大的连续的存储空间</a:t>
            </a:r>
            <a:r>
              <a:rPr lang="en-US" altLang="zh-CN" sz="2200" b="1" dirty="0"/>
              <a:t>(</a:t>
            </a:r>
            <a:r>
              <a:rPr lang="zh-CN" altLang="en-US" sz="2200" b="1" dirty="0"/>
              <a:t>数组</a:t>
            </a:r>
            <a:r>
              <a:rPr lang="en-US" altLang="zh-CN" sz="2200" b="1" dirty="0"/>
              <a:t>)</a:t>
            </a:r>
            <a:r>
              <a:rPr lang="en-US" altLang="zh-CN" sz="2200" b="1" dirty="0">
                <a:solidFill>
                  <a:srgbClr val="0000FF"/>
                </a:solidFill>
              </a:rPr>
              <a:t>data</a:t>
            </a:r>
            <a:r>
              <a:rPr lang="en-US" altLang="zh-CN" sz="2200" b="1" dirty="0"/>
              <a:t>,</a:t>
            </a:r>
            <a:r>
              <a:rPr lang="zh-CN" altLang="en-US" sz="2200" b="1" dirty="0"/>
              <a:t>可用于存储队列的元素</a:t>
            </a:r>
            <a:r>
              <a:rPr lang="en-US" altLang="zh-CN" sz="2200" b="1" dirty="0"/>
              <a:t>;</a:t>
            </a:r>
            <a:endParaRPr lang="zh-CN" altLang="en-US" sz="2200" b="1" dirty="0"/>
          </a:p>
          <a:p>
            <a:pPr lvl="1" eaLnBrk="1" hangingPunct="1">
              <a:buClr>
                <a:srgbClr val="FF0000"/>
              </a:buClr>
            </a:pPr>
            <a:r>
              <a:rPr lang="zh-CN" altLang="en-US" sz="2200" b="1" dirty="0"/>
              <a:t>则可将队列中元素连续地存储到数组的各元素</a:t>
            </a:r>
            <a:r>
              <a:rPr lang="en-US" altLang="zh-CN" sz="2200" b="1" dirty="0"/>
              <a:t>-</a:t>
            </a:r>
            <a:r>
              <a:rPr lang="zh-CN" altLang="en-US" sz="2200" b="1" dirty="0">
                <a:solidFill>
                  <a:srgbClr val="FF0000"/>
                </a:solidFill>
              </a:rPr>
              <a:t>顺序存储方式</a:t>
            </a:r>
            <a:r>
              <a:rPr lang="en-US" altLang="zh-CN" sz="2200" b="1" dirty="0"/>
              <a:t>;</a:t>
            </a:r>
            <a:endParaRPr lang="zh-CN" altLang="en-US" sz="2200" b="1" dirty="0"/>
          </a:p>
          <a:p>
            <a:pPr lvl="1" eaLnBrk="1" hangingPunct="1">
              <a:buClr>
                <a:srgbClr val="FF0000"/>
              </a:buClr>
            </a:pPr>
            <a:r>
              <a:rPr lang="zh-CN" altLang="en-US" sz="2200" b="1" dirty="0"/>
              <a:t>由此得到</a:t>
            </a:r>
            <a:r>
              <a:rPr lang="zh-CN" altLang="en-US" sz="2200" b="1" dirty="0">
                <a:solidFill>
                  <a:srgbClr val="FF0000"/>
                </a:solidFill>
              </a:rPr>
              <a:t>顺序队列</a:t>
            </a:r>
            <a:r>
              <a:rPr lang="en-US" altLang="zh-CN" sz="2200" b="1" dirty="0">
                <a:solidFill>
                  <a:srgbClr val="000000"/>
                </a:solidFill>
              </a:rPr>
              <a:t>(</a:t>
            </a:r>
            <a:r>
              <a:rPr lang="en-US" altLang="zh-CN" sz="2400" b="1" dirty="0">
                <a:solidFill>
                  <a:srgbClr val="0000FF"/>
                </a:solidFill>
              </a:rPr>
              <a:t>Sequence Queue</a:t>
            </a:r>
            <a:r>
              <a:rPr lang="en-US" altLang="zh-CN" sz="2200" b="1" dirty="0">
                <a:solidFill>
                  <a:srgbClr val="000000"/>
                </a:solidFill>
              </a:rPr>
              <a:t>)</a:t>
            </a:r>
            <a:r>
              <a:rPr lang="zh-CN" altLang="en-US" sz="2200" b="1" dirty="0"/>
              <a:t>，如下图所示：</a:t>
            </a:r>
          </a:p>
          <a:p>
            <a:pPr lvl="1" eaLnBrk="1" hangingPunct="1">
              <a:lnSpc>
                <a:spcPct val="80000"/>
              </a:lnSpc>
            </a:pPr>
            <a:endParaRPr lang="zh-CN" altLang="en-US" sz="1400" b="1" dirty="0"/>
          </a:p>
          <a:p>
            <a:pPr eaLnBrk="1" hangingPunct="1">
              <a:lnSpc>
                <a:spcPct val="80000"/>
              </a:lnSpc>
            </a:pPr>
            <a:endParaRPr lang="zh-CN" altLang="en-US" sz="1800" b="1" dirty="0"/>
          </a:p>
          <a:p>
            <a:pPr eaLnBrk="1" hangingPunct="1">
              <a:lnSpc>
                <a:spcPct val="80000"/>
              </a:lnSpc>
            </a:pPr>
            <a:endParaRPr lang="zh-CN" altLang="en-US" sz="1800" dirty="0"/>
          </a:p>
          <a:p>
            <a:pPr eaLnBrk="1" hangingPunct="1">
              <a:lnSpc>
                <a:spcPct val="80000"/>
              </a:lnSpc>
            </a:pPr>
            <a:endParaRPr lang="zh-CN" altLang="en-US" sz="1800" b="1" dirty="0"/>
          </a:p>
          <a:p>
            <a:pPr eaLnBrk="1" hangingPunct="1">
              <a:lnSpc>
                <a:spcPct val="80000"/>
              </a:lnSpc>
            </a:pPr>
            <a:endParaRPr lang="zh-CN" altLang="en-US" sz="1800" b="1" dirty="0"/>
          </a:p>
          <a:p>
            <a:pPr eaLnBrk="1" hangingPunct="1">
              <a:lnSpc>
                <a:spcPct val="80000"/>
              </a:lnSpc>
            </a:pPr>
            <a:endParaRPr lang="zh-CN" altLang="en-US" sz="2000" b="1" dirty="0"/>
          </a:p>
          <a:p>
            <a:pPr eaLnBrk="1" hangingPunct="1">
              <a:lnSpc>
                <a:spcPct val="80000"/>
              </a:lnSpc>
            </a:pPr>
            <a:endParaRPr lang="zh-CN" altLang="en-US" sz="2000" b="1" dirty="0"/>
          </a:p>
          <a:p>
            <a:pPr eaLnBrk="1" hangingPunct="1">
              <a:lnSpc>
                <a:spcPct val="80000"/>
              </a:lnSpc>
              <a:buClr>
                <a:srgbClr val="FF0000"/>
              </a:buClr>
              <a:buFont typeface="Wingdings" panose="05000000000000000000" pitchFamily="2" charset="2"/>
              <a:buChar char="n"/>
            </a:pPr>
            <a:r>
              <a:rPr lang="zh-CN" altLang="en-US" sz="2000" b="1" dirty="0"/>
              <a:t>说明</a:t>
            </a:r>
          </a:p>
          <a:p>
            <a:pPr lvl="1" eaLnBrk="1" hangingPunct="1">
              <a:buClr>
                <a:srgbClr val="FF0000"/>
              </a:buClr>
            </a:pPr>
            <a:r>
              <a:rPr lang="zh-CN" altLang="en-US" sz="2000" b="1" dirty="0">
                <a:latin typeface="楷体_GB2312" pitchFamily="1" charset="-122"/>
              </a:rPr>
              <a:t>设置了一个计数变量</a:t>
            </a:r>
            <a:r>
              <a:rPr lang="en-US" altLang="zh-CN" sz="2000" b="1" dirty="0">
                <a:solidFill>
                  <a:srgbClr val="0000FF"/>
                </a:solidFill>
                <a:latin typeface="楷体_GB2312" pitchFamily="1" charset="-122"/>
              </a:rPr>
              <a:t>count</a:t>
            </a:r>
            <a:r>
              <a:rPr lang="zh-CN" altLang="en-US" sz="2000" b="1" dirty="0">
                <a:latin typeface="楷体_GB2312" pitchFamily="1" charset="-122"/>
              </a:rPr>
              <a:t>，</a:t>
            </a:r>
            <a:r>
              <a:rPr lang="zh-CN" altLang="en-US" sz="2000" b="1" dirty="0"/>
              <a:t>以记录队列中的元素个数</a:t>
            </a:r>
            <a:r>
              <a:rPr lang="zh-CN" altLang="en-US" sz="2000" b="1" dirty="0">
                <a:latin typeface="楷体_GB2312" pitchFamily="1" charset="-122"/>
              </a:rPr>
              <a:t>。</a:t>
            </a:r>
          </a:p>
          <a:p>
            <a:pPr lvl="1" eaLnBrk="1" hangingPunct="1">
              <a:buClr>
                <a:srgbClr val="FF0000"/>
              </a:buClr>
            </a:pPr>
            <a:r>
              <a:rPr lang="zh-CN" altLang="en-US" sz="2000" b="1" dirty="0">
                <a:latin typeface="楷体_GB2312" pitchFamily="1" charset="-122"/>
              </a:rPr>
              <a:t>将数组</a:t>
            </a:r>
            <a:r>
              <a:rPr lang="en-US" altLang="zh-CN" sz="2000" b="1" dirty="0">
                <a:solidFill>
                  <a:srgbClr val="0000FF"/>
                </a:solidFill>
                <a:latin typeface="楷体_GB2312" pitchFamily="1" charset="-122"/>
              </a:rPr>
              <a:t>data</a:t>
            </a:r>
            <a:r>
              <a:rPr lang="zh-CN" altLang="en-US" sz="2000" b="1" dirty="0">
                <a:latin typeface="楷体_GB2312" pitchFamily="1" charset="-122"/>
              </a:rPr>
              <a:t>和</a:t>
            </a:r>
            <a:r>
              <a:rPr lang="en-US" altLang="zh-CN" sz="2000" b="1" dirty="0">
                <a:solidFill>
                  <a:srgbClr val="0000FF"/>
                </a:solidFill>
                <a:latin typeface="楷体_GB2312" pitchFamily="1" charset="-122"/>
              </a:rPr>
              <a:t>count</a:t>
            </a:r>
            <a:r>
              <a:rPr lang="zh-CN" altLang="en-US" sz="2000" b="1" dirty="0">
                <a:latin typeface="楷体_GB2312" pitchFamily="1" charset="-122"/>
              </a:rPr>
              <a:t>作为类</a:t>
            </a:r>
            <a:r>
              <a:rPr lang="en-US" altLang="zh-CN" sz="2000" b="1" dirty="0">
                <a:latin typeface="楷体_GB2312" pitchFamily="1" charset="-122"/>
              </a:rPr>
              <a:t>Queue</a:t>
            </a:r>
            <a:r>
              <a:rPr lang="zh-CN" altLang="en-US" sz="2000" b="1" dirty="0">
                <a:latin typeface="楷体_GB2312" pitchFamily="1" charset="-122"/>
              </a:rPr>
              <a:t>的数据成员。</a:t>
            </a:r>
          </a:p>
        </p:txBody>
      </p:sp>
      <p:sp>
        <p:nvSpPr>
          <p:cNvPr id="14340" name="矩形标注 14339"/>
          <p:cNvSpPr>
            <a:spLocks noChangeArrowheads="1"/>
          </p:cNvSpPr>
          <p:nvPr/>
        </p:nvSpPr>
        <p:spPr bwMode="auto">
          <a:xfrm>
            <a:off x="7092280" y="332656"/>
            <a:ext cx="1807245" cy="431800"/>
          </a:xfrm>
          <a:prstGeom prst="wedgeRectCallout">
            <a:avLst>
              <a:gd name="adj1" fmla="val -91970"/>
              <a:gd name="adj2" fmla="val -12500"/>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r>
              <a:rPr lang="zh-CN" altLang="en-US" dirty="0">
                <a:solidFill>
                  <a:srgbClr val="FF0000"/>
                </a:solidFill>
                <a:latin typeface="Arial" panose="020B0604020202020204" pitchFamily="34" charset="0"/>
              </a:rPr>
              <a:t>队列的存储结构</a:t>
            </a:r>
          </a:p>
        </p:txBody>
      </p:sp>
      <p:sp>
        <p:nvSpPr>
          <p:cNvPr id="14360" name="矩形 14359"/>
          <p:cNvSpPr>
            <a:spLocks noChangeArrowheads="1"/>
          </p:cNvSpPr>
          <p:nvPr/>
        </p:nvSpPr>
        <p:spPr bwMode="auto">
          <a:xfrm>
            <a:off x="1978422" y="3429000"/>
            <a:ext cx="5184775" cy="191742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4361" name="文本框 14360"/>
          <p:cNvSpPr txBox="1">
            <a:spLocks noChangeArrowheads="1"/>
          </p:cNvSpPr>
          <p:nvPr/>
        </p:nvSpPr>
        <p:spPr bwMode="auto">
          <a:xfrm>
            <a:off x="1978422" y="4510087"/>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14363" name="文本框 14362"/>
          <p:cNvSpPr txBox="1">
            <a:spLocks noChangeArrowheads="1"/>
          </p:cNvSpPr>
          <p:nvPr/>
        </p:nvSpPr>
        <p:spPr bwMode="auto">
          <a:xfrm>
            <a:off x="4859734" y="4870450"/>
            <a:ext cx="2301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FF0000"/>
                </a:solidFill>
                <a:latin typeface="Arial" panose="020B0604020202020204" pitchFamily="34" charset="0"/>
                <a:ea typeface="楷体_GB2312" pitchFamily="1" charset="-122"/>
              </a:rPr>
              <a:t>顺序队列存储结构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8" name="组合 7"/>
          <p:cNvGrpSpPr/>
          <p:nvPr/>
        </p:nvGrpSpPr>
        <p:grpSpPr>
          <a:xfrm>
            <a:off x="1978422" y="3429000"/>
            <a:ext cx="5184775" cy="841101"/>
            <a:chOff x="1978422" y="3429000"/>
            <a:chExt cx="5184775" cy="841101"/>
          </a:xfrm>
        </p:grpSpPr>
        <p:sp>
          <p:nvSpPr>
            <p:cNvPr id="14353" name="文本框 14352"/>
            <p:cNvSpPr txBox="1">
              <a:spLocks noChangeArrowheads="1"/>
            </p:cNvSpPr>
            <p:nvPr/>
          </p:nvSpPr>
          <p:spPr bwMode="auto">
            <a:xfrm>
              <a:off x="4499372" y="34290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p>
          </p:txBody>
        </p:sp>
        <p:sp>
          <p:nvSpPr>
            <p:cNvPr id="14354" name="文本框 14353"/>
            <p:cNvSpPr txBox="1">
              <a:spLocks noChangeArrowheads="1"/>
            </p:cNvSpPr>
            <p:nvPr/>
          </p:nvSpPr>
          <p:spPr bwMode="auto">
            <a:xfrm>
              <a:off x="2843163" y="34290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14355" name="文本框 14354"/>
            <p:cNvSpPr txBox="1">
              <a:spLocks noChangeArrowheads="1"/>
            </p:cNvSpPr>
            <p:nvPr/>
          </p:nvSpPr>
          <p:spPr bwMode="auto">
            <a:xfrm flipH="1">
              <a:off x="3490094" y="3429000"/>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6" name="文本框 14355"/>
            <p:cNvSpPr txBox="1">
              <a:spLocks noChangeArrowheads="1"/>
            </p:cNvSpPr>
            <p:nvPr/>
          </p:nvSpPr>
          <p:spPr bwMode="auto">
            <a:xfrm>
              <a:off x="5219998" y="3429000"/>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14357" name="文本框 14356"/>
            <p:cNvSpPr txBox="1">
              <a:spLocks noChangeArrowheads="1"/>
            </p:cNvSpPr>
            <p:nvPr/>
          </p:nvSpPr>
          <p:spPr bwMode="auto">
            <a:xfrm>
              <a:off x="6010672" y="3429000"/>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9" name="文本框 14358"/>
            <p:cNvSpPr txBox="1">
              <a:spLocks noChangeArrowheads="1"/>
            </p:cNvSpPr>
            <p:nvPr/>
          </p:nvSpPr>
          <p:spPr bwMode="auto">
            <a:xfrm>
              <a:off x="1978422" y="3862387"/>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grpSp>
          <p:nvGrpSpPr>
            <p:cNvPr id="34" name="组合 33"/>
            <p:cNvGrpSpPr/>
            <p:nvPr/>
          </p:nvGrpSpPr>
          <p:grpSpPr bwMode="auto">
            <a:xfrm>
              <a:off x="2699147" y="3766864"/>
              <a:ext cx="4032250" cy="503237"/>
              <a:chOff x="0" y="0"/>
              <a:chExt cx="2540" cy="317"/>
            </a:xfrm>
            <a:solidFill>
              <a:schemeClr val="accent6">
                <a:lumMod val="60000"/>
                <a:lumOff val="40000"/>
              </a:schemeClr>
            </a:solidFill>
          </p:grpSpPr>
          <p:sp>
            <p:nvSpPr>
              <p:cNvPr id="35"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6"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37"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38"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39"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40"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41"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42" name="文本框 41"/>
            <p:cNvSpPr txBox="1">
              <a:spLocks noChangeArrowheads="1"/>
            </p:cNvSpPr>
            <p:nvPr/>
          </p:nvSpPr>
          <p:spPr bwMode="auto">
            <a:xfrm>
              <a:off x="4570809" y="37686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43" name="文本框 42"/>
            <p:cNvSpPr txBox="1">
              <a:spLocks noChangeArrowheads="1"/>
            </p:cNvSpPr>
            <p:nvPr/>
          </p:nvSpPr>
          <p:spPr bwMode="auto">
            <a:xfrm>
              <a:off x="2842121" y="3738983"/>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44" name="文本框 43"/>
            <p:cNvSpPr txBox="1">
              <a:spLocks noChangeArrowheads="1"/>
            </p:cNvSpPr>
            <p:nvPr/>
          </p:nvSpPr>
          <p:spPr bwMode="auto">
            <a:xfrm>
              <a:off x="3418830" y="3738983"/>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45" name="文本框 44"/>
            <p:cNvSpPr txBox="1">
              <a:spLocks noChangeArrowheads="1"/>
            </p:cNvSpPr>
            <p:nvPr/>
          </p:nvSpPr>
          <p:spPr bwMode="auto">
            <a:xfrm>
              <a:off x="5147022" y="3738983"/>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grpSp>
      <p:grpSp>
        <p:nvGrpSpPr>
          <p:cNvPr id="9" name="组合 8"/>
          <p:cNvGrpSpPr/>
          <p:nvPr/>
        </p:nvGrpSpPr>
        <p:grpSpPr>
          <a:xfrm>
            <a:off x="2699792" y="4270103"/>
            <a:ext cx="2664296" cy="556666"/>
            <a:chOff x="2699792" y="4270103"/>
            <a:chExt cx="2664296" cy="556666"/>
          </a:xfrm>
        </p:grpSpPr>
        <p:sp>
          <p:nvSpPr>
            <p:cNvPr id="14358" name="文本框 14357"/>
            <p:cNvSpPr txBox="1">
              <a:spLocks noChangeArrowheads="1"/>
            </p:cNvSpPr>
            <p:nvPr/>
          </p:nvSpPr>
          <p:spPr bwMode="auto">
            <a:xfrm>
              <a:off x="2699792" y="4365104"/>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cxnSp>
          <p:nvCxnSpPr>
            <p:cNvPr id="6" name="直接箭头连接符 5"/>
            <p:cNvCxnSpPr/>
            <p:nvPr/>
          </p:nvCxnSpPr>
          <p:spPr>
            <a:xfrm flipV="1">
              <a:off x="5364088" y="4270103"/>
              <a:ext cx="0" cy="33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91880" y="4607965"/>
              <a:ext cx="187220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92010" y="80018"/>
            <a:ext cx="7317240" cy="698583"/>
            <a:chOff x="179512" y="91998"/>
            <a:chExt cx="7317240" cy="698583"/>
          </a:xfrm>
        </p:grpSpPr>
        <p:grpSp>
          <p:nvGrpSpPr>
            <p:cNvPr id="47" name="组合 106"/>
            <p:cNvGrpSpPr/>
            <p:nvPr/>
          </p:nvGrpSpPr>
          <p:grpSpPr>
            <a:xfrm>
              <a:off x="179512" y="91998"/>
              <a:ext cx="7317240" cy="698583"/>
              <a:chOff x="571973" y="4179148"/>
              <a:chExt cx="7317240" cy="698583"/>
            </a:xfrm>
          </p:grpSpPr>
          <p:sp>
            <p:nvSpPr>
              <p:cNvPr id="4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0"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48" name="图片 47" descr="无标题.png"/>
            <p:cNvPicPr>
              <a:picLocks noChangeAspect="1"/>
            </p:cNvPicPr>
            <p:nvPr/>
          </p:nvPicPr>
          <p:blipFill>
            <a:blip r:embed="rId2" cstate="print"/>
            <a:stretch>
              <a:fillRect/>
            </a:stretch>
          </p:blipFill>
          <p:spPr>
            <a:xfrm>
              <a:off x="735963" y="276914"/>
              <a:ext cx="433676" cy="330989"/>
            </a:xfrm>
            <a:prstGeom prst="rect">
              <a:avLst/>
            </a:prstGeom>
          </p:spPr>
        </p:pic>
      </p:grpSp>
      <p:sp>
        <p:nvSpPr>
          <p:cNvPr id="10" name="灯片编号占位符 9"/>
          <p:cNvSpPr>
            <a:spLocks noGrp="1"/>
          </p:cNvSpPr>
          <p:nvPr>
            <p:ph type="sldNum" sz="quarter" idx="12"/>
          </p:nvPr>
        </p:nvSpPr>
        <p:spPr/>
        <p:txBody>
          <a:bodyPr/>
          <a:lstStyle/>
          <a:p>
            <a:pPr>
              <a:defRPr/>
            </a:pPr>
            <a:fld id="{6302CBB5-64B9-4960-ADED-BBBD11F3E13D}" type="slidenum">
              <a:rPr lang="zh-CN" altLang="en-US" smtClean="0"/>
              <a:t>13</a:t>
            </a:fld>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5" dur="500"/>
                                        <p:tgtEl>
                                          <p:spTgt spid="143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0" dur="500"/>
                                        <p:tgtEl>
                                          <p:spTgt spid="143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5" dur="500"/>
                                        <p:tgtEl>
                                          <p:spTgt spid="143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30" dur="500"/>
                                        <p:tgtEl>
                                          <p:spTgt spid="1433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361"/>
                                        </p:tgtEl>
                                        <p:attrNameLst>
                                          <p:attrName>style.visibility</p:attrName>
                                        </p:attrNameLst>
                                      </p:cBhvr>
                                      <p:to>
                                        <p:strVal val="visible"/>
                                      </p:to>
                                    </p:set>
                                    <p:animEffect transition="in" filter="blinds(horizontal)">
                                      <p:cBhvr>
                                        <p:cTn id="47" dur="500"/>
                                        <p:tgtEl>
                                          <p:spTgt spid="1436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360"/>
                                        </p:tgtEl>
                                        <p:attrNameLst>
                                          <p:attrName>style.visibility</p:attrName>
                                        </p:attrNameLst>
                                      </p:cBhvr>
                                      <p:to>
                                        <p:strVal val="visible"/>
                                      </p:to>
                                    </p:set>
                                    <p:animEffect transition="in" filter="blinds(horizontal)">
                                      <p:cBhvr>
                                        <p:cTn id="52" dur="500"/>
                                        <p:tgtEl>
                                          <p:spTgt spid="1436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4363"/>
                                        </p:tgtEl>
                                        <p:attrNameLst>
                                          <p:attrName>style.visibility</p:attrName>
                                        </p:attrNameLst>
                                      </p:cBhvr>
                                      <p:to>
                                        <p:strVal val="visible"/>
                                      </p:to>
                                    </p:set>
                                    <p:animEffect transition="in" filter="blinds(horizontal)">
                                      <p:cBhvr>
                                        <p:cTn id="55" dur="500"/>
                                        <p:tgtEl>
                                          <p:spTgt spid="1436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339">
                                            <p:txEl>
                                              <p:pRg st="12" end="12"/>
                                            </p:txEl>
                                          </p:spTgt>
                                        </p:tgtEl>
                                        <p:attrNameLst>
                                          <p:attrName>style.visibility</p:attrName>
                                        </p:attrNameLst>
                                      </p:cBhvr>
                                      <p:to>
                                        <p:strVal val="visible"/>
                                      </p:to>
                                    </p:set>
                                    <p:animEffect transition="in" filter="blinds(horizontal)">
                                      <p:cBhvr>
                                        <p:cTn id="60" dur="500"/>
                                        <p:tgtEl>
                                          <p:spTgt spid="14339">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339">
                                            <p:txEl>
                                              <p:pRg st="13" end="13"/>
                                            </p:txEl>
                                          </p:spTgt>
                                        </p:tgtEl>
                                        <p:attrNameLst>
                                          <p:attrName>style.visibility</p:attrName>
                                        </p:attrNameLst>
                                      </p:cBhvr>
                                      <p:to>
                                        <p:strVal val="visible"/>
                                      </p:to>
                                    </p:set>
                                    <p:animEffect transition="in" filter="blinds(horizontal)">
                                      <p:cBhvr>
                                        <p:cTn id="65" dur="500"/>
                                        <p:tgtEl>
                                          <p:spTgt spid="14339">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4339">
                                            <p:txEl>
                                              <p:pRg st="14" end="14"/>
                                            </p:txEl>
                                          </p:spTgt>
                                        </p:tgtEl>
                                        <p:attrNameLst>
                                          <p:attrName>style.visibility</p:attrName>
                                        </p:attrNameLst>
                                      </p:cBhvr>
                                      <p:to>
                                        <p:strVal val="visible"/>
                                      </p:to>
                                    </p:set>
                                    <p:animEffect transition="in" filter="blinds(horizontal)">
                                      <p:cBhvr>
                                        <p:cTn id="70" dur="500"/>
                                        <p:tgtEl>
                                          <p:spTgt spid="14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animBg="1"/>
      <p:bldP spid="14361" grpId="0"/>
      <p:bldP spid="143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15362"/>
          <p:cNvSpPr>
            <a:spLocks noGrp="1" noChangeArrowheads="1"/>
          </p:cNvSpPr>
          <p:nvPr>
            <p:ph idx="1"/>
          </p:nvPr>
        </p:nvSpPr>
        <p:spPr>
          <a:xfrm>
            <a:off x="457200" y="939781"/>
            <a:ext cx="8229600" cy="5153516"/>
          </a:xfrm>
        </p:spPr>
        <p:txBody>
          <a:bodyPr/>
          <a:lstStyle/>
          <a:p>
            <a:pPr eaLnBrk="1" hangingPunct="1">
              <a:lnSpc>
                <a:spcPct val="90000"/>
              </a:lnSpc>
              <a:buClr>
                <a:srgbClr val="FF0000"/>
              </a:buClr>
              <a:buFont typeface="Wingdings" panose="05000000000000000000" pitchFamily="2" charset="2"/>
              <a:buChar char="n"/>
            </a:pPr>
            <a:r>
              <a:rPr lang="zh-CN" altLang="en-US" sz="2400" b="1" dirty="0"/>
              <a:t>由此而得到类</a:t>
            </a:r>
            <a:r>
              <a:rPr lang="en-US" altLang="zh-CN" sz="2400" b="1" dirty="0"/>
              <a:t>Queue</a:t>
            </a:r>
            <a:r>
              <a:rPr lang="zh-CN" altLang="en-US" sz="2400" b="1" dirty="0"/>
              <a:t>的完整描述</a:t>
            </a:r>
          </a:p>
          <a:p>
            <a:pPr eaLnBrk="1" hangingPunct="1">
              <a:lnSpc>
                <a:spcPct val="90000"/>
              </a:lnSpc>
              <a:buClr>
                <a:srgbClr val="FF0000"/>
              </a:buClr>
              <a:buFont typeface="Wingdings" panose="05000000000000000000" pitchFamily="2" charset="2"/>
              <a:buChar char="n"/>
            </a:pPr>
            <a:r>
              <a:rPr lang="zh-CN" altLang="en-US" sz="2400" b="1" dirty="0"/>
              <a:t>封装类</a:t>
            </a:r>
            <a:r>
              <a:rPr lang="en-US" altLang="zh-CN" sz="2400" b="1" dirty="0"/>
              <a:t>:    </a:t>
            </a:r>
          </a:p>
          <a:p>
            <a:pPr eaLnBrk="1" hangingPunct="1">
              <a:lnSpc>
                <a:spcPct val="90000"/>
              </a:lnSpc>
              <a:buFont typeface="Wingdings" panose="05000000000000000000" pitchFamily="2" charset="2"/>
              <a:buNone/>
            </a:pPr>
            <a:r>
              <a:rPr lang="en-US" altLang="zh-CN" sz="1100" b="1" dirty="0"/>
              <a:t>                                     </a:t>
            </a:r>
            <a:r>
              <a:rPr lang="en-US" altLang="zh-CN" sz="2000" dirty="0">
                <a:solidFill>
                  <a:srgbClr val="0000FF"/>
                </a:solidFill>
              </a:rPr>
              <a:t>class</a:t>
            </a:r>
            <a:r>
              <a:rPr lang="en-US" altLang="zh-CN" sz="2000" dirty="0"/>
              <a:t> Queue{</a:t>
            </a:r>
          </a:p>
          <a:p>
            <a:pPr lvl="4" eaLnBrk="1" hangingPunct="1">
              <a:lnSpc>
                <a:spcPct val="90000"/>
              </a:lnSpc>
              <a:buFont typeface="Wingdings" panose="05000000000000000000" pitchFamily="2" charset="2"/>
              <a:buNone/>
            </a:pPr>
            <a:r>
              <a:rPr lang="en-US" altLang="zh-CN" dirty="0">
                <a:solidFill>
                  <a:srgbClr val="FF5050"/>
                </a:solidFill>
              </a:rPr>
              <a:t> </a:t>
            </a:r>
            <a:r>
              <a:rPr lang="en-US" altLang="zh-CN" dirty="0">
                <a:solidFill>
                  <a:srgbClr val="FF0000"/>
                </a:solidFill>
              </a:rPr>
              <a:t>public</a:t>
            </a:r>
            <a:r>
              <a:rPr lang="en-US" altLang="zh-CN" dirty="0">
                <a:solidFill>
                  <a:srgbClr val="FF5050"/>
                </a:solidFill>
              </a:rPr>
              <a:t>:</a:t>
            </a:r>
          </a:p>
          <a:p>
            <a:pPr lvl="4" eaLnBrk="1" hangingPunct="1">
              <a:lnSpc>
                <a:spcPct val="90000"/>
              </a:lnSpc>
              <a:buFont typeface="Wingdings" panose="05000000000000000000" pitchFamily="2" charset="2"/>
              <a:buNone/>
            </a:pPr>
            <a:r>
              <a:rPr lang="en-US" altLang="zh-CN" dirty="0"/>
              <a:t>           Queue();</a:t>
            </a:r>
          </a:p>
          <a:p>
            <a:pPr lvl="4" eaLnBrk="1" hangingPunct="1">
              <a:lnSpc>
                <a:spcPct val="90000"/>
              </a:lnSpc>
              <a:buFont typeface="Wingdings" panose="05000000000000000000" pitchFamily="2" charset="2"/>
              <a:buNone/>
            </a:pPr>
            <a:r>
              <a:rPr lang="en-US" altLang="zh-CN" dirty="0"/>
              <a:t>           </a:t>
            </a:r>
            <a:r>
              <a:rPr lang="en-US" altLang="zh-CN" dirty="0">
                <a:solidFill>
                  <a:srgbClr val="0000FF"/>
                </a:solidFill>
              </a:rPr>
              <a:t>Bool</a:t>
            </a:r>
            <a:r>
              <a:rPr lang="en-US" altLang="zh-CN" dirty="0"/>
              <a:t>        Empty() </a:t>
            </a:r>
            <a:r>
              <a:rPr lang="en-US" altLang="zh-CN" dirty="0" err="1">
                <a:solidFill>
                  <a:srgbClr val="0000FF"/>
                </a:solidFill>
              </a:rPr>
              <a:t>const</a:t>
            </a:r>
            <a:r>
              <a:rPr lang="en-US" altLang="zh-CN" dirty="0"/>
              <a:t>;</a:t>
            </a:r>
          </a:p>
          <a:p>
            <a:pPr lvl="4" eaLnBrk="1" hangingPunct="1">
              <a:lnSpc>
                <a:spcPct val="90000"/>
              </a:lnSpc>
              <a:buFont typeface="Wingdings" panose="05000000000000000000" pitchFamily="2" charset="2"/>
              <a:buNone/>
            </a:pPr>
            <a:r>
              <a:rPr lang="en-US" altLang="zh-CN" dirty="0"/>
              <a:t>           </a:t>
            </a:r>
            <a:r>
              <a:rPr lang="en-US" altLang="zh-CN" dirty="0">
                <a:solidFill>
                  <a:srgbClr val="0000FF"/>
                </a:solidFill>
              </a:rPr>
              <a:t>Bool</a:t>
            </a:r>
            <a:r>
              <a:rPr lang="en-US" altLang="zh-CN" dirty="0"/>
              <a:t>         Full()  </a:t>
            </a:r>
            <a:r>
              <a:rPr lang="en-US" altLang="zh-CN" dirty="0" err="1">
                <a:solidFill>
                  <a:srgbClr val="0000FF"/>
                </a:solidFill>
              </a:rPr>
              <a:t>const</a:t>
            </a:r>
            <a:r>
              <a:rPr lang="en-US" altLang="zh-CN" dirty="0"/>
              <a:t>;</a:t>
            </a:r>
          </a:p>
          <a:p>
            <a:pPr lvl="4" eaLnBrk="1" hangingPunct="1">
              <a:lnSpc>
                <a:spcPct val="90000"/>
              </a:lnSpc>
              <a:buFont typeface="Wingdings" panose="05000000000000000000" pitchFamily="2" charset="2"/>
              <a:buNone/>
            </a:pPr>
            <a:r>
              <a:rPr lang="en-US" altLang="zh-CN" dirty="0"/>
              <a:t>           </a:t>
            </a:r>
            <a:r>
              <a:rPr lang="en-US" altLang="zh-CN" dirty="0" err="1">
                <a:solidFill>
                  <a:srgbClr val="0000FF"/>
                </a:solidFill>
              </a:rPr>
              <a:t>error_code</a:t>
            </a:r>
            <a:r>
              <a:rPr lang="en-US" altLang="zh-CN" dirty="0">
                <a:solidFill>
                  <a:srgbClr val="0000FF"/>
                </a:solidFill>
              </a:rPr>
              <a:t> </a:t>
            </a:r>
            <a:r>
              <a:rPr lang="en-US" altLang="zh-CN" dirty="0"/>
              <a:t>   </a:t>
            </a:r>
            <a:r>
              <a:rPr lang="en-US" altLang="zh-CN" dirty="0" err="1"/>
              <a:t>Get_front</a:t>
            </a:r>
            <a:r>
              <a:rPr lang="en-US" altLang="zh-CN" dirty="0"/>
              <a:t>(</a:t>
            </a:r>
            <a:r>
              <a:rPr lang="en-US" altLang="zh-CN" dirty="0" err="1">
                <a:solidFill>
                  <a:srgbClr val="0000FF"/>
                </a:solidFill>
              </a:rPr>
              <a:t>elemenType</a:t>
            </a:r>
            <a:r>
              <a:rPr lang="en-US" altLang="zh-CN" dirty="0"/>
              <a:t> </a:t>
            </a:r>
            <a:r>
              <a:rPr lang="en-US" altLang="zh-CN" dirty="0">
                <a:solidFill>
                  <a:srgbClr val="FF0000"/>
                </a:solidFill>
              </a:rPr>
              <a:t>&amp;</a:t>
            </a:r>
            <a:r>
              <a:rPr lang="en-US" altLang="zh-CN" i="1" dirty="0"/>
              <a:t>x</a:t>
            </a:r>
            <a:r>
              <a:rPr lang="en-US" altLang="zh-CN" dirty="0"/>
              <a:t>) </a:t>
            </a:r>
            <a:r>
              <a:rPr lang="en-US" altLang="zh-CN" dirty="0" err="1">
                <a:solidFill>
                  <a:srgbClr val="FF0000"/>
                </a:solidFill>
              </a:rPr>
              <a:t>const</a:t>
            </a:r>
            <a:r>
              <a:rPr lang="en-US" altLang="zh-CN" dirty="0"/>
              <a:t>;</a:t>
            </a:r>
          </a:p>
          <a:p>
            <a:pPr lvl="4" eaLnBrk="1" hangingPunct="1">
              <a:lnSpc>
                <a:spcPct val="90000"/>
              </a:lnSpc>
              <a:buFont typeface="Wingdings" panose="05000000000000000000" pitchFamily="2" charset="2"/>
              <a:buNone/>
            </a:pPr>
            <a:r>
              <a:rPr lang="en-US" altLang="zh-CN" dirty="0"/>
              <a:t>           </a:t>
            </a:r>
            <a:r>
              <a:rPr lang="en-US" altLang="zh-CN" dirty="0" err="1">
                <a:solidFill>
                  <a:srgbClr val="0000FF"/>
                </a:solidFill>
              </a:rPr>
              <a:t>error_code</a:t>
            </a:r>
            <a:r>
              <a:rPr lang="en-US" altLang="zh-CN" dirty="0"/>
              <a:t>    Append(</a:t>
            </a:r>
            <a:r>
              <a:rPr lang="en-US" altLang="zh-CN" dirty="0" err="1">
                <a:solidFill>
                  <a:srgbClr val="FF0000"/>
                </a:solidFill>
              </a:rPr>
              <a:t>const</a:t>
            </a:r>
            <a:r>
              <a:rPr lang="en-US" altLang="zh-CN" dirty="0"/>
              <a:t> </a:t>
            </a:r>
            <a:r>
              <a:rPr lang="en-US" altLang="zh-CN" dirty="0" err="1">
                <a:solidFill>
                  <a:srgbClr val="0000FF"/>
                </a:solidFill>
              </a:rPr>
              <a:t>elemenType</a:t>
            </a:r>
            <a:r>
              <a:rPr lang="en-US" altLang="zh-CN" dirty="0"/>
              <a:t> </a:t>
            </a:r>
            <a:r>
              <a:rPr lang="en-US" altLang="zh-CN" i="1" dirty="0"/>
              <a:t>x</a:t>
            </a:r>
            <a:r>
              <a:rPr lang="en-US" altLang="zh-CN" dirty="0"/>
              <a:t>);</a:t>
            </a:r>
          </a:p>
          <a:p>
            <a:pPr lvl="4" eaLnBrk="1" hangingPunct="1">
              <a:lnSpc>
                <a:spcPct val="90000"/>
              </a:lnSpc>
              <a:buFont typeface="Wingdings" panose="05000000000000000000" pitchFamily="2" charset="2"/>
              <a:buNone/>
            </a:pPr>
            <a:r>
              <a:rPr lang="en-US" altLang="zh-CN" dirty="0"/>
              <a:t>           </a:t>
            </a:r>
            <a:r>
              <a:rPr lang="en-US" altLang="zh-CN" dirty="0" err="1">
                <a:solidFill>
                  <a:srgbClr val="0000FF"/>
                </a:solidFill>
              </a:rPr>
              <a:t>error_code</a:t>
            </a:r>
            <a:r>
              <a:rPr lang="en-US" altLang="zh-CN" dirty="0"/>
              <a:t>    Serve();</a:t>
            </a:r>
          </a:p>
          <a:p>
            <a:pPr lvl="4" eaLnBrk="1" hangingPunct="1">
              <a:lnSpc>
                <a:spcPct val="90000"/>
              </a:lnSpc>
              <a:buFont typeface="Wingdings" panose="05000000000000000000" pitchFamily="2" charset="2"/>
              <a:buNone/>
            </a:pPr>
            <a:r>
              <a:rPr lang="en-US" altLang="zh-CN" dirty="0"/>
              <a:t>   </a:t>
            </a:r>
            <a:r>
              <a:rPr lang="en-US" altLang="zh-CN" dirty="0">
                <a:solidFill>
                  <a:srgbClr val="FF5050"/>
                </a:solidFill>
              </a:rPr>
              <a:t>  </a:t>
            </a:r>
            <a:r>
              <a:rPr lang="en-US" altLang="zh-CN" dirty="0">
                <a:solidFill>
                  <a:srgbClr val="FF0000"/>
                </a:solidFill>
              </a:rPr>
              <a:t>private</a:t>
            </a:r>
            <a:r>
              <a:rPr lang="en-US" altLang="zh-CN" dirty="0">
                <a:solidFill>
                  <a:srgbClr val="FF5050"/>
                </a:solidFill>
              </a:rPr>
              <a:t>:</a:t>
            </a:r>
          </a:p>
          <a:p>
            <a:pPr lvl="4" eaLnBrk="1" hangingPunct="1">
              <a:lnSpc>
                <a:spcPct val="90000"/>
              </a:lnSpc>
              <a:buFont typeface="Wingdings" panose="05000000000000000000" pitchFamily="2" charset="2"/>
              <a:buNone/>
            </a:pPr>
            <a:r>
              <a:rPr lang="en-US" altLang="zh-CN" dirty="0"/>
              <a:t>            </a:t>
            </a:r>
            <a:r>
              <a:rPr lang="en-US" altLang="zh-CN" dirty="0" err="1">
                <a:solidFill>
                  <a:srgbClr val="0000FF"/>
                </a:solidFill>
              </a:rPr>
              <a:t>int</a:t>
            </a:r>
            <a:r>
              <a:rPr lang="en-US" altLang="zh-CN" dirty="0"/>
              <a:t>         count;</a:t>
            </a:r>
          </a:p>
          <a:p>
            <a:pPr lvl="4" eaLnBrk="1" hangingPunct="1">
              <a:lnSpc>
                <a:spcPct val="90000"/>
              </a:lnSpc>
              <a:buFont typeface="Wingdings" panose="05000000000000000000" pitchFamily="2" charset="2"/>
              <a:buNone/>
            </a:pPr>
            <a:r>
              <a:rPr lang="en-US" altLang="zh-CN" dirty="0"/>
              <a:t>            </a:t>
            </a:r>
            <a:r>
              <a:rPr lang="en-US" altLang="zh-CN" dirty="0" err="1">
                <a:solidFill>
                  <a:srgbClr val="0000FF"/>
                </a:solidFill>
              </a:rPr>
              <a:t>elemenType</a:t>
            </a:r>
            <a:r>
              <a:rPr lang="en-US" altLang="zh-CN" dirty="0"/>
              <a:t>       data[</a:t>
            </a:r>
            <a:r>
              <a:rPr lang="en-US" altLang="zh-CN" b="1" i="1" dirty="0" err="1"/>
              <a:t>maxlen</a:t>
            </a:r>
            <a:r>
              <a:rPr lang="en-US" altLang="zh-CN" dirty="0"/>
              <a:t>];</a:t>
            </a:r>
          </a:p>
          <a:p>
            <a:pPr lvl="4" eaLnBrk="1" hangingPunct="1">
              <a:lnSpc>
                <a:spcPct val="90000"/>
              </a:lnSpc>
              <a:buFont typeface="Wingdings" panose="05000000000000000000" pitchFamily="2" charset="2"/>
              <a:buNone/>
            </a:pPr>
            <a:r>
              <a:rPr lang="en-US" altLang="zh-CN" b="1" dirty="0"/>
              <a:t>            …          //</a:t>
            </a:r>
            <a:r>
              <a:rPr lang="zh-CN" altLang="en-US" b="1" dirty="0"/>
              <a:t>定义其它成员</a:t>
            </a:r>
          </a:p>
          <a:p>
            <a:pPr lvl="4" eaLnBrk="1" hangingPunct="1">
              <a:lnSpc>
                <a:spcPct val="90000"/>
              </a:lnSpc>
              <a:buFont typeface="Wingdings" panose="05000000000000000000" pitchFamily="2" charset="2"/>
              <a:buNone/>
            </a:pPr>
            <a:r>
              <a:rPr lang="en-US" altLang="zh-CN" dirty="0"/>
              <a:t>           };</a:t>
            </a:r>
            <a:r>
              <a:rPr lang="zh-CN" altLang="en-US" dirty="0"/>
              <a:t>  </a:t>
            </a:r>
          </a:p>
          <a:p>
            <a:pPr eaLnBrk="1" hangingPunct="1">
              <a:lnSpc>
                <a:spcPct val="90000"/>
              </a:lnSpc>
            </a:pPr>
            <a:endParaRPr lang="zh-CN" altLang="en-US" sz="2200" dirty="0"/>
          </a:p>
        </p:txBody>
      </p:sp>
      <p:grpSp>
        <p:nvGrpSpPr>
          <p:cNvPr id="12" name="组合 11"/>
          <p:cNvGrpSpPr/>
          <p:nvPr/>
        </p:nvGrpSpPr>
        <p:grpSpPr>
          <a:xfrm>
            <a:off x="192010" y="80018"/>
            <a:ext cx="7317240" cy="698583"/>
            <a:chOff x="179512" y="91998"/>
            <a:chExt cx="7317240" cy="698583"/>
          </a:xfrm>
        </p:grpSpPr>
        <p:grpSp>
          <p:nvGrpSpPr>
            <p:cNvPr id="13" name="组合 106"/>
            <p:cNvGrpSpPr/>
            <p:nvPr/>
          </p:nvGrpSpPr>
          <p:grpSpPr>
            <a:xfrm>
              <a:off x="179512" y="91998"/>
              <a:ext cx="7317240" cy="698583"/>
              <a:chOff x="571973" y="4179148"/>
              <a:chExt cx="7317240" cy="698583"/>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14" name="图片 13" descr="无标题.png"/>
            <p:cNvPicPr>
              <a:picLocks noChangeAspect="1"/>
            </p:cNvPicPr>
            <p:nvPr/>
          </p:nvPicPr>
          <p:blipFill>
            <a:blip r:embed="rId2" cstate="print"/>
            <a:stretch>
              <a:fillRect/>
            </a:stretch>
          </p:blipFill>
          <p:spPr>
            <a:xfrm>
              <a:off x="735963" y="276914"/>
              <a:ext cx="433676" cy="330989"/>
            </a:xfrm>
            <a:prstGeom prst="rect">
              <a:avLst/>
            </a:prstGeom>
          </p:spPr>
        </p:pic>
      </p:grpSp>
      <p:sp>
        <p:nvSpPr>
          <p:cNvPr id="17" name="左大括号 16"/>
          <p:cNvSpPr/>
          <p:nvPr/>
        </p:nvSpPr>
        <p:spPr bwMode="auto">
          <a:xfrm>
            <a:off x="2123754" y="2276871"/>
            <a:ext cx="143990" cy="2055267"/>
          </a:xfrm>
          <a:prstGeom prst="leftBrace">
            <a:avLst>
              <a:gd name="adj1" fmla="val 56274"/>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 name="文本框 17"/>
          <p:cNvSpPr txBox="1">
            <a:spLocks noChangeArrowheads="1"/>
          </p:cNvSpPr>
          <p:nvPr/>
        </p:nvSpPr>
        <p:spPr bwMode="auto">
          <a:xfrm>
            <a:off x="457200" y="2998693"/>
            <a:ext cx="1598298" cy="646331"/>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ea typeface="楷体_GB2312" pitchFamily="1" charset="-122"/>
              </a:rPr>
              <a:t>由函数成员描述的</a:t>
            </a:r>
            <a:r>
              <a:rPr lang="zh-CN" altLang="en-US" b="1" dirty="0">
                <a:solidFill>
                  <a:srgbClr val="FF0000"/>
                </a:solidFill>
                <a:latin typeface="Arial" panose="020B0604020202020204" pitchFamily="34" charset="0"/>
                <a:ea typeface="楷体_GB2312" pitchFamily="1" charset="-122"/>
              </a:rPr>
              <a:t>运算</a:t>
            </a:r>
          </a:p>
        </p:txBody>
      </p:sp>
      <p:sp>
        <p:nvSpPr>
          <p:cNvPr id="19" name="左大括号 18"/>
          <p:cNvSpPr/>
          <p:nvPr/>
        </p:nvSpPr>
        <p:spPr bwMode="auto">
          <a:xfrm>
            <a:off x="2123754" y="4545595"/>
            <a:ext cx="143990" cy="1115653"/>
          </a:xfrm>
          <a:prstGeom prst="leftBrace">
            <a:avLst>
              <a:gd name="adj1" fmla="val 187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0" name="文本框 19"/>
          <p:cNvSpPr txBox="1">
            <a:spLocks noChangeArrowheads="1"/>
          </p:cNvSpPr>
          <p:nvPr/>
        </p:nvSpPr>
        <p:spPr bwMode="auto">
          <a:xfrm>
            <a:off x="457200" y="4798893"/>
            <a:ext cx="1598297" cy="646331"/>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ea typeface="楷体_GB2312" pitchFamily="1" charset="-122"/>
              </a:rPr>
              <a:t>由数据成员描述的</a:t>
            </a:r>
            <a:r>
              <a:rPr lang="zh-CN" altLang="en-US" b="1" dirty="0">
                <a:solidFill>
                  <a:srgbClr val="FF0000"/>
                </a:solidFill>
                <a:latin typeface="Arial" panose="020B0604020202020204" pitchFamily="34" charset="0"/>
                <a:ea typeface="楷体_GB2312" pitchFamily="1" charset="-122"/>
              </a:rPr>
              <a:t>存储结构</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14</a:t>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0" dur="500"/>
                                        <p:tgtEl>
                                          <p:spTgt spid="153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3" dur="500"/>
                                        <p:tgtEl>
                                          <p:spTgt spid="153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6" dur="500"/>
                                        <p:tgtEl>
                                          <p:spTgt spid="153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9" dur="500"/>
                                        <p:tgtEl>
                                          <p:spTgt spid="1536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32" dur="500"/>
                                        <p:tgtEl>
                                          <p:spTgt spid="1536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35" dur="500"/>
                                        <p:tgtEl>
                                          <p:spTgt spid="1536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38" dur="500"/>
                                        <p:tgtEl>
                                          <p:spTgt spid="1536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41" dur="500"/>
                                        <p:tgtEl>
                                          <p:spTgt spid="15363">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363">
                                            <p:txEl>
                                              <p:pRg st="11" end="11"/>
                                            </p:txEl>
                                          </p:spTgt>
                                        </p:tgtEl>
                                        <p:attrNameLst>
                                          <p:attrName>style.visibility</p:attrName>
                                        </p:attrNameLst>
                                      </p:cBhvr>
                                      <p:to>
                                        <p:strVal val="visible"/>
                                      </p:to>
                                    </p:set>
                                    <p:animEffect transition="in" filter="blinds(horizontal)">
                                      <p:cBhvr>
                                        <p:cTn id="44" dur="500"/>
                                        <p:tgtEl>
                                          <p:spTgt spid="15363">
                                            <p:txEl>
                                              <p:pRg st="11" end="11"/>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363">
                                            <p:txEl>
                                              <p:pRg st="12" end="12"/>
                                            </p:txEl>
                                          </p:spTgt>
                                        </p:tgtEl>
                                        <p:attrNameLst>
                                          <p:attrName>style.visibility</p:attrName>
                                        </p:attrNameLst>
                                      </p:cBhvr>
                                      <p:to>
                                        <p:strVal val="visible"/>
                                      </p:to>
                                    </p:set>
                                    <p:animEffect transition="in" filter="blinds(horizontal)">
                                      <p:cBhvr>
                                        <p:cTn id="47" dur="500"/>
                                        <p:tgtEl>
                                          <p:spTgt spid="15363">
                                            <p:txEl>
                                              <p:pRg st="12" end="12"/>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363">
                                            <p:txEl>
                                              <p:pRg st="13" end="13"/>
                                            </p:txEl>
                                          </p:spTgt>
                                        </p:tgtEl>
                                        <p:attrNameLst>
                                          <p:attrName>style.visibility</p:attrName>
                                        </p:attrNameLst>
                                      </p:cBhvr>
                                      <p:to>
                                        <p:strVal val="visible"/>
                                      </p:to>
                                    </p:set>
                                    <p:animEffect transition="in" filter="blinds(horizontal)">
                                      <p:cBhvr>
                                        <p:cTn id="50" dur="500"/>
                                        <p:tgtEl>
                                          <p:spTgt spid="15363">
                                            <p:txEl>
                                              <p:pRg st="13" end="13"/>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363">
                                            <p:txEl>
                                              <p:pRg st="14" end="14"/>
                                            </p:txEl>
                                          </p:spTgt>
                                        </p:tgtEl>
                                        <p:attrNameLst>
                                          <p:attrName>style.visibility</p:attrName>
                                        </p:attrNameLst>
                                      </p:cBhvr>
                                      <p:to>
                                        <p:strVal val="visible"/>
                                      </p:to>
                                    </p:set>
                                    <p:animEffect transition="in" filter="blinds(horizontal)">
                                      <p:cBhvr>
                                        <p:cTn id="53" dur="500"/>
                                        <p:tgtEl>
                                          <p:spTgt spid="15363">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par>
                                <p:cTn id="59" presetID="3" presetClass="entr" presetSubtype="1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linds(horizontal)">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par>
                                <p:cTn id="67" presetID="3" presetClass="entr" presetSubtype="1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linds(horizontal)">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16386"/>
          <p:cNvSpPr>
            <a:spLocks noGrp="1" noChangeArrowheads="1"/>
          </p:cNvSpPr>
          <p:nvPr>
            <p:ph idx="1"/>
          </p:nvPr>
        </p:nvSpPr>
        <p:spPr>
          <a:xfrm>
            <a:off x="395536" y="1052513"/>
            <a:ext cx="8568952" cy="4968875"/>
          </a:xfrm>
        </p:spPr>
        <p:txBody>
          <a:bodyPr/>
          <a:lstStyle/>
          <a:p>
            <a:pPr>
              <a:lnSpc>
                <a:spcPct val="80000"/>
              </a:lnSpc>
              <a:buClr>
                <a:srgbClr val="FF0000"/>
              </a:buClr>
              <a:buFont typeface="Wingdings" panose="05000000000000000000" pitchFamily="2" charset="2"/>
              <a:buChar char="Ø"/>
            </a:pPr>
            <a:r>
              <a:rPr lang="en-US" altLang="zh-CN" sz="2800" b="1" dirty="0"/>
              <a:t>3.3.2 </a:t>
            </a:r>
            <a:r>
              <a:rPr lang="zh-CN" altLang="en-US" sz="2800" b="1" dirty="0"/>
              <a:t>关于存储结构的进一步讨论</a:t>
            </a:r>
            <a:br>
              <a:rPr lang="zh-CN" altLang="en-US" sz="1400" b="1" dirty="0"/>
            </a:br>
            <a:endParaRPr lang="zh-CN" altLang="en-US" sz="1200" b="1" dirty="0"/>
          </a:p>
          <a:p>
            <a:pPr>
              <a:lnSpc>
                <a:spcPct val="80000"/>
              </a:lnSpc>
              <a:buFont typeface="Wingdings" panose="05000000000000000000" pitchFamily="2" charset="2"/>
              <a:buNone/>
            </a:pPr>
            <a:r>
              <a:rPr lang="zh-CN" altLang="en-US" sz="600" dirty="0"/>
              <a:t>             </a:t>
            </a:r>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1400" b="1"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600" dirty="0"/>
          </a:p>
          <a:p>
            <a:pPr>
              <a:lnSpc>
                <a:spcPct val="80000"/>
              </a:lnSpc>
              <a:buFont typeface="Wingdings" panose="05000000000000000000" pitchFamily="2" charset="2"/>
              <a:buNone/>
            </a:pPr>
            <a:endParaRPr lang="zh-CN" altLang="en-US" sz="900" b="1" dirty="0"/>
          </a:p>
          <a:p>
            <a:pPr>
              <a:lnSpc>
                <a:spcPct val="80000"/>
              </a:lnSpc>
              <a:buFont typeface="Wingdings" panose="05000000000000000000" pitchFamily="2" charset="2"/>
              <a:buNone/>
            </a:pPr>
            <a:endParaRPr lang="zh-CN" altLang="en-US" sz="900" b="1" dirty="0"/>
          </a:p>
          <a:p>
            <a:pPr>
              <a:lnSpc>
                <a:spcPct val="80000"/>
              </a:lnSpc>
              <a:buFont typeface="Wingdings" panose="05000000000000000000" pitchFamily="2" charset="2"/>
              <a:buNone/>
            </a:pPr>
            <a:r>
              <a:rPr lang="zh-CN" altLang="en-US" sz="1400" b="1" dirty="0"/>
              <a:t>        </a:t>
            </a:r>
          </a:p>
          <a:p>
            <a:pPr>
              <a:lnSpc>
                <a:spcPct val="80000"/>
              </a:lnSpc>
              <a:buFont typeface="Wingdings" panose="05000000000000000000" pitchFamily="2" charset="2"/>
              <a:buNone/>
            </a:pPr>
            <a:r>
              <a:rPr lang="zh-CN" altLang="en-US" sz="1600" b="1" dirty="0"/>
              <a:t>        </a:t>
            </a:r>
          </a:p>
          <a:p>
            <a:pPr>
              <a:lnSpc>
                <a:spcPct val="80000"/>
              </a:lnSpc>
              <a:buFont typeface="Wingdings" panose="05000000000000000000" pitchFamily="2" charset="2"/>
              <a:buNone/>
            </a:pPr>
            <a:r>
              <a:rPr lang="zh-CN" altLang="en-US" sz="1600" b="1" dirty="0"/>
              <a:t>        </a:t>
            </a:r>
          </a:p>
          <a:p>
            <a:pPr>
              <a:lnSpc>
                <a:spcPct val="95000"/>
              </a:lnSpc>
              <a:buFont typeface="Wingdings" panose="05000000000000000000" pitchFamily="2" charset="2"/>
              <a:buNone/>
            </a:pPr>
            <a:r>
              <a:rPr lang="zh-CN" altLang="en-US" sz="1800" b="1" dirty="0"/>
              <a:t>      </a:t>
            </a:r>
            <a:endParaRPr lang="en-US" altLang="zh-CN" sz="1800" b="1" dirty="0"/>
          </a:p>
          <a:p>
            <a:pPr>
              <a:lnSpc>
                <a:spcPct val="95000"/>
              </a:lnSpc>
              <a:buFont typeface="Wingdings" panose="05000000000000000000" pitchFamily="2" charset="2"/>
              <a:buNone/>
            </a:pPr>
            <a:r>
              <a:rPr lang="zh-CN" altLang="en-US" sz="2200" b="1" dirty="0"/>
              <a:t>插入和删除操作的实现讨论如下：</a:t>
            </a:r>
          </a:p>
          <a:p>
            <a:pPr>
              <a:lnSpc>
                <a:spcPct val="95000"/>
              </a:lnSpc>
              <a:buFont typeface="Wingdings" panose="05000000000000000000" pitchFamily="2" charset="2"/>
              <a:buNone/>
            </a:pPr>
            <a:r>
              <a:rPr lang="zh-CN" altLang="en-US" sz="2200" b="1" dirty="0">
                <a:solidFill>
                  <a:srgbClr val="FF0000"/>
                </a:solidFill>
              </a:rPr>
              <a:t>插入</a:t>
            </a:r>
            <a:r>
              <a:rPr lang="zh-CN" altLang="en-US" sz="2200" b="1" dirty="0"/>
              <a:t>：插入元素</a:t>
            </a:r>
            <a:r>
              <a:rPr lang="en-US" altLang="zh-CN" sz="2200" b="1" i="1" dirty="0"/>
              <a:t>x</a:t>
            </a:r>
            <a:r>
              <a:rPr lang="zh-CN" altLang="en-US" sz="2200" b="1" dirty="0"/>
              <a:t>就是将</a:t>
            </a:r>
            <a:r>
              <a:rPr lang="en-US" altLang="zh-CN" sz="2200" b="1" i="1" dirty="0"/>
              <a:t>x</a:t>
            </a:r>
            <a:r>
              <a:rPr lang="zh-CN" altLang="en-US" sz="2200" b="1" dirty="0"/>
              <a:t>插入到表的末尾，因此，插入操作序列为：</a:t>
            </a:r>
          </a:p>
          <a:p>
            <a:pPr>
              <a:lnSpc>
                <a:spcPct val="95000"/>
              </a:lnSpc>
              <a:buFont typeface="Wingdings" panose="05000000000000000000" pitchFamily="2" charset="2"/>
              <a:buNone/>
            </a:pPr>
            <a:r>
              <a:rPr lang="en-US" altLang="zh-CN" sz="2200" b="1" dirty="0"/>
              <a:t>            data[count] = </a:t>
            </a:r>
            <a:r>
              <a:rPr lang="en-US" altLang="zh-CN" sz="2200" b="1" i="1" dirty="0"/>
              <a:t>x</a:t>
            </a:r>
            <a:r>
              <a:rPr lang="en-US" altLang="zh-CN" sz="2200" b="1" dirty="0"/>
              <a:t>; </a:t>
            </a:r>
            <a:r>
              <a:rPr lang="zh-CN" altLang="en-US" sz="2200" b="1" dirty="0"/>
              <a:t>  </a:t>
            </a:r>
            <a:r>
              <a:rPr lang="en-US" altLang="zh-CN" sz="2200" b="1" dirty="0"/>
              <a:t>count ++; </a:t>
            </a:r>
          </a:p>
          <a:p>
            <a:pPr>
              <a:lnSpc>
                <a:spcPct val="95000"/>
              </a:lnSpc>
              <a:spcAft>
                <a:spcPts val="600"/>
              </a:spcAft>
              <a:buFont typeface="Wingdings" panose="05000000000000000000" pitchFamily="2" charset="2"/>
              <a:buNone/>
            </a:pPr>
            <a:r>
              <a:rPr lang="zh-CN" altLang="en-US" sz="2200" b="1" dirty="0">
                <a:solidFill>
                  <a:srgbClr val="FF0000"/>
                </a:solidFill>
              </a:rPr>
              <a:t>删除</a:t>
            </a:r>
            <a:r>
              <a:rPr lang="zh-CN" altLang="en-US" sz="2200" b="1" dirty="0"/>
              <a:t>：删除就是删除表头元素，因而需将其后</a:t>
            </a:r>
            <a:r>
              <a:rPr lang="zh-CN" altLang="en-US" sz="2200" b="1" dirty="0">
                <a:solidFill>
                  <a:srgbClr val="FF0000"/>
                </a:solidFill>
              </a:rPr>
              <a:t>所有元素往前移动</a:t>
            </a:r>
            <a:r>
              <a:rPr lang="en-US" altLang="zh-CN" sz="2200" b="1" dirty="0"/>
              <a:t>1</a:t>
            </a:r>
            <a:r>
              <a:rPr lang="zh-CN" altLang="en-US" sz="2200" b="1" dirty="0"/>
              <a:t>位</a:t>
            </a:r>
            <a:r>
              <a:rPr lang="en-US" altLang="zh-CN" sz="2200" b="1" dirty="0"/>
              <a:t>.</a:t>
            </a:r>
            <a:endParaRPr lang="zh-CN" altLang="en-US" sz="2200" b="1" dirty="0"/>
          </a:p>
          <a:p>
            <a:pPr>
              <a:lnSpc>
                <a:spcPct val="95000"/>
              </a:lnSpc>
              <a:buFont typeface="Wingdings" panose="05000000000000000000" pitchFamily="2" charset="2"/>
              <a:buNone/>
            </a:pPr>
            <a:r>
              <a:rPr lang="zh-CN" altLang="en-US" sz="2200" b="1" dirty="0"/>
              <a:t>           </a:t>
            </a:r>
            <a:r>
              <a:rPr lang="zh-CN" altLang="en-US" sz="2200" b="1" dirty="0">
                <a:solidFill>
                  <a:srgbClr val="FF0000"/>
                </a:solidFill>
              </a:rPr>
              <a:t>每次删除都需要移动所有元素</a:t>
            </a:r>
            <a:r>
              <a:rPr lang="zh-CN" altLang="en-US" sz="2200" b="1" dirty="0"/>
              <a:t>，若队列足够大，花费时间太大！</a:t>
            </a:r>
          </a:p>
          <a:p>
            <a:pPr>
              <a:lnSpc>
                <a:spcPct val="95000"/>
              </a:lnSpc>
              <a:buFont typeface="Wingdings" panose="05000000000000000000" pitchFamily="2" charset="2"/>
              <a:buNone/>
            </a:pPr>
            <a:r>
              <a:rPr lang="en-US" altLang="zh-CN" sz="2200" b="1" dirty="0">
                <a:solidFill>
                  <a:schemeClr val="accent2"/>
                </a:solidFill>
              </a:rPr>
              <a:t>            </a:t>
            </a:r>
            <a:r>
              <a:rPr lang="zh-CN" altLang="en-US" sz="2200" b="1" dirty="0">
                <a:solidFill>
                  <a:srgbClr val="FF0000"/>
                </a:solidFill>
              </a:rPr>
              <a:t>如何解决这一问题？</a:t>
            </a:r>
            <a:endParaRPr lang="zh-CN" altLang="en-US" sz="2200" dirty="0">
              <a:solidFill>
                <a:srgbClr val="FF0000"/>
              </a:solidFill>
            </a:endParaRPr>
          </a:p>
        </p:txBody>
      </p:sp>
      <p:sp>
        <p:nvSpPr>
          <p:cNvPr id="1641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F2911F6-E2E1-4C2E-9439-7E3F0F1E85B9}" type="slidenum">
              <a:rPr lang="zh-CN" altLang="en-US" smtClean="0"/>
              <a:t>15</a:t>
            </a:fld>
            <a:endParaRPr lang="zh-CN" altLang="en-US"/>
          </a:p>
        </p:txBody>
      </p:sp>
      <p:grpSp>
        <p:nvGrpSpPr>
          <p:cNvPr id="32" name="组合 67"/>
          <p:cNvGrpSpPr/>
          <p:nvPr/>
        </p:nvGrpSpPr>
        <p:grpSpPr>
          <a:xfrm>
            <a:off x="179512" y="91998"/>
            <a:ext cx="7317240" cy="698583"/>
            <a:chOff x="581498" y="4179148"/>
            <a:chExt cx="7317240" cy="698583"/>
          </a:xfrm>
        </p:grpSpPr>
        <p:grpSp>
          <p:nvGrpSpPr>
            <p:cNvPr id="33" name="组合 106"/>
            <p:cNvGrpSpPr/>
            <p:nvPr/>
          </p:nvGrpSpPr>
          <p:grpSpPr>
            <a:xfrm>
              <a:off x="581498" y="4179148"/>
              <a:ext cx="7317240" cy="698583"/>
              <a:chOff x="571973" y="4179148"/>
              <a:chExt cx="7317240" cy="698583"/>
            </a:xfrm>
          </p:grpSpPr>
          <p:sp>
            <p:nvSpPr>
              <p:cNvPr id="3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34" name="图片 33"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21" name="组合 20"/>
          <p:cNvGrpSpPr/>
          <p:nvPr/>
        </p:nvGrpSpPr>
        <p:grpSpPr>
          <a:xfrm>
            <a:off x="1403449" y="2015633"/>
            <a:ext cx="5184775" cy="1636063"/>
            <a:chOff x="1403449" y="2015633"/>
            <a:chExt cx="5184775" cy="1636063"/>
          </a:xfrm>
        </p:grpSpPr>
        <p:sp>
          <p:nvSpPr>
            <p:cNvPr id="37" name="文本框 36"/>
            <p:cNvSpPr txBox="1">
              <a:spLocks noChangeArrowheads="1"/>
            </p:cNvSpPr>
            <p:nvPr/>
          </p:nvSpPr>
          <p:spPr bwMode="auto">
            <a:xfrm>
              <a:off x="3924399" y="20156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p>
          </p:txBody>
        </p:sp>
        <p:sp>
          <p:nvSpPr>
            <p:cNvPr id="38" name="文本框 37"/>
            <p:cNvSpPr txBox="1">
              <a:spLocks noChangeArrowheads="1"/>
            </p:cNvSpPr>
            <p:nvPr/>
          </p:nvSpPr>
          <p:spPr bwMode="auto">
            <a:xfrm>
              <a:off x="2268190" y="20156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39" name="文本框 38"/>
            <p:cNvSpPr txBox="1">
              <a:spLocks noChangeArrowheads="1"/>
            </p:cNvSpPr>
            <p:nvPr/>
          </p:nvSpPr>
          <p:spPr bwMode="auto">
            <a:xfrm flipH="1">
              <a:off x="2915121" y="2015633"/>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40" name="文本框 39"/>
            <p:cNvSpPr txBox="1">
              <a:spLocks noChangeArrowheads="1"/>
            </p:cNvSpPr>
            <p:nvPr/>
          </p:nvSpPr>
          <p:spPr bwMode="auto">
            <a:xfrm>
              <a:off x="4645025" y="2015633"/>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41" name="文本框 40"/>
            <p:cNvSpPr txBox="1">
              <a:spLocks noChangeArrowheads="1"/>
            </p:cNvSpPr>
            <p:nvPr/>
          </p:nvSpPr>
          <p:spPr bwMode="auto">
            <a:xfrm>
              <a:off x="5363492" y="2015633"/>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42" name="文本框 41"/>
            <p:cNvSpPr txBox="1">
              <a:spLocks noChangeArrowheads="1"/>
            </p:cNvSpPr>
            <p:nvPr/>
          </p:nvSpPr>
          <p:spPr bwMode="auto">
            <a:xfrm>
              <a:off x="2121445" y="3031481"/>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sp>
          <p:nvSpPr>
            <p:cNvPr id="43" name="文本框 42"/>
            <p:cNvSpPr txBox="1">
              <a:spLocks noChangeArrowheads="1"/>
            </p:cNvSpPr>
            <p:nvPr/>
          </p:nvSpPr>
          <p:spPr bwMode="auto">
            <a:xfrm>
              <a:off x="1403449" y="244902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sp>
          <p:nvSpPr>
            <p:cNvPr id="44" name="矩形 43"/>
            <p:cNvSpPr>
              <a:spLocks noChangeArrowheads="1"/>
            </p:cNvSpPr>
            <p:nvPr/>
          </p:nvSpPr>
          <p:spPr bwMode="auto">
            <a:xfrm>
              <a:off x="1403449" y="2015633"/>
              <a:ext cx="5184775" cy="16360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45" name="文本框 44"/>
            <p:cNvSpPr txBox="1">
              <a:spLocks noChangeArrowheads="1"/>
            </p:cNvSpPr>
            <p:nvPr/>
          </p:nvSpPr>
          <p:spPr bwMode="auto">
            <a:xfrm>
              <a:off x="1403449" y="309672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46" name="文本框 45"/>
            <p:cNvSpPr txBox="1">
              <a:spLocks noChangeArrowheads="1"/>
            </p:cNvSpPr>
            <p:nvPr/>
          </p:nvSpPr>
          <p:spPr bwMode="auto">
            <a:xfrm>
              <a:off x="4284761" y="3284984"/>
              <a:ext cx="2301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FF0000"/>
                  </a:solidFill>
                  <a:latin typeface="Arial" panose="020B0604020202020204" pitchFamily="34" charset="0"/>
                  <a:ea typeface="楷体_GB2312" pitchFamily="1" charset="-122"/>
                </a:rPr>
                <a:t>顺序队列存储结构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47" name="组合 46"/>
            <p:cNvGrpSpPr/>
            <p:nvPr/>
          </p:nvGrpSpPr>
          <p:grpSpPr bwMode="auto">
            <a:xfrm>
              <a:off x="2124174" y="2353497"/>
              <a:ext cx="4032250" cy="503237"/>
              <a:chOff x="0" y="0"/>
              <a:chExt cx="2540" cy="317"/>
            </a:xfrm>
            <a:solidFill>
              <a:schemeClr val="accent6">
                <a:lumMod val="60000"/>
                <a:lumOff val="40000"/>
              </a:schemeClr>
            </a:solidFill>
          </p:grpSpPr>
          <p:sp>
            <p:nvSpPr>
              <p:cNvPr id="48"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49"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50"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51"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52"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53"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54"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55" name="文本框 54"/>
            <p:cNvSpPr txBox="1">
              <a:spLocks noChangeArrowheads="1"/>
            </p:cNvSpPr>
            <p:nvPr/>
          </p:nvSpPr>
          <p:spPr bwMode="auto">
            <a:xfrm>
              <a:off x="3995836" y="23552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56" name="文本框 55"/>
            <p:cNvSpPr txBox="1">
              <a:spLocks noChangeArrowheads="1"/>
            </p:cNvSpPr>
            <p:nvPr/>
          </p:nvSpPr>
          <p:spPr bwMode="auto">
            <a:xfrm>
              <a:off x="2267148" y="2325616"/>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57" name="文本框 56"/>
            <p:cNvSpPr txBox="1">
              <a:spLocks noChangeArrowheads="1"/>
            </p:cNvSpPr>
            <p:nvPr/>
          </p:nvSpPr>
          <p:spPr bwMode="auto">
            <a:xfrm>
              <a:off x="2843857" y="2325616"/>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58" name="文本框 57"/>
            <p:cNvSpPr txBox="1">
              <a:spLocks noChangeArrowheads="1"/>
            </p:cNvSpPr>
            <p:nvPr/>
          </p:nvSpPr>
          <p:spPr bwMode="auto">
            <a:xfrm>
              <a:off x="4572049" y="2325616"/>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cxnSp>
          <p:nvCxnSpPr>
            <p:cNvPr id="59" name="直接箭头连接符 58"/>
            <p:cNvCxnSpPr/>
            <p:nvPr/>
          </p:nvCxnSpPr>
          <p:spPr>
            <a:xfrm flipV="1">
              <a:off x="4785741" y="2856736"/>
              <a:ext cx="0" cy="40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2" idx="3"/>
            </p:cNvCxnSpPr>
            <p:nvPr/>
          </p:nvCxnSpPr>
          <p:spPr>
            <a:xfrm>
              <a:off x="2915195" y="3262314"/>
              <a:ext cx="187054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圆角矩形标注 73"/>
          <p:cNvSpPr>
            <a:spLocks noChangeArrowheads="1"/>
          </p:cNvSpPr>
          <p:nvPr/>
        </p:nvSpPr>
        <p:spPr bwMode="auto">
          <a:xfrm flipH="1">
            <a:off x="2483494" y="1461224"/>
            <a:ext cx="792163" cy="441038"/>
          </a:xfrm>
          <a:prstGeom prst="wedgeRoundRectCallout">
            <a:avLst>
              <a:gd name="adj1" fmla="val 43154"/>
              <a:gd name="adj2" fmla="val 146213"/>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latin typeface="Arial" panose="020B0604020202020204" pitchFamily="34" charset="0"/>
              </a:rPr>
              <a:t> 队头</a:t>
            </a:r>
          </a:p>
        </p:txBody>
      </p:sp>
      <p:sp>
        <p:nvSpPr>
          <p:cNvPr id="75" name="圆角矩形标注 74"/>
          <p:cNvSpPr>
            <a:spLocks noChangeArrowheads="1"/>
          </p:cNvSpPr>
          <p:nvPr/>
        </p:nvSpPr>
        <p:spPr bwMode="auto">
          <a:xfrm flipH="1">
            <a:off x="5075335" y="1480944"/>
            <a:ext cx="792807" cy="439092"/>
          </a:xfrm>
          <a:prstGeom prst="wedgeRoundRectCallout">
            <a:avLst>
              <a:gd name="adj1" fmla="val 60374"/>
              <a:gd name="adj2" fmla="val 147218"/>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latin typeface="Arial" panose="020B0604020202020204" pitchFamily="34" charset="0"/>
              </a:rPr>
              <a:t> 队尾</a:t>
            </a:r>
          </a:p>
        </p:txBody>
      </p: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45" y="5612708"/>
            <a:ext cx="290194" cy="388497"/>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linds(horizontal)">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blinds(horizontal)">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28" dur="500"/>
                                        <p:tgtEl>
                                          <p:spTgt spid="1638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387">
                                            <p:txEl>
                                              <p:pRg st="13" end="13"/>
                                            </p:txEl>
                                          </p:spTgt>
                                        </p:tgtEl>
                                        <p:attrNameLst>
                                          <p:attrName>style.visibility</p:attrName>
                                        </p:attrNameLst>
                                      </p:cBhvr>
                                      <p:to>
                                        <p:strVal val="visible"/>
                                      </p:to>
                                    </p:set>
                                    <p:animEffect transition="in" filter="blinds(horizontal)">
                                      <p:cBhvr>
                                        <p:cTn id="33" dur="500"/>
                                        <p:tgtEl>
                                          <p:spTgt spid="16387">
                                            <p:txEl>
                                              <p:pRg st="13" end="1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387">
                                            <p:txEl>
                                              <p:pRg st="14" end="14"/>
                                            </p:txEl>
                                          </p:spTgt>
                                        </p:tgtEl>
                                        <p:attrNameLst>
                                          <p:attrName>style.visibility</p:attrName>
                                        </p:attrNameLst>
                                      </p:cBhvr>
                                      <p:to>
                                        <p:strVal val="visible"/>
                                      </p:to>
                                    </p:set>
                                    <p:animEffect transition="in" filter="blinds(horizontal)">
                                      <p:cBhvr>
                                        <p:cTn id="38" dur="500"/>
                                        <p:tgtEl>
                                          <p:spTgt spid="1638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387">
                                            <p:txEl>
                                              <p:pRg st="15" end="15"/>
                                            </p:txEl>
                                          </p:spTgt>
                                        </p:tgtEl>
                                        <p:attrNameLst>
                                          <p:attrName>style.visibility</p:attrName>
                                        </p:attrNameLst>
                                      </p:cBhvr>
                                      <p:to>
                                        <p:strVal val="visible"/>
                                      </p:to>
                                    </p:set>
                                    <p:animEffect transition="in" filter="blinds(horizontal)">
                                      <p:cBhvr>
                                        <p:cTn id="43" dur="500"/>
                                        <p:tgtEl>
                                          <p:spTgt spid="16387">
                                            <p:txEl>
                                              <p:pRg st="15" end="1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387">
                                            <p:txEl>
                                              <p:pRg st="16" end="16"/>
                                            </p:txEl>
                                          </p:spTgt>
                                        </p:tgtEl>
                                        <p:attrNameLst>
                                          <p:attrName>style.visibility</p:attrName>
                                        </p:attrNameLst>
                                      </p:cBhvr>
                                      <p:to>
                                        <p:strVal val="visible"/>
                                      </p:to>
                                    </p:set>
                                    <p:animEffect transition="in" filter="blinds(horizontal)">
                                      <p:cBhvr>
                                        <p:cTn id="48" dur="500"/>
                                        <p:tgtEl>
                                          <p:spTgt spid="16387">
                                            <p:txEl>
                                              <p:pRg st="16"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387">
                                            <p:txEl>
                                              <p:pRg st="17" end="17"/>
                                            </p:txEl>
                                          </p:spTgt>
                                        </p:tgtEl>
                                        <p:attrNameLst>
                                          <p:attrName>style.visibility</p:attrName>
                                        </p:attrNameLst>
                                      </p:cBhvr>
                                      <p:to>
                                        <p:strVal val="visible"/>
                                      </p:to>
                                    </p:set>
                                    <p:animEffect transition="in" filter="blinds(horizontal)">
                                      <p:cBhvr>
                                        <p:cTn id="53" dur="500"/>
                                        <p:tgtEl>
                                          <p:spTgt spid="16387">
                                            <p:txEl>
                                              <p:pRg st="17" end="1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6387">
                                            <p:txEl>
                                              <p:pRg st="18" end="18"/>
                                            </p:txEl>
                                          </p:spTgt>
                                        </p:tgtEl>
                                        <p:attrNameLst>
                                          <p:attrName>style.visibility</p:attrName>
                                        </p:attrNameLst>
                                      </p:cBhvr>
                                      <p:to>
                                        <p:strVal val="visible"/>
                                      </p:to>
                                    </p:set>
                                    <p:animEffect transition="in" filter="blinds(horizontal)">
                                      <p:cBhvr>
                                        <p:cTn id="58" dur="500"/>
                                        <p:tgtEl>
                                          <p:spTgt spid="16387">
                                            <p:txEl>
                                              <p:pRg st="18" end="1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6387">
                                            <p:txEl>
                                              <p:pRg st="19" end="19"/>
                                            </p:txEl>
                                          </p:spTgt>
                                        </p:tgtEl>
                                        <p:attrNameLst>
                                          <p:attrName>style.visibility</p:attrName>
                                        </p:attrNameLst>
                                      </p:cBhvr>
                                      <p:to>
                                        <p:strVal val="visible"/>
                                      </p:to>
                                    </p:set>
                                    <p:animEffect transition="in" filter="blinds(horizontal)">
                                      <p:cBhvr>
                                        <p:cTn id="63" dur="500"/>
                                        <p:tgtEl>
                                          <p:spTgt spid="16387">
                                            <p:txEl>
                                              <p:pRg st="19" end="1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387">
                                            <p:txEl>
                                              <p:pRg st="20" end="20"/>
                                            </p:txEl>
                                          </p:spTgt>
                                        </p:tgtEl>
                                        <p:attrNameLst>
                                          <p:attrName>style.visibility</p:attrName>
                                        </p:attrNameLst>
                                      </p:cBhvr>
                                      <p:to>
                                        <p:strVal val="visible"/>
                                      </p:to>
                                    </p:set>
                                    <p:animEffect transition="in" filter="blinds(horizontal)">
                                      <p:cBhvr>
                                        <p:cTn id="68" dur="500"/>
                                        <p:tgtEl>
                                          <p:spTgt spid="16387">
                                            <p:txEl>
                                              <p:pRg st="20" end="2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 calcmode="lin" valueType="num">
                                      <p:cBhvr additive="base">
                                        <p:cTn id="73" dur="500" fill="hold"/>
                                        <p:tgtEl>
                                          <p:spTgt spid="79"/>
                                        </p:tgtEl>
                                        <p:attrNameLst>
                                          <p:attrName>ppt_x</p:attrName>
                                        </p:attrNameLst>
                                      </p:cBhvr>
                                      <p:tavLst>
                                        <p:tav tm="0">
                                          <p:val>
                                            <p:strVal val="#ppt_x"/>
                                          </p:val>
                                        </p:tav>
                                        <p:tav tm="100000">
                                          <p:val>
                                            <p:strVal val="#ppt_x"/>
                                          </p:val>
                                        </p:tav>
                                      </p:tavLst>
                                    </p:anim>
                                    <p:anim calcmode="lin" valueType="num">
                                      <p:cBhvr additive="base">
                                        <p:cTn id="7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6387">
                                            <p:txEl>
                                              <p:pRg st="21" end="21"/>
                                            </p:txEl>
                                          </p:spTgt>
                                        </p:tgtEl>
                                        <p:attrNameLst>
                                          <p:attrName>style.visibility</p:attrName>
                                        </p:attrNameLst>
                                      </p:cBhvr>
                                      <p:to>
                                        <p:strVal val="visible"/>
                                      </p:to>
                                    </p:set>
                                    <p:animEffect transition="in" filter="blinds(horizontal)">
                                      <p:cBhvr>
                                        <p:cTn id="79" dur="500"/>
                                        <p:tgtEl>
                                          <p:spTgt spid="16387">
                                            <p:txEl>
                                              <p:pRg st="21" end="2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6387">
                                            <p:txEl>
                                              <p:pRg st="22" end="22"/>
                                            </p:txEl>
                                          </p:spTgt>
                                        </p:tgtEl>
                                        <p:attrNameLst>
                                          <p:attrName>style.visibility</p:attrName>
                                        </p:attrNameLst>
                                      </p:cBhvr>
                                      <p:to>
                                        <p:strVal val="visible"/>
                                      </p:to>
                                    </p:set>
                                    <p:animEffect transition="in" filter="blinds(horizontal)">
                                      <p:cBhvr>
                                        <p:cTn id="84" dur="500"/>
                                        <p:tgtEl>
                                          <p:spTgt spid="1638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74" grpId="0" animBg="1"/>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17410"/>
          <p:cNvSpPr>
            <a:spLocks noGrp="1" noChangeArrowheads="1"/>
          </p:cNvSpPr>
          <p:nvPr>
            <p:ph idx="1"/>
          </p:nvPr>
        </p:nvSpPr>
        <p:spPr>
          <a:xfrm>
            <a:off x="448661" y="1018337"/>
            <a:ext cx="8229600" cy="4678451"/>
          </a:xfrm>
        </p:spPr>
        <p:txBody>
          <a:bodyPr/>
          <a:lstStyle/>
          <a:p>
            <a:pPr>
              <a:lnSpc>
                <a:spcPct val="80000"/>
              </a:lnSpc>
              <a:buClr>
                <a:srgbClr val="FF0000"/>
              </a:buClr>
              <a:buFont typeface="Wingdings" panose="05000000000000000000" pitchFamily="2" charset="2"/>
              <a:buChar char="n"/>
            </a:pPr>
            <a:r>
              <a:rPr lang="zh-CN" altLang="en-US" sz="2400" b="1" dirty="0">
                <a:solidFill>
                  <a:srgbClr val="FF0000"/>
                </a:solidFill>
              </a:rPr>
              <a:t>改进的方法</a:t>
            </a:r>
          </a:p>
          <a:p>
            <a:pPr>
              <a:lnSpc>
                <a:spcPct val="80000"/>
              </a:lnSpc>
              <a:buFont typeface="Wingdings" panose="05000000000000000000" pitchFamily="2" charset="2"/>
              <a:buNone/>
            </a:pPr>
            <a:r>
              <a:rPr lang="zh-CN" altLang="en-US" sz="1800" b="1" dirty="0"/>
              <a:t>     设置头尾指针</a:t>
            </a:r>
            <a:r>
              <a:rPr lang="en-US" altLang="zh-CN" sz="1800" b="1" dirty="0"/>
              <a:t>front</a:t>
            </a:r>
            <a:r>
              <a:rPr lang="zh-CN" altLang="en-US" sz="1800" b="1" dirty="0"/>
              <a:t>和</a:t>
            </a:r>
            <a:r>
              <a:rPr lang="en-US" altLang="zh-CN" sz="1800" b="1" dirty="0"/>
              <a:t>rear</a:t>
            </a:r>
            <a:r>
              <a:rPr lang="zh-CN" altLang="en-US" sz="1800" b="1" dirty="0"/>
              <a:t>作为</a:t>
            </a:r>
            <a:r>
              <a:rPr lang="en-US" altLang="zh-CN" sz="1800" b="1" dirty="0"/>
              <a:t>Queue</a:t>
            </a:r>
            <a:r>
              <a:rPr lang="zh-CN" altLang="en-US" sz="1800" b="1" dirty="0"/>
              <a:t>的数据成员，分别指示队头和队尾。</a:t>
            </a:r>
          </a:p>
          <a:p>
            <a:pPr>
              <a:lnSpc>
                <a:spcPct val="80000"/>
              </a:lnSpc>
              <a:buFont typeface="Wingdings" panose="05000000000000000000" pitchFamily="2" charset="2"/>
              <a:buNone/>
            </a:pPr>
            <a:r>
              <a:rPr lang="zh-CN" altLang="en-US" sz="1800" b="1" dirty="0"/>
              <a:t>     并</a:t>
            </a:r>
            <a:r>
              <a:rPr lang="zh-CN" altLang="en-US" sz="1800" b="1" dirty="0">
                <a:solidFill>
                  <a:srgbClr val="FF0000"/>
                </a:solidFill>
              </a:rPr>
              <a:t>约定</a:t>
            </a:r>
            <a:r>
              <a:rPr lang="zh-CN" altLang="en-US" sz="1800" b="1" dirty="0"/>
              <a:t>： </a:t>
            </a:r>
            <a:r>
              <a:rPr lang="en-US" altLang="zh-CN" sz="1800" b="1" dirty="0"/>
              <a:t>front</a:t>
            </a:r>
            <a:r>
              <a:rPr lang="zh-CN" altLang="en-US" sz="1800" b="1" dirty="0"/>
              <a:t>指向队头的</a:t>
            </a:r>
            <a:r>
              <a:rPr lang="zh-CN" altLang="en-US" sz="1800" b="1" dirty="0">
                <a:solidFill>
                  <a:srgbClr val="FF5050"/>
                </a:solidFill>
              </a:rPr>
              <a:t>前一个元素</a:t>
            </a:r>
            <a:r>
              <a:rPr lang="zh-CN" altLang="en-US" sz="1800" b="1" dirty="0"/>
              <a:t>，</a:t>
            </a:r>
            <a:r>
              <a:rPr lang="en-US" altLang="zh-CN" sz="1800" b="1" dirty="0"/>
              <a:t>rear</a:t>
            </a:r>
            <a:r>
              <a:rPr lang="zh-CN" altLang="en-US" sz="1800" b="1" dirty="0"/>
              <a:t>指向</a:t>
            </a:r>
            <a:r>
              <a:rPr lang="zh-CN" altLang="en-US" sz="1800" b="1" dirty="0">
                <a:solidFill>
                  <a:srgbClr val="FF5050"/>
                </a:solidFill>
              </a:rPr>
              <a:t>队尾元素</a:t>
            </a:r>
            <a:r>
              <a:rPr lang="zh-CN" altLang="en-US" sz="1800" b="1" dirty="0"/>
              <a:t>。如图所示：</a:t>
            </a:r>
          </a:p>
          <a:p>
            <a:pPr>
              <a:lnSpc>
                <a:spcPct val="80000"/>
              </a:lnSpc>
              <a:buFont typeface="Wingdings" panose="05000000000000000000" pitchFamily="2" charset="2"/>
              <a:buNone/>
            </a:pPr>
            <a:endParaRPr lang="zh-CN" altLang="en-US" sz="1800" b="1" dirty="0"/>
          </a:p>
          <a:p>
            <a:pPr>
              <a:lnSpc>
                <a:spcPct val="80000"/>
              </a:lnSpc>
              <a:buFont typeface="Wingdings" panose="05000000000000000000" pitchFamily="2" charset="2"/>
              <a:buNone/>
            </a:pPr>
            <a:r>
              <a:rPr lang="zh-CN" altLang="en-US" sz="1800" b="1" dirty="0"/>
              <a:t>       </a:t>
            </a:r>
          </a:p>
          <a:p>
            <a:pPr>
              <a:lnSpc>
                <a:spcPct val="80000"/>
              </a:lnSpc>
              <a:buFont typeface="Wingdings" panose="05000000000000000000" pitchFamily="2" charset="2"/>
              <a:buNone/>
            </a:pPr>
            <a:endParaRPr lang="zh-CN" altLang="en-US" sz="1800" b="1" dirty="0"/>
          </a:p>
          <a:p>
            <a:pPr>
              <a:lnSpc>
                <a:spcPct val="80000"/>
              </a:lnSpc>
              <a:buFont typeface="Wingdings" panose="05000000000000000000" pitchFamily="2" charset="2"/>
              <a:buNone/>
            </a:pPr>
            <a:endParaRPr lang="zh-CN" altLang="en-US" sz="1800" b="1" dirty="0"/>
          </a:p>
          <a:p>
            <a:pPr>
              <a:lnSpc>
                <a:spcPct val="80000"/>
              </a:lnSpc>
              <a:buFont typeface="Wingdings" panose="05000000000000000000" pitchFamily="2" charset="2"/>
              <a:buNone/>
            </a:pPr>
            <a:endParaRPr lang="zh-CN" altLang="en-US" sz="1800" b="1" dirty="0"/>
          </a:p>
          <a:p>
            <a:pPr>
              <a:lnSpc>
                <a:spcPct val="80000"/>
              </a:lnSpc>
              <a:buFont typeface="Wingdings" panose="05000000000000000000" pitchFamily="2" charset="2"/>
              <a:buNone/>
            </a:pPr>
            <a:r>
              <a:rPr lang="zh-CN" altLang="en-US" sz="1800" b="1" dirty="0"/>
              <a:t> </a:t>
            </a:r>
          </a:p>
          <a:p>
            <a:pPr>
              <a:lnSpc>
                <a:spcPct val="80000"/>
              </a:lnSpc>
              <a:buFont typeface="Wingdings" panose="05000000000000000000" pitchFamily="2" charset="2"/>
              <a:buNone/>
            </a:pPr>
            <a:endParaRPr lang="zh-CN" altLang="en-US" sz="1800" b="1" dirty="0"/>
          </a:p>
          <a:p>
            <a:pPr>
              <a:buFont typeface="Wingdings" panose="05000000000000000000" pitchFamily="2" charset="2"/>
              <a:buNone/>
            </a:pPr>
            <a:r>
              <a:rPr lang="zh-CN" altLang="en-US" sz="1800" b="1" dirty="0"/>
              <a:t>  </a:t>
            </a:r>
            <a:endParaRPr lang="en-US" altLang="zh-CN" sz="1800" b="1" dirty="0"/>
          </a:p>
          <a:p>
            <a:pPr>
              <a:spcBef>
                <a:spcPts val="600"/>
              </a:spcBef>
              <a:buFont typeface="Wingdings" panose="05000000000000000000" pitchFamily="2" charset="2"/>
              <a:buNone/>
            </a:pPr>
            <a:r>
              <a:rPr lang="zh-CN" altLang="en-US" sz="1800" b="1" dirty="0"/>
              <a:t>       此时，</a:t>
            </a:r>
            <a:r>
              <a:rPr lang="zh-CN" altLang="en-US" sz="1800" b="1" dirty="0">
                <a:solidFill>
                  <a:srgbClr val="FF5050"/>
                </a:solidFill>
              </a:rPr>
              <a:t>插入操作</a:t>
            </a:r>
            <a:r>
              <a:rPr lang="zh-CN" altLang="en-US" sz="1800" b="1" dirty="0"/>
              <a:t>与前面类似，但写法有所不同：</a:t>
            </a:r>
          </a:p>
          <a:p>
            <a:pPr>
              <a:lnSpc>
                <a:spcPts val="2500"/>
              </a:lnSpc>
              <a:spcBef>
                <a:spcPts val="600"/>
              </a:spcBef>
              <a:buFont typeface="Wingdings" panose="05000000000000000000" pitchFamily="2" charset="2"/>
              <a:buNone/>
            </a:pPr>
            <a:r>
              <a:rPr lang="zh-CN" altLang="en-US" sz="1800" b="1" dirty="0"/>
              <a:t>                </a:t>
            </a:r>
            <a:r>
              <a:rPr lang="en-US" altLang="zh-CN" sz="1800" b="1" dirty="0"/>
              <a:t>rear++;   data[rear] = </a:t>
            </a:r>
            <a:r>
              <a:rPr lang="en-US" altLang="zh-CN" sz="1800" b="1" i="1" dirty="0"/>
              <a:t>x</a:t>
            </a:r>
            <a:r>
              <a:rPr lang="en-US" altLang="zh-CN" sz="1800" b="1" dirty="0"/>
              <a:t>;   count ++;</a:t>
            </a:r>
            <a:r>
              <a:rPr lang="en-US" altLang="zh-CN" b="1" dirty="0"/>
              <a:t> </a:t>
            </a:r>
            <a:endParaRPr lang="zh-CN" altLang="en-US" sz="1800" b="1" dirty="0"/>
          </a:p>
          <a:p>
            <a:pPr>
              <a:spcBef>
                <a:spcPts val="600"/>
              </a:spcBef>
              <a:buFont typeface="Wingdings" panose="05000000000000000000" pitchFamily="2" charset="2"/>
              <a:buNone/>
            </a:pPr>
            <a:r>
              <a:rPr lang="zh-CN" altLang="en-US" sz="1800" b="1" dirty="0"/>
              <a:t>        而</a:t>
            </a:r>
            <a:r>
              <a:rPr lang="zh-CN" altLang="en-US" sz="1800" b="1" dirty="0">
                <a:solidFill>
                  <a:srgbClr val="FF5050"/>
                </a:solidFill>
              </a:rPr>
              <a:t>删除操作</a:t>
            </a:r>
            <a:r>
              <a:rPr lang="zh-CN" altLang="en-US" sz="1800" b="1" dirty="0"/>
              <a:t>要简单且省时间多了：</a:t>
            </a:r>
            <a:r>
              <a:rPr lang="en-US" altLang="zh-CN" sz="1800" b="1" dirty="0">
                <a:solidFill>
                  <a:srgbClr val="FF0000"/>
                </a:solidFill>
              </a:rPr>
              <a:t>front ++;  count--;</a:t>
            </a:r>
          </a:p>
          <a:p>
            <a:pPr>
              <a:spcBef>
                <a:spcPts val="600"/>
              </a:spcBef>
              <a:buClr>
                <a:srgbClr val="FF0000"/>
              </a:buClr>
              <a:buFont typeface="Wingdings" panose="05000000000000000000" pitchFamily="2" charset="2"/>
              <a:buChar char="n"/>
            </a:pPr>
            <a:r>
              <a:rPr lang="zh-CN" altLang="en-US" sz="1800" b="1" dirty="0">
                <a:solidFill>
                  <a:srgbClr val="FF0000"/>
                </a:solidFill>
              </a:rPr>
              <a:t>问题</a:t>
            </a:r>
            <a:r>
              <a:rPr lang="zh-CN" altLang="en-US" sz="1800" b="1" dirty="0"/>
              <a:t>：</a:t>
            </a:r>
            <a:r>
              <a:rPr lang="zh-CN" altLang="en-US" sz="1800" b="1" dirty="0">
                <a:solidFill>
                  <a:srgbClr val="FF0000"/>
                </a:solidFill>
              </a:rPr>
              <a:t>“溢出”现象</a:t>
            </a:r>
            <a:r>
              <a:rPr lang="en-US" altLang="zh-CN" sz="1800" b="1" dirty="0"/>
              <a:t> </a:t>
            </a:r>
          </a:p>
          <a:p>
            <a:pPr>
              <a:spcBef>
                <a:spcPts val="600"/>
              </a:spcBef>
              <a:buFont typeface="Wingdings" panose="05000000000000000000" pitchFamily="2" charset="2"/>
              <a:buNone/>
            </a:pPr>
            <a:r>
              <a:rPr lang="zh-CN" altLang="en-US" sz="1800" b="1" dirty="0"/>
              <a:t>       在连续插入元素后，会使</a:t>
            </a:r>
            <a:r>
              <a:rPr lang="en-US" altLang="zh-CN" sz="1800" b="1" dirty="0"/>
              <a:t>rear</a:t>
            </a:r>
            <a:r>
              <a:rPr lang="zh-CN" altLang="en-US" sz="1800" b="1" dirty="0"/>
              <a:t>指示到数组的末尾。</a:t>
            </a:r>
          </a:p>
          <a:p>
            <a:pPr>
              <a:spcBef>
                <a:spcPts val="600"/>
              </a:spcBef>
              <a:buFont typeface="Wingdings" panose="05000000000000000000" pitchFamily="2" charset="2"/>
              <a:buNone/>
            </a:pPr>
            <a:r>
              <a:rPr lang="zh-CN" altLang="en-US" sz="1800" b="1" dirty="0"/>
              <a:t>       而此时的情况是，数组的前面可能还有空的元素空间。</a:t>
            </a:r>
          </a:p>
        </p:txBody>
      </p:sp>
      <p:sp>
        <p:nvSpPr>
          <p:cNvPr id="17442" name="文本框 17441"/>
          <p:cNvSpPr txBox="1">
            <a:spLocks noChangeArrowheads="1"/>
          </p:cNvSpPr>
          <p:nvPr/>
        </p:nvSpPr>
        <p:spPr bwMode="auto">
          <a:xfrm>
            <a:off x="6398996" y="5970028"/>
            <a:ext cx="2195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 “</a:t>
            </a:r>
            <a:r>
              <a:rPr lang="zh-CN" altLang="en-US" b="1" dirty="0">
                <a:solidFill>
                  <a:srgbClr val="FF0000"/>
                </a:solidFill>
                <a:latin typeface="Arial" panose="020B0604020202020204" pitchFamily="34" charset="0"/>
              </a:rPr>
              <a:t>假溢出</a:t>
            </a:r>
            <a:r>
              <a:rPr lang="zh-CN" altLang="en-US" b="1" dirty="0">
                <a:latin typeface="Arial" panose="020B0604020202020204" pitchFamily="34" charset="0"/>
              </a:rPr>
              <a:t>” </a:t>
            </a:r>
            <a:r>
              <a:rPr lang="zh-CN" altLang="en-US" dirty="0">
                <a:latin typeface="Arial" panose="020B0604020202020204" pitchFamily="34" charset="0"/>
              </a:rPr>
              <a:t> </a:t>
            </a:r>
          </a:p>
        </p:txBody>
      </p:sp>
      <p:sp>
        <p:nvSpPr>
          <p:cNvPr id="17443" name="文本框 17442"/>
          <p:cNvSpPr txBox="1">
            <a:spLocks noChangeArrowheads="1"/>
          </p:cNvSpPr>
          <p:nvPr/>
        </p:nvSpPr>
        <p:spPr bwMode="auto">
          <a:xfrm>
            <a:off x="6398996" y="5600696"/>
            <a:ext cx="2195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 “</a:t>
            </a:r>
            <a:r>
              <a:rPr lang="zh-CN" altLang="en-US" b="1" dirty="0">
                <a:solidFill>
                  <a:srgbClr val="FF0000"/>
                </a:solidFill>
                <a:latin typeface="Arial" panose="020B0604020202020204" pitchFamily="34" charset="0"/>
              </a:rPr>
              <a:t>溢出</a:t>
            </a:r>
            <a:r>
              <a:rPr lang="zh-CN" altLang="en-US" b="1" dirty="0">
                <a:latin typeface="Arial" panose="020B0604020202020204" pitchFamily="34" charset="0"/>
              </a:rPr>
              <a:t>” </a:t>
            </a:r>
            <a:r>
              <a:rPr lang="zh-CN" altLang="en-US" dirty="0">
                <a:latin typeface="Arial" panose="020B0604020202020204" pitchFamily="34" charset="0"/>
              </a:rPr>
              <a:t> </a:t>
            </a:r>
          </a:p>
        </p:txBody>
      </p:sp>
      <p:sp>
        <p:nvSpPr>
          <p:cNvPr id="17444"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DB98AA7-2637-440F-B5D1-9FA62A6B61AE}" type="slidenum">
              <a:rPr lang="zh-CN" altLang="en-US" smtClean="0"/>
              <a:t>16</a:t>
            </a:fld>
            <a:endParaRPr lang="zh-CN" altLang="en-US" dirty="0"/>
          </a:p>
        </p:txBody>
      </p:sp>
      <p:grpSp>
        <p:nvGrpSpPr>
          <p:cNvPr id="39" name="组合 67"/>
          <p:cNvGrpSpPr/>
          <p:nvPr/>
        </p:nvGrpSpPr>
        <p:grpSpPr>
          <a:xfrm>
            <a:off x="179512" y="91998"/>
            <a:ext cx="7317240" cy="698583"/>
            <a:chOff x="581498" y="4179148"/>
            <a:chExt cx="7317240" cy="698583"/>
          </a:xfrm>
        </p:grpSpPr>
        <p:grpSp>
          <p:nvGrpSpPr>
            <p:cNvPr id="40" name="组合 106"/>
            <p:cNvGrpSpPr/>
            <p:nvPr/>
          </p:nvGrpSpPr>
          <p:grpSpPr>
            <a:xfrm>
              <a:off x="581498" y="4179148"/>
              <a:ext cx="7317240" cy="698583"/>
              <a:chOff x="571973" y="4179148"/>
              <a:chExt cx="7317240" cy="698583"/>
            </a:xfrm>
          </p:grpSpPr>
          <p:sp>
            <p:nvSpPr>
              <p:cNvPr id="4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3"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41" name="图片 40"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25" name="组合 24"/>
          <p:cNvGrpSpPr/>
          <p:nvPr/>
        </p:nvGrpSpPr>
        <p:grpSpPr>
          <a:xfrm>
            <a:off x="1368425" y="2123564"/>
            <a:ext cx="5184775" cy="1926607"/>
            <a:chOff x="1368425" y="2123564"/>
            <a:chExt cx="5184775" cy="1926607"/>
          </a:xfrm>
        </p:grpSpPr>
        <p:sp>
          <p:nvSpPr>
            <p:cNvPr id="73" name="文本框 72"/>
            <p:cNvSpPr txBox="1">
              <a:spLocks noChangeArrowheads="1"/>
            </p:cNvSpPr>
            <p:nvPr/>
          </p:nvSpPr>
          <p:spPr bwMode="auto">
            <a:xfrm>
              <a:off x="4643934" y="2414108"/>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p>
          </p:txBody>
        </p:sp>
        <p:sp>
          <p:nvSpPr>
            <p:cNvPr id="70" name="文本框 69"/>
            <p:cNvSpPr txBox="1">
              <a:spLocks noChangeArrowheads="1"/>
            </p:cNvSpPr>
            <p:nvPr/>
          </p:nvSpPr>
          <p:spPr bwMode="auto">
            <a:xfrm>
              <a:off x="3889375" y="24141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p>
          </p:txBody>
        </p:sp>
        <p:sp>
          <p:nvSpPr>
            <p:cNvPr id="71" name="文本框 70"/>
            <p:cNvSpPr txBox="1">
              <a:spLocks noChangeArrowheads="1"/>
            </p:cNvSpPr>
            <p:nvPr/>
          </p:nvSpPr>
          <p:spPr bwMode="auto">
            <a:xfrm>
              <a:off x="2233166" y="24141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72" name="文本框 71"/>
            <p:cNvSpPr txBox="1">
              <a:spLocks noChangeArrowheads="1"/>
            </p:cNvSpPr>
            <p:nvPr/>
          </p:nvSpPr>
          <p:spPr bwMode="auto">
            <a:xfrm flipH="1">
              <a:off x="2880097" y="2414108"/>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74" name="文本框 73"/>
            <p:cNvSpPr txBox="1">
              <a:spLocks noChangeArrowheads="1"/>
            </p:cNvSpPr>
            <p:nvPr/>
          </p:nvSpPr>
          <p:spPr bwMode="auto">
            <a:xfrm>
              <a:off x="5328468" y="2414108"/>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75" name="文本框 74"/>
            <p:cNvSpPr txBox="1">
              <a:spLocks noChangeArrowheads="1"/>
            </p:cNvSpPr>
            <p:nvPr/>
          </p:nvSpPr>
          <p:spPr bwMode="auto">
            <a:xfrm>
              <a:off x="2086421" y="3429956"/>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p>
          </p:txBody>
        </p:sp>
        <p:sp>
          <p:nvSpPr>
            <p:cNvPr id="76" name="文本框 75"/>
            <p:cNvSpPr txBox="1">
              <a:spLocks noChangeArrowheads="1"/>
            </p:cNvSpPr>
            <p:nvPr/>
          </p:nvSpPr>
          <p:spPr bwMode="auto">
            <a:xfrm>
              <a:off x="1368425" y="284749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sp>
          <p:nvSpPr>
            <p:cNvPr id="77" name="矩形 76"/>
            <p:cNvSpPr>
              <a:spLocks noChangeArrowheads="1"/>
            </p:cNvSpPr>
            <p:nvPr/>
          </p:nvSpPr>
          <p:spPr bwMode="auto">
            <a:xfrm>
              <a:off x="1368425" y="2123564"/>
              <a:ext cx="5184775" cy="192660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78" name="文本框 77"/>
            <p:cNvSpPr txBox="1">
              <a:spLocks noChangeArrowheads="1"/>
            </p:cNvSpPr>
            <p:nvPr/>
          </p:nvSpPr>
          <p:spPr bwMode="auto">
            <a:xfrm>
              <a:off x="1368425" y="349519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79" name="文本框 78"/>
            <p:cNvSpPr txBox="1">
              <a:spLocks noChangeArrowheads="1"/>
            </p:cNvSpPr>
            <p:nvPr/>
          </p:nvSpPr>
          <p:spPr bwMode="auto">
            <a:xfrm>
              <a:off x="4502745" y="3644927"/>
              <a:ext cx="205045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FF0000"/>
                  </a:solidFill>
                  <a:latin typeface="Arial" panose="020B0604020202020204" pitchFamily="34" charset="0"/>
                  <a:ea typeface="楷体_GB2312" pitchFamily="1" charset="-122"/>
                </a:rPr>
                <a:t>顺序队列存储结构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80" name="组合 79"/>
            <p:cNvGrpSpPr/>
            <p:nvPr/>
          </p:nvGrpSpPr>
          <p:grpSpPr bwMode="auto">
            <a:xfrm>
              <a:off x="2089150" y="2751972"/>
              <a:ext cx="4032250" cy="503237"/>
              <a:chOff x="0" y="0"/>
              <a:chExt cx="2540" cy="317"/>
            </a:xfrm>
            <a:solidFill>
              <a:schemeClr val="accent6">
                <a:lumMod val="60000"/>
                <a:lumOff val="40000"/>
              </a:schemeClr>
            </a:solidFill>
          </p:grpSpPr>
          <p:sp>
            <p:nvSpPr>
              <p:cNvPr id="87"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88"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89"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90"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91"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92"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93"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81" name="文本框 80"/>
            <p:cNvSpPr txBox="1">
              <a:spLocks noChangeArrowheads="1"/>
            </p:cNvSpPr>
            <p:nvPr/>
          </p:nvSpPr>
          <p:spPr bwMode="auto">
            <a:xfrm>
              <a:off x="3960812" y="27537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latin typeface="Arial" panose="020B0604020202020204" pitchFamily="34" charset="0"/>
                </a:rPr>
                <a:t> …</a:t>
              </a:r>
            </a:p>
          </p:txBody>
        </p:sp>
        <p:sp>
          <p:nvSpPr>
            <p:cNvPr id="82" name="文本框 81"/>
            <p:cNvSpPr txBox="1">
              <a:spLocks noChangeArrowheads="1"/>
            </p:cNvSpPr>
            <p:nvPr/>
          </p:nvSpPr>
          <p:spPr bwMode="auto">
            <a:xfrm>
              <a:off x="2232124" y="2724091"/>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p>
          </p:txBody>
        </p:sp>
        <p:sp>
          <p:nvSpPr>
            <p:cNvPr id="83" name="文本框 82"/>
            <p:cNvSpPr txBox="1">
              <a:spLocks noChangeArrowheads="1"/>
            </p:cNvSpPr>
            <p:nvPr/>
          </p:nvSpPr>
          <p:spPr bwMode="auto">
            <a:xfrm>
              <a:off x="2808833" y="2724091"/>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2</a:t>
              </a:r>
            </a:p>
          </p:txBody>
        </p:sp>
        <p:sp>
          <p:nvSpPr>
            <p:cNvPr id="84" name="文本框 83"/>
            <p:cNvSpPr txBox="1">
              <a:spLocks noChangeArrowheads="1"/>
            </p:cNvSpPr>
            <p:nvPr/>
          </p:nvSpPr>
          <p:spPr bwMode="auto">
            <a:xfrm>
              <a:off x="4537025" y="2724091"/>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i="1" baseline="-25000" dirty="0">
                  <a:solidFill>
                    <a:schemeClr val="tx1"/>
                  </a:solidFill>
                </a:rPr>
                <a:t>n</a:t>
              </a:r>
            </a:p>
          </p:txBody>
        </p:sp>
        <p:cxnSp>
          <p:nvCxnSpPr>
            <p:cNvPr id="85" name="直接箭头连接符 84"/>
            <p:cNvCxnSpPr/>
            <p:nvPr/>
          </p:nvCxnSpPr>
          <p:spPr>
            <a:xfrm flipV="1">
              <a:off x="4750717" y="3255211"/>
              <a:ext cx="0" cy="40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3"/>
            </p:cNvCxnSpPr>
            <p:nvPr/>
          </p:nvCxnSpPr>
          <p:spPr>
            <a:xfrm>
              <a:off x="2880171" y="3660789"/>
              <a:ext cx="187054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355331" y="2123564"/>
            <a:ext cx="720725" cy="619343"/>
            <a:chOff x="4355331" y="2123564"/>
            <a:chExt cx="720725" cy="619343"/>
          </a:xfrm>
        </p:grpSpPr>
        <p:sp>
          <p:nvSpPr>
            <p:cNvPr id="100" name="文本框 17437"/>
            <p:cNvSpPr txBox="1">
              <a:spLocks noChangeArrowheads="1"/>
            </p:cNvSpPr>
            <p:nvPr/>
          </p:nvSpPr>
          <p:spPr bwMode="auto">
            <a:xfrm>
              <a:off x="4355331" y="2123564"/>
              <a:ext cx="720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rear</a:t>
              </a:r>
              <a:endParaRPr lang="en-US" altLang="zh-CN" b="1" baseline="-25000" dirty="0">
                <a:latin typeface="Arial" panose="020B0604020202020204" pitchFamily="34" charset="0"/>
              </a:endParaRPr>
            </a:p>
          </p:txBody>
        </p:sp>
        <p:cxnSp>
          <p:nvCxnSpPr>
            <p:cNvPr id="101" name="直接箭头连接符 100"/>
            <p:cNvCxnSpPr/>
            <p:nvPr/>
          </p:nvCxnSpPr>
          <p:spPr>
            <a:xfrm>
              <a:off x="4643934" y="2430180"/>
              <a:ext cx="397" cy="3127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856700" y="2135155"/>
            <a:ext cx="720725" cy="598460"/>
            <a:chOff x="1856700" y="2135155"/>
            <a:chExt cx="720725" cy="598460"/>
          </a:xfrm>
        </p:grpSpPr>
        <p:sp>
          <p:nvSpPr>
            <p:cNvPr id="17437" name="文本框 17437"/>
            <p:cNvSpPr txBox="1">
              <a:spLocks noChangeArrowheads="1"/>
            </p:cNvSpPr>
            <p:nvPr/>
          </p:nvSpPr>
          <p:spPr bwMode="auto">
            <a:xfrm>
              <a:off x="1856700" y="2135155"/>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front</a:t>
              </a:r>
              <a:endParaRPr lang="en-US" altLang="zh-CN" b="1" baseline="-25000" dirty="0">
                <a:latin typeface="Arial" panose="020B0604020202020204" pitchFamily="34" charset="0"/>
              </a:endParaRPr>
            </a:p>
          </p:txBody>
        </p:sp>
        <p:cxnSp>
          <p:nvCxnSpPr>
            <p:cNvPr id="108" name="直接箭头连接符 107"/>
            <p:cNvCxnSpPr/>
            <p:nvPr/>
          </p:nvCxnSpPr>
          <p:spPr>
            <a:xfrm>
              <a:off x="2123331" y="2420888"/>
              <a:ext cx="397" cy="3127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0" dur="500"/>
                                        <p:tgtEl>
                                          <p:spTgt spid="1741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411">
                                            <p:txEl>
                                              <p:pRg st="10" end="10"/>
                                            </p:txEl>
                                          </p:spTgt>
                                        </p:tgtEl>
                                        <p:attrNameLst>
                                          <p:attrName>style.visibility</p:attrName>
                                        </p:attrNameLst>
                                      </p:cBhvr>
                                      <p:to>
                                        <p:strVal val="visible"/>
                                      </p:to>
                                    </p:set>
                                    <p:animEffect transition="in" filter="blinds(horizontal)">
                                      <p:cBhvr>
                                        <p:cTn id="45" dur="500"/>
                                        <p:tgtEl>
                                          <p:spTgt spid="17411">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411">
                                            <p:txEl>
                                              <p:pRg st="11" end="11"/>
                                            </p:txEl>
                                          </p:spTgt>
                                        </p:tgtEl>
                                        <p:attrNameLst>
                                          <p:attrName>style.visibility</p:attrName>
                                        </p:attrNameLst>
                                      </p:cBhvr>
                                      <p:to>
                                        <p:strVal val="visible"/>
                                      </p:to>
                                    </p:set>
                                    <p:animEffect transition="in" filter="blinds(horizontal)">
                                      <p:cBhvr>
                                        <p:cTn id="50" dur="500"/>
                                        <p:tgtEl>
                                          <p:spTgt spid="1741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411">
                                            <p:txEl>
                                              <p:pRg st="12" end="12"/>
                                            </p:txEl>
                                          </p:spTgt>
                                        </p:tgtEl>
                                        <p:attrNameLst>
                                          <p:attrName>style.visibility</p:attrName>
                                        </p:attrNameLst>
                                      </p:cBhvr>
                                      <p:to>
                                        <p:strVal val="visible"/>
                                      </p:to>
                                    </p:set>
                                    <p:animEffect transition="in" filter="blinds(horizontal)">
                                      <p:cBhvr>
                                        <p:cTn id="55" dur="500"/>
                                        <p:tgtEl>
                                          <p:spTgt spid="1741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7411">
                                            <p:txEl>
                                              <p:pRg st="13" end="13"/>
                                            </p:txEl>
                                          </p:spTgt>
                                        </p:tgtEl>
                                        <p:attrNameLst>
                                          <p:attrName>style.visibility</p:attrName>
                                        </p:attrNameLst>
                                      </p:cBhvr>
                                      <p:to>
                                        <p:strVal val="visible"/>
                                      </p:to>
                                    </p:set>
                                    <p:animEffect transition="in" filter="blinds(horizontal)">
                                      <p:cBhvr>
                                        <p:cTn id="60" dur="500"/>
                                        <p:tgtEl>
                                          <p:spTgt spid="17411">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7411">
                                            <p:txEl>
                                              <p:pRg st="14" end="14"/>
                                            </p:txEl>
                                          </p:spTgt>
                                        </p:tgtEl>
                                        <p:attrNameLst>
                                          <p:attrName>style.visibility</p:attrName>
                                        </p:attrNameLst>
                                      </p:cBhvr>
                                      <p:to>
                                        <p:strVal val="visible"/>
                                      </p:to>
                                    </p:set>
                                    <p:animEffect transition="in" filter="blinds(horizontal)">
                                      <p:cBhvr>
                                        <p:cTn id="65" dur="500"/>
                                        <p:tgtEl>
                                          <p:spTgt spid="17411">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411">
                                            <p:txEl>
                                              <p:pRg st="15" end="15"/>
                                            </p:txEl>
                                          </p:spTgt>
                                        </p:tgtEl>
                                        <p:attrNameLst>
                                          <p:attrName>style.visibility</p:attrName>
                                        </p:attrNameLst>
                                      </p:cBhvr>
                                      <p:to>
                                        <p:strVal val="visible"/>
                                      </p:to>
                                    </p:set>
                                    <p:animEffect transition="in" filter="blinds(horizontal)">
                                      <p:cBhvr>
                                        <p:cTn id="70" dur="500"/>
                                        <p:tgtEl>
                                          <p:spTgt spid="17411">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443"/>
                                        </p:tgtEl>
                                        <p:attrNameLst>
                                          <p:attrName>style.visibility</p:attrName>
                                        </p:attrNameLst>
                                      </p:cBhvr>
                                      <p:to>
                                        <p:strVal val="visible"/>
                                      </p:to>
                                    </p:set>
                                    <p:animEffect transition="in" filter="blinds(horizontal)">
                                      <p:cBhvr>
                                        <p:cTn id="75" dur="500"/>
                                        <p:tgtEl>
                                          <p:spTgt spid="1744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7411">
                                            <p:txEl>
                                              <p:pRg st="16" end="16"/>
                                            </p:txEl>
                                          </p:spTgt>
                                        </p:tgtEl>
                                        <p:attrNameLst>
                                          <p:attrName>style.visibility</p:attrName>
                                        </p:attrNameLst>
                                      </p:cBhvr>
                                      <p:to>
                                        <p:strVal val="visible"/>
                                      </p:to>
                                    </p:set>
                                    <p:animEffect transition="in" filter="blinds(horizontal)">
                                      <p:cBhvr>
                                        <p:cTn id="80" dur="500"/>
                                        <p:tgtEl>
                                          <p:spTgt spid="17411">
                                            <p:txEl>
                                              <p:pRg st="16" end="1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7442"/>
                                        </p:tgtEl>
                                        <p:attrNameLst>
                                          <p:attrName>style.visibility</p:attrName>
                                        </p:attrNameLst>
                                      </p:cBhvr>
                                      <p:to>
                                        <p:strVal val="visible"/>
                                      </p:to>
                                    </p:set>
                                    <p:animEffect transition="in" filter="blinds(horizontal)">
                                      <p:cBhvr>
                                        <p:cTn id="85" dur="500"/>
                                        <p:tgtEl>
                                          <p:spTgt spid="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17442" grpId="0"/>
      <p:bldP spid="174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8434"/>
          <p:cNvSpPr>
            <a:spLocks noGrp="1" noChangeArrowheads="1"/>
          </p:cNvSpPr>
          <p:nvPr>
            <p:ph idx="1"/>
          </p:nvPr>
        </p:nvSpPr>
        <p:spPr>
          <a:xfrm>
            <a:off x="457200" y="951761"/>
            <a:ext cx="8229600" cy="5141536"/>
          </a:xfrm>
        </p:spPr>
        <p:txBody>
          <a:bodyPr/>
          <a:lstStyle/>
          <a:p>
            <a:pPr>
              <a:lnSpc>
                <a:spcPct val="90000"/>
              </a:lnSpc>
              <a:buClr>
                <a:srgbClr val="FF0000"/>
              </a:buClr>
              <a:buFont typeface="Wingdings" panose="05000000000000000000" pitchFamily="2" charset="2"/>
              <a:buChar char="n"/>
            </a:pPr>
            <a:r>
              <a:rPr lang="zh-CN" altLang="en-US" sz="2400" b="1" dirty="0">
                <a:solidFill>
                  <a:srgbClr val="000000"/>
                </a:solidFill>
              </a:rPr>
              <a:t>解决“</a:t>
            </a:r>
            <a:r>
              <a:rPr lang="zh-CN" altLang="en-US" sz="2400" b="1" dirty="0">
                <a:solidFill>
                  <a:srgbClr val="FF0000"/>
                </a:solidFill>
              </a:rPr>
              <a:t>假溢出</a:t>
            </a:r>
            <a:r>
              <a:rPr lang="zh-CN" altLang="en-US" sz="2400" b="1" dirty="0">
                <a:solidFill>
                  <a:srgbClr val="000000"/>
                </a:solidFill>
              </a:rPr>
              <a:t>”问题的方法</a:t>
            </a:r>
          </a:p>
          <a:p>
            <a:pPr>
              <a:lnSpc>
                <a:spcPct val="90000"/>
              </a:lnSpc>
              <a:buFont typeface="Wingdings" panose="05000000000000000000" pitchFamily="2" charset="2"/>
              <a:buNone/>
            </a:pPr>
            <a:r>
              <a:rPr lang="zh-CN" altLang="en-US" sz="2100" b="1" dirty="0"/>
              <a:t>     采用</a:t>
            </a:r>
            <a:r>
              <a:rPr lang="zh-CN" altLang="en-US" sz="2100" b="1" dirty="0">
                <a:solidFill>
                  <a:srgbClr val="FF0000"/>
                </a:solidFill>
              </a:rPr>
              <a:t>循环队列</a:t>
            </a:r>
            <a:r>
              <a:rPr lang="en-US" altLang="zh-CN" sz="2100" b="1" dirty="0">
                <a:solidFill>
                  <a:srgbClr val="FF0000"/>
                </a:solidFill>
              </a:rPr>
              <a:t>(</a:t>
            </a:r>
            <a:r>
              <a:rPr lang="en-US" altLang="zh-CN" sz="2100" b="1" dirty="0">
                <a:solidFill>
                  <a:srgbClr val="0000FF"/>
                </a:solidFill>
              </a:rPr>
              <a:t>Circular/</a:t>
            </a:r>
            <a:r>
              <a:rPr lang="en-US" altLang="zh-CN" sz="2100" b="1" dirty="0" err="1">
                <a:solidFill>
                  <a:srgbClr val="0000FF"/>
                </a:solidFill>
              </a:rPr>
              <a:t>Recyclying</a:t>
            </a:r>
            <a:r>
              <a:rPr lang="en-US" altLang="zh-CN" sz="2100" b="1" dirty="0">
                <a:solidFill>
                  <a:srgbClr val="0000FF"/>
                </a:solidFill>
              </a:rPr>
              <a:t> Queue</a:t>
            </a:r>
            <a:r>
              <a:rPr lang="en-US" altLang="zh-CN" sz="2100" b="1" dirty="0">
                <a:solidFill>
                  <a:srgbClr val="FF0000"/>
                </a:solidFill>
              </a:rPr>
              <a:t>)</a:t>
            </a:r>
            <a:r>
              <a:rPr lang="zh-CN" altLang="en-US" sz="2100" b="1" dirty="0"/>
              <a:t>方式：将数组的头尾看作是相邻的元素，即将元素 </a:t>
            </a:r>
          </a:p>
          <a:p>
            <a:pPr>
              <a:lnSpc>
                <a:spcPct val="90000"/>
              </a:lnSpc>
              <a:buFont typeface="Wingdings" panose="05000000000000000000" pitchFamily="2" charset="2"/>
              <a:buNone/>
            </a:pPr>
            <a:r>
              <a:rPr lang="en-US" altLang="zh-CN" sz="2100" b="1" dirty="0"/>
              <a:t>     data[0]</a:t>
            </a:r>
            <a:r>
              <a:rPr lang="zh-CN" altLang="en-US" sz="2100" b="1" dirty="0"/>
              <a:t>看作是</a:t>
            </a:r>
            <a:r>
              <a:rPr lang="en-US" altLang="zh-CN" sz="2100" b="1" dirty="0"/>
              <a:t>data[</a:t>
            </a:r>
            <a:r>
              <a:rPr lang="en-US" altLang="zh-CN" sz="2100" b="1" i="1" dirty="0"/>
              <a:t>maxlen</a:t>
            </a:r>
            <a:r>
              <a:rPr lang="en-US" altLang="zh-CN" sz="2100" b="1" dirty="0"/>
              <a:t>-1]</a:t>
            </a:r>
            <a:r>
              <a:rPr lang="zh-CN" altLang="en-US" sz="2100" b="1" dirty="0"/>
              <a:t>的下一个元素。如图所示：</a:t>
            </a:r>
          </a:p>
          <a:p>
            <a:pPr>
              <a:lnSpc>
                <a:spcPct val="90000"/>
              </a:lnSpc>
              <a:buFont typeface="Wingdings" panose="05000000000000000000" pitchFamily="2" charset="2"/>
              <a:buNone/>
            </a:pPr>
            <a:r>
              <a:rPr lang="en-US" altLang="zh-CN" sz="2100" b="1" dirty="0"/>
              <a:t>     </a:t>
            </a:r>
            <a:r>
              <a:rPr lang="zh-CN" altLang="en-US" sz="2100" b="1" dirty="0"/>
              <a:t>因此，插入和删除以及状态检测需要作相应的调整：</a:t>
            </a:r>
          </a:p>
          <a:p>
            <a:pPr>
              <a:lnSpc>
                <a:spcPct val="90000"/>
              </a:lnSpc>
              <a:spcBef>
                <a:spcPct val="85000"/>
              </a:spcBef>
              <a:buFont typeface="Wingdings" panose="05000000000000000000" pitchFamily="2" charset="2"/>
              <a:buNone/>
            </a:pPr>
            <a:r>
              <a:rPr lang="zh-CN" altLang="en-US" sz="2000" b="1" dirty="0"/>
              <a:t> </a:t>
            </a:r>
            <a:r>
              <a:rPr lang="zh-CN" altLang="en-US" sz="2000" b="1" dirty="0">
                <a:solidFill>
                  <a:srgbClr val="FF0000"/>
                </a:solidFill>
              </a:rPr>
              <a:t>插入操作中移动指示位置的计算</a:t>
            </a:r>
            <a:r>
              <a:rPr lang="zh-CN" altLang="en-US" sz="2000" b="1" dirty="0"/>
              <a:t>：</a:t>
            </a:r>
          </a:p>
          <a:p>
            <a:pPr>
              <a:lnSpc>
                <a:spcPct val="90000"/>
              </a:lnSpc>
              <a:buFont typeface="Wingdings" panose="05000000000000000000" pitchFamily="2" charset="2"/>
              <a:buNone/>
            </a:pPr>
            <a:r>
              <a:rPr lang="en-US" altLang="zh-CN" sz="2000" b="1" dirty="0"/>
              <a:t>     </a:t>
            </a:r>
            <a:r>
              <a:rPr lang="en-US" altLang="zh-CN" sz="2000" b="1" dirty="0">
                <a:solidFill>
                  <a:srgbClr val="0000FF"/>
                </a:solidFill>
              </a:rPr>
              <a:t> if </a:t>
            </a:r>
            <a:r>
              <a:rPr lang="en-US" altLang="zh-CN" sz="2000" b="1" dirty="0"/>
              <a:t>( rear+1 == </a:t>
            </a:r>
            <a:r>
              <a:rPr lang="en-US" altLang="zh-CN" sz="2000" b="1" i="1" dirty="0" err="1"/>
              <a:t>maxlen</a:t>
            </a:r>
            <a:r>
              <a:rPr lang="en-US" altLang="zh-CN" sz="2000" b="1" dirty="0"/>
              <a:t> ) rear = 0; </a:t>
            </a:r>
          </a:p>
          <a:p>
            <a:pPr>
              <a:lnSpc>
                <a:spcPct val="90000"/>
              </a:lnSpc>
              <a:buFont typeface="Wingdings" panose="05000000000000000000" pitchFamily="2" charset="2"/>
              <a:buNone/>
            </a:pPr>
            <a:r>
              <a:rPr lang="en-US" altLang="zh-CN" sz="2000" b="1" dirty="0"/>
              <a:t>                 </a:t>
            </a:r>
            <a:r>
              <a:rPr lang="en-US" altLang="zh-CN" sz="2000" b="1" dirty="0">
                <a:solidFill>
                  <a:srgbClr val="0000FF"/>
                </a:solidFill>
              </a:rPr>
              <a:t>else</a:t>
            </a:r>
            <a:r>
              <a:rPr lang="en-US" altLang="zh-CN" sz="2000" b="1" dirty="0"/>
              <a:t> rear++;</a:t>
            </a:r>
          </a:p>
          <a:p>
            <a:pPr>
              <a:lnSpc>
                <a:spcPct val="90000"/>
              </a:lnSpc>
              <a:buFont typeface="Wingdings" panose="05000000000000000000" pitchFamily="2" charset="2"/>
              <a:buNone/>
            </a:pPr>
            <a:r>
              <a:rPr lang="zh-CN" altLang="en-US" sz="2000" b="1" dirty="0"/>
              <a:t>或者：</a:t>
            </a:r>
            <a:r>
              <a:rPr lang="en-US" altLang="zh-CN" sz="2000" b="1" dirty="0"/>
              <a:t>rear = ( rear + 1 ) % </a:t>
            </a:r>
            <a:r>
              <a:rPr lang="en-US" altLang="zh-CN" sz="2000" b="1" i="1" dirty="0" err="1"/>
              <a:t>maxlen</a:t>
            </a:r>
            <a:r>
              <a:rPr lang="en-US" altLang="zh-CN" sz="2000" b="1" dirty="0"/>
              <a:t> ;</a:t>
            </a:r>
          </a:p>
          <a:p>
            <a:pPr>
              <a:lnSpc>
                <a:spcPct val="90000"/>
              </a:lnSpc>
              <a:buFont typeface="Wingdings" panose="05000000000000000000" pitchFamily="2" charset="2"/>
              <a:buNone/>
            </a:pPr>
            <a:r>
              <a:rPr lang="zh-CN" altLang="en-US" sz="2000" b="1" dirty="0"/>
              <a:t>或者：</a:t>
            </a:r>
            <a:r>
              <a:rPr lang="en-US" altLang="zh-CN" sz="2000" b="1" dirty="0"/>
              <a:t>rear = ( rear + 1 == </a:t>
            </a:r>
            <a:r>
              <a:rPr lang="en-US" altLang="zh-CN" sz="2000" b="1" i="1" dirty="0" err="1"/>
              <a:t>maxlen</a:t>
            </a:r>
            <a:r>
              <a:rPr lang="en-US" altLang="zh-CN" sz="2000" b="1" dirty="0"/>
              <a:t> ) </a:t>
            </a:r>
            <a:r>
              <a:rPr lang="en-US" altLang="zh-CN" sz="2000" b="1" dirty="0">
                <a:solidFill>
                  <a:srgbClr val="0000FF"/>
                </a:solidFill>
              </a:rPr>
              <a:t>?</a:t>
            </a:r>
            <a:r>
              <a:rPr lang="en-US" altLang="zh-CN" sz="2000" b="1" dirty="0"/>
              <a:t> 0 : rear ++ ;</a:t>
            </a:r>
          </a:p>
          <a:p>
            <a:pPr>
              <a:lnSpc>
                <a:spcPct val="50000"/>
              </a:lnSpc>
              <a:buFont typeface="Wingdings" panose="05000000000000000000" pitchFamily="2" charset="2"/>
              <a:buNone/>
            </a:pPr>
            <a:endParaRPr lang="en-US" altLang="zh-CN" sz="2000" b="1" dirty="0">
              <a:solidFill>
                <a:srgbClr val="FF0000"/>
              </a:solidFill>
            </a:endParaRPr>
          </a:p>
          <a:p>
            <a:pPr>
              <a:lnSpc>
                <a:spcPct val="90000"/>
              </a:lnSpc>
              <a:buFont typeface="Wingdings" panose="05000000000000000000" pitchFamily="2" charset="2"/>
              <a:buNone/>
            </a:pPr>
            <a:r>
              <a:rPr lang="zh-CN" altLang="en-US" sz="2000" b="1" dirty="0">
                <a:solidFill>
                  <a:srgbClr val="FF0000"/>
                </a:solidFill>
              </a:rPr>
              <a:t>删除操作</a:t>
            </a:r>
            <a:r>
              <a:rPr lang="zh-CN" altLang="en-US" sz="2000" b="1" dirty="0"/>
              <a:t>：</a:t>
            </a:r>
            <a:r>
              <a:rPr lang="en-US" altLang="zh-CN" sz="2000" b="1" dirty="0"/>
              <a:t>front = ( front + 1 ) % </a:t>
            </a:r>
            <a:r>
              <a:rPr lang="en-US" altLang="zh-CN" sz="2000" b="1" i="1" dirty="0" err="1"/>
              <a:t>maxlen</a:t>
            </a:r>
            <a:r>
              <a:rPr lang="en-US" altLang="zh-CN" sz="2000" b="1" dirty="0"/>
              <a:t> ;</a:t>
            </a:r>
          </a:p>
          <a:p>
            <a:pPr>
              <a:lnSpc>
                <a:spcPct val="50000"/>
              </a:lnSpc>
              <a:spcBef>
                <a:spcPts val="0"/>
              </a:spcBef>
              <a:buFont typeface="Wingdings" panose="05000000000000000000" pitchFamily="2" charset="2"/>
              <a:buNone/>
            </a:pPr>
            <a:endParaRPr lang="en-US" altLang="zh-CN" sz="2000" b="1" dirty="0"/>
          </a:p>
          <a:p>
            <a:pPr>
              <a:lnSpc>
                <a:spcPct val="90000"/>
              </a:lnSpc>
              <a:buFont typeface="Wingdings" panose="05000000000000000000" pitchFamily="2" charset="2"/>
              <a:buNone/>
            </a:pPr>
            <a:r>
              <a:rPr lang="zh-CN" altLang="en-US" sz="2000" b="1" dirty="0"/>
              <a:t>      </a:t>
            </a:r>
            <a:r>
              <a:rPr lang="zh-CN" altLang="en-US" sz="2000" b="1" dirty="0">
                <a:solidFill>
                  <a:srgbClr val="FF0000"/>
                </a:solidFill>
              </a:rPr>
              <a:t>队列空</a:t>
            </a:r>
            <a:r>
              <a:rPr lang="zh-CN" altLang="en-US" sz="2000" b="1" dirty="0"/>
              <a:t>条件： </a:t>
            </a:r>
            <a:r>
              <a:rPr lang="en-US" altLang="zh-CN" sz="2000" b="1" dirty="0"/>
              <a:t>front == rear </a:t>
            </a:r>
          </a:p>
          <a:p>
            <a:pPr>
              <a:lnSpc>
                <a:spcPct val="90000"/>
              </a:lnSpc>
              <a:buFont typeface="Wingdings" panose="05000000000000000000" pitchFamily="2" charset="2"/>
              <a:buNone/>
            </a:pPr>
            <a:r>
              <a:rPr lang="zh-CN" altLang="en-US" sz="2000" b="1" dirty="0">
                <a:solidFill>
                  <a:srgbClr val="FF0000"/>
                </a:solidFill>
              </a:rPr>
              <a:t>      队列满</a:t>
            </a:r>
            <a:r>
              <a:rPr lang="zh-CN" altLang="en-US" sz="2000" b="1" dirty="0"/>
              <a:t>条件： </a:t>
            </a:r>
            <a:r>
              <a:rPr lang="en-US" altLang="zh-CN" sz="2000" b="1" dirty="0"/>
              <a:t>front == rear </a:t>
            </a:r>
          </a:p>
          <a:p>
            <a:pPr>
              <a:lnSpc>
                <a:spcPct val="90000"/>
              </a:lnSpc>
              <a:buFont typeface="Wingdings" panose="05000000000000000000" pitchFamily="2" charset="2"/>
              <a:buNone/>
            </a:pPr>
            <a:r>
              <a:rPr lang="zh-CN" altLang="en-US" sz="2000" b="1" dirty="0"/>
              <a:t> </a:t>
            </a:r>
          </a:p>
          <a:p>
            <a:pPr>
              <a:lnSpc>
                <a:spcPct val="90000"/>
              </a:lnSpc>
              <a:buFont typeface="Wingdings" panose="05000000000000000000" pitchFamily="2" charset="2"/>
              <a:buNone/>
            </a:pPr>
            <a:r>
              <a:rPr lang="zh-CN" altLang="en-US" sz="2000" b="1" dirty="0">
                <a:solidFill>
                  <a:srgbClr val="0000FF"/>
                </a:solidFill>
              </a:rPr>
              <a:t>冲突</a:t>
            </a:r>
            <a:r>
              <a:rPr lang="zh-CN" altLang="en-US" sz="2000" b="1" dirty="0"/>
              <a:t>：</a:t>
            </a:r>
            <a:r>
              <a:rPr lang="zh-CN" altLang="en-US" sz="2000" b="1" dirty="0">
                <a:solidFill>
                  <a:srgbClr val="FF0000"/>
                </a:solidFill>
              </a:rPr>
              <a:t>判断队列满和空的条件相同</a:t>
            </a:r>
            <a:r>
              <a:rPr lang="zh-CN" altLang="en-US" sz="2000" b="1" dirty="0"/>
              <a:t>！</a:t>
            </a:r>
          </a:p>
        </p:txBody>
      </p:sp>
      <p:grpSp>
        <p:nvGrpSpPr>
          <p:cNvPr id="18436" name="组合 18435"/>
          <p:cNvGrpSpPr/>
          <p:nvPr/>
        </p:nvGrpSpPr>
        <p:grpSpPr bwMode="auto">
          <a:xfrm>
            <a:off x="827928" y="5230110"/>
            <a:ext cx="3311327" cy="1007202"/>
            <a:chOff x="155" y="0"/>
            <a:chExt cx="1750" cy="558"/>
          </a:xfrm>
        </p:grpSpPr>
        <p:sp>
          <p:nvSpPr>
            <p:cNvPr id="2" name="矩形 18436"/>
            <p:cNvSpPr>
              <a:spLocks noChangeArrowheads="1"/>
            </p:cNvSpPr>
            <p:nvPr/>
          </p:nvSpPr>
          <p:spPr bwMode="auto">
            <a:xfrm>
              <a:off x="155" y="0"/>
              <a:ext cx="1750" cy="408"/>
            </a:xfrm>
            <a:prstGeom prst="rect">
              <a:avLst/>
            </a:prstGeom>
            <a:noFill/>
            <a:ln w="38100" cmpd="dbl">
              <a:solidFill>
                <a:srgbClr val="FF0000"/>
              </a:solidFill>
              <a:miter lim="800000"/>
              <a:tailEnd type="triangle"/>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437" name="直接连接符 18437"/>
            <p:cNvSpPr>
              <a:spLocks noChangeShapeType="1"/>
            </p:cNvSpPr>
            <p:nvPr/>
          </p:nvSpPr>
          <p:spPr bwMode="auto">
            <a:xfrm>
              <a:off x="992" y="408"/>
              <a:ext cx="0" cy="150"/>
            </a:xfrm>
            <a:prstGeom prst="line">
              <a:avLst/>
            </a:prstGeom>
            <a:noFill/>
            <a:ln w="38100" cmpd="dbl">
              <a:solidFill>
                <a:srgbClr val="0000FF"/>
              </a:solidFill>
              <a:round/>
              <a:headEnd w="med" len="sm"/>
              <a:tailEnd type="triangle"/>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18471" name="矩形 18470"/>
          <p:cNvSpPr>
            <a:spLocks noChangeArrowheads="1"/>
          </p:cNvSpPr>
          <p:nvPr/>
        </p:nvSpPr>
        <p:spPr bwMode="auto">
          <a:xfrm>
            <a:off x="534639" y="6236544"/>
            <a:ext cx="4032250" cy="358006"/>
          </a:xfrm>
          <a:prstGeom prst="rect">
            <a:avLst/>
          </a:prstGeom>
          <a:noFill/>
          <a:ln w="38100" cmpd="dbl">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47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E0C81F7C-319F-4D3D-81F1-909E4122C282}" type="slidenum">
              <a:rPr lang="zh-CN" altLang="en-US" smtClean="0"/>
              <a:t>17</a:t>
            </a:fld>
            <a:endParaRPr lang="zh-CN" altLang="en-US"/>
          </a:p>
        </p:txBody>
      </p:sp>
      <p:grpSp>
        <p:nvGrpSpPr>
          <p:cNvPr id="44" name="组合 67"/>
          <p:cNvGrpSpPr/>
          <p:nvPr/>
        </p:nvGrpSpPr>
        <p:grpSpPr>
          <a:xfrm>
            <a:off x="179512" y="91998"/>
            <a:ext cx="7317240" cy="698583"/>
            <a:chOff x="581498" y="4179148"/>
            <a:chExt cx="7317240" cy="698583"/>
          </a:xfrm>
        </p:grpSpPr>
        <p:grpSp>
          <p:nvGrpSpPr>
            <p:cNvPr id="45" name="组合 106"/>
            <p:cNvGrpSpPr/>
            <p:nvPr/>
          </p:nvGrpSpPr>
          <p:grpSpPr>
            <a:xfrm>
              <a:off x="581498" y="4179148"/>
              <a:ext cx="7317240" cy="698583"/>
              <a:chOff x="571973" y="4179148"/>
              <a:chExt cx="7317240" cy="698583"/>
            </a:xfrm>
          </p:grpSpPr>
          <p:sp>
            <p:nvSpPr>
              <p:cNvPr id="4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8"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46" name="图片 45" descr="无标题.png"/>
            <p:cNvPicPr>
              <a:picLocks noChangeAspect="1"/>
            </p:cNvPicPr>
            <p:nvPr/>
          </p:nvPicPr>
          <p:blipFill>
            <a:blip r:embed="rId3" cstate="print"/>
            <a:stretch>
              <a:fillRect/>
            </a:stretch>
          </p:blipFill>
          <p:spPr>
            <a:xfrm>
              <a:off x="1137949" y="4364064"/>
              <a:ext cx="433676" cy="330989"/>
            </a:xfrm>
            <a:prstGeom prst="rect">
              <a:avLst/>
            </a:prstGeom>
          </p:spPr>
        </p:pic>
      </p:grpSp>
      <p:pic>
        <p:nvPicPr>
          <p:cNvPr id="9" name="图片 8"/>
          <p:cNvPicPr>
            <a:picLocks noChangeAspect="1"/>
          </p:cNvPicPr>
          <p:nvPr/>
        </p:nvPicPr>
        <p:blipFill>
          <a:blip r:embed="rId4"/>
          <a:stretch>
            <a:fillRect/>
          </a:stretch>
        </p:blipFill>
        <p:spPr>
          <a:xfrm>
            <a:off x="5889545" y="3501008"/>
            <a:ext cx="3068093" cy="2447156"/>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8" dur="500"/>
                                        <p:tgtEl>
                                          <p:spTgt spid="1843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33" dur="500"/>
                                        <p:tgtEl>
                                          <p:spTgt spid="1843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8" dur="500"/>
                                        <p:tgtEl>
                                          <p:spTgt spid="1843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43" dur="500"/>
                                        <p:tgtEl>
                                          <p:spTgt spid="1843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48" dur="500"/>
                                        <p:tgtEl>
                                          <p:spTgt spid="1843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53" dur="500"/>
                                        <p:tgtEl>
                                          <p:spTgt spid="18435">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58" dur="500"/>
                                        <p:tgtEl>
                                          <p:spTgt spid="18435">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63" dur="500"/>
                                        <p:tgtEl>
                                          <p:spTgt spid="18435">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68" dur="500"/>
                                        <p:tgtEl>
                                          <p:spTgt spid="18435">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8435">
                                            <p:txEl>
                                              <p:pRg st="14" end="14"/>
                                            </p:txEl>
                                          </p:spTgt>
                                        </p:tgtEl>
                                        <p:attrNameLst>
                                          <p:attrName>style.visibility</p:attrName>
                                        </p:attrNameLst>
                                      </p:cBhvr>
                                      <p:to>
                                        <p:strVal val="visible"/>
                                      </p:to>
                                    </p:set>
                                    <p:animEffect transition="in" filter="blinds(horizontal)">
                                      <p:cBhvr>
                                        <p:cTn id="73" dur="500"/>
                                        <p:tgtEl>
                                          <p:spTgt spid="18435">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8436"/>
                                        </p:tgtEl>
                                        <p:attrNameLst>
                                          <p:attrName>style.visibility</p:attrName>
                                        </p:attrNameLst>
                                      </p:cBhvr>
                                      <p:to>
                                        <p:strVal val="visible"/>
                                      </p:to>
                                    </p:set>
                                    <p:animEffect transition="in" filter="blinds(horizontal)">
                                      <p:cBhvr>
                                        <p:cTn id="78" dur="500"/>
                                        <p:tgtEl>
                                          <p:spTgt spid="1843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8471"/>
                                        </p:tgtEl>
                                        <p:attrNameLst>
                                          <p:attrName>style.visibility</p:attrName>
                                        </p:attrNameLst>
                                      </p:cBhvr>
                                      <p:to>
                                        <p:strVal val="visible"/>
                                      </p:to>
                                    </p:set>
                                    <p:animEffect transition="in" filter="blinds(horizontal)">
                                      <p:cBhvr>
                                        <p:cTn id="83" dur="500"/>
                                        <p:tgtEl>
                                          <p:spTgt spid="1847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8435">
                                            <p:txEl>
                                              <p:pRg st="15" end="15"/>
                                            </p:txEl>
                                          </p:spTgt>
                                        </p:tgtEl>
                                        <p:attrNameLst>
                                          <p:attrName>style.visibility</p:attrName>
                                        </p:attrNameLst>
                                      </p:cBhvr>
                                      <p:to>
                                        <p:strVal val="visible"/>
                                      </p:to>
                                    </p:set>
                                    <p:animEffect transition="in" filter="blinds(horizontal)">
                                      <p:cBhvr>
                                        <p:cTn id="88" dur="500"/>
                                        <p:tgtEl>
                                          <p:spTgt spid="18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19458"/>
          <p:cNvSpPr>
            <a:spLocks noGrp="1" noChangeArrowheads="1"/>
          </p:cNvSpPr>
          <p:nvPr>
            <p:ph idx="1"/>
          </p:nvPr>
        </p:nvSpPr>
        <p:spPr>
          <a:xfrm>
            <a:off x="323528" y="980237"/>
            <a:ext cx="8229600" cy="4678451"/>
          </a:xfrm>
        </p:spPr>
        <p:txBody>
          <a:bodyPr/>
          <a:lstStyle/>
          <a:p>
            <a:pPr>
              <a:buClr>
                <a:srgbClr val="FF0000"/>
              </a:buClr>
              <a:buFont typeface="Wingdings" panose="05000000000000000000" pitchFamily="2" charset="2"/>
              <a:buChar char="n"/>
            </a:pPr>
            <a:r>
              <a:rPr lang="zh-CN" altLang="en-US" sz="2400" b="1" dirty="0"/>
              <a:t>解决的方法 </a:t>
            </a:r>
            <a:r>
              <a:rPr lang="en-US" altLang="zh-CN" sz="2400" b="1" dirty="0">
                <a:sym typeface="Wingdings" panose="05000000000000000000" pitchFamily="2" charset="2"/>
              </a:rPr>
              <a:t>(</a:t>
            </a:r>
            <a:r>
              <a:rPr lang="zh-CN" altLang="en-US" sz="2400" b="1" dirty="0"/>
              <a:t>假设不用</a:t>
            </a:r>
            <a:r>
              <a:rPr lang="en-US" altLang="zh-CN" sz="2400" b="1" dirty="0"/>
              <a:t>count</a:t>
            </a:r>
            <a:r>
              <a:rPr lang="zh-CN" altLang="en-US" sz="2400" b="1" dirty="0"/>
              <a:t>）：</a:t>
            </a:r>
          </a:p>
          <a:p>
            <a:pPr>
              <a:buFont typeface="Wingdings" panose="05000000000000000000" pitchFamily="2" charset="2"/>
              <a:buNone/>
            </a:pPr>
            <a:r>
              <a:rPr lang="zh-CN" altLang="en-US" sz="2400" b="1" dirty="0"/>
              <a:t>   （</a:t>
            </a:r>
            <a:r>
              <a:rPr lang="en-US" altLang="zh-CN" sz="2400" b="1" dirty="0"/>
              <a:t>1</a:t>
            </a:r>
            <a:r>
              <a:rPr lang="zh-CN" altLang="en-US" sz="2400" b="1" dirty="0"/>
              <a:t>）</a:t>
            </a:r>
            <a:r>
              <a:rPr lang="zh-CN" altLang="en-US" sz="2400" b="1" dirty="0">
                <a:solidFill>
                  <a:srgbClr val="0000FF"/>
                </a:solidFill>
              </a:rPr>
              <a:t>增设操作标志</a:t>
            </a:r>
            <a:r>
              <a:rPr lang="zh-CN" altLang="en-US" sz="2400" b="1" dirty="0"/>
              <a:t>：</a:t>
            </a:r>
          </a:p>
          <a:p>
            <a:pPr lvl="1">
              <a:buClr>
                <a:srgbClr val="FF0000"/>
              </a:buClr>
              <a:buFont typeface="Wingdings" panose="05000000000000000000" pitchFamily="2" charset="2"/>
              <a:buChar char="ü"/>
            </a:pPr>
            <a:r>
              <a:rPr lang="zh-CN" altLang="en-US" sz="2200" b="1" dirty="0"/>
              <a:t>设置一个记录最后的操作是插入还是删除的标志</a:t>
            </a:r>
            <a:r>
              <a:rPr lang="en-US" altLang="zh-CN" sz="2200" b="1" dirty="0"/>
              <a:t>;</a:t>
            </a:r>
            <a:endParaRPr lang="zh-CN" altLang="en-US" sz="2200" b="1" dirty="0"/>
          </a:p>
          <a:p>
            <a:pPr>
              <a:buFont typeface="Wingdings" panose="05000000000000000000" pitchFamily="2" charset="2"/>
              <a:buNone/>
            </a:pPr>
            <a:r>
              <a:rPr lang="zh-CN" altLang="en-US" sz="2200" b="1" dirty="0"/>
              <a:t>              </a:t>
            </a:r>
            <a:r>
              <a:rPr lang="zh-CN" altLang="en-US" sz="2200" b="1" dirty="0">
                <a:solidFill>
                  <a:srgbClr val="FF0000"/>
                </a:solidFill>
              </a:rPr>
              <a:t>当出现首尾指针值相同时</a:t>
            </a:r>
            <a:r>
              <a:rPr lang="zh-CN" altLang="en-US" sz="2200" b="1" dirty="0"/>
              <a:t>，</a:t>
            </a:r>
          </a:p>
          <a:p>
            <a:pPr>
              <a:buFont typeface="Wingdings" panose="05000000000000000000" pitchFamily="2" charset="2"/>
              <a:buNone/>
            </a:pPr>
            <a:r>
              <a:rPr lang="zh-CN" altLang="en-US" sz="2200" b="1" dirty="0"/>
              <a:t>              如果标志是插入，则可断定当前队列是</a:t>
            </a:r>
            <a:r>
              <a:rPr lang="en-US" altLang="zh-CN" sz="2200" b="1" dirty="0">
                <a:solidFill>
                  <a:srgbClr val="FF0000"/>
                </a:solidFill>
              </a:rPr>
              <a:t>________</a:t>
            </a:r>
            <a:r>
              <a:rPr lang="en-US" altLang="zh-CN" sz="2200" b="1" dirty="0"/>
              <a:t>?</a:t>
            </a:r>
          </a:p>
          <a:p>
            <a:pPr>
              <a:buFont typeface="Wingdings" panose="05000000000000000000" pitchFamily="2" charset="2"/>
              <a:buNone/>
            </a:pPr>
            <a:r>
              <a:rPr lang="zh-CN" altLang="en-US" sz="2200" b="1" dirty="0"/>
              <a:t>              如果标志是删除，则可断定当前队列是</a:t>
            </a:r>
            <a:r>
              <a:rPr lang="en-US" altLang="zh-CN" sz="2200" b="1" dirty="0">
                <a:solidFill>
                  <a:srgbClr val="FF0000"/>
                </a:solidFill>
              </a:rPr>
              <a:t>________</a:t>
            </a:r>
            <a:r>
              <a:rPr lang="en-US" altLang="zh-CN" sz="2200" b="1" dirty="0"/>
              <a:t>?</a:t>
            </a:r>
          </a:p>
          <a:p>
            <a:pPr>
              <a:buFont typeface="Wingdings" panose="05000000000000000000" pitchFamily="2" charset="2"/>
              <a:buNone/>
            </a:pPr>
            <a:r>
              <a:rPr lang="zh-CN" altLang="en-US" sz="2000" b="1" dirty="0"/>
              <a:t>    </a:t>
            </a:r>
          </a:p>
          <a:p>
            <a:pPr>
              <a:buFont typeface="Wingdings" panose="05000000000000000000" pitchFamily="2" charset="2"/>
              <a:buNone/>
            </a:pPr>
            <a:r>
              <a:rPr lang="zh-CN" altLang="en-US" sz="2400" b="1" dirty="0"/>
              <a:t>   （</a:t>
            </a:r>
            <a:r>
              <a:rPr lang="en-US" altLang="zh-CN" sz="2400" b="1" dirty="0"/>
              <a:t>2</a:t>
            </a:r>
            <a:r>
              <a:rPr lang="zh-CN" altLang="en-US" sz="2400" b="1" dirty="0"/>
              <a:t>）</a:t>
            </a:r>
            <a:r>
              <a:rPr lang="zh-CN" altLang="en-US" sz="2400" b="1" dirty="0">
                <a:solidFill>
                  <a:srgbClr val="0000FF"/>
                </a:solidFill>
              </a:rPr>
              <a:t>约定保留一个元素空间</a:t>
            </a:r>
            <a:r>
              <a:rPr lang="zh-CN" altLang="en-US" sz="2400" b="1" dirty="0"/>
              <a:t>：</a:t>
            </a:r>
          </a:p>
          <a:p>
            <a:pPr lvl="1">
              <a:buClr>
                <a:srgbClr val="FF0000"/>
              </a:buClr>
              <a:buFont typeface="Wingdings" panose="05000000000000000000" pitchFamily="2" charset="2"/>
              <a:buChar char="ü"/>
            </a:pPr>
            <a:r>
              <a:rPr lang="zh-CN" altLang="en-US" sz="2200" b="1" dirty="0"/>
              <a:t>即将数组约定为最多存放</a:t>
            </a:r>
            <a:r>
              <a:rPr lang="en-US" altLang="zh-CN" sz="2200" b="1" i="1" dirty="0"/>
              <a:t>maxlen</a:t>
            </a:r>
            <a:r>
              <a:rPr lang="en-US" altLang="zh-CN" sz="2200" b="1" dirty="0"/>
              <a:t>-1</a:t>
            </a:r>
            <a:r>
              <a:rPr lang="zh-CN" altLang="en-US" sz="2200" b="1" dirty="0"/>
              <a:t>个元素，</a:t>
            </a:r>
          </a:p>
          <a:p>
            <a:pPr>
              <a:buFont typeface="Wingdings" panose="05000000000000000000" pitchFamily="2" charset="2"/>
              <a:buNone/>
            </a:pPr>
            <a:r>
              <a:rPr lang="zh-CN" altLang="en-US" sz="2200" b="1" dirty="0"/>
              <a:t>          </a:t>
            </a:r>
            <a:r>
              <a:rPr lang="zh-CN" altLang="en-US" sz="2200" b="1" dirty="0">
                <a:solidFill>
                  <a:srgbClr val="0000FF"/>
                </a:solidFill>
              </a:rPr>
              <a:t>使得尾指针</a:t>
            </a:r>
            <a:r>
              <a:rPr lang="en-US" altLang="zh-CN" sz="2200" b="1" dirty="0">
                <a:solidFill>
                  <a:srgbClr val="0000FF"/>
                </a:solidFill>
              </a:rPr>
              <a:t>rear“</a:t>
            </a:r>
            <a:r>
              <a:rPr lang="zh-CN" altLang="en-US" sz="2200" b="1" dirty="0">
                <a:solidFill>
                  <a:srgbClr val="FF0000"/>
                </a:solidFill>
              </a:rPr>
              <a:t>赶不上</a:t>
            </a:r>
            <a:r>
              <a:rPr lang="zh-CN" altLang="en-US" sz="2200" b="1" dirty="0">
                <a:solidFill>
                  <a:srgbClr val="0000FF"/>
                </a:solidFill>
              </a:rPr>
              <a:t>”头指针</a:t>
            </a:r>
            <a:r>
              <a:rPr lang="en-US" altLang="zh-CN" sz="2200" b="1" dirty="0">
                <a:solidFill>
                  <a:srgbClr val="0000FF"/>
                </a:solidFill>
              </a:rPr>
              <a:t>front</a:t>
            </a:r>
            <a:r>
              <a:rPr lang="zh-CN" altLang="en-US" sz="2200" b="1" dirty="0"/>
              <a:t>，</a:t>
            </a:r>
          </a:p>
          <a:p>
            <a:pPr>
              <a:buFont typeface="Wingdings" panose="05000000000000000000" pitchFamily="2" charset="2"/>
              <a:buNone/>
            </a:pPr>
            <a:r>
              <a:rPr lang="zh-CN" altLang="en-US" sz="2200" b="1" dirty="0"/>
              <a:t>          因而不会出现上述的在满的情况下，头尾指针相等的情况。</a:t>
            </a:r>
          </a:p>
          <a:p>
            <a:pPr>
              <a:buFont typeface="Wingdings" panose="05000000000000000000" pitchFamily="2" charset="2"/>
              <a:buNone/>
            </a:pPr>
            <a:endParaRPr lang="en-US" altLang="zh-CN" sz="2000" b="1" dirty="0"/>
          </a:p>
          <a:p>
            <a:pPr>
              <a:buFont typeface="Wingdings" panose="05000000000000000000" pitchFamily="2" charset="2"/>
              <a:buNone/>
            </a:pPr>
            <a:r>
              <a:rPr lang="zh-CN" altLang="en-US" sz="2400" b="1" dirty="0"/>
              <a:t>下面采用第二种方法讨论各运算的实现</a:t>
            </a:r>
            <a:r>
              <a:rPr lang="en-US" altLang="zh-CN" sz="2400" b="1" dirty="0"/>
              <a:t>.</a:t>
            </a:r>
            <a:endParaRPr lang="zh-CN" altLang="en-US" sz="2400" b="1" dirty="0"/>
          </a:p>
        </p:txBody>
      </p:sp>
      <p:sp>
        <p:nvSpPr>
          <p:cNvPr id="19460"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B0C0DC2-D131-4F07-8D54-774627E17577}" type="slidenum">
              <a:rPr lang="zh-CN" altLang="en-US" smtClean="0"/>
              <a:t>18</a:t>
            </a:fld>
            <a:endParaRPr lang="zh-CN" altLang="en-US"/>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5" dur="500"/>
                                        <p:tgtEl>
                                          <p:spTgt spid="19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0" dur="500"/>
                                        <p:tgtEl>
                                          <p:spTgt spid="19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5" dur="500"/>
                                        <p:tgtEl>
                                          <p:spTgt spid="194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0" dur="500"/>
                                        <p:tgtEl>
                                          <p:spTgt spid="194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35" dur="500"/>
                                        <p:tgtEl>
                                          <p:spTgt spid="1945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40" dur="500"/>
                                        <p:tgtEl>
                                          <p:spTgt spid="19459">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43" dur="500"/>
                                        <p:tgtEl>
                                          <p:spTgt spid="1945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48" dur="500"/>
                                        <p:tgtEl>
                                          <p:spTgt spid="1945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53" dur="500"/>
                                        <p:tgtEl>
                                          <p:spTgt spid="19459">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9459">
                                            <p:txEl>
                                              <p:pRg st="12" end="12"/>
                                            </p:txEl>
                                          </p:spTgt>
                                        </p:tgtEl>
                                        <p:attrNameLst>
                                          <p:attrName>style.visibility</p:attrName>
                                        </p:attrNameLst>
                                      </p:cBhvr>
                                      <p:to>
                                        <p:strVal val="visible"/>
                                      </p:to>
                                    </p:set>
                                    <p:animEffect transition="in" filter="blinds(horizontal)">
                                      <p:cBhvr>
                                        <p:cTn id="58" dur="500"/>
                                        <p:tgtEl>
                                          <p:spTgt spid="19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0482"/>
          <p:cNvSpPr>
            <a:spLocks noGrp="1" noChangeArrowheads="1"/>
          </p:cNvSpPr>
          <p:nvPr>
            <p:ph idx="1"/>
          </p:nvPr>
        </p:nvSpPr>
        <p:spPr>
          <a:xfrm>
            <a:off x="457200" y="964461"/>
            <a:ext cx="8229600" cy="5141536"/>
          </a:xfrm>
        </p:spPr>
        <p:txBody>
          <a:bodyPr/>
          <a:lstStyle/>
          <a:p>
            <a:pPr>
              <a:lnSpc>
                <a:spcPct val="80000"/>
              </a:lnSpc>
              <a:buClr>
                <a:srgbClr val="FF0000"/>
              </a:buClr>
              <a:buFont typeface="Wingdings" panose="05000000000000000000" pitchFamily="2" charset="2"/>
              <a:buChar char="l"/>
            </a:pPr>
            <a:r>
              <a:rPr lang="zh-CN" altLang="en-US" sz="2400" b="1" dirty="0"/>
              <a:t>运算实现（循环队列）：</a:t>
            </a:r>
          </a:p>
          <a:p>
            <a:pPr lvl="1">
              <a:lnSpc>
                <a:spcPct val="80000"/>
              </a:lnSpc>
              <a:buFont typeface="Wingdings" panose="05000000000000000000" pitchFamily="2" charset="2"/>
              <a:buNone/>
            </a:pPr>
            <a:r>
              <a:rPr lang="en-US" altLang="zh-CN" sz="2200" dirty="0"/>
              <a:t>Queue::</a:t>
            </a:r>
            <a:r>
              <a:rPr lang="en-US" altLang="zh-CN" sz="2200" dirty="0">
                <a:solidFill>
                  <a:srgbClr val="FF5050"/>
                </a:solidFill>
              </a:rPr>
              <a:t>Queue</a:t>
            </a:r>
            <a:r>
              <a:rPr lang="en-US" altLang="zh-CN" sz="2200" dirty="0"/>
              <a:t>( )     </a:t>
            </a:r>
          </a:p>
          <a:p>
            <a:pPr lvl="1">
              <a:lnSpc>
                <a:spcPct val="80000"/>
              </a:lnSpc>
              <a:buFont typeface="Wingdings" panose="05000000000000000000" pitchFamily="2" charset="2"/>
              <a:buNone/>
            </a:pPr>
            <a:r>
              <a:rPr lang="en-US" altLang="zh-CN" sz="2200" dirty="0"/>
              <a:t>   { count = 0;  front = rear = 0; }</a:t>
            </a:r>
          </a:p>
          <a:p>
            <a:pPr lvl="1">
              <a:lnSpc>
                <a:spcPct val="80000"/>
              </a:lnSpc>
              <a:buFont typeface="Wingdings" panose="05000000000000000000" pitchFamily="2" charset="2"/>
              <a:buNone/>
            </a:pPr>
            <a:endParaRPr lang="en-US" altLang="zh-CN" sz="2200" dirty="0"/>
          </a:p>
          <a:p>
            <a:pPr lvl="1">
              <a:lnSpc>
                <a:spcPct val="80000"/>
              </a:lnSpc>
              <a:buFont typeface="Wingdings" panose="05000000000000000000" pitchFamily="2" charset="2"/>
              <a:buNone/>
            </a:pPr>
            <a:r>
              <a:rPr lang="en-US" altLang="zh-CN" sz="2200" dirty="0">
                <a:solidFill>
                  <a:srgbClr val="0000FF"/>
                </a:solidFill>
              </a:rPr>
              <a:t>Bool</a:t>
            </a:r>
            <a:r>
              <a:rPr lang="en-US" altLang="zh-CN" sz="2200" dirty="0"/>
              <a:t>     Queue::Empty( )</a:t>
            </a:r>
            <a:r>
              <a:rPr lang="zh-CN" altLang="en-US" sz="2200" dirty="0"/>
              <a:t> </a:t>
            </a:r>
            <a:r>
              <a:rPr lang="en-US" altLang="zh-CN" sz="2200" dirty="0" err="1">
                <a:solidFill>
                  <a:srgbClr val="FF0000"/>
                </a:solidFill>
              </a:rPr>
              <a:t>const</a:t>
            </a:r>
            <a:endParaRPr lang="en-US" altLang="zh-CN" sz="2200" dirty="0">
              <a:solidFill>
                <a:srgbClr val="FF0000"/>
              </a:solidFill>
            </a:endParaRPr>
          </a:p>
          <a:p>
            <a:pPr lvl="1">
              <a:lnSpc>
                <a:spcPct val="80000"/>
              </a:lnSpc>
              <a:buFont typeface="Wingdings" panose="05000000000000000000" pitchFamily="2" charset="2"/>
              <a:buNone/>
            </a:pPr>
            <a:r>
              <a:rPr lang="en-US" altLang="zh-CN" sz="2200" dirty="0"/>
              <a:t>{</a:t>
            </a:r>
          </a:p>
          <a:p>
            <a:pPr lvl="1">
              <a:lnSpc>
                <a:spcPct val="80000"/>
              </a:lnSpc>
              <a:buFont typeface="Wingdings" panose="05000000000000000000" pitchFamily="2" charset="2"/>
              <a:buNone/>
            </a:pPr>
            <a:r>
              <a:rPr lang="en-US" altLang="zh-CN" sz="2200" dirty="0"/>
              <a:t>        </a:t>
            </a:r>
            <a:r>
              <a:rPr lang="en-US" altLang="zh-CN" sz="2200" dirty="0">
                <a:solidFill>
                  <a:srgbClr val="0000FF"/>
                </a:solidFill>
              </a:rPr>
              <a:t>if</a:t>
            </a:r>
            <a:r>
              <a:rPr lang="en-US" altLang="zh-CN" sz="2200" dirty="0"/>
              <a:t> ( front == rear )    </a:t>
            </a:r>
            <a:r>
              <a:rPr lang="en-US" altLang="zh-CN" sz="2200" dirty="0">
                <a:solidFill>
                  <a:srgbClr val="0000FF"/>
                </a:solidFill>
              </a:rPr>
              <a:t>return</a:t>
            </a:r>
            <a:r>
              <a:rPr lang="en-US" altLang="zh-CN" sz="2200" dirty="0"/>
              <a:t> TRUE;</a:t>
            </a:r>
          </a:p>
          <a:p>
            <a:pPr lvl="1">
              <a:lnSpc>
                <a:spcPct val="80000"/>
              </a:lnSpc>
              <a:buFont typeface="Wingdings" panose="05000000000000000000" pitchFamily="2" charset="2"/>
              <a:buNone/>
            </a:pPr>
            <a:r>
              <a:rPr lang="en-US" altLang="zh-CN" sz="2200" dirty="0"/>
              <a:t>        </a:t>
            </a:r>
            <a:r>
              <a:rPr lang="en-US" altLang="zh-CN" sz="2200" dirty="0">
                <a:solidFill>
                  <a:srgbClr val="0000FF"/>
                </a:solidFill>
              </a:rPr>
              <a:t>return</a:t>
            </a:r>
            <a:r>
              <a:rPr lang="en-US" altLang="zh-CN" sz="2200" dirty="0"/>
              <a:t>         FALSE;   </a:t>
            </a:r>
          </a:p>
          <a:p>
            <a:pPr lvl="1">
              <a:lnSpc>
                <a:spcPct val="80000"/>
              </a:lnSpc>
              <a:buFont typeface="Wingdings" panose="05000000000000000000" pitchFamily="2" charset="2"/>
              <a:buNone/>
            </a:pPr>
            <a:r>
              <a:rPr lang="zh-CN" altLang="en-US" sz="2200" b="1" dirty="0"/>
              <a:t>        </a:t>
            </a:r>
            <a:r>
              <a:rPr lang="en-US" altLang="zh-CN" sz="2200" b="1" dirty="0"/>
              <a:t>//</a:t>
            </a:r>
            <a:r>
              <a:rPr lang="zh-CN" altLang="en-US" sz="2200" b="1" dirty="0"/>
              <a:t>  等价于：</a:t>
            </a:r>
            <a:r>
              <a:rPr lang="en-US" altLang="zh-CN" sz="2200" b="1" dirty="0">
                <a:solidFill>
                  <a:srgbClr val="0000FF"/>
                </a:solidFill>
              </a:rPr>
              <a:t>return</a:t>
            </a:r>
            <a:r>
              <a:rPr lang="en-US" altLang="zh-CN" sz="2200" b="1" dirty="0"/>
              <a:t> </a:t>
            </a:r>
            <a:r>
              <a:rPr lang="zh-CN" altLang="en-US" sz="2200" b="1" dirty="0"/>
              <a:t> </a:t>
            </a:r>
            <a:r>
              <a:rPr lang="en-US" altLang="zh-CN" sz="2200" b="1" dirty="0"/>
              <a:t>count == 0;</a:t>
            </a:r>
          </a:p>
          <a:p>
            <a:pPr lvl="1">
              <a:lnSpc>
                <a:spcPct val="80000"/>
              </a:lnSpc>
              <a:buFont typeface="Wingdings" panose="05000000000000000000" pitchFamily="2" charset="2"/>
              <a:buNone/>
            </a:pPr>
            <a:r>
              <a:rPr lang="en-US" altLang="zh-CN" sz="2200" dirty="0"/>
              <a:t>}</a:t>
            </a:r>
          </a:p>
          <a:p>
            <a:pPr lvl="1">
              <a:lnSpc>
                <a:spcPct val="80000"/>
              </a:lnSpc>
              <a:buFont typeface="Wingdings" panose="05000000000000000000" pitchFamily="2" charset="2"/>
              <a:buNone/>
            </a:pPr>
            <a:r>
              <a:rPr lang="en-US" altLang="zh-CN" sz="2200" dirty="0">
                <a:solidFill>
                  <a:srgbClr val="0000FF"/>
                </a:solidFill>
              </a:rPr>
              <a:t>Bool</a:t>
            </a:r>
            <a:r>
              <a:rPr lang="en-US" altLang="zh-CN" sz="2200" dirty="0"/>
              <a:t>    Queue::</a:t>
            </a:r>
            <a:r>
              <a:rPr lang="en-US" altLang="zh-CN" sz="2200" dirty="0">
                <a:solidFill>
                  <a:srgbClr val="FF5050"/>
                </a:solidFill>
              </a:rPr>
              <a:t>Full</a:t>
            </a:r>
            <a:r>
              <a:rPr lang="en-US" altLang="zh-CN" sz="2200" dirty="0"/>
              <a:t>( )</a:t>
            </a:r>
            <a:r>
              <a:rPr lang="zh-CN" altLang="en-US" sz="2200" dirty="0"/>
              <a:t> </a:t>
            </a:r>
            <a:r>
              <a:rPr lang="en-US" altLang="zh-CN" sz="2200" dirty="0" err="1">
                <a:solidFill>
                  <a:srgbClr val="0000FF"/>
                </a:solidFill>
              </a:rPr>
              <a:t>const</a:t>
            </a:r>
            <a:endParaRPr lang="en-US" altLang="zh-CN" sz="2200" dirty="0">
              <a:solidFill>
                <a:srgbClr val="0000FF"/>
              </a:solidFill>
            </a:endParaRPr>
          </a:p>
          <a:p>
            <a:pPr lvl="1">
              <a:lnSpc>
                <a:spcPct val="80000"/>
              </a:lnSpc>
              <a:buFont typeface="Wingdings" panose="05000000000000000000" pitchFamily="2" charset="2"/>
              <a:buNone/>
            </a:pPr>
            <a:r>
              <a:rPr lang="en-US" altLang="zh-CN" sz="2200" dirty="0"/>
              <a:t>{</a:t>
            </a:r>
          </a:p>
          <a:p>
            <a:pPr lvl="1">
              <a:lnSpc>
                <a:spcPct val="80000"/>
              </a:lnSpc>
              <a:buFont typeface="Wingdings" panose="05000000000000000000" pitchFamily="2" charset="2"/>
              <a:buNone/>
            </a:pPr>
            <a:r>
              <a:rPr lang="en-US" altLang="zh-CN" sz="2200" dirty="0"/>
              <a:t>        </a:t>
            </a:r>
            <a:r>
              <a:rPr lang="en-US" altLang="zh-CN" sz="2200" dirty="0">
                <a:solidFill>
                  <a:srgbClr val="0000FF"/>
                </a:solidFill>
              </a:rPr>
              <a:t>if</a:t>
            </a:r>
            <a:r>
              <a:rPr lang="en-US" altLang="zh-CN" sz="2200" dirty="0"/>
              <a:t> ( count == </a:t>
            </a:r>
            <a:r>
              <a:rPr lang="en-US" altLang="zh-CN" sz="2200" i="1" dirty="0" err="1"/>
              <a:t>maxlen</a:t>
            </a:r>
            <a:r>
              <a:rPr lang="en-US" altLang="zh-CN" sz="2200" dirty="0"/>
              <a:t> - 1 )    </a:t>
            </a:r>
            <a:r>
              <a:rPr lang="en-US" altLang="zh-CN" sz="2200" dirty="0">
                <a:solidFill>
                  <a:srgbClr val="0000FF"/>
                </a:solidFill>
              </a:rPr>
              <a:t>return</a:t>
            </a:r>
            <a:r>
              <a:rPr lang="en-US" altLang="zh-CN" sz="2200" dirty="0"/>
              <a:t> TRUE;</a:t>
            </a:r>
          </a:p>
          <a:p>
            <a:pPr lvl="1">
              <a:lnSpc>
                <a:spcPct val="80000"/>
              </a:lnSpc>
              <a:buFont typeface="Wingdings" panose="05000000000000000000" pitchFamily="2" charset="2"/>
              <a:buNone/>
            </a:pPr>
            <a:r>
              <a:rPr lang="en-US" altLang="zh-CN" sz="2200" dirty="0"/>
              <a:t>        </a:t>
            </a:r>
            <a:r>
              <a:rPr lang="en-US" altLang="zh-CN" sz="2200" dirty="0">
                <a:solidFill>
                  <a:srgbClr val="0000FF"/>
                </a:solidFill>
              </a:rPr>
              <a:t>return</a:t>
            </a:r>
            <a:r>
              <a:rPr lang="en-US" altLang="zh-CN" sz="2200" dirty="0"/>
              <a:t>   FALSE;   </a:t>
            </a:r>
          </a:p>
          <a:p>
            <a:pPr lvl="1">
              <a:lnSpc>
                <a:spcPct val="80000"/>
              </a:lnSpc>
              <a:buFont typeface="Wingdings" panose="05000000000000000000" pitchFamily="2" charset="2"/>
              <a:buNone/>
            </a:pPr>
            <a:r>
              <a:rPr lang="en-US" altLang="zh-CN" sz="2200" dirty="0"/>
              <a:t>        </a:t>
            </a:r>
            <a:r>
              <a:rPr lang="en-US" altLang="zh-CN" sz="2200" b="1" dirty="0"/>
              <a:t>//</a:t>
            </a:r>
            <a:r>
              <a:rPr lang="zh-CN" altLang="en-US" sz="2200" b="1" dirty="0"/>
              <a:t>  等价于：</a:t>
            </a:r>
            <a:r>
              <a:rPr lang="en-US" altLang="zh-CN" sz="2200" b="1" dirty="0">
                <a:solidFill>
                  <a:srgbClr val="0000FF"/>
                </a:solidFill>
              </a:rPr>
              <a:t>return</a:t>
            </a:r>
            <a:r>
              <a:rPr lang="en-US" altLang="zh-CN" sz="2200" b="1" dirty="0"/>
              <a:t> ( rear + 1 ) % </a:t>
            </a:r>
            <a:r>
              <a:rPr lang="en-US" altLang="zh-CN" sz="2200" b="1" i="1" dirty="0" err="1"/>
              <a:t>maxlen</a:t>
            </a:r>
            <a:r>
              <a:rPr lang="en-US" altLang="zh-CN" sz="2200" b="1" dirty="0"/>
              <a:t> == front ;</a:t>
            </a:r>
          </a:p>
          <a:p>
            <a:pPr lvl="1">
              <a:lnSpc>
                <a:spcPct val="80000"/>
              </a:lnSpc>
              <a:buFont typeface="Wingdings" panose="05000000000000000000" pitchFamily="2" charset="2"/>
              <a:buNone/>
            </a:pPr>
            <a:r>
              <a:rPr lang="en-US" altLang="zh-CN" sz="2200" dirty="0"/>
              <a:t>}</a:t>
            </a:r>
            <a:endParaRPr lang="zh-CN" altLang="en-US" sz="2200" dirty="0"/>
          </a:p>
        </p:txBody>
      </p:sp>
      <p:sp>
        <p:nvSpPr>
          <p:cNvPr id="20484"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9DA44241-2460-40B2-A7FF-36492AC60816}" type="slidenum">
              <a:rPr lang="zh-CN" altLang="en-US" smtClean="0"/>
              <a:t>19</a:t>
            </a:fld>
            <a:endParaRPr lang="zh-CN" altLang="en-US"/>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7" dur="500"/>
                                        <p:tgtEl>
                                          <p:spTgt spid="204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7" dur="500"/>
                                        <p:tgtEl>
                                          <p:spTgt spid="2048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2" dur="500"/>
                                        <p:tgtEl>
                                          <p:spTgt spid="2048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47" dur="500"/>
                                        <p:tgtEl>
                                          <p:spTgt spid="2048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52" dur="500"/>
                                        <p:tgtEl>
                                          <p:spTgt spid="2048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483">
                                            <p:txEl>
                                              <p:pRg st="11" end="11"/>
                                            </p:txEl>
                                          </p:spTgt>
                                        </p:tgtEl>
                                        <p:attrNameLst>
                                          <p:attrName>style.visibility</p:attrName>
                                        </p:attrNameLst>
                                      </p:cBhvr>
                                      <p:to>
                                        <p:strVal val="visible"/>
                                      </p:to>
                                    </p:set>
                                    <p:animEffect transition="in" filter="blinds(horizontal)">
                                      <p:cBhvr>
                                        <p:cTn id="57" dur="500"/>
                                        <p:tgtEl>
                                          <p:spTgt spid="2048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62" dur="500"/>
                                        <p:tgtEl>
                                          <p:spTgt spid="2048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483">
                                            <p:txEl>
                                              <p:pRg st="13" end="13"/>
                                            </p:txEl>
                                          </p:spTgt>
                                        </p:tgtEl>
                                        <p:attrNameLst>
                                          <p:attrName>style.visibility</p:attrName>
                                        </p:attrNameLst>
                                      </p:cBhvr>
                                      <p:to>
                                        <p:strVal val="visible"/>
                                      </p:to>
                                    </p:set>
                                    <p:animEffect transition="in" filter="blinds(horizontal)">
                                      <p:cBhvr>
                                        <p:cTn id="67" dur="500"/>
                                        <p:tgtEl>
                                          <p:spTgt spid="2048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483">
                                            <p:txEl>
                                              <p:pRg st="14" end="14"/>
                                            </p:txEl>
                                          </p:spTgt>
                                        </p:tgtEl>
                                        <p:attrNameLst>
                                          <p:attrName>style.visibility</p:attrName>
                                        </p:attrNameLst>
                                      </p:cBhvr>
                                      <p:to>
                                        <p:strVal val="visible"/>
                                      </p:to>
                                    </p:set>
                                    <p:animEffect transition="in" filter="blinds(horizontal)">
                                      <p:cBhvr>
                                        <p:cTn id="72" dur="500"/>
                                        <p:tgtEl>
                                          <p:spTgt spid="2048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483">
                                            <p:txEl>
                                              <p:pRg st="15" end="15"/>
                                            </p:txEl>
                                          </p:spTgt>
                                        </p:tgtEl>
                                        <p:attrNameLst>
                                          <p:attrName>style.visibility</p:attrName>
                                        </p:attrNameLst>
                                      </p:cBhvr>
                                      <p:to>
                                        <p:strVal val="visible"/>
                                      </p:to>
                                    </p:set>
                                    <p:animEffect transition="in" filter="blinds(horizontal)">
                                      <p:cBhvr>
                                        <p:cTn id="77" dur="500"/>
                                        <p:tgtEl>
                                          <p:spTgt spid="2048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3</a:t>
            </a:r>
            <a:r>
              <a:rPr lang="zh-CN" altLang="en-US" b="1" dirty="0"/>
              <a:t>章  </a:t>
            </a:r>
            <a:r>
              <a:rPr lang="zh-CN" altLang="en-US" dirty="0"/>
              <a:t>队列</a:t>
            </a:r>
            <a:r>
              <a:rPr lang="en-US" altLang="zh-CN" b="1" dirty="0"/>
              <a:t>(</a:t>
            </a:r>
            <a:r>
              <a:rPr lang="en-US" altLang="zh-CN" b="1" dirty="0">
                <a:solidFill>
                  <a:srgbClr val="0000FF"/>
                </a:solidFill>
              </a:rPr>
              <a:t>Queue</a:t>
            </a:r>
            <a:r>
              <a:rPr lang="en-US" altLang="zh-CN" b="1" dirty="0"/>
              <a:t>)</a:t>
            </a:r>
            <a:endParaRPr lang="zh-CN" altLang="en-US" b="1" dirty="0"/>
          </a:p>
        </p:txBody>
      </p:sp>
      <p:grpSp>
        <p:nvGrpSpPr>
          <p:cNvPr id="5" name="组合 107"/>
          <p:cNvGrpSpPr/>
          <p:nvPr/>
        </p:nvGrpSpPr>
        <p:grpSpPr>
          <a:xfrm>
            <a:off x="971600" y="4581128"/>
            <a:ext cx="4032448" cy="684275"/>
            <a:chOff x="939802" y="5062184"/>
            <a:chExt cx="4032448"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6501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3.5 </a:t>
              </a:r>
              <a:r>
                <a:rPr lang="zh-CN" altLang="en-US" sz="3600" b="1" dirty="0">
                  <a:latin typeface="Times New Roman" panose="02020603050405020304" pitchFamily="18" charset="0"/>
                  <a:ea typeface="黑体" panose="02010609060101010101" pitchFamily="49" charset="-122"/>
                </a:rPr>
                <a:t>本章小结</a:t>
              </a:r>
            </a:p>
          </p:txBody>
        </p:sp>
      </p:grpSp>
      <p:grpSp>
        <p:nvGrpSpPr>
          <p:cNvPr id="4" name="组合 3"/>
          <p:cNvGrpSpPr/>
          <p:nvPr/>
        </p:nvGrpSpPr>
        <p:grpSpPr>
          <a:xfrm>
            <a:off x="611560" y="1326432"/>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3.1 </a:t>
              </a:r>
              <a:r>
                <a:rPr lang="zh-CN" altLang="en-US" sz="3600" b="1" dirty="0">
                  <a:latin typeface="黑体" panose="02010609060101010101" pitchFamily="49" charset="-122"/>
                  <a:ea typeface="黑体" panose="02010609060101010101" pitchFamily="49" charset="-122"/>
                </a:rPr>
                <a:t>引例</a:t>
              </a: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186374"/>
            <a:ext cx="6248386" cy="1200304"/>
            <a:chOff x="933887" y="3363717"/>
            <a:chExt cx="6248386" cy="1200304"/>
          </a:xfrm>
        </p:grpSpPr>
        <p:grpSp>
          <p:nvGrpSpPr>
            <p:cNvPr id="15" name="组合 105"/>
            <p:cNvGrpSpPr/>
            <p:nvPr/>
          </p:nvGrpSpPr>
          <p:grpSpPr>
            <a:xfrm>
              <a:off x="933887" y="3363717"/>
              <a:ext cx="6248386" cy="1200304"/>
              <a:chOff x="933887" y="3363717"/>
              <a:chExt cx="6248386" cy="1200304"/>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957233" y="3363717"/>
                <a:ext cx="6225040"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a:p>
                <a:pPr marL="0" lvl="1" algn="ct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711144" y="3001805"/>
            <a:ext cx="7317240" cy="1200304"/>
            <a:chOff x="704746" y="4179148"/>
            <a:chExt cx="7317240" cy="1200304"/>
          </a:xfrm>
        </p:grpSpPr>
        <p:grpSp>
          <p:nvGrpSpPr>
            <p:cNvPr id="20" name="组合 106"/>
            <p:cNvGrpSpPr/>
            <p:nvPr/>
          </p:nvGrpSpPr>
          <p:grpSpPr>
            <a:xfrm>
              <a:off x="704746" y="4179148"/>
              <a:ext cx="7317240" cy="1200304"/>
              <a:chOff x="695221" y="4179148"/>
              <a:chExt cx="7317240" cy="1200304"/>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695221" y="4179148"/>
                <a:ext cx="7317240"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a:p>
                <a:pPr marL="0" lvl="1" algn="ct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89554" y="3824893"/>
            <a:ext cx="6542686" cy="651944"/>
            <a:chOff x="193198" y="4599564"/>
            <a:chExt cx="6542686"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9319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3.4 </a:t>
              </a:r>
              <a:r>
                <a:rPr lang="zh-CN" altLang="en-US" sz="3600" b="1" dirty="0">
                  <a:latin typeface="黑体" panose="02010609060101010101" pitchFamily="49" charset="-122"/>
                  <a:ea typeface="黑体" panose="02010609060101010101" pitchFamily="49" charset="-122"/>
                </a:rPr>
                <a:t>队列的应用</a:t>
              </a: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1506"/>
          <p:cNvSpPr>
            <a:spLocks noGrp="1" noChangeArrowheads="1"/>
          </p:cNvSpPr>
          <p:nvPr>
            <p:ph idx="1"/>
          </p:nvPr>
        </p:nvSpPr>
        <p:spPr>
          <a:xfrm>
            <a:off x="457200" y="1124745"/>
            <a:ext cx="8229600" cy="4968552"/>
          </a:xfrm>
        </p:spPr>
        <p:txBody>
          <a:bodyPr/>
          <a:lstStyle/>
          <a:p>
            <a:pPr lvl="1">
              <a:lnSpc>
                <a:spcPct val="90000"/>
              </a:lnSpc>
              <a:buFont typeface="Wingdings" panose="05000000000000000000" pitchFamily="2" charset="2"/>
              <a:buNone/>
            </a:pPr>
            <a:r>
              <a:rPr lang="en-US" altLang="zh-CN" sz="2200" dirty="0" err="1">
                <a:solidFill>
                  <a:srgbClr val="0000FF"/>
                </a:solidFill>
              </a:rPr>
              <a:t>error_code</a:t>
            </a:r>
            <a:r>
              <a:rPr lang="en-US" altLang="zh-CN" sz="2200" dirty="0">
                <a:solidFill>
                  <a:srgbClr val="0000FF"/>
                </a:solidFill>
              </a:rPr>
              <a:t> </a:t>
            </a:r>
            <a:r>
              <a:rPr lang="en-US" altLang="zh-CN" sz="2200" dirty="0"/>
              <a:t>   Queue::</a:t>
            </a:r>
            <a:r>
              <a:rPr lang="en-US" altLang="zh-CN" sz="2200" dirty="0" err="1">
                <a:solidFill>
                  <a:srgbClr val="FF5050"/>
                </a:solidFill>
              </a:rPr>
              <a:t>Get_front</a:t>
            </a:r>
            <a:r>
              <a:rPr lang="en-US" altLang="zh-CN" sz="2200" dirty="0"/>
              <a:t>(</a:t>
            </a:r>
            <a:r>
              <a:rPr lang="en-US" altLang="zh-CN" sz="2200" dirty="0" err="1">
                <a:solidFill>
                  <a:srgbClr val="0000FF"/>
                </a:solidFill>
              </a:rPr>
              <a:t>elemenType</a:t>
            </a:r>
            <a:r>
              <a:rPr lang="en-US" altLang="zh-CN" sz="2200" dirty="0"/>
              <a:t> </a:t>
            </a:r>
            <a:r>
              <a:rPr lang="en-US" altLang="zh-CN" sz="2200" dirty="0">
                <a:solidFill>
                  <a:srgbClr val="FF0000"/>
                </a:solidFill>
              </a:rPr>
              <a:t>&amp;</a:t>
            </a:r>
            <a:r>
              <a:rPr lang="en-US" altLang="zh-CN" sz="2200" i="1" dirty="0"/>
              <a:t>x</a:t>
            </a:r>
            <a:r>
              <a:rPr lang="en-US" altLang="zh-CN" sz="2200" dirty="0"/>
              <a:t>)</a:t>
            </a:r>
            <a:r>
              <a:rPr lang="zh-CN" altLang="en-US" sz="2200" dirty="0"/>
              <a:t> </a:t>
            </a:r>
            <a:r>
              <a:rPr lang="en-US" altLang="zh-CN" sz="2200" dirty="0" err="1">
                <a:solidFill>
                  <a:srgbClr val="FF0000"/>
                </a:solidFill>
              </a:rPr>
              <a:t>const</a:t>
            </a:r>
            <a:endParaRPr lang="en-US" altLang="zh-CN" sz="2200" dirty="0">
              <a:solidFill>
                <a:srgbClr val="FF0000"/>
              </a:solidFill>
            </a:endParaRPr>
          </a:p>
          <a:p>
            <a:pPr lvl="1">
              <a:lnSpc>
                <a:spcPct val="90000"/>
              </a:lnSpc>
              <a:buFont typeface="Wingdings" panose="05000000000000000000" pitchFamily="2" charset="2"/>
              <a:buNone/>
            </a:pPr>
            <a:r>
              <a:rPr lang="en-US" altLang="zh-CN" sz="2200" dirty="0"/>
              <a:t>{</a:t>
            </a:r>
          </a:p>
          <a:p>
            <a:pPr lvl="1">
              <a:lnSpc>
                <a:spcPct val="90000"/>
              </a:lnSpc>
              <a:buFont typeface="Wingdings" panose="05000000000000000000" pitchFamily="2" charset="2"/>
              <a:buNone/>
            </a:pPr>
            <a:r>
              <a:rPr lang="en-US" altLang="zh-CN" sz="2200" dirty="0"/>
              <a:t>        </a:t>
            </a:r>
            <a:r>
              <a:rPr lang="en-US" altLang="zh-CN" sz="2200" dirty="0">
                <a:solidFill>
                  <a:srgbClr val="0000FF"/>
                </a:solidFill>
              </a:rPr>
              <a:t>if</a:t>
            </a:r>
            <a:r>
              <a:rPr lang="en-US" altLang="zh-CN" sz="2200" dirty="0"/>
              <a:t> ( Empty() )      </a:t>
            </a:r>
            <a:r>
              <a:rPr lang="en-US" altLang="zh-CN" sz="2200" dirty="0">
                <a:solidFill>
                  <a:srgbClr val="0000FF"/>
                </a:solidFill>
              </a:rPr>
              <a:t>return</a:t>
            </a:r>
            <a:r>
              <a:rPr lang="en-US" altLang="zh-CN" sz="2200" dirty="0"/>
              <a:t> underflow;</a:t>
            </a:r>
          </a:p>
          <a:p>
            <a:pPr lvl="1">
              <a:lnSpc>
                <a:spcPct val="90000"/>
              </a:lnSpc>
              <a:buFont typeface="Wingdings" panose="05000000000000000000" pitchFamily="2" charset="2"/>
              <a:buNone/>
            </a:pPr>
            <a:r>
              <a:rPr lang="en-US" altLang="zh-CN" sz="2200" dirty="0"/>
              <a:t>        </a:t>
            </a:r>
            <a:r>
              <a:rPr lang="en-US" altLang="zh-CN" sz="2200" i="1" dirty="0"/>
              <a:t>x</a:t>
            </a:r>
            <a:r>
              <a:rPr lang="en-US" altLang="zh-CN" sz="2200" dirty="0"/>
              <a:t> = data[ (front + 1 ) % </a:t>
            </a:r>
            <a:r>
              <a:rPr lang="en-US" altLang="zh-CN" sz="2200" i="1" dirty="0" err="1"/>
              <a:t>maxlen</a:t>
            </a:r>
            <a:r>
              <a:rPr lang="en-US" altLang="zh-CN" sz="2200" dirty="0"/>
              <a:t> ];</a:t>
            </a:r>
          </a:p>
          <a:p>
            <a:pPr lvl="1">
              <a:lnSpc>
                <a:spcPct val="90000"/>
              </a:lnSpc>
              <a:buFont typeface="Wingdings" panose="05000000000000000000" pitchFamily="2" charset="2"/>
              <a:buNone/>
            </a:pPr>
            <a:r>
              <a:rPr lang="en-US" altLang="zh-CN" sz="2200" dirty="0"/>
              <a:t>        </a:t>
            </a:r>
            <a:r>
              <a:rPr lang="en-US" altLang="zh-CN" sz="2200" dirty="0">
                <a:solidFill>
                  <a:srgbClr val="0000FF"/>
                </a:solidFill>
              </a:rPr>
              <a:t>return</a:t>
            </a:r>
            <a:r>
              <a:rPr lang="en-US" altLang="zh-CN" sz="2200" dirty="0"/>
              <a:t> success;</a:t>
            </a:r>
          </a:p>
          <a:p>
            <a:pPr lvl="1">
              <a:lnSpc>
                <a:spcPct val="90000"/>
              </a:lnSpc>
              <a:buFont typeface="Wingdings" panose="05000000000000000000" pitchFamily="2" charset="2"/>
              <a:buNone/>
            </a:pPr>
            <a:r>
              <a:rPr lang="en-US" altLang="zh-CN" sz="2200" dirty="0"/>
              <a:t>}</a:t>
            </a:r>
          </a:p>
          <a:p>
            <a:pPr lvl="1">
              <a:lnSpc>
                <a:spcPct val="90000"/>
              </a:lnSpc>
              <a:buFont typeface="Wingdings" panose="05000000000000000000" pitchFamily="2" charset="2"/>
              <a:buNone/>
            </a:pPr>
            <a:endParaRPr lang="zh-CN" altLang="en-US" sz="2200" b="1" dirty="0"/>
          </a:p>
          <a:p>
            <a:pPr lvl="1">
              <a:lnSpc>
                <a:spcPct val="90000"/>
              </a:lnSpc>
              <a:buFont typeface="Wingdings" panose="05000000000000000000" pitchFamily="2" charset="2"/>
              <a:buNone/>
            </a:pPr>
            <a:r>
              <a:rPr lang="en-US" altLang="zh-CN" sz="2200" dirty="0" err="1">
                <a:solidFill>
                  <a:srgbClr val="0000FF"/>
                </a:solidFill>
              </a:rPr>
              <a:t>error_code</a:t>
            </a:r>
            <a:r>
              <a:rPr lang="en-US" altLang="zh-CN" sz="2200" dirty="0"/>
              <a:t>   Queue::</a:t>
            </a:r>
            <a:r>
              <a:rPr lang="en-US" altLang="zh-CN" sz="2200" dirty="0">
                <a:solidFill>
                  <a:srgbClr val="FF5050"/>
                </a:solidFill>
              </a:rPr>
              <a:t>Append</a:t>
            </a:r>
            <a:r>
              <a:rPr lang="en-US" altLang="zh-CN" sz="2200" dirty="0"/>
              <a:t>(</a:t>
            </a:r>
            <a:r>
              <a:rPr lang="en-US" altLang="zh-CN" sz="2200" dirty="0" err="1">
                <a:solidFill>
                  <a:srgbClr val="FF0000"/>
                </a:solidFill>
              </a:rPr>
              <a:t>const</a:t>
            </a:r>
            <a:r>
              <a:rPr lang="en-US" altLang="zh-CN" sz="2200" dirty="0"/>
              <a:t> </a:t>
            </a:r>
            <a:r>
              <a:rPr lang="en-US" altLang="zh-CN" sz="2200" dirty="0" err="1">
                <a:solidFill>
                  <a:srgbClr val="0000FF"/>
                </a:solidFill>
              </a:rPr>
              <a:t>elemenType</a:t>
            </a:r>
            <a:r>
              <a:rPr lang="en-US" altLang="zh-CN" sz="2200" dirty="0"/>
              <a:t> </a:t>
            </a:r>
            <a:r>
              <a:rPr lang="en-US" altLang="zh-CN" sz="2200" i="1" dirty="0"/>
              <a:t>x</a:t>
            </a:r>
            <a:r>
              <a:rPr lang="en-US" altLang="zh-CN" sz="2200" dirty="0"/>
              <a:t>)</a:t>
            </a:r>
          </a:p>
          <a:p>
            <a:pPr lvl="1">
              <a:lnSpc>
                <a:spcPct val="90000"/>
              </a:lnSpc>
              <a:buFont typeface="Wingdings" panose="05000000000000000000" pitchFamily="2" charset="2"/>
              <a:buNone/>
            </a:pPr>
            <a:r>
              <a:rPr lang="en-US" altLang="zh-CN" sz="2200" dirty="0"/>
              <a:t>{</a:t>
            </a:r>
          </a:p>
          <a:p>
            <a:pPr lvl="2">
              <a:lnSpc>
                <a:spcPct val="90000"/>
              </a:lnSpc>
              <a:buFont typeface="Wingdings" panose="05000000000000000000" pitchFamily="2" charset="2"/>
              <a:buNone/>
            </a:pPr>
            <a:r>
              <a:rPr lang="en-US" altLang="zh-CN" sz="2200" dirty="0"/>
              <a:t>  </a:t>
            </a:r>
            <a:r>
              <a:rPr lang="en-US" altLang="zh-CN" sz="2200" dirty="0">
                <a:solidFill>
                  <a:srgbClr val="0000FF"/>
                </a:solidFill>
              </a:rPr>
              <a:t>if</a:t>
            </a:r>
            <a:r>
              <a:rPr lang="en-US" altLang="zh-CN" sz="2200" dirty="0"/>
              <a:t> ( Full() )    </a:t>
            </a:r>
            <a:r>
              <a:rPr lang="en-US" altLang="zh-CN" sz="2200" dirty="0">
                <a:solidFill>
                  <a:srgbClr val="0000FF"/>
                </a:solidFill>
              </a:rPr>
              <a:t>return</a:t>
            </a:r>
            <a:r>
              <a:rPr lang="en-US" altLang="zh-CN" sz="2200" dirty="0"/>
              <a:t> overflow;</a:t>
            </a:r>
          </a:p>
          <a:p>
            <a:pPr lvl="2">
              <a:lnSpc>
                <a:spcPct val="90000"/>
              </a:lnSpc>
              <a:buFont typeface="Wingdings" panose="05000000000000000000" pitchFamily="2" charset="2"/>
              <a:buNone/>
            </a:pPr>
            <a:r>
              <a:rPr lang="en-US" altLang="zh-CN" sz="2200" dirty="0"/>
              <a:t>  rear = ( rear + 1 ) % </a:t>
            </a:r>
            <a:r>
              <a:rPr lang="en-US" altLang="zh-CN" sz="2200" i="1" dirty="0" err="1"/>
              <a:t>maxlen</a:t>
            </a:r>
            <a:r>
              <a:rPr lang="en-US" altLang="zh-CN" sz="2200" dirty="0"/>
              <a:t> ;</a:t>
            </a:r>
          </a:p>
          <a:p>
            <a:pPr lvl="2">
              <a:lnSpc>
                <a:spcPct val="90000"/>
              </a:lnSpc>
              <a:buFont typeface="Wingdings" panose="05000000000000000000" pitchFamily="2" charset="2"/>
              <a:buNone/>
            </a:pPr>
            <a:r>
              <a:rPr lang="en-US" altLang="zh-CN" sz="2200" dirty="0"/>
              <a:t>  data[rear] = </a:t>
            </a:r>
            <a:r>
              <a:rPr lang="en-US" altLang="zh-CN" sz="2200" i="1" dirty="0"/>
              <a:t>x</a:t>
            </a:r>
            <a:r>
              <a:rPr lang="en-US" altLang="zh-CN" sz="2200" dirty="0"/>
              <a:t>;</a:t>
            </a:r>
          </a:p>
          <a:p>
            <a:pPr lvl="2">
              <a:lnSpc>
                <a:spcPct val="90000"/>
              </a:lnSpc>
              <a:buFont typeface="Wingdings" panose="05000000000000000000" pitchFamily="2" charset="2"/>
              <a:buNone/>
            </a:pPr>
            <a:r>
              <a:rPr lang="en-US" altLang="zh-CN" sz="2200" dirty="0"/>
              <a:t>  count ++;</a:t>
            </a:r>
          </a:p>
          <a:p>
            <a:pPr lvl="2">
              <a:lnSpc>
                <a:spcPct val="90000"/>
              </a:lnSpc>
              <a:buFont typeface="Wingdings" panose="05000000000000000000" pitchFamily="2" charset="2"/>
              <a:buNone/>
            </a:pPr>
            <a:r>
              <a:rPr lang="en-US" altLang="zh-CN" sz="2200" dirty="0"/>
              <a:t>  </a:t>
            </a:r>
            <a:r>
              <a:rPr lang="en-US" altLang="zh-CN" sz="2200" dirty="0">
                <a:solidFill>
                  <a:srgbClr val="0000FF"/>
                </a:solidFill>
              </a:rPr>
              <a:t>return</a:t>
            </a:r>
            <a:r>
              <a:rPr lang="en-US" altLang="zh-CN" sz="2200" dirty="0"/>
              <a:t>   success;</a:t>
            </a:r>
          </a:p>
          <a:p>
            <a:pPr lvl="1">
              <a:lnSpc>
                <a:spcPct val="90000"/>
              </a:lnSpc>
              <a:spcBef>
                <a:spcPts val="0"/>
              </a:spcBef>
              <a:buNone/>
            </a:pPr>
            <a:r>
              <a:rPr lang="en-US" altLang="zh-CN" sz="2200" dirty="0"/>
              <a:t>}</a:t>
            </a:r>
          </a:p>
        </p:txBody>
      </p:sp>
      <p:sp>
        <p:nvSpPr>
          <p:cNvPr id="21508"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7CEACFA-C4FA-4D3F-9514-1AC415FD7CCA}" type="slidenum">
              <a:rPr lang="zh-CN" altLang="en-US" smtClean="0"/>
              <a:t>20</a:t>
            </a:fld>
            <a:endParaRPr lang="zh-CN" altLang="en-US"/>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32" dur="500"/>
                                        <p:tgtEl>
                                          <p:spTgt spid="21507">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35" dur="500"/>
                                        <p:tgtEl>
                                          <p:spTgt spid="21507">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38" dur="500"/>
                                        <p:tgtEl>
                                          <p:spTgt spid="2150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animEffect transition="in" filter="blinds(horizontal)">
                                      <p:cBhvr>
                                        <p:cTn id="43" dur="500"/>
                                        <p:tgtEl>
                                          <p:spTgt spid="2150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1507">
                                            <p:txEl>
                                              <p:pRg st="10" end="10"/>
                                            </p:txEl>
                                          </p:spTgt>
                                        </p:tgtEl>
                                        <p:attrNameLst>
                                          <p:attrName>style.visibility</p:attrName>
                                        </p:attrNameLst>
                                      </p:cBhvr>
                                      <p:to>
                                        <p:strVal val="visible"/>
                                      </p:to>
                                    </p:set>
                                    <p:animEffect transition="in" filter="blinds(horizontal)">
                                      <p:cBhvr>
                                        <p:cTn id="48" dur="500"/>
                                        <p:tgtEl>
                                          <p:spTgt spid="21507">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1507">
                                            <p:txEl>
                                              <p:pRg st="11" end="11"/>
                                            </p:txEl>
                                          </p:spTgt>
                                        </p:tgtEl>
                                        <p:attrNameLst>
                                          <p:attrName>style.visibility</p:attrName>
                                        </p:attrNameLst>
                                      </p:cBhvr>
                                      <p:to>
                                        <p:strVal val="visible"/>
                                      </p:to>
                                    </p:set>
                                    <p:animEffect transition="in" filter="blinds(horizontal)">
                                      <p:cBhvr>
                                        <p:cTn id="53" dur="500"/>
                                        <p:tgtEl>
                                          <p:spTgt spid="21507">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507">
                                            <p:txEl>
                                              <p:pRg st="12" end="12"/>
                                            </p:txEl>
                                          </p:spTgt>
                                        </p:tgtEl>
                                        <p:attrNameLst>
                                          <p:attrName>style.visibility</p:attrName>
                                        </p:attrNameLst>
                                      </p:cBhvr>
                                      <p:to>
                                        <p:strVal val="visible"/>
                                      </p:to>
                                    </p:set>
                                    <p:animEffect transition="in" filter="blinds(horizontal)">
                                      <p:cBhvr>
                                        <p:cTn id="58" dur="500"/>
                                        <p:tgtEl>
                                          <p:spTgt spid="21507">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507">
                                            <p:txEl>
                                              <p:pRg st="13" end="13"/>
                                            </p:txEl>
                                          </p:spTgt>
                                        </p:tgtEl>
                                        <p:attrNameLst>
                                          <p:attrName>style.visibility</p:attrName>
                                        </p:attrNameLst>
                                      </p:cBhvr>
                                      <p:to>
                                        <p:strVal val="visible"/>
                                      </p:to>
                                    </p:set>
                                    <p:animEffect transition="in" filter="blinds(horizontal)">
                                      <p:cBhvr>
                                        <p:cTn id="63" dur="500"/>
                                        <p:tgtEl>
                                          <p:spTgt spid="21507">
                                            <p:txEl>
                                              <p:pRg st="13" end="13"/>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507">
                                            <p:txEl>
                                              <p:pRg st="14" end="14"/>
                                            </p:txEl>
                                          </p:spTgt>
                                        </p:tgtEl>
                                        <p:attrNameLst>
                                          <p:attrName>style.visibility</p:attrName>
                                        </p:attrNameLst>
                                      </p:cBhvr>
                                      <p:to>
                                        <p:strVal val="visible"/>
                                      </p:to>
                                    </p:set>
                                    <p:animEffect transition="in" filter="blinds(horizontal)">
                                      <p:cBhvr>
                                        <p:cTn id="66" dur="500"/>
                                        <p:tgtEl>
                                          <p:spTgt spid="215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2530"/>
          <p:cNvSpPr>
            <a:spLocks noGrp="1" noChangeArrowheads="1"/>
          </p:cNvSpPr>
          <p:nvPr>
            <p:ph idx="1"/>
          </p:nvPr>
        </p:nvSpPr>
        <p:spPr>
          <a:xfrm>
            <a:off x="323528" y="1052736"/>
            <a:ext cx="8568952" cy="4678451"/>
          </a:xfrm>
        </p:spPr>
        <p:txBody>
          <a:bodyPr/>
          <a:lstStyle/>
          <a:p>
            <a:pPr>
              <a:lnSpc>
                <a:spcPct val="90000"/>
              </a:lnSpc>
              <a:buFont typeface="Wingdings" panose="05000000000000000000" pitchFamily="2" charset="2"/>
              <a:buNone/>
            </a:pPr>
            <a:r>
              <a:rPr lang="zh-CN" altLang="en-US" sz="2200" dirty="0">
                <a:solidFill>
                  <a:srgbClr val="0000FF"/>
                </a:solidFill>
              </a:rPr>
              <a:t>       </a:t>
            </a:r>
            <a:r>
              <a:rPr lang="en-US" altLang="zh-CN" sz="2200" dirty="0" err="1">
                <a:solidFill>
                  <a:srgbClr val="0000FF"/>
                </a:solidFill>
              </a:rPr>
              <a:t>error_code</a:t>
            </a:r>
            <a:r>
              <a:rPr lang="en-US" altLang="zh-CN" sz="2200" dirty="0">
                <a:solidFill>
                  <a:srgbClr val="0000FF"/>
                </a:solidFill>
              </a:rPr>
              <a:t>   </a:t>
            </a:r>
            <a:r>
              <a:rPr lang="en-US" altLang="zh-CN" sz="2200" dirty="0"/>
              <a:t>Queue::</a:t>
            </a:r>
            <a:r>
              <a:rPr lang="en-US" altLang="zh-CN" sz="2200" dirty="0">
                <a:solidFill>
                  <a:srgbClr val="FF5050"/>
                </a:solidFill>
              </a:rPr>
              <a:t>Serve</a:t>
            </a:r>
            <a:r>
              <a:rPr lang="en-US" altLang="zh-CN" sz="2200" dirty="0"/>
              <a:t>( )</a:t>
            </a:r>
          </a:p>
          <a:p>
            <a:pPr>
              <a:lnSpc>
                <a:spcPct val="90000"/>
              </a:lnSpc>
              <a:buFont typeface="Wingdings" panose="05000000000000000000" pitchFamily="2" charset="2"/>
              <a:buNone/>
            </a:pPr>
            <a:r>
              <a:rPr lang="en-US" altLang="zh-CN" sz="2200" dirty="0"/>
              <a:t>      {</a:t>
            </a:r>
          </a:p>
          <a:p>
            <a:pPr lvl="2">
              <a:lnSpc>
                <a:spcPct val="90000"/>
              </a:lnSpc>
              <a:buFont typeface="Wingdings" panose="05000000000000000000" pitchFamily="2" charset="2"/>
              <a:buNone/>
            </a:pPr>
            <a:r>
              <a:rPr lang="en-US" altLang="zh-CN" sz="2200" dirty="0">
                <a:solidFill>
                  <a:srgbClr val="0000FF"/>
                </a:solidFill>
              </a:rPr>
              <a:t>if</a:t>
            </a:r>
            <a:r>
              <a:rPr lang="en-US" altLang="zh-CN" sz="2200" dirty="0"/>
              <a:t> ( Empty() )    </a:t>
            </a:r>
            <a:r>
              <a:rPr lang="en-US" altLang="zh-CN" sz="2200" dirty="0">
                <a:solidFill>
                  <a:srgbClr val="0000FF"/>
                </a:solidFill>
              </a:rPr>
              <a:t>return</a:t>
            </a:r>
            <a:r>
              <a:rPr lang="en-US" altLang="zh-CN" sz="2200" dirty="0"/>
              <a:t> underflow;</a:t>
            </a:r>
          </a:p>
          <a:p>
            <a:pPr lvl="2">
              <a:lnSpc>
                <a:spcPct val="90000"/>
              </a:lnSpc>
              <a:buFont typeface="Wingdings" panose="05000000000000000000" pitchFamily="2" charset="2"/>
              <a:buNone/>
            </a:pPr>
            <a:r>
              <a:rPr lang="en-US" altLang="zh-CN" sz="2200" dirty="0"/>
              <a:t>front = ( front + 1 ) % </a:t>
            </a:r>
            <a:r>
              <a:rPr lang="en-US" altLang="zh-CN" sz="2200" i="1" dirty="0" err="1"/>
              <a:t>maxlen</a:t>
            </a:r>
            <a:r>
              <a:rPr lang="en-US" altLang="zh-CN" sz="2200" dirty="0"/>
              <a:t>;</a:t>
            </a:r>
          </a:p>
          <a:p>
            <a:pPr lvl="2">
              <a:lnSpc>
                <a:spcPct val="90000"/>
              </a:lnSpc>
              <a:buFont typeface="Wingdings" panose="05000000000000000000" pitchFamily="2" charset="2"/>
              <a:buNone/>
            </a:pPr>
            <a:r>
              <a:rPr lang="en-US" altLang="zh-CN" sz="2200" dirty="0"/>
              <a:t>count --;</a:t>
            </a:r>
          </a:p>
          <a:p>
            <a:pPr lvl="2">
              <a:lnSpc>
                <a:spcPct val="90000"/>
              </a:lnSpc>
              <a:buFont typeface="Wingdings" panose="05000000000000000000" pitchFamily="2" charset="2"/>
              <a:buNone/>
            </a:pPr>
            <a:r>
              <a:rPr lang="en-US" altLang="zh-CN" sz="2200" dirty="0">
                <a:solidFill>
                  <a:srgbClr val="0000FF"/>
                </a:solidFill>
              </a:rPr>
              <a:t>return</a:t>
            </a:r>
            <a:r>
              <a:rPr lang="en-US" altLang="zh-CN" sz="2200" dirty="0"/>
              <a:t>  success;</a:t>
            </a:r>
          </a:p>
          <a:p>
            <a:pPr marL="342900" lvl="2" indent="-342900">
              <a:lnSpc>
                <a:spcPct val="90000"/>
              </a:lnSpc>
              <a:buNone/>
            </a:pPr>
            <a:r>
              <a:rPr lang="en-US" altLang="zh-CN" sz="2200" dirty="0"/>
              <a:t>       }</a:t>
            </a:r>
          </a:p>
          <a:p>
            <a:pPr lvl="1">
              <a:lnSpc>
                <a:spcPct val="90000"/>
              </a:lnSpc>
              <a:spcBef>
                <a:spcPts val="0"/>
              </a:spcBef>
              <a:buFont typeface="Wingdings" panose="05000000000000000000" pitchFamily="2" charset="2"/>
              <a:buNone/>
            </a:pPr>
            <a:endParaRPr lang="zh-CN" altLang="en-US" sz="2200" b="1" dirty="0">
              <a:solidFill>
                <a:schemeClr val="accent2"/>
              </a:solidFill>
            </a:endParaRPr>
          </a:p>
          <a:p>
            <a:pPr lvl="1">
              <a:lnSpc>
                <a:spcPct val="90000"/>
              </a:lnSpc>
              <a:buFont typeface="Wingdings" panose="05000000000000000000" pitchFamily="2" charset="2"/>
              <a:buNone/>
            </a:pPr>
            <a:r>
              <a:rPr lang="zh-CN" altLang="en-US" sz="2200" b="1" dirty="0">
                <a:solidFill>
                  <a:srgbClr val="FF0000"/>
                </a:solidFill>
              </a:rPr>
              <a:t>分析：</a:t>
            </a:r>
          </a:p>
          <a:p>
            <a:pPr lvl="1">
              <a:lnSpc>
                <a:spcPct val="90000"/>
              </a:lnSpc>
              <a:buFont typeface="Wingdings" panose="05000000000000000000" pitchFamily="2" charset="2"/>
              <a:buNone/>
            </a:pPr>
            <a:r>
              <a:rPr lang="zh-CN" altLang="en-US" sz="2200" b="1" dirty="0"/>
              <a:t>      算法的时间复杂度均为</a:t>
            </a:r>
            <a:r>
              <a:rPr lang="en-US" altLang="zh-CN" sz="2200" b="1" dirty="0"/>
              <a:t>O(1).</a:t>
            </a:r>
          </a:p>
          <a:p>
            <a:pPr lvl="1">
              <a:lnSpc>
                <a:spcPct val="90000"/>
              </a:lnSpc>
              <a:spcBef>
                <a:spcPts val="0"/>
              </a:spcBef>
              <a:buFont typeface="Wingdings" panose="05000000000000000000" pitchFamily="2" charset="2"/>
              <a:buNone/>
            </a:pPr>
            <a:endParaRPr lang="en-US" altLang="zh-CN" sz="2200" b="1" dirty="0"/>
          </a:p>
          <a:p>
            <a:pPr lvl="1">
              <a:lnSpc>
                <a:spcPct val="90000"/>
              </a:lnSpc>
              <a:buFont typeface="Wingdings" panose="05000000000000000000" pitchFamily="2" charset="2"/>
              <a:buNone/>
            </a:pPr>
            <a:r>
              <a:rPr lang="zh-CN" altLang="en-US" sz="2200" b="1" dirty="0">
                <a:solidFill>
                  <a:srgbClr val="FF0000"/>
                </a:solidFill>
              </a:rPr>
              <a:t>思考题：</a:t>
            </a:r>
          </a:p>
          <a:p>
            <a:pPr lvl="2">
              <a:lnSpc>
                <a:spcPct val="90000"/>
              </a:lnSpc>
              <a:buFont typeface="Wingdings" panose="05000000000000000000" pitchFamily="2" charset="2"/>
              <a:buNone/>
            </a:pPr>
            <a:r>
              <a:rPr lang="zh-CN" altLang="en-US" sz="2200" b="1" dirty="0"/>
              <a:t>（1） 如果不设置</a:t>
            </a:r>
            <a:r>
              <a:rPr lang="en-US" altLang="zh-CN" sz="2200" b="1" dirty="0"/>
              <a:t>count</a:t>
            </a:r>
            <a:r>
              <a:rPr lang="zh-CN" altLang="en-US" sz="2200" b="1" dirty="0"/>
              <a:t>分量，依据</a:t>
            </a:r>
            <a:r>
              <a:rPr lang="en-US" altLang="zh-CN" sz="2200" b="1" dirty="0"/>
              <a:t>front</a:t>
            </a:r>
            <a:r>
              <a:rPr lang="zh-CN" altLang="en-US" sz="2200" b="1" dirty="0"/>
              <a:t>和</a:t>
            </a:r>
            <a:r>
              <a:rPr lang="en-US" altLang="zh-CN" sz="2200" b="1" dirty="0"/>
              <a:t>rear</a:t>
            </a:r>
            <a:r>
              <a:rPr lang="zh-CN" altLang="en-US" sz="2200" b="1" dirty="0"/>
              <a:t>的值，能否</a:t>
            </a:r>
            <a:endParaRPr lang="en-US" altLang="zh-CN" sz="2200" b="1" dirty="0"/>
          </a:p>
          <a:p>
            <a:pPr lvl="2">
              <a:lnSpc>
                <a:spcPct val="90000"/>
              </a:lnSpc>
              <a:buFont typeface="Wingdings" panose="05000000000000000000" pitchFamily="2" charset="2"/>
              <a:buNone/>
            </a:pPr>
            <a:r>
              <a:rPr lang="zh-CN" altLang="en-US" sz="2200" b="1" dirty="0"/>
              <a:t>           计算出当前队列的元素个数？</a:t>
            </a:r>
          </a:p>
          <a:p>
            <a:pPr lvl="2">
              <a:lnSpc>
                <a:spcPct val="90000"/>
              </a:lnSpc>
              <a:buFont typeface="Wingdings" panose="05000000000000000000" pitchFamily="2" charset="2"/>
              <a:buNone/>
            </a:pPr>
            <a:r>
              <a:rPr lang="zh-CN" altLang="en-US" sz="2200" b="1" dirty="0"/>
              <a:t>（2）依据</a:t>
            </a:r>
            <a:r>
              <a:rPr lang="en-US" altLang="zh-CN" sz="2200" b="1" dirty="0"/>
              <a:t>front</a:t>
            </a:r>
            <a:r>
              <a:rPr lang="zh-CN" altLang="en-US" sz="2200" b="1" dirty="0"/>
              <a:t>和</a:t>
            </a:r>
            <a:r>
              <a:rPr lang="en-US" altLang="zh-CN" sz="2200" b="1" dirty="0"/>
              <a:t>rear</a:t>
            </a:r>
            <a:r>
              <a:rPr lang="zh-CN" altLang="en-US" sz="2200" b="1" dirty="0"/>
              <a:t>是如何判断队列“满”的？</a:t>
            </a:r>
          </a:p>
        </p:txBody>
      </p:sp>
      <p:sp>
        <p:nvSpPr>
          <p:cNvPr id="22532"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7B63728-3BF1-4DCA-A23E-1F385CFFFFF3}" type="slidenum">
              <a:rPr lang="zh-CN" altLang="en-US" smtClean="0"/>
              <a:t>21</a:t>
            </a:fld>
            <a:endParaRPr lang="zh-CN" altLang="en-US"/>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3.3 </a:t>
                </a:r>
                <a:r>
                  <a:rPr lang="zh-CN" altLang="en-US" sz="3600" b="1" dirty="0">
                    <a:latin typeface="黑体" panose="02010609060101010101" pitchFamily="49" charset="-122"/>
                    <a:ea typeface="黑体" panose="02010609060101010101" pitchFamily="49" charset="-122"/>
                  </a:rPr>
                  <a:t>顺序队列与循环队列</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12" name="图片 11"/>
          <p:cNvPicPr>
            <a:picLocks noChangeAspect="1"/>
          </p:cNvPicPr>
          <p:nvPr/>
        </p:nvPicPr>
        <p:blipFill>
          <a:blip r:embed="rId3"/>
          <a:stretch>
            <a:fillRect/>
          </a:stretch>
        </p:blipFill>
        <p:spPr>
          <a:xfrm>
            <a:off x="5724128" y="2852936"/>
            <a:ext cx="3068093" cy="2447156"/>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32" dur="500"/>
                                        <p:tgtEl>
                                          <p:spTgt spid="2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37" dur="500"/>
                                        <p:tgtEl>
                                          <p:spTgt spid="225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42" dur="500"/>
                                        <p:tgtEl>
                                          <p:spTgt spid="2253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531">
                                            <p:txEl>
                                              <p:pRg st="9" end="9"/>
                                            </p:txEl>
                                          </p:spTgt>
                                        </p:tgtEl>
                                        <p:attrNameLst>
                                          <p:attrName>style.visibility</p:attrName>
                                        </p:attrNameLst>
                                      </p:cBhvr>
                                      <p:to>
                                        <p:strVal val="visible"/>
                                      </p:to>
                                    </p:set>
                                    <p:animEffect transition="in" filter="blinds(horizontal)">
                                      <p:cBhvr>
                                        <p:cTn id="47" dur="500"/>
                                        <p:tgtEl>
                                          <p:spTgt spid="22531">
                                            <p:txEl>
                                              <p:pRg st="9" end="9"/>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531">
                                            <p:txEl>
                                              <p:pRg st="11" end="11"/>
                                            </p:txEl>
                                          </p:spTgt>
                                        </p:tgtEl>
                                        <p:attrNameLst>
                                          <p:attrName>style.visibility</p:attrName>
                                        </p:attrNameLst>
                                      </p:cBhvr>
                                      <p:to>
                                        <p:strVal val="visible"/>
                                      </p:to>
                                    </p:set>
                                    <p:animEffect transition="in" filter="blinds(horizontal)">
                                      <p:cBhvr>
                                        <p:cTn id="50" dur="500"/>
                                        <p:tgtEl>
                                          <p:spTgt spid="2253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531">
                                            <p:txEl>
                                              <p:pRg st="12" end="12"/>
                                            </p:txEl>
                                          </p:spTgt>
                                        </p:tgtEl>
                                        <p:attrNameLst>
                                          <p:attrName>style.visibility</p:attrName>
                                        </p:attrNameLst>
                                      </p:cBhvr>
                                      <p:to>
                                        <p:strVal val="visible"/>
                                      </p:to>
                                    </p:set>
                                    <p:animEffect transition="in" filter="blinds(horizontal)">
                                      <p:cBhvr>
                                        <p:cTn id="55" dur="500"/>
                                        <p:tgtEl>
                                          <p:spTgt spid="2253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2531">
                                            <p:txEl>
                                              <p:pRg st="13" end="13"/>
                                            </p:txEl>
                                          </p:spTgt>
                                        </p:tgtEl>
                                        <p:attrNameLst>
                                          <p:attrName>style.visibility</p:attrName>
                                        </p:attrNameLst>
                                      </p:cBhvr>
                                      <p:to>
                                        <p:strVal val="visible"/>
                                      </p:to>
                                    </p:set>
                                    <p:animEffect transition="in" filter="blinds(horizontal)">
                                      <p:cBhvr>
                                        <p:cTn id="60" dur="500"/>
                                        <p:tgtEl>
                                          <p:spTgt spid="22531">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2531">
                                            <p:txEl>
                                              <p:pRg st="14" end="14"/>
                                            </p:txEl>
                                          </p:spTgt>
                                        </p:tgtEl>
                                        <p:attrNameLst>
                                          <p:attrName>style.visibility</p:attrName>
                                        </p:attrNameLst>
                                      </p:cBhvr>
                                      <p:to>
                                        <p:strVal val="visible"/>
                                      </p:to>
                                    </p:set>
                                    <p:animEffect transition="in" filter="blinds(horizontal)">
                                      <p:cBhvr>
                                        <p:cTn id="71" dur="500"/>
                                        <p:tgtEl>
                                          <p:spTgt spid="225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3554"/>
          <p:cNvSpPr>
            <a:spLocks noGrp="1" noChangeArrowheads="1"/>
          </p:cNvSpPr>
          <p:nvPr>
            <p:ph idx="1"/>
          </p:nvPr>
        </p:nvSpPr>
        <p:spPr>
          <a:xfrm>
            <a:off x="457200" y="1052737"/>
            <a:ext cx="8229600" cy="5040560"/>
          </a:xfrm>
        </p:spPr>
        <p:txBody>
          <a:bodyPr/>
          <a:lstStyle/>
          <a:p>
            <a:pPr>
              <a:spcBef>
                <a:spcPts val="1200"/>
              </a:spcBef>
              <a:buClr>
                <a:srgbClr val="FF0000"/>
              </a:buClr>
              <a:buFont typeface="Wingdings" panose="05000000000000000000" pitchFamily="2" charset="2"/>
              <a:buChar char="Ø"/>
            </a:pPr>
            <a:r>
              <a:rPr lang="zh-CN" altLang="en-US" sz="2800" dirty="0"/>
              <a:t>队列在软件设计中有广泛的应用</a:t>
            </a:r>
          </a:p>
          <a:p>
            <a:pPr lvl="1">
              <a:spcBef>
                <a:spcPts val="1200"/>
              </a:spcBef>
              <a:buClr>
                <a:srgbClr val="FF0000"/>
              </a:buClr>
              <a:buFont typeface="Wingdings" panose="05000000000000000000" pitchFamily="2" charset="2"/>
              <a:buChar char="ü"/>
            </a:pPr>
            <a:r>
              <a:rPr lang="zh-CN" altLang="en-US" dirty="0"/>
              <a:t>例如：</a:t>
            </a:r>
          </a:p>
          <a:p>
            <a:pPr lvl="2">
              <a:spcBef>
                <a:spcPts val="1200"/>
              </a:spcBef>
              <a:buClr>
                <a:srgbClr val="FF0000"/>
              </a:buClr>
            </a:pPr>
            <a:r>
              <a:rPr lang="zh-CN" altLang="en-US" dirty="0"/>
              <a:t>操作系统中</a:t>
            </a:r>
            <a:r>
              <a:rPr lang="zh-CN" altLang="en-US" b="1" dirty="0">
                <a:solidFill>
                  <a:srgbClr val="FF0000"/>
                </a:solidFill>
              </a:rPr>
              <a:t>多作业、多任务的排队</a:t>
            </a:r>
            <a:r>
              <a:rPr lang="zh-CN" altLang="en-US" b="1" dirty="0"/>
              <a:t>；</a:t>
            </a:r>
          </a:p>
          <a:p>
            <a:pPr lvl="2">
              <a:spcBef>
                <a:spcPts val="1200"/>
              </a:spcBef>
              <a:buClr>
                <a:srgbClr val="FF0000"/>
              </a:buClr>
            </a:pPr>
            <a:r>
              <a:rPr lang="zh-CN" altLang="en-US" dirty="0"/>
              <a:t>网络</a:t>
            </a:r>
            <a:r>
              <a:rPr lang="zh-CN" altLang="en-US" dirty="0">
                <a:solidFill>
                  <a:srgbClr val="FF0000"/>
                </a:solidFill>
              </a:rPr>
              <a:t>服务器对各终端的服务请求的排队</a:t>
            </a:r>
            <a:r>
              <a:rPr lang="zh-CN" altLang="en-US" dirty="0"/>
              <a:t>；</a:t>
            </a:r>
            <a:endParaRPr lang="en-US" altLang="zh-CN" dirty="0"/>
          </a:p>
          <a:p>
            <a:pPr lvl="2">
              <a:spcBef>
                <a:spcPts val="1200"/>
              </a:spcBef>
              <a:buClr>
                <a:srgbClr val="FF0000"/>
              </a:buClr>
            </a:pPr>
            <a:r>
              <a:rPr lang="zh-CN" altLang="en-US" b="1" dirty="0">
                <a:solidFill>
                  <a:srgbClr val="FF0000"/>
                </a:solidFill>
              </a:rPr>
              <a:t>凯撒加密</a:t>
            </a:r>
            <a:r>
              <a:rPr lang="en-US" altLang="zh-CN" dirty="0"/>
              <a:t>(Caesar Cipher)</a:t>
            </a:r>
            <a:r>
              <a:rPr lang="zh-CN" altLang="en-US" dirty="0"/>
              <a:t>：简单的消息编码方式</a:t>
            </a:r>
            <a:endParaRPr lang="en-US" altLang="zh-CN" dirty="0"/>
          </a:p>
          <a:p>
            <a:pPr lvl="3">
              <a:spcBef>
                <a:spcPts val="1200"/>
              </a:spcBef>
              <a:buClr>
                <a:srgbClr val="FF0000"/>
              </a:buClr>
              <a:buFont typeface="Wingdings" panose="05000000000000000000" pitchFamily="2" charset="2"/>
              <a:buChar char="ü"/>
            </a:pPr>
            <a:r>
              <a:rPr lang="zh-CN" altLang="en-US" sz="2400" dirty="0"/>
              <a:t>根据字母表将消息中的每个字母移动常量位</a:t>
            </a:r>
            <a:r>
              <a:rPr lang="en-US" altLang="zh-CN" sz="2400" b="1" i="1" dirty="0"/>
              <a:t>k.</a:t>
            </a:r>
          </a:p>
          <a:p>
            <a:pPr lvl="2">
              <a:spcBef>
                <a:spcPts val="1200"/>
              </a:spcBef>
              <a:buClr>
                <a:srgbClr val="FF0000"/>
              </a:buClr>
            </a:pPr>
            <a:r>
              <a:rPr lang="zh-CN" altLang="en-US" dirty="0"/>
              <a:t>在程序设计中，</a:t>
            </a:r>
            <a:r>
              <a:rPr lang="zh-CN" altLang="en-US" b="1" dirty="0">
                <a:solidFill>
                  <a:srgbClr val="FF0000"/>
                </a:solidFill>
              </a:rPr>
              <a:t>用队列结构存储数据构成某种次序，实现特定问题的求解</a:t>
            </a:r>
            <a:r>
              <a:rPr lang="zh-CN" altLang="en-US" dirty="0"/>
              <a:t>。</a:t>
            </a:r>
          </a:p>
          <a:p>
            <a:pPr lvl="3">
              <a:spcBef>
                <a:spcPts val="1200"/>
              </a:spcBef>
              <a:buClr>
                <a:srgbClr val="FF0000"/>
              </a:buClr>
            </a:pPr>
            <a:r>
              <a:rPr lang="zh-CN" altLang="en-US" sz="2400" dirty="0"/>
              <a:t>后面将要介绍的图的广度优先搜索遍历算法。</a:t>
            </a:r>
          </a:p>
          <a:p>
            <a:pPr>
              <a:spcBef>
                <a:spcPts val="1200"/>
              </a:spcBef>
            </a:pPr>
            <a:endParaRPr lang="zh-CN" altLang="en-US" dirty="0"/>
          </a:p>
        </p:txBody>
      </p:sp>
      <p:sp>
        <p:nvSpPr>
          <p:cNvPr id="2355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B5823D00-0576-49F8-933D-154318834406}" type="slidenum">
              <a:rPr lang="zh-CN" altLang="en-US" smtClean="0"/>
              <a:t>22</a:t>
            </a:fld>
            <a:endParaRPr lang="zh-CN" altLang="en-US"/>
          </a:p>
        </p:txBody>
      </p:sp>
      <p:grpSp>
        <p:nvGrpSpPr>
          <p:cNvPr id="11" name="组合 109"/>
          <p:cNvGrpSpPr/>
          <p:nvPr/>
        </p:nvGrpSpPr>
        <p:grpSpPr>
          <a:xfrm>
            <a:off x="-324544" y="116632"/>
            <a:ext cx="6542686" cy="651944"/>
            <a:chOff x="121190" y="4599564"/>
            <a:chExt cx="6542686" cy="651944"/>
          </a:xfrm>
        </p:grpSpPr>
        <p:sp>
          <p:nvSpPr>
            <p:cNvPr id="12"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3" name="图片 12"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4"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3.4 </a:t>
              </a:r>
              <a:r>
                <a:rPr lang="zh-CN" altLang="en-US" sz="3600" b="1" dirty="0">
                  <a:latin typeface="黑体" panose="02010609060101010101" pitchFamily="49" charset="-122"/>
                  <a:ea typeface="黑体" panose="02010609060101010101" pitchFamily="49" charset="-122"/>
                </a:rPr>
                <a:t>队列的应用</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7" dur="500"/>
                                        <p:tgtEl>
                                          <p:spTgt spid="23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32" dur="500"/>
                                        <p:tgtEl>
                                          <p:spTgt spid="23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37" dur="500"/>
                                        <p:tgtEl>
                                          <p:spTgt spid="23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42"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4578"/>
          <p:cNvSpPr>
            <a:spLocks noGrp="1" noChangeArrowheads="1"/>
          </p:cNvSpPr>
          <p:nvPr>
            <p:ph idx="1"/>
          </p:nvPr>
        </p:nvSpPr>
        <p:spPr>
          <a:xfrm>
            <a:off x="457200" y="980729"/>
            <a:ext cx="8229600" cy="5112568"/>
          </a:xfrm>
        </p:spPr>
        <p:txBody>
          <a:bodyPr/>
          <a:lstStyle/>
          <a:p>
            <a:pPr>
              <a:buClr>
                <a:srgbClr val="FF0000"/>
              </a:buClr>
              <a:buFont typeface="Wingdings" panose="05000000000000000000" pitchFamily="2" charset="2"/>
              <a:buChar char="ü"/>
            </a:pPr>
            <a:r>
              <a:rPr lang="zh-CN" altLang="en-US" sz="2800" b="1" dirty="0"/>
              <a:t>例：</a:t>
            </a:r>
            <a:r>
              <a:rPr lang="en-US" altLang="zh-CN" sz="2800" b="1" dirty="0"/>
              <a:t> </a:t>
            </a:r>
            <a:r>
              <a:rPr lang="zh-CN" altLang="en-US" sz="2800" b="1" dirty="0"/>
              <a:t>设计算法，用队列计算并打印杨辉三角的前</a:t>
            </a:r>
            <a:r>
              <a:rPr lang="en-US" altLang="zh-CN" sz="2800" b="1" dirty="0"/>
              <a:t>8</a:t>
            </a:r>
            <a:r>
              <a:rPr lang="zh-CN" altLang="en-US" sz="2800" b="1" dirty="0"/>
              <a:t>行的内容，即输出结果如下：</a:t>
            </a:r>
          </a:p>
          <a:p>
            <a:pPr>
              <a:buFont typeface="Wingdings" panose="05000000000000000000" pitchFamily="2" charset="2"/>
              <a:buNone/>
            </a:pPr>
            <a:r>
              <a:rPr lang="zh-CN" altLang="en-US" dirty="0"/>
              <a:t> </a:t>
            </a:r>
            <a:endParaRPr lang="en-US" altLang="zh-CN" sz="2000" b="1" dirty="0"/>
          </a:p>
        </p:txBody>
      </p:sp>
      <p:sp>
        <p:nvSpPr>
          <p:cNvPr id="24580" name="文本框 24579"/>
          <p:cNvSpPr txBox="1">
            <a:spLocks noChangeArrowheads="1"/>
          </p:cNvSpPr>
          <p:nvPr/>
        </p:nvSpPr>
        <p:spPr bwMode="auto">
          <a:xfrm>
            <a:off x="5220146" y="2226915"/>
            <a:ext cx="38163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en-US" altLang="zh-CN" dirty="0">
                <a:latin typeface="Arial" panose="020B0604020202020204" pitchFamily="34" charset="0"/>
              </a:rPr>
              <a:t>                          1</a:t>
            </a:r>
          </a:p>
          <a:p>
            <a:pPr eaLnBrk="0" hangingPunct="0">
              <a:lnSpc>
                <a:spcPct val="130000"/>
              </a:lnSpc>
            </a:pPr>
            <a:r>
              <a:rPr lang="en-US" altLang="zh-CN" dirty="0">
                <a:latin typeface="Arial" panose="020B0604020202020204" pitchFamily="34" charset="0"/>
              </a:rPr>
              <a:t>                      1      1</a:t>
            </a:r>
          </a:p>
          <a:p>
            <a:pPr eaLnBrk="0" hangingPunct="0">
              <a:lnSpc>
                <a:spcPct val="130000"/>
              </a:lnSpc>
            </a:pPr>
            <a:r>
              <a:rPr lang="en-US" altLang="zh-CN" dirty="0">
                <a:latin typeface="Arial" panose="020B0604020202020204" pitchFamily="34" charset="0"/>
              </a:rPr>
              <a:t>                  1      2     1</a:t>
            </a:r>
          </a:p>
          <a:p>
            <a:pPr eaLnBrk="0" hangingPunct="0">
              <a:lnSpc>
                <a:spcPct val="130000"/>
              </a:lnSpc>
            </a:pPr>
            <a:r>
              <a:rPr lang="en-US" altLang="zh-CN" dirty="0">
                <a:latin typeface="Arial" panose="020B0604020202020204" pitchFamily="34" charset="0"/>
              </a:rPr>
              <a:t>              1      3      3     1</a:t>
            </a:r>
          </a:p>
          <a:p>
            <a:pPr eaLnBrk="0" hangingPunct="0">
              <a:lnSpc>
                <a:spcPct val="130000"/>
              </a:lnSpc>
            </a:pPr>
            <a:r>
              <a:rPr lang="en-US" altLang="zh-CN" dirty="0">
                <a:latin typeface="Arial" panose="020B0604020202020204" pitchFamily="34" charset="0"/>
              </a:rPr>
              <a:t>           1     4      6      4     1</a:t>
            </a:r>
          </a:p>
          <a:p>
            <a:pPr eaLnBrk="0" hangingPunct="0">
              <a:lnSpc>
                <a:spcPct val="130000"/>
              </a:lnSpc>
            </a:pPr>
            <a:r>
              <a:rPr lang="en-US" altLang="zh-CN" dirty="0">
                <a:latin typeface="Arial" panose="020B0604020202020204" pitchFamily="34" charset="0"/>
              </a:rPr>
              <a:t>        1     5     10    10    5     1</a:t>
            </a:r>
          </a:p>
          <a:p>
            <a:pPr eaLnBrk="0" hangingPunct="0">
              <a:lnSpc>
                <a:spcPct val="130000"/>
              </a:lnSpc>
            </a:pPr>
            <a:r>
              <a:rPr lang="en-US" altLang="zh-CN" dirty="0">
                <a:latin typeface="Arial" panose="020B0604020202020204" pitchFamily="34" charset="0"/>
              </a:rPr>
              <a:t>     1     6     15   20    15    6     1</a:t>
            </a:r>
          </a:p>
          <a:p>
            <a:pPr eaLnBrk="0" hangingPunct="0">
              <a:lnSpc>
                <a:spcPct val="130000"/>
              </a:lnSpc>
            </a:pPr>
            <a:r>
              <a:rPr lang="en-US" altLang="zh-CN" dirty="0">
                <a:latin typeface="Arial" panose="020B0604020202020204" pitchFamily="34" charset="0"/>
              </a:rPr>
              <a:t>  1     7    21   35    35    21    7     1</a:t>
            </a:r>
            <a:endParaRPr lang="en-US" altLang="zh-CN" b="1" dirty="0">
              <a:latin typeface="Arial" panose="020B0604020202020204" pitchFamily="34" charset="0"/>
            </a:endParaRPr>
          </a:p>
          <a:p>
            <a:pPr eaLnBrk="0" hangingPunct="0">
              <a:spcBef>
                <a:spcPct val="50000"/>
              </a:spcBef>
            </a:pPr>
            <a:endParaRPr lang="zh-CN" altLang="en-US" dirty="0">
              <a:latin typeface="Arial" panose="020B0604020202020204" pitchFamily="34" charset="0"/>
            </a:endParaRPr>
          </a:p>
        </p:txBody>
      </p:sp>
      <p:sp>
        <p:nvSpPr>
          <p:cNvPr id="24581" name="文本框 24580"/>
          <p:cNvSpPr txBox="1">
            <a:spLocks noChangeArrowheads="1"/>
          </p:cNvSpPr>
          <p:nvPr/>
        </p:nvSpPr>
        <p:spPr bwMode="auto">
          <a:xfrm>
            <a:off x="611188" y="2060575"/>
            <a:ext cx="4897437"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ts val="300"/>
              </a:spcBef>
              <a:buClr>
                <a:srgbClr val="FF0000"/>
              </a:buClr>
              <a:buFont typeface="Wingdings" panose="05000000000000000000" pitchFamily="2" charset="2"/>
              <a:buChar char="p"/>
            </a:pPr>
            <a:r>
              <a:rPr lang="zh-CN" altLang="en-US" sz="2000" b="1" dirty="0">
                <a:latin typeface="楷体_GB2312" pitchFamily="1" charset="-122"/>
                <a:ea typeface="楷体_GB2312" pitchFamily="1" charset="-122"/>
              </a:rPr>
              <a:t> 分析：杨辉三角的规律</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每行的第一和最后一个数是</a:t>
            </a:r>
            <a:r>
              <a:rPr lang="en-US" altLang="zh-CN" sz="2000" b="1" dirty="0">
                <a:latin typeface="楷体_GB2312" pitchFamily="1" charset="-122"/>
                <a:ea typeface="楷体_GB2312" pitchFamily="1" charset="-122"/>
              </a:rPr>
              <a:t>1</a:t>
            </a:r>
            <a:r>
              <a:rPr lang="zh-CN" altLang="en-US" sz="2000" b="1" dirty="0">
                <a:latin typeface="楷体_GB2312" pitchFamily="1" charset="-122"/>
                <a:ea typeface="楷体_GB2312" pitchFamily="1" charset="-122"/>
              </a:rPr>
              <a:t>，</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从第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行开始的其余的数是上一行对应位置的左右两个数的和。</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例如：第</a:t>
            </a:r>
            <a:r>
              <a:rPr lang="en-US" altLang="zh-CN" sz="2000" b="1" dirty="0">
                <a:latin typeface="楷体_GB2312" pitchFamily="1" charset="-122"/>
                <a:ea typeface="楷体_GB2312" pitchFamily="1" charset="-122"/>
              </a:rPr>
              <a:t>7</a:t>
            </a:r>
            <a:r>
              <a:rPr lang="zh-CN" altLang="en-US" sz="2000" b="1" dirty="0">
                <a:latin typeface="楷体_GB2312" pitchFamily="1" charset="-122"/>
                <a:ea typeface="楷体_GB2312" pitchFamily="1" charset="-122"/>
              </a:rPr>
              <a:t>行的第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个数</a:t>
            </a:r>
            <a:r>
              <a:rPr lang="en-US" altLang="zh-CN" sz="2000" b="1" dirty="0">
                <a:latin typeface="楷体_GB2312" pitchFamily="1" charset="-122"/>
                <a:ea typeface="楷体_GB2312" pitchFamily="1" charset="-122"/>
              </a:rPr>
              <a:t>15</a:t>
            </a:r>
            <a:r>
              <a:rPr lang="zh-CN" altLang="en-US" sz="2000" b="1" dirty="0">
                <a:latin typeface="楷体_GB2312" pitchFamily="1" charset="-122"/>
                <a:ea typeface="楷体_GB2312" pitchFamily="1" charset="-122"/>
              </a:rPr>
              <a:t>是第</a:t>
            </a:r>
            <a:r>
              <a:rPr lang="en-US" altLang="zh-CN" sz="2000" b="1" dirty="0">
                <a:latin typeface="楷体_GB2312" pitchFamily="1" charset="-122"/>
                <a:ea typeface="楷体_GB2312" pitchFamily="1" charset="-122"/>
              </a:rPr>
              <a:t>6</a:t>
            </a:r>
            <a:r>
              <a:rPr lang="zh-CN" altLang="en-US" sz="2000" b="1" dirty="0">
                <a:latin typeface="楷体_GB2312" pitchFamily="1" charset="-122"/>
                <a:ea typeface="楷体_GB2312" pitchFamily="1" charset="-122"/>
              </a:rPr>
              <a:t>行中的第</a:t>
            </a:r>
            <a:r>
              <a:rPr lang="en-US" altLang="zh-CN" sz="2000" b="1" dirty="0">
                <a:latin typeface="楷体_GB2312" pitchFamily="1" charset="-122"/>
                <a:ea typeface="楷体_GB2312" pitchFamily="1" charset="-122"/>
              </a:rPr>
              <a:t>2</a:t>
            </a:r>
            <a:r>
              <a:rPr lang="zh-CN" altLang="en-US" sz="2000" b="1" dirty="0">
                <a:latin typeface="楷体_GB2312" pitchFamily="1" charset="-122"/>
                <a:ea typeface="楷体_GB2312" pitchFamily="1" charset="-122"/>
              </a:rPr>
              <a:t>和第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两个数</a:t>
            </a:r>
            <a:r>
              <a:rPr lang="en-US" altLang="zh-CN" sz="2000" b="1" dirty="0">
                <a:latin typeface="楷体_GB2312" pitchFamily="1" charset="-122"/>
                <a:ea typeface="楷体_GB2312" pitchFamily="1" charset="-122"/>
              </a:rPr>
              <a:t>5</a:t>
            </a:r>
            <a:r>
              <a:rPr lang="zh-CN" altLang="en-US" sz="2000" b="1" dirty="0">
                <a:latin typeface="楷体_GB2312" pitchFamily="1" charset="-122"/>
                <a:ea typeface="楷体_GB2312" pitchFamily="1" charset="-122"/>
              </a:rPr>
              <a:t>和</a:t>
            </a:r>
            <a:r>
              <a:rPr lang="en-US" altLang="zh-CN" sz="2000" b="1" dirty="0">
                <a:latin typeface="楷体_GB2312" pitchFamily="1" charset="-122"/>
                <a:ea typeface="楷体_GB2312" pitchFamily="1" charset="-122"/>
              </a:rPr>
              <a:t>10</a:t>
            </a:r>
            <a:r>
              <a:rPr lang="zh-CN" altLang="en-US" sz="2000" b="1" dirty="0">
                <a:latin typeface="楷体_GB2312" pitchFamily="1" charset="-122"/>
                <a:ea typeface="楷体_GB2312" pitchFamily="1" charset="-122"/>
              </a:rPr>
              <a:t>的和。</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由此可知：可用上一行的数来求出对应位置的下一行的内容。</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为此，可用队列来保存上一行的内容。</a:t>
            </a: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每当由上一行的两个数求出下一行的一个数时，其中的前一个便可以删除，而新求出的数就要入队。</a:t>
            </a:r>
          </a:p>
        </p:txBody>
      </p:sp>
      <p:grpSp>
        <p:nvGrpSpPr>
          <p:cNvPr id="24582" name="组合 24581"/>
          <p:cNvGrpSpPr/>
          <p:nvPr/>
        </p:nvGrpSpPr>
        <p:grpSpPr bwMode="auto">
          <a:xfrm>
            <a:off x="6372671" y="4316065"/>
            <a:ext cx="431800" cy="143247"/>
            <a:chOff x="0" y="0"/>
            <a:chExt cx="272" cy="136"/>
          </a:xfrm>
        </p:grpSpPr>
        <p:sp>
          <p:nvSpPr>
            <p:cNvPr id="2" name="直接连接符 24582"/>
            <p:cNvSpPr>
              <a:spLocks noChangeShapeType="1"/>
            </p:cNvSpPr>
            <p:nvPr/>
          </p:nvSpPr>
          <p:spPr bwMode="auto">
            <a:xfrm>
              <a:off x="0" y="0"/>
              <a:ext cx="136" cy="13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4583" name="直接连接符 24583"/>
            <p:cNvSpPr>
              <a:spLocks noChangeShapeType="1"/>
            </p:cNvSpPr>
            <p:nvPr/>
          </p:nvSpPr>
          <p:spPr bwMode="auto">
            <a:xfrm flipH="1">
              <a:off x="181" y="0"/>
              <a:ext cx="91" cy="13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24585"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DC8336-B187-4EE8-89E3-9BAFDF1F6498}" type="slidenum">
              <a:rPr lang="zh-CN" altLang="en-US" smtClean="0"/>
              <a:t>23</a:t>
            </a:fld>
            <a:endParaRPr lang="zh-CN" altLang="en-US"/>
          </a:p>
        </p:txBody>
      </p:sp>
      <p:grpSp>
        <p:nvGrpSpPr>
          <p:cNvPr id="12" name="组合 109"/>
          <p:cNvGrpSpPr/>
          <p:nvPr/>
        </p:nvGrpSpPr>
        <p:grpSpPr>
          <a:xfrm>
            <a:off x="-324544" y="116632"/>
            <a:ext cx="6542686" cy="651944"/>
            <a:chOff x="121190" y="4599564"/>
            <a:chExt cx="6542686" cy="651944"/>
          </a:xfrm>
        </p:grpSpPr>
        <p:sp>
          <p:nvSpPr>
            <p:cNvPr id="13"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4" name="图片 13"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3.4 </a:t>
              </a:r>
              <a:r>
                <a:rPr lang="zh-CN" altLang="en-US" sz="3600" b="1" dirty="0">
                  <a:latin typeface="黑体" panose="02010609060101010101" pitchFamily="49" charset="-122"/>
                  <a:ea typeface="黑体" panose="02010609060101010101" pitchFamily="49" charset="-122"/>
                </a:rPr>
                <a:t>队列的应用</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7" dur="500"/>
                                        <p:tgtEl>
                                          <p:spTgt spid="245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1">
                                            <p:txEl>
                                              <p:pRg st="0" end="0"/>
                                            </p:txEl>
                                          </p:spTgt>
                                        </p:tgtEl>
                                        <p:attrNameLst>
                                          <p:attrName>style.visibility</p:attrName>
                                        </p:attrNameLst>
                                      </p:cBhvr>
                                      <p:to>
                                        <p:strVal val="visible"/>
                                      </p:to>
                                    </p:set>
                                    <p:animEffect transition="in" filter="blinds(horizontal)">
                                      <p:cBhvr>
                                        <p:cTn id="22" dur="500"/>
                                        <p:tgtEl>
                                          <p:spTgt spid="245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27" dur="500"/>
                                        <p:tgtEl>
                                          <p:spTgt spid="2458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1">
                                            <p:txEl>
                                              <p:pRg st="2" end="2"/>
                                            </p:txEl>
                                          </p:spTgt>
                                        </p:tgtEl>
                                        <p:attrNameLst>
                                          <p:attrName>style.visibility</p:attrName>
                                        </p:attrNameLst>
                                      </p:cBhvr>
                                      <p:to>
                                        <p:strVal val="visible"/>
                                      </p:to>
                                    </p:set>
                                    <p:animEffect transition="in" filter="blinds(horizontal)">
                                      <p:cBhvr>
                                        <p:cTn id="32" dur="500"/>
                                        <p:tgtEl>
                                          <p:spTgt spid="2458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1">
                                            <p:txEl>
                                              <p:pRg st="3" end="3"/>
                                            </p:txEl>
                                          </p:spTgt>
                                        </p:tgtEl>
                                        <p:attrNameLst>
                                          <p:attrName>style.visibility</p:attrName>
                                        </p:attrNameLst>
                                      </p:cBhvr>
                                      <p:to>
                                        <p:strVal val="visible"/>
                                      </p:to>
                                    </p:set>
                                    <p:animEffect transition="in" filter="blinds(horizontal)">
                                      <p:cBhvr>
                                        <p:cTn id="37" dur="500"/>
                                        <p:tgtEl>
                                          <p:spTgt spid="2458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82"/>
                                        </p:tgtEl>
                                        <p:attrNameLst>
                                          <p:attrName>style.visibility</p:attrName>
                                        </p:attrNameLst>
                                      </p:cBhvr>
                                      <p:to>
                                        <p:strVal val="visible"/>
                                      </p:to>
                                    </p:set>
                                    <p:animEffect transition="in" filter="blinds(horizontal)">
                                      <p:cBhvr>
                                        <p:cTn id="42" dur="500"/>
                                        <p:tgtEl>
                                          <p:spTgt spid="245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1">
                                            <p:txEl>
                                              <p:pRg st="4" end="4"/>
                                            </p:txEl>
                                          </p:spTgt>
                                        </p:tgtEl>
                                        <p:attrNameLst>
                                          <p:attrName>style.visibility</p:attrName>
                                        </p:attrNameLst>
                                      </p:cBhvr>
                                      <p:to>
                                        <p:strVal val="visible"/>
                                      </p:to>
                                    </p:set>
                                    <p:animEffect transition="in" filter="blinds(horizontal)">
                                      <p:cBhvr>
                                        <p:cTn id="47" dur="500"/>
                                        <p:tgtEl>
                                          <p:spTgt spid="2458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1">
                                            <p:txEl>
                                              <p:pRg st="5" end="5"/>
                                            </p:txEl>
                                          </p:spTgt>
                                        </p:tgtEl>
                                        <p:attrNameLst>
                                          <p:attrName>style.visibility</p:attrName>
                                        </p:attrNameLst>
                                      </p:cBhvr>
                                      <p:to>
                                        <p:strVal val="visible"/>
                                      </p:to>
                                    </p:set>
                                    <p:animEffect transition="in" filter="blinds(horizontal)">
                                      <p:cBhvr>
                                        <p:cTn id="52" dur="500"/>
                                        <p:tgtEl>
                                          <p:spTgt spid="24581">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581">
                                            <p:txEl>
                                              <p:pRg st="6" end="6"/>
                                            </p:txEl>
                                          </p:spTgt>
                                        </p:tgtEl>
                                        <p:attrNameLst>
                                          <p:attrName>style.visibility</p:attrName>
                                        </p:attrNameLst>
                                      </p:cBhvr>
                                      <p:to>
                                        <p:strVal val="visible"/>
                                      </p:to>
                                    </p:set>
                                    <p:animEffect transition="in" filter="blinds(horizontal)">
                                      <p:cBhvr>
                                        <p:cTn id="57" dur="500"/>
                                        <p:tgtEl>
                                          <p:spTgt spid="245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P spid="24580" grpId="0"/>
      <p:bldP spid="24581"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5602"/>
          <p:cNvSpPr>
            <a:spLocks noGrp="1" noChangeArrowheads="1"/>
          </p:cNvSpPr>
          <p:nvPr>
            <p:ph idx="1"/>
          </p:nvPr>
        </p:nvSpPr>
        <p:spPr>
          <a:xfrm>
            <a:off x="457200" y="980729"/>
            <a:ext cx="8229600" cy="5112568"/>
          </a:xfrm>
        </p:spPr>
        <p:txBody>
          <a:bodyPr/>
          <a:lstStyle/>
          <a:p>
            <a:pPr lvl="1">
              <a:buClr>
                <a:srgbClr val="FF0000"/>
              </a:buClr>
            </a:pPr>
            <a:r>
              <a:rPr lang="zh-CN" altLang="en-US" sz="2200" b="1" dirty="0"/>
              <a:t>为了由存放在队列中的某行的内容求得下一行的内容，需要在两者之间建立一个对应关系。</a:t>
            </a:r>
          </a:p>
          <a:p>
            <a:pPr lvl="1">
              <a:buClr>
                <a:srgbClr val="FF0000"/>
              </a:buClr>
            </a:pPr>
            <a:r>
              <a:rPr lang="zh-CN" altLang="en-US" sz="2200" b="1" dirty="0"/>
              <a:t>为便于求解，在每行的第一个位置添加一个</a:t>
            </a:r>
            <a:r>
              <a:rPr lang="en-US" altLang="zh-CN" sz="2200" b="1" dirty="0"/>
              <a:t>0</a:t>
            </a:r>
            <a:r>
              <a:rPr lang="zh-CN" altLang="en-US" sz="2200" b="1" dirty="0"/>
              <a:t>作为辅助。</a:t>
            </a:r>
          </a:p>
          <a:p>
            <a:pPr lvl="1">
              <a:buClr>
                <a:srgbClr val="FF0000"/>
              </a:buClr>
            </a:pPr>
            <a:r>
              <a:rPr lang="zh-CN" altLang="en-US" sz="2200" b="1" dirty="0"/>
              <a:t>例如，由第</a:t>
            </a:r>
            <a:r>
              <a:rPr lang="en-US" altLang="zh-CN" sz="2200" b="1" dirty="0"/>
              <a:t>6</a:t>
            </a:r>
            <a:r>
              <a:rPr lang="zh-CN" altLang="en-US" sz="2200" b="1" dirty="0"/>
              <a:t>行求解第</a:t>
            </a:r>
            <a:r>
              <a:rPr lang="en-US" altLang="zh-CN" sz="2200" b="1" dirty="0"/>
              <a:t>7</a:t>
            </a:r>
            <a:r>
              <a:rPr lang="zh-CN" altLang="en-US" sz="2200" b="1" dirty="0"/>
              <a:t>行的对应关系示意图如下所示。</a:t>
            </a:r>
          </a:p>
          <a:p>
            <a:pPr>
              <a:spcBef>
                <a:spcPts val="0"/>
              </a:spcBef>
              <a:spcAft>
                <a:spcPts val="300"/>
              </a:spcAft>
              <a:buFont typeface="Wingdings" panose="05000000000000000000" pitchFamily="2" charset="2"/>
              <a:buNone/>
            </a:pPr>
            <a:r>
              <a:rPr lang="zh-CN" altLang="en-US" b="1" dirty="0"/>
              <a:t>            </a:t>
            </a:r>
            <a:r>
              <a:rPr lang="en-US" altLang="zh-CN" b="1" i="1" dirty="0"/>
              <a:t>s</a:t>
            </a:r>
            <a:r>
              <a:rPr lang="en-US" altLang="zh-CN" b="1" baseline="-25000" dirty="0"/>
              <a:t>1</a:t>
            </a:r>
            <a:r>
              <a:rPr lang="en-US" altLang="zh-CN" b="1" dirty="0"/>
              <a:t>     s</a:t>
            </a:r>
            <a:r>
              <a:rPr lang="en-US" altLang="zh-CN" b="1" baseline="-25000" dirty="0"/>
              <a:t>2</a:t>
            </a:r>
          </a:p>
          <a:p>
            <a:pPr>
              <a:buFont typeface="Wingdings" panose="05000000000000000000" pitchFamily="2" charset="2"/>
              <a:buNone/>
            </a:pPr>
            <a:r>
              <a:rPr lang="en-US" altLang="zh-CN" b="1" dirty="0"/>
              <a:t>            0     1     5     10    10    5     1</a:t>
            </a:r>
          </a:p>
          <a:p>
            <a:pPr>
              <a:buFont typeface="Wingdings" panose="05000000000000000000" pitchFamily="2" charset="2"/>
              <a:buNone/>
            </a:pPr>
            <a:r>
              <a:rPr lang="en-US" altLang="zh-CN" b="1" dirty="0"/>
              <a:t>               1     6     15    20    15    6     1</a:t>
            </a:r>
          </a:p>
          <a:p>
            <a:pPr lvl="1"/>
            <a:r>
              <a:rPr lang="zh-CN" altLang="en-US" b="1" dirty="0"/>
              <a:t>新一行的最后一个不能由上一行求得，好在其值是确定的数</a:t>
            </a:r>
            <a:r>
              <a:rPr lang="en-US" altLang="zh-CN" b="1" dirty="0"/>
              <a:t>1</a:t>
            </a:r>
            <a:r>
              <a:rPr lang="zh-CN" altLang="en-US" b="1" dirty="0"/>
              <a:t>，只要直接添加上去就可以了。</a:t>
            </a:r>
          </a:p>
        </p:txBody>
      </p:sp>
      <p:sp>
        <p:nvSpPr>
          <p:cNvPr id="25604" name="直接连接符 25603"/>
          <p:cNvSpPr>
            <a:spLocks noChangeShapeType="1"/>
          </p:cNvSpPr>
          <p:nvPr/>
        </p:nvSpPr>
        <p:spPr bwMode="auto">
          <a:xfrm>
            <a:off x="1835696" y="2924175"/>
            <a:ext cx="1042" cy="288107"/>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5605" name="直接连接符 25604"/>
          <p:cNvSpPr>
            <a:spLocks noChangeShapeType="1"/>
          </p:cNvSpPr>
          <p:nvPr/>
        </p:nvSpPr>
        <p:spPr bwMode="auto">
          <a:xfrm flipH="1">
            <a:off x="2590799" y="2924175"/>
            <a:ext cx="0" cy="288107"/>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560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FF4B579-7A17-4F87-A437-1AC9AB06876E}" type="slidenum">
              <a:rPr lang="zh-CN" altLang="en-US" smtClean="0"/>
              <a:t>24</a:t>
            </a:fld>
            <a:endParaRPr lang="zh-CN" altLang="en-US"/>
          </a:p>
        </p:txBody>
      </p:sp>
      <p:grpSp>
        <p:nvGrpSpPr>
          <p:cNvPr id="9" name="组合 109"/>
          <p:cNvGrpSpPr/>
          <p:nvPr/>
        </p:nvGrpSpPr>
        <p:grpSpPr>
          <a:xfrm>
            <a:off x="-324544" y="116632"/>
            <a:ext cx="6542686" cy="651944"/>
            <a:chOff x="121190" y="4599564"/>
            <a:chExt cx="6542686" cy="651944"/>
          </a:xfrm>
        </p:grpSpPr>
        <p:sp>
          <p:nvSpPr>
            <p:cNvPr id="10"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1" name="图片 10"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2"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3.4 </a:t>
              </a:r>
              <a:r>
                <a:rPr lang="zh-CN" altLang="en-US" sz="3600" b="1" dirty="0">
                  <a:latin typeface="黑体" panose="02010609060101010101" pitchFamily="49" charset="-122"/>
                  <a:ea typeface="黑体" panose="02010609060101010101" pitchFamily="49" charset="-122"/>
                </a:rPr>
                <a:t>队列的应用</a:t>
              </a: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604"/>
                                        </p:tgtEl>
                                        <p:attrNameLst>
                                          <p:attrName>style.visibility</p:attrName>
                                        </p:attrNameLst>
                                      </p:cBhvr>
                                      <p:to>
                                        <p:strVal val="visible"/>
                                      </p:to>
                                    </p:set>
                                    <p:animEffect transition="in" filter="blinds(horizontal)">
                                      <p:cBhvr>
                                        <p:cTn id="32" dur="500"/>
                                        <p:tgtEl>
                                          <p:spTgt spid="25604"/>
                                        </p:tgtEl>
                                      </p:cBhvr>
                                    </p:animEffect>
                                  </p:childTnLst>
                                </p:cTn>
                              </p:par>
                              <p:par>
                                <p:cTn id="33" presetID="3" presetClass="entr" presetSubtype="10" fill="hold" nodeType="withEffect">
                                  <p:stCondLst>
                                    <p:cond delay="0"/>
                                  </p:stCondLst>
                                  <p:childTnLst>
                                    <p:set>
                                      <p:cBhvr>
                                        <p:cTn id="34" dur="1" fill="hold">
                                          <p:stCondLst>
                                            <p:cond delay="0"/>
                                          </p:stCondLst>
                                        </p:cTn>
                                        <p:tgtEl>
                                          <p:spTgt spid="25605"/>
                                        </p:tgtEl>
                                        <p:attrNameLst>
                                          <p:attrName>style.visibility</p:attrName>
                                        </p:attrNameLst>
                                      </p:cBhvr>
                                      <p:to>
                                        <p:strVal val="visible"/>
                                      </p:to>
                                    </p:set>
                                    <p:animEffect transition="in" filter="blinds(horizontal)">
                                      <p:cBhvr>
                                        <p:cTn id="35" dur="500"/>
                                        <p:tgtEl>
                                          <p:spTgt spid="2560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40" dur="500"/>
                                        <p:tgtEl>
                                          <p:spTgt spid="2560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45"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6626"/>
          <p:cNvSpPr>
            <a:spLocks noGrp="1" noChangeArrowheads="1"/>
          </p:cNvSpPr>
          <p:nvPr>
            <p:ph idx="1"/>
          </p:nvPr>
        </p:nvSpPr>
        <p:spPr>
          <a:xfrm>
            <a:off x="432073" y="980728"/>
            <a:ext cx="8469134" cy="5606959"/>
          </a:xfrm>
          <a:ln>
            <a:solidFill>
              <a:schemeClr val="accent2"/>
            </a:solidFill>
            <a:miter lim="800000"/>
          </a:ln>
        </p:spPr>
        <p:txBody>
          <a:bodyPr/>
          <a:lstStyle/>
          <a:p>
            <a:pPr>
              <a:spcBef>
                <a:spcPts val="600"/>
              </a:spcBef>
              <a:buClr>
                <a:srgbClr val="FF0000"/>
              </a:buClr>
              <a:buFont typeface="Wingdings" panose="05000000000000000000" pitchFamily="2" charset="2"/>
              <a:buChar char="n"/>
            </a:pPr>
            <a:r>
              <a:rPr lang="zh-CN" altLang="en-US" sz="2200" b="1" dirty="0"/>
              <a:t>由此可得算法如下：</a:t>
            </a:r>
            <a:endParaRPr lang="en-US" altLang="zh-CN" sz="2200" b="1" dirty="0"/>
          </a:p>
          <a:p>
            <a:pPr>
              <a:spcBef>
                <a:spcPts val="1200"/>
              </a:spcBef>
              <a:buFont typeface="Wingdings" panose="05000000000000000000" pitchFamily="2" charset="2"/>
              <a:buNone/>
            </a:pPr>
            <a:endParaRPr lang="en-US" altLang="zh-CN" sz="1800" b="1" dirty="0">
              <a:solidFill>
                <a:srgbClr val="0000FF"/>
              </a:solidFill>
            </a:endParaRPr>
          </a:p>
          <a:p>
            <a:pPr>
              <a:spcBef>
                <a:spcPts val="1200"/>
              </a:spcBef>
              <a:buFont typeface="Wingdings" panose="05000000000000000000" pitchFamily="2" charset="2"/>
              <a:buNone/>
            </a:pPr>
            <a:r>
              <a:rPr lang="en-US" altLang="zh-CN" sz="1800" b="1" dirty="0">
                <a:solidFill>
                  <a:srgbClr val="0000FF"/>
                </a:solidFill>
              </a:rPr>
              <a:t>void</a:t>
            </a:r>
            <a:r>
              <a:rPr lang="en-US" altLang="zh-CN" sz="1800" b="1" dirty="0"/>
              <a:t>  </a:t>
            </a:r>
            <a:r>
              <a:rPr lang="en-US" altLang="zh-CN" sz="1800" b="1" dirty="0" err="1"/>
              <a:t>Out_Number</a:t>
            </a:r>
            <a:r>
              <a:rPr lang="en-US" altLang="zh-CN" sz="1800" b="1" dirty="0"/>
              <a:t>(</a:t>
            </a:r>
            <a:r>
              <a:rPr lang="en-US" altLang="zh-CN" sz="1800" b="1" dirty="0" err="1">
                <a:solidFill>
                  <a:srgbClr val="0000FF"/>
                </a:solidFill>
              </a:rPr>
              <a:t>int</a:t>
            </a:r>
            <a:r>
              <a:rPr lang="en-US" altLang="zh-CN" sz="1800" b="1" dirty="0"/>
              <a:t> </a:t>
            </a:r>
            <a:r>
              <a:rPr lang="en-US" altLang="zh-CN" sz="1800" b="1" i="1" dirty="0"/>
              <a:t>n</a:t>
            </a:r>
            <a:r>
              <a:rPr lang="en-US" altLang="zh-CN" sz="1800" b="1" dirty="0"/>
              <a:t>)                                 // </a:t>
            </a:r>
            <a:r>
              <a:rPr lang="zh-CN" altLang="en-US" sz="1800" b="1" dirty="0"/>
              <a:t>利用队列</a:t>
            </a:r>
            <a:r>
              <a:rPr lang="en-US" altLang="zh-CN" sz="1800" b="1" dirty="0"/>
              <a:t>Q</a:t>
            </a:r>
            <a:r>
              <a:rPr lang="zh-CN" altLang="en-US" sz="1800" b="1" dirty="0"/>
              <a:t>打印</a:t>
            </a:r>
            <a:r>
              <a:rPr lang="en-US" altLang="zh-CN" sz="1800" b="1" i="1" dirty="0"/>
              <a:t>n</a:t>
            </a:r>
            <a:r>
              <a:rPr lang="zh-CN" altLang="en-US" sz="1800" b="1" dirty="0"/>
              <a:t>行杨辉三角形 </a:t>
            </a:r>
          </a:p>
          <a:p>
            <a:pPr>
              <a:lnSpc>
                <a:spcPct val="80000"/>
              </a:lnSpc>
              <a:buFont typeface="Wingdings" panose="05000000000000000000" pitchFamily="2" charset="2"/>
              <a:buNone/>
            </a:pPr>
            <a:r>
              <a:rPr lang="en-US" altLang="zh-CN" sz="1800" b="1" dirty="0"/>
              <a:t>{  </a:t>
            </a:r>
            <a:r>
              <a:rPr lang="en-US" altLang="zh-CN" sz="1800" b="1" dirty="0" err="1">
                <a:solidFill>
                  <a:srgbClr val="0000FF"/>
                </a:solidFill>
              </a:rPr>
              <a:t>int</a:t>
            </a:r>
            <a:r>
              <a:rPr lang="en-US" altLang="zh-CN" sz="1800" b="1" dirty="0"/>
              <a:t> </a:t>
            </a:r>
            <a:r>
              <a:rPr lang="en-US" altLang="zh-CN" sz="1800" b="1" i="1" dirty="0"/>
              <a:t>s</a:t>
            </a:r>
            <a:r>
              <a:rPr lang="en-US" altLang="zh-CN" sz="1800" b="1" baseline="-25000" dirty="0"/>
              <a:t>1</a:t>
            </a:r>
            <a:r>
              <a:rPr lang="en-US" altLang="zh-CN" sz="1800" b="1" dirty="0"/>
              <a:t>, </a:t>
            </a:r>
            <a:r>
              <a:rPr lang="en-US" altLang="zh-CN" sz="1800" b="1" i="1" dirty="0"/>
              <a:t>s</a:t>
            </a:r>
            <a:r>
              <a:rPr lang="en-US" altLang="zh-CN" sz="1800" b="1" baseline="-25000" dirty="0"/>
              <a:t>2</a:t>
            </a:r>
            <a:r>
              <a:rPr lang="en-US" altLang="zh-CN" sz="1800" b="1" dirty="0"/>
              <a:t>;  Queue Q;                                       // </a:t>
            </a:r>
            <a:r>
              <a:rPr lang="zh-CN" altLang="en-US" sz="1800" b="1" dirty="0"/>
              <a:t>用</a:t>
            </a:r>
            <a:r>
              <a:rPr lang="en-US" altLang="zh-CN" sz="1800" b="1" dirty="0"/>
              <a:t>Queue</a:t>
            </a:r>
            <a:r>
              <a:rPr lang="zh-CN" altLang="en-US" sz="1800" b="1" dirty="0"/>
              <a:t>代表某种队列类型</a:t>
            </a:r>
          </a:p>
          <a:p>
            <a:pPr>
              <a:lnSpc>
                <a:spcPct val="80000"/>
              </a:lnSpc>
              <a:buFont typeface="Wingdings" panose="05000000000000000000" pitchFamily="2" charset="2"/>
              <a:buNone/>
            </a:pPr>
            <a:r>
              <a:rPr lang="zh-CN" altLang="en-US" sz="1800" b="1" dirty="0"/>
              <a:t>   </a:t>
            </a:r>
            <a:r>
              <a:rPr lang="en-US" altLang="zh-CN" sz="1800" b="1" dirty="0" err="1">
                <a:solidFill>
                  <a:srgbClr val="0000FF"/>
                </a:solidFill>
              </a:rPr>
              <a:t>error_code</a:t>
            </a:r>
            <a:r>
              <a:rPr lang="en-US" altLang="zh-CN" sz="1800" b="1" dirty="0"/>
              <a:t> </a:t>
            </a:r>
            <a:r>
              <a:rPr lang="en-US" altLang="zh-CN" sz="1800" b="1" dirty="0" err="1"/>
              <a:t>Ec</a:t>
            </a:r>
            <a:r>
              <a:rPr lang="en-US" altLang="zh-CN" sz="1800" b="1" dirty="0"/>
              <a:t>;                                               // </a:t>
            </a:r>
            <a:r>
              <a:rPr lang="zh-CN" altLang="en-US" sz="1800" b="1" dirty="0"/>
              <a:t>定义错误类型代码</a:t>
            </a:r>
          </a:p>
          <a:p>
            <a:pPr>
              <a:lnSpc>
                <a:spcPct val="80000"/>
              </a:lnSpc>
              <a:buFont typeface="Wingdings" panose="05000000000000000000" pitchFamily="2" charset="2"/>
              <a:buNone/>
            </a:pPr>
            <a:r>
              <a:rPr lang="en-US" altLang="zh-CN" sz="1800" b="1" dirty="0"/>
              <a:t>   </a:t>
            </a:r>
            <a:r>
              <a:rPr lang="en-US" altLang="zh-CN" sz="1800" b="1" dirty="0" err="1">
                <a:solidFill>
                  <a:srgbClr val="0000FF"/>
                </a:solidFill>
              </a:rPr>
              <a:t>cout</a:t>
            </a:r>
            <a:r>
              <a:rPr lang="en-US" altLang="zh-CN" sz="1800" b="1" dirty="0"/>
              <a:t>&lt;&lt;1&lt;&lt;</a:t>
            </a:r>
            <a:r>
              <a:rPr lang="en-US" altLang="zh-CN" sz="1800" b="1" dirty="0" err="1">
                <a:solidFill>
                  <a:srgbClr val="0000FF"/>
                </a:solidFill>
              </a:rPr>
              <a:t>endl</a:t>
            </a:r>
            <a:r>
              <a:rPr lang="en-US" altLang="zh-CN" sz="1800" b="1" dirty="0"/>
              <a:t>;                                             // </a:t>
            </a:r>
            <a:r>
              <a:rPr lang="zh-CN" altLang="en-US" sz="1800" b="1" dirty="0"/>
              <a:t>输出第一行上的</a:t>
            </a:r>
            <a:r>
              <a:rPr lang="en-US" altLang="zh-CN" sz="1800" b="1" dirty="0"/>
              <a:t>1 </a:t>
            </a:r>
          </a:p>
          <a:p>
            <a:pPr>
              <a:lnSpc>
                <a:spcPct val="80000"/>
              </a:lnSpc>
              <a:buFont typeface="Wingdings" panose="05000000000000000000" pitchFamily="2" charset="2"/>
              <a:buNone/>
            </a:pPr>
            <a:r>
              <a:rPr lang="en-US" altLang="zh-CN" sz="1800" b="1" dirty="0"/>
              <a:t>   </a:t>
            </a:r>
            <a:r>
              <a:rPr lang="en-US" altLang="zh-CN" sz="1800" b="1" dirty="0" err="1"/>
              <a:t>Ec</a:t>
            </a:r>
            <a:r>
              <a:rPr lang="en-US" altLang="zh-CN" sz="1800" b="1" dirty="0"/>
              <a:t>=</a:t>
            </a:r>
            <a:r>
              <a:rPr lang="en-US" altLang="zh-CN" sz="1800" b="1" dirty="0" err="1"/>
              <a:t>Q.Append</a:t>
            </a:r>
            <a:r>
              <a:rPr lang="en-US" altLang="zh-CN" sz="1800" b="1" dirty="0"/>
              <a:t>(1);                                          // </a:t>
            </a:r>
            <a:r>
              <a:rPr lang="zh-CN" altLang="en-US" sz="1800" b="1" dirty="0"/>
              <a:t>所输出的</a:t>
            </a:r>
            <a:r>
              <a:rPr lang="en-US" altLang="zh-CN" sz="1800" b="1" dirty="0"/>
              <a:t>1</a:t>
            </a:r>
            <a:r>
              <a:rPr lang="zh-CN" altLang="en-US" sz="1800" b="1" dirty="0"/>
              <a:t>入队</a:t>
            </a:r>
          </a:p>
          <a:p>
            <a:pPr>
              <a:lnSpc>
                <a:spcPct val="80000"/>
              </a:lnSpc>
              <a:buFont typeface="Wingdings" panose="05000000000000000000" pitchFamily="2" charset="2"/>
              <a:buNone/>
            </a:pPr>
            <a:r>
              <a:rPr lang="zh-CN" altLang="en-US" sz="1800" b="1" dirty="0"/>
              <a:t>     </a:t>
            </a:r>
            <a:r>
              <a:rPr lang="en-US" altLang="zh-CN" sz="1800" b="1" dirty="0">
                <a:solidFill>
                  <a:srgbClr val="0000FF"/>
                </a:solidFill>
              </a:rPr>
              <a:t>for</a:t>
            </a:r>
            <a:r>
              <a:rPr lang="en-US" altLang="zh-CN" sz="1800" b="1" dirty="0"/>
              <a:t>(</a:t>
            </a:r>
            <a:r>
              <a:rPr lang="en-US" altLang="zh-CN" sz="1800" b="1" dirty="0" err="1">
                <a:solidFill>
                  <a:srgbClr val="0000FF"/>
                </a:solidFill>
              </a:rPr>
              <a:t>int</a:t>
            </a:r>
            <a:r>
              <a:rPr lang="en-US" altLang="zh-CN" sz="1800" b="1" dirty="0"/>
              <a:t> </a:t>
            </a:r>
            <a:r>
              <a:rPr lang="en-US" altLang="zh-CN" sz="1800" b="1" i="1" dirty="0" err="1"/>
              <a:t>i</a:t>
            </a:r>
            <a:r>
              <a:rPr lang="en-US" altLang="zh-CN" sz="1800" b="1" i="1" dirty="0"/>
              <a:t> </a:t>
            </a:r>
            <a:r>
              <a:rPr lang="en-US" altLang="zh-CN" sz="1800" b="1" dirty="0"/>
              <a:t>= 2; </a:t>
            </a:r>
            <a:r>
              <a:rPr lang="en-US" altLang="zh-CN" sz="1800" b="1" i="1" dirty="0" err="1"/>
              <a:t>i</a:t>
            </a:r>
            <a:r>
              <a:rPr lang="en-US" altLang="zh-CN" sz="1800" b="1" dirty="0"/>
              <a:t>&lt;= </a:t>
            </a:r>
            <a:r>
              <a:rPr lang="en-US" altLang="zh-CN" sz="1800" b="1" i="1" dirty="0"/>
              <a:t>n</a:t>
            </a:r>
            <a:r>
              <a:rPr lang="en-US" altLang="zh-CN" sz="1800" b="1" dirty="0"/>
              <a:t>; </a:t>
            </a:r>
            <a:r>
              <a:rPr lang="en-US" altLang="zh-CN" sz="1800" b="1" i="1" dirty="0" err="1"/>
              <a:t>i</a:t>
            </a:r>
            <a:r>
              <a:rPr lang="en-US" altLang="zh-CN" sz="1800" b="1" dirty="0"/>
              <a:t>++ )                              // </a:t>
            </a:r>
            <a:r>
              <a:rPr lang="zh-CN" altLang="en-US" sz="1800" b="1" dirty="0"/>
              <a:t>依次计算并输出第</a:t>
            </a:r>
            <a:r>
              <a:rPr lang="en-US" altLang="zh-CN" sz="1800" b="1" dirty="0"/>
              <a:t>2~</a:t>
            </a:r>
            <a:r>
              <a:rPr lang="en-US" altLang="zh-CN" sz="1800" b="1" i="1" dirty="0"/>
              <a:t>i</a:t>
            </a:r>
            <a:r>
              <a:rPr lang="zh-CN" altLang="en-US" sz="1800" b="1" dirty="0"/>
              <a:t>行上的数据</a:t>
            </a:r>
          </a:p>
          <a:p>
            <a:pPr>
              <a:lnSpc>
                <a:spcPct val="80000"/>
              </a:lnSpc>
              <a:buFont typeface="Wingdings" panose="05000000000000000000" pitchFamily="2" charset="2"/>
              <a:buNone/>
            </a:pPr>
            <a:r>
              <a:rPr lang="zh-CN" altLang="en-US" sz="1800" b="1" dirty="0"/>
              <a:t>      </a:t>
            </a:r>
            <a:r>
              <a:rPr lang="en-US" altLang="zh-CN" sz="1800" b="1" dirty="0"/>
              <a:t>{  </a:t>
            </a:r>
            <a:r>
              <a:rPr lang="en-US" altLang="zh-CN" sz="1800" b="1" i="1" dirty="0"/>
              <a:t>s</a:t>
            </a:r>
            <a:r>
              <a:rPr lang="en-US" altLang="zh-CN" sz="1800" b="1" baseline="-25000" dirty="0"/>
              <a:t>1 </a:t>
            </a:r>
            <a:r>
              <a:rPr lang="en-US" altLang="zh-CN" sz="1800" b="1" dirty="0"/>
              <a:t>=0;                                                         // </a:t>
            </a:r>
            <a:r>
              <a:rPr lang="zh-CN" altLang="en-US" sz="1800" b="1" dirty="0"/>
              <a:t>存放前一个出队的数</a:t>
            </a:r>
          </a:p>
          <a:p>
            <a:pPr>
              <a:lnSpc>
                <a:spcPct val="80000"/>
              </a:lnSpc>
              <a:buFont typeface="Wingdings" panose="05000000000000000000" pitchFamily="2" charset="2"/>
              <a:buNone/>
            </a:pPr>
            <a:r>
              <a:rPr lang="en-US" altLang="zh-CN" sz="1800" b="1" dirty="0"/>
              <a:t>         </a:t>
            </a:r>
            <a:r>
              <a:rPr lang="en-US" altLang="zh-CN" sz="1800" b="1" dirty="0">
                <a:solidFill>
                  <a:srgbClr val="0000FF"/>
                </a:solidFill>
              </a:rPr>
              <a:t>for</a:t>
            </a:r>
            <a:r>
              <a:rPr lang="en-US" altLang="zh-CN" sz="1800" b="1" dirty="0"/>
              <a:t>(</a:t>
            </a:r>
            <a:r>
              <a:rPr lang="en-US" altLang="zh-CN" sz="1800" b="1" dirty="0" err="1">
                <a:solidFill>
                  <a:srgbClr val="0000FF"/>
                </a:solidFill>
              </a:rPr>
              <a:t>int</a:t>
            </a:r>
            <a:r>
              <a:rPr lang="en-US" altLang="zh-CN" sz="1800" b="1" dirty="0"/>
              <a:t> </a:t>
            </a:r>
            <a:r>
              <a:rPr lang="en-US" altLang="zh-CN" sz="1800" b="1" i="1" dirty="0"/>
              <a:t>j </a:t>
            </a:r>
            <a:r>
              <a:rPr lang="en-US" altLang="zh-CN" sz="1800" b="1" dirty="0"/>
              <a:t>= 1; </a:t>
            </a:r>
            <a:r>
              <a:rPr lang="en-US" altLang="zh-CN" sz="1800" b="1" i="1" dirty="0"/>
              <a:t>j </a:t>
            </a:r>
            <a:r>
              <a:rPr lang="en-US" altLang="zh-CN" sz="1800" b="1" dirty="0"/>
              <a:t>&lt;= </a:t>
            </a:r>
            <a:r>
              <a:rPr lang="en-US" altLang="zh-CN" sz="1800" b="1" i="1" dirty="0"/>
              <a:t>i</a:t>
            </a:r>
            <a:r>
              <a:rPr lang="en-US" altLang="zh-CN" sz="1800" b="1" dirty="0"/>
              <a:t>-1; </a:t>
            </a:r>
            <a:r>
              <a:rPr lang="en-US" altLang="zh-CN" sz="1800" b="1" i="1" dirty="0" err="1"/>
              <a:t>j</a:t>
            </a:r>
            <a:r>
              <a:rPr lang="en-US" altLang="zh-CN" sz="1800" b="1" dirty="0" err="1"/>
              <a:t>++</a:t>
            </a:r>
            <a:r>
              <a:rPr lang="en-US" altLang="zh-CN" sz="1800" b="1" dirty="0"/>
              <a:t> )                      // </a:t>
            </a:r>
            <a:r>
              <a:rPr lang="zh-CN" altLang="en-US" sz="1800" b="1" dirty="0"/>
              <a:t>计算并输出第</a:t>
            </a:r>
            <a:r>
              <a:rPr lang="en-US" altLang="zh-CN" sz="1800" b="1" i="1" dirty="0" err="1"/>
              <a:t>i</a:t>
            </a:r>
            <a:r>
              <a:rPr lang="zh-CN" altLang="en-US" sz="1800" b="1" dirty="0"/>
              <a:t>行上前 </a:t>
            </a:r>
            <a:r>
              <a:rPr lang="en-US" altLang="zh-CN" sz="1800" b="1" i="1" dirty="0"/>
              <a:t>i</a:t>
            </a:r>
            <a:r>
              <a:rPr lang="en-US" altLang="zh-CN" sz="1800" b="1" dirty="0"/>
              <a:t>-1 </a:t>
            </a:r>
            <a:r>
              <a:rPr lang="zh-CN" altLang="en-US" sz="1800" b="1" dirty="0"/>
              <a:t>个数据</a:t>
            </a:r>
          </a:p>
          <a:p>
            <a:pPr>
              <a:lnSpc>
                <a:spcPct val="80000"/>
              </a:lnSpc>
              <a:buFont typeface="Wingdings" panose="05000000000000000000" pitchFamily="2" charset="2"/>
              <a:buNone/>
            </a:pPr>
            <a:r>
              <a:rPr lang="en-US" altLang="zh-CN" sz="1800" b="1" dirty="0"/>
              <a:t>         {  </a:t>
            </a:r>
            <a:r>
              <a:rPr lang="en-US" altLang="zh-CN" sz="1800" b="1" dirty="0" err="1"/>
              <a:t>Ec</a:t>
            </a:r>
            <a:r>
              <a:rPr lang="en-US" altLang="zh-CN" sz="1800" b="1" dirty="0"/>
              <a:t>= </a:t>
            </a:r>
            <a:r>
              <a:rPr lang="en-US" altLang="zh-CN" sz="1800" b="1" dirty="0" err="1"/>
              <a:t>Q.Get_front</a:t>
            </a:r>
            <a:r>
              <a:rPr lang="en-US" altLang="zh-CN" sz="1800" b="1" dirty="0"/>
              <a:t>(</a:t>
            </a:r>
            <a:r>
              <a:rPr lang="en-US" altLang="zh-CN" sz="1800" b="1" i="1" dirty="0"/>
              <a:t>s</a:t>
            </a:r>
            <a:r>
              <a:rPr lang="en-US" altLang="zh-CN" sz="1800" b="1" baseline="-25000" dirty="0"/>
              <a:t>2</a:t>
            </a:r>
            <a:r>
              <a:rPr lang="en-US" altLang="zh-CN" sz="1800" b="1" dirty="0"/>
              <a:t>);  </a:t>
            </a:r>
            <a:r>
              <a:rPr lang="en-US" altLang="zh-CN" sz="1800" b="1" dirty="0" err="1"/>
              <a:t>Ec</a:t>
            </a:r>
            <a:r>
              <a:rPr lang="en-US" altLang="zh-CN" sz="1800" b="1" dirty="0"/>
              <a:t>=</a:t>
            </a:r>
            <a:r>
              <a:rPr lang="en-US" altLang="zh-CN" sz="1800" b="1" dirty="0" err="1"/>
              <a:t>Q.Serve</a:t>
            </a:r>
            <a:r>
              <a:rPr lang="en-US" altLang="zh-CN" sz="1800" b="1" dirty="0"/>
              <a:t>( ); // </a:t>
            </a:r>
            <a:r>
              <a:rPr lang="zh-CN" altLang="en-US" sz="1800" b="1" dirty="0"/>
              <a:t>取队头元素</a:t>
            </a:r>
          </a:p>
          <a:p>
            <a:pPr>
              <a:lnSpc>
                <a:spcPct val="80000"/>
              </a:lnSpc>
              <a:buFont typeface="Wingdings" panose="05000000000000000000" pitchFamily="2" charset="2"/>
              <a:buNone/>
            </a:pPr>
            <a:r>
              <a:rPr lang="zh-CN" altLang="en-US" sz="1800" b="1" dirty="0"/>
              <a:t>             </a:t>
            </a:r>
            <a:r>
              <a:rPr lang="en-US" altLang="zh-CN" sz="1800" b="1" dirty="0" err="1"/>
              <a:t>cout</a:t>
            </a:r>
            <a:r>
              <a:rPr lang="en-US" altLang="zh-CN" sz="1800" b="1" dirty="0"/>
              <a:t>&lt;&lt;</a:t>
            </a:r>
            <a:r>
              <a:rPr lang="en-US" altLang="zh-CN" sz="1800" b="1" i="1" dirty="0"/>
              <a:t> s</a:t>
            </a:r>
            <a:r>
              <a:rPr lang="en-US" altLang="zh-CN" sz="1800" b="1" baseline="-25000" dirty="0"/>
              <a:t>1 </a:t>
            </a:r>
            <a:r>
              <a:rPr lang="en-US" altLang="zh-CN" sz="1800" b="1" dirty="0"/>
              <a:t>+</a:t>
            </a:r>
            <a:r>
              <a:rPr lang="en-US" altLang="zh-CN" sz="1800" b="1" i="1" dirty="0"/>
              <a:t> s</a:t>
            </a:r>
            <a:r>
              <a:rPr lang="en-US" altLang="zh-CN" sz="1800" b="1" baseline="-25000" dirty="0"/>
              <a:t>2</a:t>
            </a:r>
            <a:r>
              <a:rPr lang="en-US" altLang="zh-CN" sz="1800" b="1" dirty="0"/>
              <a:t>;                                       // </a:t>
            </a:r>
            <a:r>
              <a:rPr lang="zh-CN" altLang="en-US" sz="1800" b="1" dirty="0"/>
              <a:t>计算并输出当前行中的一个元素</a:t>
            </a:r>
          </a:p>
          <a:p>
            <a:pPr>
              <a:lnSpc>
                <a:spcPct val="80000"/>
              </a:lnSpc>
              <a:buFont typeface="Wingdings" panose="05000000000000000000" pitchFamily="2" charset="2"/>
              <a:buNone/>
            </a:pPr>
            <a:r>
              <a:rPr lang="zh-CN" altLang="en-US" sz="1800" b="1" dirty="0"/>
              <a:t>             </a:t>
            </a:r>
            <a:r>
              <a:rPr lang="en-US" altLang="zh-CN" sz="1800" b="1" dirty="0" err="1"/>
              <a:t>Ec</a:t>
            </a:r>
            <a:r>
              <a:rPr lang="en-US" altLang="zh-CN" sz="1800" b="1" dirty="0"/>
              <a:t>=</a:t>
            </a:r>
            <a:r>
              <a:rPr lang="en-US" altLang="zh-CN" sz="1800" b="1" dirty="0" err="1"/>
              <a:t>Q.Append</a:t>
            </a:r>
            <a:r>
              <a:rPr lang="en-US" altLang="zh-CN" sz="1800" b="1" dirty="0"/>
              <a:t>(</a:t>
            </a:r>
            <a:r>
              <a:rPr lang="en-US" altLang="zh-CN" sz="1800" b="1" i="1" dirty="0"/>
              <a:t>s</a:t>
            </a:r>
            <a:r>
              <a:rPr lang="en-US" altLang="zh-CN" sz="1800" b="1" baseline="-25000" dirty="0"/>
              <a:t>1 </a:t>
            </a:r>
            <a:r>
              <a:rPr lang="en-US" altLang="zh-CN" sz="1800" b="1" dirty="0"/>
              <a:t>+</a:t>
            </a:r>
            <a:r>
              <a:rPr lang="en-US" altLang="zh-CN" sz="1800" b="1" i="1" dirty="0"/>
              <a:t> s</a:t>
            </a:r>
            <a:r>
              <a:rPr lang="en-US" altLang="zh-CN" sz="1800" b="1" baseline="-25000" dirty="0"/>
              <a:t>2</a:t>
            </a:r>
            <a:r>
              <a:rPr lang="en-US" altLang="zh-CN" sz="1800" b="1" dirty="0"/>
              <a:t>);                        // </a:t>
            </a:r>
            <a:r>
              <a:rPr lang="zh-CN" altLang="en-US" sz="1800" b="1" dirty="0"/>
              <a:t>所输出的当前行中的元素入队</a:t>
            </a:r>
          </a:p>
          <a:p>
            <a:pPr>
              <a:lnSpc>
                <a:spcPct val="80000"/>
              </a:lnSpc>
              <a:buFont typeface="Wingdings" panose="05000000000000000000" pitchFamily="2" charset="2"/>
              <a:buNone/>
            </a:pPr>
            <a:r>
              <a:rPr lang="zh-CN" altLang="en-US" sz="1800" b="1" dirty="0"/>
              <a:t>             </a:t>
            </a:r>
            <a:r>
              <a:rPr lang="en-US" altLang="zh-CN" sz="1800" b="1" i="1" dirty="0"/>
              <a:t>s</a:t>
            </a:r>
            <a:r>
              <a:rPr lang="en-US" altLang="zh-CN" sz="1800" b="1" baseline="-25000" dirty="0"/>
              <a:t>1 </a:t>
            </a:r>
            <a:r>
              <a:rPr lang="en-US" altLang="zh-CN" sz="1800" b="1" dirty="0"/>
              <a:t>=</a:t>
            </a:r>
            <a:r>
              <a:rPr lang="en-US" altLang="zh-CN" sz="1800" b="1" i="1" dirty="0"/>
              <a:t> s</a:t>
            </a:r>
            <a:r>
              <a:rPr lang="en-US" altLang="zh-CN" sz="1800" b="1" baseline="-25000" dirty="0"/>
              <a:t>2</a:t>
            </a:r>
            <a:r>
              <a:rPr lang="en-US" altLang="zh-CN" sz="1800" b="1" dirty="0"/>
              <a:t>;                                                   // </a:t>
            </a:r>
            <a:r>
              <a:rPr lang="zh-CN" altLang="en-US" sz="1800" b="1" dirty="0"/>
              <a:t>调整变量的值</a:t>
            </a:r>
          </a:p>
          <a:p>
            <a:pPr>
              <a:lnSpc>
                <a:spcPct val="80000"/>
              </a:lnSpc>
              <a:buFont typeface="Wingdings" panose="05000000000000000000" pitchFamily="2" charset="2"/>
              <a:buNone/>
            </a:pPr>
            <a:r>
              <a:rPr lang="en-US" altLang="zh-CN" sz="1800" b="1" dirty="0"/>
              <a:t>          }</a:t>
            </a:r>
          </a:p>
          <a:p>
            <a:pPr>
              <a:lnSpc>
                <a:spcPct val="80000"/>
              </a:lnSpc>
              <a:buFont typeface="Wingdings" panose="05000000000000000000" pitchFamily="2" charset="2"/>
              <a:buNone/>
            </a:pPr>
            <a:r>
              <a:rPr lang="en-US" altLang="zh-CN" sz="1800" b="1" dirty="0">
                <a:solidFill>
                  <a:srgbClr val="0000FF"/>
                </a:solidFill>
              </a:rPr>
              <a:t>        </a:t>
            </a:r>
            <a:r>
              <a:rPr lang="en-US" altLang="zh-CN" sz="1800" b="1" dirty="0" err="1">
                <a:solidFill>
                  <a:srgbClr val="0000FF"/>
                </a:solidFill>
              </a:rPr>
              <a:t>cout</a:t>
            </a:r>
            <a:r>
              <a:rPr lang="en-US" altLang="zh-CN" sz="1800" b="1" dirty="0"/>
              <a:t>&lt;&lt;1&lt;&lt;</a:t>
            </a:r>
            <a:r>
              <a:rPr lang="en-US" altLang="zh-CN" sz="1800" b="1" dirty="0" err="1">
                <a:solidFill>
                  <a:srgbClr val="0000FF"/>
                </a:solidFill>
              </a:rPr>
              <a:t>endl</a:t>
            </a:r>
            <a:r>
              <a:rPr lang="en-US" altLang="zh-CN" sz="1800" b="1" dirty="0"/>
              <a:t>;                                        // </a:t>
            </a:r>
            <a:r>
              <a:rPr lang="zh-CN" altLang="en-US" sz="1800" b="1" dirty="0"/>
              <a:t>输出当前行中的最后一个元素</a:t>
            </a:r>
            <a:r>
              <a:rPr lang="en-US" altLang="zh-CN" sz="1800" b="1" dirty="0"/>
              <a:t>1</a:t>
            </a:r>
            <a:r>
              <a:rPr lang="zh-CN" altLang="en-US" sz="1800" b="1" dirty="0"/>
              <a:t>并换行</a:t>
            </a:r>
          </a:p>
          <a:p>
            <a:pPr>
              <a:lnSpc>
                <a:spcPct val="80000"/>
              </a:lnSpc>
              <a:buFont typeface="Wingdings" panose="05000000000000000000" pitchFamily="2" charset="2"/>
              <a:buNone/>
            </a:pPr>
            <a:r>
              <a:rPr lang="en-US" altLang="zh-CN" sz="1800" b="1" dirty="0"/>
              <a:t>        </a:t>
            </a:r>
            <a:r>
              <a:rPr lang="en-US" altLang="zh-CN" sz="1800" b="1" dirty="0" err="1"/>
              <a:t>Ec</a:t>
            </a:r>
            <a:r>
              <a:rPr lang="en-US" altLang="zh-CN" sz="1800" b="1" dirty="0"/>
              <a:t>=</a:t>
            </a:r>
            <a:r>
              <a:rPr lang="en-US" altLang="zh-CN" sz="1800" b="1" dirty="0" err="1"/>
              <a:t>Q.Append</a:t>
            </a:r>
            <a:r>
              <a:rPr lang="en-US" altLang="zh-CN" sz="1800" b="1" dirty="0"/>
              <a:t>(1);                                     // </a:t>
            </a:r>
            <a:r>
              <a:rPr lang="zh-CN" altLang="en-US" sz="1800" b="1" dirty="0"/>
              <a:t>本行最后的</a:t>
            </a:r>
            <a:r>
              <a:rPr lang="en-US" altLang="zh-CN" sz="1800" b="1" dirty="0"/>
              <a:t>1</a:t>
            </a:r>
            <a:r>
              <a:rPr lang="zh-CN" altLang="en-US" sz="1800" b="1" dirty="0"/>
              <a:t>入队</a:t>
            </a:r>
          </a:p>
          <a:p>
            <a:pPr>
              <a:lnSpc>
                <a:spcPct val="80000"/>
              </a:lnSpc>
              <a:spcBef>
                <a:spcPts val="0"/>
              </a:spcBef>
              <a:buFont typeface="Wingdings" panose="05000000000000000000" pitchFamily="2" charset="2"/>
              <a:buNone/>
            </a:pPr>
            <a:r>
              <a:rPr lang="en-US" altLang="zh-CN" sz="1800" b="1" dirty="0"/>
              <a:t>     }</a:t>
            </a:r>
          </a:p>
          <a:p>
            <a:pPr>
              <a:lnSpc>
                <a:spcPct val="80000"/>
              </a:lnSpc>
              <a:spcBef>
                <a:spcPts val="0"/>
              </a:spcBef>
              <a:buFont typeface="Wingdings" panose="05000000000000000000" pitchFamily="2" charset="2"/>
              <a:buNone/>
            </a:pPr>
            <a:r>
              <a:rPr lang="en-US" altLang="zh-CN" sz="1800" b="1" dirty="0"/>
              <a:t>}</a:t>
            </a:r>
            <a:endParaRPr lang="zh-CN" altLang="en-US" sz="1800" b="1" dirty="0"/>
          </a:p>
        </p:txBody>
      </p:sp>
      <p:grpSp>
        <p:nvGrpSpPr>
          <p:cNvPr id="3" name="组合 2"/>
          <p:cNvGrpSpPr/>
          <p:nvPr/>
        </p:nvGrpSpPr>
        <p:grpSpPr>
          <a:xfrm>
            <a:off x="4788024" y="980728"/>
            <a:ext cx="3744912" cy="936104"/>
            <a:chOff x="5399088" y="666049"/>
            <a:chExt cx="3744912" cy="1000274"/>
          </a:xfrm>
        </p:grpSpPr>
        <p:sp>
          <p:nvSpPr>
            <p:cNvPr id="26628" name="文本框 26627"/>
            <p:cNvSpPr txBox="1">
              <a:spLocks noChangeArrowheads="1"/>
            </p:cNvSpPr>
            <p:nvPr/>
          </p:nvSpPr>
          <p:spPr bwMode="auto">
            <a:xfrm>
              <a:off x="5399088" y="666049"/>
              <a:ext cx="3744912" cy="1000274"/>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Aft>
                  <a:spcPts val="600"/>
                </a:spcAft>
              </a:pPr>
              <a:r>
                <a:rPr lang="en-US" altLang="zh-CN" dirty="0">
                  <a:latin typeface="Arial" panose="020B0604020202020204" pitchFamily="34" charset="0"/>
                </a:rPr>
                <a:t>  </a:t>
              </a:r>
              <a:r>
                <a:rPr lang="en-US" altLang="zh-CN" i="1" dirty="0">
                  <a:latin typeface="Arial" panose="020B0604020202020204" pitchFamily="34" charset="0"/>
                </a:rPr>
                <a:t>s</a:t>
              </a:r>
              <a:r>
                <a:rPr lang="en-US" altLang="zh-CN" baseline="-25000" dirty="0">
                  <a:latin typeface="Arial" panose="020B0604020202020204" pitchFamily="34" charset="0"/>
                </a:rPr>
                <a:t>1</a:t>
              </a:r>
              <a:r>
                <a:rPr lang="en-US" altLang="zh-CN" dirty="0">
                  <a:latin typeface="Arial" panose="020B0604020202020204" pitchFamily="34" charset="0"/>
                </a:rPr>
                <a:t>    </a:t>
              </a:r>
              <a:r>
                <a:rPr lang="en-US" altLang="zh-CN" i="1" dirty="0">
                  <a:latin typeface="Arial" panose="020B0604020202020204" pitchFamily="34" charset="0"/>
                </a:rPr>
                <a:t>s</a:t>
              </a:r>
              <a:r>
                <a:rPr lang="en-US" altLang="zh-CN" baseline="-25000" dirty="0">
                  <a:latin typeface="Arial" panose="020B0604020202020204" pitchFamily="34" charset="0"/>
                </a:rPr>
                <a:t>2</a:t>
              </a:r>
            </a:p>
            <a:p>
              <a:pPr eaLnBrk="0" hangingPunct="0"/>
              <a:r>
                <a:rPr lang="en-US" altLang="zh-CN" dirty="0">
                  <a:latin typeface="Arial" panose="020B0604020202020204" pitchFamily="34" charset="0"/>
                </a:rPr>
                <a:t>   0     1     5     10    10    5     1</a:t>
              </a:r>
            </a:p>
            <a:p>
              <a:pPr eaLnBrk="0" hangingPunct="0"/>
              <a:r>
                <a:rPr lang="en-US" altLang="zh-CN" dirty="0">
                  <a:latin typeface="Arial" panose="020B0604020202020204" pitchFamily="34" charset="0"/>
                </a:rPr>
                <a:t>       1     6     15    20    15    6     1</a:t>
              </a:r>
              <a:endParaRPr lang="zh-CN" altLang="en-US" dirty="0">
                <a:latin typeface="Arial" panose="020B0604020202020204" pitchFamily="34" charset="0"/>
              </a:endParaRPr>
            </a:p>
          </p:txBody>
        </p:sp>
        <p:sp>
          <p:nvSpPr>
            <p:cNvPr id="26629" name="直接连接符 26628"/>
            <p:cNvSpPr>
              <a:spLocks noChangeShapeType="1"/>
            </p:cNvSpPr>
            <p:nvPr/>
          </p:nvSpPr>
          <p:spPr bwMode="auto">
            <a:xfrm>
              <a:off x="5724128" y="944875"/>
              <a:ext cx="0" cy="141331"/>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6630" name="直接连接符 26629"/>
            <p:cNvSpPr>
              <a:spLocks noChangeShapeType="1"/>
            </p:cNvSpPr>
            <p:nvPr/>
          </p:nvSpPr>
          <p:spPr bwMode="auto">
            <a:xfrm>
              <a:off x="6146134" y="944875"/>
              <a:ext cx="1" cy="14401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26631"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C8B6D2C-1E7F-48C0-84A4-0A208E2B7381}" type="slidenum">
              <a:rPr lang="zh-CN" altLang="en-US" smtClean="0"/>
              <a:t>25</a:t>
            </a:fld>
            <a:endParaRPr lang="zh-CN" altLang="en-US"/>
          </a:p>
        </p:txBody>
      </p:sp>
      <p:sp>
        <p:nvSpPr>
          <p:cNvPr id="11" name="Freeform 5"/>
          <p:cNvSpPr/>
          <p:nvPr/>
        </p:nvSpPr>
        <p:spPr bwMode="auto">
          <a:xfrm>
            <a:off x="511192" y="117939"/>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2" name="图片 11"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711947" y="257965"/>
            <a:ext cx="436227" cy="409944"/>
          </a:xfrm>
          <a:prstGeom prst="rect">
            <a:avLst/>
          </a:prstGeom>
        </p:spPr>
      </p:pic>
      <p:sp>
        <p:nvSpPr>
          <p:cNvPr id="13" name="TextBox 6"/>
          <p:cNvSpPr txBox="1">
            <a:spLocks noChangeArrowheads="1"/>
          </p:cNvSpPr>
          <p:nvPr/>
        </p:nvSpPr>
        <p:spPr bwMode="auto">
          <a:xfrm>
            <a:off x="-396552" y="93487"/>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3.4 </a:t>
            </a:r>
            <a:r>
              <a:rPr lang="zh-CN" altLang="en-US" sz="3600" b="1" dirty="0">
                <a:latin typeface="黑体" panose="02010609060101010101" pitchFamily="49" charset="-122"/>
                <a:ea typeface="黑体" panose="02010609060101010101" pitchFamily="49" charset="-122"/>
              </a:rPr>
              <a:t>队列的应用</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Effect transition="in" filter="blinds(horizontal)">
                                      <p:cBhvr>
                                        <p:cTn id="7" dur="500"/>
                                        <p:tgtEl>
                                          <p:spTgt spid="2662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2" dur="500"/>
                                        <p:tgtEl>
                                          <p:spTgt spid="26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37" dur="500"/>
                                        <p:tgtEl>
                                          <p:spTgt spid="26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42" dur="500"/>
                                        <p:tgtEl>
                                          <p:spTgt spid="26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47" dur="500"/>
                                        <p:tgtEl>
                                          <p:spTgt spid="26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52" dur="500"/>
                                        <p:tgtEl>
                                          <p:spTgt spid="26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627">
                                            <p:txEl>
                                              <p:pRg st="10" end="10"/>
                                            </p:txEl>
                                          </p:spTgt>
                                        </p:tgtEl>
                                        <p:attrNameLst>
                                          <p:attrName>style.visibility</p:attrName>
                                        </p:attrNameLst>
                                      </p:cBhvr>
                                      <p:to>
                                        <p:strVal val="visible"/>
                                      </p:to>
                                    </p:set>
                                    <p:animEffect transition="in" filter="blinds(horizontal)">
                                      <p:cBhvr>
                                        <p:cTn id="57" dur="500"/>
                                        <p:tgtEl>
                                          <p:spTgt spid="26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627">
                                            <p:txEl>
                                              <p:pRg st="11" end="11"/>
                                            </p:txEl>
                                          </p:spTgt>
                                        </p:tgtEl>
                                        <p:attrNameLst>
                                          <p:attrName>style.visibility</p:attrName>
                                        </p:attrNameLst>
                                      </p:cBhvr>
                                      <p:to>
                                        <p:strVal val="visible"/>
                                      </p:to>
                                    </p:set>
                                    <p:animEffect transition="in" filter="blinds(horizontal)">
                                      <p:cBhvr>
                                        <p:cTn id="62" dur="500"/>
                                        <p:tgtEl>
                                          <p:spTgt spid="2662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6627">
                                            <p:txEl>
                                              <p:pRg st="12" end="12"/>
                                            </p:txEl>
                                          </p:spTgt>
                                        </p:tgtEl>
                                        <p:attrNameLst>
                                          <p:attrName>style.visibility</p:attrName>
                                        </p:attrNameLst>
                                      </p:cBhvr>
                                      <p:to>
                                        <p:strVal val="visible"/>
                                      </p:to>
                                    </p:set>
                                    <p:animEffect transition="in" filter="blinds(horizontal)">
                                      <p:cBhvr>
                                        <p:cTn id="67" dur="500"/>
                                        <p:tgtEl>
                                          <p:spTgt spid="2662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6627">
                                            <p:txEl>
                                              <p:pRg st="13" end="13"/>
                                            </p:txEl>
                                          </p:spTgt>
                                        </p:tgtEl>
                                        <p:attrNameLst>
                                          <p:attrName>style.visibility</p:attrName>
                                        </p:attrNameLst>
                                      </p:cBhvr>
                                      <p:to>
                                        <p:strVal val="visible"/>
                                      </p:to>
                                    </p:set>
                                    <p:animEffect transition="in" filter="blinds(horizontal)">
                                      <p:cBhvr>
                                        <p:cTn id="72" dur="500"/>
                                        <p:tgtEl>
                                          <p:spTgt spid="2662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6627">
                                            <p:txEl>
                                              <p:pRg st="14" end="14"/>
                                            </p:txEl>
                                          </p:spTgt>
                                        </p:tgtEl>
                                        <p:attrNameLst>
                                          <p:attrName>style.visibility</p:attrName>
                                        </p:attrNameLst>
                                      </p:cBhvr>
                                      <p:to>
                                        <p:strVal val="visible"/>
                                      </p:to>
                                    </p:set>
                                    <p:animEffect transition="in" filter="blinds(horizontal)">
                                      <p:cBhvr>
                                        <p:cTn id="77" dur="500"/>
                                        <p:tgtEl>
                                          <p:spTgt spid="26627">
                                            <p:txEl>
                                              <p:pRg st="14" end="14"/>
                                            </p:txEl>
                                          </p:spTgt>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6627">
                                            <p:txEl>
                                              <p:pRg st="15" end="15"/>
                                            </p:txEl>
                                          </p:spTgt>
                                        </p:tgtEl>
                                        <p:attrNameLst>
                                          <p:attrName>style.visibility</p:attrName>
                                        </p:attrNameLst>
                                      </p:cBhvr>
                                      <p:to>
                                        <p:strVal val="visible"/>
                                      </p:to>
                                    </p:set>
                                    <p:animEffect transition="in" filter="blinds(horizontal)">
                                      <p:cBhvr>
                                        <p:cTn id="80" dur="500"/>
                                        <p:tgtEl>
                                          <p:spTgt spid="26627">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6627">
                                            <p:txEl>
                                              <p:pRg st="16" end="16"/>
                                            </p:txEl>
                                          </p:spTgt>
                                        </p:tgtEl>
                                        <p:attrNameLst>
                                          <p:attrName>style.visibility</p:attrName>
                                        </p:attrNameLst>
                                      </p:cBhvr>
                                      <p:to>
                                        <p:strVal val="visible"/>
                                      </p:to>
                                    </p:set>
                                    <p:animEffect transition="in" filter="blinds(horizontal)">
                                      <p:cBhvr>
                                        <p:cTn id="85" dur="500"/>
                                        <p:tgtEl>
                                          <p:spTgt spid="26627">
                                            <p:txEl>
                                              <p:pRg st="16" end="16"/>
                                            </p:txEl>
                                          </p:spTgt>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627">
                                            <p:txEl>
                                              <p:pRg st="17" end="17"/>
                                            </p:txEl>
                                          </p:spTgt>
                                        </p:tgtEl>
                                        <p:attrNameLst>
                                          <p:attrName>style.visibility</p:attrName>
                                        </p:attrNameLst>
                                      </p:cBhvr>
                                      <p:to>
                                        <p:strVal val="visible"/>
                                      </p:to>
                                    </p:set>
                                    <p:animEffect transition="in" filter="blinds(horizontal)">
                                      <p:cBhvr>
                                        <p:cTn id="88" dur="500"/>
                                        <p:tgtEl>
                                          <p:spTgt spid="26627">
                                            <p:txEl>
                                              <p:pRg st="17" end="17"/>
                                            </p:txEl>
                                          </p:spTgt>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6627">
                                            <p:txEl>
                                              <p:pRg st="18" end="18"/>
                                            </p:txEl>
                                          </p:spTgt>
                                        </p:tgtEl>
                                        <p:attrNameLst>
                                          <p:attrName>style.visibility</p:attrName>
                                        </p:attrNameLst>
                                      </p:cBhvr>
                                      <p:to>
                                        <p:strVal val="visible"/>
                                      </p:to>
                                    </p:set>
                                    <p:animEffect transition="in" filter="blinds(horizontal)">
                                      <p:cBhvr>
                                        <p:cTn id="91" dur="500"/>
                                        <p:tgtEl>
                                          <p:spTgt spid="2662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3.5  </a:t>
              </a:r>
              <a:r>
                <a:rPr lang="zh-CN" altLang="en-US" sz="3600" b="1"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846386"/>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b="1" dirty="0">
                <a:latin typeface="黑体" panose="02010609060101010101" pitchFamily="49" charset="-122"/>
                <a:ea typeface="黑体" panose="02010609060101010101" pitchFamily="49" charset="-122"/>
              </a:rPr>
              <a:t>队列的逻辑结构与存储结构区别？</a:t>
            </a:r>
            <a:endParaRPr lang="en-US" altLang="zh-CN" sz="2200" dirty="0">
              <a:latin typeface="Times New Roman" panose="02020603050405020304" pitchFamily="18" charset="0"/>
              <a:ea typeface="黑体" panose="02010609060101010101" pitchFamily="49" charset="-122"/>
            </a:endParaRPr>
          </a:p>
          <a:p>
            <a:pPr marL="342900" indent="-342900">
              <a:spcBef>
                <a:spcPts val="6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是否还有其他的存储结构？</a:t>
            </a:r>
            <a:r>
              <a:rPr lang="en-US" altLang="zh-CN" sz="2200" dirty="0">
                <a:latin typeface="Times New Roman" panose="02020603050405020304" pitchFamily="18" charset="0"/>
                <a:ea typeface="黑体" panose="02010609060101010101" pitchFamily="49" charset="-122"/>
              </a:rPr>
              <a:t> </a:t>
            </a:r>
          </a:p>
        </p:txBody>
      </p:sp>
      <p:sp>
        <p:nvSpPr>
          <p:cNvPr id="2" name="矩形 1"/>
          <p:cNvSpPr/>
          <p:nvPr/>
        </p:nvSpPr>
        <p:spPr>
          <a:xfrm>
            <a:off x="1472472" y="1719298"/>
            <a:ext cx="6035533" cy="2092881"/>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队列的定义、特性、基本运算、相关术语</a:t>
            </a:r>
          </a:p>
          <a:p>
            <a:pPr marL="285750" indent="-285750" eaLnBrk="1" hangingPunct="1">
              <a:spcBef>
                <a:spcPts val="600"/>
              </a:spcBef>
              <a:buClr>
                <a:srgbClr val="FF0000"/>
              </a:buClr>
              <a:buFont typeface="Wingdings" panose="05000000000000000000" pitchFamily="2" charset="2"/>
              <a:buChar char="Ø"/>
            </a:pPr>
            <a:r>
              <a:rPr lang="zh-CN" altLang="en-US" sz="2200" dirty="0"/>
              <a:t>队列的</a:t>
            </a:r>
            <a:r>
              <a:rPr lang="en-US" altLang="zh-CN" sz="2200" dirty="0"/>
              <a:t>C++</a:t>
            </a:r>
            <a:r>
              <a:rPr lang="zh-CN" altLang="en-US" sz="2200" dirty="0"/>
              <a:t>类描述，</a:t>
            </a:r>
          </a:p>
          <a:p>
            <a:pPr marL="285750" indent="-285750" eaLnBrk="1" hangingPunct="1">
              <a:spcBef>
                <a:spcPts val="600"/>
              </a:spcBef>
              <a:buClr>
                <a:srgbClr val="FF0000"/>
              </a:buClr>
              <a:buFont typeface="Wingdings" panose="05000000000000000000" pitchFamily="2" charset="2"/>
              <a:buChar char="Ø"/>
            </a:pPr>
            <a:r>
              <a:rPr lang="zh-CN" altLang="en-US" sz="2200" dirty="0"/>
              <a:t>队列的顺序存储结构、循环队列及其描述</a:t>
            </a:r>
          </a:p>
          <a:p>
            <a:pPr marL="285750" indent="-285750" eaLnBrk="1" hangingPunct="1">
              <a:spcBef>
                <a:spcPts val="600"/>
              </a:spcBef>
              <a:buClr>
                <a:srgbClr val="FF0000"/>
              </a:buClr>
              <a:buFont typeface="Wingdings" panose="05000000000000000000" pitchFamily="2" charset="2"/>
              <a:buChar char="Ø"/>
            </a:pPr>
            <a:r>
              <a:rPr lang="zh-CN" altLang="en-US" sz="2200" dirty="0"/>
              <a:t>队列的运算的</a:t>
            </a:r>
            <a:r>
              <a:rPr lang="en-US" altLang="zh-CN" sz="2200" dirty="0"/>
              <a:t>C++</a:t>
            </a:r>
            <a:r>
              <a:rPr lang="zh-CN" altLang="en-US" sz="2200" dirty="0"/>
              <a:t>实现</a:t>
            </a:r>
          </a:p>
          <a:p>
            <a:pPr marL="285750" indent="-285750" eaLnBrk="1" hangingPunct="1">
              <a:spcBef>
                <a:spcPts val="600"/>
              </a:spcBef>
              <a:buClr>
                <a:srgbClr val="FF0000"/>
              </a:buClr>
              <a:buFont typeface="Wingdings" panose="05000000000000000000" pitchFamily="2" charset="2"/>
              <a:buChar char="Ø"/>
            </a:pPr>
            <a:r>
              <a:rPr lang="zh-CN" altLang="en-US" sz="2200" dirty="0"/>
              <a:t>队列的应用</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26</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ox(in)">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8674"/>
          <p:cNvSpPr>
            <a:spLocks noGrp="1" noChangeArrowheads="1"/>
          </p:cNvSpPr>
          <p:nvPr>
            <p:ph idx="1"/>
          </p:nvPr>
        </p:nvSpPr>
        <p:spPr>
          <a:xfrm>
            <a:off x="457200" y="1196753"/>
            <a:ext cx="8229600" cy="4896544"/>
          </a:xfrm>
        </p:spPr>
        <p:txBody>
          <a:bodyPr/>
          <a:lstStyle/>
          <a:p>
            <a:pPr>
              <a:spcBef>
                <a:spcPts val="1200"/>
              </a:spcBef>
              <a:buFont typeface="Wingdings" panose="05000000000000000000" pitchFamily="2" charset="2"/>
              <a:buNone/>
            </a:pPr>
            <a:r>
              <a:rPr lang="en-US" altLang="zh-CN" sz="2600" b="1" dirty="0">
                <a:solidFill>
                  <a:srgbClr val="FF0000"/>
                </a:solidFill>
              </a:rPr>
              <a:t>1.  </a:t>
            </a:r>
            <a:r>
              <a:rPr lang="zh-CN" altLang="en-US" sz="2600" b="1" dirty="0"/>
              <a:t>用一个数组、头指针和元素个数合在一起所构成的结构来</a:t>
            </a:r>
            <a:r>
              <a:rPr lang="zh-CN" altLang="en-US" sz="2600" b="1" dirty="0">
                <a:solidFill>
                  <a:srgbClr val="FF0000"/>
                </a:solidFill>
              </a:rPr>
              <a:t>存储顺序队列</a:t>
            </a:r>
            <a:r>
              <a:rPr lang="zh-CN" altLang="en-US" sz="2600" b="1" dirty="0"/>
              <a:t>，设计算法以</a:t>
            </a:r>
            <a:r>
              <a:rPr lang="zh-CN" altLang="en-US" sz="2600" b="1" dirty="0">
                <a:solidFill>
                  <a:srgbClr val="FF0000"/>
                </a:solidFill>
              </a:rPr>
              <a:t>实现队列的各运算</a:t>
            </a:r>
            <a:r>
              <a:rPr lang="zh-CN" altLang="en-US" sz="2600" b="1" dirty="0"/>
              <a:t>。</a:t>
            </a:r>
          </a:p>
          <a:p>
            <a:pPr>
              <a:spcBef>
                <a:spcPts val="1200"/>
              </a:spcBef>
              <a:buFont typeface="Wingdings" panose="05000000000000000000" pitchFamily="2" charset="2"/>
              <a:buNone/>
            </a:pPr>
            <a:r>
              <a:rPr lang="en-US" altLang="zh-CN" sz="2600" b="1" dirty="0">
                <a:solidFill>
                  <a:srgbClr val="FF0000"/>
                </a:solidFill>
              </a:rPr>
              <a:t>2. </a:t>
            </a:r>
            <a:r>
              <a:rPr lang="zh-CN" altLang="en-US" sz="2600" b="1" dirty="0"/>
              <a:t>对教材中所讨论的循环队列及其约定，给出</a:t>
            </a:r>
            <a:r>
              <a:rPr lang="zh-CN" altLang="en-US" sz="2600" b="1" dirty="0">
                <a:solidFill>
                  <a:srgbClr val="FF0000"/>
                </a:solidFill>
              </a:rPr>
              <a:t>求解队列中元素个数</a:t>
            </a:r>
            <a:r>
              <a:rPr lang="zh-CN" altLang="en-US" sz="2600" b="1" dirty="0"/>
              <a:t>的表达式。</a:t>
            </a:r>
          </a:p>
          <a:p>
            <a:pPr>
              <a:spcBef>
                <a:spcPts val="1200"/>
              </a:spcBef>
              <a:buFont typeface="Wingdings" panose="05000000000000000000" pitchFamily="2" charset="2"/>
              <a:buNone/>
            </a:pPr>
            <a:r>
              <a:rPr lang="en-US" altLang="zh-CN" sz="2600" b="1" dirty="0">
                <a:solidFill>
                  <a:srgbClr val="FF0000"/>
                </a:solidFill>
              </a:rPr>
              <a:t>3.  </a:t>
            </a:r>
            <a:r>
              <a:rPr lang="zh-CN" altLang="en-US" sz="2600" b="1" dirty="0"/>
              <a:t>如果对循环队列采用设置运算标志的方法来区分队列的满和空的状态，试给出对应的各运算的实现。</a:t>
            </a:r>
          </a:p>
        </p:txBody>
      </p:sp>
      <p:sp>
        <p:nvSpPr>
          <p:cNvPr id="2867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8B316E-ABC9-4CD0-AE07-93B1BC3514ED}" type="slidenum">
              <a:rPr lang="zh-CN" altLang="en-US" smtClean="0"/>
              <a:t>27</a:t>
            </a:fld>
            <a:endParaRPr lang="zh-CN" altLang="en-US"/>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p>
          </p:txBody>
        </p:sp>
        <p:pic>
          <p:nvPicPr>
            <p:cNvPr id="9" name="图片 8"/>
            <p:cNvPicPr/>
            <p:nvPr/>
          </p:nvPicPr>
          <p:blipFill>
            <a:blip r:embed="rId2"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28</a:t>
            </a:fld>
            <a:endParaRPr lang="zh-CN" altLang="en-US" dirty="0"/>
          </a:p>
        </p:txBody>
      </p:sp>
    </p:spTree>
  </p:cSld>
  <p:clrMapOvr>
    <a:masterClrMapping/>
  </p:clrMapOvr>
  <p:transition spd="slow" advClick="0" advTm="1622">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p>
        </p:txBody>
      </p:sp>
      <p:sp>
        <p:nvSpPr>
          <p:cNvPr id="30" name="内容占位符 5122"/>
          <p:cNvSpPr>
            <a:spLocks noGrp="1" noChangeArrowheads="1"/>
          </p:cNvSpPr>
          <p:nvPr>
            <p:ph idx="1"/>
          </p:nvPr>
        </p:nvSpPr>
        <p:spPr>
          <a:xfrm>
            <a:off x="1343902" y="1052736"/>
            <a:ext cx="6252434" cy="4678451"/>
          </a:xfrm>
        </p:spPr>
        <p:txBody>
          <a:bodyPr/>
          <a:lstStyle/>
          <a:p>
            <a:pPr eaLnBrk="1" hangingPunct="1">
              <a:buFont typeface="Wingdings" panose="05000000000000000000" pitchFamily="2" charset="2"/>
              <a:buNone/>
            </a:pPr>
            <a:r>
              <a:rPr lang="zh-CN" altLang="en-US" sz="2600" b="1" dirty="0"/>
              <a:t>数据结构的组成部分</a:t>
            </a:r>
            <a:r>
              <a:rPr lang="en-US" altLang="zh-CN" sz="2600" b="1" dirty="0"/>
              <a:t>: </a:t>
            </a:r>
            <a:endParaRPr lang="zh-CN" altLang="en-US" sz="2600" b="1" dirty="0"/>
          </a:p>
          <a:p>
            <a:pPr eaLnBrk="1" hangingPunct="1"/>
            <a:endParaRPr lang="zh-CN" altLang="en-US" dirty="0"/>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grpSp>
        <p:nvGrpSpPr>
          <p:cNvPr id="73" name="组合 72"/>
          <p:cNvGrpSpPr/>
          <p:nvPr/>
        </p:nvGrpSpPr>
        <p:grpSpPr>
          <a:xfrm>
            <a:off x="539552" y="1247309"/>
            <a:ext cx="8243386" cy="2969936"/>
            <a:chOff x="539552" y="1247309"/>
            <a:chExt cx="8243386" cy="2969936"/>
          </a:xfrm>
        </p:grpSpPr>
        <p:grpSp>
          <p:nvGrpSpPr>
            <p:cNvPr id="70" name="组合 69"/>
            <p:cNvGrpSpPr/>
            <p:nvPr/>
          </p:nvGrpSpPr>
          <p:grpSpPr>
            <a:xfrm>
              <a:off x="539552" y="1247309"/>
              <a:ext cx="8243386" cy="2969936"/>
              <a:chOff x="491877" y="1522293"/>
              <a:chExt cx="8243386" cy="2969936"/>
            </a:xfrm>
          </p:grpSpPr>
          <p:sp>
            <p:nvSpPr>
              <p:cNvPr id="35" name="矩形 34"/>
              <p:cNvSpPr>
                <a:spLocks noChangeArrowheads="1"/>
              </p:cNvSpPr>
              <p:nvPr/>
            </p:nvSpPr>
            <p:spPr bwMode="auto">
              <a:xfrm>
                <a:off x="6324525" y="3016739"/>
                <a:ext cx="1657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分析</a:t>
                </a:r>
              </a:p>
            </p:txBody>
          </p:sp>
          <p:sp>
            <p:nvSpPr>
              <p:cNvPr id="36" name="矩形 35"/>
              <p:cNvSpPr>
                <a:spLocks noChangeArrowheads="1"/>
              </p:cNvSpPr>
              <p:nvPr/>
            </p:nvSpPr>
            <p:spPr bwMode="auto">
              <a:xfrm>
                <a:off x="4164508" y="2297552"/>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运算定义</a:t>
                </a:r>
                <a:r>
                  <a:rPr lang="zh-CN" altLang="en-US" sz="1800">
                    <a:latin typeface="Arial" panose="020B0604020202020204" pitchFamily="34" charset="0"/>
                  </a:rPr>
                  <a:t> </a:t>
                </a:r>
              </a:p>
            </p:txBody>
          </p:sp>
          <p:sp>
            <p:nvSpPr>
              <p:cNvPr id="37" name="矩形 17416"/>
              <p:cNvSpPr>
                <a:spLocks noChangeArrowheads="1"/>
              </p:cNvSpPr>
              <p:nvPr/>
            </p:nvSpPr>
            <p:spPr bwMode="auto">
              <a:xfrm>
                <a:off x="1859458" y="3016739"/>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存储结构</a:t>
                </a:r>
              </a:p>
            </p:txBody>
          </p:sp>
          <p:sp>
            <p:nvSpPr>
              <p:cNvPr id="38" name="直接连接符 17417"/>
              <p:cNvSpPr>
                <a:spLocks noChangeShapeType="1"/>
              </p:cNvSpPr>
              <p:nvPr/>
            </p:nvSpPr>
            <p:spPr bwMode="auto">
              <a:xfrm>
                <a:off x="2435721" y="2675507"/>
                <a:ext cx="0" cy="4142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38"/>
              <p:cNvSpPr>
                <a:spLocks noChangeShapeType="1"/>
              </p:cNvSpPr>
              <p:nvPr/>
            </p:nvSpPr>
            <p:spPr bwMode="auto">
              <a:xfrm>
                <a:off x="3083421" y="2513452"/>
                <a:ext cx="10810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 name="组合 39"/>
              <p:cNvGrpSpPr/>
              <p:nvPr/>
            </p:nvGrpSpPr>
            <p:grpSpPr>
              <a:xfrm>
                <a:off x="3155603" y="2675507"/>
                <a:ext cx="2520205" cy="773032"/>
                <a:chOff x="3203178" y="4724777"/>
                <a:chExt cx="2520205" cy="773032"/>
              </a:xfrm>
            </p:grpSpPr>
            <p:sp>
              <p:nvSpPr>
                <p:cNvPr id="41" name="矩形 40"/>
                <p:cNvSpPr>
                  <a:spLocks noChangeArrowheads="1"/>
                </p:cNvSpPr>
                <p:nvPr/>
              </p:nvSpPr>
              <p:spPr bwMode="auto">
                <a:xfrm>
                  <a:off x="3923158" y="5066009"/>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dirty="0">
                      <a:latin typeface="Arial" panose="020B0604020202020204" pitchFamily="34" charset="0"/>
                    </a:rPr>
                    <a:t>  </a:t>
                  </a:r>
                  <a:r>
                    <a:rPr lang="zh-CN" altLang="en-US" sz="1800" b="1" dirty="0">
                      <a:latin typeface="Arial" panose="020B0604020202020204" pitchFamily="34" charset="0"/>
                      <a:ea typeface="楷体_GB2312" pitchFamily="1" charset="-122"/>
                    </a:rPr>
                    <a:t>运算实现</a:t>
                  </a:r>
                  <a:r>
                    <a:rPr lang="en-US" altLang="zh-CN" sz="1800" b="1" dirty="0">
                      <a:latin typeface="Arial" panose="020B0604020202020204" pitchFamily="34" charset="0"/>
                      <a:ea typeface="楷体_GB2312" pitchFamily="1" charset="-122"/>
                    </a:rPr>
                    <a:t>(</a:t>
                  </a:r>
                  <a:r>
                    <a:rPr lang="zh-CN" altLang="en-US" sz="1800" b="1" dirty="0">
                      <a:latin typeface="Arial" panose="020B0604020202020204" pitchFamily="34" charset="0"/>
                      <a:ea typeface="楷体_GB2312" pitchFamily="1" charset="-122"/>
                    </a:rPr>
                    <a:t>算法</a:t>
                  </a:r>
                  <a:r>
                    <a:rPr lang="en-US" altLang="zh-CN" sz="1800" b="1" dirty="0">
                      <a:latin typeface="Arial" panose="020B0604020202020204" pitchFamily="34" charset="0"/>
                      <a:ea typeface="楷体_GB2312" pitchFamily="1" charset="-122"/>
                    </a:rPr>
                    <a:t>)</a:t>
                  </a:r>
                  <a:r>
                    <a:rPr lang="zh-CN" altLang="en-US" sz="1800" dirty="0">
                      <a:latin typeface="Arial" panose="020B0604020202020204" pitchFamily="34" charset="0"/>
                    </a:rPr>
                    <a:t> </a:t>
                  </a:r>
                </a:p>
              </p:txBody>
            </p:sp>
            <p:grpSp>
              <p:nvGrpSpPr>
                <p:cNvPr id="42" name="组合 41"/>
                <p:cNvGrpSpPr/>
                <p:nvPr/>
              </p:nvGrpSpPr>
              <p:grpSpPr bwMode="auto">
                <a:xfrm>
                  <a:off x="3203178" y="4724777"/>
                  <a:ext cx="1512888" cy="556313"/>
                  <a:chOff x="45" y="0"/>
                  <a:chExt cx="953" cy="635"/>
                </a:xfrm>
              </p:grpSpPr>
              <p:sp>
                <p:nvSpPr>
                  <p:cNvPr id="43" name="直接连接符 17420"/>
                  <p:cNvSpPr>
                    <a:spLocks noChangeShapeType="1"/>
                  </p:cNvSpPr>
                  <p:nvPr/>
                </p:nvSpPr>
                <p:spPr bwMode="auto">
                  <a:xfrm>
                    <a:off x="45" y="635"/>
                    <a:ext cx="45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直接连接符 17421"/>
                  <p:cNvSpPr>
                    <a:spLocks noChangeShapeType="1"/>
                  </p:cNvSpPr>
                  <p:nvPr/>
                </p:nvSpPr>
                <p:spPr bwMode="auto">
                  <a:xfrm>
                    <a:off x="998" y="0"/>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5" name="直接连接符 44"/>
              <p:cNvSpPr>
                <a:spLocks noChangeShapeType="1"/>
              </p:cNvSpPr>
              <p:nvPr/>
            </p:nvSpPr>
            <p:spPr bwMode="auto">
              <a:xfrm>
                <a:off x="5675808" y="3232639"/>
                <a:ext cx="10080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 name="组合 45"/>
              <p:cNvGrpSpPr/>
              <p:nvPr/>
            </p:nvGrpSpPr>
            <p:grpSpPr>
              <a:xfrm>
                <a:off x="1932483" y="1522293"/>
                <a:ext cx="6802780" cy="1207059"/>
                <a:chOff x="1980058" y="3571563"/>
                <a:chExt cx="6802780" cy="1207059"/>
              </a:xfrm>
            </p:grpSpPr>
            <p:sp>
              <p:nvSpPr>
                <p:cNvPr id="47" name="矩形 17426"/>
                <p:cNvSpPr>
                  <a:spLocks noChangeArrowheads="1"/>
                </p:cNvSpPr>
                <p:nvPr/>
              </p:nvSpPr>
              <p:spPr bwMode="auto">
                <a:xfrm>
                  <a:off x="5723136" y="3571563"/>
                  <a:ext cx="3059702" cy="6041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rPr>
                    <a:t>抽象数据类型</a:t>
                  </a:r>
                  <a:endParaRPr lang="en-US" altLang="zh-CN" sz="1800" b="1" dirty="0">
                    <a:latin typeface="Arial" panose="020B0604020202020204" pitchFamily="34" charset="0"/>
                  </a:endParaRPr>
                </a:p>
                <a:p>
                  <a:pPr algn="ctr"/>
                  <a:r>
                    <a:rPr lang="en-US" altLang="zh-CN" sz="1800" b="1" dirty="0">
                      <a:latin typeface="Arial" panose="020B0604020202020204" pitchFamily="34" charset="0"/>
                    </a:rPr>
                    <a:t>(</a:t>
                  </a:r>
                  <a:r>
                    <a:rPr lang="en-US" altLang="zh-CN" sz="1800" b="1" dirty="0">
                      <a:solidFill>
                        <a:srgbClr val="0000FF"/>
                      </a:solidFill>
                      <a:latin typeface="Arial" panose="020B0604020202020204" pitchFamily="34" charset="0"/>
                    </a:rPr>
                    <a:t>Abstract Data Type: ADT</a:t>
                  </a:r>
                  <a:r>
                    <a:rPr lang="en-US" altLang="zh-CN" sz="1800" b="1" dirty="0">
                      <a:latin typeface="Arial" panose="020B0604020202020204" pitchFamily="34" charset="0"/>
                    </a:rPr>
                    <a:t>)</a:t>
                  </a:r>
                  <a:r>
                    <a:rPr lang="zh-CN" altLang="en-US" sz="1800" dirty="0">
                      <a:latin typeface="Arial" panose="020B0604020202020204" pitchFamily="34" charset="0"/>
                    </a:rPr>
                    <a:t> </a:t>
                  </a:r>
                </a:p>
              </p:txBody>
            </p:sp>
            <p:sp>
              <p:nvSpPr>
                <p:cNvPr id="48" name="矩形 17427"/>
                <p:cNvSpPr>
                  <a:spLocks noChangeArrowheads="1"/>
                </p:cNvSpPr>
                <p:nvPr/>
              </p:nvSpPr>
              <p:spPr bwMode="auto">
                <a:xfrm>
                  <a:off x="1980058" y="4400667"/>
                  <a:ext cx="3327585" cy="377955"/>
                </a:xfrm>
                <a:prstGeom prst="rect">
                  <a:avLst/>
                </a:prstGeom>
                <a:noFill/>
                <a:ln w="19050">
                  <a:solidFill>
                    <a:schemeClr val="accent2"/>
                  </a:solidFill>
                  <a:prstDash val="sysDot"/>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9" name="直接连接符 17428"/>
                <p:cNvSpPr>
                  <a:spLocks noChangeShapeType="1"/>
                </p:cNvSpPr>
                <p:nvPr/>
              </p:nvSpPr>
              <p:spPr bwMode="auto">
                <a:xfrm flipH="1">
                  <a:off x="5289420" y="4163780"/>
                  <a:ext cx="431894" cy="2368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0" name="矩形 49"/>
              <p:cNvSpPr>
                <a:spLocks noChangeArrowheads="1"/>
              </p:cNvSpPr>
              <p:nvPr/>
            </p:nvSpPr>
            <p:spPr bwMode="auto">
              <a:xfrm>
                <a:off x="491877" y="2315834"/>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背景</a:t>
                </a:r>
              </a:p>
            </p:txBody>
          </p:sp>
          <p:grpSp>
            <p:nvGrpSpPr>
              <p:cNvPr id="51" name="组合 50"/>
              <p:cNvGrpSpPr/>
              <p:nvPr/>
            </p:nvGrpSpPr>
            <p:grpSpPr>
              <a:xfrm>
                <a:off x="1500683" y="2297552"/>
                <a:ext cx="1582738" cy="431800"/>
                <a:chOff x="1548258" y="4346822"/>
                <a:chExt cx="1582738" cy="431800"/>
              </a:xfrm>
            </p:grpSpPr>
            <p:sp>
              <p:nvSpPr>
                <p:cNvPr id="52" name="矩形 51"/>
                <p:cNvSpPr>
                  <a:spLocks noChangeArrowheads="1"/>
                </p:cNvSpPr>
                <p:nvPr/>
              </p:nvSpPr>
              <p:spPr bwMode="auto">
                <a:xfrm>
                  <a:off x="1835596" y="4346822"/>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逻辑结构</a:t>
                  </a:r>
                </a:p>
              </p:txBody>
            </p:sp>
            <p:sp>
              <p:nvSpPr>
                <p:cNvPr id="53" name="直接连接符 52"/>
                <p:cNvSpPr>
                  <a:spLocks noChangeShapeType="1"/>
                </p:cNvSpPr>
                <p:nvPr/>
              </p:nvSpPr>
              <p:spPr bwMode="auto">
                <a:xfrm>
                  <a:off x="1548258" y="4634159"/>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 name="组合 53"/>
              <p:cNvGrpSpPr/>
              <p:nvPr/>
            </p:nvGrpSpPr>
            <p:grpSpPr>
              <a:xfrm>
                <a:off x="2435721" y="3376705"/>
                <a:ext cx="4680892" cy="360214"/>
                <a:chOff x="2483296" y="5425975"/>
                <a:chExt cx="4680892" cy="360214"/>
              </a:xfrm>
            </p:grpSpPr>
            <p:cxnSp>
              <p:nvCxnSpPr>
                <p:cNvPr id="55" name="直接连接符 54"/>
                <p:cNvCxnSpPr/>
                <p:nvPr/>
              </p:nvCxnSpPr>
              <p:spPr>
                <a:xfrm flipH="1">
                  <a:off x="2483297" y="5786189"/>
                  <a:ext cx="4680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2483296" y="5425975"/>
                  <a:ext cx="0" cy="36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668490" y="3339597"/>
                <a:ext cx="2448123" cy="397322"/>
                <a:chOff x="4716065" y="5388867"/>
                <a:chExt cx="2448123" cy="397322"/>
              </a:xfrm>
            </p:grpSpPr>
            <p:cxnSp>
              <p:nvCxnSpPr>
                <p:cNvPr id="58" name="直接连接符 57"/>
                <p:cNvCxnSpPr/>
                <p:nvPr/>
              </p:nvCxnSpPr>
              <p:spPr>
                <a:xfrm>
                  <a:off x="7164188" y="5425975"/>
                  <a:ext cx="0" cy="36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716065" y="5641999"/>
                  <a:ext cx="2448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716065" y="5388867"/>
                  <a:ext cx="0" cy="25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788022" y="2259878"/>
                <a:ext cx="6840859" cy="1640132"/>
                <a:chOff x="1835597" y="4309148"/>
                <a:chExt cx="6840859" cy="1640132"/>
              </a:xfrm>
            </p:grpSpPr>
            <p:grpSp>
              <p:nvGrpSpPr>
                <p:cNvPr id="62" name="组合 61"/>
                <p:cNvGrpSpPr/>
                <p:nvPr/>
              </p:nvGrpSpPr>
              <p:grpSpPr>
                <a:xfrm>
                  <a:off x="7596336" y="4562722"/>
                  <a:ext cx="1080120" cy="431800"/>
                  <a:chOff x="7596336" y="4562722"/>
                  <a:chExt cx="1080120" cy="431800"/>
                </a:xfrm>
              </p:grpSpPr>
              <p:sp>
                <p:nvSpPr>
                  <p:cNvPr id="64" name="矩形 63"/>
                  <p:cNvSpPr>
                    <a:spLocks noChangeArrowheads="1"/>
                  </p:cNvSpPr>
                  <p:nvPr/>
                </p:nvSpPr>
                <p:spPr bwMode="auto">
                  <a:xfrm>
                    <a:off x="7739831" y="4562722"/>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应用</a:t>
                    </a:r>
                  </a:p>
                </p:txBody>
              </p:sp>
              <p:sp>
                <p:nvSpPr>
                  <p:cNvPr id="65" name="直接连接符 64"/>
                  <p:cNvSpPr>
                    <a:spLocks noChangeShapeType="1"/>
                  </p:cNvSpPr>
                  <p:nvPr/>
                </p:nvSpPr>
                <p:spPr bwMode="auto">
                  <a:xfrm>
                    <a:off x="7596336" y="4778622"/>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 name="矩形 62"/>
                <p:cNvSpPr>
                  <a:spLocks noChangeArrowheads="1"/>
                </p:cNvSpPr>
                <p:nvPr/>
              </p:nvSpPr>
              <p:spPr bwMode="auto">
                <a:xfrm>
                  <a:off x="1835597" y="4309148"/>
                  <a:ext cx="5760740" cy="1640132"/>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sp>
            <p:nvSpPr>
              <p:cNvPr id="67" name="文本框 66"/>
              <p:cNvSpPr txBox="1">
                <a:spLocks noChangeArrowheads="1"/>
              </p:cNvSpPr>
              <p:nvPr/>
            </p:nvSpPr>
            <p:spPr bwMode="auto">
              <a:xfrm>
                <a:off x="3134264" y="4030564"/>
                <a:ext cx="3076864"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908050" indent="-43688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zh-CN" altLang="en-US" b="1" dirty="0">
                    <a:solidFill>
                      <a:srgbClr val="FF0000"/>
                    </a:solidFill>
                    <a:ea typeface="楷体_GB2312" pitchFamily="1" charset="-122"/>
                  </a:rPr>
                  <a:t>数据结构的组成</a:t>
                </a:r>
              </a:p>
            </p:txBody>
          </p:sp>
        </p:grpSp>
        <p:cxnSp>
          <p:nvCxnSpPr>
            <p:cNvPr id="72" name="直接箭头连接符 71"/>
            <p:cNvCxnSpPr>
              <a:stCxn id="63" idx="2"/>
              <a:endCxn id="67" idx="0"/>
            </p:cNvCxnSpPr>
            <p:nvPr/>
          </p:nvCxnSpPr>
          <p:spPr>
            <a:xfrm>
              <a:off x="4716067" y="3625026"/>
              <a:ext cx="4304" cy="130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899592" y="5147077"/>
            <a:ext cx="3816475" cy="369332"/>
          </a:xfrm>
          <a:prstGeom prst="rect">
            <a:avLst/>
          </a:prstGeom>
        </p:spPr>
        <p:txBody>
          <a:bodyPr wrap="square">
            <a:spAutoFit/>
          </a:bodyPr>
          <a:lstStyle/>
          <a:p>
            <a:r>
              <a:rPr lang="zh-CN" altLang="en-US" b="1" dirty="0"/>
              <a:t>本章将介绍的</a:t>
            </a:r>
            <a:r>
              <a:rPr lang="zh-CN" altLang="en-US" b="1" dirty="0">
                <a:solidFill>
                  <a:srgbClr val="FF0000"/>
                </a:solidFill>
              </a:rPr>
              <a:t>第二种</a:t>
            </a:r>
            <a:r>
              <a:rPr lang="zh-CN" altLang="en-US" b="1" dirty="0"/>
              <a:t>数据结构？</a:t>
            </a:r>
            <a:endParaRPr lang="zh-CN" altLang="en-US" dirty="0"/>
          </a:p>
        </p:txBody>
      </p:sp>
      <p:sp>
        <p:nvSpPr>
          <p:cNvPr id="66" name="矩形 65"/>
          <p:cNvSpPr/>
          <p:nvPr/>
        </p:nvSpPr>
        <p:spPr>
          <a:xfrm>
            <a:off x="899592" y="4448234"/>
            <a:ext cx="5976664" cy="369332"/>
          </a:xfrm>
          <a:prstGeom prst="rect">
            <a:avLst/>
          </a:prstGeom>
        </p:spPr>
        <p:txBody>
          <a:bodyPr wrap="square">
            <a:spAutoFit/>
          </a:bodyPr>
          <a:lstStyle/>
          <a:p>
            <a:r>
              <a:rPr lang="zh-CN" altLang="en-US" b="1" dirty="0"/>
              <a:t>第</a:t>
            </a:r>
            <a:r>
              <a:rPr lang="en-US" altLang="zh-CN" b="1" dirty="0"/>
              <a:t>2</a:t>
            </a:r>
            <a:r>
              <a:rPr lang="zh-CN" altLang="en-US" b="1" dirty="0"/>
              <a:t>章已学习了</a:t>
            </a:r>
            <a:r>
              <a:rPr lang="zh-CN" altLang="en-US" b="1" dirty="0">
                <a:solidFill>
                  <a:srgbClr val="FF0000"/>
                </a:solidFill>
              </a:rPr>
              <a:t>第一种</a:t>
            </a:r>
            <a:r>
              <a:rPr lang="zh-CN" altLang="en-US" b="1" dirty="0"/>
              <a:t>数据结构？</a:t>
            </a:r>
            <a:r>
              <a:rPr lang="zh-CN" altLang="en-US" b="1" dirty="0">
                <a:solidFill>
                  <a:srgbClr val="FF0000"/>
                </a:solidFill>
              </a:rPr>
              <a:t>栈</a:t>
            </a:r>
            <a:r>
              <a:rPr lang="en-US" altLang="zh-CN" b="1" dirty="0"/>
              <a:t>---</a:t>
            </a:r>
            <a:r>
              <a:rPr lang="zh-CN" altLang="en-US" b="1" dirty="0">
                <a:solidFill>
                  <a:srgbClr val="0000FF"/>
                </a:solidFill>
              </a:rPr>
              <a:t>顺序栈</a:t>
            </a:r>
            <a:endParaRPr lang="zh-CN" altLang="en-US" dirty="0">
              <a:solidFill>
                <a:srgbClr val="0000FF"/>
              </a:solidFill>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3</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blinds(horizontal)">
                                      <p:cBhvr>
                                        <p:cTn id="13" dur="500"/>
                                        <p:tgtEl>
                                          <p:spTgt spid="3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ppt_x"/>
                                          </p:val>
                                        </p:tav>
                                        <p:tav tm="100000">
                                          <p:val>
                                            <p:strVal val="#ppt_x"/>
                                          </p:val>
                                        </p:tav>
                                      </p:tavLst>
                                    </p:anim>
                                    <p:anim calcmode="lin" valueType="num">
                                      <p:cBhvr additive="base">
                                        <p:cTn id="29"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P spid="75"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1520" y="103411"/>
            <a:ext cx="4231148" cy="684042"/>
            <a:chOff x="700892" y="1326432"/>
            <a:chExt cx="4231148" cy="684042"/>
          </a:xfrm>
        </p:grpSpPr>
        <p:sp>
          <p:nvSpPr>
            <p:cNvPr id="11" name="TextBox 6"/>
            <p:cNvSpPr txBox="1">
              <a:spLocks noChangeArrowheads="1"/>
            </p:cNvSpPr>
            <p:nvPr/>
          </p:nvSpPr>
          <p:spPr bwMode="auto">
            <a:xfrm>
              <a:off x="700892"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3.1</a:t>
              </a:r>
              <a:r>
                <a:rPr lang="en-US" altLang="zh-CN" sz="3600" b="1" dirty="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引例</a:t>
              </a:r>
            </a:p>
          </p:txBody>
        </p:sp>
        <p:grpSp>
          <p:nvGrpSpPr>
            <p:cNvPr id="12" name="组合 11"/>
            <p:cNvGrpSpPr/>
            <p:nvPr/>
          </p:nvGrpSpPr>
          <p:grpSpPr>
            <a:xfrm>
              <a:off x="958665" y="1327471"/>
              <a:ext cx="842977" cy="683003"/>
              <a:chOff x="958665" y="1327471"/>
              <a:chExt cx="842977" cy="683003"/>
            </a:xfrm>
          </p:grpSpPr>
          <p:sp>
            <p:nvSpPr>
              <p:cNvPr id="1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4" name="图片 13"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6" name="文本框 15"/>
          <p:cNvSpPr txBox="1"/>
          <p:nvPr/>
        </p:nvSpPr>
        <p:spPr>
          <a:xfrm>
            <a:off x="418924" y="965333"/>
            <a:ext cx="211849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t>一些例子</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26" y="3790351"/>
            <a:ext cx="539753" cy="722594"/>
          </a:xfrm>
          <a:prstGeom prst="rect">
            <a:avLst/>
          </a:prstGeom>
        </p:spPr>
      </p:pic>
      <p:sp>
        <p:nvSpPr>
          <p:cNvPr id="18" name="文本框 17"/>
          <p:cNvSpPr txBox="1"/>
          <p:nvPr/>
        </p:nvSpPr>
        <p:spPr>
          <a:xfrm>
            <a:off x="1117379" y="3918240"/>
            <a:ext cx="3058921" cy="430887"/>
          </a:xfrm>
          <a:prstGeom prst="rect">
            <a:avLst/>
          </a:prstGeom>
          <a:noFill/>
        </p:spPr>
        <p:txBody>
          <a:bodyPr wrap="square" rtlCol="0">
            <a:spAutoFit/>
          </a:bodyPr>
          <a:lstStyle/>
          <a:p>
            <a:r>
              <a:rPr lang="zh-CN" altLang="en-US" sz="2200" dirty="0"/>
              <a:t>这些实例具有什么特点？</a:t>
            </a:r>
          </a:p>
        </p:txBody>
      </p:sp>
      <p:sp>
        <p:nvSpPr>
          <p:cNvPr id="19" name="矩形 18"/>
          <p:cNvSpPr/>
          <p:nvPr/>
        </p:nvSpPr>
        <p:spPr>
          <a:xfrm>
            <a:off x="418924" y="4992279"/>
            <a:ext cx="4572000" cy="646331"/>
          </a:xfrm>
          <a:prstGeom prst="rect">
            <a:avLst/>
          </a:prstGeom>
        </p:spPr>
        <p:txBody>
          <a:bodyPr>
            <a:spAutoFit/>
          </a:bodyPr>
          <a:lstStyle/>
          <a:p>
            <a:pPr eaLnBrk="1" hangingPunct="1">
              <a:buFont typeface="Wingdings" panose="05000000000000000000" pitchFamily="2" charset="2"/>
              <a:buNone/>
            </a:pPr>
            <a:r>
              <a:rPr lang="zh-CN" altLang="en-US" b="1" dirty="0">
                <a:solidFill>
                  <a:srgbClr val="FF0000"/>
                </a:solidFill>
              </a:rPr>
              <a:t>                   队列 </a:t>
            </a:r>
            <a:endParaRPr lang="en-US" altLang="zh-CN" b="1" dirty="0">
              <a:solidFill>
                <a:srgbClr val="FF0000"/>
              </a:solidFill>
            </a:endParaRPr>
          </a:p>
          <a:p>
            <a:pPr eaLnBrk="1" hangingPunct="1">
              <a:buFont typeface="Wingdings" panose="05000000000000000000" pitchFamily="2" charset="2"/>
              <a:buNone/>
            </a:pPr>
            <a:r>
              <a:rPr lang="zh-CN" altLang="en-US" b="1" dirty="0"/>
              <a:t>它也是软件设计中</a:t>
            </a:r>
            <a:r>
              <a:rPr lang="zh-CN" altLang="en-US" b="1" dirty="0">
                <a:solidFill>
                  <a:srgbClr val="FF0000"/>
                </a:solidFill>
              </a:rPr>
              <a:t>最基本的数据结构</a:t>
            </a:r>
          </a:p>
        </p:txBody>
      </p:sp>
      <p:sp>
        <p:nvSpPr>
          <p:cNvPr id="20" name="文本框 19"/>
          <p:cNvSpPr txBox="1"/>
          <p:nvPr/>
        </p:nvSpPr>
        <p:spPr>
          <a:xfrm>
            <a:off x="1558113" y="4379826"/>
            <a:ext cx="2208756" cy="369332"/>
          </a:xfrm>
          <a:prstGeom prst="rect">
            <a:avLst/>
          </a:prstGeom>
          <a:noFill/>
        </p:spPr>
        <p:txBody>
          <a:bodyPr wrap="square" rtlCol="0">
            <a:spAutoFit/>
          </a:bodyPr>
          <a:lstStyle/>
          <a:p>
            <a:r>
              <a:rPr lang="zh-CN" altLang="en-US" b="1" dirty="0">
                <a:solidFill>
                  <a:srgbClr val="0000FF"/>
                </a:solidFill>
              </a:rPr>
              <a:t>先进先出</a:t>
            </a:r>
          </a:p>
        </p:txBody>
      </p:sp>
      <p:pic>
        <p:nvPicPr>
          <p:cNvPr id="7" name="内容占位符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0300" y="1519251"/>
            <a:ext cx="3593668" cy="2205871"/>
          </a:xfrm>
        </p:spPr>
      </p:pic>
      <p:sp>
        <p:nvSpPr>
          <p:cNvPr id="21" name="文本框 20"/>
          <p:cNvSpPr txBox="1"/>
          <p:nvPr/>
        </p:nvSpPr>
        <p:spPr>
          <a:xfrm>
            <a:off x="418924" y="6355904"/>
            <a:ext cx="2928940" cy="276999"/>
          </a:xfrm>
          <a:prstGeom prst="rect">
            <a:avLst/>
          </a:prstGeom>
          <a:noFill/>
        </p:spPr>
        <p:txBody>
          <a:bodyPr wrap="square" rtlCol="0">
            <a:spAutoFit/>
          </a:bodyPr>
          <a:lstStyle/>
          <a:p>
            <a:r>
              <a:rPr lang="zh-CN" altLang="en-US" sz="1200" dirty="0"/>
              <a:t>注：图片来自百度图片</a:t>
            </a:r>
          </a:p>
        </p:txBody>
      </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1530577"/>
            <a:ext cx="3572072" cy="2203802"/>
          </a:xfrm>
          <a:prstGeom prst="rect">
            <a:avLst/>
          </a:prstGeom>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1976" y="3804221"/>
            <a:ext cx="3628415" cy="2489092"/>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4</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占位符 6146"/>
          <p:cNvSpPr>
            <a:spLocks noGrp="1" noChangeArrowheads="1"/>
          </p:cNvSpPr>
          <p:nvPr>
            <p:ph type="body" sz="half" idx="1"/>
          </p:nvPr>
        </p:nvSpPr>
        <p:spPr>
          <a:xfrm>
            <a:off x="467995" y="1052354"/>
            <a:ext cx="7848600" cy="5113337"/>
          </a:xfrm>
        </p:spPr>
        <p:txBody>
          <a:bodyPr/>
          <a:lstStyle/>
          <a:p>
            <a:pPr>
              <a:lnSpc>
                <a:spcPct val="80000"/>
              </a:lnSpc>
              <a:buClr>
                <a:srgbClr val="FF0000"/>
              </a:buClr>
              <a:buFont typeface="Wingdings" panose="05000000000000000000" pitchFamily="2" charset="2"/>
              <a:buChar char="Ø"/>
            </a:pPr>
            <a:r>
              <a:rPr lang="en-US" altLang="zh-CN" sz="2800" b="1" dirty="0"/>
              <a:t>3.1.1</a:t>
            </a:r>
            <a:r>
              <a:rPr lang="zh-CN" altLang="en-US" sz="2800" b="1" dirty="0"/>
              <a:t>队列的定义</a:t>
            </a:r>
          </a:p>
          <a:p>
            <a:pPr lvl="1">
              <a:lnSpc>
                <a:spcPct val="80000"/>
              </a:lnSpc>
              <a:buClr>
                <a:srgbClr val="FF0000"/>
              </a:buClr>
              <a:buFont typeface="Wingdings" panose="05000000000000000000" pitchFamily="2" charset="2"/>
              <a:buChar char="n"/>
            </a:pPr>
            <a:r>
              <a:rPr lang="zh-CN" altLang="en-US" sz="2400" b="1" dirty="0"/>
              <a:t>队列是只能</a:t>
            </a:r>
            <a:r>
              <a:rPr lang="zh-CN" altLang="en-US" sz="2400" b="1" dirty="0">
                <a:solidFill>
                  <a:srgbClr val="FF0000"/>
                </a:solidFill>
              </a:rPr>
              <a:t>在一端插入</a:t>
            </a:r>
            <a:r>
              <a:rPr lang="zh-CN" altLang="en-US" sz="2400" b="1" dirty="0"/>
              <a:t>，</a:t>
            </a:r>
            <a:r>
              <a:rPr lang="zh-CN" altLang="en-US" sz="2400" b="1" dirty="0">
                <a:solidFill>
                  <a:srgbClr val="FF0000"/>
                </a:solidFill>
              </a:rPr>
              <a:t>另一端删除</a:t>
            </a:r>
            <a:r>
              <a:rPr lang="zh-CN" altLang="en-US" sz="2400" b="1" dirty="0"/>
              <a:t>元素的线性表</a:t>
            </a:r>
          </a:p>
          <a:p>
            <a:pPr>
              <a:lnSpc>
                <a:spcPct val="80000"/>
              </a:lnSpc>
              <a:buFont typeface="Wingdings" panose="05000000000000000000" pitchFamily="2" charset="2"/>
              <a:buNone/>
            </a:pPr>
            <a:r>
              <a:rPr lang="zh-CN" altLang="en-US" sz="1800" dirty="0"/>
              <a:t>             </a:t>
            </a:r>
            <a:endParaRPr lang="zh-CN" altLang="en-US" sz="2000" dirty="0"/>
          </a:p>
          <a:p>
            <a:pPr>
              <a:lnSpc>
                <a:spcPct val="80000"/>
              </a:lnSpc>
              <a:buFont typeface="Wingdings" panose="05000000000000000000" pitchFamily="2" charset="2"/>
              <a:buNone/>
            </a:pPr>
            <a:endParaRPr lang="zh-CN" altLang="en-US" sz="1800" dirty="0"/>
          </a:p>
          <a:p>
            <a:pPr>
              <a:lnSpc>
                <a:spcPct val="80000"/>
              </a:lnSpc>
              <a:buFont typeface="Wingdings" panose="05000000000000000000" pitchFamily="2" charset="2"/>
              <a:buNone/>
            </a:pPr>
            <a:endParaRPr lang="zh-CN" altLang="en-US" sz="1800" dirty="0"/>
          </a:p>
          <a:p>
            <a:pPr>
              <a:lnSpc>
                <a:spcPct val="80000"/>
              </a:lnSpc>
              <a:buFont typeface="Wingdings" panose="05000000000000000000" pitchFamily="2" charset="2"/>
              <a:buNone/>
            </a:pPr>
            <a:endParaRPr lang="zh-CN" altLang="en-US" sz="2000" dirty="0"/>
          </a:p>
          <a:p>
            <a:pPr>
              <a:lnSpc>
                <a:spcPct val="80000"/>
              </a:lnSpc>
              <a:buFont typeface="Wingdings" panose="05000000000000000000" pitchFamily="2" charset="2"/>
              <a:buNone/>
            </a:pPr>
            <a:endParaRPr lang="zh-CN" altLang="en-US" sz="1800" dirty="0"/>
          </a:p>
          <a:p>
            <a:pPr>
              <a:lnSpc>
                <a:spcPct val="80000"/>
              </a:lnSpc>
              <a:buFont typeface="Wingdings" panose="05000000000000000000" pitchFamily="2" charset="2"/>
              <a:buNone/>
            </a:pPr>
            <a:endParaRPr lang="zh-CN" altLang="en-US" sz="1800" dirty="0"/>
          </a:p>
          <a:p>
            <a:pPr>
              <a:lnSpc>
                <a:spcPct val="80000"/>
              </a:lnSpc>
              <a:buFont typeface="Wingdings" panose="05000000000000000000" pitchFamily="2" charset="2"/>
              <a:buNone/>
            </a:pPr>
            <a:r>
              <a:rPr lang="zh-CN" altLang="en-US" sz="1600" dirty="0"/>
              <a:t>               </a:t>
            </a:r>
          </a:p>
          <a:p>
            <a:pPr>
              <a:lnSpc>
                <a:spcPct val="80000"/>
              </a:lnSpc>
              <a:buFont typeface="Wingdings" panose="05000000000000000000" pitchFamily="2" charset="2"/>
              <a:buNone/>
            </a:pPr>
            <a:r>
              <a:rPr lang="zh-CN" altLang="en-US" sz="1600" dirty="0"/>
              <a:t>                </a:t>
            </a:r>
          </a:p>
          <a:p>
            <a:pPr>
              <a:lnSpc>
                <a:spcPct val="80000"/>
              </a:lnSpc>
              <a:buFont typeface="Wingdings" panose="05000000000000000000" pitchFamily="2" charset="2"/>
              <a:buNone/>
            </a:pPr>
            <a:endParaRPr lang="zh-CN" altLang="en-US" sz="1600" dirty="0"/>
          </a:p>
          <a:p>
            <a:pPr>
              <a:lnSpc>
                <a:spcPct val="80000"/>
              </a:lnSpc>
              <a:buFont typeface="Wingdings" panose="05000000000000000000" pitchFamily="2" charset="2"/>
              <a:buNone/>
            </a:pPr>
            <a:endParaRPr lang="zh-CN" altLang="en-US" sz="1600" dirty="0"/>
          </a:p>
          <a:p>
            <a:pPr>
              <a:lnSpc>
                <a:spcPct val="80000"/>
              </a:lnSpc>
              <a:buFont typeface="Wingdings" panose="05000000000000000000" pitchFamily="2" charset="2"/>
              <a:buNone/>
            </a:pPr>
            <a:endParaRPr lang="zh-CN" altLang="en-US" sz="1600" dirty="0"/>
          </a:p>
          <a:p>
            <a:pPr>
              <a:lnSpc>
                <a:spcPct val="80000"/>
              </a:lnSpc>
              <a:buFont typeface="Wingdings" panose="05000000000000000000" pitchFamily="2" charset="2"/>
              <a:buNone/>
            </a:pPr>
            <a:endParaRPr lang="zh-CN" altLang="en-US" sz="1600" dirty="0"/>
          </a:p>
          <a:p>
            <a:pPr>
              <a:lnSpc>
                <a:spcPct val="80000"/>
              </a:lnSpc>
              <a:buFont typeface="Wingdings" panose="05000000000000000000" pitchFamily="2" charset="2"/>
              <a:buNone/>
            </a:pPr>
            <a:endParaRPr lang="zh-CN" altLang="en-US" sz="1600" dirty="0"/>
          </a:p>
          <a:p>
            <a:pPr>
              <a:lnSpc>
                <a:spcPct val="80000"/>
              </a:lnSpc>
              <a:buFont typeface="Wingdings" panose="05000000000000000000" pitchFamily="2" charset="2"/>
              <a:buNone/>
            </a:pPr>
            <a:endParaRPr lang="zh-CN" altLang="en-US" sz="2000" dirty="0"/>
          </a:p>
          <a:p>
            <a:pPr>
              <a:lnSpc>
                <a:spcPct val="80000"/>
              </a:lnSpc>
              <a:buFont typeface="Wingdings" panose="05000000000000000000" pitchFamily="2" charset="2"/>
              <a:buNone/>
            </a:pPr>
            <a:endParaRPr lang="zh-CN" altLang="en-US" sz="2000" dirty="0"/>
          </a:p>
          <a:p>
            <a:pPr>
              <a:lnSpc>
                <a:spcPct val="80000"/>
              </a:lnSpc>
              <a:buFont typeface="Wingdings" panose="05000000000000000000" pitchFamily="2" charset="2"/>
              <a:buNone/>
            </a:pPr>
            <a:r>
              <a:rPr lang="zh-CN" altLang="en-US" sz="2000" b="1" dirty="0">
                <a:solidFill>
                  <a:srgbClr val="FF5050"/>
                </a:solidFill>
              </a:rPr>
              <a:t>术语</a:t>
            </a:r>
            <a:r>
              <a:rPr lang="zh-CN" altLang="en-US" sz="2000" dirty="0"/>
              <a:t>：</a:t>
            </a:r>
            <a:r>
              <a:rPr lang="zh-CN" altLang="en-US" sz="2000" b="1" dirty="0"/>
              <a:t>队头、队尾、入队、出队</a:t>
            </a:r>
            <a:r>
              <a:rPr lang="zh-CN" altLang="en-US" sz="1800" b="1" dirty="0"/>
              <a:t>           </a:t>
            </a:r>
          </a:p>
        </p:txBody>
      </p:sp>
      <p:sp>
        <p:nvSpPr>
          <p:cNvPr id="6148" name="燕尾形箭头 6147"/>
          <p:cNvSpPr>
            <a:spLocks noChangeArrowheads="1"/>
          </p:cNvSpPr>
          <p:nvPr/>
        </p:nvSpPr>
        <p:spPr bwMode="auto">
          <a:xfrm flipH="1">
            <a:off x="6515570" y="2025189"/>
            <a:ext cx="572618" cy="253167"/>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49" name="燕尾形箭头 6148"/>
          <p:cNvSpPr>
            <a:spLocks noChangeArrowheads="1"/>
          </p:cNvSpPr>
          <p:nvPr/>
        </p:nvSpPr>
        <p:spPr bwMode="auto">
          <a:xfrm flipH="1">
            <a:off x="1907704" y="2009756"/>
            <a:ext cx="526690" cy="267116"/>
          </a:xfrm>
          <a:prstGeom prst="notchedRightArrow">
            <a:avLst>
              <a:gd name="adj1" fmla="val 50000"/>
              <a:gd name="adj2" fmla="val 43512"/>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0" name="圆角矩形标注 6149"/>
          <p:cNvSpPr>
            <a:spLocks noChangeArrowheads="1"/>
          </p:cNvSpPr>
          <p:nvPr/>
        </p:nvSpPr>
        <p:spPr bwMode="auto">
          <a:xfrm>
            <a:off x="6831248" y="266701"/>
            <a:ext cx="1855552" cy="472590"/>
          </a:xfrm>
          <a:prstGeom prst="wedgeRoundRectCallout">
            <a:avLst>
              <a:gd name="adj1" fmla="val -89361"/>
              <a:gd name="adj2" fmla="val -17926"/>
              <a:gd name="adj3" fmla="val 16667"/>
            </a:avLst>
          </a:prstGeom>
          <a:solidFill>
            <a:srgbClr val="FFFFFF"/>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rgbClr val="FF0000"/>
                </a:solidFill>
              </a:rPr>
              <a:t>逻辑结构和运算</a:t>
            </a:r>
            <a:endParaRPr lang="zh-CN" altLang="en-US" b="1" dirty="0">
              <a:solidFill>
                <a:srgbClr val="FF0000"/>
              </a:solidFill>
              <a:latin typeface="Arial" panose="020B0604020202020204" pitchFamily="34" charset="0"/>
            </a:endParaRPr>
          </a:p>
        </p:txBody>
      </p:sp>
      <p:sp>
        <p:nvSpPr>
          <p:cNvPr id="6151" name="文本框 6150"/>
          <p:cNvSpPr txBox="1">
            <a:spLocks noChangeArrowheads="1"/>
          </p:cNvSpPr>
          <p:nvPr/>
        </p:nvSpPr>
        <p:spPr bwMode="auto">
          <a:xfrm>
            <a:off x="7020272" y="1917993"/>
            <a:ext cx="165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accent2"/>
              </a:buClr>
              <a:buFont typeface="Wingdings" panose="05000000000000000000" pitchFamily="2" charset="2"/>
              <a:buNone/>
            </a:pPr>
            <a:r>
              <a:rPr lang="en-US" altLang="zh-CN" sz="2200" i="1" dirty="0"/>
              <a:t>a</a:t>
            </a:r>
            <a:r>
              <a:rPr lang="en-US" altLang="zh-CN" sz="2200" baseline="-25000" dirty="0">
                <a:latin typeface="Arial" panose="020B0604020202020204" pitchFamily="34" charset="0"/>
              </a:rPr>
              <a:t>1</a:t>
            </a:r>
            <a:r>
              <a:rPr lang="en-US" altLang="zh-CN" sz="2200" dirty="0">
                <a:latin typeface="Arial" panose="020B0604020202020204" pitchFamily="34" charset="0"/>
              </a:rPr>
              <a:t>  </a:t>
            </a:r>
            <a:r>
              <a:rPr lang="en-US" altLang="zh-CN" sz="2200" i="1" dirty="0"/>
              <a:t>a</a:t>
            </a:r>
            <a:r>
              <a:rPr lang="en-US" altLang="zh-CN" sz="2200" baseline="-25000" dirty="0">
                <a:latin typeface="Arial" panose="020B0604020202020204" pitchFamily="34" charset="0"/>
              </a:rPr>
              <a:t>2</a:t>
            </a:r>
            <a:r>
              <a:rPr lang="en-US" altLang="zh-CN" sz="2200" dirty="0">
                <a:latin typeface="Arial" panose="020B0604020202020204" pitchFamily="34" charset="0"/>
              </a:rPr>
              <a:t>  …  </a:t>
            </a:r>
            <a:r>
              <a:rPr lang="en-US" altLang="zh-CN" sz="2200" i="1" dirty="0"/>
              <a:t>a</a:t>
            </a:r>
            <a:r>
              <a:rPr lang="en-US" altLang="zh-CN" sz="2200" i="1" baseline="-25000" dirty="0">
                <a:cs typeface="Times New Roman" panose="02020603050405020304" pitchFamily="18" charset="0"/>
              </a:rPr>
              <a:t>n</a:t>
            </a:r>
            <a:r>
              <a:rPr lang="zh-CN" altLang="en-US" sz="2200" dirty="0">
                <a:latin typeface="Arial" panose="020B0604020202020204" pitchFamily="34" charset="0"/>
              </a:rPr>
              <a:t> </a:t>
            </a:r>
          </a:p>
        </p:txBody>
      </p:sp>
      <p:sp>
        <p:nvSpPr>
          <p:cNvPr id="6152" name="文本框 6151"/>
          <p:cNvSpPr txBox="1">
            <a:spLocks noChangeArrowheads="1"/>
          </p:cNvSpPr>
          <p:nvPr/>
        </p:nvSpPr>
        <p:spPr bwMode="auto">
          <a:xfrm>
            <a:off x="5292725" y="2781300"/>
            <a:ext cx="3025775" cy="788988"/>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rPr>
              <a:t>特性：</a:t>
            </a:r>
            <a:r>
              <a:rPr lang="zh-CN" altLang="en-US" b="1" dirty="0">
                <a:solidFill>
                  <a:srgbClr val="0000FF"/>
                </a:solidFill>
                <a:latin typeface="Arial" panose="020B0604020202020204" pitchFamily="34" charset="0"/>
              </a:rPr>
              <a:t>先进先出</a:t>
            </a:r>
          </a:p>
          <a:p>
            <a:pPr eaLnBrk="0" hangingPunct="0">
              <a:spcBef>
                <a:spcPct val="50000"/>
              </a:spcBef>
            </a:pPr>
            <a:r>
              <a:rPr lang="zh-CN" altLang="en-US" b="1" dirty="0">
                <a:latin typeface="Arial" panose="020B0604020202020204" pitchFamily="34" charset="0"/>
              </a:rPr>
              <a:t>（</a:t>
            </a:r>
            <a:r>
              <a:rPr lang="en-US" altLang="zh-CN" b="1" dirty="0">
                <a:solidFill>
                  <a:srgbClr val="FF0000"/>
                </a:solidFill>
                <a:latin typeface="Arial" panose="020B0604020202020204" pitchFamily="34" charset="0"/>
              </a:rPr>
              <a:t>FIFO</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first in first out</a:t>
            </a:r>
            <a:r>
              <a:rPr lang="zh-CN" altLang="en-US" b="1" dirty="0">
                <a:latin typeface="Arial" panose="020B0604020202020204" pitchFamily="34" charset="0"/>
              </a:rPr>
              <a:t>）</a:t>
            </a:r>
          </a:p>
        </p:txBody>
      </p:sp>
      <p:sp>
        <p:nvSpPr>
          <p:cNvPr id="6153" name="直接连接符 6152"/>
          <p:cNvSpPr>
            <a:spLocks noChangeShapeType="1"/>
          </p:cNvSpPr>
          <p:nvPr/>
        </p:nvSpPr>
        <p:spPr bwMode="auto">
          <a:xfrm>
            <a:off x="6732588" y="2276475"/>
            <a:ext cx="0" cy="503238"/>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nvGrpSpPr>
          <p:cNvPr id="6154" name="组合 6153"/>
          <p:cNvGrpSpPr/>
          <p:nvPr/>
        </p:nvGrpSpPr>
        <p:grpSpPr bwMode="auto">
          <a:xfrm>
            <a:off x="2482850" y="1910284"/>
            <a:ext cx="4032250" cy="503237"/>
            <a:chOff x="0" y="0"/>
            <a:chExt cx="2540" cy="317"/>
          </a:xfrm>
          <a:solidFill>
            <a:schemeClr val="accent6">
              <a:lumMod val="60000"/>
              <a:lumOff val="40000"/>
            </a:schemeClr>
          </a:solidFill>
        </p:grpSpPr>
        <p:sp>
          <p:nvSpPr>
            <p:cNvPr id="2" name="矩形 615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5" name="直接连接符 6155"/>
            <p:cNvSpPr>
              <a:spLocks noChangeShapeType="1"/>
            </p:cNvSpPr>
            <p:nvPr/>
          </p:nvSpPr>
          <p:spPr bwMode="auto">
            <a:xfrm>
              <a:off x="408"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6" name="直接连接符 6156"/>
            <p:cNvSpPr>
              <a:spLocks noChangeShapeType="1"/>
            </p:cNvSpPr>
            <p:nvPr/>
          </p:nvSpPr>
          <p:spPr bwMode="auto">
            <a:xfrm>
              <a:off x="816"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7" name="直接连接符 6157"/>
            <p:cNvSpPr>
              <a:spLocks noChangeShapeType="1"/>
            </p:cNvSpPr>
            <p:nvPr/>
          </p:nvSpPr>
          <p:spPr bwMode="auto">
            <a:xfrm>
              <a:off x="117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8" name="直接连接符 6158"/>
            <p:cNvSpPr>
              <a:spLocks noChangeShapeType="1"/>
            </p:cNvSpPr>
            <p:nvPr/>
          </p:nvSpPr>
          <p:spPr bwMode="auto">
            <a:xfrm>
              <a:off x="185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9" name="直接连接符 6159"/>
            <p:cNvSpPr>
              <a:spLocks noChangeShapeType="1"/>
            </p:cNvSpPr>
            <p:nvPr/>
          </p:nvSpPr>
          <p:spPr bwMode="auto">
            <a:xfrm>
              <a:off x="2177"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60" name="直接连接符 6160"/>
            <p:cNvSpPr>
              <a:spLocks noChangeShapeType="1"/>
            </p:cNvSpPr>
            <p:nvPr/>
          </p:nvSpPr>
          <p:spPr bwMode="auto">
            <a:xfrm>
              <a:off x="1542"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6162" name="文本框 6161"/>
          <p:cNvSpPr txBox="1">
            <a:spLocks noChangeArrowheads="1"/>
          </p:cNvSpPr>
          <p:nvPr/>
        </p:nvSpPr>
        <p:spPr bwMode="auto">
          <a:xfrm>
            <a:off x="4427339" y="1916832"/>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p>
        </p:txBody>
      </p:sp>
      <p:sp>
        <p:nvSpPr>
          <p:cNvPr id="6163" name="文本框 6162"/>
          <p:cNvSpPr txBox="1">
            <a:spLocks noChangeArrowheads="1"/>
          </p:cNvSpPr>
          <p:nvPr/>
        </p:nvSpPr>
        <p:spPr bwMode="auto">
          <a:xfrm>
            <a:off x="2627313" y="1916832"/>
            <a:ext cx="7207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1</a:t>
            </a:r>
          </a:p>
        </p:txBody>
      </p:sp>
      <p:sp>
        <p:nvSpPr>
          <p:cNvPr id="6164" name="文本框 6163"/>
          <p:cNvSpPr txBox="1">
            <a:spLocks noChangeArrowheads="1"/>
          </p:cNvSpPr>
          <p:nvPr/>
        </p:nvSpPr>
        <p:spPr bwMode="auto">
          <a:xfrm flipH="1">
            <a:off x="3203575" y="1916832"/>
            <a:ext cx="577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2</a:t>
            </a:r>
            <a:endParaRPr lang="zh-CN" altLang="en-US" sz="2200" baseline="-25000" dirty="0">
              <a:latin typeface="Arial" panose="020B0604020202020204" pitchFamily="34" charset="0"/>
            </a:endParaRPr>
          </a:p>
        </p:txBody>
      </p:sp>
      <p:sp>
        <p:nvSpPr>
          <p:cNvPr id="6165" name="文本框 6164"/>
          <p:cNvSpPr txBox="1">
            <a:spLocks noChangeArrowheads="1"/>
          </p:cNvSpPr>
          <p:nvPr/>
        </p:nvSpPr>
        <p:spPr bwMode="auto">
          <a:xfrm>
            <a:off x="5003800" y="1983309"/>
            <a:ext cx="792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000" i="1" dirty="0"/>
              <a:t>a</a:t>
            </a:r>
            <a:r>
              <a:rPr lang="en-US" altLang="zh-CN" sz="2200" i="1" baseline="-25000" dirty="0">
                <a:cs typeface="Times New Roman" panose="02020603050405020304" pitchFamily="18" charset="0"/>
              </a:rPr>
              <a:t>n</a:t>
            </a:r>
            <a:endParaRPr lang="zh-CN" altLang="en-US" sz="2200" i="1" baseline="-25000" dirty="0">
              <a:cs typeface="Times New Roman" panose="02020603050405020304" pitchFamily="18" charset="0"/>
            </a:endParaRPr>
          </a:p>
        </p:txBody>
      </p:sp>
      <p:sp>
        <p:nvSpPr>
          <p:cNvPr id="6166" name="文本框 6165"/>
          <p:cNvSpPr txBox="1">
            <a:spLocks noChangeArrowheads="1"/>
          </p:cNvSpPr>
          <p:nvPr/>
        </p:nvSpPr>
        <p:spPr bwMode="auto">
          <a:xfrm>
            <a:off x="1501093" y="1931004"/>
            <a:ext cx="431081"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200" i="1" dirty="0">
                <a:cs typeface="Times New Roman" panose="02020603050405020304" pitchFamily="18" charset="0"/>
              </a:rPr>
              <a:t>a</a:t>
            </a:r>
            <a:r>
              <a:rPr lang="en-US" altLang="zh-CN" sz="2200" i="1" baseline="-25000" dirty="0">
                <a:cs typeface="Times New Roman" panose="02020603050405020304" pitchFamily="18" charset="0"/>
              </a:rPr>
              <a:t>n</a:t>
            </a:r>
            <a:endParaRPr lang="zh-CN" altLang="en-US" sz="2200" i="1" baseline="-25000" dirty="0">
              <a:cs typeface="Times New Roman" panose="02020603050405020304" pitchFamily="18" charset="0"/>
            </a:endParaRPr>
          </a:p>
        </p:txBody>
      </p:sp>
      <p:sp>
        <p:nvSpPr>
          <p:cNvPr id="6167" name="文本框 6166"/>
          <p:cNvSpPr txBox="1">
            <a:spLocks noChangeArrowheads="1"/>
          </p:cNvSpPr>
          <p:nvPr/>
        </p:nvSpPr>
        <p:spPr bwMode="auto">
          <a:xfrm>
            <a:off x="1115616" y="1916832"/>
            <a:ext cx="39819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p>
        </p:txBody>
      </p:sp>
      <p:sp>
        <p:nvSpPr>
          <p:cNvPr id="6168" name="文本框 6167"/>
          <p:cNvSpPr txBox="1">
            <a:spLocks noChangeArrowheads="1"/>
          </p:cNvSpPr>
          <p:nvPr/>
        </p:nvSpPr>
        <p:spPr bwMode="auto">
          <a:xfrm>
            <a:off x="810446" y="1845687"/>
            <a:ext cx="5209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2</a:t>
            </a:r>
            <a:endParaRPr lang="zh-CN" altLang="en-US" sz="2200" baseline="-25000" dirty="0">
              <a:latin typeface="Arial" panose="020B0604020202020204" pitchFamily="34" charset="0"/>
            </a:endParaRPr>
          </a:p>
        </p:txBody>
      </p:sp>
      <p:sp>
        <p:nvSpPr>
          <p:cNvPr id="6169" name="文本框 6168"/>
          <p:cNvSpPr txBox="1">
            <a:spLocks noChangeArrowheads="1"/>
          </p:cNvSpPr>
          <p:nvPr/>
        </p:nvSpPr>
        <p:spPr bwMode="auto">
          <a:xfrm>
            <a:off x="442305" y="1864410"/>
            <a:ext cx="457287" cy="39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1</a:t>
            </a:r>
          </a:p>
        </p:txBody>
      </p:sp>
      <p:sp>
        <p:nvSpPr>
          <p:cNvPr id="6178" name="燕尾形箭头 6177"/>
          <p:cNvSpPr>
            <a:spLocks noChangeArrowheads="1"/>
          </p:cNvSpPr>
          <p:nvPr/>
        </p:nvSpPr>
        <p:spPr bwMode="auto">
          <a:xfrm flipH="1">
            <a:off x="6632811" y="4073935"/>
            <a:ext cx="603485" cy="249312"/>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79" name="燕尾形箭头 6178"/>
          <p:cNvSpPr>
            <a:spLocks noChangeArrowheads="1"/>
          </p:cNvSpPr>
          <p:nvPr/>
        </p:nvSpPr>
        <p:spPr bwMode="auto">
          <a:xfrm flipH="1">
            <a:off x="1618928" y="4073934"/>
            <a:ext cx="673286" cy="272361"/>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84" name="圆角矩形标注 6183"/>
          <p:cNvSpPr>
            <a:spLocks noChangeArrowheads="1"/>
          </p:cNvSpPr>
          <p:nvPr/>
        </p:nvSpPr>
        <p:spPr bwMode="auto">
          <a:xfrm flipH="1">
            <a:off x="2771452" y="4925719"/>
            <a:ext cx="792163" cy="441038"/>
          </a:xfrm>
          <a:prstGeom prst="wedgeRoundRectCallout">
            <a:avLst>
              <a:gd name="adj1" fmla="val 44986"/>
              <a:gd name="adj2" fmla="val -143389"/>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rPr>
              <a:t>队头</a:t>
            </a:r>
            <a:endParaRPr lang="zh-CN" altLang="en-US" b="1" dirty="0">
              <a:solidFill>
                <a:schemeClr val="accent2"/>
              </a:solidFill>
              <a:latin typeface="Arial" panose="020B0604020202020204" pitchFamily="34" charset="0"/>
            </a:endParaRPr>
          </a:p>
        </p:txBody>
      </p:sp>
      <p:sp>
        <p:nvSpPr>
          <p:cNvPr id="6185" name="圆角矩形标注 6184"/>
          <p:cNvSpPr>
            <a:spLocks noChangeArrowheads="1"/>
          </p:cNvSpPr>
          <p:nvPr/>
        </p:nvSpPr>
        <p:spPr bwMode="auto">
          <a:xfrm flipH="1">
            <a:off x="5209507" y="4938278"/>
            <a:ext cx="792162" cy="434938"/>
          </a:xfrm>
          <a:prstGeom prst="wedgeRoundRectCallout">
            <a:avLst>
              <a:gd name="adj1" fmla="val 44986"/>
              <a:gd name="adj2" fmla="val -143389"/>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a:solidFill>
                  <a:schemeClr val="accent2"/>
                </a:solidFill>
              </a:rPr>
              <a:t>队尾</a:t>
            </a:r>
            <a:endParaRPr lang="zh-CN" altLang="en-US" b="1">
              <a:solidFill>
                <a:schemeClr val="accent2"/>
              </a:solidFill>
              <a:latin typeface="Arial" panose="020B0604020202020204" pitchFamily="34" charset="0"/>
            </a:endParaRPr>
          </a:p>
        </p:txBody>
      </p:sp>
      <p:sp>
        <p:nvSpPr>
          <p:cNvPr id="6186" name="圆角矩形标注 6185"/>
          <p:cNvSpPr>
            <a:spLocks noChangeArrowheads="1"/>
          </p:cNvSpPr>
          <p:nvPr/>
        </p:nvSpPr>
        <p:spPr bwMode="auto">
          <a:xfrm flipH="1">
            <a:off x="1259632" y="4578238"/>
            <a:ext cx="720154" cy="432048"/>
          </a:xfrm>
          <a:prstGeom prst="wedgeRoundRectCallout">
            <a:avLst>
              <a:gd name="adj1" fmla="val -69042"/>
              <a:gd name="adj2" fmla="val -101241"/>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rPr>
              <a:t>出队</a:t>
            </a:r>
            <a:endParaRPr lang="zh-CN" altLang="en-US" b="1" dirty="0">
              <a:solidFill>
                <a:schemeClr val="accent2"/>
              </a:solidFill>
              <a:latin typeface="Arial" panose="020B0604020202020204" pitchFamily="34" charset="0"/>
            </a:endParaRPr>
          </a:p>
        </p:txBody>
      </p:sp>
      <p:sp>
        <p:nvSpPr>
          <p:cNvPr id="6187" name="圆角矩形标注 6186"/>
          <p:cNvSpPr>
            <a:spLocks noChangeArrowheads="1"/>
          </p:cNvSpPr>
          <p:nvPr/>
        </p:nvSpPr>
        <p:spPr bwMode="auto">
          <a:xfrm flipH="1">
            <a:off x="6443563" y="4674126"/>
            <a:ext cx="720725" cy="408168"/>
          </a:xfrm>
          <a:prstGeom prst="wedgeRoundRectCallout">
            <a:avLst>
              <a:gd name="adj1" fmla="val -4111"/>
              <a:gd name="adj2" fmla="val -112810"/>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a:solidFill>
                  <a:schemeClr val="accent2"/>
                </a:solidFill>
              </a:rPr>
              <a:t>入队</a:t>
            </a:r>
            <a:endParaRPr lang="zh-CN" altLang="en-US" b="1">
              <a:solidFill>
                <a:schemeClr val="accent2"/>
              </a:solidFill>
              <a:latin typeface="Arial" panose="020B0604020202020204" pitchFamily="34" charset="0"/>
            </a:endParaRPr>
          </a:p>
        </p:txBody>
      </p:sp>
      <p:sp>
        <p:nvSpPr>
          <p:cNvPr id="6188"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3E552A8-B1DE-4F33-8019-A445AFD06562}" type="slidenum">
              <a:rPr lang="zh-CN" altLang="en-US" smtClean="0"/>
              <a:t>5</a:t>
            </a:fld>
            <a:endParaRPr lang="zh-CN" altLang="en-US"/>
          </a:p>
        </p:txBody>
      </p:sp>
      <p:grpSp>
        <p:nvGrpSpPr>
          <p:cNvPr id="6" name="组合 5"/>
          <p:cNvGrpSpPr/>
          <p:nvPr/>
        </p:nvGrpSpPr>
        <p:grpSpPr>
          <a:xfrm>
            <a:off x="555639" y="100392"/>
            <a:ext cx="6248386" cy="661941"/>
            <a:chOff x="555639" y="100392"/>
            <a:chExt cx="6248386" cy="661941"/>
          </a:xfrm>
        </p:grpSpPr>
        <p:sp>
          <p:nvSpPr>
            <p:cNvPr id="50"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1"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49" name="图片 48" descr="12.jpg"/>
            <p:cNvPicPr>
              <a:picLocks noChangeAspect="1"/>
            </p:cNvPicPr>
            <p:nvPr/>
          </p:nvPicPr>
          <p:blipFill>
            <a:blip r:embed="rId2" cstate="print"/>
            <a:stretch>
              <a:fillRect/>
            </a:stretch>
          </p:blipFill>
          <p:spPr>
            <a:xfrm>
              <a:off x="737681" y="244633"/>
              <a:ext cx="446172" cy="414954"/>
            </a:xfrm>
            <a:prstGeom prst="rect">
              <a:avLst/>
            </a:prstGeom>
          </p:spPr>
        </p:pic>
      </p:grpSp>
      <p:grpSp>
        <p:nvGrpSpPr>
          <p:cNvPr id="5" name="组合 4"/>
          <p:cNvGrpSpPr/>
          <p:nvPr/>
        </p:nvGrpSpPr>
        <p:grpSpPr>
          <a:xfrm>
            <a:off x="2476350" y="3973035"/>
            <a:ext cx="4032250" cy="503237"/>
            <a:chOff x="2635250" y="2062684"/>
            <a:chExt cx="4032250" cy="503237"/>
          </a:xfrm>
        </p:grpSpPr>
        <p:grpSp>
          <p:nvGrpSpPr>
            <p:cNvPr id="53" name="组合 52"/>
            <p:cNvGrpSpPr/>
            <p:nvPr/>
          </p:nvGrpSpPr>
          <p:grpSpPr bwMode="auto">
            <a:xfrm>
              <a:off x="2635250" y="2062684"/>
              <a:ext cx="4032250" cy="503237"/>
              <a:chOff x="0" y="0"/>
              <a:chExt cx="2540" cy="317"/>
            </a:xfrm>
            <a:solidFill>
              <a:schemeClr val="accent6">
                <a:lumMod val="60000"/>
                <a:lumOff val="40000"/>
              </a:schemeClr>
            </a:solidFill>
          </p:grpSpPr>
          <p:sp>
            <p:nvSpPr>
              <p:cNvPr id="54" name="矩形 615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5" name="直接连接符 6155"/>
              <p:cNvSpPr>
                <a:spLocks noChangeShapeType="1"/>
              </p:cNvSpPr>
              <p:nvPr/>
            </p:nvSpPr>
            <p:spPr bwMode="auto">
              <a:xfrm>
                <a:off x="408"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6" name="直接连接符 6156"/>
              <p:cNvSpPr>
                <a:spLocks noChangeShapeType="1"/>
              </p:cNvSpPr>
              <p:nvPr/>
            </p:nvSpPr>
            <p:spPr bwMode="auto">
              <a:xfrm>
                <a:off x="816"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7" name="直接连接符 6157"/>
              <p:cNvSpPr>
                <a:spLocks noChangeShapeType="1"/>
              </p:cNvSpPr>
              <p:nvPr/>
            </p:nvSpPr>
            <p:spPr bwMode="auto">
              <a:xfrm>
                <a:off x="117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8" name="直接连接符 6158"/>
              <p:cNvSpPr>
                <a:spLocks noChangeShapeType="1"/>
              </p:cNvSpPr>
              <p:nvPr/>
            </p:nvSpPr>
            <p:spPr bwMode="auto">
              <a:xfrm>
                <a:off x="185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9" name="直接连接符 6159"/>
              <p:cNvSpPr>
                <a:spLocks noChangeShapeType="1"/>
              </p:cNvSpPr>
              <p:nvPr/>
            </p:nvSpPr>
            <p:spPr bwMode="auto">
              <a:xfrm>
                <a:off x="2177"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0" name="直接连接符 6160"/>
              <p:cNvSpPr>
                <a:spLocks noChangeShapeType="1"/>
              </p:cNvSpPr>
              <p:nvPr/>
            </p:nvSpPr>
            <p:spPr bwMode="auto">
              <a:xfrm>
                <a:off x="1542"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61" name="文本框 60"/>
            <p:cNvSpPr txBox="1">
              <a:spLocks noChangeArrowheads="1"/>
            </p:cNvSpPr>
            <p:nvPr/>
          </p:nvSpPr>
          <p:spPr bwMode="auto">
            <a:xfrm>
              <a:off x="4579739" y="2069232"/>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p>
          </p:txBody>
        </p:sp>
        <p:sp>
          <p:nvSpPr>
            <p:cNvPr id="62" name="文本框 61"/>
            <p:cNvSpPr txBox="1">
              <a:spLocks noChangeArrowheads="1"/>
            </p:cNvSpPr>
            <p:nvPr/>
          </p:nvSpPr>
          <p:spPr bwMode="auto">
            <a:xfrm>
              <a:off x="2779713" y="2069232"/>
              <a:ext cx="7207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1</a:t>
              </a:r>
            </a:p>
          </p:txBody>
        </p:sp>
        <p:sp>
          <p:nvSpPr>
            <p:cNvPr id="63" name="文本框 62"/>
            <p:cNvSpPr txBox="1">
              <a:spLocks noChangeArrowheads="1"/>
            </p:cNvSpPr>
            <p:nvPr/>
          </p:nvSpPr>
          <p:spPr bwMode="auto">
            <a:xfrm flipH="1">
              <a:off x="3355975" y="2069232"/>
              <a:ext cx="577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a:latin typeface="Arial" panose="020B0604020202020204" pitchFamily="34" charset="0"/>
                </a:rPr>
                <a:t>2</a:t>
              </a:r>
              <a:endParaRPr lang="zh-CN" altLang="en-US" sz="2200" baseline="-25000" dirty="0">
                <a:latin typeface="Arial" panose="020B0604020202020204" pitchFamily="34" charset="0"/>
              </a:endParaRPr>
            </a:p>
          </p:txBody>
        </p:sp>
        <p:sp>
          <p:nvSpPr>
            <p:cNvPr id="64" name="文本框 63"/>
            <p:cNvSpPr txBox="1">
              <a:spLocks noChangeArrowheads="1"/>
            </p:cNvSpPr>
            <p:nvPr/>
          </p:nvSpPr>
          <p:spPr bwMode="auto">
            <a:xfrm>
              <a:off x="5156200" y="2135709"/>
              <a:ext cx="792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000" i="1" dirty="0"/>
                <a:t>a</a:t>
              </a:r>
              <a:r>
                <a:rPr lang="en-US" altLang="zh-CN" sz="2200" i="1" baseline="-25000" dirty="0">
                  <a:cs typeface="Times New Roman" panose="02020603050405020304" pitchFamily="18" charset="0"/>
                </a:rPr>
                <a:t>n</a:t>
              </a:r>
              <a:endParaRPr lang="zh-CN" altLang="en-US" sz="2200" i="1" baseline="-25000" dirty="0">
                <a:cs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linds(horizontal)">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2" dur="5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7" dur="500"/>
                                        <p:tgtEl>
                                          <p:spTgt spid="6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blinds(horizontal)">
                                      <p:cBhvr>
                                        <p:cTn id="22" dur="500"/>
                                        <p:tgtEl>
                                          <p:spTgt spid="6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blinds(horizontal)">
                                      <p:cBhvr>
                                        <p:cTn id="27" dur="500"/>
                                        <p:tgtEl>
                                          <p:spTgt spid="61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blinds(horizontal)">
                                      <p:cBhvr>
                                        <p:cTn id="32" dur="500"/>
                                        <p:tgtEl>
                                          <p:spTgt spid="61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63"/>
                                        </p:tgtEl>
                                        <p:attrNameLst>
                                          <p:attrName>style.visibility</p:attrName>
                                        </p:attrNameLst>
                                      </p:cBhvr>
                                      <p:to>
                                        <p:strVal val="visible"/>
                                      </p:to>
                                    </p:set>
                                    <p:animEffect transition="in" filter="blinds(horizontal)">
                                      <p:cBhvr>
                                        <p:cTn id="37" dur="500"/>
                                        <p:tgtEl>
                                          <p:spTgt spid="61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blinds(horizontal)">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62"/>
                                        </p:tgtEl>
                                        <p:attrNameLst>
                                          <p:attrName>style.visibility</p:attrName>
                                        </p:attrNameLst>
                                      </p:cBhvr>
                                      <p:to>
                                        <p:strVal val="visible"/>
                                      </p:to>
                                    </p:set>
                                    <p:animEffect transition="in" filter="blinds(horizontal)">
                                      <p:cBhvr>
                                        <p:cTn id="47" dur="500"/>
                                        <p:tgtEl>
                                          <p:spTgt spid="616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65">
                                            <p:txEl>
                                              <p:pRg st="0" end="0"/>
                                            </p:txEl>
                                          </p:spTgt>
                                        </p:tgtEl>
                                        <p:attrNameLst>
                                          <p:attrName>style.visibility</p:attrName>
                                        </p:attrNameLst>
                                      </p:cBhvr>
                                      <p:to>
                                        <p:strVal val="visible"/>
                                      </p:to>
                                    </p:set>
                                    <p:animEffect transition="in" filter="blinds(horizontal)">
                                      <p:cBhvr>
                                        <p:cTn id="52" dur="500"/>
                                        <p:tgtEl>
                                          <p:spTgt spid="616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9"/>
                                        </p:tgtEl>
                                        <p:attrNameLst>
                                          <p:attrName>style.visibility</p:attrName>
                                        </p:attrNameLst>
                                      </p:cBhvr>
                                      <p:to>
                                        <p:strVal val="visible"/>
                                      </p:to>
                                    </p:set>
                                    <p:animEffect transition="in" filter="blinds(horizontal)">
                                      <p:cBhvr>
                                        <p:cTn id="57" dur="500"/>
                                        <p:tgtEl>
                                          <p:spTgt spid="61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69"/>
                                        </p:tgtEl>
                                        <p:attrNameLst>
                                          <p:attrName>style.visibility</p:attrName>
                                        </p:attrNameLst>
                                      </p:cBhvr>
                                      <p:to>
                                        <p:strVal val="visible"/>
                                      </p:to>
                                    </p:set>
                                    <p:animEffect transition="in" filter="blinds(horizontal)">
                                      <p:cBhvr>
                                        <p:cTn id="62" dur="500"/>
                                        <p:tgtEl>
                                          <p:spTgt spid="61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68"/>
                                        </p:tgtEl>
                                        <p:attrNameLst>
                                          <p:attrName>style.visibility</p:attrName>
                                        </p:attrNameLst>
                                      </p:cBhvr>
                                      <p:to>
                                        <p:strVal val="visible"/>
                                      </p:to>
                                    </p:set>
                                    <p:animEffect transition="in" filter="blinds(horizontal)">
                                      <p:cBhvr>
                                        <p:cTn id="67" dur="500"/>
                                        <p:tgtEl>
                                          <p:spTgt spid="61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67"/>
                                        </p:tgtEl>
                                        <p:attrNameLst>
                                          <p:attrName>style.visibility</p:attrName>
                                        </p:attrNameLst>
                                      </p:cBhvr>
                                      <p:to>
                                        <p:strVal val="visible"/>
                                      </p:to>
                                    </p:set>
                                    <p:animEffect transition="in" filter="blinds(horizontal)">
                                      <p:cBhvr>
                                        <p:cTn id="72" dur="500"/>
                                        <p:tgtEl>
                                          <p:spTgt spid="616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66">
                                            <p:txEl>
                                              <p:pRg st="0" end="0"/>
                                            </p:txEl>
                                          </p:spTgt>
                                        </p:tgtEl>
                                        <p:attrNameLst>
                                          <p:attrName>style.visibility</p:attrName>
                                        </p:attrNameLst>
                                      </p:cBhvr>
                                      <p:to>
                                        <p:strVal val="visible"/>
                                      </p:to>
                                    </p:set>
                                    <p:animEffect transition="in" filter="blinds(horizontal)">
                                      <p:cBhvr>
                                        <p:cTn id="77" dur="500"/>
                                        <p:tgtEl>
                                          <p:spTgt spid="616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53"/>
                                        </p:tgtEl>
                                        <p:attrNameLst>
                                          <p:attrName>style.visibility</p:attrName>
                                        </p:attrNameLst>
                                      </p:cBhvr>
                                      <p:to>
                                        <p:strVal val="visible"/>
                                      </p:to>
                                    </p:set>
                                    <p:animEffect transition="in" filter="blinds(horizontal)">
                                      <p:cBhvr>
                                        <p:cTn id="82" dur="500"/>
                                        <p:tgtEl>
                                          <p:spTgt spid="61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152"/>
                                        </p:tgtEl>
                                        <p:attrNameLst>
                                          <p:attrName>style.visibility</p:attrName>
                                        </p:attrNameLst>
                                      </p:cBhvr>
                                      <p:to>
                                        <p:strVal val="visible"/>
                                      </p:to>
                                    </p:set>
                                    <p:animEffect transition="in" filter="blinds(horizontal)">
                                      <p:cBhvr>
                                        <p:cTn id="87" dur="500"/>
                                        <p:tgtEl>
                                          <p:spTgt spid="615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additive="base">
                                        <p:cTn id="92" dur="500" fill="hold"/>
                                        <p:tgtEl>
                                          <p:spTgt spid="5"/>
                                        </p:tgtEl>
                                        <p:attrNameLst>
                                          <p:attrName>ppt_x</p:attrName>
                                        </p:attrNameLst>
                                      </p:cBhvr>
                                      <p:tavLst>
                                        <p:tav tm="0">
                                          <p:val>
                                            <p:strVal val="#ppt_x"/>
                                          </p:val>
                                        </p:tav>
                                        <p:tav tm="100000">
                                          <p:val>
                                            <p:strVal val="#ppt_x"/>
                                          </p:val>
                                        </p:tav>
                                      </p:tavLst>
                                    </p:anim>
                                    <p:anim calcmode="lin" valueType="num">
                                      <p:cBhvr additive="base">
                                        <p:cTn id="9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184"/>
                                        </p:tgtEl>
                                        <p:attrNameLst>
                                          <p:attrName>style.visibility</p:attrName>
                                        </p:attrNameLst>
                                      </p:cBhvr>
                                      <p:to>
                                        <p:strVal val="visible"/>
                                      </p:to>
                                    </p:set>
                                    <p:animEffect transition="in" filter="blinds(horizontal)">
                                      <p:cBhvr>
                                        <p:cTn id="98" dur="500"/>
                                        <p:tgtEl>
                                          <p:spTgt spid="618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6185"/>
                                        </p:tgtEl>
                                        <p:attrNameLst>
                                          <p:attrName>style.visibility</p:attrName>
                                        </p:attrNameLst>
                                      </p:cBhvr>
                                      <p:to>
                                        <p:strVal val="visible"/>
                                      </p:to>
                                    </p:set>
                                    <p:animEffect transition="in" filter="blinds(horizontal)">
                                      <p:cBhvr>
                                        <p:cTn id="103" dur="500"/>
                                        <p:tgtEl>
                                          <p:spTgt spid="618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6178"/>
                                        </p:tgtEl>
                                        <p:attrNameLst>
                                          <p:attrName>style.visibility</p:attrName>
                                        </p:attrNameLst>
                                      </p:cBhvr>
                                      <p:to>
                                        <p:strVal val="visible"/>
                                      </p:to>
                                    </p:set>
                                    <p:animEffect transition="in" filter="blinds(horizontal)">
                                      <p:cBhvr>
                                        <p:cTn id="108" dur="500"/>
                                        <p:tgtEl>
                                          <p:spTgt spid="6178"/>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6187"/>
                                        </p:tgtEl>
                                        <p:attrNameLst>
                                          <p:attrName>style.visibility</p:attrName>
                                        </p:attrNameLst>
                                      </p:cBhvr>
                                      <p:to>
                                        <p:strVal val="visible"/>
                                      </p:to>
                                    </p:set>
                                    <p:animEffect transition="in" filter="blinds(horizontal)">
                                      <p:cBhvr>
                                        <p:cTn id="113" dur="500"/>
                                        <p:tgtEl>
                                          <p:spTgt spid="6187"/>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6179"/>
                                        </p:tgtEl>
                                        <p:attrNameLst>
                                          <p:attrName>style.visibility</p:attrName>
                                        </p:attrNameLst>
                                      </p:cBhvr>
                                      <p:to>
                                        <p:strVal val="visible"/>
                                      </p:to>
                                    </p:set>
                                    <p:animEffect transition="in" filter="blinds(horizontal)">
                                      <p:cBhvr>
                                        <p:cTn id="118" dur="500"/>
                                        <p:tgtEl>
                                          <p:spTgt spid="617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6186"/>
                                        </p:tgtEl>
                                        <p:attrNameLst>
                                          <p:attrName>style.visibility</p:attrName>
                                        </p:attrNameLst>
                                      </p:cBhvr>
                                      <p:to>
                                        <p:strVal val="visible"/>
                                      </p:to>
                                    </p:set>
                                    <p:animEffect transition="in" filter="blinds(horizontal)">
                                      <p:cBhvr>
                                        <p:cTn id="123" dur="500"/>
                                        <p:tgtEl>
                                          <p:spTgt spid="6186"/>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6147">
                                            <p:txEl>
                                              <p:pRg st="17" end="17"/>
                                            </p:txEl>
                                          </p:spTgt>
                                        </p:tgtEl>
                                        <p:attrNameLst>
                                          <p:attrName>style.visibility</p:attrName>
                                        </p:attrNameLst>
                                      </p:cBhvr>
                                      <p:to>
                                        <p:strVal val="visible"/>
                                      </p:to>
                                    </p:set>
                                    <p:animEffect transition="in" filter="blinds(horizontal)">
                                      <p:cBhvr>
                                        <p:cTn id="128" dur="500"/>
                                        <p:tgtEl>
                                          <p:spTgt spid="614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6150" grpId="0" animBg="1"/>
      <p:bldP spid="6151" grpId="0" uiExpand="1"/>
      <p:bldP spid="6152" grpId="0" uiExpand="1" animBg="1"/>
      <p:bldP spid="6162" grpId="0" uiExpand="1"/>
      <p:bldP spid="6163" grpId="0" uiExpand="1"/>
      <p:bldP spid="6164" grpId="0" uiExpand="1"/>
      <p:bldP spid="6167" grpId="0" uiExpand="1"/>
      <p:bldP spid="6168" grpId="0" uiExpand="1"/>
      <p:bldP spid="6169" grpId="0" uiExpand="1"/>
      <p:bldP spid="6184" grpId="0" animBg="1"/>
      <p:bldP spid="6185" grpId="0" animBg="1"/>
      <p:bldP spid="6186" grpId="0" animBg="1"/>
      <p:bldP spid="61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7170"/>
          <p:cNvSpPr>
            <a:spLocks noGrp="1" noChangeArrowheads="1"/>
          </p:cNvSpPr>
          <p:nvPr>
            <p:ph idx="1"/>
          </p:nvPr>
        </p:nvSpPr>
        <p:spPr>
          <a:xfrm>
            <a:off x="555639" y="976719"/>
            <a:ext cx="7848600" cy="5038725"/>
          </a:xfrm>
        </p:spPr>
        <p:txBody>
          <a:bodyPr/>
          <a:lstStyle/>
          <a:p>
            <a:pPr>
              <a:lnSpc>
                <a:spcPct val="80000"/>
              </a:lnSpc>
              <a:buClr>
                <a:srgbClr val="FF0000"/>
              </a:buClr>
              <a:buFont typeface="Wingdings" panose="05000000000000000000" pitchFamily="2" charset="2"/>
              <a:buChar char="Ø"/>
            </a:pPr>
            <a:r>
              <a:rPr lang="en-US" altLang="zh-CN" sz="2800" b="1" dirty="0"/>
              <a:t>3.1.2</a:t>
            </a:r>
            <a:r>
              <a:rPr lang="zh-CN" altLang="en-US" sz="2800" b="1" dirty="0"/>
              <a:t>队列的运算</a:t>
            </a:r>
          </a:p>
          <a:p>
            <a:pPr marL="0" indent="0">
              <a:lnSpc>
                <a:spcPct val="80000"/>
              </a:lnSpc>
              <a:buNone/>
            </a:pPr>
            <a:r>
              <a:rPr lang="zh-CN" altLang="en-US" sz="2200" b="1" dirty="0">
                <a:latin typeface="Times New Roman" panose="02020603050405020304" pitchFamily="18" charset="0"/>
              </a:rPr>
              <a:t>（</a:t>
            </a:r>
            <a:r>
              <a:rPr lang="en-US" altLang="zh-CN" sz="2200" b="1" dirty="0">
                <a:latin typeface="Times New Roman" panose="02020603050405020304" pitchFamily="18" charset="0"/>
              </a:rPr>
              <a:t>1</a:t>
            </a:r>
            <a:r>
              <a:rPr lang="zh-CN" altLang="en-US" sz="2200" b="1" dirty="0">
                <a:latin typeface="Times New Roman" panose="02020603050405020304" pitchFamily="18" charset="0"/>
              </a:rPr>
              <a:t>）队列的基本运算定义</a:t>
            </a:r>
          </a:p>
          <a:p>
            <a:pPr>
              <a:buFont typeface="Wingdings" panose="05000000000000000000" pitchFamily="2" charset="2"/>
              <a:buNone/>
            </a:pPr>
            <a:r>
              <a:rPr lang="en-US" altLang="zh-CN" sz="2000" b="1" dirty="0">
                <a:latin typeface="Times New Roman" panose="02020603050405020304" pitchFamily="18" charset="0"/>
              </a:rPr>
              <a:t>1) </a:t>
            </a:r>
            <a:r>
              <a:rPr lang="zh-CN" altLang="en-US" sz="2000" b="1" dirty="0">
                <a:solidFill>
                  <a:srgbClr val="FF5050"/>
                </a:solidFill>
                <a:latin typeface="Times New Roman" panose="02020603050405020304" pitchFamily="18" charset="0"/>
              </a:rPr>
              <a:t>初始化</a:t>
            </a:r>
            <a:r>
              <a:rPr lang="zh-CN" altLang="en-US" sz="2000" b="1" dirty="0">
                <a:latin typeface="Times New Roman" panose="02020603050405020304" pitchFamily="18" charset="0"/>
              </a:rPr>
              <a:t> ：设置队列为空。                                         </a:t>
            </a:r>
          </a:p>
          <a:p>
            <a:pPr>
              <a:buFont typeface="Wingdings" panose="05000000000000000000" pitchFamily="2" charset="2"/>
              <a:buNone/>
            </a:pPr>
            <a:r>
              <a:rPr lang="en-US" altLang="zh-CN" sz="2000" b="1" dirty="0">
                <a:latin typeface="Times New Roman" panose="02020603050405020304" pitchFamily="18" charset="0"/>
              </a:rPr>
              <a:t>2) </a:t>
            </a:r>
            <a:r>
              <a:rPr lang="zh-CN" altLang="en-US" sz="2000" b="1" dirty="0">
                <a:solidFill>
                  <a:srgbClr val="FF5050"/>
                </a:solidFill>
                <a:latin typeface="Times New Roman" panose="02020603050405020304" pitchFamily="18" charset="0"/>
              </a:rPr>
              <a:t>判断队列为空</a:t>
            </a:r>
            <a:r>
              <a:rPr lang="zh-CN" altLang="en-US" sz="2000" b="1" dirty="0">
                <a:latin typeface="Times New Roman" panose="02020603050405020304" pitchFamily="18" charset="0"/>
              </a:rPr>
              <a:t>：</a:t>
            </a:r>
          </a:p>
          <a:p>
            <a:pPr>
              <a:buFont typeface="Wingdings" panose="05000000000000000000" pitchFamily="2" charset="2"/>
              <a:buNone/>
            </a:pPr>
            <a:r>
              <a:rPr lang="zh-CN" altLang="en-US" sz="2000" b="1" dirty="0">
                <a:latin typeface="Times New Roman" panose="02020603050405020304" pitchFamily="18" charset="0"/>
              </a:rPr>
              <a:t>        若为空，则返回</a:t>
            </a:r>
            <a:r>
              <a:rPr lang="en-US" altLang="zh-CN" sz="2000" b="1" dirty="0">
                <a:latin typeface="Times New Roman" panose="02020603050405020304" pitchFamily="18" charset="0"/>
              </a:rPr>
              <a:t>TRUE</a:t>
            </a:r>
            <a:r>
              <a:rPr lang="zh-CN" altLang="en-US" sz="2000" b="1" dirty="0">
                <a:latin typeface="Times New Roman" panose="02020603050405020304" pitchFamily="18" charset="0"/>
              </a:rPr>
              <a:t>，否则返回</a:t>
            </a:r>
            <a:r>
              <a:rPr lang="en-US" altLang="zh-CN" sz="2000" b="1" dirty="0">
                <a:latin typeface="Times New Roman" panose="02020603050405020304" pitchFamily="18" charset="0"/>
              </a:rPr>
              <a:t>FALSE. </a:t>
            </a:r>
          </a:p>
          <a:p>
            <a:pPr>
              <a:buFont typeface="Wingdings" panose="05000000000000000000" pitchFamily="2" charset="2"/>
              <a:buNone/>
            </a:pPr>
            <a:r>
              <a:rPr lang="en-US" altLang="zh-CN" sz="2000" b="1" dirty="0">
                <a:latin typeface="Times New Roman" panose="02020603050405020304" pitchFamily="18" charset="0"/>
              </a:rPr>
              <a:t>3) </a:t>
            </a:r>
            <a:r>
              <a:rPr lang="zh-CN" altLang="en-US" sz="2000" b="1" dirty="0">
                <a:solidFill>
                  <a:srgbClr val="FF5050"/>
                </a:solidFill>
                <a:latin typeface="Times New Roman" panose="02020603050405020304" pitchFamily="18" charset="0"/>
              </a:rPr>
              <a:t>判断队列为满</a:t>
            </a:r>
            <a:r>
              <a:rPr lang="zh-CN" altLang="en-US" sz="2000" b="1" dirty="0">
                <a:latin typeface="Times New Roman" panose="02020603050405020304" pitchFamily="18" charset="0"/>
              </a:rPr>
              <a:t>：</a:t>
            </a:r>
          </a:p>
          <a:p>
            <a:pPr>
              <a:buFont typeface="Wingdings" panose="05000000000000000000" pitchFamily="2" charset="2"/>
              <a:buNone/>
            </a:pPr>
            <a:r>
              <a:rPr lang="zh-CN" altLang="en-US" sz="2000" b="1" dirty="0">
                <a:latin typeface="Times New Roman" panose="02020603050405020304" pitchFamily="18" charset="0"/>
              </a:rPr>
              <a:t>         若为满，则返回</a:t>
            </a:r>
            <a:r>
              <a:rPr lang="en-US" altLang="zh-CN" sz="2000" b="1" dirty="0">
                <a:latin typeface="Times New Roman" panose="02020603050405020304" pitchFamily="18" charset="0"/>
              </a:rPr>
              <a:t>TRUE</a:t>
            </a:r>
            <a:r>
              <a:rPr lang="zh-CN" altLang="en-US" sz="2000" b="1" dirty="0">
                <a:latin typeface="Times New Roman" panose="02020603050405020304" pitchFamily="18" charset="0"/>
              </a:rPr>
              <a:t>，否则返回</a:t>
            </a:r>
            <a:r>
              <a:rPr lang="en-US" altLang="zh-CN" sz="2000" b="1" dirty="0">
                <a:latin typeface="Times New Roman" panose="02020603050405020304" pitchFamily="18" charset="0"/>
              </a:rPr>
              <a:t>FALSE. </a:t>
            </a:r>
          </a:p>
          <a:p>
            <a:pPr>
              <a:buFont typeface="Wingdings" panose="05000000000000000000" pitchFamily="2" charset="2"/>
              <a:buNone/>
            </a:pPr>
            <a:r>
              <a:rPr lang="en-US" altLang="zh-CN" sz="2000" b="1" dirty="0">
                <a:latin typeface="Times New Roman" panose="02020603050405020304" pitchFamily="18" charset="0"/>
              </a:rPr>
              <a:t>4) </a:t>
            </a:r>
            <a:r>
              <a:rPr lang="zh-CN" altLang="en-US" sz="2000" b="1" dirty="0">
                <a:solidFill>
                  <a:srgbClr val="FF5050"/>
                </a:solidFill>
                <a:latin typeface="Times New Roman" panose="02020603050405020304" pitchFamily="18" charset="0"/>
              </a:rPr>
              <a:t>取队头元素</a:t>
            </a:r>
            <a:r>
              <a:rPr lang="zh-CN" altLang="en-US" sz="2000" b="1" dirty="0">
                <a:latin typeface="Times New Roman" panose="02020603050405020304" pitchFamily="18" charset="0"/>
              </a:rPr>
              <a:t>：取出队头元素。</a:t>
            </a:r>
          </a:p>
          <a:p>
            <a:pPr>
              <a:buFont typeface="Wingdings" panose="05000000000000000000" pitchFamily="2" charset="2"/>
              <a:buNone/>
            </a:pPr>
            <a:r>
              <a:rPr lang="zh-CN" altLang="en-US" sz="2000" b="1" dirty="0">
                <a:latin typeface="Times New Roman" panose="02020603050405020304" pitchFamily="18" charset="0"/>
              </a:rPr>
              <a:t>        条件：队列不空。 </a:t>
            </a:r>
          </a:p>
          <a:p>
            <a:pPr>
              <a:buFont typeface="Wingdings" panose="05000000000000000000" pitchFamily="2" charset="2"/>
              <a:buNone/>
            </a:pPr>
            <a:r>
              <a:rPr lang="zh-CN" altLang="en-US" sz="2000" b="1" dirty="0">
                <a:latin typeface="Times New Roman" panose="02020603050405020304" pitchFamily="18" charset="0"/>
              </a:rPr>
              <a:t>        否则，应能明确给出标识，以便程序的处理。</a:t>
            </a:r>
          </a:p>
          <a:p>
            <a:pPr>
              <a:buFont typeface="Wingdings" panose="05000000000000000000" pitchFamily="2" charset="2"/>
              <a:buNone/>
            </a:pPr>
            <a:r>
              <a:rPr lang="en-US" altLang="zh-CN" sz="2000" b="1" dirty="0">
                <a:latin typeface="Times New Roman" panose="02020603050405020304" pitchFamily="18" charset="0"/>
              </a:rPr>
              <a:t>5) </a:t>
            </a:r>
            <a:r>
              <a:rPr lang="zh-CN" altLang="en-US" sz="2000" b="1" dirty="0">
                <a:solidFill>
                  <a:srgbClr val="FF5050"/>
                </a:solidFill>
                <a:latin typeface="Times New Roman" panose="02020603050405020304" pitchFamily="18" charset="0"/>
              </a:rPr>
              <a:t>入队</a:t>
            </a:r>
            <a:r>
              <a:rPr lang="zh-CN" altLang="en-US" sz="2000" b="1" dirty="0">
                <a:latin typeface="Times New Roman" panose="02020603050405020304" pitchFamily="18" charset="0"/>
              </a:rPr>
              <a:t>：将元素入队，即放到队列的尾部。</a:t>
            </a:r>
          </a:p>
          <a:p>
            <a:pPr>
              <a:buFont typeface="Wingdings" panose="05000000000000000000" pitchFamily="2" charset="2"/>
              <a:buNone/>
            </a:pPr>
            <a:r>
              <a:rPr lang="zh-CN" altLang="en-US" sz="2000" b="1" dirty="0">
                <a:latin typeface="Times New Roman" panose="02020603050405020304" pitchFamily="18" charset="0"/>
              </a:rPr>
              <a:t>        如果队列满，怎样处理？ </a:t>
            </a:r>
          </a:p>
          <a:p>
            <a:pPr>
              <a:buFont typeface="Wingdings" panose="05000000000000000000" pitchFamily="2" charset="2"/>
              <a:buNone/>
            </a:pPr>
            <a:r>
              <a:rPr lang="en-US" altLang="zh-CN" sz="2000" b="1" dirty="0">
                <a:latin typeface="Times New Roman" panose="02020603050405020304" pitchFamily="18" charset="0"/>
              </a:rPr>
              <a:t>6) </a:t>
            </a:r>
            <a:r>
              <a:rPr lang="zh-CN" altLang="en-US" sz="2000" b="1" dirty="0">
                <a:solidFill>
                  <a:srgbClr val="FF5050"/>
                </a:solidFill>
                <a:latin typeface="Times New Roman" panose="02020603050405020304" pitchFamily="18" charset="0"/>
              </a:rPr>
              <a:t>出队</a:t>
            </a:r>
            <a:r>
              <a:rPr lang="zh-CN" altLang="en-US" sz="2000" b="1" dirty="0">
                <a:latin typeface="Times New Roman" panose="02020603050405020304" pitchFamily="18" charset="0"/>
              </a:rPr>
              <a:t>：删除当前队头的元素。</a:t>
            </a:r>
          </a:p>
          <a:p>
            <a:pPr>
              <a:buFont typeface="Wingdings" panose="05000000000000000000" pitchFamily="2" charset="2"/>
              <a:buNone/>
            </a:pPr>
            <a:r>
              <a:rPr lang="zh-CN" altLang="en-US" sz="2000" b="1" dirty="0">
                <a:latin typeface="Times New Roman" panose="02020603050405020304" pitchFamily="18" charset="0"/>
              </a:rPr>
              <a:t>        如因为</a:t>
            </a:r>
            <a:r>
              <a:rPr lang="zh-CN" altLang="en-US" sz="2000" b="1" dirty="0">
                <a:solidFill>
                  <a:srgbClr val="FF5050"/>
                </a:solidFill>
                <a:latin typeface="Times New Roman" panose="02020603050405020304" pitchFamily="18" charset="0"/>
              </a:rPr>
              <a:t>队列空</a:t>
            </a:r>
            <a:r>
              <a:rPr lang="zh-CN" altLang="en-US" sz="2000" b="1" dirty="0">
                <a:latin typeface="Times New Roman" panose="02020603050405020304" pitchFamily="18" charset="0"/>
              </a:rPr>
              <a:t>而不能进行，</a:t>
            </a:r>
            <a:r>
              <a:rPr lang="zh-CN" altLang="en-US" sz="2000" b="1" dirty="0">
                <a:solidFill>
                  <a:srgbClr val="FF0000"/>
                </a:solidFill>
                <a:latin typeface="Times New Roman" panose="02020603050405020304" pitchFamily="18" charset="0"/>
              </a:rPr>
              <a:t>应怎样处理？</a:t>
            </a:r>
            <a:r>
              <a:rPr lang="en-US" altLang="zh-CN" sz="2400" dirty="0">
                <a:solidFill>
                  <a:srgbClr val="FF0000"/>
                </a:solidFill>
                <a:latin typeface="Times New Roman" panose="02020603050405020304" pitchFamily="18" charset="0"/>
              </a:rPr>
              <a:t>       </a:t>
            </a:r>
            <a:r>
              <a:rPr lang="en-US" altLang="zh-CN" sz="2400" dirty="0">
                <a:solidFill>
                  <a:srgbClr val="FF0000"/>
                </a:solidFill>
              </a:rPr>
              <a:t>                                       </a:t>
            </a:r>
            <a:endParaRPr lang="zh-CN" altLang="en-US" sz="2400" dirty="0">
              <a:solidFill>
                <a:srgbClr val="FF0000"/>
              </a:solidFill>
            </a:endParaRPr>
          </a:p>
        </p:txBody>
      </p:sp>
      <p:sp>
        <p:nvSpPr>
          <p:cNvPr id="7172" name="圆角矩形标注 7171"/>
          <p:cNvSpPr>
            <a:spLocks noChangeArrowheads="1"/>
          </p:cNvSpPr>
          <p:nvPr/>
        </p:nvSpPr>
        <p:spPr bwMode="auto">
          <a:xfrm>
            <a:off x="5148064" y="916486"/>
            <a:ext cx="1224756" cy="432147"/>
          </a:xfrm>
          <a:prstGeom prst="wedgeRoundRectCallout">
            <a:avLst>
              <a:gd name="adj1" fmla="val -173745"/>
              <a:gd name="adj2" fmla="val 27046"/>
              <a:gd name="adj3" fmla="val 16667"/>
            </a:avLst>
          </a:prstGeom>
          <a:solidFill>
            <a:srgbClr val="FFFFFF"/>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rgbClr val="FF0000"/>
                </a:solidFill>
              </a:rPr>
              <a:t>运算定义</a:t>
            </a:r>
            <a:endParaRPr lang="zh-CN" altLang="en-US" b="1" dirty="0">
              <a:solidFill>
                <a:srgbClr val="FF0000"/>
              </a:solidFill>
              <a:latin typeface="Arial" panose="020B0604020202020204" pitchFamily="34" charset="0"/>
            </a:endParaRPr>
          </a:p>
        </p:txBody>
      </p:sp>
      <p:sp>
        <p:nvSpPr>
          <p:cNvPr id="717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074182BF-100E-4D88-92B2-A5008B95FE4D}" type="slidenum">
              <a:rPr lang="zh-CN" altLang="en-US" smtClean="0"/>
              <a:t>6</a:t>
            </a:fld>
            <a:endParaRPr lang="zh-CN" altLang="en-US"/>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6" name="图片 15" descr="12.jpg"/>
            <p:cNvPicPr>
              <a:picLocks noChangeAspect="1"/>
            </p:cNvPicPr>
            <p:nvPr/>
          </p:nvPicPr>
          <p:blipFill>
            <a:blip r:embed="rId2" cstate="print"/>
            <a:stretch>
              <a:fillRect/>
            </a:stretch>
          </p:blipFill>
          <p:spPr>
            <a:xfrm>
              <a:off x="737681" y="244633"/>
              <a:ext cx="446172" cy="414954"/>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7" dur="5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7" dur="500"/>
                                        <p:tgtEl>
                                          <p:spTgt spid="71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32" dur="500"/>
                                        <p:tgtEl>
                                          <p:spTgt spid="71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7" dur="500"/>
                                        <p:tgtEl>
                                          <p:spTgt spid="71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1">
                                            <p:txEl>
                                              <p:pRg st="6" end="6"/>
                                            </p:txEl>
                                          </p:spTgt>
                                        </p:tgtEl>
                                        <p:attrNameLst>
                                          <p:attrName>style.visibility</p:attrName>
                                        </p:attrNameLst>
                                      </p:cBhvr>
                                      <p:to>
                                        <p:strVal val="visible"/>
                                      </p:to>
                                    </p:set>
                                    <p:animEffect transition="in" filter="blinds(horizontal)">
                                      <p:cBhvr>
                                        <p:cTn id="42" dur="500"/>
                                        <p:tgtEl>
                                          <p:spTgt spid="717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7" dur="500"/>
                                        <p:tgtEl>
                                          <p:spTgt spid="717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71">
                                            <p:txEl>
                                              <p:pRg st="8" end="8"/>
                                            </p:txEl>
                                          </p:spTgt>
                                        </p:tgtEl>
                                        <p:attrNameLst>
                                          <p:attrName>style.visibility</p:attrName>
                                        </p:attrNameLst>
                                      </p:cBhvr>
                                      <p:to>
                                        <p:strVal val="visible"/>
                                      </p:to>
                                    </p:set>
                                    <p:animEffect transition="in" filter="blinds(horizontal)">
                                      <p:cBhvr>
                                        <p:cTn id="52" dur="500"/>
                                        <p:tgtEl>
                                          <p:spTgt spid="717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71">
                                            <p:txEl>
                                              <p:pRg st="9" end="9"/>
                                            </p:txEl>
                                          </p:spTgt>
                                        </p:tgtEl>
                                        <p:attrNameLst>
                                          <p:attrName>style.visibility</p:attrName>
                                        </p:attrNameLst>
                                      </p:cBhvr>
                                      <p:to>
                                        <p:strVal val="visible"/>
                                      </p:to>
                                    </p:set>
                                    <p:animEffect transition="in" filter="blinds(horizontal)">
                                      <p:cBhvr>
                                        <p:cTn id="57" dur="500"/>
                                        <p:tgtEl>
                                          <p:spTgt spid="717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62" dur="500"/>
                                        <p:tgtEl>
                                          <p:spTgt spid="717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171">
                                            <p:txEl>
                                              <p:pRg st="11" end="11"/>
                                            </p:txEl>
                                          </p:spTgt>
                                        </p:tgtEl>
                                        <p:attrNameLst>
                                          <p:attrName>style.visibility</p:attrName>
                                        </p:attrNameLst>
                                      </p:cBhvr>
                                      <p:to>
                                        <p:strVal val="visible"/>
                                      </p:to>
                                    </p:set>
                                    <p:animEffect transition="in" filter="blinds(horizontal)">
                                      <p:cBhvr>
                                        <p:cTn id="67" dur="500"/>
                                        <p:tgtEl>
                                          <p:spTgt spid="717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171">
                                            <p:txEl>
                                              <p:pRg st="12" end="12"/>
                                            </p:txEl>
                                          </p:spTgt>
                                        </p:tgtEl>
                                        <p:attrNameLst>
                                          <p:attrName>style.visibility</p:attrName>
                                        </p:attrNameLst>
                                      </p:cBhvr>
                                      <p:to>
                                        <p:strVal val="visible"/>
                                      </p:to>
                                    </p:set>
                                    <p:animEffect transition="in" filter="blinds(horizontal)">
                                      <p:cBhvr>
                                        <p:cTn id="72" dur="500"/>
                                        <p:tgtEl>
                                          <p:spTgt spid="717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171">
                                            <p:txEl>
                                              <p:pRg st="13" end="13"/>
                                            </p:txEl>
                                          </p:spTgt>
                                        </p:tgtEl>
                                        <p:attrNameLst>
                                          <p:attrName>style.visibility</p:attrName>
                                        </p:attrNameLst>
                                      </p:cBhvr>
                                      <p:to>
                                        <p:strVal val="visible"/>
                                      </p:to>
                                    </p:set>
                                    <p:animEffect transition="in" filter="blinds(horizontal)">
                                      <p:cBhvr>
                                        <p:cTn id="77" dur="500"/>
                                        <p:tgtEl>
                                          <p:spTgt spid="71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72"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194"/>
          <p:cNvSpPr>
            <a:spLocks noGrp="1" noChangeArrowheads="1"/>
          </p:cNvSpPr>
          <p:nvPr>
            <p:ph idx="1"/>
          </p:nvPr>
        </p:nvSpPr>
        <p:spPr>
          <a:xfrm>
            <a:off x="323528" y="908720"/>
            <a:ext cx="8496944" cy="5472608"/>
          </a:xfrm>
        </p:spPr>
        <p:txBody>
          <a:bodyPr/>
          <a:lstStyle/>
          <a:p>
            <a:pPr eaLnBrk="1" hangingPunct="1">
              <a:buClr>
                <a:srgbClr val="FF0000"/>
              </a:buClr>
              <a:buFont typeface="Wingdings" panose="05000000000000000000" pitchFamily="2" charset="2"/>
              <a:buChar char="n"/>
            </a:pPr>
            <a:r>
              <a:rPr lang="zh-CN" altLang="en-US" sz="2800" b="1" dirty="0"/>
              <a:t>队列的运算的</a:t>
            </a:r>
            <a:r>
              <a:rPr lang="en-US" altLang="zh-CN" sz="2800" b="1" dirty="0"/>
              <a:t>C++</a:t>
            </a:r>
            <a:r>
              <a:rPr lang="zh-CN" altLang="en-US" sz="2800" b="1" dirty="0"/>
              <a:t>描述</a:t>
            </a:r>
          </a:p>
          <a:p>
            <a:pPr marL="0" indent="0" eaLnBrk="1" hangingPunct="1">
              <a:lnSpc>
                <a:spcPts val="2000"/>
              </a:lnSpc>
              <a:spcBef>
                <a:spcPts val="0"/>
              </a:spcBef>
              <a:buNone/>
            </a:pPr>
            <a:r>
              <a:rPr lang="zh-CN" altLang="en-US" sz="2400" b="1" dirty="0"/>
              <a:t>  </a:t>
            </a:r>
            <a:endParaRPr lang="en-US" altLang="zh-CN" sz="2400" b="1" dirty="0"/>
          </a:p>
          <a:p>
            <a:pPr marL="0" indent="0" eaLnBrk="1" hangingPunct="1">
              <a:buNone/>
            </a:pPr>
            <a:r>
              <a:rPr lang="zh-CN" altLang="en-US" sz="2400" b="1" dirty="0"/>
              <a:t>           </a:t>
            </a:r>
            <a:r>
              <a:rPr lang="zh-CN" altLang="en-US" sz="2400" b="1" dirty="0">
                <a:solidFill>
                  <a:srgbClr val="FF0000"/>
                </a:solidFill>
              </a:rPr>
              <a:t>如何用</a:t>
            </a:r>
            <a:r>
              <a:rPr lang="en-US" altLang="zh-CN" sz="2400" b="1" dirty="0">
                <a:solidFill>
                  <a:srgbClr val="FF0000"/>
                </a:solidFill>
              </a:rPr>
              <a:t>C++</a:t>
            </a:r>
            <a:r>
              <a:rPr lang="zh-CN" altLang="en-US" sz="2400" b="1" dirty="0">
                <a:solidFill>
                  <a:srgbClr val="FF0000"/>
                </a:solidFill>
              </a:rPr>
              <a:t>描述队列的内容和运算</a:t>
            </a:r>
            <a:r>
              <a:rPr lang="zh-CN" altLang="en-US" sz="2400" b="1" dirty="0"/>
              <a:t>？</a:t>
            </a:r>
            <a:endParaRPr lang="en-US" altLang="zh-CN" sz="2400" b="1" dirty="0"/>
          </a:p>
          <a:p>
            <a:pPr marL="0" indent="0" eaLnBrk="1" hangingPunct="1">
              <a:lnSpc>
                <a:spcPts val="2000"/>
              </a:lnSpc>
              <a:spcBef>
                <a:spcPts val="0"/>
              </a:spcBef>
              <a:buNone/>
            </a:pPr>
            <a:endParaRPr lang="zh-CN" altLang="en-US" sz="2400" b="1" dirty="0"/>
          </a:p>
          <a:p>
            <a:pPr eaLnBrk="1" hangingPunct="1">
              <a:buClr>
                <a:srgbClr val="FF0000"/>
              </a:buClr>
              <a:buFont typeface="Wingdings" panose="05000000000000000000" pitchFamily="2" charset="2"/>
              <a:buChar char="u"/>
            </a:pPr>
            <a:r>
              <a:rPr lang="zh-CN" altLang="en-US" sz="2400" b="1" dirty="0">
                <a:solidFill>
                  <a:srgbClr val="0000FF"/>
                </a:solidFill>
              </a:rPr>
              <a:t>参考栈</a:t>
            </a:r>
            <a:r>
              <a:rPr lang="zh-CN" altLang="en-US" sz="2400" b="1" dirty="0"/>
              <a:t>的方法：</a:t>
            </a:r>
          </a:p>
          <a:p>
            <a:pPr lvl="1" eaLnBrk="1" hangingPunct="1">
              <a:buClr>
                <a:srgbClr val="FF0000"/>
              </a:buClr>
            </a:pPr>
            <a:r>
              <a:rPr lang="zh-CN" altLang="en-US" sz="2400" b="1" dirty="0"/>
              <a:t>将队列的有关</a:t>
            </a:r>
            <a:r>
              <a:rPr lang="zh-CN" altLang="en-US" sz="2400" b="1" dirty="0">
                <a:solidFill>
                  <a:srgbClr val="FF0000"/>
                </a:solidFill>
              </a:rPr>
              <a:t>数据</a:t>
            </a:r>
            <a:r>
              <a:rPr lang="zh-CN" altLang="en-US" sz="2400" b="1" dirty="0"/>
              <a:t>和</a:t>
            </a:r>
            <a:r>
              <a:rPr lang="zh-CN" altLang="en-US" sz="2400" b="1" dirty="0">
                <a:solidFill>
                  <a:srgbClr val="FF0000"/>
                </a:solidFill>
              </a:rPr>
              <a:t>运算</a:t>
            </a:r>
            <a:r>
              <a:rPr lang="zh-CN" altLang="en-US" sz="2400" b="1" dirty="0"/>
              <a:t>封装在一起，</a:t>
            </a:r>
          </a:p>
          <a:p>
            <a:pPr lvl="1" eaLnBrk="1" hangingPunct="1">
              <a:buFont typeface="Wingdings" panose="05000000000000000000" pitchFamily="2" charset="2"/>
              <a:buNone/>
            </a:pPr>
            <a:r>
              <a:rPr lang="zh-CN" altLang="en-US" sz="2400" b="1" dirty="0"/>
              <a:t>        以</a:t>
            </a:r>
            <a:r>
              <a:rPr lang="en-US" altLang="zh-CN" sz="2400" b="1" dirty="0"/>
              <a:t>C++</a:t>
            </a:r>
            <a:r>
              <a:rPr lang="zh-CN" altLang="en-US" sz="2400" b="1" dirty="0"/>
              <a:t>的</a:t>
            </a:r>
            <a:r>
              <a:rPr lang="zh-CN" altLang="en-US" sz="2400" b="1" dirty="0">
                <a:solidFill>
                  <a:srgbClr val="FF0000"/>
                </a:solidFill>
              </a:rPr>
              <a:t>类</a:t>
            </a:r>
            <a:r>
              <a:rPr lang="zh-CN" altLang="en-US" sz="2400" b="1" dirty="0"/>
              <a:t>的形式来</a:t>
            </a:r>
            <a:r>
              <a:rPr lang="zh-CN" altLang="en-US" sz="2400" b="1" dirty="0">
                <a:solidFill>
                  <a:srgbClr val="FF0000"/>
                </a:solidFill>
              </a:rPr>
              <a:t>封装</a:t>
            </a:r>
            <a:r>
              <a:rPr lang="zh-CN" altLang="en-US" sz="2400" b="1" dirty="0"/>
              <a:t>描述；</a:t>
            </a:r>
          </a:p>
          <a:p>
            <a:pPr lvl="1" eaLnBrk="1" hangingPunct="1">
              <a:buFont typeface="Wingdings" panose="05000000000000000000" pitchFamily="2" charset="2"/>
              <a:buNone/>
            </a:pPr>
            <a:r>
              <a:rPr lang="zh-CN" altLang="en-US" sz="2400" b="1" dirty="0"/>
              <a:t>        封装的数据和运算要便于被有关程序合理调用和引用。</a:t>
            </a:r>
          </a:p>
          <a:p>
            <a:pPr lvl="1">
              <a:buClr>
                <a:srgbClr val="FF0000"/>
              </a:buClr>
            </a:pPr>
            <a:r>
              <a:rPr lang="zh-CN" altLang="en-US" sz="2400" b="1" dirty="0"/>
              <a:t>队列的</a:t>
            </a:r>
            <a:r>
              <a:rPr lang="en-US" altLang="zh-CN" sz="2400" dirty="0"/>
              <a:t>C++</a:t>
            </a:r>
            <a:r>
              <a:rPr lang="zh-CN" altLang="en-US" sz="2400" dirty="0"/>
              <a:t>描述的框架如下所示</a:t>
            </a:r>
            <a:r>
              <a:rPr lang="zh-CN" altLang="en-US" sz="2400" b="1" dirty="0"/>
              <a:t>：</a:t>
            </a:r>
          </a:p>
          <a:p>
            <a:pPr eaLnBrk="1" hangingPunct="1">
              <a:buFont typeface="Wingdings" panose="05000000000000000000" pitchFamily="2" charset="2"/>
              <a:buNone/>
            </a:pPr>
            <a:r>
              <a:rPr lang="en-US" altLang="zh-CN" sz="2200" b="1" dirty="0">
                <a:solidFill>
                  <a:srgbClr val="0000FF"/>
                </a:solidFill>
              </a:rPr>
              <a:t>           class</a:t>
            </a:r>
            <a:r>
              <a:rPr lang="en-US" altLang="zh-CN" sz="2200" b="1" dirty="0"/>
              <a:t> Queue</a:t>
            </a:r>
            <a:r>
              <a:rPr lang="en-US" altLang="zh-CN" sz="2000" b="1" dirty="0"/>
              <a:t>{</a:t>
            </a:r>
            <a:r>
              <a:rPr lang="en-US" altLang="zh-CN" sz="2200" b="1" dirty="0"/>
              <a:t> </a:t>
            </a:r>
          </a:p>
          <a:p>
            <a:pPr eaLnBrk="1" hangingPunct="1">
              <a:buFont typeface="Wingdings" panose="05000000000000000000" pitchFamily="2" charset="2"/>
              <a:buNone/>
            </a:pPr>
            <a:r>
              <a:rPr lang="en-US" altLang="zh-CN" sz="2400" b="1" dirty="0"/>
              <a:t>         </a:t>
            </a:r>
          </a:p>
          <a:p>
            <a:pPr eaLnBrk="1" hangingPunct="1">
              <a:buFont typeface="Wingdings" panose="05000000000000000000" pitchFamily="2" charset="2"/>
              <a:buNone/>
            </a:pPr>
            <a:endParaRPr lang="en-US" altLang="zh-CN" sz="2400" b="1" dirty="0"/>
          </a:p>
          <a:p>
            <a:pPr eaLnBrk="1" hangingPunct="1">
              <a:buFont typeface="Wingdings" panose="05000000000000000000" pitchFamily="2" charset="2"/>
              <a:buNone/>
            </a:pPr>
            <a:r>
              <a:rPr lang="en-US" altLang="zh-CN" sz="2400" b="1" dirty="0"/>
              <a:t>           }</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319" y="1556792"/>
            <a:ext cx="378042" cy="504056"/>
          </a:xfrm>
          <a:prstGeom prst="rect">
            <a:avLst/>
          </a:prstGeom>
        </p:spPr>
      </p:pic>
      <p:sp>
        <p:nvSpPr>
          <p:cNvPr id="16" name="圆角矩形标注 15"/>
          <p:cNvSpPr>
            <a:spLocks noChangeArrowheads="1"/>
          </p:cNvSpPr>
          <p:nvPr/>
        </p:nvSpPr>
        <p:spPr bwMode="auto">
          <a:xfrm>
            <a:off x="4283968" y="4509120"/>
            <a:ext cx="1368152" cy="432048"/>
          </a:xfrm>
          <a:prstGeom prst="wedgeRoundRectCallout">
            <a:avLst>
              <a:gd name="adj1" fmla="val -162828"/>
              <a:gd name="adj2" fmla="val 11963"/>
              <a:gd name="adj3" fmla="val 16667"/>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r>
              <a:rPr lang="zh-CN" altLang="en-US" sz="2200" dirty="0">
                <a:solidFill>
                  <a:srgbClr val="FF0000"/>
                </a:solidFill>
                <a:ea typeface="仿宋" panose="02010609060101010101" pitchFamily="49" charset="-122"/>
              </a:rPr>
              <a:t>类的名称</a:t>
            </a:r>
          </a:p>
        </p:txBody>
      </p:sp>
      <p:sp>
        <p:nvSpPr>
          <p:cNvPr id="17" name="圆角矩形标注 16"/>
          <p:cNvSpPr>
            <a:spLocks noChangeArrowheads="1"/>
          </p:cNvSpPr>
          <p:nvPr/>
        </p:nvSpPr>
        <p:spPr bwMode="auto">
          <a:xfrm>
            <a:off x="4283968" y="5732487"/>
            <a:ext cx="1368846" cy="504825"/>
          </a:xfrm>
          <a:prstGeom prst="wedgeRoundRectCallout">
            <a:avLst>
              <a:gd name="adj1" fmla="val -142532"/>
              <a:gd name="adj2" fmla="val -82389"/>
              <a:gd name="adj3" fmla="val 16667"/>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r>
              <a:rPr lang="zh-CN" altLang="en-US" sz="2200" dirty="0">
                <a:solidFill>
                  <a:srgbClr val="FF0000"/>
                </a:solidFill>
                <a:ea typeface="仿宋" panose="02010609060101010101" pitchFamily="49" charset="-122"/>
              </a:rPr>
              <a:t>类的框架</a:t>
            </a:r>
          </a:p>
        </p:txBody>
      </p:sp>
      <p:sp>
        <p:nvSpPr>
          <p:cNvPr id="18" name="右大括号 17"/>
          <p:cNvSpPr/>
          <p:nvPr/>
        </p:nvSpPr>
        <p:spPr bwMode="auto">
          <a:xfrm>
            <a:off x="2771800" y="4869160"/>
            <a:ext cx="288354" cy="1296987"/>
          </a:xfrm>
          <a:prstGeom prst="rightBrace">
            <a:avLst>
              <a:gd name="adj1" fmla="val 29943"/>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2" name="文本框 1"/>
          <p:cNvSpPr txBox="1"/>
          <p:nvPr/>
        </p:nvSpPr>
        <p:spPr>
          <a:xfrm>
            <a:off x="1319557" y="5981481"/>
            <a:ext cx="590872"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9" name="图片 18" descr="12.jpg"/>
            <p:cNvPicPr>
              <a:picLocks noChangeAspect="1"/>
            </p:cNvPicPr>
            <p:nvPr/>
          </p:nvPicPr>
          <p:blipFill>
            <a:blip r:embed="rId4" cstate="print"/>
            <a:stretch>
              <a:fillRect/>
            </a:stretch>
          </p:blipFill>
          <p:spPr>
            <a:xfrm>
              <a:off x="737681" y="244633"/>
              <a:ext cx="446172" cy="414954"/>
            </a:xfrm>
            <a:prstGeom prst="rect">
              <a:avLst/>
            </a:prstGeom>
          </p:spPr>
        </p:pic>
      </p:grpSp>
      <p:sp>
        <p:nvSpPr>
          <p:cNvPr id="20" name="文本框 19"/>
          <p:cNvSpPr txBox="1">
            <a:spLocks noChangeArrowheads="1"/>
          </p:cNvSpPr>
          <p:nvPr/>
        </p:nvSpPr>
        <p:spPr bwMode="auto">
          <a:xfrm>
            <a:off x="1384800" y="5013176"/>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solidFill>
                  <a:srgbClr val="FF0000"/>
                </a:solidFill>
                <a:latin typeface="Arial" panose="020B0604020202020204" pitchFamily="34" charset="0"/>
              </a:rPr>
              <a:t>运算描述部分</a:t>
            </a:r>
          </a:p>
        </p:txBody>
      </p:sp>
      <p:sp>
        <p:nvSpPr>
          <p:cNvPr id="21" name="文本框 20"/>
          <p:cNvSpPr txBox="1">
            <a:spLocks noChangeArrowheads="1"/>
          </p:cNvSpPr>
          <p:nvPr/>
        </p:nvSpPr>
        <p:spPr bwMode="auto">
          <a:xfrm>
            <a:off x="1360286" y="5550231"/>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solidFill>
                  <a:srgbClr val="FF0000"/>
                </a:solidFill>
                <a:latin typeface="Arial" panose="020B0604020202020204" pitchFamily="34" charset="0"/>
              </a:rPr>
              <a:t>数据描述部分</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7</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linds(horizontal)">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blinds(horizontal)">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blinds(horizontal)">
                                      <p:cBhvr>
                                        <p:cTn id="43" dur="500"/>
                                        <p:tgtEl>
                                          <p:spTgt spid="5">
                                            <p:txEl>
                                              <p:pRg st="7" end="7"/>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blinds(horizontal)">
                                      <p:cBhvr>
                                        <p:cTn id="46" dur="500"/>
                                        <p:tgtEl>
                                          <p:spTgt spid="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blinds(horizontal)">
                                      <p:cBhvr>
                                        <p:cTn id="51" dur="500"/>
                                        <p:tgtEl>
                                          <p:spTgt spid="5">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blinds(horizontal)">
                                      <p:cBhvr>
                                        <p:cTn id="56" dur="500"/>
                                        <p:tgtEl>
                                          <p:spTgt spid="5">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blinds(horizontal)">
                                      <p:cBhvr>
                                        <p:cTn id="61" dur="500"/>
                                        <p:tgtEl>
                                          <p:spTgt spid="5">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linds(horizontal)">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linds(horizontal)">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blinds(horizontal)">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 fill="hold"/>
                                        <p:tgtEl>
                                          <p:spTgt spid="2"/>
                                        </p:tgtEl>
                                        <p:attrNameLst>
                                          <p:attrName>ppt_x</p:attrName>
                                        </p:attrNameLst>
                                      </p:cBhvr>
                                      <p:tavLst>
                                        <p:tav tm="0">
                                          <p:val>
                                            <p:strVal val="#ppt_x"/>
                                          </p:val>
                                        </p:tav>
                                        <p:tav tm="100000">
                                          <p:val>
                                            <p:strVal val="#ppt_x"/>
                                          </p:val>
                                        </p:tav>
                                      </p:tavLst>
                                    </p:anim>
                                    <p:anim calcmode="lin" valueType="num">
                                      <p:cBhvr additive="base">
                                        <p:cTn id="9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6" grpId="0" animBg="1"/>
      <p:bldP spid="17" grpId="0" animBg="1"/>
      <p:bldP spid="2"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217"/>
          <p:cNvSpPr>
            <a:spLocks noGrp="1" noChangeArrowheads="1"/>
          </p:cNvSpPr>
          <p:nvPr>
            <p:ph type="title"/>
          </p:nvPr>
        </p:nvSpPr>
        <p:spPr>
          <a:xfrm>
            <a:off x="302840" y="764704"/>
            <a:ext cx="8229600" cy="660930"/>
          </a:xfrm>
        </p:spPr>
        <p:txBody>
          <a:bodyPr>
            <a:normAutofit/>
          </a:bodyPr>
          <a:lstStyle/>
          <a:p>
            <a:pPr marL="342900" indent="-342900" eaLnBrk="1" hangingPunct="1">
              <a:lnSpc>
                <a:spcPct val="80000"/>
              </a:lnSpc>
              <a:spcBef>
                <a:spcPct val="20000"/>
              </a:spcBef>
              <a:buClr>
                <a:srgbClr val="FF0000"/>
              </a:buClr>
              <a:buFont typeface="Wingdings" panose="05000000000000000000" pitchFamily="2" charset="2"/>
              <a:buChar char="Ø"/>
            </a:pPr>
            <a:r>
              <a:rPr lang="en-US" altLang="zh-CN" sz="2800" dirty="0">
                <a:latin typeface="Times New Roman" panose="02020603050405020304" pitchFamily="18" charset="0"/>
                <a:ea typeface="仿宋" panose="02010609060101010101" pitchFamily="49" charset="-122"/>
                <a:cs typeface="+mn-cs"/>
              </a:rPr>
              <a:t>3.1.2  </a:t>
            </a:r>
            <a:r>
              <a:rPr lang="zh-CN" altLang="en-US" sz="2800" dirty="0">
                <a:latin typeface="Times New Roman" panose="02020603050405020304" pitchFamily="18" charset="0"/>
                <a:ea typeface="仿宋" panose="02010609060101010101" pitchFamily="49" charset="-122"/>
                <a:cs typeface="+mn-cs"/>
              </a:rPr>
              <a:t>队列的运算</a:t>
            </a:r>
          </a:p>
        </p:txBody>
      </p:sp>
      <p:sp>
        <p:nvSpPr>
          <p:cNvPr id="9219" name="内容占位符 9218"/>
          <p:cNvSpPr>
            <a:spLocks noGrp="1" noChangeArrowheads="1"/>
          </p:cNvSpPr>
          <p:nvPr>
            <p:ph idx="1"/>
          </p:nvPr>
        </p:nvSpPr>
        <p:spPr/>
        <p:txBody>
          <a:bodyPr/>
          <a:lstStyle/>
          <a:p>
            <a:pPr eaLnBrk="1" hangingPunct="1">
              <a:buClr>
                <a:srgbClr val="FF0000"/>
              </a:buClr>
              <a:buFont typeface="Wingdings" panose="05000000000000000000" pitchFamily="2" charset="2"/>
              <a:buChar char="n"/>
            </a:pPr>
            <a:r>
              <a:rPr lang="zh-CN" altLang="en-US" sz="2000" b="1" dirty="0"/>
              <a:t>队列的运算的</a:t>
            </a:r>
            <a:r>
              <a:rPr lang="en-US" altLang="zh-CN" sz="2000" b="1" dirty="0"/>
              <a:t>C++</a:t>
            </a:r>
            <a:r>
              <a:rPr lang="zh-CN" altLang="en-US" sz="2000" b="1" dirty="0"/>
              <a:t>描述的细节，与栈的运算的相对应：</a:t>
            </a:r>
          </a:p>
          <a:p>
            <a:pPr marL="342900" lvl="1" indent="-342900">
              <a:buClr>
                <a:srgbClr val="FF0000"/>
              </a:buClr>
              <a:buFont typeface="Arial" panose="020B0604020202020204" pitchFamily="34" charset="0"/>
              <a:buChar char="•"/>
            </a:pPr>
            <a:r>
              <a:rPr lang="zh-CN" altLang="en-US" sz="2400" b="1" dirty="0">
                <a:solidFill>
                  <a:srgbClr val="FF0000"/>
                </a:solidFill>
              </a:rPr>
              <a:t>初始化函数的描述</a:t>
            </a:r>
          </a:p>
        </p:txBody>
      </p:sp>
      <p:sp>
        <p:nvSpPr>
          <p:cNvPr id="9220" name="文本框 9219"/>
          <p:cNvSpPr txBox="1">
            <a:spLocks noChangeArrowheads="1"/>
          </p:cNvSpPr>
          <p:nvPr/>
        </p:nvSpPr>
        <p:spPr bwMode="auto">
          <a:xfrm>
            <a:off x="6238082" y="2275309"/>
            <a:ext cx="2736850" cy="3208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dirty="0">
                <a:solidFill>
                  <a:schemeClr val="tx1"/>
                </a:solidFill>
                <a:latin typeface="Arial" panose="020B0604020202020204" pitchFamily="34" charset="0"/>
              </a:rPr>
              <a:t>栈的</a:t>
            </a:r>
            <a:r>
              <a:rPr lang="en-US" altLang="zh-CN" dirty="0">
                <a:solidFill>
                  <a:schemeClr val="tx1"/>
                </a:solidFill>
                <a:latin typeface="Arial" panose="020B0604020202020204" pitchFamily="34" charset="0"/>
              </a:rPr>
              <a:t>C++</a:t>
            </a:r>
            <a:r>
              <a:rPr lang="zh-CN" altLang="en-US" dirty="0">
                <a:solidFill>
                  <a:schemeClr val="tx1"/>
                </a:solidFill>
                <a:latin typeface="Arial" panose="020B0604020202020204" pitchFamily="34" charset="0"/>
              </a:rPr>
              <a:t>类描述：</a:t>
            </a:r>
          </a:p>
          <a:p>
            <a:pPr eaLnBrk="1" hangingPunct="1">
              <a:lnSpc>
                <a:spcPct val="80000"/>
              </a:lnSpc>
              <a:spcBef>
                <a:spcPct val="20000"/>
              </a:spcBef>
              <a:buClr>
                <a:schemeClr val="accent2"/>
              </a:buClr>
              <a:buFont typeface="Wingdings" panose="05000000000000000000" pitchFamily="2" charset="2"/>
              <a:buNone/>
            </a:pPr>
            <a:endParaRPr lang="en-US" altLang="zh-CN" b="0" dirty="0">
              <a:solidFill>
                <a:schemeClr val="tx1"/>
              </a:solidFill>
              <a:latin typeface="Arial" panose="020B0604020202020204" pitchFamily="34" charset="0"/>
            </a:endParaRPr>
          </a:p>
          <a:p>
            <a:r>
              <a:rPr lang="en-US" altLang="zh-CN" b="0" dirty="0">
                <a:solidFill>
                  <a:srgbClr val="0000FF"/>
                </a:solidFill>
                <a:latin typeface="Arial" panose="020B0604020202020204" pitchFamily="34" charset="0"/>
              </a:rPr>
              <a:t> </a:t>
            </a:r>
            <a:r>
              <a:rPr lang="en-US" altLang="zh-CN" b="0" dirty="0">
                <a:solidFill>
                  <a:srgbClr val="0000FF"/>
                </a:solidFill>
              </a:rPr>
              <a:t>class </a:t>
            </a:r>
            <a:r>
              <a:rPr lang="en-US" altLang="zh-CN" b="0" dirty="0">
                <a:solidFill>
                  <a:schemeClr val="tx1"/>
                </a:solidFill>
              </a:rPr>
              <a:t>Queue{</a:t>
            </a:r>
          </a:p>
          <a:p>
            <a:r>
              <a:rPr lang="en-US" altLang="zh-CN" b="0" dirty="0"/>
              <a:t>   </a:t>
            </a:r>
            <a:r>
              <a:rPr lang="en-US" altLang="zh-CN" b="0" dirty="0">
                <a:solidFill>
                  <a:srgbClr val="FF0000"/>
                </a:solidFill>
              </a:rPr>
              <a:t>Queue();</a:t>
            </a:r>
          </a:p>
          <a:p>
            <a:r>
              <a:rPr lang="en-US" altLang="zh-CN" b="0" dirty="0">
                <a:solidFill>
                  <a:schemeClr val="tx1"/>
                </a:solidFill>
              </a:rPr>
              <a:t> </a:t>
            </a:r>
          </a:p>
          <a:p>
            <a:r>
              <a:rPr lang="en-US" altLang="zh-CN" b="0" dirty="0">
                <a:solidFill>
                  <a:schemeClr val="tx1"/>
                </a:solidFill>
              </a:rPr>
              <a:t>                                                              </a:t>
            </a:r>
          </a:p>
          <a:p>
            <a:r>
              <a:rPr lang="en-US" altLang="zh-CN" b="0" dirty="0">
                <a:solidFill>
                  <a:schemeClr val="tx1"/>
                </a:solidFill>
              </a:rPr>
              <a:t>    … </a:t>
            </a:r>
          </a:p>
          <a:p>
            <a:r>
              <a:rPr lang="en-US" altLang="zh-CN" b="0" dirty="0">
                <a:solidFill>
                  <a:schemeClr val="tx1"/>
                </a:solidFill>
              </a:rPr>
              <a:t> </a:t>
            </a:r>
          </a:p>
          <a:p>
            <a:r>
              <a:rPr lang="zh-CN" altLang="en-US" dirty="0">
                <a:solidFill>
                  <a:schemeClr val="tx1"/>
                </a:solidFill>
                <a:ea typeface="楷体_GB2312" pitchFamily="1" charset="-122"/>
              </a:rPr>
              <a:t>   队列的数据成员</a:t>
            </a:r>
          </a:p>
          <a:p>
            <a:r>
              <a:rPr lang="en-US" altLang="zh-CN" b="0" dirty="0">
                <a:solidFill>
                  <a:schemeClr val="tx1"/>
                </a:solidFill>
                <a:latin typeface="Arial" panose="020B0604020202020204" pitchFamily="34" charset="0"/>
              </a:rPr>
              <a:t>} </a:t>
            </a:r>
            <a:r>
              <a:rPr lang="zh-CN" altLang="en-US" b="0" dirty="0">
                <a:solidFill>
                  <a:schemeClr val="tx1"/>
                </a:solidFill>
                <a:latin typeface="Arial" panose="020B0604020202020204" pitchFamily="34" charset="0"/>
              </a:rPr>
              <a:t>；</a:t>
            </a:r>
          </a:p>
          <a:p>
            <a:pPr>
              <a:spcBef>
                <a:spcPct val="50000"/>
              </a:spcBef>
            </a:pPr>
            <a:endParaRPr lang="zh-CN" altLang="en-US" b="0" dirty="0">
              <a:solidFill>
                <a:schemeClr val="tx1"/>
              </a:solidFill>
              <a:latin typeface="Arial" panose="020B0604020202020204" pitchFamily="34" charset="0"/>
            </a:endParaRPr>
          </a:p>
        </p:txBody>
      </p:sp>
      <p:sp>
        <p:nvSpPr>
          <p:cNvPr id="9221" name="矩形 9220"/>
          <p:cNvSpPr>
            <a:spLocks noChangeArrowheads="1"/>
          </p:cNvSpPr>
          <p:nvPr/>
        </p:nvSpPr>
        <p:spPr bwMode="auto">
          <a:xfrm>
            <a:off x="468313" y="2276053"/>
            <a:ext cx="5688012" cy="4105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栈的运算</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latin typeface="楷体_GB2312" pitchFamily="1" charset="-122"/>
              </a:rPr>
              <a:t>(1)</a:t>
            </a:r>
            <a:r>
              <a:rPr lang="zh-CN" altLang="en-US" sz="2000" dirty="0">
                <a:solidFill>
                  <a:srgbClr val="FF0000"/>
                </a:solidFill>
                <a:latin typeface="楷体_GB2312" pitchFamily="1" charset="-122"/>
                <a:ea typeface="楷体_GB2312" pitchFamily="1" charset="-122"/>
              </a:rPr>
              <a:t>初始化 ：设置队列为空</a:t>
            </a:r>
            <a:r>
              <a:rPr lang="en-US" altLang="zh-CN" sz="2000" dirty="0">
                <a:solidFill>
                  <a:schemeClr val="tx1"/>
                </a:solidFill>
                <a:latin typeface="楷体_GB2312" pitchFamily="1" charset="-122"/>
                <a:ea typeface="楷体_GB2312" pitchFamily="1" charset="-122"/>
              </a:rPr>
              <a:t>;</a:t>
            </a:r>
            <a:r>
              <a:rPr lang="zh-CN" altLang="en-US" sz="2000" dirty="0">
                <a:solidFill>
                  <a:schemeClr val="tx1"/>
                </a:solidFill>
                <a:latin typeface="楷体_GB2312" pitchFamily="1" charset="-122"/>
                <a:ea typeface="楷体_GB2312" pitchFamily="1" charset="-122"/>
              </a:rPr>
              <a:t>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(2)</a:t>
            </a:r>
            <a:r>
              <a:rPr lang="zh-CN" altLang="en-US" sz="2000" dirty="0">
                <a:solidFill>
                  <a:schemeClr val="tx1"/>
                </a:solidFill>
                <a:latin typeface="楷体_GB2312" pitchFamily="1" charset="-122"/>
                <a:ea typeface="楷体_GB2312" pitchFamily="1" charset="-122"/>
              </a:rPr>
              <a:t>判断队列为空：</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若为空，则返回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(3)</a:t>
            </a:r>
            <a:r>
              <a:rPr lang="zh-CN" altLang="en-US" sz="2000" dirty="0">
                <a:solidFill>
                  <a:schemeClr val="tx1"/>
                </a:solidFill>
                <a:latin typeface="楷体_GB2312" pitchFamily="1" charset="-122"/>
                <a:ea typeface="楷体_GB2312" pitchFamily="1" charset="-122"/>
              </a:rPr>
              <a:t>判断队列为满：</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若为满，则返回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(4)</a:t>
            </a:r>
            <a:r>
              <a:rPr lang="zh-CN" altLang="en-US" sz="2000" dirty="0">
                <a:solidFill>
                  <a:schemeClr val="tx1"/>
                </a:solidFill>
                <a:latin typeface="楷体_GB2312" pitchFamily="1" charset="-122"/>
                <a:ea typeface="楷体_GB2312" pitchFamily="1" charset="-122"/>
              </a:rPr>
              <a:t>取队头元素：取出队头元素</a:t>
            </a:r>
            <a:r>
              <a:rPr lang="en-US" altLang="zh-CN" sz="2000" dirty="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条件：队列不空。 </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a:t>
            </a:r>
            <a:r>
              <a:rPr lang="zh-CN" altLang="en-US" dirty="0">
                <a:solidFill>
                  <a:schemeClr val="tx1"/>
                </a:solidFill>
                <a:latin typeface="楷体_GB2312" pitchFamily="1" charset="-122"/>
                <a:ea typeface="楷体_GB2312" pitchFamily="1" charset="-122"/>
              </a:rPr>
              <a:t>否则，应能明确给出标识，以便程序的处理</a:t>
            </a:r>
            <a:r>
              <a:rPr lang="en-US" altLang="zh-CN" dirty="0">
                <a:solidFill>
                  <a:schemeClr val="tx1"/>
                </a:solidFill>
                <a:latin typeface="楷体_GB2312" pitchFamily="1" charset="-122"/>
                <a:ea typeface="楷体_GB2312" pitchFamily="1" charset="-122"/>
              </a:rPr>
              <a:t>.</a:t>
            </a:r>
            <a:endParaRPr lang="zh-CN" altLang="en-US"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(5)</a:t>
            </a:r>
            <a:r>
              <a:rPr lang="zh-CN" altLang="en-US" sz="2000" dirty="0">
                <a:solidFill>
                  <a:schemeClr val="tx1"/>
                </a:solidFill>
                <a:latin typeface="楷体_GB2312" pitchFamily="1" charset="-122"/>
                <a:ea typeface="楷体_GB2312" pitchFamily="1" charset="-122"/>
              </a:rPr>
              <a:t>入队：将元素入队，即放到队列的尾部</a:t>
            </a: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如果队列满，怎样处理？ </a:t>
            </a: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(6)</a:t>
            </a:r>
            <a:r>
              <a:rPr lang="zh-CN" altLang="en-US" sz="2000" dirty="0">
                <a:solidFill>
                  <a:schemeClr val="tx1"/>
                </a:solidFill>
                <a:latin typeface="楷体_GB2312" pitchFamily="1" charset="-122"/>
                <a:ea typeface="楷体_GB2312" pitchFamily="1" charset="-122"/>
              </a:rPr>
              <a:t>出队：删除当前队头的元素</a:t>
            </a: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如因为队列空而不能进行，应怎样处理？</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a:t>
            </a:r>
            <a:r>
              <a:rPr lang="en-US" altLang="zh-CN" sz="2400" dirty="0">
                <a:solidFill>
                  <a:schemeClr val="tx1"/>
                </a:solidFill>
              </a:rPr>
              <a:t>                                              </a:t>
            </a:r>
            <a:endParaRPr lang="zh-CN" altLang="en-US" sz="2400" dirty="0">
              <a:solidFill>
                <a:schemeClr val="tx1"/>
              </a:solidFill>
              <a:ea typeface="楷体_GB2312" pitchFamily="1" charset="-122"/>
            </a:endParaRPr>
          </a:p>
        </p:txBody>
      </p:sp>
      <p:sp>
        <p:nvSpPr>
          <p:cNvPr id="9222" name="直接连接符 9221"/>
          <p:cNvSpPr>
            <a:spLocks noChangeShapeType="1"/>
          </p:cNvSpPr>
          <p:nvPr/>
        </p:nvSpPr>
        <p:spPr bwMode="auto">
          <a:xfrm>
            <a:off x="3563888" y="2824486"/>
            <a:ext cx="2880320" cy="386927"/>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3" name="文本框 9222"/>
          <p:cNvSpPr txBox="1">
            <a:spLocks noChangeArrowheads="1"/>
          </p:cNvSpPr>
          <p:nvPr/>
        </p:nvSpPr>
        <p:spPr bwMode="auto">
          <a:xfrm>
            <a:off x="4588669" y="2281783"/>
            <a:ext cx="1512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r>
              <a:rPr lang="zh-CN" altLang="en-US" dirty="0">
                <a:solidFill>
                  <a:srgbClr val="0000FF"/>
                </a:solidFill>
                <a:latin typeface="Arial" panose="020B0604020202020204" pitchFamily="34" charset="0"/>
              </a:rPr>
              <a:t>采用</a:t>
            </a:r>
            <a:r>
              <a:rPr lang="en-US" altLang="zh-CN" dirty="0">
                <a:solidFill>
                  <a:srgbClr val="0000FF"/>
                </a:solidFill>
                <a:latin typeface="Arial" panose="020B0604020202020204" pitchFamily="34" charset="0"/>
              </a:rPr>
              <a:t>C++</a:t>
            </a:r>
            <a:r>
              <a:rPr lang="zh-CN" altLang="en-US" dirty="0">
                <a:solidFill>
                  <a:srgbClr val="0000FF"/>
                </a:solidFill>
                <a:latin typeface="Arial" panose="020B0604020202020204" pitchFamily="34" charset="0"/>
              </a:rPr>
              <a:t>的</a:t>
            </a:r>
          </a:p>
          <a:p>
            <a:pPr algn="ctr"/>
            <a:r>
              <a:rPr lang="zh-CN" altLang="en-US" dirty="0">
                <a:solidFill>
                  <a:srgbClr val="0000FF"/>
                </a:solidFill>
                <a:latin typeface="Arial" panose="020B0604020202020204" pitchFamily="34" charset="0"/>
              </a:rPr>
              <a:t>构造函数</a:t>
            </a:r>
          </a:p>
        </p:txBody>
      </p:sp>
      <p:grpSp>
        <p:nvGrpSpPr>
          <p:cNvPr id="15" name="组合 14"/>
          <p:cNvGrpSpPr/>
          <p:nvPr/>
        </p:nvGrpSpPr>
        <p:grpSpPr>
          <a:xfrm>
            <a:off x="555639" y="100392"/>
            <a:ext cx="6248386" cy="661941"/>
            <a:chOff x="555639" y="100392"/>
            <a:chExt cx="6248386" cy="661941"/>
          </a:xfrm>
        </p:grpSpPr>
        <p:sp>
          <p:nvSpPr>
            <p:cNvPr id="16"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18" name="图片 17" descr="12.jpg"/>
            <p:cNvPicPr>
              <a:picLocks noChangeAspect="1"/>
            </p:cNvPicPr>
            <p:nvPr/>
          </p:nvPicPr>
          <p:blipFill>
            <a:blip r:embed="rId2" cstate="print"/>
            <a:stretch>
              <a:fillRect/>
            </a:stretch>
          </p:blipFill>
          <p:spPr>
            <a:xfrm>
              <a:off x="737681" y="244633"/>
              <a:ext cx="446172" cy="414954"/>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8</a:t>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1">
                                            <p:bg/>
                                          </p:spTgt>
                                        </p:tgtEl>
                                        <p:attrNameLst>
                                          <p:attrName>style.visibility</p:attrName>
                                        </p:attrNameLst>
                                      </p:cBhvr>
                                      <p:to>
                                        <p:strVal val="visible"/>
                                      </p:to>
                                    </p:set>
                                    <p:animEffect transition="in" filter="blinds(horizontal)">
                                      <p:cBhvr>
                                        <p:cTn id="12" dur="500"/>
                                        <p:tgtEl>
                                          <p:spTgt spid="9221">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21">
                                            <p:txEl>
                                              <p:pRg st="0" end="0"/>
                                            </p:txEl>
                                          </p:spTgt>
                                        </p:tgtEl>
                                        <p:attrNameLst>
                                          <p:attrName>style.visibility</p:attrName>
                                        </p:attrNameLst>
                                      </p:cBhvr>
                                      <p:to>
                                        <p:strVal val="visible"/>
                                      </p:to>
                                    </p:set>
                                    <p:animEffect transition="in" filter="blinds(horizontal)">
                                      <p:cBhvr>
                                        <p:cTn id="15" dur="500"/>
                                        <p:tgtEl>
                                          <p:spTgt spid="9221">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8" dur="500"/>
                                        <p:tgtEl>
                                          <p:spTgt spid="9221">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221">
                                            <p:txEl>
                                              <p:pRg st="2" end="2"/>
                                            </p:txEl>
                                          </p:spTgt>
                                        </p:tgtEl>
                                        <p:attrNameLst>
                                          <p:attrName>style.visibility</p:attrName>
                                        </p:attrNameLst>
                                      </p:cBhvr>
                                      <p:to>
                                        <p:strVal val="visible"/>
                                      </p:to>
                                    </p:set>
                                    <p:animEffect transition="in" filter="blinds(horizontal)">
                                      <p:cBhvr>
                                        <p:cTn id="21" dur="500"/>
                                        <p:tgtEl>
                                          <p:spTgt spid="9221">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221">
                                            <p:txEl>
                                              <p:pRg st="3" end="3"/>
                                            </p:txEl>
                                          </p:spTgt>
                                        </p:tgtEl>
                                        <p:attrNameLst>
                                          <p:attrName>style.visibility</p:attrName>
                                        </p:attrNameLst>
                                      </p:cBhvr>
                                      <p:to>
                                        <p:strVal val="visible"/>
                                      </p:to>
                                    </p:set>
                                    <p:animEffect transition="in" filter="blinds(horizontal)">
                                      <p:cBhvr>
                                        <p:cTn id="24" dur="500"/>
                                        <p:tgtEl>
                                          <p:spTgt spid="9221">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blinds(horizontal)">
                                      <p:cBhvr>
                                        <p:cTn id="27" dur="500"/>
                                        <p:tgtEl>
                                          <p:spTgt spid="9221">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221">
                                            <p:txEl>
                                              <p:pRg st="5" end="5"/>
                                            </p:txEl>
                                          </p:spTgt>
                                        </p:tgtEl>
                                        <p:attrNameLst>
                                          <p:attrName>style.visibility</p:attrName>
                                        </p:attrNameLst>
                                      </p:cBhvr>
                                      <p:to>
                                        <p:strVal val="visible"/>
                                      </p:to>
                                    </p:set>
                                    <p:animEffect transition="in" filter="blinds(horizontal)">
                                      <p:cBhvr>
                                        <p:cTn id="30" dur="500"/>
                                        <p:tgtEl>
                                          <p:spTgt spid="9221">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221">
                                            <p:txEl>
                                              <p:pRg st="6" end="6"/>
                                            </p:txEl>
                                          </p:spTgt>
                                        </p:tgtEl>
                                        <p:attrNameLst>
                                          <p:attrName>style.visibility</p:attrName>
                                        </p:attrNameLst>
                                      </p:cBhvr>
                                      <p:to>
                                        <p:strVal val="visible"/>
                                      </p:to>
                                    </p:set>
                                    <p:animEffect transition="in" filter="blinds(horizontal)">
                                      <p:cBhvr>
                                        <p:cTn id="33" dur="500"/>
                                        <p:tgtEl>
                                          <p:spTgt spid="9221">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21">
                                            <p:txEl>
                                              <p:pRg st="7" end="7"/>
                                            </p:txEl>
                                          </p:spTgt>
                                        </p:tgtEl>
                                        <p:attrNameLst>
                                          <p:attrName>style.visibility</p:attrName>
                                        </p:attrNameLst>
                                      </p:cBhvr>
                                      <p:to>
                                        <p:strVal val="visible"/>
                                      </p:to>
                                    </p:set>
                                    <p:animEffect transition="in" filter="blinds(horizontal)">
                                      <p:cBhvr>
                                        <p:cTn id="36" dur="500"/>
                                        <p:tgtEl>
                                          <p:spTgt spid="9221">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21">
                                            <p:txEl>
                                              <p:pRg st="8" end="8"/>
                                            </p:txEl>
                                          </p:spTgt>
                                        </p:tgtEl>
                                        <p:attrNameLst>
                                          <p:attrName>style.visibility</p:attrName>
                                        </p:attrNameLst>
                                      </p:cBhvr>
                                      <p:to>
                                        <p:strVal val="visible"/>
                                      </p:to>
                                    </p:set>
                                    <p:animEffect transition="in" filter="blinds(horizontal)">
                                      <p:cBhvr>
                                        <p:cTn id="39" dur="500"/>
                                        <p:tgtEl>
                                          <p:spTgt spid="9221">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221">
                                            <p:txEl>
                                              <p:pRg st="9" end="9"/>
                                            </p:txEl>
                                          </p:spTgt>
                                        </p:tgtEl>
                                        <p:attrNameLst>
                                          <p:attrName>style.visibility</p:attrName>
                                        </p:attrNameLst>
                                      </p:cBhvr>
                                      <p:to>
                                        <p:strVal val="visible"/>
                                      </p:to>
                                    </p:set>
                                    <p:animEffect transition="in" filter="blinds(horizontal)">
                                      <p:cBhvr>
                                        <p:cTn id="42" dur="500"/>
                                        <p:tgtEl>
                                          <p:spTgt spid="9221">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221">
                                            <p:txEl>
                                              <p:pRg st="10" end="10"/>
                                            </p:txEl>
                                          </p:spTgt>
                                        </p:tgtEl>
                                        <p:attrNameLst>
                                          <p:attrName>style.visibility</p:attrName>
                                        </p:attrNameLst>
                                      </p:cBhvr>
                                      <p:to>
                                        <p:strVal val="visible"/>
                                      </p:to>
                                    </p:set>
                                    <p:animEffect transition="in" filter="blinds(horizontal)">
                                      <p:cBhvr>
                                        <p:cTn id="45" dur="500"/>
                                        <p:tgtEl>
                                          <p:spTgt spid="9221">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221">
                                            <p:txEl>
                                              <p:pRg st="11" end="11"/>
                                            </p:txEl>
                                          </p:spTgt>
                                        </p:tgtEl>
                                        <p:attrNameLst>
                                          <p:attrName>style.visibility</p:attrName>
                                        </p:attrNameLst>
                                      </p:cBhvr>
                                      <p:to>
                                        <p:strVal val="visible"/>
                                      </p:to>
                                    </p:set>
                                    <p:animEffect transition="in" filter="blinds(horizontal)">
                                      <p:cBhvr>
                                        <p:cTn id="48" dur="500"/>
                                        <p:tgtEl>
                                          <p:spTgt spid="9221">
                                            <p:txEl>
                                              <p:pRg st="11" end="11"/>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9221">
                                            <p:txEl>
                                              <p:pRg st="12" end="12"/>
                                            </p:txEl>
                                          </p:spTgt>
                                        </p:tgtEl>
                                        <p:attrNameLst>
                                          <p:attrName>style.visibility</p:attrName>
                                        </p:attrNameLst>
                                      </p:cBhvr>
                                      <p:to>
                                        <p:strVal val="visible"/>
                                      </p:to>
                                    </p:set>
                                    <p:animEffect transition="in" filter="blinds(horizontal)">
                                      <p:cBhvr>
                                        <p:cTn id="51" dur="500"/>
                                        <p:tgtEl>
                                          <p:spTgt spid="9221">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221">
                                            <p:txEl>
                                              <p:pRg st="13" end="13"/>
                                            </p:txEl>
                                          </p:spTgt>
                                        </p:tgtEl>
                                        <p:attrNameLst>
                                          <p:attrName>style.visibility</p:attrName>
                                        </p:attrNameLst>
                                      </p:cBhvr>
                                      <p:to>
                                        <p:strVal val="visible"/>
                                      </p:to>
                                    </p:set>
                                    <p:animEffect transition="in" filter="blinds(horizontal)">
                                      <p:cBhvr>
                                        <p:cTn id="54" dur="500"/>
                                        <p:tgtEl>
                                          <p:spTgt spid="9221">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9220">
                                            <p:bg/>
                                          </p:spTgt>
                                        </p:tgtEl>
                                        <p:attrNameLst>
                                          <p:attrName>style.visibility</p:attrName>
                                        </p:attrNameLst>
                                      </p:cBhvr>
                                      <p:to>
                                        <p:strVal val="visible"/>
                                      </p:to>
                                    </p:set>
                                    <p:animEffect transition="in" filter="blinds(horizontal)">
                                      <p:cBhvr>
                                        <p:cTn id="59" dur="500"/>
                                        <p:tgtEl>
                                          <p:spTgt spid="9220">
                                            <p:bg/>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9220">
                                            <p:txEl>
                                              <p:pRg st="0" end="0"/>
                                            </p:txEl>
                                          </p:spTgt>
                                        </p:tgtEl>
                                        <p:attrNameLst>
                                          <p:attrName>style.visibility</p:attrName>
                                        </p:attrNameLst>
                                      </p:cBhvr>
                                      <p:to>
                                        <p:strVal val="visible"/>
                                      </p:to>
                                    </p:set>
                                    <p:animEffect transition="in" filter="blinds(horizontal)">
                                      <p:cBhvr>
                                        <p:cTn id="62" dur="500"/>
                                        <p:tgtEl>
                                          <p:spTgt spid="9220">
                                            <p:txEl>
                                              <p:pRg st="0" end="0"/>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9220">
                                            <p:txEl>
                                              <p:pRg st="2" end="2"/>
                                            </p:txEl>
                                          </p:spTgt>
                                        </p:tgtEl>
                                        <p:attrNameLst>
                                          <p:attrName>style.visibility</p:attrName>
                                        </p:attrNameLst>
                                      </p:cBhvr>
                                      <p:to>
                                        <p:strVal val="visible"/>
                                      </p:to>
                                    </p:set>
                                    <p:animEffect transition="in" filter="blinds(horizontal)">
                                      <p:cBhvr>
                                        <p:cTn id="65" dur="500"/>
                                        <p:tgtEl>
                                          <p:spTgt spid="9220">
                                            <p:txEl>
                                              <p:pRg st="2" end="2"/>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9220">
                                            <p:txEl>
                                              <p:pRg st="4" end="4"/>
                                            </p:txEl>
                                          </p:spTgt>
                                        </p:tgtEl>
                                        <p:attrNameLst>
                                          <p:attrName>style.visibility</p:attrName>
                                        </p:attrNameLst>
                                      </p:cBhvr>
                                      <p:to>
                                        <p:strVal val="visible"/>
                                      </p:to>
                                    </p:set>
                                    <p:animEffect transition="in" filter="blinds(horizontal)">
                                      <p:cBhvr>
                                        <p:cTn id="68" dur="500"/>
                                        <p:tgtEl>
                                          <p:spTgt spid="9220">
                                            <p:txEl>
                                              <p:pRg st="4" end="4"/>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1" dur="500"/>
                                        <p:tgtEl>
                                          <p:spTgt spid="9219">
                                            <p:txEl>
                                              <p:pRg st="1" end="1"/>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220">
                                            <p:txEl>
                                              <p:pRg st="5" end="5"/>
                                            </p:txEl>
                                          </p:spTgt>
                                        </p:tgtEl>
                                        <p:attrNameLst>
                                          <p:attrName>style.visibility</p:attrName>
                                        </p:attrNameLst>
                                      </p:cBhvr>
                                      <p:to>
                                        <p:strVal val="visible"/>
                                      </p:to>
                                    </p:set>
                                    <p:animEffect transition="in" filter="blinds(horizontal)">
                                      <p:cBhvr>
                                        <p:cTn id="74" dur="500"/>
                                        <p:tgtEl>
                                          <p:spTgt spid="9220">
                                            <p:txEl>
                                              <p:pRg st="5" end="5"/>
                                            </p:txEl>
                                          </p:spTgt>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77" dur="500"/>
                                        <p:tgtEl>
                                          <p:spTgt spid="9220">
                                            <p:txEl>
                                              <p:pRg st="6" end="6"/>
                                            </p:txEl>
                                          </p:spTgt>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9220">
                                            <p:txEl>
                                              <p:pRg st="7" end="7"/>
                                            </p:txEl>
                                          </p:spTgt>
                                        </p:tgtEl>
                                        <p:attrNameLst>
                                          <p:attrName>style.visibility</p:attrName>
                                        </p:attrNameLst>
                                      </p:cBhvr>
                                      <p:to>
                                        <p:strVal val="visible"/>
                                      </p:to>
                                    </p:set>
                                    <p:animEffect transition="in" filter="blinds(horizontal)">
                                      <p:cBhvr>
                                        <p:cTn id="80" dur="500"/>
                                        <p:tgtEl>
                                          <p:spTgt spid="9220">
                                            <p:txEl>
                                              <p:pRg st="7" end="7"/>
                                            </p:txEl>
                                          </p:spTgt>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9220">
                                            <p:txEl>
                                              <p:pRg st="8" end="8"/>
                                            </p:txEl>
                                          </p:spTgt>
                                        </p:tgtEl>
                                        <p:attrNameLst>
                                          <p:attrName>style.visibility</p:attrName>
                                        </p:attrNameLst>
                                      </p:cBhvr>
                                      <p:to>
                                        <p:strVal val="visible"/>
                                      </p:to>
                                    </p:set>
                                    <p:animEffect transition="in" filter="blinds(horizontal)">
                                      <p:cBhvr>
                                        <p:cTn id="83" dur="500"/>
                                        <p:tgtEl>
                                          <p:spTgt spid="9220">
                                            <p:txEl>
                                              <p:pRg st="8" end="8"/>
                                            </p:txEl>
                                          </p:spTgt>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9220">
                                            <p:txEl>
                                              <p:pRg st="9" end="9"/>
                                            </p:txEl>
                                          </p:spTgt>
                                        </p:tgtEl>
                                        <p:attrNameLst>
                                          <p:attrName>style.visibility</p:attrName>
                                        </p:attrNameLst>
                                      </p:cBhvr>
                                      <p:to>
                                        <p:strVal val="visible"/>
                                      </p:to>
                                    </p:set>
                                    <p:animEffect transition="in" filter="blinds(horizontal)">
                                      <p:cBhvr>
                                        <p:cTn id="86" dur="500"/>
                                        <p:tgtEl>
                                          <p:spTgt spid="9220">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9222"/>
                                        </p:tgtEl>
                                        <p:attrNameLst>
                                          <p:attrName>style.visibility</p:attrName>
                                        </p:attrNameLst>
                                      </p:cBhvr>
                                      <p:to>
                                        <p:strVal val="visible"/>
                                      </p:to>
                                    </p:set>
                                    <p:animEffect transition="in" filter="blinds(horizontal)">
                                      <p:cBhvr>
                                        <p:cTn id="91" dur="500"/>
                                        <p:tgtEl>
                                          <p:spTgt spid="9222"/>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9223"/>
                                        </p:tgtEl>
                                        <p:attrNameLst>
                                          <p:attrName>style.visibility</p:attrName>
                                        </p:attrNameLst>
                                      </p:cBhvr>
                                      <p:to>
                                        <p:strVal val="visible"/>
                                      </p:to>
                                    </p:set>
                                    <p:animEffect transition="in" filter="blinds(horizontal)">
                                      <p:cBhvr>
                                        <p:cTn id="96" dur="500"/>
                                        <p:tgtEl>
                                          <p:spTgt spid="922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01" dur="500"/>
                                        <p:tgtEl>
                                          <p:spTgt spid="92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20" grpId="0" uiExpand="1" build="allAtOnce" animBg="1"/>
      <p:bldP spid="9221" grpId="0" uiExpand="1" build="p" animBg="1"/>
      <p:bldP spid="92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10242"/>
          <p:cNvSpPr>
            <a:spLocks noGrp="1" noChangeArrowheads="1"/>
          </p:cNvSpPr>
          <p:nvPr>
            <p:ph idx="1"/>
          </p:nvPr>
        </p:nvSpPr>
        <p:spPr>
          <a:xfrm>
            <a:off x="457200" y="1052737"/>
            <a:ext cx="8229600" cy="5040560"/>
          </a:xfrm>
        </p:spPr>
        <p:txBody>
          <a:bodyPr/>
          <a:lstStyle/>
          <a:p>
            <a:pPr eaLnBrk="1" hangingPunct="1">
              <a:buClr>
                <a:srgbClr val="FF0000"/>
              </a:buClr>
              <a:buFont typeface="Wingdings" panose="05000000000000000000" pitchFamily="2" charset="2"/>
              <a:buChar char="n"/>
            </a:pPr>
            <a:endParaRPr lang="en-US" altLang="zh-CN" sz="2800" b="1" dirty="0">
              <a:solidFill>
                <a:schemeClr val="accent2"/>
              </a:solidFill>
            </a:endParaRPr>
          </a:p>
          <a:p>
            <a:pPr eaLnBrk="1" hangingPunct="1">
              <a:spcBef>
                <a:spcPts val="0"/>
              </a:spcBef>
              <a:buClr>
                <a:srgbClr val="FF0000"/>
              </a:buClr>
              <a:buFont typeface="Arial" panose="020B0604020202020204" pitchFamily="34" charset="0"/>
              <a:buChar char="•"/>
            </a:pPr>
            <a:r>
              <a:rPr lang="zh-CN" altLang="en-US" sz="2400" b="1" dirty="0">
                <a:solidFill>
                  <a:srgbClr val="FF0000"/>
                </a:solidFill>
              </a:rPr>
              <a:t>判断函数的对应</a:t>
            </a:r>
          </a:p>
        </p:txBody>
      </p:sp>
      <p:sp>
        <p:nvSpPr>
          <p:cNvPr id="10244" name="文本框 10243"/>
          <p:cNvSpPr txBox="1">
            <a:spLocks noChangeArrowheads="1"/>
          </p:cNvSpPr>
          <p:nvPr/>
        </p:nvSpPr>
        <p:spPr bwMode="auto">
          <a:xfrm>
            <a:off x="5747834" y="1972840"/>
            <a:ext cx="3093325" cy="448049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dirty="0">
                <a:solidFill>
                  <a:schemeClr val="tx1"/>
                </a:solidFill>
                <a:ea typeface="楷体_GB2312" pitchFamily="1" charset="-122"/>
              </a:rPr>
              <a:t>队列的</a:t>
            </a:r>
            <a:r>
              <a:rPr lang="en-US" altLang="zh-CN" dirty="0">
                <a:solidFill>
                  <a:schemeClr val="tx1"/>
                </a:solidFill>
                <a:ea typeface="楷体_GB2312" pitchFamily="1" charset="-122"/>
              </a:rPr>
              <a:t>C++</a:t>
            </a:r>
            <a:r>
              <a:rPr lang="zh-CN" altLang="en-US" dirty="0">
                <a:solidFill>
                  <a:schemeClr val="tx1"/>
                </a:solidFill>
                <a:ea typeface="楷体_GB2312" pitchFamily="1" charset="-122"/>
              </a:rPr>
              <a:t>类描述：</a:t>
            </a:r>
          </a:p>
          <a:p>
            <a:endParaRPr lang="en-US" altLang="zh-CN" b="0" dirty="0">
              <a:solidFill>
                <a:schemeClr val="tx1"/>
              </a:solidFill>
              <a:ea typeface="楷体_GB2312" pitchFamily="1" charset="-122"/>
            </a:endParaRPr>
          </a:p>
          <a:p>
            <a:r>
              <a:rPr lang="en-US" altLang="zh-CN" sz="2000" dirty="0">
                <a:solidFill>
                  <a:srgbClr val="0000FF"/>
                </a:solidFill>
                <a:ea typeface="楷体_GB2312" pitchFamily="1" charset="-122"/>
              </a:rPr>
              <a:t>class</a:t>
            </a:r>
            <a:r>
              <a:rPr lang="en-US" altLang="zh-CN" sz="2000" dirty="0">
                <a:solidFill>
                  <a:schemeClr val="tx1"/>
                </a:solidFill>
                <a:ea typeface="楷体_GB2312" pitchFamily="1" charset="-122"/>
              </a:rPr>
              <a:t> Queue{</a:t>
            </a:r>
          </a:p>
          <a:p>
            <a:endParaRPr lang="en-US" altLang="zh-CN" sz="2000" dirty="0">
              <a:solidFill>
                <a:schemeClr val="tx1"/>
              </a:solidFill>
              <a:ea typeface="楷体_GB2312" pitchFamily="1" charset="-122"/>
            </a:endParaRPr>
          </a:p>
          <a:p>
            <a:r>
              <a:rPr lang="en-US" altLang="zh-CN" sz="2000" dirty="0">
                <a:solidFill>
                  <a:schemeClr val="tx1"/>
                </a:solidFill>
                <a:ea typeface="楷体_GB2312" pitchFamily="1" charset="-122"/>
              </a:rPr>
              <a:t>     Queue(); </a:t>
            </a:r>
          </a:p>
          <a:p>
            <a:r>
              <a:rPr lang="en-US" altLang="zh-CN" sz="2000" dirty="0">
                <a:solidFill>
                  <a:schemeClr val="tx1"/>
                </a:solidFill>
                <a:ea typeface="楷体_GB2312" pitchFamily="1" charset="-122"/>
              </a:rPr>
              <a:t> </a:t>
            </a:r>
          </a:p>
          <a:p>
            <a:r>
              <a:rPr lang="en-US" altLang="zh-CN" sz="2000" dirty="0">
                <a:solidFill>
                  <a:schemeClr val="tx1"/>
                </a:solidFill>
                <a:ea typeface="楷体_GB2312" pitchFamily="1" charset="-122"/>
              </a:rPr>
              <a:t>     </a:t>
            </a:r>
            <a:r>
              <a:rPr lang="en-US" altLang="zh-CN" sz="2000" dirty="0">
                <a:solidFill>
                  <a:srgbClr val="0000FF"/>
                </a:solidFill>
                <a:ea typeface="楷体_GB2312" pitchFamily="1" charset="-122"/>
              </a:rPr>
              <a:t>Bool</a:t>
            </a:r>
            <a:r>
              <a:rPr lang="en-US" altLang="zh-CN" sz="2000" dirty="0">
                <a:ea typeface="楷体_GB2312" pitchFamily="1" charset="-122"/>
              </a:rPr>
              <a:t> </a:t>
            </a:r>
            <a:r>
              <a:rPr lang="en-US" altLang="zh-CN" sz="2000" dirty="0">
                <a:solidFill>
                  <a:srgbClr val="FF0000"/>
                </a:solidFill>
                <a:ea typeface="楷体_GB2312" pitchFamily="1" charset="-122"/>
              </a:rPr>
              <a:t>Empty()</a:t>
            </a:r>
          </a:p>
          <a:p>
            <a:endParaRPr lang="en-US" altLang="zh-CN" sz="2000" dirty="0">
              <a:ea typeface="楷体_GB2312" pitchFamily="1" charset="-122"/>
            </a:endParaRPr>
          </a:p>
          <a:p>
            <a:r>
              <a:rPr lang="en-US" altLang="zh-CN" sz="2000" dirty="0">
                <a:solidFill>
                  <a:schemeClr val="tx1"/>
                </a:solidFill>
                <a:ea typeface="楷体_GB2312" pitchFamily="1" charset="-122"/>
              </a:rPr>
              <a:t>     </a:t>
            </a:r>
            <a:r>
              <a:rPr lang="en-US" altLang="zh-CN" sz="2000" dirty="0">
                <a:solidFill>
                  <a:srgbClr val="0000FF"/>
                </a:solidFill>
                <a:ea typeface="楷体_GB2312" pitchFamily="1" charset="-122"/>
              </a:rPr>
              <a:t>Bool</a:t>
            </a:r>
            <a:r>
              <a:rPr lang="en-US" altLang="zh-CN" sz="2000" dirty="0">
                <a:ea typeface="楷体_GB2312" pitchFamily="1" charset="-122"/>
              </a:rPr>
              <a:t> </a:t>
            </a:r>
            <a:r>
              <a:rPr lang="en-US" altLang="zh-CN" sz="2000" dirty="0">
                <a:solidFill>
                  <a:srgbClr val="FF0000"/>
                </a:solidFill>
                <a:ea typeface="楷体_GB2312" pitchFamily="1" charset="-122"/>
              </a:rPr>
              <a:t>Full() </a:t>
            </a:r>
            <a:r>
              <a:rPr lang="en-US" altLang="zh-CN" dirty="0">
                <a:ea typeface="楷体_GB2312" pitchFamily="1" charset="-122"/>
              </a:rPr>
              <a:t> </a:t>
            </a:r>
            <a:endParaRPr lang="en-US" altLang="zh-CN" sz="2000" dirty="0">
              <a:ea typeface="楷体_GB2312" pitchFamily="1" charset="-122"/>
            </a:endParaRPr>
          </a:p>
          <a:p>
            <a:r>
              <a:rPr lang="en-US" altLang="zh-CN" sz="2000" dirty="0">
                <a:solidFill>
                  <a:schemeClr val="tx1"/>
                </a:solidFill>
                <a:ea typeface="楷体_GB2312" pitchFamily="1" charset="-122"/>
              </a:rPr>
              <a:t> </a:t>
            </a:r>
          </a:p>
          <a:p>
            <a:r>
              <a:rPr lang="en-US" altLang="zh-CN" sz="2000" dirty="0">
                <a:solidFill>
                  <a:schemeClr val="tx1"/>
                </a:solidFill>
                <a:ea typeface="楷体_GB2312" pitchFamily="1" charset="-122"/>
              </a:rPr>
              <a:t>                                                           </a:t>
            </a:r>
          </a:p>
          <a:p>
            <a:r>
              <a:rPr lang="zh-CN" altLang="en-US" sz="2000" dirty="0">
                <a:solidFill>
                  <a:schemeClr val="tx1"/>
                </a:solidFill>
                <a:ea typeface="楷体_GB2312" pitchFamily="1" charset="-122"/>
              </a:rPr>
              <a:t>     队列的数据成员</a:t>
            </a:r>
          </a:p>
          <a:p>
            <a:r>
              <a:rPr lang="en-US" altLang="zh-CN" sz="2000" dirty="0">
                <a:solidFill>
                  <a:schemeClr val="tx1"/>
                </a:solidFill>
              </a:rPr>
              <a:t>}</a:t>
            </a:r>
            <a:r>
              <a:rPr lang="zh-CN" altLang="en-US" sz="2000" dirty="0">
                <a:solidFill>
                  <a:schemeClr val="tx1"/>
                </a:solidFill>
              </a:rPr>
              <a:t>；</a:t>
            </a:r>
          </a:p>
          <a:p>
            <a:pPr>
              <a:spcBef>
                <a:spcPct val="50000"/>
              </a:spcBef>
            </a:pPr>
            <a:endParaRPr lang="zh-CN" altLang="en-US" sz="2000" dirty="0">
              <a:solidFill>
                <a:schemeClr val="tx1"/>
              </a:solidFill>
            </a:endParaRPr>
          </a:p>
        </p:txBody>
      </p:sp>
      <p:sp>
        <p:nvSpPr>
          <p:cNvPr id="23557" name="矩形 10244"/>
          <p:cNvSpPr>
            <a:spLocks noChangeArrowheads="1"/>
          </p:cNvSpPr>
          <p:nvPr/>
        </p:nvSpPr>
        <p:spPr bwMode="auto">
          <a:xfrm>
            <a:off x="348748" y="1972840"/>
            <a:ext cx="5327823" cy="448049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队列的运算</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(1)</a:t>
            </a:r>
            <a:r>
              <a:rPr lang="zh-CN" altLang="en-US" sz="2000" dirty="0">
                <a:solidFill>
                  <a:schemeClr val="tx1"/>
                </a:solidFill>
                <a:latin typeface="楷体_GB2312" pitchFamily="1" charset="-122"/>
                <a:ea typeface="楷体_GB2312" pitchFamily="1" charset="-122"/>
              </a:rPr>
              <a:t>初始化：设置队列为空</a:t>
            </a:r>
            <a:r>
              <a:rPr lang="en-US" altLang="zh-CN" sz="2000" dirty="0">
                <a:solidFill>
                  <a:schemeClr val="tx1"/>
                </a:solidFill>
                <a:latin typeface="楷体_GB2312" pitchFamily="1" charset="-122"/>
                <a:ea typeface="楷体_GB2312" pitchFamily="1" charset="-122"/>
              </a:rPr>
              <a:t>;</a:t>
            </a:r>
            <a:r>
              <a:rPr lang="zh-CN" altLang="en-US" sz="2000" dirty="0">
                <a:solidFill>
                  <a:schemeClr val="tx1"/>
                </a:solidFill>
                <a:latin typeface="楷体_GB2312" pitchFamily="1" charset="-122"/>
                <a:ea typeface="楷体_GB2312" pitchFamily="1" charset="-122"/>
              </a:rPr>
              <a:t>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(2)</a:t>
            </a:r>
            <a:r>
              <a:rPr lang="zh-CN" altLang="en-US" sz="2000" dirty="0">
                <a:solidFill>
                  <a:srgbClr val="FF0000"/>
                </a:solidFill>
                <a:latin typeface="楷体_GB2312" pitchFamily="1" charset="-122"/>
                <a:ea typeface="楷体_GB2312" pitchFamily="1" charset="-122"/>
              </a:rPr>
              <a:t>判断队列为空：</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若为空，则返回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(3)</a:t>
            </a:r>
            <a:r>
              <a:rPr lang="zh-CN" altLang="en-US" sz="2000" dirty="0">
                <a:solidFill>
                  <a:srgbClr val="FF0000"/>
                </a:solidFill>
                <a:latin typeface="楷体_GB2312" pitchFamily="1" charset="-122"/>
                <a:ea typeface="楷体_GB2312" pitchFamily="1" charset="-122"/>
              </a:rPr>
              <a:t>判断队列为满：</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若为满，则返回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(4)</a:t>
            </a:r>
            <a:r>
              <a:rPr lang="zh-CN" altLang="en-US" sz="2000" dirty="0">
                <a:solidFill>
                  <a:schemeClr val="tx1"/>
                </a:solidFill>
                <a:latin typeface="楷体_GB2312" pitchFamily="1" charset="-122"/>
                <a:ea typeface="楷体_GB2312" pitchFamily="1" charset="-122"/>
              </a:rPr>
              <a:t>取队头元素：取出队头元素</a:t>
            </a:r>
            <a:r>
              <a:rPr lang="en-US" altLang="zh-CN" sz="2000" dirty="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条件：队列不空。 </a:t>
            </a: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否则，应明确给出标识，以便程序处理</a:t>
            </a:r>
            <a:r>
              <a:rPr lang="en-US" altLang="zh-CN" sz="2000" dirty="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(5)</a:t>
            </a:r>
            <a:r>
              <a:rPr lang="zh-CN" altLang="en-US" sz="2000" dirty="0">
                <a:solidFill>
                  <a:schemeClr val="tx1"/>
                </a:solidFill>
                <a:latin typeface="楷体_GB2312" pitchFamily="1" charset="-122"/>
                <a:ea typeface="楷体_GB2312" pitchFamily="1" charset="-122"/>
              </a:rPr>
              <a:t>入队：将元素入队，即放到队列的尾部</a:t>
            </a: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如果队列满，怎样处理？ </a:t>
            </a: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(6)</a:t>
            </a:r>
            <a:r>
              <a:rPr lang="zh-CN" altLang="en-US" sz="2000" dirty="0">
                <a:solidFill>
                  <a:schemeClr val="tx1"/>
                </a:solidFill>
                <a:latin typeface="楷体_GB2312" pitchFamily="1" charset="-122"/>
                <a:ea typeface="楷体_GB2312" pitchFamily="1" charset="-122"/>
              </a:rPr>
              <a:t>出队：删除当前队头的元素</a:t>
            </a: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如因为队列空而不能进行，应怎样处理？</a:t>
            </a:r>
          </a:p>
        </p:txBody>
      </p:sp>
      <p:sp>
        <p:nvSpPr>
          <p:cNvPr id="10246" name="直接连接符 10245"/>
          <p:cNvSpPr>
            <a:spLocks noChangeShapeType="1"/>
          </p:cNvSpPr>
          <p:nvPr/>
        </p:nvSpPr>
        <p:spPr bwMode="auto">
          <a:xfrm>
            <a:off x="2364873" y="2908448"/>
            <a:ext cx="3816350" cy="1008063"/>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文本框 10246"/>
          <p:cNvSpPr txBox="1">
            <a:spLocks noChangeArrowheads="1"/>
          </p:cNvSpPr>
          <p:nvPr/>
        </p:nvSpPr>
        <p:spPr bwMode="auto">
          <a:xfrm>
            <a:off x="3012573" y="2620912"/>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zh-CN" altLang="en-US" dirty="0">
                <a:solidFill>
                  <a:srgbClr val="FF0000"/>
                </a:solidFill>
                <a:latin typeface="Arial" panose="020B0604020202020204" pitchFamily="34" charset="0"/>
              </a:rPr>
              <a:t>判断为空的函数</a:t>
            </a:r>
          </a:p>
        </p:txBody>
      </p:sp>
      <p:sp>
        <p:nvSpPr>
          <p:cNvPr id="10248" name="直接连接符 10247"/>
          <p:cNvSpPr>
            <a:spLocks noChangeShapeType="1"/>
          </p:cNvSpPr>
          <p:nvPr/>
        </p:nvSpPr>
        <p:spPr bwMode="auto">
          <a:xfrm>
            <a:off x="2291848" y="3484711"/>
            <a:ext cx="3889375" cy="1152525"/>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9" name="文本框 10248"/>
          <p:cNvSpPr txBox="1">
            <a:spLocks noChangeArrowheads="1"/>
          </p:cNvSpPr>
          <p:nvPr/>
        </p:nvSpPr>
        <p:spPr bwMode="auto">
          <a:xfrm>
            <a:off x="2442410" y="327022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zh-CN" altLang="en-US" dirty="0">
                <a:solidFill>
                  <a:srgbClr val="FF0000"/>
                </a:solidFill>
                <a:latin typeface="Arial" panose="020B0604020202020204" pitchFamily="34" charset="0"/>
              </a:rPr>
              <a:t>判断为满的函数</a:t>
            </a:r>
          </a:p>
        </p:txBody>
      </p:sp>
      <p:sp>
        <p:nvSpPr>
          <p:cNvPr id="10250" name="文本框 10249"/>
          <p:cNvSpPr txBox="1">
            <a:spLocks noChangeArrowheads="1"/>
          </p:cNvSpPr>
          <p:nvPr/>
        </p:nvSpPr>
        <p:spPr bwMode="auto">
          <a:xfrm>
            <a:off x="7621085" y="3717032"/>
            <a:ext cx="973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err="1">
                <a:solidFill>
                  <a:srgbClr val="FF0000"/>
                </a:solidFill>
                <a:latin typeface="Arial" panose="020B0604020202020204" pitchFamily="34" charset="0"/>
              </a:rPr>
              <a:t>const</a:t>
            </a:r>
            <a:r>
              <a:rPr lang="en-US" altLang="zh-CN" dirty="0">
                <a:solidFill>
                  <a:srgbClr val="FF0000"/>
                </a:solidFill>
                <a:latin typeface="Arial" panose="020B0604020202020204" pitchFamily="34" charset="0"/>
              </a:rPr>
              <a:t>;</a:t>
            </a:r>
            <a:endParaRPr lang="zh-CN" altLang="en-US" dirty="0">
              <a:solidFill>
                <a:srgbClr val="FF0000"/>
              </a:solidFill>
              <a:latin typeface="Arial" panose="020B0604020202020204" pitchFamily="34" charset="0"/>
            </a:endParaRPr>
          </a:p>
        </p:txBody>
      </p:sp>
      <p:sp>
        <p:nvSpPr>
          <p:cNvPr id="10251" name="文本框 10250"/>
          <p:cNvSpPr txBox="1">
            <a:spLocks noChangeArrowheads="1"/>
          </p:cNvSpPr>
          <p:nvPr/>
        </p:nvSpPr>
        <p:spPr bwMode="auto">
          <a:xfrm>
            <a:off x="7343279" y="4293096"/>
            <a:ext cx="973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err="1">
                <a:solidFill>
                  <a:srgbClr val="FF0000"/>
                </a:solidFill>
                <a:latin typeface="Arial" panose="020B0604020202020204" pitchFamily="34" charset="0"/>
              </a:rPr>
              <a:t>const</a:t>
            </a:r>
            <a:r>
              <a:rPr lang="en-US" altLang="zh-CN" dirty="0">
                <a:solidFill>
                  <a:srgbClr val="FF0000"/>
                </a:solidFill>
                <a:latin typeface="Arial" panose="020B0604020202020204" pitchFamily="34" charset="0"/>
              </a:rPr>
              <a:t>;</a:t>
            </a:r>
            <a:endParaRPr lang="zh-CN" altLang="en-US" dirty="0">
              <a:solidFill>
                <a:srgbClr val="FF0000"/>
              </a:solidFill>
              <a:latin typeface="Arial" panose="020B0604020202020204" pitchFamily="34" charset="0"/>
            </a:endParaRPr>
          </a:p>
        </p:txBody>
      </p:sp>
      <p:grpSp>
        <p:nvGrpSpPr>
          <p:cNvPr id="21" name="组合 20"/>
          <p:cNvGrpSpPr/>
          <p:nvPr/>
        </p:nvGrpSpPr>
        <p:grpSpPr>
          <a:xfrm>
            <a:off x="555639" y="100392"/>
            <a:ext cx="6248386" cy="661941"/>
            <a:chOff x="555639" y="100392"/>
            <a:chExt cx="6248386" cy="661941"/>
          </a:xfrm>
        </p:grpSpPr>
        <p:sp>
          <p:nvSpPr>
            <p:cNvPr id="22"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3.2 </a:t>
              </a:r>
              <a:r>
                <a:rPr lang="zh-CN" altLang="en-US" sz="3600" b="1" dirty="0">
                  <a:latin typeface="黑体" panose="02010609060101010101" pitchFamily="49" charset="-122"/>
                  <a:ea typeface="黑体" panose="02010609060101010101" pitchFamily="49" charset="-122"/>
                </a:rPr>
                <a:t>队列的定义和运算</a:t>
              </a:r>
            </a:p>
          </p:txBody>
        </p:sp>
        <p:pic>
          <p:nvPicPr>
            <p:cNvPr id="24" name="图片 23" descr="12.jpg"/>
            <p:cNvPicPr>
              <a:picLocks noChangeAspect="1"/>
            </p:cNvPicPr>
            <p:nvPr/>
          </p:nvPicPr>
          <p:blipFill>
            <a:blip r:embed="rId3" cstate="print"/>
            <a:stretch>
              <a:fillRect/>
            </a:stretch>
          </p:blipFill>
          <p:spPr>
            <a:xfrm>
              <a:off x="737681" y="244633"/>
              <a:ext cx="446172" cy="414954"/>
            </a:xfrm>
            <a:prstGeom prst="rect">
              <a:avLst/>
            </a:prstGeom>
          </p:spPr>
        </p:pic>
      </p:grpSp>
      <p:sp>
        <p:nvSpPr>
          <p:cNvPr id="25"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a:latin typeface="Times New Roman" panose="02020603050405020304" pitchFamily="18" charset="0"/>
                <a:ea typeface="仿宋" panose="02010609060101010101" pitchFamily="49" charset="-122"/>
                <a:cs typeface="+mn-cs"/>
              </a:rPr>
              <a:t>3.1.2  </a:t>
            </a:r>
            <a:r>
              <a:rPr lang="zh-CN" altLang="en-US" sz="2800">
                <a:latin typeface="Times New Roman" panose="02020603050405020304" pitchFamily="18" charset="0"/>
                <a:ea typeface="仿宋" panose="02010609060101010101" pitchFamily="49" charset="-122"/>
                <a:cs typeface="+mn-cs"/>
              </a:rPr>
              <a:t>队列的运算</a:t>
            </a:r>
            <a:endParaRPr lang="zh-CN" altLang="en-US" sz="2800" dirty="0">
              <a:latin typeface="Times New Roman" panose="02020603050405020304" pitchFamily="18" charset="0"/>
              <a:ea typeface="仿宋" panose="02010609060101010101" pitchFamily="49" charset="-122"/>
              <a:cs typeface="+mn-cs"/>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9</a:t>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244">
                                            <p:bg/>
                                          </p:spTgt>
                                        </p:tgtEl>
                                        <p:attrNameLst>
                                          <p:attrName>style.visibility</p:attrName>
                                        </p:attrNameLst>
                                      </p:cBhvr>
                                      <p:to>
                                        <p:strVal val="visible"/>
                                      </p:to>
                                    </p:set>
                                    <p:animEffect transition="in" filter="blinds(horizontal)">
                                      <p:cBhvr>
                                        <p:cTn id="11" dur="500"/>
                                        <p:tgtEl>
                                          <p:spTgt spid="10244">
                                            <p:bg/>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16" dur="500"/>
                                        <p:tgtEl>
                                          <p:spTgt spid="10244">
                                            <p:txEl>
                                              <p:pRg st="0" end="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9" dur="500"/>
                                        <p:tgtEl>
                                          <p:spTgt spid="10244">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2" dur="500"/>
                                        <p:tgtEl>
                                          <p:spTgt spid="10244">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25" dur="500"/>
                                        <p:tgtEl>
                                          <p:spTgt spid="10244">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28" dur="500"/>
                                        <p:tgtEl>
                                          <p:spTgt spid="10244">
                                            <p:txEl>
                                              <p:pRg st="9" end="9"/>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31" dur="500"/>
                                        <p:tgtEl>
                                          <p:spTgt spid="10244">
                                            <p:txEl>
                                              <p:pRg st="10" end="10"/>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34" dur="500"/>
                                        <p:tgtEl>
                                          <p:spTgt spid="10244">
                                            <p:txEl>
                                              <p:pRg st="11" end="1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37" dur="500"/>
                                        <p:tgtEl>
                                          <p:spTgt spid="1024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6"/>
                                        </p:tgtEl>
                                        <p:attrNameLst>
                                          <p:attrName>style.visibility</p:attrName>
                                        </p:attrNameLst>
                                      </p:cBhvr>
                                      <p:to>
                                        <p:strVal val="visible"/>
                                      </p:to>
                                    </p:set>
                                    <p:animEffect transition="in" filter="blinds(horizontal)">
                                      <p:cBhvr>
                                        <p:cTn id="42" dur="500"/>
                                        <p:tgtEl>
                                          <p:spTgt spid="1024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247"/>
                                        </p:tgtEl>
                                        <p:attrNameLst>
                                          <p:attrName>style.visibility</p:attrName>
                                        </p:attrNameLst>
                                      </p:cBhvr>
                                      <p:to>
                                        <p:strVal val="visible"/>
                                      </p:to>
                                    </p:set>
                                    <p:animEffect transition="in" filter="blinds(horizontal)">
                                      <p:cBhvr>
                                        <p:cTn id="45" dur="500"/>
                                        <p:tgtEl>
                                          <p:spTgt spid="102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50" dur="500"/>
                                        <p:tgtEl>
                                          <p:spTgt spid="1024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250"/>
                                        </p:tgtEl>
                                        <p:attrNameLst>
                                          <p:attrName>style.visibility</p:attrName>
                                        </p:attrNameLst>
                                      </p:cBhvr>
                                      <p:to>
                                        <p:strVal val="visible"/>
                                      </p:to>
                                    </p:set>
                                    <p:animEffect transition="in" filter="blinds(horizontal)">
                                      <p:cBhvr>
                                        <p:cTn id="55" dur="500"/>
                                        <p:tgtEl>
                                          <p:spTgt spid="1025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249"/>
                                        </p:tgtEl>
                                        <p:attrNameLst>
                                          <p:attrName>style.visibility</p:attrName>
                                        </p:attrNameLst>
                                      </p:cBhvr>
                                      <p:to>
                                        <p:strVal val="visible"/>
                                      </p:to>
                                    </p:set>
                                    <p:animEffect transition="in" filter="blinds(horizontal)">
                                      <p:cBhvr>
                                        <p:cTn id="60" dur="500"/>
                                        <p:tgtEl>
                                          <p:spTgt spid="10249"/>
                                        </p:tgtEl>
                                      </p:cBhvr>
                                    </p:animEffect>
                                  </p:childTnLst>
                                </p:cTn>
                              </p:par>
                              <p:par>
                                <p:cTn id="61" presetID="3" presetClass="entr" presetSubtype="10" fill="hold" nodeType="withEffect">
                                  <p:stCondLst>
                                    <p:cond delay="0"/>
                                  </p:stCondLst>
                                  <p:childTnLst>
                                    <p:set>
                                      <p:cBhvr>
                                        <p:cTn id="62" dur="1" fill="hold">
                                          <p:stCondLst>
                                            <p:cond delay="0"/>
                                          </p:stCondLst>
                                        </p:cTn>
                                        <p:tgtEl>
                                          <p:spTgt spid="10248"/>
                                        </p:tgtEl>
                                        <p:attrNameLst>
                                          <p:attrName>style.visibility</p:attrName>
                                        </p:attrNameLst>
                                      </p:cBhvr>
                                      <p:to>
                                        <p:strVal val="visible"/>
                                      </p:to>
                                    </p:set>
                                    <p:animEffect transition="in" filter="blinds(horizontal)">
                                      <p:cBhvr>
                                        <p:cTn id="63" dur="500"/>
                                        <p:tgtEl>
                                          <p:spTgt spid="1024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68" dur="500"/>
                                        <p:tgtEl>
                                          <p:spTgt spid="1024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251"/>
                                        </p:tgtEl>
                                        <p:attrNameLst>
                                          <p:attrName>style.visibility</p:attrName>
                                        </p:attrNameLst>
                                      </p:cBhvr>
                                      <p:to>
                                        <p:strVal val="visible"/>
                                      </p:to>
                                    </p:set>
                                    <p:animEffect transition="in" filter="blinds(horizontal)">
                                      <p:cBhvr>
                                        <p:cTn id="73"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uiExpand="1" build="allAtOnce" animBg="1"/>
      <p:bldP spid="10247" grpId="0"/>
      <p:bldP spid="10249" grpId="0"/>
      <p:bldP spid="10250" grpId="0"/>
      <p:bldP spid="1025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3315</Words>
  <Application>Microsoft Office PowerPoint</Application>
  <PresentationFormat>全屏显示(4:3)</PresentationFormat>
  <Paragraphs>534</Paragraphs>
  <Slides>28</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仿宋</vt:lpstr>
      <vt:lpstr>黑体</vt:lpstr>
      <vt:lpstr>楷体_GB2312</vt:lpstr>
      <vt:lpstr>宋体</vt:lpstr>
      <vt:lpstr>微软雅黑</vt:lpstr>
      <vt:lpstr>Arial</vt:lpstr>
      <vt:lpstr>Calibri</vt:lpstr>
      <vt:lpstr>Comic Sans MS</vt:lpstr>
      <vt:lpstr>Garamond</vt:lpstr>
      <vt:lpstr>Times New Roman</vt:lpstr>
      <vt:lpstr>Verdana</vt:lpstr>
      <vt:lpstr>Wingdings</vt:lpstr>
      <vt:lpstr>Office 主题</vt:lpstr>
      <vt:lpstr>PowerPoint 演示文稿</vt:lpstr>
      <vt:lpstr>第3章  队列(Queue)</vt:lpstr>
      <vt:lpstr>上文回顾</vt:lpstr>
      <vt:lpstr>PowerPoint 演示文稿</vt:lpstr>
      <vt:lpstr>PowerPoint 演示文稿</vt:lpstr>
      <vt:lpstr>PowerPoint 演示文稿</vt:lpstr>
      <vt:lpstr>PowerPoint 演示文稿</vt:lpstr>
      <vt:lpstr>3.1.2  队列的运算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思涵 赵</cp:lastModifiedBy>
  <cp:revision>1617</cp:revision>
  <cp:lastPrinted>2012-11-20T01:52:00Z</cp:lastPrinted>
  <dcterms:created xsi:type="dcterms:W3CDTF">2012-10-13T08:41:00Z</dcterms:created>
  <dcterms:modified xsi:type="dcterms:W3CDTF">2024-08-04T12:28:24Z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7D0CAA28753A46BBADBDAF2515893858</vt:lpwstr>
  </property>
  <property fmtid="{D5CDD505-2E9C-101B-9397-08002B2CF9AE}" pid="3" name="KSOProductBuildVer">
    <vt:lpwstr>2052-11.1.0.11551</vt:lpwstr>
  </property>
</Properties>
</file>