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9" showSpecialPlsOnTitleSld="0">
  <p:sldMasterIdLst>
    <p:sldMasterId id="2147483648" r:id="rId1"/>
  </p:sldMasterIdLst>
  <p:notesMasterIdLst>
    <p:notesMasterId r:id="rId4"/>
  </p:notesMasterIdLst>
  <p:handoutMasterIdLst>
    <p:handoutMasterId r:id="rId105"/>
  </p:handoutMasterIdLst>
  <p:sldIdLst>
    <p:sldId id="256" r:id="rId3"/>
    <p:sldId id="481" r:id="rId5"/>
    <p:sldId id="829" r:id="rId6"/>
    <p:sldId id="830" r:id="rId7"/>
    <p:sldId id="844" r:id="rId8"/>
    <p:sldId id="831" r:id="rId9"/>
    <p:sldId id="832" r:id="rId10"/>
    <p:sldId id="833" r:id="rId11"/>
    <p:sldId id="751" r:id="rId12"/>
    <p:sldId id="846" r:id="rId13"/>
    <p:sldId id="752" r:id="rId14"/>
    <p:sldId id="753" r:id="rId15"/>
    <p:sldId id="754" r:id="rId16"/>
    <p:sldId id="755" r:id="rId17"/>
    <p:sldId id="756" r:id="rId18"/>
    <p:sldId id="757" r:id="rId19"/>
    <p:sldId id="758" r:id="rId20"/>
    <p:sldId id="759" r:id="rId21"/>
    <p:sldId id="761" r:id="rId22"/>
    <p:sldId id="762" r:id="rId23"/>
    <p:sldId id="763" r:id="rId24"/>
    <p:sldId id="764" r:id="rId25"/>
    <p:sldId id="765" r:id="rId26"/>
    <p:sldId id="870" r:id="rId27"/>
    <p:sldId id="766" r:id="rId28"/>
    <p:sldId id="767" r:id="rId29"/>
    <p:sldId id="768" r:id="rId30"/>
    <p:sldId id="852" r:id="rId31"/>
    <p:sldId id="769" r:id="rId32"/>
    <p:sldId id="770" r:id="rId33"/>
    <p:sldId id="771" r:id="rId34"/>
    <p:sldId id="772" r:id="rId35"/>
    <p:sldId id="854" r:id="rId36"/>
    <p:sldId id="774" r:id="rId37"/>
    <p:sldId id="775" r:id="rId38"/>
    <p:sldId id="776" r:id="rId39"/>
    <p:sldId id="777" r:id="rId40"/>
    <p:sldId id="778" r:id="rId41"/>
    <p:sldId id="779" r:id="rId42"/>
    <p:sldId id="780" r:id="rId43"/>
    <p:sldId id="781" r:id="rId44"/>
    <p:sldId id="782" r:id="rId45"/>
    <p:sldId id="783" r:id="rId46"/>
    <p:sldId id="784" r:id="rId47"/>
    <p:sldId id="785" r:id="rId48"/>
    <p:sldId id="786" r:id="rId49"/>
    <p:sldId id="787" r:id="rId50"/>
    <p:sldId id="788" r:id="rId51"/>
    <p:sldId id="789" r:id="rId52"/>
    <p:sldId id="790" r:id="rId53"/>
    <p:sldId id="791" r:id="rId54"/>
    <p:sldId id="792" r:id="rId55"/>
    <p:sldId id="793" r:id="rId56"/>
    <p:sldId id="794" r:id="rId57"/>
    <p:sldId id="795" r:id="rId58"/>
    <p:sldId id="796" r:id="rId59"/>
    <p:sldId id="843" r:id="rId60"/>
    <p:sldId id="797" r:id="rId61"/>
    <p:sldId id="798" r:id="rId62"/>
    <p:sldId id="799" r:id="rId63"/>
    <p:sldId id="800" r:id="rId64"/>
    <p:sldId id="801" r:id="rId65"/>
    <p:sldId id="859" r:id="rId66"/>
    <p:sldId id="860" r:id="rId67"/>
    <p:sldId id="857" r:id="rId68"/>
    <p:sldId id="858" r:id="rId69"/>
    <p:sldId id="802" r:id="rId70"/>
    <p:sldId id="803" r:id="rId71"/>
    <p:sldId id="804" r:id="rId72"/>
    <p:sldId id="805" r:id="rId73"/>
    <p:sldId id="806" r:id="rId74"/>
    <p:sldId id="807" r:id="rId75"/>
    <p:sldId id="808" r:id="rId76"/>
    <p:sldId id="809" r:id="rId77"/>
    <p:sldId id="810" r:id="rId78"/>
    <p:sldId id="811" r:id="rId79"/>
    <p:sldId id="812" r:id="rId80"/>
    <p:sldId id="813" r:id="rId81"/>
    <p:sldId id="814" r:id="rId82"/>
    <p:sldId id="847" r:id="rId83"/>
    <p:sldId id="815" r:id="rId84"/>
    <p:sldId id="834" r:id="rId85"/>
    <p:sldId id="848" r:id="rId86"/>
    <p:sldId id="849" r:id="rId87"/>
    <p:sldId id="850" r:id="rId88"/>
    <p:sldId id="835" r:id="rId89"/>
    <p:sldId id="366" r:id="rId90"/>
    <p:sldId id="837" r:id="rId91"/>
    <p:sldId id="822" r:id="rId92"/>
    <p:sldId id="823" r:id="rId93"/>
    <p:sldId id="824" r:id="rId94"/>
    <p:sldId id="839" r:id="rId95"/>
    <p:sldId id="840" r:id="rId96"/>
    <p:sldId id="825" r:id="rId97"/>
    <p:sldId id="826" r:id="rId98"/>
    <p:sldId id="827" r:id="rId99"/>
    <p:sldId id="861" r:id="rId100"/>
    <p:sldId id="868" r:id="rId101"/>
    <p:sldId id="869" r:id="rId102"/>
    <p:sldId id="664" r:id="rId103"/>
    <p:sldId id="666" r:id="rId104"/>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B3B29"/>
    <a:srgbClr val="2BE978"/>
    <a:srgbClr val="E133D9"/>
    <a:srgbClr val="FF6600"/>
    <a:srgbClr val="808000"/>
    <a:srgbClr val="5E8892"/>
    <a:srgbClr val="8A3CC4"/>
    <a:srgbClr val="FCD5B5"/>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12" autoAdjust="0"/>
    <p:restoredTop sz="96404" autoAdjust="0"/>
  </p:normalViewPr>
  <p:slideViewPr>
    <p:cSldViewPr>
      <p:cViewPr varScale="1">
        <p:scale>
          <a:sx n="79" d="100"/>
          <a:sy n="79" d="100"/>
        </p:scale>
        <p:origin x="14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8" Type="http://schemas.openxmlformats.org/officeDocument/2006/relationships/tableStyles" Target="tableStyles.xml"/><Relationship Id="rId107" Type="http://schemas.openxmlformats.org/officeDocument/2006/relationships/viewProps" Target="viewProps.xml"/><Relationship Id="rId106" Type="http://schemas.openxmlformats.org/officeDocument/2006/relationships/presProps" Target="presProps.xml"/><Relationship Id="rId105" Type="http://schemas.openxmlformats.org/officeDocument/2006/relationships/handoutMaster" Target="handoutMasters/handoutMaster1.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endParaRPr lang="zh-CN" altLang="en-US" dirty="0"/>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61FE39E7-4A57-4567-95F3-30769727BD2F}" type="datetime1">
              <a:rPr lang="zh-CN" altLang="en-US" smtClean="0"/>
            </a:fld>
            <a:endParaRPr lang="zh-CN" altLang="en-US" dirty="0"/>
          </a:p>
        </p:txBody>
      </p:sp>
    </p:spTree>
  </p:cSld>
  <p:clrMapOvr>
    <a:masterClrMapping/>
  </p:clrMapOvr>
  <p:transition spd="slow" advClick="0">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311150"/>
            <a:ext cx="8001000" cy="121126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11188" y="1052513"/>
            <a:ext cx="3919537" cy="51847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83125" y="1052513"/>
            <a:ext cx="3921125" cy="251618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83125" y="3721100"/>
            <a:ext cx="3921125" cy="25161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6"/>
          <p:cNvSpPr>
            <a:spLocks noGrp="1" noChangeArrowheads="1"/>
          </p:cNvSpPr>
          <p:nvPr>
            <p:ph type="dt" sz="half" idx="10"/>
          </p:nvPr>
        </p:nvSpPr>
        <p:spPr/>
        <p:txBody>
          <a:bodyPr/>
          <a:lstStyle>
            <a:lvl1pPr>
              <a:defRPr/>
            </a:lvl1pPr>
          </a:lstStyle>
          <a:p>
            <a:pPr>
              <a:defRPr/>
            </a:pPr>
            <a:endParaRPr lang="en-US" altLang="zh-CN"/>
          </a:p>
        </p:txBody>
      </p:sp>
      <p:sp>
        <p:nvSpPr>
          <p:cNvPr id="7" name="Rectangle 7"/>
          <p:cNvSpPr>
            <a:spLocks noGrp="1" noChangeArrowheads="1"/>
          </p:cNvSpPr>
          <p:nvPr>
            <p:ph type="ftr" sz="quarter" idx="11"/>
          </p:nvPr>
        </p:nvSpPr>
        <p:spPr/>
        <p:txBody>
          <a:bodyPr/>
          <a:lstStyle>
            <a:lvl1pPr>
              <a:defRPr/>
            </a:lvl1pPr>
          </a:lstStyle>
          <a:p>
            <a:pPr>
              <a:defRPr/>
            </a:pPr>
            <a:endParaRPr lang="en-US" altLang="zh-CN"/>
          </a:p>
        </p:txBody>
      </p:sp>
      <p:sp>
        <p:nvSpPr>
          <p:cNvPr id="8" name="Rectangle 8"/>
          <p:cNvSpPr>
            <a:spLocks noGrp="1" noChangeArrowheads="1"/>
          </p:cNvSpPr>
          <p:nvPr>
            <p:ph type="sldNum" sz="quarter" idx="12"/>
          </p:nvPr>
        </p:nvSpPr>
        <p:spPr/>
        <p:txBody>
          <a:bodyPr/>
          <a:lstStyle>
            <a:lvl1pPr>
              <a:defRPr/>
            </a:lvl1pPr>
          </a:lstStyle>
          <a:p>
            <a:fld id="{60722EFF-5814-46DF-A1C4-4F3A9AE79F15}" type="slidenum">
              <a:rPr lang="zh-CN" altLang="en-US"/>
            </a:fld>
            <a:endParaRPr lang="en-US" altLang="zh-CN"/>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57200" y="1414845"/>
            <a:ext cx="8229600" cy="467845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7F64B94F-D50A-41B0-90F5-30DF32D3B336}" type="datetime1">
              <a:rPr lang="zh-CN" altLang="en-US" smtClean="0"/>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endParaRPr lang="zh-CN" altLang="en-US" dirty="0"/>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C5B0420F-B841-48A8-AE8B-B980E6435F9F}" type="datetime1">
              <a:rPr lang="zh-CN" altLang="en-US" smtClean="0"/>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endParaRPr lang="zh-CN" altLang="en-US" dirty="0"/>
          </a:p>
        </p:txBody>
      </p:sp>
    </p:spTree>
  </p:cSld>
  <p:clrMapOvr>
    <a:masterClrMapping/>
  </p:clrMapOvr>
  <p:transition spd="slow" advClick="0">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87010525-5F4F-4F81-A8B4-D216F4E8374F}" type="datetime1">
              <a:rPr lang="zh-CN" altLang="en-US" smtClean="0"/>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endParaRPr lang="zh-CN" altLang="en-US" dirty="0"/>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12D90C1C-C30F-4429-AF94-4729C6FCFEA7}" type="datetime1">
              <a:rPr lang="zh-CN" altLang="en-US" smtClean="0"/>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endParaRPr lang="zh-CN" altLang="en-US" dirty="0"/>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87035F92-2E9A-456A-8411-1873DD702686}" type="datetime1">
              <a:rPr lang="zh-CN" altLang="en-US" smtClean="0"/>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endParaRPr lang="zh-CN" altLang="en-US" dirty="0"/>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370468C2-7FF6-41E3-AEA5-36BDA076EFD4}" type="datetime1">
              <a:rPr lang="zh-CN" altLang="en-US" smtClean="0"/>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endParaRPr lang="zh-CN" altLang="en-US" dirty="0"/>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AB115B9D-7132-4C05-9FD8-32FC4F935731}" type="datetime1">
              <a:rPr lang="zh-CN" altLang="en-US" smtClean="0"/>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311150"/>
            <a:ext cx="8001000" cy="121126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11188" y="1052513"/>
            <a:ext cx="3919537" cy="51847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83125" y="1052513"/>
            <a:ext cx="3921125" cy="51847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fld id="{4F07A331-AA47-4583-8ECA-873ADFBEB716}" type="slidenum">
              <a:rPr lang="zh-CN" altLang="en-US"/>
            </a:fld>
            <a:endParaRPr lang="en-US" altLang="zh-CN"/>
          </a:p>
        </p:txBody>
      </p:sp>
    </p:spTree>
  </p:cSld>
  <p:clrMapOvr>
    <a:masterClrMapping/>
  </p:clrMapOvr>
  <p:transition spd="med">
    <p:zo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jpeg"/><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1031" name="图片 2"/>
          <p:cNvPicPr>
            <a:picLocks noChangeAspect="1"/>
          </p:cNvPicPr>
          <p:nvPr userDrawn="1"/>
        </p:nvPicPr>
        <p:blipFill>
          <a:blip r:embed="rId11"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endParaRPr lang="zh-CN" altLang="en-US" dirty="0"/>
          </a:p>
        </p:txBody>
      </p:sp>
      <p:pic>
        <p:nvPicPr>
          <p:cNvPr id="2" name="图片 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1F4BC4B6-6645-482E-B1E8-F6D4FFD0449D}" type="datetime1">
              <a:rPr lang="zh-CN" altLang="en-US" smtClean="0"/>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endParaRPr lang="zh-CN" altLang="en-US" dirty="0"/>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advClick="0">
    <p:pull dir="d"/>
  </p:transition>
  <p:hf hdr="0" ftr="0" dt="0"/>
  <p:txStyles>
    <p:titleStyle>
      <a:lvl1pPr algn="l" rtl="0" fontAlgn="base">
        <a:spcBef>
          <a:spcPct val="0"/>
        </a:spcBef>
        <a:spcAft>
          <a:spcPct val="0"/>
        </a:spcAft>
        <a:defRPr sz="3600" b="1" kern="1200" baseline="0">
          <a:solidFill>
            <a:schemeClr val="tx1"/>
          </a:solidFill>
          <a:latin typeface="Times New Roman" panose="02020603050405020304" pitchFamily="18" charset="0"/>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5.wmf"/><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9.emf"/><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image" Target="../media/image24.png"/></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3.png"/></Relationships>
</file>

<file path=ppt/slides/_rels/slide10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16.jpeg"/><Relationship Id="rId2" Type="http://schemas.openxmlformats.org/officeDocument/2006/relationships/image" Target="../media/image115.jpeg"/><Relationship Id="rId1" Type="http://schemas.openxmlformats.org/officeDocument/2006/relationships/image" Target="../media/image114.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1.emf"/><Relationship Id="rId2" Type="http://schemas.openxmlformats.org/officeDocument/2006/relationships/image" Target="../media/image25.png"/><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7.emf"/><Relationship Id="rId4" Type="http://schemas.openxmlformats.org/officeDocument/2006/relationships/image" Target="../media/image36.emf"/><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1.emf"/><Relationship Id="rId4" Type="http://schemas.openxmlformats.org/officeDocument/2006/relationships/image" Target="../media/image40.emf"/><Relationship Id="rId3" Type="http://schemas.openxmlformats.org/officeDocument/2006/relationships/image" Target="../media/image39.emf"/><Relationship Id="rId2" Type="http://schemas.openxmlformats.org/officeDocument/2006/relationships/image" Target="../media/image6.jpeg"/><Relationship Id="rId1" Type="http://schemas.openxmlformats.org/officeDocument/2006/relationships/image" Target="../media/image38.em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39.e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2.png"/><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39.emf"/><Relationship Id="rId1" Type="http://schemas.openxmlformats.org/officeDocument/2006/relationships/image" Target="../media/image6.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42.emf"/></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43.emf"/></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image" Target="../media/image6.jpe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8.emf"/><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image" Target="../media/image6.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0.emf"/><Relationship Id="rId1" Type="http://schemas.openxmlformats.org/officeDocument/2006/relationships/image" Target="../media/image49.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1.emf"/><Relationship Id="rId1" Type="http://schemas.openxmlformats.org/officeDocument/2006/relationships/image" Target="../media/image49.png"/></Relationships>
</file>

<file path=ppt/slides/_rels/slide28.xml.rels><?xml version="1.0" encoding="UTF-8" standalone="yes"?>
<Relationships xmlns="http://schemas.openxmlformats.org/package/2006/relationships"><Relationship Id="rId9" Type="http://schemas.openxmlformats.org/officeDocument/2006/relationships/image" Target="../media/image58.emf"/><Relationship Id="rId8" Type="http://schemas.openxmlformats.org/officeDocument/2006/relationships/image" Target="../media/image57.emf"/><Relationship Id="rId7" Type="http://schemas.openxmlformats.org/officeDocument/2006/relationships/image" Target="../media/image56.emf"/><Relationship Id="rId6" Type="http://schemas.openxmlformats.org/officeDocument/2006/relationships/image" Target="../media/image55.emf"/><Relationship Id="rId5" Type="http://schemas.openxmlformats.org/officeDocument/2006/relationships/image" Target="../media/image54.emf"/><Relationship Id="rId4" Type="http://schemas.openxmlformats.org/officeDocument/2006/relationships/image" Target="../media/image53.emf"/><Relationship Id="rId3" Type="http://schemas.openxmlformats.org/officeDocument/2006/relationships/image" Target="../media/image52.emf"/><Relationship Id="rId2" Type="http://schemas.openxmlformats.org/officeDocument/2006/relationships/image" Target="../media/image51.emf"/><Relationship Id="rId13" Type="http://schemas.openxmlformats.org/officeDocument/2006/relationships/slideLayout" Target="../slideLayouts/slideLayout2.xml"/><Relationship Id="rId12" Type="http://schemas.openxmlformats.org/officeDocument/2006/relationships/image" Target="../media/image61.emf"/><Relationship Id="rId11" Type="http://schemas.openxmlformats.org/officeDocument/2006/relationships/image" Target="../media/image60.emf"/><Relationship Id="rId10" Type="http://schemas.openxmlformats.org/officeDocument/2006/relationships/image" Target="../media/image59.emf"/><Relationship Id="rId1" Type="http://schemas.openxmlformats.org/officeDocument/2006/relationships/image" Target="../media/image4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jpe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2.emf"/><Relationship Id="rId1" Type="http://schemas.openxmlformats.org/officeDocument/2006/relationships/image" Target="../media/image4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3.emf"/><Relationship Id="rId1" Type="http://schemas.openxmlformats.org/officeDocument/2006/relationships/image" Target="../media/image49.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4.jpeg"/><Relationship Id="rId1" Type="http://schemas.openxmlformats.org/officeDocument/2006/relationships/image" Target="../media/image49.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65.emf"/></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30.png"/><Relationship Id="rId1" Type="http://schemas.openxmlformats.org/officeDocument/2006/relationships/image" Target="../media/image66.emf"/></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5.emf"/><Relationship Id="rId1" Type="http://schemas.openxmlformats.org/officeDocument/2006/relationships/image" Target="../media/image67.jpe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8.emf"/><Relationship Id="rId1" Type="http://schemas.openxmlformats.org/officeDocument/2006/relationships/image" Target="../media/image67.jpe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9.emf"/><Relationship Id="rId1" Type="http://schemas.openxmlformats.org/officeDocument/2006/relationships/image" Target="../media/image67.jpe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image" Target="../media/image67.jpe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emf"/><Relationship Id="rId3" Type="http://schemas.openxmlformats.org/officeDocument/2006/relationships/image" Target="../media/image22.jpeg"/><Relationship Id="rId2" Type="http://schemas.openxmlformats.org/officeDocument/2006/relationships/image" Target="../media/image21.emf"/><Relationship Id="rId1" Type="http://schemas.openxmlformats.org/officeDocument/2006/relationships/image" Target="../media/image16.jpe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jpe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jpe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jpe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jpe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2.png"/><Relationship Id="rId1" Type="http://schemas.openxmlformats.org/officeDocument/2006/relationships/image" Target="../media/image67.jpe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jpeg"/></Relationships>
</file>

<file path=ppt/slides/_rels/slide5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7.jpeg"/><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image" Target="../media/image67.jpeg"/></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6.emf"/><Relationship Id="rId3" Type="http://schemas.openxmlformats.org/officeDocument/2006/relationships/image" Target="../media/image75.emf"/><Relationship Id="rId2" Type="http://schemas.openxmlformats.org/officeDocument/2006/relationships/image" Target="../media/image73.emf"/><Relationship Id="rId1" Type="http://schemas.openxmlformats.org/officeDocument/2006/relationships/image" Target="../media/image67.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7.emf"/><Relationship Id="rId1" Type="http://schemas.openxmlformats.org/officeDocument/2006/relationships/image" Target="../media/image67.jpe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jpeg"/></Relationships>
</file>

<file path=ppt/slides/_rels/slide6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0.emf"/><Relationship Id="rId4" Type="http://schemas.openxmlformats.org/officeDocument/2006/relationships/image" Target="../media/image79.emf"/><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image" Target="../media/image67.jpe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jpe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jpe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jpe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jpe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82.emf"/><Relationship Id="rId1" Type="http://schemas.openxmlformats.org/officeDocument/2006/relationships/image" Target="../media/image81.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2.emf"/><Relationship Id="rId1" Type="http://schemas.openxmlformats.org/officeDocument/2006/relationships/image" Target="../media/image81.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3.emf"/><Relationship Id="rId1" Type="http://schemas.openxmlformats.org/officeDocument/2006/relationships/image" Target="../media/image8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emf"/><Relationship Id="rId1" Type="http://schemas.openxmlformats.org/officeDocument/2006/relationships/image" Target="../media/image24.png"/></Relationships>
</file>

<file path=ppt/slides/_rels/slide70.xml.rels><?xml version="1.0" encoding="UTF-8" standalone="yes"?>
<Relationships xmlns="http://schemas.openxmlformats.org/package/2006/relationships"><Relationship Id="rId9" Type="http://schemas.openxmlformats.org/officeDocument/2006/relationships/image" Target="../media/image90.emf"/><Relationship Id="rId8" Type="http://schemas.openxmlformats.org/officeDocument/2006/relationships/image" Target="../media/image89.emf"/><Relationship Id="rId7" Type="http://schemas.openxmlformats.org/officeDocument/2006/relationships/image" Target="../media/image88.emf"/><Relationship Id="rId6" Type="http://schemas.openxmlformats.org/officeDocument/2006/relationships/image" Target="../media/image87.emf"/><Relationship Id="rId5" Type="http://schemas.openxmlformats.org/officeDocument/2006/relationships/image" Target="../media/image86.emf"/><Relationship Id="rId4" Type="http://schemas.openxmlformats.org/officeDocument/2006/relationships/image" Target="../media/image85.emf"/><Relationship Id="rId3" Type="http://schemas.openxmlformats.org/officeDocument/2006/relationships/image" Target="../media/image84.emf"/><Relationship Id="rId2" Type="http://schemas.openxmlformats.org/officeDocument/2006/relationships/image" Target="../media/image82.emf"/><Relationship Id="rId14" Type="http://schemas.openxmlformats.org/officeDocument/2006/relationships/slideLayout" Target="../slideLayouts/slideLayout2.xml"/><Relationship Id="rId13" Type="http://schemas.openxmlformats.org/officeDocument/2006/relationships/image" Target="../media/image94.emf"/><Relationship Id="rId12" Type="http://schemas.openxmlformats.org/officeDocument/2006/relationships/image" Target="../media/image93.emf"/><Relationship Id="rId11" Type="http://schemas.openxmlformats.org/officeDocument/2006/relationships/image" Target="../media/image92.emf"/><Relationship Id="rId10" Type="http://schemas.openxmlformats.org/officeDocument/2006/relationships/image" Target="../media/image91.emf"/><Relationship Id="rId1" Type="http://schemas.openxmlformats.org/officeDocument/2006/relationships/image" Target="../media/image81.png"/></Relationships>
</file>

<file path=ppt/slides/_rels/slide7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6.emf"/><Relationship Id="rId2" Type="http://schemas.openxmlformats.org/officeDocument/2006/relationships/image" Target="../media/image95.emf"/><Relationship Id="rId1" Type="http://schemas.openxmlformats.org/officeDocument/2006/relationships/image" Target="../media/image81.png"/></Relationships>
</file>

<file path=ppt/slides/_rels/slide7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01.emf"/><Relationship Id="rId6" Type="http://schemas.openxmlformats.org/officeDocument/2006/relationships/image" Target="../media/image100.emf"/><Relationship Id="rId5" Type="http://schemas.openxmlformats.org/officeDocument/2006/relationships/image" Target="../media/image99.emf"/><Relationship Id="rId4" Type="http://schemas.openxmlformats.org/officeDocument/2006/relationships/image" Target="../media/image98.emf"/><Relationship Id="rId3" Type="http://schemas.openxmlformats.org/officeDocument/2006/relationships/image" Target="../media/image97.emf"/><Relationship Id="rId2" Type="http://schemas.openxmlformats.org/officeDocument/2006/relationships/image" Target="../media/image27.jpeg"/><Relationship Id="rId1" Type="http://schemas.openxmlformats.org/officeDocument/2006/relationships/image" Target="../media/image81.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2.png"/><Relationship Id="rId1" Type="http://schemas.openxmlformats.org/officeDocument/2006/relationships/image" Target="../media/image81.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png"/></Relationships>
</file>

<file path=ppt/slides/_rels/slide7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3.emf"/><Relationship Id="rId2" Type="http://schemas.openxmlformats.org/officeDocument/2006/relationships/image" Target="../media/image97.emf"/><Relationship Id="rId1" Type="http://schemas.openxmlformats.org/officeDocument/2006/relationships/image" Target="../media/image81.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png"/></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1.png"/><Relationship Id="rId1" Type="http://schemas.openxmlformats.org/officeDocument/2006/relationships/image" Target="../media/image104.png"/></Relationships>
</file>

<file path=ppt/slides/_rels/slide7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3.emf"/><Relationship Id="rId2" Type="http://schemas.openxmlformats.org/officeDocument/2006/relationships/image" Target="../media/image97.emf"/><Relationship Id="rId1" Type="http://schemas.openxmlformats.org/officeDocument/2006/relationships/image" Target="../media/image81.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emf"/><Relationship Id="rId1" Type="http://schemas.openxmlformats.org/officeDocument/2006/relationships/image" Target="../media/image24.png"/></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5.png"/><Relationship Id="rId1" Type="http://schemas.openxmlformats.org/officeDocument/2006/relationships/image" Target="../media/image30.png"/></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6.emf"/><Relationship Id="rId1" Type="http://schemas.openxmlformats.org/officeDocument/2006/relationships/image" Target="../media/image30.png"/></Relationships>
</file>

<file path=ppt/slides/_rels/slide8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12.png"/><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image" Target="../media/image107.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10.png"/><Relationship Id="rId1" Type="http://schemas.openxmlformats.org/officeDocument/2006/relationships/image" Target="../media/image12.png"/></Relationships>
</file>

<file path=ppt/slides/_rels/slide8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11.wmf"/><Relationship Id="rId1" Type="http://schemas.openxmlformats.org/officeDocument/2006/relationships/oleObject" Target="../embeddings/oleObject1.bin"/></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3.emf"/><Relationship Id="rId2" Type="http://schemas.openxmlformats.org/officeDocument/2006/relationships/image" Target="../media/image26.jpeg"/><Relationship Id="rId1" Type="http://schemas.openxmlformats.org/officeDocument/2006/relationships/image" Target="../media/image24.pn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2.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07.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2.png"/><Relationship Id="rId1" Type="http://schemas.openxmlformats.org/officeDocument/2006/relationships/image" Target="../media/image12.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685279" y="43542"/>
            <a:ext cx="1423266" cy="612000"/>
          </a:xfrm>
          <a:prstGeom prst="rect">
            <a:avLst/>
          </a:prstGeom>
        </p:spPr>
      </p:pic>
      <p:sp>
        <p:nvSpPr>
          <p:cNvPr id="7" name="矩形 6"/>
          <p:cNvSpPr/>
          <p:nvPr/>
        </p:nvSpPr>
        <p:spPr>
          <a:xfrm>
            <a:off x="611560" y="836712"/>
            <a:ext cx="7560840" cy="5226050"/>
          </a:xfrm>
          <a:prstGeom prst="rect">
            <a:avLst/>
          </a:prstGeom>
        </p:spPr>
        <p:txBody>
          <a:bodyPr wrap="square">
            <a:spAutoFit/>
          </a:bodyPr>
          <a:lstStyle/>
          <a:p>
            <a:pPr algn="ctr" eaLnBrk="1" hangingPunct="1">
              <a:buFont typeface="Wingdings" panose="05000000000000000000" pitchFamily="2" charset="2"/>
              <a:buNone/>
            </a:pPr>
            <a:r>
              <a:rPr lang="zh-CN" altLang="en-US" sz="3600" b="1" dirty="0">
                <a:latin typeface="Comic Sans MS" panose="030F0702030302020204" pitchFamily="66" charset="0"/>
              </a:rPr>
              <a:t>数 据 结 构</a:t>
            </a:r>
            <a:endParaRPr lang="zh-CN" altLang="en-US" sz="3600" b="1" dirty="0">
              <a:latin typeface="Comic Sans MS" panose="030F0702030302020204" pitchFamily="66" charset="0"/>
            </a:endParaRPr>
          </a:p>
          <a:p>
            <a:pPr algn="ctr" eaLnBrk="1" hangingPunct="1">
              <a:buFont typeface="Wingdings" panose="05000000000000000000" pitchFamily="2" charset="2"/>
              <a:buNone/>
            </a:pPr>
            <a:endParaRPr lang="zh-CN" altLang="en-US" sz="1400" b="1" dirty="0">
              <a:latin typeface="Comic Sans MS" panose="030F0702030302020204" pitchFamily="66" charset="0"/>
            </a:endParaRPr>
          </a:p>
          <a:p>
            <a:pPr algn="ctr" eaLnBrk="1" hangingPunct="1">
              <a:buFont typeface="Wingdings" panose="05000000000000000000" pitchFamily="2" charset="2"/>
              <a:buNone/>
            </a:pPr>
            <a:r>
              <a:rPr lang="en-US" altLang="zh-CN" sz="4000" dirty="0">
                <a:latin typeface="Comic Sans MS" panose="030F0702030302020204" pitchFamily="66" charset="0"/>
                <a:ea typeface="MS PMincho" panose="02020600040205080304" pitchFamily="18" charset="-128"/>
              </a:rPr>
              <a:t> </a:t>
            </a:r>
            <a:r>
              <a:rPr lang="en-US" altLang="zh-CN" sz="4000" b="1" dirty="0">
                <a:solidFill>
                  <a:schemeClr val="tx2"/>
                </a:solidFill>
                <a:latin typeface="Garamond" panose="02020404030301010803" pitchFamily="18" charset="0"/>
                <a:ea typeface="方正舒体" panose="02010601030101010101" pitchFamily="2" charset="-122"/>
              </a:rPr>
              <a:t>Data Structures</a:t>
            </a: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spcBef>
                <a:spcPts val="300"/>
              </a:spcBef>
              <a:buFont typeface="Wingdings" panose="05000000000000000000" pitchFamily="2" charset="2"/>
              <a:buNone/>
            </a:pPr>
            <a:r>
              <a:rPr lang="zh-CN" altLang="en-US" sz="3200" b="1" dirty="0">
                <a:solidFill>
                  <a:srgbClr val="FF0000"/>
                </a:solidFill>
                <a:latin typeface="Comic Sans MS" panose="030F0702030302020204" pitchFamily="66" charset="0"/>
              </a:rPr>
              <a:t>第</a:t>
            </a:r>
            <a:r>
              <a:rPr lang="en-US" altLang="zh-CN" sz="3200" b="1" dirty="0">
                <a:solidFill>
                  <a:srgbClr val="FF0000"/>
                </a:solidFill>
                <a:latin typeface="Comic Sans MS" panose="030F0702030302020204" pitchFamily="66" charset="0"/>
              </a:rPr>
              <a:t>8</a:t>
            </a:r>
            <a:r>
              <a:rPr lang="zh-CN" altLang="en-US" sz="3200" b="1" dirty="0">
                <a:solidFill>
                  <a:srgbClr val="FF0000"/>
                </a:solidFill>
                <a:latin typeface="Comic Sans MS" panose="030F0702030302020204" pitchFamily="66" charset="0"/>
              </a:rPr>
              <a:t>章 树与二叉树</a:t>
            </a:r>
            <a:endParaRPr lang="en-US" altLang="zh-CN" sz="3200" b="1" dirty="0">
              <a:solidFill>
                <a:srgbClr val="FF0000"/>
              </a:solidFill>
              <a:latin typeface="Comic Sans MS" panose="030F0702030302020204" pitchFamily="66" charset="0"/>
            </a:endParaRPr>
          </a:p>
          <a:p>
            <a:pPr algn="ctr" eaLnBrk="1" hangingPunct="1">
              <a:spcBef>
                <a:spcPts val="300"/>
              </a:spcBef>
              <a:buFont typeface="Wingdings" panose="05000000000000000000" pitchFamily="2" charset="2"/>
              <a:buNone/>
            </a:pPr>
            <a:r>
              <a:rPr lang="en-US" altLang="zh-CN" sz="3200" b="1" dirty="0">
                <a:solidFill>
                  <a:srgbClr val="FF0000"/>
                </a:solidFill>
                <a:latin typeface="Comic Sans MS" panose="030F0702030302020204" pitchFamily="66" charset="0"/>
              </a:rPr>
              <a:t>(Tree &amp; Binary Tree)</a:t>
            </a: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zh-CN" altLang="en-US"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数据结构课程组</a:t>
            </a: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胡学钢  张 晶  张玉红 </a:t>
            </a:r>
            <a:r>
              <a:rPr lang="zh-CN" altLang="en-US" sz="2600" b="1" dirty="0">
                <a:solidFill>
                  <a:srgbClr val="0000FF"/>
                </a:solidFill>
                <a:latin typeface="宋体" panose="02010600030101010101" pitchFamily="2" charset="-122"/>
              </a:rPr>
              <a:t>李培培</a:t>
            </a:r>
            <a:endParaRPr lang="en-US" altLang="zh-CN" sz="2600" b="1" dirty="0">
              <a:solidFill>
                <a:srgbClr val="0000FF"/>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a:p>
            <a:pPr algn="ctr">
              <a:lnSpc>
                <a:spcPts val="2000"/>
              </a:lnSpc>
            </a:pPr>
            <a:r>
              <a:rPr lang="zh-CN" altLang="en-US" sz="2600" b="1" dirty="0">
                <a:solidFill>
                  <a:schemeClr val="tx2"/>
                </a:solidFill>
                <a:latin typeface="宋体" panose="02010600030101010101" pitchFamily="2" charset="-122"/>
              </a:rPr>
              <a:t>合肥工业大学 计算机与信息学院  </a:t>
            </a:r>
            <a:endParaRPr lang="zh-CN" altLang="en-US"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2022</a:t>
            </a:r>
            <a:r>
              <a:rPr lang="zh-CN" altLang="en-US" sz="2600" b="1" dirty="0">
                <a:solidFill>
                  <a:schemeClr val="tx2"/>
                </a:solidFill>
                <a:latin typeface="宋体" panose="02010600030101010101" pitchFamily="2" charset="-122"/>
              </a:rPr>
              <a:t>年</a:t>
            </a:r>
            <a:r>
              <a:rPr lang="en-US" altLang="zh-CN" sz="2600" b="1" dirty="0">
                <a:solidFill>
                  <a:schemeClr val="tx2"/>
                </a:solidFill>
                <a:latin typeface="宋体" panose="02010600030101010101" pitchFamily="2" charset="-122"/>
              </a:rPr>
              <a:t>3</a:t>
            </a:r>
            <a:r>
              <a:rPr lang="zh-CN" altLang="en-US" sz="2600" b="1" dirty="0">
                <a:solidFill>
                  <a:schemeClr val="tx2"/>
                </a:solidFill>
                <a:latin typeface="宋体" panose="02010600030101010101" pitchFamily="2" charset="-122"/>
              </a:rPr>
              <a:t>月</a:t>
            </a:r>
            <a:r>
              <a:rPr lang="en-US" altLang="zh-CN" sz="2600" b="1" dirty="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p:txBody>
      </p:sp>
      <p:pic>
        <p:nvPicPr>
          <p:cNvPr id="10" name="图片 30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3789040"/>
            <a:ext cx="20494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515">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776FBDCE-A1BA-4B15-8C4B-425EEA162D0F}"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7173" name="Rectangle 5"/>
          <p:cNvSpPr>
            <a:spLocks noGrp="1" noChangeArrowheads="1"/>
          </p:cNvSpPr>
          <p:nvPr>
            <p:ph type="body" idx="1"/>
          </p:nvPr>
        </p:nvSpPr>
        <p:spPr>
          <a:xfrm>
            <a:off x="457200" y="1015236"/>
            <a:ext cx="8229600" cy="4678451"/>
          </a:xfrm>
        </p:spPr>
        <p:txBody>
          <a:bodyPr/>
          <a:lstStyle/>
          <a:p>
            <a:pPr eaLnBrk="1" hangingPunct="1">
              <a:lnSpc>
                <a:spcPct val="90000"/>
              </a:lnSpc>
              <a:buClr>
                <a:srgbClr val="FF0000"/>
              </a:buClr>
              <a:buFont typeface="Wingdings" panose="05000000000000000000" pitchFamily="2" charset="2"/>
              <a:buChar char="n"/>
            </a:pPr>
            <a:r>
              <a:rPr lang="zh-CN" altLang="en-US" sz="2400" b="1" dirty="0">
                <a:solidFill>
                  <a:srgbClr val="FF0000"/>
                </a:solidFill>
              </a:rPr>
              <a:t>树的表示形式</a:t>
            </a:r>
            <a:endParaRPr lang="zh-CN" altLang="en-US" sz="2400" b="1" dirty="0">
              <a:solidFill>
                <a:srgbClr val="FF0000"/>
              </a:solidFill>
            </a:endParaRPr>
          </a:p>
          <a:p>
            <a:pPr lvl="1" eaLnBrk="1" hangingPunct="1">
              <a:lnSpc>
                <a:spcPct val="90000"/>
              </a:lnSpc>
              <a:buClr>
                <a:srgbClr val="FF0000"/>
              </a:buClr>
            </a:pPr>
            <a:r>
              <a:rPr lang="zh-CN" altLang="en-US" sz="2000" b="1" dirty="0"/>
              <a:t>地图表示形式</a:t>
            </a:r>
            <a:endParaRPr lang="zh-CN" altLang="en-US" sz="2000" b="1" dirty="0"/>
          </a:p>
          <a:p>
            <a:pPr lvl="1" eaLnBrk="1" hangingPunct="1">
              <a:lnSpc>
                <a:spcPct val="90000"/>
              </a:lnSpc>
              <a:buClr>
                <a:srgbClr val="FF0000"/>
              </a:buClr>
            </a:pPr>
            <a:r>
              <a:rPr lang="zh-CN" altLang="en-US" sz="2000" b="1" dirty="0"/>
              <a:t>广义表形式 </a:t>
            </a:r>
            <a:endParaRPr lang="it-IT" altLang="en-US" sz="2000" b="1" dirty="0"/>
          </a:p>
          <a:p>
            <a:pPr lvl="1" eaLnBrk="1" hangingPunct="1">
              <a:lnSpc>
                <a:spcPct val="90000"/>
              </a:lnSpc>
            </a:pPr>
            <a:endParaRPr lang="zh-CN" altLang="en-US" sz="1800" b="1" dirty="0"/>
          </a:p>
          <a:p>
            <a:pPr eaLnBrk="1" hangingPunct="1">
              <a:lnSpc>
                <a:spcPct val="90000"/>
              </a:lnSpc>
            </a:pPr>
            <a:endParaRPr lang="en-US" altLang="zh-CN" sz="2000" b="1" dirty="0">
              <a:solidFill>
                <a:schemeClr val="accent2"/>
              </a:solidFill>
            </a:endParaRPr>
          </a:p>
          <a:p>
            <a:pPr eaLnBrk="1" hangingPunct="1">
              <a:lnSpc>
                <a:spcPct val="90000"/>
              </a:lnSpc>
            </a:pPr>
            <a:endParaRPr lang="en-US" altLang="zh-CN" sz="2000" b="1" dirty="0">
              <a:solidFill>
                <a:schemeClr val="accent2"/>
              </a:solidFill>
            </a:endParaRPr>
          </a:p>
          <a:p>
            <a:pPr eaLnBrk="1" hangingPunct="1">
              <a:lnSpc>
                <a:spcPct val="90000"/>
              </a:lnSpc>
            </a:pPr>
            <a:endParaRPr lang="en-US" altLang="zh-CN" sz="2000" b="1" dirty="0">
              <a:solidFill>
                <a:schemeClr val="accent2"/>
              </a:solidFill>
            </a:endParaRPr>
          </a:p>
          <a:p>
            <a:pPr eaLnBrk="1" hangingPunct="1">
              <a:lnSpc>
                <a:spcPct val="90000"/>
              </a:lnSpc>
            </a:pPr>
            <a:endParaRPr lang="en-US" altLang="zh-CN" sz="2000" b="1" dirty="0">
              <a:solidFill>
                <a:schemeClr val="accent2"/>
              </a:solidFill>
            </a:endParaRPr>
          </a:p>
          <a:p>
            <a:pPr eaLnBrk="1" hangingPunct="1">
              <a:lnSpc>
                <a:spcPct val="90000"/>
              </a:lnSpc>
            </a:pPr>
            <a:endParaRPr lang="zh-CN" altLang="en-US" sz="2000" b="1" dirty="0">
              <a:solidFill>
                <a:schemeClr val="accent2"/>
              </a:solidFill>
            </a:endParaRPr>
          </a:p>
          <a:p>
            <a:pPr eaLnBrk="1" hangingPunct="1">
              <a:lnSpc>
                <a:spcPct val="90000"/>
              </a:lnSpc>
            </a:pPr>
            <a:endParaRPr lang="zh-CN" altLang="en-US" sz="2000" b="1" dirty="0">
              <a:solidFill>
                <a:schemeClr val="accent2"/>
              </a:solidFill>
            </a:endParaRPr>
          </a:p>
          <a:p>
            <a:pPr eaLnBrk="1" hangingPunct="1">
              <a:lnSpc>
                <a:spcPct val="90000"/>
              </a:lnSpc>
              <a:buClr>
                <a:srgbClr val="FF0000"/>
              </a:buClr>
              <a:buFont typeface="Wingdings" panose="05000000000000000000" pitchFamily="2" charset="2"/>
              <a:buChar char="n"/>
            </a:pPr>
            <a:r>
              <a:rPr lang="zh-CN" altLang="en-US" sz="2000" b="1" dirty="0">
                <a:solidFill>
                  <a:srgbClr val="FF0000"/>
                </a:solidFill>
              </a:rPr>
              <a:t>运算</a:t>
            </a:r>
            <a:endParaRPr lang="zh-CN" altLang="en-US" sz="2000" b="1" dirty="0">
              <a:solidFill>
                <a:srgbClr val="FF0000"/>
              </a:solidFill>
            </a:endParaRPr>
          </a:p>
          <a:p>
            <a:pPr eaLnBrk="1" hangingPunct="1">
              <a:lnSpc>
                <a:spcPct val="90000"/>
              </a:lnSpc>
              <a:buFont typeface="Wingdings" panose="05000000000000000000" pitchFamily="2" charset="2"/>
              <a:buNone/>
            </a:pPr>
            <a:r>
              <a:rPr lang="zh-CN" altLang="en-US" sz="1800" b="1" dirty="0"/>
              <a:t>（</a:t>
            </a:r>
            <a:r>
              <a:rPr lang="it-IT" altLang="en-US" sz="1800" b="1" dirty="0"/>
              <a:t>1</a:t>
            </a:r>
            <a:r>
              <a:rPr lang="zh-CN" altLang="en-US" sz="1800" b="1" dirty="0"/>
              <a:t>）初始化</a:t>
            </a:r>
            <a:endParaRPr lang="zh-CN" altLang="en-US" sz="1800" b="1" dirty="0"/>
          </a:p>
          <a:p>
            <a:pPr eaLnBrk="1" hangingPunct="1">
              <a:lnSpc>
                <a:spcPct val="90000"/>
              </a:lnSpc>
              <a:buFont typeface="Wingdings" panose="05000000000000000000" pitchFamily="2" charset="2"/>
              <a:buNone/>
            </a:pPr>
            <a:r>
              <a:rPr lang="zh-CN" altLang="en-US" sz="1800" b="1" dirty="0"/>
              <a:t>（</a:t>
            </a:r>
            <a:r>
              <a:rPr lang="it-IT" altLang="en-US" sz="1800" b="1" dirty="0"/>
              <a:t>2</a:t>
            </a:r>
            <a:r>
              <a:rPr lang="zh-CN" altLang="en-US" sz="1800" b="1" dirty="0"/>
              <a:t>）查找 </a:t>
            </a:r>
            <a:r>
              <a:rPr lang="it-IT" altLang="en-US" sz="1800" b="1" dirty="0"/>
              <a:t>—— </a:t>
            </a:r>
            <a:r>
              <a:rPr lang="zh-CN" altLang="en-US" sz="1800" b="1" dirty="0"/>
              <a:t>结点的父、兄弟、祖先、后代、根</a:t>
            </a:r>
            <a:endParaRPr lang="zh-CN" altLang="en-US" sz="1800" b="1" dirty="0"/>
          </a:p>
          <a:p>
            <a:pPr eaLnBrk="1" hangingPunct="1">
              <a:lnSpc>
                <a:spcPct val="90000"/>
              </a:lnSpc>
              <a:buFont typeface="Wingdings" panose="05000000000000000000" pitchFamily="2" charset="2"/>
              <a:buNone/>
            </a:pPr>
            <a:r>
              <a:rPr lang="zh-CN" altLang="en-US" sz="1800" b="1" dirty="0"/>
              <a:t>（</a:t>
            </a:r>
            <a:r>
              <a:rPr lang="it-IT" altLang="en-US" sz="1800" b="1" dirty="0"/>
              <a:t>3</a:t>
            </a:r>
            <a:r>
              <a:rPr lang="zh-CN" altLang="en-US" sz="1800" b="1" dirty="0"/>
              <a:t>）插入 </a:t>
            </a:r>
            <a:r>
              <a:rPr lang="it-IT" altLang="en-US" sz="1800" b="1" dirty="0"/>
              <a:t>—— </a:t>
            </a:r>
            <a:r>
              <a:rPr lang="zh-CN" altLang="en-US" sz="1800" b="1" dirty="0"/>
              <a:t>叶子， 子树</a:t>
            </a:r>
            <a:endParaRPr lang="zh-CN" altLang="en-US" sz="1800" b="1" dirty="0"/>
          </a:p>
          <a:p>
            <a:pPr eaLnBrk="1" hangingPunct="1">
              <a:lnSpc>
                <a:spcPct val="90000"/>
              </a:lnSpc>
              <a:buFont typeface="Wingdings" panose="05000000000000000000" pitchFamily="2" charset="2"/>
              <a:buNone/>
            </a:pPr>
            <a:r>
              <a:rPr lang="zh-CN" altLang="en-US" sz="1800" b="1" dirty="0"/>
              <a:t>（</a:t>
            </a:r>
            <a:r>
              <a:rPr lang="it-IT" altLang="en-US" sz="1800" b="1" dirty="0"/>
              <a:t>4</a:t>
            </a:r>
            <a:r>
              <a:rPr lang="zh-CN" altLang="en-US" sz="1800" b="1" dirty="0"/>
              <a:t>）删除 </a:t>
            </a:r>
            <a:r>
              <a:rPr lang="it-IT" altLang="en-US" sz="1800" b="1" dirty="0"/>
              <a:t>—— </a:t>
            </a:r>
            <a:r>
              <a:rPr lang="zh-CN" altLang="en-US" sz="1800" b="1" dirty="0"/>
              <a:t>叶子，子树</a:t>
            </a:r>
            <a:endParaRPr lang="zh-CN" altLang="en-US" sz="1800" b="1" dirty="0"/>
          </a:p>
          <a:p>
            <a:pPr eaLnBrk="1" hangingPunct="1">
              <a:lnSpc>
                <a:spcPct val="90000"/>
              </a:lnSpc>
              <a:buFont typeface="Wingdings" panose="05000000000000000000" pitchFamily="2" charset="2"/>
              <a:buNone/>
            </a:pPr>
            <a:endParaRPr lang="zh-CN" altLang="en-US" sz="1800" b="1" dirty="0"/>
          </a:p>
          <a:p>
            <a:pPr eaLnBrk="1" hangingPunct="1">
              <a:lnSpc>
                <a:spcPct val="90000"/>
              </a:lnSpc>
              <a:buFont typeface="Wingdings" panose="05000000000000000000" pitchFamily="2" charset="2"/>
              <a:buNone/>
            </a:pPr>
            <a:r>
              <a:rPr lang="zh-CN" altLang="en-US" sz="1800" b="1" dirty="0">
                <a:solidFill>
                  <a:srgbClr val="FF0000"/>
                </a:solidFill>
              </a:rPr>
              <a:t>            树的存储？</a:t>
            </a:r>
            <a:endParaRPr lang="zh-CN" altLang="en-US" sz="1800" b="1" dirty="0">
              <a:solidFill>
                <a:srgbClr val="FF0000"/>
              </a:solidFill>
            </a:endParaRPr>
          </a:p>
        </p:txBody>
      </p:sp>
      <p:sp>
        <p:nvSpPr>
          <p:cNvPr id="7175" name="Text Box 7"/>
          <p:cNvSpPr txBox="1">
            <a:spLocks noChangeArrowheads="1"/>
          </p:cNvSpPr>
          <p:nvPr/>
        </p:nvSpPr>
        <p:spPr bwMode="auto">
          <a:xfrm>
            <a:off x="4356100" y="4221163"/>
            <a:ext cx="1333500" cy="365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ea typeface="宋体" panose="02010600030101010101" pitchFamily="2" charset="-122"/>
            </a:endParaRPr>
          </a:p>
        </p:txBody>
      </p:sp>
      <p:grpSp>
        <p:nvGrpSpPr>
          <p:cNvPr id="10" name="组合 9"/>
          <p:cNvGrpSpPr/>
          <p:nvPr/>
        </p:nvGrpSpPr>
        <p:grpSpPr>
          <a:xfrm>
            <a:off x="251520" y="80662"/>
            <a:ext cx="7344816" cy="684042"/>
            <a:chOff x="724593" y="1866348"/>
            <a:chExt cx="7344816" cy="684042"/>
          </a:xfrm>
        </p:grpSpPr>
        <p:grpSp>
          <p:nvGrpSpPr>
            <p:cNvPr id="11" name="组合 10"/>
            <p:cNvGrpSpPr/>
            <p:nvPr/>
          </p:nvGrpSpPr>
          <p:grpSpPr>
            <a:xfrm>
              <a:off x="724593" y="1866348"/>
              <a:ext cx="7344816" cy="684042"/>
              <a:chOff x="683568" y="1326432"/>
              <a:chExt cx="7344816" cy="684042"/>
            </a:xfrm>
          </p:grpSpPr>
          <p:sp>
            <p:nvSpPr>
              <p:cNvPr id="13" name="TextBox 6"/>
              <p:cNvSpPr txBox="1">
                <a:spLocks noChangeArrowheads="1"/>
              </p:cNvSpPr>
              <p:nvPr/>
            </p:nvSpPr>
            <p:spPr bwMode="auto">
              <a:xfrm>
                <a:off x="683568" y="1326432"/>
                <a:ext cx="734481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8.2 </a:t>
                </a:r>
                <a:r>
                  <a:rPr lang="zh-CN" altLang="en-US" sz="3600" b="1" dirty="0">
                    <a:latin typeface="Times New Roman" panose="02020603050405020304" pitchFamily="18" charset="0"/>
                    <a:ea typeface="黑体" panose="02010609060101010101" pitchFamily="49" charset="-122"/>
                  </a:rPr>
                  <a:t>树的相关概念和术语</a:t>
                </a:r>
                <a:endParaRPr lang="zh-CN" altLang="en-US" sz="3600" b="1" dirty="0">
                  <a:latin typeface="黑体" panose="02010609060101010101" pitchFamily="49" charset="-122"/>
                  <a:ea typeface="黑体" panose="02010609060101010101" pitchFamily="49" charset="-122"/>
                </a:endParaRPr>
              </a:p>
            </p:txBody>
          </p:sp>
          <p:sp>
            <p:nvSpPr>
              <p:cNvPr id="14"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grpSp>
        <p:pic>
          <p:nvPicPr>
            <p:cNvPr id="12" name="图片 11"/>
            <p:cNvPicPr>
              <a:picLocks noChangeAspect="1"/>
            </p:cNvPicPr>
            <p:nvPr/>
          </p:nvPicPr>
          <p:blipFill>
            <a:blip r:embed="rId1" cstate="print"/>
            <a:stretch>
              <a:fillRect/>
            </a:stretch>
          </p:blipFill>
          <p:spPr>
            <a:xfrm>
              <a:off x="1202862" y="2008104"/>
              <a:ext cx="450465" cy="385275"/>
            </a:xfrm>
            <a:prstGeom prst="rect">
              <a:avLst/>
            </a:prstGeom>
          </p:spPr>
        </p:pic>
      </p:gr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584" y="6093296"/>
            <a:ext cx="327521" cy="436694"/>
          </a:xfrm>
          <a:prstGeom prst="rect">
            <a:avLst/>
          </a:prstGeom>
        </p:spPr>
      </p:pic>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2065228"/>
            <a:ext cx="3528392" cy="2155935"/>
          </a:xfrm>
          <a:prstGeom prst="rect">
            <a:avLst/>
          </a:prstGeom>
        </p:spPr>
      </p:pic>
      <p:pic>
        <p:nvPicPr>
          <p:cNvPr id="17" name="图片 16"/>
          <p:cNvPicPr>
            <a:picLocks noChangeAspect="1"/>
          </p:cNvPicPr>
          <p:nvPr/>
        </p:nvPicPr>
        <p:blipFill>
          <a:blip r:embed="rId4"/>
          <a:stretch>
            <a:fillRect/>
          </a:stretch>
        </p:blipFill>
        <p:spPr>
          <a:xfrm>
            <a:off x="3911205" y="2112914"/>
            <a:ext cx="5115481" cy="2339834"/>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animEffect transition="in" filter="blinds(horizontal)">
                                      <p:cBhvr>
                                        <p:cTn id="7" dur="500"/>
                                        <p:tgtEl>
                                          <p:spTgt spid="71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3">
                                            <p:txEl>
                                              <p:pRg st="1" end="1"/>
                                            </p:txEl>
                                          </p:spTgt>
                                        </p:tgtEl>
                                        <p:attrNameLst>
                                          <p:attrName>style.visibility</p:attrName>
                                        </p:attrNameLst>
                                      </p:cBhvr>
                                      <p:to>
                                        <p:strVal val="visible"/>
                                      </p:to>
                                    </p:set>
                                    <p:animEffect transition="in" filter="blinds(horizontal)">
                                      <p:cBhvr>
                                        <p:cTn id="12" dur="500"/>
                                        <p:tgtEl>
                                          <p:spTgt spid="71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173">
                                            <p:txEl>
                                              <p:pRg st="2" end="2"/>
                                            </p:txEl>
                                          </p:spTgt>
                                        </p:tgtEl>
                                        <p:attrNameLst>
                                          <p:attrName>style.visibility</p:attrName>
                                        </p:attrNameLst>
                                      </p:cBhvr>
                                      <p:to>
                                        <p:strVal val="visible"/>
                                      </p:to>
                                    </p:set>
                                    <p:animEffect transition="in" filter="blinds(horizontal)">
                                      <p:cBhvr>
                                        <p:cTn id="23" dur="500"/>
                                        <p:tgtEl>
                                          <p:spTgt spid="7173">
                                            <p:txEl>
                                              <p:pRg st="2" end="2"/>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7175"/>
                                        </p:tgtEl>
                                        <p:attrNameLst>
                                          <p:attrName>style.visibility</p:attrName>
                                        </p:attrNameLst>
                                      </p:cBhvr>
                                      <p:to>
                                        <p:strVal val="visible"/>
                                      </p:to>
                                    </p:set>
                                    <p:animEffect transition="in" filter="blinds(horizontal)">
                                      <p:cBhvr>
                                        <p:cTn id="26" dur="500"/>
                                        <p:tgtEl>
                                          <p:spTgt spid="7175"/>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173">
                                            <p:txEl>
                                              <p:pRg st="10" end="10"/>
                                            </p:txEl>
                                          </p:spTgt>
                                        </p:tgtEl>
                                        <p:attrNameLst>
                                          <p:attrName>style.visibility</p:attrName>
                                        </p:attrNameLst>
                                      </p:cBhvr>
                                      <p:to>
                                        <p:strVal val="visible"/>
                                      </p:to>
                                    </p:set>
                                    <p:animEffect transition="in" filter="blinds(horizontal)">
                                      <p:cBhvr>
                                        <p:cTn id="37" dur="500"/>
                                        <p:tgtEl>
                                          <p:spTgt spid="717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173">
                                            <p:txEl>
                                              <p:pRg st="11" end="11"/>
                                            </p:txEl>
                                          </p:spTgt>
                                        </p:tgtEl>
                                        <p:attrNameLst>
                                          <p:attrName>style.visibility</p:attrName>
                                        </p:attrNameLst>
                                      </p:cBhvr>
                                      <p:to>
                                        <p:strVal val="visible"/>
                                      </p:to>
                                    </p:set>
                                    <p:animEffect transition="in" filter="blinds(horizontal)">
                                      <p:cBhvr>
                                        <p:cTn id="42" dur="500"/>
                                        <p:tgtEl>
                                          <p:spTgt spid="717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173">
                                            <p:txEl>
                                              <p:pRg st="12" end="12"/>
                                            </p:txEl>
                                          </p:spTgt>
                                        </p:tgtEl>
                                        <p:attrNameLst>
                                          <p:attrName>style.visibility</p:attrName>
                                        </p:attrNameLst>
                                      </p:cBhvr>
                                      <p:to>
                                        <p:strVal val="visible"/>
                                      </p:to>
                                    </p:set>
                                    <p:animEffect transition="in" filter="blinds(horizontal)">
                                      <p:cBhvr>
                                        <p:cTn id="47" dur="500"/>
                                        <p:tgtEl>
                                          <p:spTgt spid="7173">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173">
                                            <p:txEl>
                                              <p:pRg st="13" end="13"/>
                                            </p:txEl>
                                          </p:spTgt>
                                        </p:tgtEl>
                                        <p:attrNameLst>
                                          <p:attrName>style.visibility</p:attrName>
                                        </p:attrNameLst>
                                      </p:cBhvr>
                                      <p:to>
                                        <p:strVal val="visible"/>
                                      </p:to>
                                    </p:set>
                                    <p:animEffect transition="in" filter="blinds(horizontal)">
                                      <p:cBhvr>
                                        <p:cTn id="52" dur="500"/>
                                        <p:tgtEl>
                                          <p:spTgt spid="7173">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173">
                                            <p:txEl>
                                              <p:pRg st="14" end="14"/>
                                            </p:txEl>
                                          </p:spTgt>
                                        </p:tgtEl>
                                        <p:attrNameLst>
                                          <p:attrName>style.visibility</p:attrName>
                                        </p:attrNameLst>
                                      </p:cBhvr>
                                      <p:to>
                                        <p:strVal val="visible"/>
                                      </p:to>
                                    </p:set>
                                    <p:animEffect transition="in" filter="blinds(horizontal)">
                                      <p:cBhvr>
                                        <p:cTn id="57" dur="500"/>
                                        <p:tgtEl>
                                          <p:spTgt spid="7173">
                                            <p:txEl>
                                              <p:pRg st="14" end="1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173">
                                            <p:txEl>
                                              <p:pRg st="16" end="16"/>
                                            </p:txEl>
                                          </p:spTgt>
                                        </p:tgtEl>
                                        <p:attrNameLst>
                                          <p:attrName>style.visibility</p:attrName>
                                        </p:attrNameLst>
                                      </p:cBhvr>
                                      <p:to>
                                        <p:strVal val="visible"/>
                                      </p:to>
                                    </p:set>
                                    <p:animEffect transition="in" filter="blinds(horizontal)">
                                      <p:cBhvr>
                                        <p:cTn id="62" dur="500"/>
                                        <p:tgtEl>
                                          <p:spTgt spid="7173">
                                            <p:txEl>
                                              <p:pRg st="16" end="16"/>
                                            </p:txEl>
                                          </p:spTgt>
                                        </p:tgtEl>
                                      </p:cBhvr>
                                    </p:animEffect>
                                  </p:childTnLst>
                                </p:cTn>
                              </p:par>
                              <p:par>
                                <p:cTn id="63" presetID="1" presetClass="entr" presetSubtype="0" fill="hold" nodeType="with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utoUpdateAnimBg="0" uiExpand="1" build="p"/>
      <p:bldP spid="7175" grpId="0" bldLvl="0" animBg="1"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dirty="0">
                  <a:ea typeface="微软雅黑" panose="020B0503020204020204" pitchFamily="34" charset="-122"/>
                </a:endParaRPr>
              </a:p>
            </p:txBody>
          </p:sp>
          <p:sp>
            <p:nvSpPr>
              <p:cNvPr id="8" name="KSO_Shape"/>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dirty="0">
                  <a:solidFill>
                    <a:srgbClr val="FFFFFF"/>
                  </a:solidFill>
                  <a:ea typeface="微软雅黑" panose="020B0503020204020204"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8.8  </a:t>
              </a:r>
              <a:r>
                <a:rPr lang="zh-CN" altLang="en-US" sz="3600" b="1" dirty="0">
                  <a:latin typeface="Times New Roman" panose="02020603050405020304" pitchFamily="18" charset="0"/>
                  <a:ea typeface="黑体" panose="02010609060101010101" pitchFamily="49" charset="-122"/>
                </a:rPr>
                <a:t>本章小结</a:t>
              </a:r>
              <a:endParaRPr lang="zh-CN" altLang="en-US" sz="3600" b="1" dirty="0">
                <a:latin typeface="Times New Roman" panose="02020603050405020304" pitchFamily="18" charset="0"/>
                <a:ea typeface="黑体" panose="02010609060101010101" pitchFamily="49" charset="-122"/>
              </a:endParaRPr>
            </a:p>
          </p:txBody>
        </p:sp>
      </p:grpSp>
      <p:grpSp>
        <p:nvGrpSpPr>
          <p:cNvPr id="9" name="组合 8"/>
          <p:cNvGrpSpPr/>
          <p:nvPr/>
        </p:nvGrpSpPr>
        <p:grpSpPr>
          <a:xfrm>
            <a:off x="927100" y="1114100"/>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内容回顾</a:t>
              </a:r>
              <a:endParaRPr lang="zh-CN" altLang="en-US" sz="3200" b="1" dirty="0">
                <a:latin typeface="Verdana" panose="020B0604030504040204" pitchFamily="34" charset="0"/>
                <a:ea typeface="黑体" panose="02010609060101010101" pitchFamily="49" charset="-122"/>
              </a:endParaRP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17" name="Freeform 5"/>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sp>
              <p:nvSpPr>
                <p:cNvPr id="18" name="Freeform 5"/>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grpSp>
        <p:nvGrpSpPr>
          <p:cNvPr id="29" name="组合 28"/>
          <p:cNvGrpSpPr/>
          <p:nvPr/>
        </p:nvGrpSpPr>
        <p:grpSpPr>
          <a:xfrm>
            <a:off x="1047914" y="4189105"/>
            <a:ext cx="1433167" cy="607216"/>
            <a:chOff x="1064237" y="3704725"/>
            <a:chExt cx="1433167" cy="607216"/>
          </a:xfrm>
        </p:grpSpPr>
        <p:sp>
          <p:nvSpPr>
            <p:cNvPr id="30" name="矩形 29"/>
            <p:cNvSpPr/>
            <p:nvPr/>
          </p:nvSpPr>
          <p:spPr>
            <a:xfrm>
              <a:off x="1488795" y="3704725"/>
              <a:ext cx="1008609"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思考</a:t>
              </a:r>
              <a:endParaRPr lang="zh-CN" altLang="en-US" sz="3200" b="1" dirty="0">
                <a:latin typeface="Verdana" panose="020B0604030504040204" pitchFamily="34" charset="0"/>
                <a:ea typeface="黑体" panose="02010609060101010101" pitchFamily="49" charset="-122"/>
              </a:endParaRPr>
            </a:p>
          </p:txBody>
        </p:sp>
        <p:pic>
          <p:nvPicPr>
            <p:cNvPr id="31" name="图片 1"/>
            <p:cNvPicPr>
              <a:picLocks noChangeAspect="1" noChangeArrowheads="1"/>
            </p:cNvPicPr>
            <p:nvPr/>
          </p:nvPicPr>
          <p:blipFill>
            <a:blip r:embed="rId1" cstate="print">
              <a:clrChange>
                <a:clrFrom>
                  <a:srgbClr val="FDFDFD"/>
                </a:clrFrom>
                <a:clrTo>
                  <a:srgbClr val="FDFDFD">
                    <a:alpha val="0"/>
                  </a:srgbClr>
                </a:clrTo>
              </a:clrChange>
            </a:blip>
            <a:srcRect/>
            <a:stretch>
              <a:fillRect/>
            </a:stretch>
          </p:blipFill>
          <p:spPr bwMode="auto">
            <a:xfrm>
              <a:off x="1064237" y="3715332"/>
              <a:ext cx="513022" cy="596609"/>
            </a:xfrm>
            <a:prstGeom prst="rect">
              <a:avLst/>
            </a:prstGeom>
            <a:noFill/>
            <a:ln w="9525">
              <a:noFill/>
              <a:miter lim="800000"/>
              <a:headEnd/>
              <a:tailEnd/>
            </a:ln>
          </p:spPr>
        </p:pic>
      </p:grpSp>
      <p:sp>
        <p:nvSpPr>
          <p:cNvPr id="38" name="矩形 37"/>
          <p:cNvSpPr/>
          <p:nvPr/>
        </p:nvSpPr>
        <p:spPr>
          <a:xfrm>
            <a:off x="1547922" y="4887339"/>
            <a:ext cx="6810376" cy="430887"/>
          </a:xfrm>
          <a:prstGeom prst="rect">
            <a:avLst/>
          </a:prstGeom>
        </p:spPr>
        <p:txBody>
          <a:bodyPr wrap="square">
            <a:spAutoFit/>
          </a:bodyPr>
          <a:lstStyle/>
          <a:p>
            <a:pPr marL="342900" indent="-342900">
              <a:spcBef>
                <a:spcPts val="600"/>
              </a:spcBef>
              <a:buClr>
                <a:srgbClr val="FF0000"/>
              </a:buClr>
              <a:buFont typeface="Wingdings" panose="05000000000000000000" pitchFamily="2" charset="2"/>
              <a:buChar char="Ø"/>
            </a:pPr>
            <a:r>
              <a:rPr lang="zh-CN" altLang="en-US" sz="2200" dirty="0">
                <a:solidFill>
                  <a:srgbClr val="FF0000"/>
                </a:solidFill>
                <a:latin typeface="Times New Roman" panose="02020603050405020304" pitchFamily="18" charset="0"/>
                <a:ea typeface="黑体" panose="02010609060101010101" pitchFamily="49" charset="-122"/>
              </a:rPr>
              <a:t>树型数据结构的存储方式与应用？</a:t>
            </a:r>
            <a:endParaRPr lang="en-US" altLang="zh-CN" sz="2200" dirty="0">
              <a:solidFill>
                <a:srgbClr val="FF0000"/>
              </a:solidFill>
              <a:latin typeface="Times New Roman" panose="02020603050405020304" pitchFamily="18" charset="0"/>
              <a:ea typeface="黑体" panose="02010609060101010101" pitchFamily="49" charset="-122"/>
            </a:endParaRPr>
          </a:p>
        </p:txBody>
      </p:sp>
      <p:sp>
        <p:nvSpPr>
          <p:cNvPr id="2" name="矩形 1"/>
          <p:cNvSpPr/>
          <p:nvPr/>
        </p:nvSpPr>
        <p:spPr>
          <a:xfrm>
            <a:off x="1472472" y="1719298"/>
            <a:ext cx="6035533" cy="2015936"/>
          </a:xfrm>
          <a:prstGeom prst="rect">
            <a:avLst/>
          </a:prstGeom>
        </p:spPr>
        <p:txBody>
          <a:bodyPr wrap="square">
            <a:spAutoFit/>
          </a:bodyPr>
          <a:lstStyle/>
          <a:p>
            <a:pPr marL="285750" indent="-285750" eaLnBrk="1" hangingPunct="1">
              <a:spcBef>
                <a:spcPts val="600"/>
              </a:spcBef>
              <a:buClr>
                <a:srgbClr val="FF0000"/>
              </a:buClr>
              <a:buFont typeface="Wingdings" panose="05000000000000000000" pitchFamily="2" charset="2"/>
              <a:buChar char="Ø"/>
            </a:pPr>
            <a:r>
              <a:rPr lang="zh-CN" altLang="en-US" sz="2200" dirty="0"/>
              <a:t>树</a:t>
            </a:r>
            <a:r>
              <a:rPr lang="en-US" altLang="zh-CN" sz="2200" dirty="0"/>
              <a:t>/</a:t>
            </a:r>
            <a:r>
              <a:rPr lang="zh-CN" altLang="en-US" sz="2200" dirty="0"/>
              <a:t>森林、二叉树、满二叉树、完全二叉树、线索二叉树、哈夫曼树的相关概念</a:t>
            </a:r>
            <a:endParaRPr lang="zh-CN" altLang="en-US" sz="2200" dirty="0"/>
          </a:p>
          <a:p>
            <a:pPr marL="285750" indent="-285750" eaLnBrk="1" hangingPunct="1">
              <a:spcBef>
                <a:spcPts val="600"/>
              </a:spcBef>
              <a:buClr>
                <a:srgbClr val="FF0000"/>
              </a:buClr>
              <a:buFont typeface="Wingdings" panose="05000000000000000000" pitchFamily="2" charset="2"/>
              <a:buChar char="Ø"/>
            </a:pPr>
            <a:r>
              <a:rPr lang="zh-CN" altLang="en-US" sz="2200" dirty="0"/>
              <a:t>二叉树</a:t>
            </a:r>
            <a:r>
              <a:rPr lang="en-US" altLang="zh-CN" sz="2200" dirty="0"/>
              <a:t>/</a:t>
            </a:r>
            <a:r>
              <a:rPr lang="zh-CN" altLang="en-US" sz="2200" dirty="0"/>
              <a:t>树</a:t>
            </a:r>
            <a:r>
              <a:rPr lang="en-US" altLang="zh-CN" sz="2200" dirty="0"/>
              <a:t>/</a:t>
            </a:r>
            <a:r>
              <a:rPr lang="zh-CN" altLang="en-US" sz="2200" dirty="0"/>
              <a:t>森林的遍历</a:t>
            </a:r>
            <a:endParaRPr lang="en-US" altLang="zh-CN" sz="2200" dirty="0"/>
          </a:p>
          <a:p>
            <a:pPr marL="285750" indent="-285750" eaLnBrk="1" hangingPunct="1">
              <a:spcBef>
                <a:spcPts val="600"/>
              </a:spcBef>
              <a:buClr>
                <a:srgbClr val="FF0000"/>
              </a:buClr>
              <a:buFont typeface="Wingdings" panose="05000000000000000000" pitchFamily="2" charset="2"/>
              <a:buChar char="Ø"/>
            </a:pPr>
            <a:r>
              <a:rPr lang="zh-CN" altLang="en-US" sz="2200" dirty="0"/>
              <a:t>线索二叉树的线索化</a:t>
            </a:r>
            <a:endParaRPr lang="zh-CN" altLang="en-US" sz="2200" dirty="0"/>
          </a:p>
          <a:p>
            <a:pPr marL="285750" indent="-285750" eaLnBrk="1" hangingPunct="1">
              <a:spcBef>
                <a:spcPts val="600"/>
              </a:spcBef>
              <a:buClr>
                <a:srgbClr val="FF0000"/>
              </a:buClr>
              <a:buFont typeface="Wingdings" panose="05000000000000000000" pitchFamily="2" charset="2"/>
              <a:buChar char="Ø"/>
            </a:pPr>
            <a:r>
              <a:rPr lang="zh-CN" altLang="en-US" sz="2200" dirty="0"/>
              <a:t>哈夫曼树的构造</a:t>
            </a:r>
            <a:endParaRPr lang="en-US" altLang="zh-CN" sz="2200" dirty="0"/>
          </a:p>
        </p:txBody>
      </p:sp>
      <p:sp>
        <p:nvSpPr>
          <p:cNvPr id="3" name="灯片编号占位符 2"/>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ppt_x"/>
                                          </p:val>
                                        </p:tav>
                                        <p:tav tm="100000">
                                          <p:val>
                                            <p:strVal val="#ppt_x"/>
                                          </p:val>
                                        </p:tav>
                                      </p:tavLst>
                                    </p:anim>
                                    <p:anim calcmode="lin" valueType="num">
                                      <p:cBhvr additive="base">
                                        <p:cTn id="3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box(in)">
                                      <p:cBhvr>
                                        <p:cTn id="3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1" cstate="print"/>
          <a:stretch>
            <a:fillRect/>
          </a:stretch>
        </p:blipFill>
        <p:spPr>
          <a:xfrm>
            <a:off x="6660232" y="3140968"/>
            <a:ext cx="2116102" cy="2116102"/>
          </a:xfrm>
          <a:prstGeom prst="rect">
            <a:avLst/>
          </a:prstGeom>
        </p:spPr>
      </p:pic>
      <p:grpSp>
        <p:nvGrpSpPr>
          <p:cNvPr id="5" name="组合 4"/>
          <p:cNvGrpSpPr/>
          <p:nvPr/>
        </p:nvGrpSpPr>
        <p:grpSpPr>
          <a:xfrm>
            <a:off x="1475656" y="3672894"/>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anose="02020603050405020304" pitchFamily="18" charset="0"/>
                  <a:ea typeface="黑体" panose="02010609060101010101" pitchFamily="49" charset="-122"/>
                </a:rPr>
                <a:t>李培培</a:t>
              </a:r>
              <a:endParaRPr lang="en-US" altLang="zh-CN" sz="2000" b="1" dirty="0">
                <a:latin typeface="Times New Roman" panose="02020603050405020304" pitchFamily="18" charset="0"/>
                <a:ea typeface="黑体" panose="02010609060101010101" pitchFamily="49" charset="-122"/>
              </a:endParaRPr>
            </a:p>
            <a:p>
              <a:pPr algn="ctr" eaLnBrk="0" hangingPunct="0">
                <a:lnSpc>
                  <a:spcPct val="125000"/>
                </a:lnSpc>
              </a:pPr>
              <a:r>
                <a:rPr lang="en-US" altLang="zh-CN" sz="2000" b="1" dirty="0">
                  <a:solidFill>
                    <a:srgbClr val="FF0000"/>
                  </a:solidFill>
                  <a:latin typeface="Times New Roman" panose="02020603050405020304" pitchFamily="18" charset="0"/>
                  <a:ea typeface="黑体" panose="02010609060101010101" pitchFamily="49" charset="-122"/>
                </a:rPr>
                <a:t>QQ</a:t>
              </a:r>
              <a:r>
                <a:rPr lang="zh-CN" altLang="en-US" sz="2000" b="1" dirty="0">
                  <a:latin typeface="Times New Roman" panose="02020603050405020304" pitchFamily="18" charset="0"/>
                  <a:ea typeface="黑体" panose="02010609060101010101" pitchFamily="49" charset="-122"/>
                </a:rPr>
                <a:t>：</a:t>
              </a:r>
              <a:r>
                <a:rPr lang="en-US" altLang="zh-CN" sz="2000" b="1" dirty="0">
                  <a:solidFill>
                    <a:srgbClr val="0000FF"/>
                  </a:solidFill>
                  <a:latin typeface="Times New Roman" panose="02020603050405020304" pitchFamily="18" charset="0"/>
                  <a:ea typeface="黑体" panose="02010609060101010101" pitchFamily="49" charset="-122"/>
                </a:rPr>
                <a:t>123452644</a:t>
              </a:r>
              <a:r>
                <a:rPr lang="zh-CN" altLang="en-US" sz="2000" b="1" dirty="0">
                  <a:latin typeface="Times New Roman" panose="02020603050405020304" pitchFamily="18" charset="0"/>
                  <a:ea typeface="黑体" panose="02010609060101010101" pitchFamily="49" charset="-122"/>
                </a:rPr>
                <a:t>，</a:t>
              </a:r>
              <a:r>
                <a:rPr lang="zh-CN" altLang="en-US" sz="2000" b="1" dirty="0">
                  <a:solidFill>
                    <a:srgbClr val="FF0000"/>
                  </a:solidFill>
                  <a:latin typeface="Times New Roman" panose="02020603050405020304" pitchFamily="18" charset="0"/>
                  <a:ea typeface="黑体" panose="02010609060101010101" pitchFamily="49" charset="-122"/>
                </a:rPr>
                <a:t> 微信：</a:t>
              </a:r>
              <a:r>
                <a:rPr lang="en-US" altLang="zh-CN" sz="2000" b="1" dirty="0">
                  <a:solidFill>
                    <a:srgbClr val="FF0000"/>
                  </a:solidFill>
                  <a:latin typeface="Times New Roman" panose="02020603050405020304" pitchFamily="18" charset="0"/>
                  <a:ea typeface="黑体" panose="02010609060101010101" pitchFamily="49" charset="-122"/>
                </a:rPr>
                <a:t>li123452644</a:t>
              </a:r>
              <a:endParaRPr lang="en-US" altLang="zh-CN" sz="2000" b="1" dirty="0">
                <a:solidFill>
                  <a:srgbClr val="FF0000"/>
                </a:solidFill>
                <a:latin typeface="Times New Roman" panose="02020603050405020304" pitchFamily="18" charset="0"/>
                <a:ea typeface="黑体" panose="02010609060101010101" pitchFamily="49" charset="-122"/>
              </a:endParaRPr>
            </a:p>
            <a:p>
              <a:pPr algn="ctr" eaLnBrk="0" hangingPunct="0">
                <a:lnSpc>
                  <a:spcPct val="125000"/>
                </a:lnSpc>
              </a:pPr>
              <a:r>
                <a:rPr lang="en-US" altLang="zh-CN" sz="2000" b="1" dirty="0">
                  <a:solidFill>
                    <a:srgbClr val="FF0000"/>
                  </a:solidFill>
                  <a:latin typeface="Times New Roman" panose="02020603050405020304" pitchFamily="18" charset="0"/>
                  <a:ea typeface="黑体" panose="02010609060101010101" pitchFamily="49" charset="-122"/>
                </a:rPr>
                <a:t>Email</a:t>
              </a:r>
              <a:r>
                <a:rPr lang="en-US" altLang="zh-CN" sz="2000" b="1" dirty="0">
                  <a:latin typeface="Times New Roman" panose="02020603050405020304" pitchFamily="18" charset="0"/>
                  <a:ea typeface="黑体" panose="02010609060101010101" pitchFamily="49" charset="-122"/>
                </a:rPr>
                <a:t>: </a:t>
              </a:r>
              <a:r>
                <a:rPr lang="en-US" altLang="zh-CN" sz="2000" b="1" dirty="0">
                  <a:solidFill>
                    <a:srgbClr val="0000FF"/>
                  </a:solidFill>
                  <a:latin typeface="Times New Roman" panose="02020603050405020304" pitchFamily="18" charset="0"/>
                  <a:ea typeface="黑体" panose="02010609060101010101" pitchFamily="49" charset="-122"/>
                </a:rPr>
                <a:t>peipeili@hfut.edu.cn</a:t>
              </a:r>
              <a:endParaRPr lang="en-US" altLang="zh-CN" sz="2000" b="1" dirty="0">
                <a:solidFill>
                  <a:srgbClr val="0000FF"/>
                </a:solidFill>
                <a:latin typeface="Times New Roman" panose="02020603050405020304" pitchFamily="18" charset="0"/>
                <a:ea typeface="黑体" panose="02010609060101010101" pitchFamily="49" charset="-122"/>
              </a:endParaRPr>
            </a:p>
            <a:p>
              <a:pPr algn="ctr" eaLnBrk="0" hangingPunct="0">
                <a:lnSpc>
                  <a:spcPct val="125000"/>
                </a:lnSpc>
              </a:pPr>
              <a:r>
                <a:rPr lang="zh-CN" altLang="en-US" sz="2000" b="1" dirty="0">
                  <a:solidFill>
                    <a:srgbClr val="FF0000"/>
                  </a:solidFill>
                  <a:latin typeface="Times New Roman" panose="02020603050405020304" pitchFamily="18" charset="0"/>
                  <a:ea typeface="黑体" panose="02010609060101010101" pitchFamily="49" charset="-122"/>
                </a:rPr>
                <a:t>手机号</a:t>
              </a:r>
              <a:r>
                <a:rPr lang="zh-CN" altLang="en-US" sz="2000" b="1" dirty="0">
                  <a:latin typeface="Times New Roman" panose="02020603050405020304" pitchFamily="18" charset="0"/>
                  <a:ea typeface="黑体" panose="02010609060101010101" pitchFamily="49" charset="-122"/>
                </a:rPr>
                <a:t>：</a:t>
              </a:r>
              <a:r>
                <a:rPr lang="en-US" altLang="zh-CN" sz="2000" b="1" dirty="0">
                  <a:solidFill>
                    <a:srgbClr val="0000FF"/>
                  </a:solidFill>
                  <a:latin typeface="Times New Roman" panose="02020603050405020304" pitchFamily="18" charset="0"/>
                  <a:ea typeface="黑体" panose="02010609060101010101" pitchFamily="49" charset="-122"/>
                </a:rPr>
                <a:t>13956043016</a:t>
              </a:r>
              <a:endParaRPr lang="en-US" altLang="zh-CN" sz="2000" b="1" dirty="0">
                <a:solidFill>
                  <a:srgbClr val="0000FF"/>
                </a:solidFill>
                <a:latin typeface="Times New Roman" panose="02020603050405020304" pitchFamily="18" charset="0"/>
                <a:ea typeface="黑体" panose="02010609060101010101" pitchFamily="49" charset="-122"/>
              </a:endParaRPr>
            </a:p>
            <a:p>
              <a:pPr marL="0" lvl="1" algn="ctr" eaLnBrk="0" hangingPunct="0">
                <a:lnSpc>
                  <a:spcPct val="125000"/>
                </a:lnSpc>
              </a:pPr>
              <a:r>
                <a:rPr lang="zh-CN" altLang="en-US" sz="2000" b="1" dirty="0">
                  <a:latin typeface="Times New Roman" panose="02020603050405020304" pitchFamily="18" charset="0"/>
                  <a:ea typeface="黑体" panose="02010609060101010101" pitchFamily="49" charset="-122"/>
                </a:rPr>
                <a:t>         合肥工业大学智能计算与数据挖掘千人团队 </a:t>
              </a:r>
              <a:r>
                <a:rPr lang="en-US" altLang="zh-CN" sz="2000" u="sng" dirty="0">
                  <a:solidFill>
                    <a:srgbClr val="0000FF"/>
                  </a:solidFill>
                </a:rPr>
                <a:t>http://dmic.bigke.org/</a:t>
              </a:r>
              <a:endParaRPr lang="en-US" altLang="zh-CN" sz="2000" b="1" u="sng" dirty="0">
                <a:solidFill>
                  <a:srgbClr val="0000FF"/>
                </a:solidFill>
                <a:latin typeface="Times New Roman" panose="02020603050405020304" pitchFamily="18" charset="0"/>
                <a:ea typeface="黑体" panose="02010609060101010101" pitchFamily="49" charset="-122"/>
              </a:endParaRPr>
            </a:p>
            <a:p>
              <a:pPr algn="ctr" eaLnBrk="0" hangingPunct="0"/>
              <a:r>
                <a:rPr lang="zh-CN" altLang="en-US" sz="2000" b="1" dirty="0">
                  <a:latin typeface="Times New Roman" panose="02020603050405020304" pitchFamily="18" charset="0"/>
                  <a:ea typeface="黑体" panose="02010609060101010101" pitchFamily="49" charset="-122"/>
                </a:rPr>
                <a:t> </a:t>
              </a:r>
              <a:endParaRPr lang="zh-CN" altLang="en-US" sz="2000" b="1" dirty="0">
                <a:latin typeface="Times New Roman" panose="02020603050405020304" pitchFamily="18" charset="0"/>
                <a:ea typeface="黑体" panose="02010609060101010101" pitchFamily="49" charset="-122"/>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anose="020B0604030504040204" pitchFamily="34" charset="0"/>
                  <a:ea typeface="黑体" panose="02010609060101010101" pitchFamily="49" charset="-122"/>
                </a:rPr>
                <a:t>联系方式</a:t>
              </a:r>
              <a:endParaRPr lang="zh-CN" altLang="en-US" sz="3000" b="1" dirty="0">
                <a:latin typeface="Verdana" panose="020B0604030504040204" pitchFamily="34" charset="0"/>
                <a:ea typeface="黑体" panose="02010609060101010101" pitchFamily="49" charset="-122"/>
              </a:endParaRPr>
            </a:p>
          </p:txBody>
        </p:sp>
        <p:pic>
          <p:nvPicPr>
            <p:cNvPr id="10" name="图片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a:t>谢谢！</a:t>
            </a:r>
            <a:endParaRPr lang="zh-CN" altLang="zh-CN" sz="3600" b="1" dirty="0"/>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advTm="1622">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D5CACE0F-AB95-4941-A9FF-AED7E068E052}"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8195" name="Rectangle 3"/>
          <p:cNvSpPr>
            <a:spLocks noGrp="1" noChangeArrowheads="1"/>
          </p:cNvSpPr>
          <p:nvPr>
            <p:ph type="body" idx="1"/>
          </p:nvPr>
        </p:nvSpPr>
        <p:spPr>
          <a:xfrm>
            <a:off x="415418" y="1052736"/>
            <a:ext cx="8229600" cy="4678451"/>
          </a:xfrm>
        </p:spPr>
        <p:txBody>
          <a:bodyPr/>
          <a:lstStyle/>
          <a:p>
            <a:pPr marL="495300" indent="-495300" eaLnBrk="1" hangingPunct="1">
              <a:spcBef>
                <a:spcPts val="1200"/>
              </a:spcBef>
              <a:buFont typeface="Wingdings" panose="05000000000000000000" pitchFamily="2" charset="2"/>
              <a:buNone/>
            </a:pPr>
            <a:r>
              <a:rPr lang="en-US" altLang="zh-CN" sz="2400" b="1" dirty="0"/>
              <a:t> 1.  </a:t>
            </a:r>
            <a:r>
              <a:rPr lang="zh-CN" altLang="en-US" sz="2400" b="1" dirty="0"/>
              <a:t>画出由</a:t>
            </a:r>
            <a:r>
              <a:rPr lang="en-US" altLang="zh-CN" sz="2400" b="1" dirty="0"/>
              <a:t>4</a:t>
            </a:r>
            <a:r>
              <a:rPr lang="zh-CN" altLang="en-US" sz="2400" b="1" dirty="0"/>
              <a:t>个结点所构成的所有形态的树（假设是无序树）。</a:t>
            </a:r>
            <a:endParaRPr lang="zh-CN" altLang="en-US" sz="2400" b="1" dirty="0"/>
          </a:p>
          <a:p>
            <a:pPr marL="0" indent="0" eaLnBrk="1" hangingPunct="1">
              <a:spcBef>
                <a:spcPts val="1200"/>
              </a:spcBef>
              <a:buNone/>
            </a:pPr>
            <a:r>
              <a:rPr lang="zh-CN" altLang="en-US" sz="2400" b="1" dirty="0"/>
              <a:t> </a:t>
            </a:r>
            <a:r>
              <a:rPr lang="en-US" altLang="zh-CN" sz="2400" b="1" dirty="0"/>
              <a:t>2.  </a:t>
            </a:r>
            <a:r>
              <a:rPr lang="zh-CN" altLang="en-US" sz="2400" b="1" dirty="0"/>
              <a:t>已知一棵树的度为</a:t>
            </a:r>
            <a:r>
              <a:rPr lang="en-US" altLang="zh-CN" sz="2400" b="1" dirty="0"/>
              <a:t>4</a:t>
            </a:r>
            <a:r>
              <a:rPr lang="zh-CN" altLang="en-US" sz="2400" b="1" dirty="0"/>
              <a:t>，其中：</a:t>
            </a:r>
            <a:endParaRPr lang="zh-CN" altLang="en-US" sz="2400" b="1" dirty="0"/>
          </a:p>
          <a:p>
            <a:pPr marL="929005" lvl="1" indent="-457200" eaLnBrk="1" hangingPunct="1">
              <a:spcBef>
                <a:spcPts val="1200"/>
              </a:spcBef>
              <a:buFont typeface="Wingdings" panose="05000000000000000000" pitchFamily="2" charset="2"/>
              <a:buNone/>
            </a:pPr>
            <a:r>
              <a:rPr lang="zh-CN" altLang="en-US" sz="2400" b="1" dirty="0"/>
              <a:t>      度为</a:t>
            </a:r>
            <a:r>
              <a:rPr lang="en-US" altLang="zh-CN" sz="2400" b="1" dirty="0"/>
              <a:t>4</a:t>
            </a:r>
            <a:r>
              <a:rPr lang="zh-CN" altLang="en-US" sz="2400" b="1" dirty="0"/>
              <a:t>的结点的数目为</a:t>
            </a:r>
            <a:r>
              <a:rPr lang="en-US" altLang="zh-CN" sz="2400" b="1" dirty="0"/>
              <a:t>3</a:t>
            </a:r>
            <a:r>
              <a:rPr lang="zh-CN" altLang="en-US" sz="2400" b="1" dirty="0"/>
              <a:t>，</a:t>
            </a:r>
            <a:endParaRPr lang="zh-CN" altLang="en-US" sz="2400" b="1" dirty="0"/>
          </a:p>
          <a:p>
            <a:pPr marL="929005" lvl="1" indent="-457200" eaLnBrk="1" hangingPunct="1">
              <a:spcBef>
                <a:spcPts val="1200"/>
              </a:spcBef>
              <a:buFont typeface="Wingdings" panose="05000000000000000000" pitchFamily="2" charset="2"/>
              <a:buNone/>
            </a:pPr>
            <a:r>
              <a:rPr lang="zh-CN" altLang="en-US" sz="2400" b="1" dirty="0"/>
              <a:t>      度为</a:t>
            </a:r>
            <a:r>
              <a:rPr lang="en-US" altLang="zh-CN" sz="2400" b="1" dirty="0"/>
              <a:t>3</a:t>
            </a:r>
            <a:r>
              <a:rPr lang="zh-CN" altLang="en-US" sz="2400" b="1" dirty="0"/>
              <a:t>的结点的数目为</a:t>
            </a:r>
            <a:r>
              <a:rPr lang="en-US" altLang="zh-CN" sz="2400" b="1" dirty="0"/>
              <a:t>4</a:t>
            </a:r>
            <a:r>
              <a:rPr lang="zh-CN" altLang="en-US" sz="2400" b="1" dirty="0"/>
              <a:t>，</a:t>
            </a:r>
            <a:endParaRPr lang="zh-CN" altLang="en-US" sz="2400" b="1" dirty="0"/>
          </a:p>
          <a:p>
            <a:pPr marL="929005" lvl="1" indent="-457200" eaLnBrk="1" hangingPunct="1">
              <a:spcBef>
                <a:spcPts val="1200"/>
              </a:spcBef>
              <a:buFont typeface="Wingdings" panose="05000000000000000000" pitchFamily="2" charset="2"/>
              <a:buNone/>
            </a:pPr>
            <a:r>
              <a:rPr lang="zh-CN" altLang="en-US" sz="2400" b="1" dirty="0"/>
              <a:t>      度为</a:t>
            </a:r>
            <a:r>
              <a:rPr lang="en-US" altLang="zh-CN" sz="2400" b="1" dirty="0"/>
              <a:t>2</a:t>
            </a:r>
            <a:r>
              <a:rPr lang="zh-CN" altLang="en-US" sz="2400" b="1" dirty="0"/>
              <a:t>的结点的数目为</a:t>
            </a:r>
            <a:r>
              <a:rPr lang="en-US" altLang="zh-CN" sz="2400" b="1" dirty="0"/>
              <a:t>5</a:t>
            </a:r>
            <a:r>
              <a:rPr lang="zh-CN" altLang="en-US" sz="2400" b="1" dirty="0"/>
              <a:t>，</a:t>
            </a:r>
            <a:endParaRPr lang="zh-CN" altLang="en-US" sz="2400" b="1" dirty="0"/>
          </a:p>
          <a:p>
            <a:pPr marL="929005" lvl="1" indent="-457200" eaLnBrk="1" hangingPunct="1">
              <a:spcBef>
                <a:spcPts val="1200"/>
              </a:spcBef>
              <a:buFont typeface="Wingdings" panose="05000000000000000000" pitchFamily="2" charset="2"/>
              <a:buNone/>
            </a:pPr>
            <a:r>
              <a:rPr lang="zh-CN" altLang="en-US" sz="2400" b="1" dirty="0"/>
              <a:t>      度为</a:t>
            </a:r>
            <a:r>
              <a:rPr lang="en-US" altLang="zh-CN" sz="2400" b="1" dirty="0"/>
              <a:t>1</a:t>
            </a:r>
            <a:r>
              <a:rPr lang="zh-CN" altLang="en-US" sz="2400" b="1" dirty="0"/>
              <a:t>的结点的数目为</a:t>
            </a:r>
            <a:r>
              <a:rPr lang="en-US" altLang="zh-CN" sz="2400" b="1" dirty="0"/>
              <a:t>2</a:t>
            </a:r>
            <a:r>
              <a:rPr lang="zh-CN" altLang="en-US" sz="2400" b="1" dirty="0"/>
              <a:t>，</a:t>
            </a:r>
            <a:endParaRPr lang="zh-CN" altLang="en-US" sz="2400" b="1" dirty="0"/>
          </a:p>
          <a:p>
            <a:pPr marL="495300" indent="-495300" eaLnBrk="1" hangingPunct="1">
              <a:spcBef>
                <a:spcPts val="1200"/>
              </a:spcBef>
              <a:buFont typeface="Wingdings" panose="05000000000000000000" pitchFamily="2" charset="2"/>
              <a:buNone/>
            </a:pPr>
            <a:r>
              <a:rPr lang="zh-CN" altLang="en-US" sz="2400" b="1" dirty="0"/>
              <a:t>      请求出该树中的叶子结点的数目。</a:t>
            </a:r>
            <a:endParaRPr lang="zh-CN" altLang="en-US" sz="2400" b="1" dirty="0"/>
          </a:p>
        </p:txBody>
      </p:sp>
      <p:grpSp>
        <p:nvGrpSpPr>
          <p:cNvPr id="6" name="组合 5"/>
          <p:cNvGrpSpPr/>
          <p:nvPr/>
        </p:nvGrpSpPr>
        <p:grpSpPr>
          <a:xfrm>
            <a:off x="539552" y="66293"/>
            <a:ext cx="2795152" cy="696929"/>
            <a:chOff x="973123" y="4906917"/>
            <a:chExt cx="2795152" cy="696929"/>
          </a:xfrm>
        </p:grpSpPr>
        <p:sp>
          <p:nvSpPr>
            <p:cNvPr id="7" name="矩形 6"/>
            <p:cNvSpPr/>
            <p:nvPr/>
          </p:nvSpPr>
          <p:spPr>
            <a:xfrm>
              <a:off x="1523750" y="4964472"/>
              <a:ext cx="2244525"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课堂练习：</a:t>
              </a:r>
              <a:endParaRPr lang="zh-CN" altLang="en-US" sz="3200" b="1" dirty="0">
                <a:latin typeface="Verdana" panose="020B0604030504040204" pitchFamily="34" charset="0"/>
                <a:ea typeface="黑体" panose="02010609060101010101" pitchFamily="49" charset="-122"/>
              </a:endParaRPr>
            </a:p>
          </p:txBody>
        </p:sp>
        <p:pic>
          <p:nvPicPr>
            <p:cNvPr id="8" name="图片 7"/>
            <p:cNvPicPr/>
            <p:nvPr/>
          </p:nvPicPr>
          <p:blipFill>
            <a:blip r:embed="rId1"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2" dur="500"/>
                                        <p:tgtEl>
                                          <p:spTgt spid="8195">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5" dur="500"/>
                                        <p:tgtEl>
                                          <p:spTgt spid="8195">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blinds(horizontal)">
                                      <p:cBhvr>
                                        <p:cTn id="18" dur="500"/>
                                        <p:tgtEl>
                                          <p:spTgt spid="8195">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blinds(horizontal)">
                                      <p:cBhvr>
                                        <p:cTn id="21" dur="500"/>
                                        <p:tgtEl>
                                          <p:spTgt spid="8195">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8195">
                                            <p:txEl>
                                              <p:pRg st="5" end="5"/>
                                            </p:txEl>
                                          </p:spTgt>
                                        </p:tgtEl>
                                        <p:attrNameLst>
                                          <p:attrName>style.visibility</p:attrName>
                                        </p:attrNameLst>
                                      </p:cBhvr>
                                      <p:to>
                                        <p:strVal val="visible"/>
                                      </p:to>
                                    </p:set>
                                    <p:animEffect transition="in" filter="blinds(horizontal)">
                                      <p:cBhvr>
                                        <p:cTn id="24" dur="500"/>
                                        <p:tgtEl>
                                          <p:spTgt spid="819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8195">
                                            <p:txEl>
                                              <p:pRg st="6" end="6"/>
                                            </p:txEl>
                                          </p:spTgt>
                                        </p:tgtEl>
                                        <p:attrNameLst>
                                          <p:attrName>style.visibility</p:attrName>
                                        </p:attrNameLst>
                                      </p:cBhvr>
                                      <p:to>
                                        <p:strVal val="visible"/>
                                      </p:to>
                                    </p:set>
                                    <p:animEffect transition="in" filter="blinds(horizontal)">
                                      <p:cBhvr>
                                        <p:cTn id="29" dur="500"/>
                                        <p:tgtEl>
                                          <p:spTgt spid="8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utoUpdateAnimBg="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AADE2B12-AA27-43BF-8B5A-1644477A726C}"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9219" name="Rectangle 3"/>
          <p:cNvSpPr>
            <a:spLocks noGrp="1" noChangeArrowheads="1"/>
          </p:cNvSpPr>
          <p:nvPr>
            <p:ph type="body" idx="1"/>
          </p:nvPr>
        </p:nvSpPr>
        <p:spPr>
          <a:xfrm>
            <a:off x="395536" y="934343"/>
            <a:ext cx="8650605" cy="4678451"/>
          </a:xfrm>
        </p:spPr>
        <p:txBody>
          <a:bodyPr/>
          <a:lstStyle/>
          <a:p>
            <a:pPr eaLnBrk="1" hangingPunct="1">
              <a:buClr>
                <a:srgbClr val="FF0000"/>
              </a:buClr>
              <a:buFont typeface="Wingdings" panose="05000000000000000000" pitchFamily="2" charset="2"/>
              <a:buChar char="Ø"/>
            </a:pPr>
            <a:r>
              <a:rPr lang="en-US" altLang="zh-CN" sz="2800" b="1" dirty="0"/>
              <a:t>8.3.1 </a:t>
            </a:r>
            <a:r>
              <a:rPr lang="zh-CN" altLang="en-US" sz="2800" b="1" dirty="0"/>
              <a:t>定义 </a:t>
            </a:r>
            <a:endParaRPr lang="zh-CN" altLang="en-US" sz="2800" b="1" dirty="0"/>
          </a:p>
          <a:p>
            <a:pPr eaLnBrk="1" hangingPunct="1">
              <a:buFont typeface="Wingdings" panose="05000000000000000000" pitchFamily="2" charset="2"/>
              <a:buNone/>
            </a:pPr>
            <a:r>
              <a:rPr lang="zh-CN" altLang="en-US" sz="2400" b="1" dirty="0"/>
              <a:t>    </a:t>
            </a:r>
            <a:r>
              <a:rPr lang="zh-CN" altLang="en-US" sz="2400" b="1" dirty="0">
                <a:solidFill>
                  <a:srgbClr val="FF0000"/>
                </a:solidFill>
              </a:rPr>
              <a:t>二叉树</a:t>
            </a:r>
            <a:r>
              <a:rPr lang="en-US" altLang="zh-CN" sz="2400" b="1" dirty="0">
                <a:solidFill>
                  <a:srgbClr val="FF0000"/>
                </a:solidFill>
              </a:rPr>
              <a:t>(</a:t>
            </a:r>
            <a:r>
              <a:rPr lang="en-US" altLang="zh-CN" sz="2400" b="1" dirty="0">
                <a:solidFill>
                  <a:srgbClr val="0000FF"/>
                </a:solidFill>
              </a:rPr>
              <a:t>Binary Tree</a:t>
            </a:r>
            <a:r>
              <a:rPr lang="en-US" altLang="zh-CN" sz="2400" b="1" dirty="0">
                <a:solidFill>
                  <a:srgbClr val="FF0000"/>
                </a:solidFill>
              </a:rPr>
              <a:t>)T</a:t>
            </a:r>
            <a:r>
              <a:rPr lang="zh-CN" altLang="en-US" sz="2400" b="1" dirty="0"/>
              <a:t>：</a:t>
            </a:r>
            <a:endParaRPr lang="en-US" altLang="zh-CN" sz="2400" b="1" dirty="0"/>
          </a:p>
          <a:p>
            <a:pPr eaLnBrk="1" hangingPunct="1">
              <a:buFont typeface="Wingdings" panose="05000000000000000000" pitchFamily="2" charset="2"/>
              <a:buNone/>
            </a:pPr>
            <a:r>
              <a:rPr lang="en-US" altLang="zh-CN" sz="2400" b="1" dirty="0"/>
              <a:t>                      </a:t>
            </a:r>
            <a:r>
              <a:rPr lang="zh-CN" altLang="en-US" sz="2400" b="1" dirty="0"/>
              <a:t>是</a:t>
            </a:r>
            <a:r>
              <a:rPr lang="en-US" altLang="zh-CN" sz="2400" b="1" i="1" dirty="0"/>
              <a:t>n</a:t>
            </a:r>
            <a:r>
              <a:rPr lang="zh-CN" altLang="en-US" sz="2400" b="1" dirty="0"/>
              <a:t>个结点组成的有限集合 </a:t>
            </a:r>
            <a:r>
              <a:rPr lang="en-US" altLang="zh-CN" sz="2400" b="1" dirty="0"/>
              <a:t>(</a:t>
            </a:r>
            <a:r>
              <a:rPr lang="en-US" altLang="zh-CN" sz="2400" b="1" i="1" dirty="0"/>
              <a:t>n</a:t>
            </a:r>
            <a:r>
              <a:rPr lang="en-US" altLang="zh-CN" sz="2400" b="1" dirty="0"/>
              <a:t>     0)</a:t>
            </a:r>
            <a:r>
              <a:rPr lang="zh-CN" altLang="en-US" sz="2400" b="1" dirty="0"/>
              <a:t>，</a:t>
            </a:r>
            <a:endParaRPr lang="zh-CN" altLang="en-US" sz="2400" b="1" dirty="0"/>
          </a:p>
          <a:p>
            <a:pPr eaLnBrk="1" hangingPunct="1">
              <a:buFont typeface="Wingdings" panose="05000000000000000000" pitchFamily="2" charset="2"/>
              <a:buNone/>
            </a:pPr>
            <a:r>
              <a:rPr lang="zh-CN" altLang="en-US" sz="2400" b="1" dirty="0"/>
              <a:t>                       </a:t>
            </a:r>
            <a:r>
              <a:rPr lang="en-US" altLang="zh-CN" sz="2400" b="1" i="1" dirty="0"/>
              <a:t>n</a:t>
            </a:r>
            <a:r>
              <a:rPr lang="en-US" altLang="zh-CN" sz="2400" b="1" dirty="0"/>
              <a:t>=0</a:t>
            </a:r>
            <a:r>
              <a:rPr lang="zh-CN" altLang="en-US" sz="2400" b="1" dirty="0"/>
              <a:t>时为</a:t>
            </a:r>
            <a:r>
              <a:rPr lang="zh-CN" altLang="en-US" sz="2400" b="1" dirty="0">
                <a:solidFill>
                  <a:srgbClr val="FF0000"/>
                </a:solidFill>
              </a:rPr>
              <a:t>空二叉树</a:t>
            </a:r>
            <a:r>
              <a:rPr lang="zh-CN" altLang="en-US" sz="2400" b="1" dirty="0"/>
              <a:t>，</a:t>
            </a:r>
            <a:endParaRPr lang="zh-CN" altLang="en-US" sz="2400" b="1" dirty="0"/>
          </a:p>
          <a:p>
            <a:pPr eaLnBrk="1" hangingPunct="1">
              <a:buFont typeface="Wingdings" panose="05000000000000000000" pitchFamily="2" charset="2"/>
              <a:buNone/>
            </a:pPr>
            <a:r>
              <a:rPr lang="zh-CN" altLang="en-US" sz="2400" b="1" dirty="0"/>
              <a:t>                      否则：其中有一个</a:t>
            </a:r>
            <a:r>
              <a:rPr lang="zh-CN" altLang="en-US" sz="2400" b="1" dirty="0">
                <a:solidFill>
                  <a:srgbClr val="FF0000"/>
                </a:solidFill>
              </a:rPr>
              <a:t>根结点</a:t>
            </a:r>
            <a:r>
              <a:rPr lang="en-US" altLang="zh-CN" sz="2400" b="1" dirty="0">
                <a:solidFill>
                  <a:srgbClr val="FF0000"/>
                </a:solidFill>
              </a:rPr>
              <a:t>(</a:t>
            </a:r>
            <a:r>
              <a:rPr lang="en-US" altLang="zh-CN" sz="2400" b="1" dirty="0">
                <a:solidFill>
                  <a:srgbClr val="0000FF"/>
                </a:solidFill>
              </a:rPr>
              <a:t>Root Node</a:t>
            </a:r>
            <a:r>
              <a:rPr lang="en-US" altLang="zh-CN" sz="2400" b="1" dirty="0">
                <a:solidFill>
                  <a:srgbClr val="FF0000"/>
                </a:solidFill>
              </a:rPr>
              <a:t>)</a:t>
            </a:r>
            <a:r>
              <a:rPr lang="zh-CN" altLang="en-US" sz="2400" b="1" dirty="0"/>
              <a:t>，</a:t>
            </a:r>
            <a:endParaRPr lang="zh-CN" altLang="en-US" sz="2400" b="1" dirty="0"/>
          </a:p>
          <a:p>
            <a:pPr eaLnBrk="1" hangingPunct="1">
              <a:buFont typeface="Wingdings" panose="05000000000000000000" pitchFamily="2" charset="2"/>
              <a:buNone/>
            </a:pPr>
            <a:r>
              <a:rPr lang="zh-CN" altLang="en-US" sz="2400" b="1" dirty="0"/>
              <a:t>                      其余结点可以划分成</a:t>
            </a:r>
            <a:r>
              <a:rPr lang="zh-CN" altLang="en-US" sz="2400" b="1" dirty="0">
                <a:solidFill>
                  <a:srgbClr val="FF0000"/>
                </a:solidFill>
              </a:rPr>
              <a:t>两个</a:t>
            </a:r>
            <a:r>
              <a:rPr lang="zh-CN" altLang="en-US" sz="2400" b="1" dirty="0"/>
              <a:t>互不相交的子集</a:t>
            </a:r>
            <a:r>
              <a:rPr lang="it-IT" altLang="en-US" sz="2400" b="1" dirty="0"/>
              <a:t>TL, TR</a:t>
            </a:r>
            <a:r>
              <a:rPr lang="zh-CN" altLang="en-US" sz="2400" b="1" dirty="0"/>
              <a:t>，</a:t>
            </a:r>
            <a:endParaRPr lang="zh-CN" altLang="en-US" sz="2400" b="1" dirty="0"/>
          </a:p>
          <a:p>
            <a:pPr eaLnBrk="1" hangingPunct="1">
              <a:buFont typeface="Wingdings" panose="05000000000000000000" pitchFamily="2" charset="2"/>
              <a:buNone/>
            </a:pPr>
            <a:r>
              <a:rPr lang="zh-CN" altLang="en-US" sz="2400" b="1" dirty="0"/>
              <a:t>                      且</a:t>
            </a:r>
            <a:r>
              <a:rPr lang="it-IT" altLang="en-US" sz="2400" b="1" dirty="0"/>
              <a:t>TL, TR</a:t>
            </a:r>
            <a:r>
              <a:rPr lang="zh-CN" altLang="en-US" sz="2400" b="1" dirty="0"/>
              <a:t>也分别构成二叉树 </a:t>
            </a:r>
            <a:r>
              <a:rPr lang="it-IT" altLang="en-US" sz="2400" b="1" dirty="0"/>
              <a:t>—— </a:t>
            </a:r>
            <a:r>
              <a:rPr lang="zh-CN" altLang="en-US" sz="2400" b="1" dirty="0">
                <a:solidFill>
                  <a:srgbClr val="FF0000"/>
                </a:solidFill>
              </a:rPr>
              <a:t>左、右子树                         </a:t>
            </a:r>
            <a:endParaRPr lang="en-US" altLang="zh-CN" sz="2400" b="1" dirty="0">
              <a:solidFill>
                <a:srgbClr val="FF0000"/>
              </a:solidFill>
            </a:endParaRPr>
          </a:p>
          <a:p>
            <a:pPr eaLnBrk="1" hangingPunct="1">
              <a:buFont typeface="Wingdings" panose="05000000000000000000" pitchFamily="2" charset="2"/>
              <a:buNone/>
            </a:pPr>
            <a:r>
              <a:rPr lang="en-US" altLang="zh-CN" sz="2400" b="1" dirty="0">
                <a:solidFill>
                  <a:srgbClr val="FF0000"/>
                </a:solidFill>
              </a:rPr>
              <a:t>                       </a:t>
            </a:r>
            <a:r>
              <a:rPr lang="en-US" altLang="zh-CN" sz="2400" b="1" dirty="0"/>
              <a:t>(</a:t>
            </a:r>
            <a:r>
              <a:rPr lang="en-US" altLang="zh-CN" sz="2400" b="1" dirty="0">
                <a:solidFill>
                  <a:srgbClr val="0000FF"/>
                </a:solidFill>
              </a:rPr>
              <a:t>Left/Right subtree</a:t>
            </a:r>
            <a:r>
              <a:rPr lang="en-US" altLang="zh-CN" sz="2400" b="1" dirty="0"/>
              <a:t>)</a:t>
            </a:r>
            <a:r>
              <a:rPr lang="zh-CN" altLang="en-US" sz="2400" b="1" dirty="0"/>
              <a:t>。</a:t>
            </a:r>
            <a:endParaRPr lang="zh-CN" altLang="en-US" sz="2400" b="1" dirty="0"/>
          </a:p>
          <a:p>
            <a:pPr eaLnBrk="1" hangingPunct="1">
              <a:buFont typeface="Wingdings" panose="05000000000000000000" pitchFamily="2" charset="2"/>
              <a:buNone/>
            </a:pPr>
            <a:endParaRPr lang="en-US" altLang="zh-CN" sz="2400" b="1" dirty="0"/>
          </a:p>
        </p:txBody>
      </p:sp>
      <p:grpSp>
        <p:nvGrpSpPr>
          <p:cNvPr id="28" name="组合 114"/>
          <p:cNvGrpSpPr/>
          <p:nvPr/>
        </p:nvGrpSpPr>
        <p:grpSpPr>
          <a:xfrm>
            <a:off x="493395" y="105077"/>
            <a:ext cx="8327077" cy="679778"/>
            <a:chOff x="933887" y="3363717"/>
            <a:chExt cx="8327077" cy="679778"/>
          </a:xfrm>
        </p:grpSpPr>
        <p:grpSp>
          <p:nvGrpSpPr>
            <p:cNvPr id="29" name="组合 105"/>
            <p:cNvGrpSpPr/>
            <p:nvPr/>
          </p:nvGrpSpPr>
          <p:grpSpPr>
            <a:xfrm>
              <a:off x="933887" y="3363717"/>
              <a:ext cx="8327077" cy="679778"/>
              <a:chOff x="933887" y="3363717"/>
              <a:chExt cx="8327077" cy="679778"/>
            </a:xfrm>
          </p:grpSpPr>
          <p:sp>
            <p:nvSpPr>
              <p:cNvPr id="31"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32" name="TextBox 6"/>
              <p:cNvSpPr txBox="1">
                <a:spLocks noChangeArrowheads="1"/>
              </p:cNvSpPr>
              <p:nvPr/>
            </p:nvSpPr>
            <p:spPr bwMode="auto">
              <a:xfrm>
                <a:off x="1502314" y="3363717"/>
                <a:ext cx="775865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8.3 </a:t>
                </a:r>
                <a:r>
                  <a:rPr lang="zh-CN" altLang="en-US" sz="3600" b="1" dirty="0">
                    <a:latin typeface="Times New Roman" panose="02020603050405020304" pitchFamily="18" charset="0"/>
                    <a:ea typeface="黑体" panose="02010609060101010101" pitchFamily="49" charset="-122"/>
                  </a:rPr>
                  <a:t>二叉树的定义、性质和存储结构</a:t>
                </a:r>
                <a:endParaRPr lang="zh-CN" altLang="en-US" sz="3600" b="1" dirty="0">
                  <a:latin typeface="Times New Roman" panose="02020603050405020304" pitchFamily="18" charset="0"/>
                  <a:ea typeface="黑体" panose="02010609060101010101" pitchFamily="49" charset="-122"/>
                </a:endParaRPr>
              </a:p>
            </p:txBody>
          </p:sp>
        </p:grpSp>
        <p:pic>
          <p:nvPicPr>
            <p:cNvPr id="30" name="图片 29" descr="12.jpg"/>
            <p:cNvPicPr>
              <a:picLocks noChangeAspect="1"/>
            </p:cNvPicPr>
            <p:nvPr/>
          </p:nvPicPr>
          <p:blipFill>
            <a:blip r:embed="rId1" cstate="print"/>
            <a:stretch>
              <a:fillRect/>
            </a:stretch>
          </p:blipFill>
          <p:spPr>
            <a:xfrm>
              <a:off x="1115929" y="3530600"/>
              <a:ext cx="446172" cy="431048"/>
            </a:xfrm>
            <a:prstGeom prst="rect">
              <a:avLst/>
            </a:prstGeom>
          </p:spPr>
        </p:pic>
      </p:grpSp>
      <mc:AlternateContent xmlns:mc="http://schemas.openxmlformats.org/markup-compatibility/2006">
        <mc:Choice xmlns:a14="http://schemas.microsoft.com/office/drawing/2010/main" Requires="a14">
          <p:sp>
            <p:nvSpPr>
              <p:cNvPr id="4" name="矩形 3"/>
              <p:cNvSpPr/>
              <p:nvPr/>
            </p:nvSpPr>
            <p:spPr>
              <a:xfrm>
                <a:off x="6021685" y="1922165"/>
                <a:ext cx="421910" cy="369332"/>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oMath>
                  </m:oMathPara>
                </a14:m>
                <a:endParaRPr lang="zh-CN" altLang="en-US" dirty="0"/>
              </a:p>
            </p:txBody>
          </p:sp>
        </mc:Choice>
        <mc:Fallback>
          <p:sp>
            <p:nvSpPr>
              <p:cNvPr id="4" name="矩形 3"/>
              <p:cNvSpPr>
                <a:spLocks noRot="1" noChangeAspect="1" noMove="1" noResize="1" noEditPoints="1" noAdjustHandles="1" noChangeArrowheads="1" noChangeShapeType="1" noTextEdit="1"/>
              </p:cNvSpPr>
              <p:nvPr/>
            </p:nvSpPr>
            <p:spPr>
              <a:xfrm>
                <a:off x="6021685" y="1922165"/>
                <a:ext cx="421910" cy="369332"/>
              </a:xfrm>
              <a:prstGeom prst="rect">
                <a:avLst/>
              </a:prstGeom>
              <a:blipFill rotWithShape="1">
                <a:blip r:embed="rId2"/>
                <a:stretch>
                  <a:fillRect l="-146" t="-5" r="59" b="113"/>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5436096" y="4057272"/>
            <a:ext cx="2448272" cy="2549456"/>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9219">
                                            <p:txEl>
                                              <p:pRg st="3" end="3"/>
                                            </p:txEl>
                                          </p:spTgt>
                                        </p:tgtEl>
                                        <p:attrNameLst>
                                          <p:attrName>style.visibility</p:attrName>
                                        </p:attrNameLst>
                                      </p:cBhvr>
                                      <p:to>
                                        <p:strVal val="visible"/>
                                      </p:to>
                                    </p:set>
                                    <p:animEffect transition="in" filter="blinds(horizontal)">
                                      <p:cBhvr>
                                        <p:cTn id="24" dur="500"/>
                                        <p:tgtEl>
                                          <p:spTgt spid="9219">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9219">
                                            <p:txEl>
                                              <p:pRg st="4" end="4"/>
                                            </p:txEl>
                                          </p:spTgt>
                                        </p:tgtEl>
                                        <p:attrNameLst>
                                          <p:attrName>style.visibility</p:attrName>
                                        </p:attrNameLst>
                                      </p:cBhvr>
                                      <p:to>
                                        <p:strVal val="visible"/>
                                      </p:to>
                                    </p:set>
                                    <p:animEffect transition="in" filter="blinds(horizontal)">
                                      <p:cBhvr>
                                        <p:cTn id="29" dur="500"/>
                                        <p:tgtEl>
                                          <p:spTgt spid="9219">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9219">
                                            <p:txEl>
                                              <p:pRg st="5" end="5"/>
                                            </p:txEl>
                                          </p:spTgt>
                                        </p:tgtEl>
                                        <p:attrNameLst>
                                          <p:attrName>style.visibility</p:attrName>
                                        </p:attrNameLst>
                                      </p:cBhvr>
                                      <p:to>
                                        <p:strVal val="visible"/>
                                      </p:to>
                                    </p:set>
                                    <p:animEffect transition="in" filter="blinds(horizontal)">
                                      <p:cBhvr>
                                        <p:cTn id="34" dur="500"/>
                                        <p:tgtEl>
                                          <p:spTgt spid="9219">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9219">
                                            <p:txEl>
                                              <p:pRg st="6" end="6"/>
                                            </p:txEl>
                                          </p:spTgt>
                                        </p:tgtEl>
                                        <p:attrNameLst>
                                          <p:attrName>style.visibility</p:attrName>
                                        </p:attrNameLst>
                                      </p:cBhvr>
                                      <p:to>
                                        <p:strVal val="visible"/>
                                      </p:to>
                                    </p:set>
                                    <p:animEffect transition="in" filter="blinds(horizontal)">
                                      <p:cBhvr>
                                        <p:cTn id="39" dur="500"/>
                                        <p:tgtEl>
                                          <p:spTgt spid="9219">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9219">
                                            <p:txEl>
                                              <p:pRg st="7" end="7"/>
                                            </p:txEl>
                                          </p:spTgt>
                                        </p:tgtEl>
                                        <p:attrNameLst>
                                          <p:attrName>style.visibility</p:attrName>
                                        </p:attrNameLst>
                                      </p:cBhvr>
                                      <p:to>
                                        <p:strVal val="visible"/>
                                      </p:to>
                                    </p:set>
                                    <p:animEffect transition="in" filter="blinds(horizontal)">
                                      <p:cBhvr>
                                        <p:cTn id="44" dur="500"/>
                                        <p:tgtEl>
                                          <p:spTgt spid="9219">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utoUpdateAnimBg="0" uiExpand="1" build="p"/>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F0184B63-1F44-482E-A96F-ED1E0DC250EB}"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10243" name="Rectangle 3"/>
          <p:cNvSpPr>
            <a:spLocks noGrp="1" noChangeArrowheads="1"/>
          </p:cNvSpPr>
          <p:nvPr>
            <p:ph type="body" idx="1"/>
          </p:nvPr>
        </p:nvSpPr>
        <p:spPr>
          <a:xfrm>
            <a:off x="447080" y="988091"/>
            <a:ext cx="8229600" cy="4678451"/>
          </a:xfrm>
        </p:spPr>
        <p:txBody>
          <a:bodyPr/>
          <a:lstStyle/>
          <a:p>
            <a:pPr eaLnBrk="1" hangingPunct="1">
              <a:buClr>
                <a:srgbClr val="FF0000"/>
              </a:buClr>
              <a:buFont typeface="Wingdings" panose="05000000000000000000" pitchFamily="2" charset="2"/>
              <a:buChar char="n"/>
            </a:pPr>
            <a:r>
              <a:rPr lang="zh-CN" altLang="en-US" sz="2800" b="1" dirty="0">
                <a:solidFill>
                  <a:srgbClr val="0000FF"/>
                </a:solidFill>
              </a:rPr>
              <a:t>二叉树与树的区别</a:t>
            </a:r>
            <a:r>
              <a:rPr lang="zh-CN" altLang="en-US" sz="2800" b="1" dirty="0"/>
              <a:t>：</a:t>
            </a:r>
            <a:endParaRPr lang="zh-CN" altLang="en-US" sz="2800" b="1" dirty="0"/>
          </a:p>
          <a:p>
            <a:pPr lvl="1">
              <a:buClr>
                <a:srgbClr val="FF0000"/>
              </a:buClr>
              <a:buFont typeface="Arial" panose="020B0604020202020204" pitchFamily="34" charset="0"/>
              <a:buChar char="•"/>
            </a:pPr>
            <a:r>
              <a:rPr lang="zh-CN" altLang="en-US" sz="2400" b="1" dirty="0"/>
              <a:t>是两种不同性质的结构；</a:t>
            </a:r>
            <a:endParaRPr lang="zh-CN" altLang="en-US" sz="2400" b="1" dirty="0"/>
          </a:p>
          <a:p>
            <a:pPr>
              <a:buClr>
                <a:srgbClr val="FF0000"/>
              </a:buClr>
              <a:buFont typeface="Wingdings" panose="05000000000000000000" pitchFamily="2" charset="2"/>
              <a:buChar char="n"/>
            </a:pPr>
            <a:r>
              <a:rPr lang="zh-CN" altLang="en-US" sz="2800" b="1" dirty="0"/>
              <a:t>比较三个结点的树与二叉树的各种不同的形态</a:t>
            </a:r>
            <a:endParaRPr lang="zh-CN" altLang="en-US" sz="2800" b="1" dirty="0"/>
          </a:p>
          <a:p>
            <a:pPr eaLnBrk="1" hangingPunct="1">
              <a:buFont typeface="Wingdings" panose="05000000000000000000" pitchFamily="2" charset="2"/>
              <a:buNone/>
            </a:pPr>
            <a:endParaRPr lang="zh-CN" altLang="en-US" sz="2200" b="1" dirty="0"/>
          </a:p>
          <a:p>
            <a:pPr lvl="1">
              <a:buClr>
                <a:srgbClr val="FF0000"/>
              </a:buClr>
              <a:buFont typeface="Wingdings" panose="05000000000000000000" pitchFamily="2" charset="2"/>
              <a:buChar char="ü"/>
            </a:pPr>
            <a:r>
              <a:rPr lang="zh-CN" altLang="en-US" sz="2000" b="1" dirty="0"/>
              <a:t> </a:t>
            </a:r>
            <a:r>
              <a:rPr lang="zh-CN" altLang="en-US" sz="2400" b="1" dirty="0"/>
              <a:t>三个结点的</a:t>
            </a:r>
            <a:r>
              <a:rPr lang="zh-CN" altLang="en-US" sz="2400" b="1" dirty="0">
                <a:solidFill>
                  <a:srgbClr val="FF0000"/>
                </a:solidFill>
              </a:rPr>
              <a:t>树</a:t>
            </a:r>
            <a:endParaRPr lang="zh-CN" altLang="en-US" sz="2400" b="1" dirty="0">
              <a:solidFill>
                <a:srgbClr val="FF0000"/>
              </a:solidFill>
            </a:endParaRPr>
          </a:p>
          <a:p>
            <a:pPr eaLnBrk="1" hangingPunct="1">
              <a:buFont typeface="Wingdings" panose="05000000000000000000" pitchFamily="2" charset="2"/>
              <a:buNone/>
            </a:pPr>
            <a:endParaRPr lang="zh-CN" altLang="en-US" sz="2400" b="1" dirty="0"/>
          </a:p>
          <a:p>
            <a:pPr lvl="1">
              <a:buClr>
                <a:srgbClr val="FF0000"/>
              </a:buClr>
              <a:buFont typeface="Wingdings" panose="05000000000000000000" pitchFamily="2" charset="2"/>
              <a:buChar char="ü"/>
            </a:pPr>
            <a:r>
              <a:rPr lang="zh-CN" altLang="en-US" sz="2400" b="1" dirty="0"/>
              <a:t>三个结点的</a:t>
            </a:r>
            <a:r>
              <a:rPr lang="zh-CN" altLang="en-US" sz="2400" b="1" dirty="0">
                <a:solidFill>
                  <a:srgbClr val="FF0000"/>
                </a:solidFill>
              </a:rPr>
              <a:t>二叉树</a:t>
            </a:r>
            <a:r>
              <a:rPr lang="zh-CN" altLang="en-US" sz="2400" b="1" dirty="0"/>
              <a:t>        </a:t>
            </a:r>
            <a:endParaRPr lang="zh-CN" altLang="en-US" sz="2400" b="1" dirty="0"/>
          </a:p>
        </p:txBody>
      </p:sp>
      <p:grpSp>
        <p:nvGrpSpPr>
          <p:cNvPr id="64" name="组合 114"/>
          <p:cNvGrpSpPr/>
          <p:nvPr/>
        </p:nvGrpSpPr>
        <p:grpSpPr>
          <a:xfrm>
            <a:off x="493395" y="105077"/>
            <a:ext cx="8327077" cy="679778"/>
            <a:chOff x="933887" y="3363717"/>
            <a:chExt cx="8327077" cy="679778"/>
          </a:xfrm>
        </p:grpSpPr>
        <p:grpSp>
          <p:nvGrpSpPr>
            <p:cNvPr id="65" name="组合 105"/>
            <p:cNvGrpSpPr/>
            <p:nvPr/>
          </p:nvGrpSpPr>
          <p:grpSpPr>
            <a:xfrm>
              <a:off x="933887" y="3363717"/>
              <a:ext cx="8327077" cy="679778"/>
              <a:chOff x="933887" y="3363717"/>
              <a:chExt cx="8327077" cy="679778"/>
            </a:xfrm>
          </p:grpSpPr>
          <p:sp>
            <p:nvSpPr>
              <p:cNvPr id="6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68" name="TextBox 6"/>
              <p:cNvSpPr txBox="1">
                <a:spLocks noChangeArrowheads="1"/>
              </p:cNvSpPr>
              <p:nvPr/>
            </p:nvSpPr>
            <p:spPr bwMode="auto">
              <a:xfrm>
                <a:off x="1502314" y="3363717"/>
                <a:ext cx="775865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8.3 </a:t>
                </a:r>
                <a:r>
                  <a:rPr lang="zh-CN" altLang="en-US" sz="3600" b="1" dirty="0">
                    <a:latin typeface="Times New Roman" panose="02020603050405020304" pitchFamily="18" charset="0"/>
                    <a:ea typeface="黑体" panose="02010609060101010101" pitchFamily="49" charset="-122"/>
                  </a:rPr>
                  <a:t>二叉树的定义、性质和存储结构</a:t>
                </a:r>
                <a:endParaRPr lang="zh-CN" altLang="en-US" sz="3600" b="1" dirty="0">
                  <a:latin typeface="Times New Roman" panose="02020603050405020304" pitchFamily="18" charset="0"/>
                  <a:ea typeface="黑体" panose="02010609060101010101" pitchFamily="49" charset="-122"/>
                </a:endParaRPr>
              </a:p>
            </p:txBody>
          </p:sp>
        </p:grpSp>
        <p:pic>
          <p:nvPicPr>
            <p:cNvPr id="66" name="图片 65" descr="12.jpg"/>
            <p:cNvPicPr>
              <a:picLocks noChangeAspect="1"/>
            </p:cNvPicPr>
            <p:nvPr/>
          </p:nvPicPr>
          <p:blipFill>
            <a:blip r:embed="rId1" cstate="print"/>
            <a:stretch>
              <a:fillRect/>
            </a:stretch>
          </p:blipFill>
          <p:spPr>
            <a:xfrm>
              <a:off x="1115929" y="3530600"/>
              <a:ext cx="446172" cy="431048"/>
            </a:xfrm>
            <a:prstGeom prst="rect">
              <a:avLst/>
            </a:prstGeom>
          </p:spPr>
        </p:pic>
      </p:grpSp>
      <p:pic>
        <p:nvPicPr>
          <p:cNvPr id="5" name="图片 4"/>
          <p:cNvPicPr>
            <a:picLocks noChangeAspect="1"/>
          </p:cNvPicPr>
          <p:nvPr/>
        </p:nvPicPr>
        <p:blipFill>
          <a:blip r:embed="rId2"/>
          <a:stretch>
            <a:fillRect/>
          </a:stretch>
        </p:blipFill>
        <p:spPr>
          <a:xfrm>
            <a:off x="4409631" y="2525618"/>
            <a:ext cx="2156270" cy="1665982"/>
          </a:xfrm>
          <a:prstGeom prst="rect">
            <a:avLst/>
          </a:prstGeom>
        </p:spPr>
      </p:pic>
      <p:pic>
        <p:nvPicPr>
          <p:cNvPr id="7" name="图片 6"/>
          <p:cNvPicPr>
            <a:picLocks noChangeAspect="1"/>
          </p:cNvPicPr>
          <p:nvPr/>
        </p:nvPicPr>
        <p:blipFill>
          <a:blip r:embed="rId3"/>
          <a:stretch>
            <a:fillRect/>
          </a:stretch>
        </p:blipFill>
        <p:spPr>
          <a:xfrm>
            <a:off x="1187624" y="4416971"/>
            <a:ext cx="6768752" cy="2108374"/>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43">
                                            <p:txEl>
                                              <p:pRg st="4" end="4"/>
                                            </p:txEl>
                                          </p:spTgt>
                                        </p:tgtEl>
                                        <p:attrNameLst>
                                          <p:attrName>style.visibility</p:attrName>
                                        </p:attrNameLst>
                                      </p:cBhvr>
                                      <p:to>
                                        <p:strVal val="visible"/>
                                      </p:to>
                                    </p:set>
                                    <p:animEffect transition="in" filter="blinds(horizontal)">
                                      <p:cBhvr>
                                        <p:cTn id="22" dur="500"/>
                                        <p:tgtEl>
                                          <p:spTgt spid="102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243">
                                            <p:txEl>
                                              <p:pRg st="6" end="6"/>
                                            </p:txEl>
                                          </p:spTgt>
                                        </p:tgtEl>
                                        <p:attrNameLst>
                                          <p:attrName>style.visibility</p:attrName>
                                        </p:attrNameLst>
                                      </p:cBhvr>
                                      <p:to>
                                        <p:strVal val="visible"/>
                                      </p:to>
                                    </p:set>
                                    <p:animEffect transition="in" filter="blinds(horizontal)">
                                      <p:cBhvr>
                                        <p:cTn id="33" dur="500"/>
                                        <p:tgtEl>
                                          <p:spTgt spid="1024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utoUpdateAnimBg="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AFB30C92-3A01-457A-BE22-262280943C8C}"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11267" name="Rectangle 3"/>
          <p:cNvSpPr>
            <a:spLocks noGrp="1" noChangeArrowheads="1"/>
          </p:cNvSpPr>
          <p:nvPr>
            <p:ph type="body" idx="1"/>
          </p:nvPr>
        </p:nvSpPr>
        <p:spPr>
          <a:xfrm>
            <a:off x="323528" y="1054706"/>
            <a:ext cx="8229600" cy="4678451"/>
          </a:xfrm>
        </p:spPr>
        <p:txBody>
          <a:bodyPr/>
          <a:lstStyle/>
          <a:p>
            <a:pPr eaLnBrk="1" hangingPunct="1">
              <a:buClr>
                <a:srgbClr val="FF0000"/>
              </a:buClr>
              <a:buFont typeface="Wingdings" panose="05000000000000000000" pitchFamily="2" charset="2"/>
              <a:buChar char="Ø"/>
            </a:pPr>
            <a:r>
              <a:rPr lang="zh-CN" altLang="en-US" sz="2400" b="1" dirty="0"/>
              <a:t>由定义可知</a:t>
            </a:r>
            <a:r>
              <a:rPr lang="en-US" altLang="zh-CN" sz="2400" b="1" dirty="0"/>
              <a:t>: </a:t>
            </a:r>
            <a:r>
              <a:rPr lang="zh-CN" altLang="en-US" sz="2400" b="1" dirty="0"/>
              <a:t>依据结点数的多少可将二叉树划分为五种不同的形态：</a:t>
            </a:r>
            <a:endParaRPr lang="zh-CN" altLang="en-US" sz="2400" b="1" dirty="0"/>
          </a:p>
          <a:p>
            <a:pPr eaLnBrk="1" hangingPunct="1">
              <a:lnSpc>
                <a:spcPct val="90000"/>
              </a:lnSpc>
              <a:buFont typeface="Wingdings" panose="05000000000000000000" pitchFamily="2" charset="2"/>
              <a:buNone/>
            </a:pPr>
            <a:r>
              <a:rPr lang="zh-CN" altLang="en-US" sz="2400" b="1" dirty="0"/>
              <a:t>   （</a:t>
            </a:r>
            <a:r>
              <a:rPr lang="en-US" altLang="zh-CN" sz="2400" b="1" dirty="0"/>
              <a:t>1</a:t>
            </a:r>
            <a:r>
              <a:rPr lang="zh-CN" altLang="en-US" sz="2400" b="1" dirty="0"/>
              <a:t>）空树，即结点数为</a:t>
            </a:r>
            <a:r>
              <a:rPr lang="en-US" altLang="zh-CN" sz="2400" b="1" dirty="0"/>
              <a:t>0</a:t>
            </a:r>
            <a:endParaRPr lang="en-US" altLang="zh-CN" sz="2400" b="1" dirty="0"/>
          </a:p>
          <a:p>
            <a:pPr eaLnBrk="1" hangingPunct="1">
              <a:lnSpc>
                <a:spcPct val="90000"/>
              </a:lnSpc>
              <a:buFont typeface="Wingdings" panose="05000000000000000000" pitchFamily="2" charset="2"/>
              <a:buNone/>
            </a:pPr>
            <a:endParaRPr lang="en-US" altLang="zh-CN" sz="2400" b="1" dirty="0"/>
          </a:p>
          <a:p>
            <a:pPr eaLnBrk="1" hangingPunct="1">
              <a:lnSpc>
                <a:spcPct val="90000"/>
              </a:lnSpc>
              <a:buFont typeface="Wingdings" panose="05000000000000000000" pitchFamily="2" charset="2"/>
              <a:buNone/>
            </a:pPr>
            <a:r>
              <a:rPr lang="zh-CN" altLang="en-US" sz="2400" b="1" dirty="0"/>
              <a:t>   （</a:t>
            </a:r>
            <a:r>
              <a:rPr lang="en-US" altLang="zh-CN" sz="2400" b="1" dirty="0"/>
              <a:t>2</a:t>
            </a:r>
            <a:r>
              <a:rPr lang="zh-CN" altLang="en-US" sz="2400" b="1" dirty="0"/>
              <a:t>）单结点二叉树，即仅有一个结点</a:t>
            </a:r>
            <a:endParaRPr lang="zh-CN" altLang="en-US" sz="2400" b="1" dirty="0"/>
          </a:p>
          <a:p>
            <a:pPr eaLnBrk="1" hangingPunct="1">
              <a:lnSpc>
                <a:spcPct val="90000"/>
              </a:lnSpc>
              <a:buFont typeface="Wingdings" panose="05000000000000000000" pitchFamily="2" charset="2"/>
              <a:buNone/>
            </a:pPr>
            <a:endParaRPr lang="zh-CN" altLang="en-US" sz="2400" b="1" dirty="0"/>
          </a:p>
          <a:p>
            <a:pPr eaLnBrk="1" hangingPunct="1">
              <a:lnSpc>
                <a:spcPct val="90000"/>
              </a:lnSpc>
              <a:buFont typeface="Wingdings" panose="05000000000000000000" pitchFamily="2" charset="2"/>
              <a:buNone/>
            </a:pPr>
            <a:r>
              <a:rPr lang="zh-CN" altLang="en-US" sz="2400" b="1" dirty="0"/>
              <a:t>   （</a:t>
            </a:r>
            <a:r>
              <a:rPr lang="en-US" altLang="zh-CN" sz="2400" b="1" dirty="0"/>
              <a:t>3</a:t>
            </a:r>
            <a:r>
              <a:rPr lang="zh-CN" altLang="en-US" sz="2400" b="1" dirty="0"/>
              <a:t>）左子树为空右子树不空</a:t>
            </a:r>
            <a:endParaRPr lang="zh-CN" altLang="en-US" sz="2400" b="1" dirty="0"/>
          </a:p>
          <a:p>
            <a:pPr eaLnBrk="1" hangingPunct="1">
              <a:lnSpc>
                <a:spcPct val="90000"/>
              </a:lnSpc>
              <a:buFont typeface="Wingdings" panose="05000000000000000000" pitchFamily="2" charset="2"/>
              <a:buNone/>
            </a:pPr>
            <a:endParaRPr lang="zh-CN" altLang="en-US" sz="2400" b="1" dirty="0"/>
          </a:p>
          <a:p>
            <a:pPr eaLnBrk="1" hangingPunct="1">
              <a:lnSpc>
                <a:spcPct val="90000"/>
              </a:lnSpc>
              <a:buFont typeface="Wingdings" panose="05000000000000000000" pitchFamily="2" charset="2"/>
              <a:buNone/>
            </a:pPr>
            <a:r>
              <a:rPr lang="zh-CN" altLang="en-US" sz="2400" b="1" dirty="0"/>
              <a:t>   （</a:t>
            </a:r>
            <a:r>
              <a:rPr lang="en-US" altLang="zh-CN" sz="2400" b="1" dirty="0"/>
              <a:t>4</a:t>
            </a:r>
            <a:r>
              <a:rPr lang="zh-CN" altLang="en-US" sz="2400" b="1" dirty="0"/>
              <a:t>）右子树为空左子树不空</a:t>
            </a:r>
            <a:endParaRPr lang="zh-CN" altLang="en-US" sz="2400" b="1" dirty="0"/>
          </a:p>
          <a:p>
            <a:pPr eaLnBrk="1" hangingPunct="1">
              <a:lnSpc>
                <a:spcPct val="90000"/>
              </a:lnSpc>
              <a:buFont typeface="Wingdings" panose="05000000000000000000" pitchFamily="2" charset="2"/>
              <a:buNone/>
            </a:pPr>
            <a:endParaRPr lang="zh-CN" altLang="en-US" sz="2400" b="1" dirty="0"/>
          </a:p>
          <a:p>
            <a:pPr eaLnBrk="1" hangingPunct="1">
              <a:lnSpc>
                <a:spcPct val="90000"/>
              </a:lnSpc>
              <a:buFont typeface="Wingdings" panose="05000000000000000000" pitchFamily="2" charset="2"/>
              <a:buNone/>
            </a:pPr>
            <a:r>
              <a:rPr lang="zh-CN" altLang="en-US" sz="2400" b="1" dirty="0"/>
              <a:t>    （</a:t>
            </a:r>
            <a:r>
              <a:rPr lang="en-US" altLang="zh-CN" sz="2400" b="1" dirty="0"/>
              <a:t>5</a:t>
            </a:r>
            <a:r>
              <a:rPr lang="zh-CN" altLang="en-US" sz="2400" b="1" dirty="0"/>
              <a:t>）左右子树均不空</a:t>
            </a:r>
            <a:br>
              <a:rPr lang="zh-CN" altLang="en-US" b="1" dirty="0"/>
            </a:br>
            <a:endParaRPr lang="zh-CN" altLang="en-US" b="1" dirty="0"/>
          </a:p>
        </p:txBody>
      </p:sp>
      <p:sp>
        <p:nvSpPr>
          <p:cNvPr id="11268" name="Oval 4"/>
          <p:cNvSpPr>
            <a:spLocks noChangeArrowheads="1"/>
          </p:cNvSpPr>
          <p:nvPr/>
        </p:nvSpPr>
        <p:spPr bwMode="auto">
          <a:xfrm>
            <a:off x="7020272" y="2060575"/>
            <a:ext cx="114300" cy="100013"/>
          </a:xfrm>
          <a:prstGeom prst="ellipse">
            <a:avLst/>
          </a:prstGeom>
          <a:solidFill>
            <a:srgbClr val="FFFF00"/>
          </a:solidFill>
          <a:ln w="2857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11269" name="Line 5"/>
          <p:cNvSpPr>
            <a:spLocks noChangeShapeType="1"/>
          </p:cNvSpPr>
          <p:nvPr/>
        </p:nvSpPr>
        <p:spPr bwMode="auto">
          <a:xfrm>
            <a:off x="7020272" y="2060575"/>
            <a:ext cx="114300" cy="10001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70" name="Oval 6"/>
          <p:cNvSpPr>
            <a:spLocks noChangeArrowheads="1"/>
          </p:cNvSpPr>
          <p:nvPr/>
        </p:nvSpPr>
        <p:spPr bwMode="auto">
          <a:xfrm>
            <a:off x="7049988" y="2781300"/>
            <a:ext cx="114300" cy="98425"/>
          </a:xfrm>
          <a:prstGeom prst="ellipse">
            <a:avLst/>
          </a:prstGeom>
          <a:solidFill>
            <a:srgbClr val="FFFF00"/>
          </a:solidFill>
          <a:ln w="2857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11271" name="Oval 7"/>
          <p:cNvSpPr>
            <a:spLocks noChangeArrowheads="1"/>
          </p:cNvSpPr>
          <p:nvPr/>
        </p:nvSpPr>
        <p:spPr bwMode="auto">
          <a:xfrm>
            <a:off x="7121968" y="4365625"/>
            <a:ext cx="114300" cy="100013"/>
          </a:xfrm>
          <a:prstGeom prst="ellipse">
            <a:avLst/>
          </a:prstGeom>
          <a:solidFill>
            <a:srgbClr val="FFFF00"/>
          </a:solidFill>
          <a:ln w="2857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11272" name="Line 8"/>
          <p:cNvSpPr>
            <a:spLocks noChangeShapeType="1"/>
          </p:cNvSpPr>
          <p:nvPr/>
        </p:nvSpPr>
        <p:spPr bwMode="auto">
          <a:xfrm flipH="1">
            <a:off x="7022182" y="4426644"/>
            <a:ext cx="127000" cy="137419"/>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73" name="Oval 9"/>
          <p:cNvSpPr>
            <a:spLocks noChangeArrowheads="1"/>
          </p:cNvSpPr>
          <p:nvPr/>
        </p:nvSpPr>
        <p:spPr bwMode="auto">
          <a:xfrm>
            <a:off x="7092280" y="3449638"/>
            <a:ext cx="114300" cy="98425"/>
          </a:xfrm>
          <a:prstGeom prst="ellipse">
            <a:avLst/>
          </a:prstGeom>
          <a:solidFill>
            <a:srgbClr val="FFFF00"/>
          </a:solidFill>
          <a:ln w="2857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11274" name="Line 10"/>
          <p:cNvSpPr>
            <a:spLocks noChangeShapeType="1"/>
          </p:cNvSpPr>
          <p:nvPr/>
        </p:nvSpPr>
        <p:spPr bwMode="auto">
          <a:xfrm flipH="1" flipV="1">
            <a:off x="7164388" y="3540819"/>
            <a:ext cx="215900" cy="15646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75" name="Oval 11"/>
          <p:cNvSpPr>
            <a:spLocks noChangeArrowheads="1"/>
          </p:cNvSpPr>
          <p:nvPr/>
        </p:nvSpPr>
        <p:spPr bwMode="auto">
          <a:xfrm>
            <a:off x="7130975" y="5373688"/>
            <a:ext cx="114300" cy="100012"/>
          </a:xfrm>
          <a:prstGeom prst="ellipse">
            <a:avLst/>
          </a:prstGeom>
          <a:solidFill>
            <a:srgbClr val="FFFF00"/>
          </a:solidFill>
          <a:ln w="2857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11276" name="Line 12"/>
          <p:cNvSpPr>
            <a:spLocks noChangeShapeType="1"/>
          </p:cNvSpPr>
          <p:nvPr/>
        </p:nvSpPr>
        <p:spPr bwMode="auto">
          <a:xfrm flipH="1">
            <a:off x="7024835" y="5473700"/>
            <a:ext cx="133350" cy="127074"/>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77" name="Line 13"/>
          <p:cNvSpPr>
            <a:spLocks noChangeShapeType="1"/>
          </p:cNvSpPr>
          <p:nvPr/>
        </p:nvSpPr>
        <p:spPr bwMode="auto">
          <a:xfrm flipH="1" flipV="1">
            <a:off x="7211489" y="5473697"/>
            <a:ext cx="156245" cy="127071"/>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78" name="未知"/>
          <p:cNvSpPr/>
          <p:nvPr/>
        </p:nvSpPr>
        <p:spPr bwMode="auto">
          <a:xfrm>
            <a:off x="6660232" y="4530725"/>
            <a:ext cx="361950" cy="312738"/>
          </a:xfrm>
          <a:custGeom>
            <a:avLst/>
            <a:gdLst>
              <a:gd name="T0" fmla="*/ 361950 w 390"/>
              <a:gd name="T1" fmla="*/ 39092 h 416"/>
              <a:gd name="T2" fmla="*/ 194896 w 390"/>
              <a:gd name="T3" fmla="*/ 39092 h 416"/>
              <a:gd name="T4" fmla="*/ 27842 w 390"/>
              <a:gd name="T5" fmla="*/ 156369 h 416"/>
              <a:gd name="T6" fmla="*/ 27842 w 390"/>
              <a:gd name="T7" fmla="*/ 273646 h 416"/>
              <a:gd name="T8" fmla="*/ 194896 w 390"/>
              <a:gd name="T9" fmla="*/ 273646 h 416"/>
              <a:gd name="T10" fmla="*/ 361950 w 390"/>
              <a:gd name="T11" fmla="*/ 39092 h 416"/>
              <a:gd name="T12" fmla="*/ 0 60000 65536"/>
              <a:gd name="T13" fmla="*/ 0 60000 65536"/>
              <a:gd name="T14" fmla="*/ 0 60000 65536"/>
              <a:gd name="T15" fmla="*/ 0 60000 65536"/>
              <a:gd name="T16" fmla="*/ 0 60000 65536"/>
              <a:gd name="T17" fmla="*/ 0 60000 65536"/>
              <a:gd name="T18" fmla="*/ 0 w 390"/>
              <a:gd name="T19" fmla="*/ 0 h 416"/>
              <a:gd name="T20" fmla="*/ 390 w 390"/>
              <a:gd name="T21" fmla="*/ 416 h 416"/>
            </a:gdLst>
            <a:ahLst/>
            <a:cxnLst>
              <a:cxn ang="T12">
                <a:pos x="T0" y="T1"/>
              </a:cxn>
              <a:cxn ang="T13">
                <a:pos x="T2" y="T3"/>
              </a:cxn>
              <a:cxn ang="T14">
                <a:pos x="T4" y="T5"/>
              </a:cxn>
              <a:cxn ang="T15">
                <a:pos x="T6" y="T7"/>
              </a:cxn>
              <a:cxn ang="T16">
                <a:pos x="T8" y="T9"/>
              </a:cxn>
              <a:cxn ang="T17">
                <a:pos x="T10" y="T11"/>
              </a:cxn>
            </a:cxnLst>
            <a:rect l="T18" t="T19" r="T20" b="T21"/>
            <a:pathLst>
              <a:path w="390" h="416">
                <a:moveTo>
                  <a:pt x="390" y="52"/>
                </a:moveTo>
                <a:cubicBezTo>
                  <a:pt x="390" y="0"/>
                  <a:pt x="270" y="26"/>
                  <a:pt x="210" y="52"/>
                </a:cubicBezTo>
                <a:cubicBezTo>
                  <a:pt x="150" y="78"/>
                  <a:pt x="60" y="156"/>
                  <a:pt x="30" y="208"/>
                </a:cubicBezTo>
                <a:cubicBezTo>
                  <a:pt x="0" y="260"/>
                  <a:pt x="0" y="338"/>
                  <a:pt x="30" y="364"/>
                </a:cubicBezTo>
                <a:cubicBezTo>
                  <a:pt x="60" y="390"/>
                  <a:pt x="150" y="416"/>
                  <a:pt x="210" y="364"/>
                </a:cubicBezTo>
                <a:cubicBezTo>
                  <a:pt x="270" y="312"/>
                  <a:pt x="390" y="104"/>
                  <a:pt x="390" y="52"/>
                </a:cubicBezTo>
                <a:close/>
              </a:path>
            </a:pathLst>
          </a:custGeom>
          <a:solidFill>
            <a:srgbClr val="FFFF00"/>
          </a:solidFill>
          <a:ln w="28575">
            <a:solidFill>
              <a:srgbClr val="000000"/>
            </a:solidFill>
            <a:round/>
          </a:ln>
        </p:spPr>
        <p:txBody>
          <a:bodyPr/>
          <a:lstStyle/>
          <a:p>
            <a:endParaRPr lang="zh-CN" altLang="en-US"/>
          </a:p>
        </p:txBody>
      </p:sp>
      <p:sp>
        <p:nvSpPr>
          <p:cNvPr id="11279" name="未知"/>
          <p:cNvSpPr/>
          <p:nvPr/>
        </p:nvSpPr>
        <p:spPr bwMode="auto">
          <a:xfrm>
            <a:off x="6732240" y="5572126"/>
            <a:ext cx="311646" cy="261044"/>
          </a:xfrm>
          <a:custGeom>
            <a:avLst/>
            <a:gdLst>
              <a:gd name="T0" fmla="*/ 247650 w 390"/>
              <a:gd name="T1" fmla="*/ 33139 h 416"/>
              <a:gd name="T2" fmla="*/ 133350 w 390"/>
              <a:gd name="T3" fmla="*/ 33139 h 416"/>
              <a:gd name="T4" fmla="*/ 19050 w 390"/>
              <a:gd name="T5" fmla="*/ 132557 h 416"/>
              <a:gd name="T6" fmla="*/ 19050 w 390"/>
              <a:gd name="T7" fmla="*/ 231974 h 416"/>
              <a:gd name="T8" fmla="*/ 133350 w 390"/>
              <a:gd name="T9" fmla="*/ 231974 h 416"/>
              <a:gd name="T10" fmla="*/ 247650 w 390"/>
              <a:gd name="T11" fmla="*/ 33139 h 416"/>
              <a:gd name="T12" fmla="*/ 0 60000 65536"/>
              <a:gd name="T13" fmla="*/ 0 60000 65536"/>
              <a:gd name="T14" fmla="*/ 0 60000 65536"/>
              <a:gd name="T15" fmla="*/ 0 60000 65536"/>
              <a:gd name="T16" fmla="*/ 0 60000 65536"/>
              <a:gd name="T17" fmla="*/ 0 60000 65536"/>
              <a:gd name="T18" fmla="*/ 0 w 390"/>
              <a:gd name="T19" fmla="*/ 0 h 416"/>
              <a:gd name="T20" fmla="*/ 390 w 390"/>
              <a:gd name="T21" fmla="*/ 416 h 416"/>
            </a:gdLst>
            <a:ahLst/>
            <a:cxnLst>
              <a:cxn ang="T12">
                <a:pos x="T0" y="T1"/>
              </a:cxn>
              <a:cxn ang="T13">
                <a:pos x="T2" y="T3"/>
              </a:cxn>
              <a:cxn ang="T14">
                <a:pos x="T4" y="T5"/>
              </a:cxn>
              <a:cxn ang="T15">
                <a:pos x="T6" y="T7"/>
              </a:cxn>
              <a:cxn ang="T16">
                <a:pos x="T8" y="T9"/>
              </a:cxn>
              <a:cxn ang="T17">
                <a:pos x="T10" y="T11"/>
              </a:cxn>
            </a:cxnLst>
            <a:rect l="T18" t="T19" r="T20" b="T21"/>
            <a:pathLst>
              <a:path w="390" h="416">
                <a:moveTo>
                  <a:pt x="390" y="52"/>
                </a:moveTo>
                <a:cubicBezTo>
                  <a:pt x="390" y="0"/>
                  <a:pt x="270" y="26"/>
                  <a:pt x="210" y="52"/>
                </a:cubicBezTo>
                <a:cubicBezTo>
                  <a:pt x="150" y="78"/>
                  <a:pt x="60" y="156"/>
                  <a:pt x="30" y="208"/>
                </a:cubicBezTo>
                <a:cubicBezTo>
                  <a:pt x="0" y="260"/>
                  <a:pt x="0" y="338"/>
                  <a:pt x="30" y="364"/>
                </a:cubicBezTo>
                <a:cubicBezTo>
                  <a:pt x="60" y="390"/>
                  <a:pt x="150" y="416"/>
                  <a:pt x="210" y="364"/>
                </a:cubicBezTo>
                <a:cubicBezTo>
                  <a:pt x="270" y="312"/>
                  <a:pt x="390" y="104"/>
                  <a:pt x="390" y="52"/>
                </a:cubicBezTo>
                <a:close/>
              </a:path>
            </a:pathLst>
          </a:custGeom>
          <a:solidFill>
            <a:srgbClr val="FFFF00"/>
          </a:solidFill>
          <a:ln w="28575">
            <a:solidFill>
              <a:srgbClr val="000000"/>
            </a:solidFill>
            <a:round/>
          </a:ln>
        </p:spPr>
        <p:txBody>
          <a:bodyPr/>
          <a:lstStyle/>
          <a:p>
            <a:endParaRPr lang="zh-CN" altLang="en-US"/>
          </a:p>
        </p:txBody>
      </p:sp>
      <p:sp>
        <p:nvSpPr>
          <p:cNvPr id="11280" name="未知"/>
          <p:cNvSpPr/>
          <p:nvPr/>
        </p:nvSpPr>
        <p:spPr bwMode="auto">
          <a:xfrm flipH="1">
            <a:off x="7333243" y="3644900"/>
            <a:ext cx="371475" cy="284163"/>
          </a:xfrm>
          <a:custGeom>
            <a:avLst/>
            <a:gdLst>
              <a:gd name="T0" fmla="*/ 371475 w 390"/>
              <a:gd name="T1" fmla="*/ 35520 h 416"/>
              <a:gd name="T2" fmla="*/ 200025 w 390"/>
              <a:gd name="T3" fmla="*/ 35520 h 416"/>
              <a:gd name="T4" fmla="*/ 28575 w 390"/>
              <a:gd name="T5" fmla="*/ 142082 h 416"/>
              <a:gd name="T6" fmla="*/ 28575 w 390"/>
              <a:gd name="T7" fmla="*/ 248643 h 416"/>
              <a:gd name="T8" fmla="*/ 200025 w 390"/>
              <a:gd name="T9" fmla="*/ 248643 h 416"/>
              <a:gd name="T10" fmla="*/ 371475 w 390"/>
              <a:gd name="T11" fmla="*/ 35520 h 416"/>
              <a:gd name="T12" fmla="*/ 0 60000 65536"/>
              <a:gd name="T13" fmla="*/ 0 60000 65536"/>
              <a:gd name="T14" fmla="*/ 0 60000 65536"/>
              <a:gd name="T15" fmla="*/ 0 60000 65536"/>
              <a:gd name="T16" fmla="*/ 0 60000 65536"/>
              <a:gd name="T17" fmla="*/ 0 60000 65536"/>
              <a:gd name="T18" fmla="*/ 0 w 390"/>
              <a:gd name="T19" fmla="*/ 0 h 416"/>
              <a:gd name="T20" fmla="*/ 390 w 390"/>
              <a:gd name="T21" fmla="*/ 416 h 416"/>
            </a:gdLst>
            <a:ahLst/>
            <a:cxnLst>
              <a:cxn ang="T12">
                <a:pos x="T0" y="T1"/>
              </a:cxn>
              <a:cxn ang="T13">
                <a:pos x="T2" y="T3"/>
              </a:cxn>
              <a:cxn ang="T14">
                <a:pos x="T4" y="T5"/>
              </a:cxn>
              <a:cxn ang="T15">
                <a:pos x="T6" y="T7"/>
              </a:cxn>
              <a:cxn ang="T16">
                <a:pos x="T8" y="T9"/>
              </a:cxn>
              <a:cxn ang="T17">
                <a:pos x="T10" y="T11"/>
              </a:cxn>
            </a:cxnLst>
            <a:rect l="T18" t="T19" r="T20" b="T21"/>
            <a:pathLst>
              <a:path w="390" h="416">
                <a:moveTo>
                  <a:pt x="390" y="52"/>
                </a:moveTo>
                <a:cubicBezTo>
                  <a:pt x="390" y="0"/>
                  <a:pt x="270" y="26"/>
                  <a:pt x="210" y="52"/>
                </a:cubicBezTo>
                <a:cubicBezTo>
                  <a:pt x="150" y="78"/>
                  <a:pt x="60" y="156"/>
                  <a:pt x="30" y="208"/>
                </a:cubicBezTo>
                <a:cubicBezTo>
                  <a:pt x="0" y="260"/>
                  <a:pt x="0" y="338"/>
                  <a:pt x="30" y="364"/>
                </a:cubicBezTo>
                <a:cubicBezTo>
                  <a:pt x="60" y="390"/>
                  <a:pt x="150" y="416"/>
                  <a:pt x="210" y="364"/>
                </a:cubicBezTo>
                <a:cubicBezTo>
                  <a:pt x="270" y="312"/>
                  <a:pt x="390" y="104"/>
                  <a:pt x="390" y="52"/>
                </a:cubicBezTo>
                <a:close/>
              </a:path>
            </a:pathLst>
          </a:custGeom>
          <a:solidFill>
            <a:srgbClr val="FFFF00"/>
          </a:solidFill>
          <a:ln w="28575">
            <a:solidFill>
              <a:srgbClr val="000000"/>
            </a:solidFill>
            <a:round/>
          </a:ln>
        </p:spPr>
        <p:txBody>
          <a:bodyPr/>
          <a:lstStyle/>
          <a:p>
            <a:endParaRPr lang="zh-CN" altLang="en-US"/>
          </a:p>
        </p:txBody>
      </p:sp>
      <p:sp>
        <p:nvSpPr>
          <p:cNvPr id="11281" name="未知"/>
          <p:cNvSpPr/>
          <p:nvPr/>
        </p:nvSpPr>
        <p:spPr bwMode="auto">
          <a:xfrm flipH="1">
            <a:off x="7367736" y="5572125"/>
            <a:ext cx="336982" cy="261041"/>
          </a:xfrm>
          <a:custGeom>
            <a:avLst/>
            <a:gdLst>
              <a:gd name="T0" fmla="*/ 228600 w 390"/>
              <a:gd name="T1" fmla="*/ 33139 h 416"/>
              <a:gd name="T2" fmla="*/ 123092 w 390"/>
              <a:gd name="T3" fmla="*/ 33139 h 416"/>
              <a:gd name="T4" fmla="*/ 17585 w 390"/>
              <a:gd name="T5" fmla="*/ 132557 h 416"/>
              <a:gd name="T6" fmla="*/ 17585 w 390"/>
              <a:gd name="T7" fmla="*/ 231974 h 416"/>
              <a:gd name="T8" fmla="*/ 123092 w 390"/>
              <a:gd name="T9" fmla="*/ 231974 h 416"/>
              <a:gd name="T10" fmla="*/ 228600 w 390"/>
              <a:gd name="T11" fmla="*/ 33139 h 416"/>
              <a:gd name="T12" fmla="*/ 0 60000 65536"/>
              <a:gd name="T13" fmla="*/ 0 60000 65536"/>
              <a:gd name="T14" fmla="*/ 0 60000 65536"/>
              <a:gd name="T15" fmla="*/ 0 60000 65536"/>
              <a:gd name="T16" fmla="*/ 0 60000 65536"/>
              <a:gd name="T17" fmla="*/ 0 60000 65536"/>
              <a:gd name="T18" fmla="*/ 0 w 390"/>
              <a:gd name="T19" fmla="*/ 0 h 416"/>
              <a:gd name="T20" fmla="*/ 390 w 390"/>
              <a:gd name="T21" fmla="*/ 416 h 416"/>
            </a:gdLst>
            <a:ahLst/>
            <a:cxnLst>
              <a:cxn ang="T12">
                <a:pos x="T0" y="T1"/>
              </a:cxn>
              <a:cxn ang="T13">
                <a:pos x="T2" y="T3"/>
              </a:cxn>
              <a:cxn ang="T14">
                <a:pos x="T4" y="T5"/>
              </a:cxn>
              <a:cxn ang="T15">
                <a:pos x="T6" y="T7"/>
              </a:cxn>
              <a:cxn ang="T16">
                <a:pos x="T8" y="T9"/>
              </a:cxn>
              <a:cxn ang="T17">
                <a:pos x="T10" y="T11"/>
              </a:cxn>
            </a:cxnLst>
            <a:rect l="T18" t="T19" r="T20" b="T21"/>
            <a:pathLst>
              <a:path w="390" h="416">
                <a:moveTo>
                  <a:pt x="390" y="52"/>
                </a:moveTo>
                <a:cubicBezTo>
                  <a:pt x="390" y="0"/>
                  <a:pt x="270" y="26"/>
                  <a:pt x="210" y="52"/>
                </a:cubicBezTo>
                <a:cubicBezTo>
                  <a:pt x="150" y="78"/>
                  <a:pt x="60" y="156"/>
                  <a:pt x="30" y="208"/>
                </a:cubicBezTo>
                <a:cubicBezTo>
                  <a:pt x="0" y="260"/>
                  <a:pt x="0" y="338"/>
                  <a:pt x="30" y="364"/>
                </a:cubicBezTo>
                <a:cubicBezTo>
                  <a:pt x="60" y="390"/>
                  <a:pt x="150" y="416"/>
                  <a:pt x="210" y="364"/>
                </a:cubicBezTo>
                <a:cubicBezTo>
                  <a:pt x="270" y="312"/>
                  <a:pt x="390" y="104"/>
                  <a:pt x="390" y="52"/>
                </a:cubicBezTo>
                <a:close/>
              </a:path>
            </a:pathLst>
          </a:custGeom>
          <a:solidFill>
            <a:srgbClr val="FFFF00"/>
          </a:solidFill>
          <a:ln w="28575">
            <a:solidFill>
              <a:srgbClr val="000000"/>
            </a:solidFill>
            <a:round/>
          </a:ln>
        </p:spPr>
        <p:txBody>
          <a:bodyPr/>
          <a:lstStyle/>
          <a:p>
            <a:endParaRPr lang="zh-CN" altLang="en-US"/>
          </a:p>
        </p:txBody>
      </p:sp>
      <p:grpSp>
        <p:nvGrpSpPr>
          <p:cNvPr id="20" name="组合 114"/>
          <p:cNvGrpSpPr/>
          <p:nvPr/>
        </p:nvGrpSpPr>
        <p:grpSpPr>
          <a:xfrm>
            <a:off x="493395" y="105077"/>
            <a:ext cx="8327077" cy="679778"/>
            <a:chOff x="933887" y="3363717"/>
            <a:chExt cx="8327077" cy="679778"/>
          </a:xfrm>
        </p:grpSpPr>
        <p:grpSp>
          <p:nvGrpSpPr>
            <p:cNvPr id="21" name="组合 105"/>
            <p:cNvGrpSpPr/>
            <p:nvPr/>
          </p:nvGrpSpPr>
          <p:grpSpPr>
            <a:xfrm>
              <a:off x="933887" y="3363717"/>
              <a:ext cx="8327077" cy="679778"/>
              <a:chOff x="933887" y="3363717"/>
              <a:chExt cx="8327077" cy="679778"/>
            </a:xfrm>
          </p:grpSpPr>
          <p:sp>
            <p:nvSpPr>
              <p:cNvPr id="23"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4" name="TextBox 6"/>
              <p:cNvSpPr txBox="1">
                <a:spLocks noChangeArrowheads="1"/>
              </p:cNvSpPr>
              <p:nvPr/>
            </p:nvSpPr>
            <p:spPr bwMode="auto">
              <a:xfrm>
                <a:off x="1502314" y="3363717"/>
                <a:ext cx="775865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8.3 </a:t>
                </a:r>
                <a:r>
                  <a:rPr lang="zh-CN" altLang="en-US" sz="3600" b="1" dirty="0">
                    <a:latin typeface="Times New Roman" panose="02020603050405020304" pitchFamily="18" charset="0"/>
                    <a:ea typeface="黑体" panose="02010609060101010101" pitchFamily="49" charset="-122"/>
                  </a:rPr>
                  <a:t>二叉树的定义、性质和存储结构</a:t>
                </a:r>
                <a:endParaRPr lang="zh-CN" altLang="en-US" sz="3600" b="1" dirty="0">
                  <a:latin typeface="Times New Roman" panose="02020603050405020304" pitchFamily="18" charset="0"/>
                  <a:ea typeface="黑体" panose="02010609060101010101" pitchFamily="49" charset="-122"/>
                </a:endParaRPr>
              </a:p>
            </p:txBody>
          </p:sp>
        </p:grpSp>
        <p:pic>
          <p:nvPicPr>
            <p:cNvPr id="22" name="图片 21" descr="12.jpg"/>
            <p:cNvPicPr>
              <a:picLocks noChangeAspect="1"/>
            </p:cNvPicPr>
            <p:nvPr/>
          </p:nvPicPr>
          <p:blipFill>
            <a:blip r:embed="rId1" cstate="print"/>
            <a:stretch>
              <a:fillRect/>
            </a:stretch>
          </p:blipFill>
          <p:spPr>
            <a:xfrm>
              <a:off x="1115929" y="3530600"/>
              <a:ext cx="446172" cy="431048"/>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68"/>
                                        </p:tgtEl>
                                        <p:attrNameLst>
                                          <p:attrName>style.visibility</p:attrName>
                                        </p:attrNameLst>
                                      </p:cBhvr>
                                      <p:to>
                                        <p:strVal val="visible"/>
                                      </p:to>
                                    </p:set>
                                    <p:animEffect transition="in" filter="blinds(horizontal)">
                                      <p:cBhvr>
                                        <p:cTn id="17" dur="500"/>
                                        <p:tgtEl>
                                          <p:spTgt spid="11268"/>
                                        </p:tgtEl>
                                      </p:cBhvr>
                                    </p:animEffect>
                                  </p:childTnLst>
                                </p:cTn>
                              </p:par>
                              <p:par>
                                <p:cTn id="18" presetID="3" presetClass="entr" presetSubtype="10" fill="hold" nodeType="withEffect">
                                  <p:stCondLst>
                                    <p:cond delay="0"/>
                                  </p:stCondLst>
                                  <p:childTnLst>
                                    <p:set>
                                      <p:cBhvr>
                                        <p:cTn id="19" dur="1" fill="hold">
                                          <p:stCondLst>
                                            <p:cond delay="0"/>
                                          </p:stCondLst>
                                        </p:cTn>
                                        <p:tgtEl>
                                          <p:spTgt spid="11269"/>
                                        </p:tgtEl>
                                        <p:attrNameLst>
                                          <p:attrName>style.visibility</p:attrName>
                                        </p:attrNameLst>
                                      </p:cBhvr>
                                      <p:to>
                                        <p:strVal val="visible"/>
                                      </p:to>
                                    </p:set>
                                    <p:animEffect transition="in" filter="blinds(horizontal)">
                                      <p:cBhvr>
                                        <p:cTn id="20" dur="500"/>
                                        <p:tgtEl>
                                          <p:spTgt spid="1126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25" dur="500"/>
                                        <p:tgtEl>
                                          <p:spTgt spid="1126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1270"/>
                                        </p:tgtEl>
                                        <p:attrNameLst>
                                          <p:attrName>style.visibility</p:attrName>
                                        </p:attrNameLst>
                                      </p:cBhvr>
                                      <p:to>
                                        <p:strVal val="visible"/>
                                      </p:to>
                                    </p:set>
                                    <p:animEffect transition="in" filter="blinds(horizontal)">
                                      <p:cBhvr>
                                        <p:cTn id="30" dur="500"/>
                                        <p:tgtEl>
                                          <p:spTgt spid="11270"/>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1267">
                                            <p:txEl>
                                              <p:pRg st="5" end="5"/>
                                            </p:txEl>
                                          </p:spTgt>
                                        </p:tgtEl>
                                        <p:attrNameLst>
                                          <p:attrName>style.visibility</p:attrName>
                                        </p:attrNameLst>
                                      </p:cBhvr>
                                      <p:to>
                                        <p:strVal val="visible"/>
                                      </p:to>
                                    </p:set>
                                    <p:animEffect transition="in" filter="blinds(horizontal)">
                                      <p:cBhvr>
                                        <p:cTn id="35" dur="500"/>
                                        <p:tgtEl>
                                          <p:spTgt spid="1126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1273"/>
                                        </p:tgtEl>
                                        <p:attrNameLst>
                                          <p:attrName>style.visibility</p:attrName>
                                        </p:attrNameLst>
                                      </p:cBhvr>
                                      <p:to>
                                        <p:strVal val="visible"/>
                                      </p:to>
                                    </p:set>
                                    <p:animEffect transition="in" filter="blinds(horizontal)">
                                      <p:cBhvr>
                                        <p:cTn id="40" dur="500"/>
                                        <p:tgtEl>
                                          <p:spTgt spid="11273"/>
                                        </p:tgtEl>
                                      </p:cBhvr>
                                    </p:animEffect>
                                  </p:childTnLst>
                                </p:cTn>
                              </p:par>
                              <p:par>
                                <p:cTn id="41" presetID="3" presetClass="entr" presetSubtype="10" fill="hold" nodeType="withEffect">
                                  <p:stCondLst>
                                    <p:cond delay="0"/>
                                  </p:stCondLst>
                                  <p:childTnLst>
                                    <p:set>
                                      <p:cBhvr>
                                        <p:cTn id="42" dur="1" fill="hold">
                                          <p:stCondLst>
                                            <p:cond delay="0"/>
                                          </p:stCondLst>
                                        </p:cTn>
                                        <p:tgtEl>
                                          <p:spTgt spid="11274"/>
                                        </p:tgtEl>
                                        <p:attrNameLst>
                                          <p:attrName>style.visibility</p:attrName>
                                        </p:attrNameLst>
                                      </p:cBhvr>
                                      <p:to>
                                        <p:strVal val="visible"/>
                                      </p:to>
                                    </p:set>
                                    <p:animEffect transition="in" filter="blinds(horizontal)">
                                      <p:cBhvr>
                                        <p:cTn id="43" dur="500"/>
                                        <p:tgtEl>
                                          <p:spTgt spid="11274"/>
                                        </p:tgtEl>
                                      </p:cBhvr>
                                    </p:animEffect>
                                  </p:childTnLst>
                                </p:cTn>
                              </p:par>
                              <p:par>
                                <p:cTn id="44" presetID="3" presetClass="entr" presetSubtype="10" fill="hold" nodeType="withEffect">
                                  <p:stCondLst>
                                    <p:cond delay="0"/>
                                  </p:stCondLst>
                                  <p:childTnLst>
                                    <p:set>
                                      <p:cBhvr>
                                        <p:cTn id="45" dur="1" fill="hold">
                                          <p:stCondLst>
                                            <p:cond delay="0"/>
                                          </p:stCondLst>
                                        </p:cTn>
                                        <p:tgtEl>
                                          <p:spTgt spid="11280"/>
                                        </p:tgtEl>
                                        <p:attrNameLst>
                                          <p:attrName>style.visibility</p:attrName>
                                        </p:attrNameLst>
                                      </p:cBhvr>
                                      <p:to>
                                        <p:strVal val="visible"/>
                                      </p:to>
                                    </p:set>
                                    <p:animEffect transition="in" filter="blinds(horizontal)">
                                      <p:cBhvr>
                                        <p:cTn id="46" dur="500"/>
                                        <p:tgtEl>
                                          <p:spTgt spid="11280"/>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1267">
                                            <p:txEl>
                                              <p:pRg st="7" end="7"/>
                                            </p:txEl>
                                          </p:spTgt>
                                        </p:tgtEl>
                                        <p:attrNameLst>
                                          <p:attrName>style.visibility</p:attrName>
                                        </p:attrNameLst>
                                      </p:cBhvr>
                                      <p:to>
                                        <p:strVal val="visible"/>
                                      </p:to>
                                    </p:set>
                                    <p:animEffect transition="in" filter="blinds(horizontal)">
                                      <p:cBhvr>
                                        <p:cTn id="51" dur="500"/>
                                        <p:tgtEl>
                                          <p:spTgt spid="11267">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1271"/>
                                        </p:tgtEl>
                                        <p:attrNameLst>
                                          <p:attrName>style.visibility</p:attrName>
                                        </p:attrNameLst>
                                      </p:cBhvr>
                                      <p:to>
                                        <p:strVal val="visible"/>
                                      </p:to>
                                    </p:set>
                                    <p:animEffect transition="in" filter="blinds(horizontal)">
                                      <p:cBhvr>
                                        <p:cTn id="56" dur="500"/>
                                        <p:tgtEl>
                                          <p:spTgt spid="11271"/>
                                        </p:tgtEl>
                                      </p:cBhvr>
                                    </p:animEffect>
                                  </p:childTnLst>
                                </p:cTn>
                              </p:par>
                              <p:par>
                                <p:cTn id="57" presetID="3" presetClass="entr" presetSubtype="10" fill="hold" nodeType="withEffect">
                                  <p:stCondLst>
                                    <p:cond delay="0"/>
                                  </p:stCondLst>
                                  <p:childTnLst>
                                    <p:set>
                                      <p:cBhvr>
                                        <p:cTn id="58" dur="1" fill="hold">
                                          <p:stCondLst>
                                            <p:cond delay="0"/>
                                          </p:stCondLst>
                                        </p:cTn>
                                        <p:tgtEl>
                                          <p:spTgt spid="11272"/>
                                        </p:tgtEl>
                                        <p:attrNameLst>
                                          <p:attrName>style.visibility</p:attrName>
                                        </p:attrNameLst>
                                      </p:cBhvr>
                                      <p:to>
                                        <p:strVal val="visible"/>
                                      </p:to>
                                    </p:set>
                                    <p:animEffect transition="in" filter="blinds(horizontal)">
                                      <p:cBhvr>
                                        <p:cTn id="59" dur="500"/>
                                        <p:tgtEl>
                                          <p:spTgt spid="11272"/>
                                        </p:tgtEl>
                                      </p:cBhvr>
                                    </p:animEffect>
                                  </p:childTnLst>
                                </p:cTn>
                              </p:par>
                              <p:par>
                                <p:cTn id="60" presetID="3" presetClass="entr" presetSubtype="10" fill="hold" nodeType="withEffect">
                                  <p:stCondLst>
                                    <p:cond delay="0"/>
                                  </p:stCondLst>
                                  <p:childTnLst>
                                    <p:set>
                                      <p:cBhvr>
                                        <p:cTn id="61" dur="1" fill="hold">
                                          <p:stCondLst>
                                            <p:cond delay="0"/>
                                          </p:stCondLst>
                                        </p:cTn>
                                        <p:tgtEl>
                                          <p:spTgt spid="11278"/>
                                        </p:tgtEl>
                                        <p:attrNameLst>
                                          <p:attrName>style.visibility</p:attrName>
                                        </p:attrNameLst>
                                      </p:cBhvr>
                                      <p:to>
                                        <p:strVal val="visible"/>
                                      </p:to>
                                    </p:set>
                                    <p:animEffect transition="in" filter="blinds(horizontal)">
                                      <p:cBhvr>
                                        <p:cTn id="62" dur="500"/>
                                        <p:tgtEl>
                                          <p:spTgt spid="1127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1267">
                                            <p:txEl>
                                              <p:pRg st="9" end="9"/>
                                            </p:txEl>
                                          </p:spTgt>
                                        </p:tgtEl>
                                        <p:attrNameLst>
                                          <p:attrName>style.visibility</p:attrName>
                                        </p:attrNameLst>
                                      </p:cBhvr>
                                      <p:to>
                                        <p:strVal val="visible"/>
                                      </p:to>
                                    </p:set>
                                    <p:animEffect transition="in" filter="blinds(horizontal)">
                                      <p:cBhvr>
                                        <p:cTn id="67" dur="500"/>
                                        <p:tgtEl>
                                          <p:spTgt spid="11267">
                                            <p:txEl>
                                              <p:pRg st="9" end="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1275"/>
                                        </p:tgtEl>
                                        <p:attrNameLst>
                                          <p:attrName>style.visibility</p:attrName>
                                        </p:attrNameLst>
                                      </p:cBhvr>
                                      <p:to>
                                        <p:strVal val="visible"/>
                                      </p:to>
                                    </p:set>
                                    <p:animEffect transition="in" filter="blinds(horizontal)">
                                      <p:cBhvr>
                                        <p:cTn id="72" dur="500"/>
                                        <p:tgtEl>
                                          <p:spTgt spid="11275"/>
                                        </p:tgtEl>
                                      </p:cBhvr>
                                    </p:animEffect>
                                  </p:childTnLst>
                                </p:cTn>
                              </p:par>
                              <p:par>
                                <p:cTn id="73" presetID="3" presetClass="entr" presetSubtype="10" fill="hold" nodeType="withEffect">
                                  <p:stCondLst>
                                    <p:cond delay="0"/>
                                  </p:stCondLst>
                                  <p:childTnLst>
                                    <p:set>
                                      <p:cBhvr>
                                        <p:cTn id="74" dur="1" fill="hold">
                                          <p:stCondLst>
                                            <p:cond delay="0"/>
                                          </p:stCondLst>
                                        </p:cTn>
                                        <p:tgtEl>
                                          <p:spTgt spid="11276"/>
                                        </p:tgtEl>
                                        <p:attrNameLst>
                                          <p:attrName>style.visibility</p:attrName>
                                        </p:attrNameLst>
                                      </p:cBhvr>
                                      <p:to>
                                        <p:strVal val="visible"/>
                                      </p:to>
                                    </p:set>
                                    <p:animEffect transition="in" filter="blinds(horizontal)">
                                      <p:cBhvr>
                                        <p:cTn id="75" dur="500"/>
                                        <p:tgtEl>
                                          <p:spTgt spid="11276"/>
                                        </p:tgtEl>
                                      </p:cBhvr>
                                    </p:animEffect>
                                  </p:childTnLst>
                                </p:cTn>
                              </p:par>
                              <p:par>
                                <p:cTn id="76" presetID="3" presetClass="entr" presetSubtype="10" fill="hold" nodeType="withEffect">
                                  <p:stCondLst>
                                    <p:cond delay="0"/>
                                  </p:stCondLst>
                                  <p:childTnLst>
                                    <p:set>
                                      <p:cBhvr>
                                        <p:cTn id="77" dur="1" fill="hold">
                                          <p:stCondLst>
                                            <p:cond delay="0"/>
                                          </p:stCondLst>
                                        </p:cTn>
                                        <p:tgtEl>
                                          <p:spTgt spid="11277"/>
                                        </p:tgtEl>
                                        <p:attrNameLst>
                                          <p:attrName>style.visibility</p:attrName>
                                        </p:attrNameLst>
                                      </p:cBhvr>
                                      <p:to>
                                        <p:strVal val="visible"/>
                                      </p:to>
                                    </p:set>
                                    <p:animEffect transition="in" filter="blinds(horizontal)">
                                      <p:cBhvr>
                                        <p:cTn id="78" dur="500"/>
                                        <p:tgtEl>
                                          <p:spTgt spid="11277"/>
                                        </p:tgtEl>
                                      </p:cBhvr>
                                    </p:animEffect>
                                  </p:childTnLst>
                                </p:cTn>
                              </p:par>
                              <p:par>
                                <p:cTn id="79" presetID="3" presetClass="entr" presetSubtype="10" fill="hold" nodeType="withEffect">
                                  <p:stCondLst>
                                    <p:cond delay="0"/>
                                  </p:stCondLst>
                                  <p:childTnLst>
                                    <p:set>
                                      <p:cBhvr>
                                        <p:cTn id="80" dur="1" fill="hold">
                                          <p:stCondLst>
                                            <p:cond delay="0"/>
                                          </p:stCondLst>
                                        </p:cTn>
                                        <p:tgtEl>
                                          <p:spTgt spid="11279"/>
                                        </p:tgtEl>
                                        <p:attrNameLst>
                                          <p:attrName>style.visibility</p:attrName>
                                        </p:attrNameLst>
                                      </p:cBhvr>
                                      <p:to>
                                        <p:strVal val="visible"/>
                                      </p:to>
                                    </p:set>
                                    <p:animEffect transition="in" filter="blinds(horizontal)">
                                      <p:cBhvr>
                                        <p:cTn id="81" dur="500"/>
                                        <p:tgtEl>
                                          <p:spTgt spid="11279"/>
                                        </p:tgtEl>
                                      </p:cBhvr>
                                    </p:animEffect>
                                  </p:childTnLst>
                                </p:cTn>
                              </p:par>
                              <p:par>
                                <p:cTn id="82" presetID="3" presetClass="entr" presetSubtype="10" fill="hold" nodeType="withEffect">
                                  <p:stCondLst>
                                    <p:cond delay="0"/>
                                  </p:stCondLst>
                                  <p:childTnLst>
                                    <p:set>
                                      <p:cBhvr>
                                        <p:cTn id="83" dur="1" fill="hold">
                                          <p:stCondLst>
                                            <p:cond delay="0"/>
                                          </p:stCondLst>
                                        </p:cTn>
                                        <p:tgtEl>
                                          <p:spTgt spid="11281"/>
                                        </p:tgtEl>
                                        <p:attrNameLst>
                                          <p:attrName>style.visibility</p:attrName>
                                        </p:attrNameLst>
                                      </p:cBhvr>
                                      <p:to>
                                        <p:strVal val="visible"/>
                                      </p:to>
                                    </p:set>
                                    <p:animEffect transition="in" filter="blinds(horizontal)">
                                      <p:cBhvr>
                                        <p:cTn id="84" dur="500"/>
                                        <p:tgtEl>
                                          <p:spTgt spid="11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build="p"/>
      <p:bldP spid="11268" grpId="0" animBg="1"/>
      <p:bldP spid="11270" grpId="0" animBg="1"/>
      <p:bldP spid="11271" grpId="0" animBg="1"/>
      <p:bldP spid="11273" grpId="0" animBg="1"/>
      <p:bldP spid="1127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220B1D3E-60AF-4EAD-8DB0-1CABDABC7D85}"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12291" name="Rectangle 3"/>
          <p:cNvSpPr>
            <a:spLocks noGrp="1" noChangeArrowheads="1"/>
          </p:cNvSpPr>
          <p:nvPr>
            <p:ph type="body" idx="1"/>
          </p:nvPr>
        </p:nvSpPr>
        <p:spPr>
          <a:xfrm>
            <a:off x="323528" y="950466"/>
            <a:ext cx="8229600" cy="4678451"/>
          </a:xfrm>
        </p:spPr>
        <p:txBody>
          <a:bodyPr/>
          <a:lstStyle/>
          <a:p>
            <a:pPr eaLnBrk="1" hangingPunct="1">
              <a:buClr>
                <a:srgbClr val="FF0000"/>
              </a:buClr>
              <a:buFont typeface="Wingdings" panose="05000000000000000000" pitchFamily="2" charset="2"/>
              <a:buChar char="Ø"/>
            </a:pPr>
            <a:r>
              <a:rPr lang="en-US" altLang="zh-CN" sz="2800" b="1" dirty="0"/>
              <a:t>8.2.2</a:t>
            </a:r>
            <a:r>
              <a:rPr lang="zh-CN" altLang="en-US" sz="2800" b="1" dirty="0"/>
              <a:t>二叉树的性质</a:t>
            </a:r>
            <a:r>
              <a:rPr lang="zh-CN" altLang="en-US" sz="2800" dirty="0"/>
              <a:t> </a:t>
            </a:r>
            <a:endParaRPr lang="zh-CN" altLang="en-US" sz="2800" dirty="0"/>
          </a:p>
          <a:p>
            <a:pPr eaLnBrk="1" hangingPunct="1">
              <a:buFont typeface="Wingdings" panose="05000000000000000000" pitchFamily="2" charset="2"/>
              <a:buNone/>
            </a:pPr>
            <a:r>
              <a:rPr lang="zh-CN" altLang="en-US" sz="2400" b="1" dirty="0"/>
              <a:t> </a:t>
            </a:r>
            <a:r>
              <a:rPr lang="zh-CN" altLang="en-US" sz="2400" b="1" dirty="0">
                <a:solidFill>
                  <a:srgbClr val="FF0000"/>
                </a:solidFill>
              </a:rPr>
              <a:t>性质</a:t>
            </a:r>
            <a:r>
              <a:rPr lang="en-US" altLang="zh-CN" sz="2400" b="1" dirty="0">
                <a:solidFill>
                  <a:srgbClr val="FF0000"/>
                </a:solidFill>
              </a:rPr>
              <a:t>1</a:t>
            </a:r>
            <a:r>
              <a:rPr lang="zh-CN" altLang="en-US" sz="2400" dirty="0"/>
              <a:t>：</a:t>
            </a:r>
            <a:r>
              <a:rPr lang="zh-CN" altLang="en-US" sz="2400" b="1" dirty="0"/>
              <a:t>第</a:t>
            </a:r>
            <a:r>
              <a:rPr lang="en-US" altLang="zh-CN" sz="2400" b="1" i="1" dirty="0" err="1"/>
              <a:t>i</a:t>
            </a:r>
            <a:r>
              <a:rPr lang="zh-CN" altLang="en-US" sz="2400" b="1" dirty="0"/>
              <a:t>层的结点数≤</a:t>
            </a:r>
            <a:r>
              <a:rPr lang="en-US" altLang="zh-CN" sz="2400" b="1" dirty="0"/>
              <a:t>2</a:t>
            </a:r>
            <a:r>
              <a:rPr lang="en-US" altLang="zh-CN" sz="2400" b="1" i="1" baseline="30000" dirty="0"/>
              <a:t>i</a:t>
            </a:r>
            <a:r>
              <a:rPr lang="en-US" altLang="zh-CN" sz="2400" b="1" baseline="30000" dirty="0"/>
              <a:t>-1</a:t>
            </a:r>
            <a:r>
              <a:rPr lang="zh-CN" altLang="en-US" sz="2400" b="1" dirty="0"/>
              <a:t>；</a:t>
            </a:r>
            <a:endParaRPr lang="zh-CN" altLang="en-US" sz="2400" b="1" dirty="0"/>
          </a:p>
          <a:p>
            <a:pPr eaLnBrk="1" hangingPunct="1">
              <a:buFont typeface="Wingdings" panose="05000000000000000000" pitchFamily="2" charset="2"/>
              <a:buNone/>
            </a:pPr>
            <a:r>
              <a:rPr lang="zh-CN" altLang="en-US" sz="2400" b="1" dirty="0"/>
              <a:t> </a:t>
            </a:r>
            <a:r>
              <a:rPr lang="zh-CN" altLang="en-US" sz="2400" b="1" dirty="0">
                <a:solidFill>
                  <a:srgbClr val="FF0000"/>
                </a:solidFill>
              </a:rPr>
              <a:t>性质</a:t>
            </a:r>
            <a:r>
              <a:rPr lang="en-US" altLang="zh-CN" sz="2400" b="1" dirty="0">
                <a:solidFill>
                  <a:srgbClr val="FF0000"/>
                </a:solidFill>
              </a:rPr>
              <a:t>2</a:t>
            </a:r>
            <a:r>
              <a:rPr lang="zh-CN" altLang="en-US" sz="2400" b="1" dirty="0"/>
              <a:t>：高度为</a:t>
            </a:r>
            <a:r>
              <a:rPr lang="en-US" altLang="zh-CN" sz="2400" b="1" i="1" dirty="0"/>
              <a:t>k </a:t>
            </a:r>
            <a:r>
              <a:rPr lang="en-US" altLang="zh-CN" sz="2400" b="1" dirty="0"/>
              <a:t>(</a:t>
            </a:r>
            <a:r>
              <a:rPr lang="en-US" altLang="zh-CN" sz="2400" b="1" i="1" dirty="0"/>
              <a:t>k</a:t>
            </a:r>
            <a:r>
              <a:rPr lang="en-US" altLang="zh-CN" sz="2400" b="1" dirty="0"/>
              <a:t>≥1) </a:t>
            </a:r>
            <a:r>
              <a:rPr lang="zh-CN" altLang="en-US" sz="2400" b="1" dirty="0"/>
              <a:t>的二叉树的结点总数≤</a:t>
            </a:r>
            <a:r>
              <a:rPr lang="en-US" altLang="zh-CN" sz="2400" b="1" dirty="0"/>
              <a:t>2</a:t>
            </a:r>
            <a:r>
              <a:rPr lang="en-US" altLang="zh-CN" sz="2400" b="1" i="1" baseline="30000" dirty="0"/>
              <a:t>k</a:t>
            </a:r>
            <a:r>
              <a:rPr lang="en-US" altLang="zh-CN" sz="2400" b="1" dirty="0"/>
              <a:t>-1</a:t>
            </a:r>
            <a:r>
              <a:rPr lang="zh-CN" altLang="en-US" sz="2400" b="1" dirty="0"/>
              <a:t>；</a:t>
            </a:r>
            <a:endParaRPr lang="zh-CN" altLang="en-US" sz="2400" b="1" dirty="0"/>
          </a:p>
          <a:p>
            <a:pPr eaLnBrk="1" hangingPunct="1">
              <a:buFont typeface="Wingdings" panose="05000000000000000000" pitchFamily="2" charset="2"/>
              <a:buNone/>
            </a:pPr>
            <a:r>
              <a:rPr lang="zh-CN" altLang="en-US" sz="2400" b="1" dirty="0"/>
              <a:t> </a:t>
            </a:r>
            <a:r>
              <a:rPr lang="zh-CN" altLang="en-US" sz="2400" b="1" dirty="0">
                <a:solidFill>
                  <a:srgbClr val="FF0000"/>
                </a:solidFill>
              </a:rPr>
              <a:t>性质</a:t>
            </a:r>
            <a:r>
              <a:rPr lang="en-US" altLang="zh-CN" sz="2400" b="1" dirty="0">
                <a:solidFill>
                  <a:srgbClr val="FF0000"/>
                </a:solidFill>
              </a:rPr>
              <a:t>3</a:t>
            </a:r>
            <a:r>
              <a:rPr lang="zh-CN" altLang="en-US" sz="2400" b="1" dirty="0"/>
              <a:t>：设二叉树的叶子结点数为</a:t>
            </a:r>
            <a:r>
              <a:rPr lang="en-US" altLang="zh-CN" sz="2400" b="1" i="1" dirty="0"/>
              <a:t>n</a:t>
            </a:r>
            <a:r>
              <a:rPr lang="en-US" altLang="zh-CN" sz="2400" b="1" baseline="-25000" dirty="0"/>
              <a:t>0</a:t>
            </a:r>
            <a:r>
              <a:rPr lang="zh-CN" altLang="en-US" sz="2400" b="1" dirty="0"/>
              <a:t>，度为</a:t>
            </a:r>
            <a:r>
              <a:rPr lang="en-US" altLang="zh-CN" sz="2400" b="1" dirty="0"/>
              <a:t>2</a:t>
            </a:r>
            <a:r>
              <a:rPr lang="zh-CN" altLang="en-US" sz="2400" b="1" dirty="0"/>
              <a:t>的结点数为</a:t>
            </a:r>
            <a:r>
              <a:rPr lang="en-US" altLang="zh-CN" sz="2400" b="1" i="1" dirty="0"/>
              <a:t>n</a:t>
            </a:r>
            <a:r>
              <a:rPr lang="en-US" altLang="zh-CN" sz="2400" b="1" baseline="-25000" dirty="0"/>
              <a:t>2</a:t>
            </a:r>
            <a:r>
              <a:rPr lang="zh-CN" altLang="en-US" sz="2400" b="1" dirty="0"/>
              <a:t>，   </a:t>
            </a:r>
            <a:endParaRPr lang="en-US" altLang="zh-CN" sz="2400" b="1" dirty="0"/>
          </a:p>
          <a:p>
            <a:pPr eaLnBrk="1" hangingPunct="1">
              <a:buFont typeface="Wingdings" panose="05000000000000000000" pitchFamily="2" charset="2"/>
              <a:buNone/>
            </a:pPr>
            <a:r>
              <a:rPr lang="en-US" altLang="zh-CN" sz="2400" b="1" dirty="0"/>
              <a:t>               </a:t>
            </a:r>
            <a:r>
              <a:rPr lang="zh-CN" altLang="en-US" sz="2400" b="1" dirty="0"/>
              <a:t>则 </a:t>
            </a:r>
            <a:r>
              <a:rPr lang="en-US" altLang="zh-CN" sz="2400" b="1" i="1" dirty="0"/>
              <a:t>n</a:t>
            </a:r>
            <a:r>
              <a:rPr lang="en-US" altLang="zh-CN" sz="2400" b="1" baseline="-25000" dirty="0"/>
              <a:t>0</a:t>
            </a:r>
            <a:r>
              <a:rPr lang="en-US" altLang="zh-CN" sz="2400" b="1" dirty="0"/>
              <a:t>=</a:t>
            </a:r>
            <a:r>
              <a:rPr lang="en-US" altLang="zh-CN" sz="2400" b="1" i="1" dirty="0"/>
              <a:t>n</a:t>
            </a:r>
            <a:r>
              <a:rPr lang="en-US" altLang="zh-CN" sz="2400" b="1" baseline="-25000" dirty="0"/>
              <a:t>2</a:t>
            </a:r>
            <a:r>
              <a:rPr lang="en-US" altLang="zh-CN" sz="2400" b="1" dirty="0"/>
              <a:t>+1</a:t>
            </a:r>
            <a:r>
              <a:rPr lang="zh-CN" altLang="en-US" sz="2400" b="1" dirty="0"/>
              <a:t>。</a:t>
            </a:r>
            <a:endParaRPr lang="zh-CN" altLang="en-US" sz="2400" b="1" dirty="0"/>
          </a:p>
          <a:p>
            <a:pPr eaLnBrk="1" hangingPunct="1">
              <a:buFont typeface="Wingdings" panose="05000000000000000000" pitchFamily="2" charset="2"/>
              <a:buNone/>
            </a:pPr>
            <a:r>
              <a:rPr lang="zh-CN" altLang="en-US" sz="2400" b="1" dirty="0"/>
              <a:t>   </a:t>
            </a:r>
            <a:r>
              <a:rPr lang="zh-CN" altLang="en-US" sz="2400" b="1" dirty="0">
                <a:solidFill>
                  <a:srgbClr val="FF0000"/>
                </a:solidFill>
              </a:rPr>
              <a:t>证明</a:t>
            </a:r>
            <a:r>
              <a:rPr lang="zh-CN" altLang="en-US" sz="2400" b="1" dirty="0"/>
              <a:t>：设总结点数为</a:t>
            </a:r>
            <a:r>
              <a:rPr lang="en-US" altLang="zh-CN" sz="2400" b="1" i="1" dirty="0"/>
              <a:t>n</a:t>
            </a:r>
            <a:r>
              <a:rPr lang="zh-CN" altLang="en-US" sz="2400" b="1" dirty="0"/>
              <a:t>，度为</a:t>
            </a:r>
            <a:r>
              <a:rPr lang="en-US" altLang="zh-CN" sz="2400" b="1" dirty="0"/>
              <a:t>1</a:t>
            </a:r>
            <a:r>
              <a:rPr lang="zh-CN" altLang="en-US" sz="2400" b="1" dirty="0"/>
              <a:t>的结点数为</a:t>
            </a:r>
            <a:r>
              <a:rPr lang="en-US" altLang="zh-CN" sz="2400" b="1" i="1" dirty="0"/>
              <a:t>n</a:t>
            </a:r>
            <a:r>
              <a:rPr lang="en-US" altLang="zh-CN" sz="2400" b="1" baseline="-25000" dirty="0"/>
              <a:t>1</a:t>
            </a:r>
            <a:r>
              <a:rPr lang="zh-CN" altLang="en-US" sz="2400" b="1" dirty="0"/>
              <a:t>，则</a:t>
            </a:r>
            <a:endParaRPr lang="zh-CN" altLang="en-US" sz="2400" b="1" dirty="0"/>
          </a:p>
          <a:p>
            <a:pPr eaLnBrk="1" hangingPunct="1">
              <a:buFont typeface="Wingdings" panose="05000000000000000000" pitchFamily="2" charset="2"/>
              <a:buNone/>
            </a:pPr>
            <a:r>
              <a:rPr lang="zh-CN" altLang="en-US" sz="2400" b="1" i="1" dirty="0"/>
              <a:t>                </a:t>
            </a:r>
            <a:r>
              <a:rPr lang="en-US" altLang="zh-CN" sz="2400" b="1" i="1" dirty="0"/>
              <a:t>n</a:t>
            </a:r>
            <a:r>
              <a:rPr lang="en-US" altLang="zh-CN" sz="2400" b="1" dirty="0"/>
              <a:t>=</a:t>
            </a:r>
            <a:r>
              <a:rPr lang="en-US" altLang="zh-CN" sz="2400" b="1" i="1" dirty="0"/>
              <a:t>n</a:t>
            </a:r>
            <a:r>
              <a:rPr lang="en-US" altLang="zh-CN" sz="2400" b="1" baseline="-25000" dirty="0"/>
              <a:t>0</a:t>
            </a:r>
            <a:r>
              <a:rPr lang="en-US" altLang="zh-CN" sz="2400" b="1" dirty="0"/>
              <a:t>+</a:t>
            </a:r>
            <a:r>
              <a:rPr lang="en-US" altLang="zh-CN" sz="2400" b="1" i="1" dirty="0"/>
              <a:t>n</a:t>
            </a:r>
            <a:r>
              <a:rPr lang="en-US" altLang="zh-CN" sz="2400" b="1" baseline="-25000" dirty="0"/>
              <a:t>1</a:t>
            </a:r>
            <a:r>
              <a:rPr lang="en-US" altLang="zh-CN" sz="2400" b="1" dirty="0"/>
              <a:t>+</a:t>
            </a:r>
            <a:r>
              <a:rPr lang="en-US" altLang="zh-CN" sz="2400" b="1" i="1" dirty="0"/>
              <a:t>n</a:t>
            </a:r>
            <a:r>
              <a:rPr lang="en-US" altLang="zh-CN" sz="2400" b="1" baseline="-25000" dirty="0"/>
              <a:t>2</a:t>
            </a:r>
            <a:r>
              <a:rPr lang="en-US" altLang="zh-CN" sz="2400" b="1" dirty="0"/>
              <a:t>    ——</a:t>
            </a:r>
            <a:r>
              <a:rPr lang="zh-CN" altLang="en-US" sz="2400" b="1" dirty="0"/>
              <a:t>结点数         （</a:t>
            </a:r>
            <a:r>
              <a:rPr lang="en-US" altLang="zh-CN" sz="2400" b="1" dirty="0"/>
              <a:t>1</a:t>
            </a:r>
            <a:r>
              <a:rPr lang="zh-CN" altLang="en-US" sz="2400" b="1" dirty="0"/>
              <a:t>）</a:t>
            </a:r>
            <a:endParaRPr lang="zh-CN" altLang="en-US" sz="2400" b="1" dirty="0"/>
          </a:p>
          <a:p>
            <a:pPr eaLnBrk="1" hangingPunct="1">
              <a:buFont typeface="Wingdings" panose="05000000000000000000" pitchFamily="2" charset="2"/>
              <a:buNone/>
            </a:pPr>
            <a:r>
              <a:rPr lang="zh-CN" altLang="en-US" sz="2400" b="1" dirty="0"/>
              <a:t>                </a:t>
            </a:r>
            <a:r>
              <a:rPr lang="en-US" altLang="zh-CN" sz="2400" b="1" i="1" dirty="0"/>
              <a:t>n</a:t>
            </a:r>
            <a:r>
              <a:rPr lang="en-US" altLang="zh-CN" sz="2400" b="1" dirty="0"/>
              <a:t>-1=</a:t>
            </a:r>
            <a:r>
              <a:rPr lang="en-US" altLang="zh-CN" sz="2400" b="1" i="1" dirty="0"/>
              <a:t>n</a:t>
            </a:r>
            <a:r>
              <a:rPr lang="en-US" altLang="zh-CN" sz="2400" b="1" baseline="-25000" dirty="0"/>
              <a:t>1</a:t>
            </a:r>
            <a:r>
              <a:rPr lang="en-US" altLang="zh-CN" sz="2400" b="1" dirty="0"/>
              <a:t>+2</a:t>
            </a:r>
            <a:r>
              <a:rPr lang="en-US" altLang="zh-CN" sz="2400" b="1" i="1" dirty="0"/>
              <a:t>n</a:t>
            </a:r>
            <a:r>
              <a:rPr lang="en-US" altLang="zh-CN" sz="2400" b="1" baseline="-25000" dirty="0"/>
              <a:t>2</a:t>
            </a:r>
            <a:r>
              <a:rPr lang="en-US" altLang="zh-CN" sz="2400" b="1" dirty="0"/>
              <a:t>    ——</a:t>
            </a:r>
            <a:r>
              <a:rPr lang="zh-CN" altLang="en-US" sz="2400" b="1" dirty="0"/>
              <a:t>分支数          （</a:t>
            </a:r>
            <a:r>
              <a:rPr lang="en-US" altLang="zh-CN" sz="2400" b="1" dirty="0"/>
              <a:t>2</a:t>
            </a:r>
            <a:r>
              <a:rPr lang="zh-CN" altLang="en-US" sz="2400" b="1" dirty="0"/>
              <a:t>）</a:t>
            </a:r>
            <a:endParaRPr lang="zh-CN" altLang="en-US" sz="2400" b="1" dirty="0"/>
          </a:p>
          <a:p>
            <a:pPr eaLnBrk="1" hangingPunct="1">
              <a:buFont typeface="Wingdings" panose="05000000000000000000" pitchFamily="2" charset="2"/>
              <a:buNone/>
            </a:pPr>
            <a:r>
              <a:rPr lang="zh-CN" altLang="en-US" sz="2400" b="1" dirty="0"/>
              <a:t>             式（</a:t>
            </a:r>
            <a:r>
              <a:rPr lang="en-US" altLang="zh-CN" sz="2400" b="1" dirty="0"/>
              <a:t>1</a:t>
            </a:r>
            <a:r>
              <a:rPr lang="zh-CN" altLang="en-US" sz="2400" b="1" dirty="0"/>
              <a:t>）－（</a:t>
            </a:r>
            <a:r>
              <a:rPr lang="en-US" altLang="zh-CN" sz="2400" b="1" dirty="0"/>
              <a:t>2</a:t>
            </a:r>
            <a:r>
              <a:rPr lang="zh-CN" altLang="en-US" sz="2400" b="1" dirty="0"/>
              <a:t>）得  </a:t>
            </a:r>
            <a:r>
              <a:rPr lang="en-US" altLang="zh-CN" sz="2400" b="1" i="1" dirty="0"/>
              <a:t>n</a:t>
            </a:r>
            <a:r>
              <a:rPr lang="en-US" altLang="zh-CN" sz="2400" b="1" baseline="-25000" dirty="0"/>
              <a:t>0</a:t>
            </a:r>
            <a:r>
              <a:rPr lang="en-US" altLang="zh-CN" sz="2400" b="1" dirty="0"/>
              <a:t>=</a:t>
            </a:r>
            <a:r>
              <a:rPr lang="en-US" altLang="zh-CN" sz="2400" b="1" i="1" dirty="0"/>
              <a:t>n</a:t>
            </a:r>
            <a:r>
              <a:rPr lang="en-US" altLang="zh-CN" sz="2400" b="1" baseline="-25000" dirty="0"/>
              <a:t>2</a:t>
            </a:r>
            <a:r>
              <a:rPr lang="en-US" altLang="zh-CN" sz="2400" b="1" dirty="0"/>
              <a:t>+1</a:t>
            </a:r>
            <a:endParaRPr lang="en-US" altLang="zh-CN" sz="2400" b="1" dirty="0"/>
          </a:p>
          <a:p>
            <a:pPr eaLnBrk="1" hangingPunct="1">
              <a:spcBef>
                <a:spcPts val="1200"/>
              </a:spcBef>
              <a:buFont typeface="Wingdings" panose="05000000000000000000" pitchFamily="2" charset="2"/>
              <a:buNone/>
            </a:pPr>
            <a:r>
              <a:rPr lang="zh-CN" altLang="en-US" sz="2400" b="1" dirty="0">
                <a:solidFill>
                  <a:srgbClr val="FF0000"/>
                </a:solidFill>
              </a:rPr>
              <a:t>课堂练习</a:t>
            </a:r>
            <a:r>
              <a:rPr lang="zh-CN" altLang="en-US" sz="2400" b="1" dirty="0"/>
              <a:t>：已知一棵二叉树中，有</a:t>
            </a:r>
            <a:r>
              <a:rPr lang="en-US" altLang="zh-CN" sz="2400" b="1" dirty="0"/>
              <a:t>20</a:t>
            </a:r>
            <a:r>
              <a:rPr lang="zh-CN" altLang="en-US" sz="2400" b="1" dirty="0"/>
              <a:t>个叶子结点，</a:t>
            </a:r>
            <a:r>
              <a:rPr lang="en-US" altLang="zh-CN" sz="2400" b="1" dirty="0"/>
              <a:t>10</a:t>
            </a:r>
            <a:r>
              <a:rPr lang="zh-CN" altLang="en-US" sz="2400" b="1" dirty="0"/>
              <a:t>个结点</a:t>
            </a:r>
            <a:endParaRPr lang="en-US" altLang="zh-CN" sz="2400" b="1" dirty="0"/>
          </a:p>
          <a:p>
            <a:pPr eaLnBrk="1" hangingPunct="1">
              <a:buFont typeface="Wingdings" panose="05000000000000000000" pitchFamily="2" charset="2"/>
              <a:buNone/>
            </a:pPr>
            <a:r>
              <a:rPr lang="en-US" altLang="zh-CN" sz="2400" b="1" dirty="0"/>
              <a:t>                    </a:t>
            </a:r>
            <a:r>
              <a:rPr lang="zh-CN" altLang="en-US" sz="2400" b="1" dirty="0"/>
              <a:t>只有左孩子，</a:t>
            </a:r>
            <a:r>
              <a:rPr lang="en-US" altLang="zh-CN" sz="2400" b="1" dirty="0"/>
              <a:t>15</a:t>
            </a:r>
            <a:r>
              <a:rPr lang="zh-CN" altLang="en-US" sz="2400" b="1" dirty="0"/>
              <a:t>个结点只有右孩子，求该二叉树</a:t>
            </a:r>
            <a:endParaRPr lang="en-US" altLang="zh-CN" sz="2400" b="1" dirty="0"/>
          </a:p>
          <a:p>
            <a:pPr eaLnBrk="1" hangingPunct="1">
              <a:buFont typeface="Wingdings" panose="05000000000000000000" pitchFamily="2" charset="2"/>
              <a:buNone/>
            </a:pPr>
            <a:r>
              <a:rPr lang="en-US" altLang="zh-CN" sz="2400" b="1" dirty="0"/>
              <a:t>                    </a:t>
            </a:r>
            <a:r>
              <a:rPr lang="zh-CN" altLang="en-US" sz="2400" b="1" dirty="0"/>
              <a:t>的总结点数。</a:t>
            </a:r>
            <a:endParaRPr lang="zh-CN" altLang="en-US" sz="2400" b="1" dirty="0"/>
          </a:p>
        </p:txBody>
      </p:sp>
      <p:grpSp>
        <p:nvGrpSpPr>
          <p:cNvPr id="6" name="组合 114"/>
          <p:cNvGrpSpPr/>
          <p:nvPr/>
        </p:nvGrpSpPr>
        <p:grpSpPr>
          <a:xfrm>
            <a:off x="493395" y="105077"/>
            <a:ext cx="8327077" cy="679778"/>
            <a:chOff x="933887" y="3363717"/>
            <a:chExt cx="8327077" cy="679778"/>
          </a:xfrm>
        </p:grpSpPr>
        <p:grpSp>
          <p:nvGrpSpPr>
            <p:cNvPr id="7" name="组合 105"/>
            <p:cNvGrpSpPr/>
            <p:nvPr/>
          </p:nvGrpSpPr>
          <p:grpSpPr>
            <a:xfrm>
              <a:off x="933887" y="3363717"/>
              <a:ext cx="8327077" cy="679778"/>
              <a:chOff x="933887" y="3363717"/>
              <a:chExt cx="8327077" cy="679778"/>
            </a:xfrm>
          </p:grpSpPr>
          <p:sp>
            <p:nvSpPr>
              <p:cNvPr id="9"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1502314" y="3363717"/>
                <a:ext cx="775865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8.3 </a:t>
                </a:r>
                <a:r>
                  <a:rPr lang="zh-CN" altLang="en-US" sz="3600" b="1" dirty="0">
                    <a:latin typeface="Times New Roman" panose="02020603050405020304" pitchFamily="18" charset="0"/>
                    <a:ea typeface="黑体" panose="02010609060101010101" pitchFamily="49" charset="-122"/>
                  </a:rPr>
                  <a:t>二叉树的定义、性质和存储结构</a:t>
                </a:r>
                <a:endParaRPr lang="zh-CN" altLang="en-US" sz="3600" b="1" dirty="0">
                  <a:latin typeface="Times New Roman" panose="02020603050405020304" pitchFamily="18" charset="0"/>
                  <a:ea typeface="黑体" panose="02010609060101010101" pitchFamily="49" charset="-122"/>
                </a:endParaRPr>
              </a:p>
            </p:txBody>
          </p:sp>
        </p:grpSp>
        <p:pic>
          <p:nvPicPr>
            <p:cNvPr id="8" name="图片 7" descr="12.jpg"/>
            <p:cNvPicPr>
              <a:picLocks noChangeAspect="1"/>
            </p:cNvPicPr>
            <p:nvPr/>
          </p:nvPicPr>
          <p:blipFill>
            <a:blip r:embed="rId1" cstate="print"/>
            <a:stretch>
              <a:fillRect/>
            </a:stretch>
          </p:blipFill>
          <p:spPr>
            <a:xfrm>
              <a:off x="1115929" y="3530600"/>
              <a:ext cx="446172" cy="431048"/>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2" dur="500"/>
                                        <p:tgtEl>
                                          <p:spTgt spid="1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7" dur="500"/>
                                        <p:tgtEl>
                                          <p:spTgt spid="12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22" dur="500"/>
                                        <p:tgtEl>
                                          <p:spTgt spid="122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291">
                                            <p:txEl>
                                              <p:pRg st="4" end="4"/>
                                            </p:txEl>
                                          </p:spTgt>
                                        </p:tgtEl>
                                        <p:attrNameLst>
                                          <p:attrName>style.visibility</p:attrName>
                                        </p:attrNameLst>
                                      </p:cBhvr>
                                      <p:to>
                                        <p:strVal val="visible"/>
                                      </p:to>
                                    </p:set>
                                    <p:animEffect transition="in" filter="blinds(horizontal)">
                                      <p:cBhvr>
                                        <p:cTn id="27" dur="500"/>
                                        <p:tgtEl>
                                          <p:spTgt spid="122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32" dur="500"/>
                                        <p:tgtEl>
                                          <p:spTgt spid="122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291">
                                            <p:txEl>
                                              <p:pRg st="6" end="6"/>
                                            </p:txEl>
                                          </p:spTgt>
                                        </p:tgtEl>
                                        <p:attrNameLst>
                                          <p:attrName>style.visibility</p:attrName>
                                        </p:attrNameLst>
                                      </p:cBhvr>
                                      <p:to>
                                        <p:strVal val="visible"/>
                                      </p:to>
                                    </p:set>
                                    <p:animEffect transition="in" filter="blinds(horizontal)">
                                      <p:cBhvr>
                                        <p:cTn id="37" dur="500"/>
                                        <p:tgtEl>
                                          <p:spTgt spid="1229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291">
                                            <p:txEl>
                                              <p:pRg st="7" end="7"/>
                                            </p:txEl>
                                          </p:spTgt>
                                        </p:tgtEl>
                                        <p:attrNameLst>
                                          <p:attrName>style.visibility</p:attrName>
                                        </p:attrNameLst>
                                      </p:cBhvr>
                                      <p:to>
                                        <p:strVal val="visible"/>
                                      </p:to>
                                    </p:set>
                                    <p:animEffect transition="in" filter="blinds(horizontal)">
                                      <p:cBhvr>
                                        <p:cTn id="42" dur="500"/>
                                        <p:tgtEl>
                                          <p:spTgt spid="1229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291">
                                            <p:txEl>
                                              <p:pRg st="8" end="8"/>
                                            </p:txEl>
                                          </p:spTgt>
                                        </p:tgtEl>
                                        <p:attrNameLst>
                                          <p:attrName>style.visibility</p:attrName>
                                        </p:attrNameLst>
                                      </p:cBhvr>
                                      <p:to>
                                        <p:strVal val="visible"/>
                                      </p:to>
                                    </p:set>
                                    <p:animEffect transition="in" filter="blinds(horizontal)">
                                      <p:cBhvr>
                                        <p:cTn id="47" dur="500"/>
                                        <p:tgtEl>
                                          <p:spTgt spid="1229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291">
                                            <p:txEl>
                                              <p:pRg st="9" end="9"/>
                                            </p:txEl>
                                          </p:spTgt>
                                        </p:tgtEl>
                                        <p:attrNameLst>
                                          <p:attrName>style.visibility</p:attrName>
                                        </p:attrNameLst>
                                      </p:cBhvr>
                                      <p:to>
                                        <p:strVal val="visible"/>
                                      </p:to>
                                    </p:set>
                                    <p:animEffect transition="in" filter="blinds(horizontal)">
                                      <p:cBhvr>
                                        <p:cTn id="52" dur="500"/>
                                        <p:tgtEl>
                                          <p:spTgt spid="1229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2291">
                                            <p:txEl>
                                              <p:pRg st="10" end="10"/>
                                            </p:txEl>
                                          </p:spTgt>
                                        </p:tgtEl>
                                        <p:attrNameLst>
                                          <p:attrName>style.visibility</p:attrName>
                                        </p:attrNameLst>
                                      </p:cBhvr>
                                      <p:to>
                                        <p:strVal val="visible"/>
                                      </p:to>
                                    </p:set>
                                    <p:animEffect transition="in" filter="blinds(horizontal)">
                                      <p:cBhvr>
                                        <p:cTn id="57" dur="500"/>
                                        <p:tgtEl>
                                          <p:spTgt spid="12291">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2291">
                                            <p:txEl>
                                              <p:pRg st="11" end="11"/>
                                            </p:txEl>
                                          </p:spTgt>
                                        </p:tgtEl>
                                        <p:attrNameLst>
                                          <p:attrName>style.visibility</p:attrName>
                                        </p:attrNameLst>
                                      </p:cBhvr>
                                      <p:to>
                                        <p:strVal val="visible"/>
                                      </p:to>
                                    </p:set>
                                    <p:animEffect transition="in" filter="blinds(horizontal)">
                                      <p:cBhvr>
                                        <p:cTn id="62" dur="500"/>
                                        <p:tgtEl>
                                          <p:spTgt spid="1229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utoUpdateAnimBg="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FC4BAB1F-2B44-4404-9126-4182C566D910}"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13315" name="Rectangle 3"/>
          <p:cNvSpPr>
            <a:spLocks noGrp="1" noChangeArrowheads="1"/>
          </p:cNvSpPr>
          <p:nvPr>
            <p:ph type="body" idx="1"/>
          </p:nvPr>
        </p:nvSpPr>
        <p:spPr>
          <a:xfrm>
            <a:off x="493395" y="1017994"/>
            <a:ext cx="8229600" cy="4678451"/>
          </a:xfrm>
        </p:spPr>
        <p:txBody>
          <a:bodyPr/>
          <a:lstStyle/>
          <a:p>
            <a:pPr eaLnBrk="1" hangingPunct="1">
              <a:buClr>
                <a:srgbClr val="FF0000"/>
              </a:buClr>
              <a:buFont typeface="Wingdings" panose="05000000000000000000" pitchFamily="2" charset="2"/>
              <a:buChar char="Ø"/>
            </a:pPr>
            <a:r>
              <a:rPr lang="zh-CN" altLang="en-US" sz="2400" b="1" dirty="0">
                <a:solidFill>
                  <a:srgbClr val="FF0000"/>
                </a:solidFill>
              </a:rPr>
              <a:t>定义</a:t>
            </a:r>
            <a:r>
              <a:rPr lang="en-US" altLang="zh-CN" sz="2400" b="1" dirty="0">
                <a:solidFill>
                  <a:srgbClr val="FF0000"/>
                </a:solidFill>
              </a:rPr>
              <a:t>1</a:t>
            </a:r>
            <a:r>
              <a:rPr lang="zh-CN" altLang="en-US" sz="2400" dirty="0"/>
              <a:t>：</a:t>
            </a:r>
            <a:r>
              <a:rPr lang="zh-CN" altLang="en-US" sz="2400" b="1" dirty="0"/>
              <a:t>称高度为</a:t>
            </a:r>
            <a:r>
              <a:rPr lang="en-US" altLang="zh-CN" sz="2400" b="1" i="1" dirty="0"/>
              <a:t>k</a:t>
            </a:r>
            <a:r>
              <a:rPr lang="zh-CN" altLang="en-US" sz="2400" b="1" dirty="0"/>
              <a:t>且有</a:t>
            </a:r>
            <a:r>
              <a:rPr lang="en-US" altLang="zh-CN" sz="2400" b="1" dirty="0"/>
              <a:t>2</a:t>
            </a:r>
            <a:r>
              <a:rPr lang="en-US" altLang="zh-CN" sz="2400" b="1" i="1" baseline="30000" dirty="0"/>
              <a:t>k</a:t>
            </a:r>
            <a:r>
              <a:rPr lang="en-US" altLang="zh-CN" sz="2400" b="1" dirty="0"/>
              <a:t>-1</a:t>
            </a:r>
            <a:r>
              <a:rPr lang="zh-CN" altLang="en-US" sz="2400" b="1" dirty="0"/>
              <a:t>个结点的二叉树为</a:t>
            </a:r>
            <a:r>
              <a:rPr lang="zh-CN" altLang="en-US" sz="2400" b="1" dirty="0">
                <a:solidFill>
                  <a:srgbClr val="FF0000"/>
                </a:solidFill>
              </a:rPr>
              <a:t>满二叉树     </a:t>
            </a:r>
            <a:endParaRPr lang="en-US" altLang="zh-CN" sz="2400" b="1" dirty="0">
              <a:solidFill>
                <a:srgbClr val="FF0000"/>
              </a:solidFill>
            </a:endParaRPr>
          </a:p>
          <a:p>
            <a:pPr marL="0" indent="0" eaLnBrk="1" hangingPunct="1">
              <a:buClr>
                <a:srgbClr val="FF0000"/>
              </a:buClr>
              <a:buNone/>
            </a:pPr>
            <a:r>
              <a:rPr lang="en-US" altLang="zh-CN" sz="2400" b="1" dirty="0">
                <a:solidFill>
                  <a:srgbClr val="FF0000"/>
                </a:solidFill>
              </a:rPr>
              <a:t>                  </a:t>
            </a:r>
            <a:r>
              <a:rPr lang="en-US" altLang="zh-CN" sz="2000" b="1" dirty="0"/>
              <a:t>(</a:t>
            </a:r>
            <a:r>
              <a:rPr lang="en-US" altLang="zh-CN" sz="2000" b="1" dirty="0">
                <a:solidFill>
                  <a:srgbClr val="0000FF"/>
                </a:solidFill>
              </a:rPr>
              <a:t>Full Binary Tree</a:t>
            </a:r>
            <a:r>
              <a:rPr lang="en-US" altLang="zh-CN" sz="2000" b="1" dirty="0"/>
              <a:t>)</a:t>
            </a:r>
            <a:r>
              <a:rPr lang="zh-CN" altLang="en-US" sz="2400" b="1" dirty="0"/>
              <a:t>。</a:t>
            </a:r>
            <a:endParaRPr lang="zh-CN" altLang="en-US" sz="2400" b="1" dirty="0"/>
          </a:p>
          <a:p>
            <a:pPr lvl="2">
              <a:buClr>
                <a:srgbClr val="FF0000"/>
              </a:buClr>
              <a:buFont typeface="Wingdings" panose="05000000000000000000" pitchFamily="2" charset="2"/>
              <a:buChar char="ü"/>
            </a:pPr>
            <a:r>
              <a:rPr lang="zh-CN" altLang="en-US" sz="2000" b="1" dirty="0"/>
              <a:t>例如，高度为</a:t>
            </a:r>
            <a:r>
              <a:rPr lang="en-US" altLang="zh-CN" sz="2000" b="1" dirty="0"/>
              <a:t>1~4</a:t>
            </a:r>
            <a:r>
              <a:rPr lang="zh-CN" altLang="en-US" sz="2000" b="1" dirty="0"/>
              <a:t>的满二叉树如下</a:t>
            </a:r>
            <a:r>
              <a:rPr lang="en-US" altLang="zh-CN" sz="2000" b="1" dirty="0"/>
              <a:t>:</a:t>
            </a:r>
            <a:endParaRPr lang="zh-CN" altLang="en-US" sz="2000" b="1" dirty="0"/>
          </a:p>
          <a:p>
            <a:pPr eaLnBrk="1" hangingPunct="1">
              <a:lnSpc>
                <a:spcPct val="90000"/>
              </a:lnSpc>
            </a:pPr>
            <a:endParaRPr lang="zh-CN" altLang="en-US" sz="3000" b="1" dirty="0"/>
          </a:p>
          <a:p>
            <a:pPr eaLnBrk="1" hangingPunct="1">
              <a:lnSpc>
                <a:spcPct val="90000"/>
              </a:lnSpc>
            </a:pPr>
            <a:endParaRPr lang="zh-CN" altLang="en-US" sz="3000" b="1" dirty="0"/>
          </a:p>
          <a:p>
            <a:pPr eaLnBrk="1" hangingPunct="1">
              <a:lnSpc>
                <a:spcPct val="90000"/>
              </a:lnSpc>
            </a:pPr>
            <a:endParaRPr lang="zh-CN" altLang="en-US" sz="3000" b="1" dirty="0"/>
          </a:p>
          <a:p>
            <a:pPr eaLnBrk="1" hangingPunct="1">
              <a:lnSpc>
                <a:spcPct val="90000"/>
              </a:lnSpc>
            </a:pPr>
            <a:endParaRPr lang="zh-CN" altLang="en-US" sz="3000" b="1" dirty="0"/>
          </a:p>
          <a:p>
            <a:pPr eaLnBrk="1" hangingPunct="1">
              <a:lnSpc>
                <a:spcPct val="90000"/>
              </a:lnSpc>
            </a:pPr>
            <a:endParaRPr lang="zh-CN" altLang="en-US" sz="3000" b="1" dirty="0"/>
          </a:p>
          <a:p>
            <a:pPr eaLnBrk="1" hangingPunct="1">
              <a:lnSpc>
                <a:spcPct val="90000"/>
              </a:lnSpc>
            </a:pPr>
            <a:endParaRPr lang="zh-CN" altLang="en-US" sz="3000" b="1" dirty="0"/>
          </a:p>
          <a:p>
            <a:pPr eaLnBrk="1" hangingPunct="1">
              <a:lnSpc>
                <a:spcPct val="90000"/>
              </a:lnSpc>
              <a:buFont typeface="Wingdings" panose="05000000000000000000" pitchFamily="2" charset="2"/>
              <a:buNone/>
            </a:pPr>
            <a:endParaRPr lang="zh-CN" altLang="en-US" sz="2800" b="1" dirty="0"/>
          </a:p>
          <a:p>
            <a:pPr eaLnBrk="1" hangingPunct="1">
              <a:lnSpc>
                <a:spcPct val="90000"/>
              </a:lnSpc>
              <a:buFont typeface="Wingdings" panose="05000000000000000000" pitchFamily="2" charset="2"/>
              <a:buNone/>
            </a:pPr>
            <a:r>
              <a:rPr lang="zh-CN" altLang="en-US" sz="2800" b="1" dirty="0"/>
              <a:t> </a:t>
            </a:r>
            <a:endParaRPr lang="zh-CN" altLang="en-US" sz="3000" b="1" dirty="0"/>
          </a:p>
        </p:txBody>
      </p:sp>
      <p:sp>
        <p:nvSpPr>
          <p:cNvPr id="1434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13368" name="Text Box 56"/>
          <p:cNvSpPr txBox="1">
            <a:spLocks noChangeArrowheads="1"/>
          </p:cNvSpPr>
          <p:nvPr/>
        </p:nvSpPr>
        <p:spPr bwMode="auto">
          <a:xfrm>
            <a:off x="1048527" y="3187000"/>
            <a:ext cx="30241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l">
              <a:spcBef>
                <a:spcPct val="50000"/>
              </a:spcBef>
            </a:pPr>
            <a:r>
              <a:rPr lang="en-US" altLang="zh-CN" b="1" dirty="0">
                <a:latin typeface="楷体_GB2312" pitchFamily="1" charset="-122"/>
              </a:rPr>
              <a:t>(a) </a:t>
            </a:r>
            <a:r>
              <a:rPr lang="zh-CN" altLang="en-US" b="1" dirty="0">
                <a:latin typeface="楷体_GB2312" pitchFamily="1" charset="-122"/>
              </a:rPr>
              <a:t>高度为</a:t>
            </a:r>
            <a:r>
              <a:rPr lang="en-US" altLang="zh-CN" b="1" dirty="0">
                <a:latin typeface="楷体_GB2312" pitchFamily="1" charset="-122"/>
              </a:rPr>
              <a:t>1</a:t>
            </a:r>
            <a:r>
              <a:rPr lang="zh-CN" altLang="en-US" b="1" dirty="0">
                <a:latin typeface="楷体_GB2312" pitchFamily="1" charset="-122"/>
              </a:rPr>
              <a:t>的满二叉树</a:t>
            </a:r>
            <a:endParaRPr lang="zh-CN" altLang="en-US" b="1" dirty="0">
              <a:latin typeface="楷体_GB2312" pitchFamily="1" charset="-122"/>
            </a:endParaRPr>
          </a:p>
        </p:txBody>
      </p:sp>
      <p:sp>
        <p:nvSpPr>
          <p:cNvPr id="13369" name="Text Box 57"/>
          <p:cNvSpPr txBox="1">
            <a:spLocks noChangeArrowheads="1"/>
          </p:cNvSpPr>
          <p:nvPr/>
        </p:nvSpPr>
        <p:spPr bwMode="auto">
          <a:xfrm>
            <a:off x="5275486" y="3106477"/>
            <a:ext cx="273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l">
              <a:spcBef>
                <a:spcPct val="50000"/>
              </a:spcBef>
            </a:pPr>
            <a:r>
              <a:rPr lang="en-US" altLang="zh-CN" b="1" dirty="0">
                <a:latin typeface="楷体_GB2312" pitchFamily="1" charset="-122"/>
              </a:rPr>
              <a:t>(b) </a:t>
            </a:r>
            <a:r>
              <a:rPr lang="zh-CN" altLang="en-US" b="1" dirty="0">
                <a:latin typeface="楷体_GB2312" pitchFamily="1" charset="-122"/>
              </a:rPr>
              <a:t>高度为</a:t>
            </a:r>
            <a:r>
              <a:rPr lang="en-US" altLang="zh-CN" b="1" dirty="0">
                <a:latin typeface="楷体_GB2312" pitchFamily="1" charset="-122"/>
              </a:rPr>
              <a:t>2</a:t>
            </a:r>
            <a:r>
              <a:rPr lang="zh-CN" altLang="en-US" b="1" dirty="0">
                <a:latin typeface="楷体_GB2312" pitchFamily="1" charset="-122"/>
              </a:rPr>
              <a:t>的满二叉树</a:t>
            </a:r>
            <a:endParaRPr lang="zh-CN" altLang="en-US" b="1" dirty="0">
              <a:latin typeface="楷体_GB2312" pitchFamily="1" charset="-122"/>
            </a:endParaRPr>
          </a:p>
        </p:txBody>
      </p:sp>
      <p:sp>
        <p:nvSpPr>
          <p:cNvPr id="13370" name="Text Box 58"/>
          <p:cNvSpPr txBox="1">
            <a:spLocks noChangeArrowheads="1"/>
          </p:cNvSpPr>
          <p:nvPr/>
        </p:nvSpPr>
        <p:spPr bwMode="auto">
          <a:xfrm>
            <a:off x="894246" y="5795935"/>
            <a:ext cx="2808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l">
              <a:spcBef>
                <a:spcPct val="50000"/>
              </a:spcBef>
            </a:pPr>
            <a:r>
              <a:rPr lang="en-US" altLang="zh-CN" b="1" dirty="0">
                <a:latin typeface="楷体_GB2312" pitchFamily="1" charset="-122"/>
              </a:rPr>
              <a:t>(c) </a:t>
            </a:r>
            <a:r>
              <a:rPr lang="zh-CN" altLang="en-US" b="1" dirty="0">
                <a:latin typeface="楷体_GB2312" pitchFamily="1" charset="-122"/>
              </a:rPr>
              <a:t>高度为</a:t>
            </a:r>
            <a:r>
              <a:rPr lang="en-US" altLang="zh-CN" b="1" dirty="0">
                <a:latin typeface="楷体_GB2312" pitchFamily="1" charset="-122"/>
              </a:rPr>
              <a:t>3</a:t>
            </a:r>
            <a:r>
              <a:rPr lang="zh-CN" altLang="en-US" b="1" dirty="0">
                <a:latin typeface="楷体_GB2312" pitchFamily="1" charset="-122"/>
              </a:rPr>
              <a:t>的满二叉树</a:t>
            </a:r>
            <a:endParaRPr lang="zh-CN" altLang="en-US" b="1" dirty="0">
              <a:latin typeface="楷体_GB2312" pitchFamily="1" charset="-122"/>
            </a:endParaRPr>
          </a:p>
        </p:txBody>
      </p:sp>
      <p:sp>
        <p:nvSpPr>
          <p:cNvPr id="13371" name="Text Box 59"/>
          <p:cNvSpPr txBox="1">
            <a:spLocks noChangeArrowheads="1"/>
          </p:cNvSpPr>
          <p:nvPr/>
        </p:nvSpPr>
        <p:spPr bwMode="auto">
          <a:xfrm>
            <a:off x="5003800" y="5805488"/>
            <a:ext cx="30241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l">
              <a:spcBef>
                <a:spcPct val="50000"/>
              </a:spcBef>
            </a:pPr>
            <a:r>
              <a:rPr lang="en-US" altLang="zh-CN" b="1" dirty="0">
                <a:latin typeface="楷体_GB2312" pitchFamily="1" charset="-122"/>
              </a:rPr>
              <a:t>(d) </a:t>
            </a:r>
            <a:r>
              <a:rPr lang="zh-CN" altLang="en-US" b="1" dirty="0">
                <a:latin typeface="楷体_GB2312" pitchFamily="1" charset="-122"/>
              </a:rPr>
              <a:t>高度为</a:t>
            </a:r>
            <a:r>
              <a:rPr lang="en-US" altLang="zh-CN" b="1" dirty="0">
                <a:latin typeface="楷体_GB2312" pitchFamily="1" charset="-122"/>
              </a:rPr>
              <a:t>4</a:t>
            </a:r>
            <a:r>
              <a:rPr lang="zh-CN" altLang="en-US" b="1" dirty="0">
                <a:latin typeface="楷体_GB2312" pitchFamily="1" charset="-122"/>
              </a:rPr>
              <a:t>的满二叉树</a:t>
            </a:r>
            <a:endParaRPr lang="zh-CN" altLang="en-US" b="1" dirty="0">
              <a:latin typeface="楷体_GB2312" pitchFamily="1" charset="-122"/>
            </a:endParaRPr>
          </a:p>
        </p:txBody>
      </p:sp>
      <p:grpSp>
        <p:nvGrpSpPr>
          <p:cNvPr id="62" name="组合 114"/>
          <p:cNvGrpSpPr/>
          <p:nvPr/>
        </p:nvGrpSpPr>
        <p:grpSpPr>
          <a:xfrm>
            <a:off x="493395" y="105077"/>
            <a:ext cx="8327077" cy="679778"/>
            <a:chOff x="933887" y="3363717"/>
            <a:chExt cx="8327077" cy="679778"/>
          </a:xfrm>
        </p:grpSpPr>
        <p:grpSp>
          <p:nvGrpSpPr>
            <p:cNvPr id="63" name="组合 105"/>
            <p:cNvGrpSpPr/>
            <p:nvPr/>
          </p:nvGrpSpPr>
          <p:grpSpPr>
            <a:xfrm>
              <a:off x="933887" y="3363717"/>
              <a:ext cx="8327077" cy="679778"/>
              <a:chOff x="933887" y="3363717"/>
              <a:chExt cx="8327077" cy="679778"/>
            </a:xfrm>
          </p:grpSpPr>
          <p:sp>
            <p:nvSpPr>
              <p:cNvPr id="65"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66" name="TextBox 6"/>
              <p:cNvSpPr txBox="1">
                <a:spLocks noChangeArrowheads="1"/>
              </p:cNvSpPr>
              <p:nvPr/>
            </p:nvSpPr>
            <p:spPr bwMode="auto">
              <a:xfrm>
                <a:off x="1502314" y="3363717"/>
                <a:ext cx="775865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8.3 </a:t>
                </a:r>
                <a:r>
                  <a:rPr lang="zh-CN" altLang="en-US" sz="3600" b="1" dirty="0">
                    <a:latin typeface="Times New Roman" panose="02020603050405020304" pitchFamily="18" charset="0"/>
                    <a:ea typeface="黑体" panose="02010609060101010101" pitchFamily="49" charset="-122"/>
                  </a:rPr>
                  <a:t>二叉树的定义、性质和存储结构</a:t>
                </a:r>
                <a:endParaRPr lang="zh-CN" altLang="en-US" sz="3600" b="1" dirty="0">
                  <a:latin typeface="Times New Roman" panose="02020603050405020304" pitchFamily="18" charset="0"/>
                  <a:ea typeface="黑体" panose="02010609060101010101" pitchFamily="49" charset="-122"/>
                </a:endParaRPr>
              </a:p>
            </p:txBody>
          </p:sp>
        </p:grpSp>
        <p:pic>
          <p:nvPicPr>
            <p:cNvPr id="64" name="图片 63" descr="12.jpg"/>
            <p:cNvPicPr>
              <a:picLocks noChangeAspect="1"/>
            </p:cNvPicPr>
            <p:nvPr/>
          </p:nvPicPr>
          <p:blipFill>
            <a:blip r:embed="rId1" cstate="print"/>
            <a:stretch>
              <a:fillRect/>
            </a:stretch>
          </p:blipFill>
          <p:spPr>
            <a:xfrm>
              <a:off x="1115929" y="3530600"/>
              <a:ext cx="446172" cy="431048"/>
            </a:xfrm>
            <a:prstGeom prst="rect">
              <a:avLst/>
            </a:prstGeom>
          </p:spPr>
        </p:pic>
      </p:grpSp>
      <p:pic>
        <p:nvPicPr>
          <p:cNvPr id="6" name="图片 5"/>
          <p:cNvPicPr>
            <a:picLocks noChangeAspect="1"/>
          </p:cNvPicPr>
          <p:nvPr/>
        </p:nvPicPr>
        <p:blipFill>
          <a:blip r:embed="rId2"/>
          <a:stretch>
            <a:fillRect/>
          </a:stretch>
        </p:blipFill>
        <p:spPr>
          <a:xfrm>
            <a:off x="2118370" y="2528543"/>
            <a:ext cx="360040" cy="368404"/>
          </a:xfrm>
          <a:prstGeom prst="rect">
            <a:avLst/>
          </a:prstGeom>
        </p:spPr>
      </p:pic>
      <p:pic>
        <p:nvPicPr>
          <p:cNvPr id="8" name="图片 7"/>
          <p:cNvPicPr>
            <a:picLocks noChangeAspect="1"/>
          </p:cNvPicPr>
          <p:nvPr/>
        </p:nvPicPr>
        <p:blipFill>
          <a:blip r:embed="rId3"/>
          <a:stretch>
            <a:fillRect/>
          </a:stretch>
        </p:blipFill>
        <p:spPr>
          <a:xfrm>
            <a:off x="6079402" y="2108525"/>
            <a:ext cx="1129017" cy="1005053"/>
          </a:xfrm>
          <a:prstGeom prst="rect">
            <a:avLst/>
          </a:prstGeom>
        </p:spPr>
      </p:pic>
      <p:pic>
        <p:nvPicPr>
          <p:cNvPr id="9" name="图片 8"/>
          <p:cNvPicPr>
            <a:picLocks noChangeAspect="1"/>
          </p:cNvPicPr>
          <p:nvPr/>
        </p:nvPicPr>
        <p:blipFill>
          <a:blip r:embed="rId4"/>
          <a:stretch>
            <a:fillRect/>
          </a:stretch>
        </p:blipFill>
        <p:spPr>
          <a:xfrm>
            <a:off x="911460" y="3915814"/>
            <a:ext cx="2498820" cy="1747139"/>
          </a:xfrm>
          <a:prstGeom prst="rect">
            <a:avLst/>
          </a:prstGeom>
        </p:spPr>
      </p:pic>
      <p:pic>
        <p:nvPicPr>
          <p:cNvPr id="10" name="图片 9"/>
          <p:cNvPicPr>
            <a:picLocks noChangeAspect="1"/>
          </p:cNvPicPr>
          <p:nvPr/>
        </p:nvPicPr>
        <p:blipFill>
          <a:blip r:embed="rId5"/>
          <a:stretch>
            <a:fillRect/>
          </a:stretch>
        </p:blipFill>
        <p:spPr>
          <a:xfrm>
            <a:off x="3872967" y="3501008"/>
            <a:ext cx="4991063" cy="2161945"/>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7" dur="5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12" dur="500"/>
                                        <p:tgtEl>
                                          <p:spTgt spid="13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7" dur="500"/>
                                        <p:tgtEl>
                                          <p:spTgt spid="13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368"/>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36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37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3371"/>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68" grpId="0"/>
      <p:bldP spid="13369" grpId="0"/>
      <p:bldP spid="13370" grpId="0"/>
      <p:bldP spid="1337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4644008" y="3350089"/>
            <a:ext cx="4236742" cy="2009257"/>
          </a:xfrm>
          <a:prstGeom prst="rect">
            <a:avLst/>
          </a:prstGeom>
        </p:spPr>
      </p:pic>
      <p:sp>
        <p:nvSpPr>
          <p:cNvPr id="66"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50F21E68-C4D1-4D4A-85DE-53021D5663A5}"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14339" name="Rectangle 3"/>
          <p:cNvSpPr>
            <a:spLocks noGrp="1" noChangeArrowheads="1"/>
          </p:cNvSpPr>
          <p:nvPr>
            <p:ph type="body" idx="1"/>
          </p:nvPr>
        </p:nvSpPr>
        <p:spPr>
          <a:xfrm>
            <a:off x="431801" y="980729"/>
            <a:ext cx="8229600" cy="4834186"/>
          </a:xfrm>
        </p:spPr>
        <p:txBody>
          <a:bodyPr/>
          <a:lstStyle/>
          <a:p>
            <a:pPr eaLnBrk="1" hangingPunct="1">
              <a:spcBef>
                <a:spcPts val="1200"/>
              </a:spcBef>
              <a:buClr>
                <a:srgbClr val="FF0000"/>
              </a:buClr>
              <a:buFont typeface="Wingdings" panose="05000000000000000000" pitchFamily="2" charset="2"/>
              <a:buChar char="Ø"/>
            </a:pPr>
            <a:r>
              <a:rPr lang="zh-CN" altLang="en-US" sz="2400" b="1" dirty="0">
                <a:solidFill>
                  <a:srgbClr val="FF0000"/>
                </a:solidFill>
              </a:rPr>
              <a:t>定义</a:t>
            </a:r>
            <a:r>
              <a:rPr lang="en-US" altLang="zh-CN" sz="2400" b="1" dirty="0">
                <a:solidFill>
                  <a:srgbClr val="FF0000"/>
                </a:solidFill>
              </a:rPr>
              <a:t>2</a:t>
            </a:r>
            <a:r>
              <a:rPr lang="zh-CN" altLang="en-US" sz="2400" b="1" dirty="0"/>
              <a:t>：称在满二叉树最下一层</a:t>
            </a:r>
            <a:r>
              <a:rPr lang="zh-CN" altLang="en-US" sz="2400" b="1" dirty="0">
                <a:solidFill>
                  <a:srgbClr val="FF0000"/>
                </a:solidFill>
              </a:rPr>
              <a:t>从右到左</a:t>
            </a:r>
            <a:r>
              <a:rPr lang="zh-CN" altLang="en-US" sz="2400" b="1" dirty="0"/>
              <a:t>依次连续去掉若  </a:t>
            </a:r>
            <a:endParaRPr lang="en-US" altLang="zh-CN" sz="2400" b="1" dirty="0"/>
          </a:p>
          <a:p>
            <a:pPr marL="0" indent="0" eaLnBrk="1" hangingPunct="1">
              <a:spcBef>
                <a:spcPts val="1200"/>
              </a:spcBef>
              <a:buClr>
                <a:srgbClr val="FF0000"/>
              </a:buClr>
              <a:buNone/>
            </a:pPr>
            <a:r>
              <a:rPr lang="en-US" altLang="zh-CN" sz="2400" b="1" dirty="0"/>
              <a:t>                  </a:t>
            </a:r>
            <a:r>
              <a:rPr lang="zh-CN" altLang="en-US" sz="2400" b="1" dirty="0"/>
              <a:t>干个结点所得到的二叉树为</a:t>
            </a:r>
            <a:r>
              <a:rPr lang="zh-CN" altLang="en-US" sz="2400" b="1" dirty="0">
                <a:solidFill>
                  <a:srgbClr val="FF0000"/>
                </a:solidFill>
              </a:rPr>
              <a:t>完全二叉树</a:t>
            </a:r>
            <a:r>
              <a:rPr lang="en-US" altLang="zh-CN" sz="2000" b="1" dirty="0"/>
              <a:t>(</a:t>
            </a:r>
            <a:r>
              <a:rPr lang="en-US" altLang="zh-CN" sz="2000" b="1" dirty="0">
                <a:solidFill>
                  <a:srgbClr val="0000FF"/>
                </a:solidFill>
              </a:rPr>
              <a:t>Complete            </a:t>
            </a:r>
            <a:endParaRPr lang="en-US" altLang="zh-CN" sz="2000" b="1" dirty="0">
              <a:solidFill>
                <a:srgbClr val="0000FF"/>
              </a:solidFill>
            </a:endParaRPr>
          </a:p>
          <a:p>
            <a:pPr marL="0" indent="0" eaLnBrk="1" hangingPunct="1">
              <a:spcBef>
                <a:spcPts val="1200"/>
              </a:spcBef>
              <a:buClr>
                <a:srgbClr val="FF0000"/>
              </a:buClr>
              <a:buNone/>
            </a:pPr>
            <a:r>
              <a:rPr lang="en-US" altLang="zh-CN" sz="2000" b="1" dirty="0">
                <a:solidFill>
                  <a:srgbClr val="0000FF"/>
                </a:solidFill>
              </a:rPr>
              <a:t>                       Binary Tree</a:t>
            </a:r>
            <a:r>
              <a:rPr lang="en-US" altLang="zh-CN" sz="2000" b="1" dirty="0"/>
              <a:t>)</a:t>
            </a:r>
            <a:r>
              <a:rPr lang="en-US" altLang="zh-CN" sz="2400" b="1" dirty="0"/>
              <a:t> </a:t>
            </a:r>
            <a:r>
              <a:rPr lang="zh-CN" altLang="en-US" sz="2400" b="1" dirty="0"/>
              <a:t>。 </a:t>
            </a:r>
            <a:endParaRPr lang="zh-CN" altLang="en-US" sz="2400" b="1" dirty="0"/>
          </a:p>
          <a:p>
            <a:pPr lvl="1">
              <a:spcBef>
                <a:spcPts val="1200"/>
              </a:spcBef>
              <a:buClr>
                <a:srgbClr val="FF0000"/>
              </a:buClr>
              <a:buFont typeface="Wingdings" panose="05000000000000000000" pitchFamily="2" charset="2"/>
              <a:buChar char="ü"/>
            </a:pPr>
            <a:r>
              <a:rPr lang="zh-CN" altLang="en-US" sz="2000" b="1" dirty="0"/>
              <a:t>下面分别给出完全二叉树和非完全二叉树的示例。</a:t>
            </a:r>
            <a:endParaRPr lang="zh-CN" altLang="en-US" sz="2000" b="1" dirty="0"/>
          </a:p>
        </p:txBody>
      </p:sp>
      <p:sp>
        <p:nvSpPr>
          <p:cNvPr id="14366" name="Text Box 30"/>
          <p:cNvSpPr txBox="1">
            <a:spLocks noChangeArrowheads="1"/>
          </p:cNvSpPr>
          <p:nvPr/>
        </p:nvSpPr>
        <p:spPr bwMode="auto">
          <a:xfrm>
            <a:off x="1260023" y="5828535"/>
            <a:ext cx="2592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l">
              <a:spcBef>
                <a:spcPct val="50000"/>
              </a:spcBef>
            </a:pPr>
            <a:r>
              <a:rPr lang="en-US" altLang="zh-CN" b="1" dirty="0">
                <a:latin typeface="楷体_GB2312" pitchFamily="1" charset="-122"/>
              </a:rPr>
              <a:t>(a) </a:t>
            </a:r>
            <a:r>
              <a:rPr lang="zh-CN" altLang="en-US" b="1" dirty="0">
                <a:latin typeface="楷体_GB2312" pitchFamily="1" charset="-122"/>
              </a:rPr>
              <a:t>完全二叉树示例</a:t>
            </a:r>
            <a:endParaRPr lang="zh-CN" altLang="en-US" b="1" dirty="0">
              <a:latin typeface="楷体_GB2312" pitchFamily="1" charset="-122"/>
            </a:endParaRPr>
          </a:p>
        </p:txBody>
      </p:sp>
      <p:sp>
        <p:nvSpPr>
          <p:cNvPr id="14396" name="Text Box 60"/>
          <p:cNvSpPr txBox="1">
            <a:spLocks noChangeArrowheads="1"/>
          </p:cNvSpPr>
          <p:nvPr/>
        </p:nvSpPr>
        <p:spPr bwMode="auto">
          <a:xfrm>
            <a:off x="5340813" y="5734696"/>
            <a:ext cx="2628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l">
              <a:spcBef>
                <a:spcPct val="50000"/>
              </a:spcBef>
            </a:pPr>
            <a:r>
              <a:rPr lang="en-US" altLang="zh-CN" b="1">
                <a:latin typeface="楷体_GB2312" pitchFamily="1" charset="-122"/>
              </a:rPr>
              <a:t>(b) </a:t>
            </a:r>
            <a:r>
              <a:rPr lang="zh-CN" altLang="en-US" b="1">
                <a:latin typeface="楷体_GB2312" pitchFamily="1" charset="-122"/>
              </a:rPr>
              <a:t>非完全二叉树示例</a:t>
            </a:r>
            <a:endParaRPr lang="zh-CN" altLang="en-US" b="1">
              <a:latin typeface="楷体_GB2312" pitchFamily="1" charset="-122"/>
            </a:endParaRPr>
          </a:p>
        </p:txBody>
      </p:sp>
      <p:grpSp>
        <p:nvGrpSpPr>
          <p:cNvPr id="68" name="组合 114"/>
          <p:cNvGrpSpPr/>
          <p:nvPr/>
        </p:nvGrpSpPr>
        <p:grpSpPr>
          <a:xfrm>
            <a:off x="493395" y="105077"/>
            <a:ext cx="8327077" cy="679778"/>
            <a:chOff x="933887" y="3363717"/>
            <a:chExt cx="8327077" cy="679778"/>
          </a:xfrm>
        </p:grpSpPr>
        <p:grpSp>
          <p:nvGrpSpPr>
            <p:cNvPr id="69" name="组合 105"/>
            <p:cNvGrpSpPr/>
            <p:nvPr/>
          </p:nvGrpSpPr>
          <p:grpSpPr>
            <a:xfrm>
              <a:off x="933887" y="3363717"/>
              <a:ext cx="8327077" cy="679778"/>
              <a:chOff x="933887" y="3363717"/>
              <a:chExt cx="8327077" cy="679778"/>
            </a:xfrm>
          </p:grpSpPr>
          <p:sp>
            <p:nvSpPr>
              <p:cNvPr id="71"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72" name="TextBox 6"/>
              <p:cNvSpPr txBox="1">
                <a:spLocks noChangeArrowheads="1"/>
              </p:cNvSpPr>
              <p:nvPr/>
            </p:nvSpPr>
            <p:spPr bwMode="auto">
              <a:xfrm>
                <a:off x="1502314" y="3363717"/>
                <a:ext cx="775865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8.3 </a:t>
                </a:r>
                <a:r>
                  <a:rPr lang="zh-CN" altLang="en-US" sz="3600" b="1" dirty="0">
                    <a:latin typeface="Times New Roman" panose="02020603050405020304" pitchFamily="18" charset="0"/>
                    <a:ea typeface="黑体" panose="02010609060101010101" pitchFamily="49" charset="-122"/>
                  </a:rPr>
                  <a:t>二叉树的定义、性质和存储结构</a:t>
                </a:r>
                <a:endParaRPr lang="zh-CN" altLang="en-US" sz="3600" b="1" dirty="0">
                  <a:latin typeface="Times New Roman" panose="02020603050405020304" pitchFamily="18" charset="0"/>
                  <a:ea typeface="黑体" panose="02010609060101010101" pitchFamily="49" charset="-122"/>
                </a:endParaRPr>
              </a:p>
            </p:txBody>
          </p:sp>
        </p:grpSp>
        <p:pic>
          <p:nvPicPr>
            <p:cNvPr id="70" name="图片 69" descr="12.jpg"/>
            <p:cNvPicPr>
              <a:picLocks noChangeAspect="1"/>
            </p:cNvPicPr>
            <p:nvPr/>
          </p:nvPicPr>
          <p:blipFill>
            <a:blip r:embed="rId2" cstate="print"/>
            <a:stretch>
              <a:fillRect/>
            </a:stretch>
          </p:blipFill>
          <p:spPr>
            <a:xfrm>
              <a:off x="1115929" y="3530600"/>
              <a:ext cx="446172" cy="431048"/>
            </a:xfrm>
            <a:prstGeom prst="rect">
              <a:avLst/>
            </a:prstGeom>
          </p:spPr>
        </p:pic>
      </p:grpSp>
      <p:pic>
        <p:nvPicPr>
          <p:cNvPr id="6" name="图片 5"/>
          <p:cNvPicPr>
            <a:picLocks noChangeAspect="1"/>
          </p:cNvPicPr>
          <p:nvPr/>
        </p:nvPicPr>
        <p:blipFill>
          <a:blip r:embed="rId3"/>
          <a:stretch>
            <a:fillRect/>
          </a:stretch>
        </p:blipFill>
        <p:spPr>
          <a:xfrm>
            <a:off x="251520" y="3426897"/>
            <a:ext cx="3947454" cy="1855642"/>
          </a:xfrm>
          <a:prstGeom prst="rect">
            <a:avLst/>
          </a:prstGeom>
        </p:spPr>
      </p:pic>
      <p:pic>
        <p:nvPicPr>
          <p:cNvPr id="9" name="图片 8"/>
          <p:cNvPicPr>
            <a:picLocks noChangeAspect="1"/>
          </p:cNvPicPr>
          <p:nvPr/>
        </p:nvPicPr>
        <p:blipFill>
          <a:blip r:embed="rId4"/>
          <a:stretch>
            <a:fillRect/>
          </a:stretch>
        </p:blipFill>
        <p:spPr>
          <a:xfrm>
            <a:off x="3518987" y="4661951"/>
            <a:ext cx="1027162" cy="639257"/>
          </a:xfrm>
          <a:prstGeom prst="rect">
            <a:avLst/>
          </a:prstGeom>
        </p:spPr>
      </p:pic>
      <p:pic>
        <p:nvPicPr>
          <p:cNvPr id="10" name="图片 9"/>
          <p:cNvPicPr>
            <a:picLocks noChangeAspect="1"/>
          </p:cNvPicPr>
          <p:nvPr/>
        </p:nvPicPr>
        <p:blipFill>
          <a:blip r:embed="rId5"/>
          <a:stretch>
            <a:fillRect/>
          </a:stretch>
        </p:blipFill>
        <p:spPr>
          <a:xfrm>
            <a:off x="7587424" y="4653136"/>
            <a:ext cx="512969" cy="658633"/>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7" dur="5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2" dur="500"/>
                                        <p:tgtEl>
                                          <p:spTgt spid="14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17" dur="500"/>
                                        <p:tgtEl>
                                          <p:spTgt spid="14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22" dur="500"/>
                                        <p:tgtEl>
                                          <p:spTgt spid="143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4366"/>
                                        </p:tgtEl>
                                        <p:attrNameLst>
                                          <p:attrName>style.visibility</p:attrName>
                                        </p:attrNameLst>
                                      </p:cBhvr>
                                      <p:to>
                                        <p:strVal val="visible"/>
                                      </p:to>
                                    </p:set>
                                    <p:animEffect transition="in" filter="blinds(horizontal)">
                                      <p:cBhvr>
                                        <p:cTn id="39" dur="500"/>
                                        <p:tgtEl>
                                          <p:spTgt spid="14366"/>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ppt_x"/>
                                          </p:val>
                                        </p:tav>
                                        <p:tav tm="100000">
                                          <p:val>
                                            <p:strVal val="#ppt_x"/>
                                          </p:val>
                                        </p:tav>
                                      </p:tavLst>
                                    </p:anim>
                                    <p:anim calcmode="lin" valueType="num">
                                      <p:cBhvr additive="base">
                                        <p:cTn id="4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additive="base">
                                        <p:cTn id="50" dur="500" fill="hold"/>
                                        <p:tgtEl>
                                          <p:spTgt spid="10"/>
                                        </p:tgtEl>
                                        <p:attrNameLst>
                                          <p:attrName>ppt_x</p:attrName>
                                        </p:attrNameLst>
                                      </p:cBhvr>
                                      <p:tavLst>
                                        <p:tav tm="0">
                                          <p:val>
                                            <p:strVal val="#ppt_x"/>
                                          </p:val>
                                        </p:tav>
                                        <p:tav tm="100000">
                                          <p:val>
                                            <p:strVal val="#ppt_x"/>
                                          </p:val>
                                        </p:tav>
                                      </p:tavLst>
                                    </p:anim>
                                    <p:anim calcmode="lin" valueType="num">
                                      <p:cBhvr additive="base">
                                        <p:cTn id="5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4396"/>
                                        </p:tgtEl>
                                        <p:attrNameLst>
                                          <p:attrName>style.visibility</p:attrName>
                                        </p:attrNameLst>
                                      </p:cBhvr>
                                      <p:to>
                                        <p:strVal val="visible"/>
                                      </p:to>
                                    </p:set>
                                    <p:animEffect transition="in" filter="blinds(horizontal)">
                                      <p:cBhvr>
                                        <p:cTn id="56" dur="500"/>
                                        <p:tgtEl>
                                          <p:spTgt spid="14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utoUpdateAnimBg="0" build="p"/>
      <p:bldP spid="14366" grpId="0" autoUpdateAnimBg="0"/>
      <p:bldP spid="1439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1"/>
          <a:stretch>
            <a:fillRect/>
          </a:stretch>
        </p:blipFill>
        <p:spPr>
          <a:xfrm>
            <a:off x="1691680" y="3284984"/>
            <a:ext cx="5504109" cy="2587403"/>
          </a:xfrm>
          <a:prstGeom prst="rect">
            <a:avLst/>
          </a:prstGeom>
        </p:spPr>
      </p:pic>
      <p:sp>
        <p:nvSpPr>
          <p:cNvPr id="43"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72E8F6C4-0513-4DE5-A9BC-23549CCC05CD}"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15363" name="Rectangle 3"/>
          <p:cNvSpPr>
            <a:spLocks noGrp="1" noChangeArrowheads="1"/>
          </p:cNvSpPr>
          <p:nvPr>
            <p:ph type="body" idx="1"/>
          </p:nvPr>
        </p:nvSpPr>
        <p:spPr>
          <a:xfrm>
            <a:off x="457200" y="1089774"/>
            <a:ext cx="8229600" cy="4678451"/>
          </a:xfrm>
        </p:spPr>
        <p:txBody>
          <a:bodyPr/>
          <a:lstStyle/>
          <a:p>
            <a:pPr eaLnBrk="1" hangingPunct="1">
              <a:buClr>
                <a:srgbClr val="FF0000"/>
              </a:buClr>
              <a:buFont typeface="Wingdings" panose="05000000000000000000" pitchFamily="2" charset="2"/>
              <a:buChar char="n"/>
            </a:pPr>
            <a:r>
              <a:rPr lang="zh-CN" altLang="en-US" sz="2800" b="1" dirty="0"/>
              <a:t>对完全二叉树</a:t>
            </a:r>
            <a:r>
              <a:rPr lang="zh-CN" altLang="en-US" sz="2800" b="1" dirty="0">
                <a:solidFill>
                  <a:srgbClr val="FF0000"/>
                </a:solidFill>
              </a:rPr>
              <a:t>编号</a:t>
            </a:r>
            <a:endParaRPr lang="zh-CN" altLang="en-US" sz="2800" b="1" dirty="0">
              <a:solidFill>
                <a:srgbClr val="FF0000"/>
              </a:solidFill>
            </a:endParaRPr>
          </a:p>
          <a:p>
            <a:pPr lvl="1"/>
            <a:r>
              <a:rPr lang="zh-CN" altLang="en-US" sz="2400" b="1" dirty="0">
                <a:solidFill>
                  <a:srgbClr val="FF0000"/>
                </a:solidFill>
              </a:rPr>
              <a:t>编号方式</a:t>
            </a:r>
            <a:r>
              <a:rPr lang="zh-CN" altLang="en-US" sz="2400" dirty="0"/>
              <a:t>：</a:t>
            </a:r>
            <a:endParaRPr lang="zh-CN" altLang="en-US" sz="2400" dirty="0"/>
          </a:p>
          <a:p>
            <a:pPr eaLnBrk="1" hangingPunct="1">
              <a:buFont typeface="Wingdings" panose="05000000000000000000" pitchFamily="2" charset="2"/>
              <a:buNone/>
            </a:pPr>
            <a:r>
              <a:rPr lang="zh-CN" altLang="en-US" sz="2800" b="1" dirty="0"/>
              <a:t>       </a:t>
            </a:r>
            <a:r>
              <a:rPr lang="zh-CN" altLang="en-US" sz="2400" b="1" dirty="0"/>
              <a:t>从上到下，每一层中从左到右，根结点编号为</a:t>
            </a:r>
            <a:r>
              <a:rPr lang="en-US" altLang="zh-CN" sz="2400" b="1" dirty="0"/>
              <a:t>1</a:t>
            </a:r>
            <a:r>
              <a:rPr lang="zh-CN" altLang="en-US" sz="2400" b="1" dirty="0"/>
              <a:t>。</a:t>
            </a:r>
            <a:endParaRPr lang="zh-CN" altLang="en-US" sz="2800" b="1" dirty="0"/>
          </a:p>
          <a:p>
            <a:pPr eaLnBrk="1" hangingPunct="1">
              <a:buClr>
                <a:srgbClr val="FF0000"/>
              </a:buClr>
              <a:buFont typeface="Wingdings" panose="05000000000000000000" pitchFamily="2" charset="2"/>
              <a:buChar char="ü"/>
            </a:pPr>
            <a:r>
              <a:rPr lang="zh-CN" altLang="en-US" sz="2400" b="1" dirty="0"/>
              <a:t>例：下面完全二叉树的编号 </a:t>
            </a:r>
            <a:endParaRPr lang="zh-CN" altLang="en-US" sz="2400" b="1" dirty="0"/>
          </a:p>
        </p:txBody>
      </p:sp>
      <p:sp>
        <p:nvSpPr>
          <p:cNvPr id="15390" name="Oval 30"/>
          <p:cNvSpPr>
            <a:spLocks noChangeArrowheads="1"/>
          </p:cNvSpPr>
          <p:nvPr/>
        </p:nvSpPr>
        <p:spPr bwMode="auto">
          <a:xfrm>
            <a:off x="4423096" y="3012198"/>
            <a:ext cx="504825" cy="3603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solidFill>
                  <a:srgbClr val="FF0000"/>
                </a:solidFill>
                <a:ea typeface="宋体" panose="02010600030101010101" pitchFamily="2" charset="-122"/>
              </a:rPr>
              <a:t>1</a:t>
            </a:r>
            <a:endParaRPr lang="en-US" altLang="zh-CN" b="1" dirty="0">
              <a:solidFill>
                <a:srgbClr val="FF0000"/>
              </a:solidFill>
              <a:ea typeface="宋体" panose="02010600030101010101" pitchFamily="2" charset="-122"/>
            </a:endParaRPr>
          </a:p>
        </p:txBody>
      </p:sp>
      <p:sp>
        <p:nvSpPr>
          <p:cNvPr id="15391" name="Oval 31"/>
          <p:cNvSpPr>
            <a:spLocks noChangeArrowheads="1"/>
          </p:cNvSpPr>
          <p:nvPr/>
        </p:nvSpPr>
        <p:spPr bwMode="auto">
          <a:xfrm>
            <a:off x="2901813" y="3533161"/>
            <a:ext cx="504825" cy="360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a:solidFill>
                  <a:srgbClr val="FF0000"/>
                </a:solidFill>
                <a:ea typeface="宋体" panose="02010600030101010101" pitchFamily="2" charset="-122"/>
              </a:rPr>
              <a:t>2</a:t>
            </a:r>
            <a:endParaRPr lang="en-US" altLang="zh-CN" b="1">
              <a:solidFill>
                <a:srgbClr val="FF0000"/>
              </a:solidFill>
              <a:ea typeface="宋体" panose="02010600030101010101" pitchFamily="2" charset="-122"/>
            </a:endParaRPr>
          </a:p>
        </p:txBody>
      </p:sp>
      <p:sp>
        <p:nvSpPr>
          <p:cNvPr id="15392" name="Oval 32"/>
          <p:cNvSpPr>
            <a:spLocks noChangeArrowheads="1"/>
          </p:cNvSpPr>
          <p:nvPr/>
        </p:nvSpPr>
        <p:spPr bwMode="auto">
          <a:xfrm>
            <a:off x="5997278" y="3533160"/>
            <a:ext cx="504825" cy="360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a:solidFill>
                  <a:srgbClr val="FF0000"/>
                </a:solidFill>
                <a:ea typeface="宋体" panose="02010600030101010101" pitchFamily="2" charset="-122"/>
              </a:rPr>
              <a:t>3</a:t>
            </a:r>
            <a:endParaRPr lang="en-US" altLang="zh-CN" b="1">
              <a:solidFill>
                <a:srgbClr val="FF0000"/>
              </a:solidFill>
              <a:ea typeface="宋体" panose="02010600030101010101" pitchFamily="2" charset="-122"/>
            </a:endParaRPr>
          </a:p>
        </p:txBody>
      </p:sp>
      <p:sp>
        <p:nvSpPr>
          <p:cNvPr id="15393" name="Oval 33"/>
          <p:cNvSpPr>
            <a:spLocks noChangeArrowheads="1"/>
          </p:cNvSpPr>
          <p:nvPr/>
        </p:nvSpPr>
        <p:spPr bwMode="auto">
          <a:xfrm>
            <a:off x="2139628" y="4296087"/>
            <a:ext cx="504825" cy="3603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solidFill>
                  <a:srgbClr val="FF0000"/>
                </a:solidFill>
                <a:ea typeface="宋体" panose="02010600030101010101" pitchFamily="2" charset="-122"/>
              </a:rPr>
              <a:t>4</a:t>
            </a:r>
            <a:endParaRPr lang="en-US" altLang="zh-CN" b="1" dirty="0">
              <a:solidFill>
                <a:srgbClr val="FF0000"/>
              </a:solidFill>
              <a:ea typeface="宋体" panose="02010600030101010101" pitchFamily="2" charset="-122"/>
            </a:endParaRPr>
          </a:p>
        </p:txBody>
      </p:sp>
      <p:sp>
        <p:nvSpPr>
          <p:cNvPr id="15394" name="Oval 34"/>
          <p:cNvSpPr>
            <a:spLocks noChangeArrowheads="1"/>
          </p:cNvSpPr>
          <p:nvPr/>
        </p:nvSpPr>
        <p:spPr bwMode="auto">
          <a:xfrm>
            <a:off x="3719861" y="4318972"/>
            <a:ext cx="504825" cy="360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solidFill>
                  <a:srgbClr val="FF0000"/>
                </a:solidFill>
                <a:ea typeface="宋体" panose="02010600030101010101" pitchFamily="2" charset="-122"/>
              </a:rPr>
              <a:t>5</a:t>
            </a:r>
            <a:endParaRPr lang="en-US" altLang="zh-CN" b="1" dirty="0">
              <a:solidFill>
                <a:srgbClr val="FF0000"/>
              </a:solidFill>
              <a:ea typeface="宋体" panose="02010600030101010101" pitchFamily="2" charset="-122"/>
            </a:endParaRPr>
          </a:p>
        </p:txBody>
      </p:sp>
      <p:sp>
        <p:nvSpPr>
          <p:cNvPr id="15395" name="Oval 35"/>
          <p:cNvSpPr>
            <a:spLocks noChangeArrowheads="1"/>
          </p:cNvSpPr>
          <p:nvPr/>
        </p:nvSpPr>
        <p:spPr bwMode="auto">
          <a:xfrm>
            <a:off x="5162872" y="4310904"/>
            <a:ext cx="504825" cy="360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solidFill>
                  <a:srgbClr val="FF0000"/>
                </a:solidFill>
                <a:ea typeface="宋体" panose="02010600030101010101" pitchFamily="2" charset="-122"/>
              </a:rPr>
              <a:t>6</a:t>
            </a:r>
            <a:endParaRPr lang="en-US" altLang="zh-CN" b="1" dirty="0">
              <a:solidFill>
                <a:srgbClr val="FF0000"/>
              </a:solidFill>
              <a:ea typeface="宋体" panose="02010600030101010101" pitchFamily="2" charset="-122"/>
            </a:endParaRPr>
          </a:p>
        </p:txBody>
      </p:sp>
      <p:sp>
        <p:nvSpPr>
          <p:cNvPr id="15396" name="Oval 36"/>
          <p:cNvSpPr>
            <a:spLocks noChangeArrowheads="1"/>
          </p:cNvSpPr>
          <p:nvPr/>
        </p:nvSpPr>
        <p:spPr bwMode="auto">
          <a:xfrm>
            <a:off x="6718126" y="4310904"/>
            <a:ext cx="504825" cy="3603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solidFill>
                  <a:srgbClr val="FF0000"/>
                </a:solidFill>
                <a:ea typeface="宋体" panose="02010600030101010101" pitchFamily="2" charset="-122"/>
              </a:rPr>
              <a:t>7</a:t>
            </a:r>
            <a:endParaRPr lang="en-US" altLang="zh-CN" b="1" dirty="0">
              <a:solidFill>
                <a:srgbClr val="FF0000"/>
              </a:solidFill>
              <a:ea typeface="宋体" panose="02010600030101010101" pitchFamily="2" charset="-122"/>
            </a:endParaRPr>
          </a:p>
        </p:txBody>
      </p:sp>
      <p:sp>
        <p:nvSpPr>
          <p:cNvPr id="15397" name="Oval 37"/>
          <p:cNvSpPr>
            <a:spLocks noChangeArrowheads="1"/>
          </p:cNvSpPr>
          <p:nvPr/>
        </p:nvSpPr>
        <p:spPr bwMode="auto">
          <a:xfrm>
            <a:off x="1685330" y="5090498"/>
            <a:ext cx="504825" cy="3603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solidFill>
                  <a:srgbClr val="FF0000"/>
                </a:solidFill>
                <a:ea typeface="宋体" panose="02010600030101010101" pitchFamily="2" charset="-122"/>
              </a:rPr>
              <a:t>8</a:t>
            </a:r>
            <a:endParaRPr lang="en-US" altLang="zh-CN" b="1" dirty="0">
              <a:solidFill>
                <a:srgbClr val="FF0000"/>
              </a:solidFill>
              <a:ea typeface="宋体" panose="02010600030101010101" pitchFamily="2" charset="-122"/>
            </a:endParaRPr>
          </a:p>
        </p:txBody>
      </p:sp>
      <p:sp>
        <p:nvSpPr>
          <p:cNvPr id="15398" name="Oval 38"/>
          <p:cNvSpPr>
            <a:spLocks noChangeArrowheads="1"/>
          </p:cNvSpPr>
          <p:nvPr/>
        </p:nvSpPr>
        <p:spPr bwMode="auto">
          <a:xfrm>
            <a:off x="2649400" y="5090498"/>
            <a:ext cx="504825" cy="3603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solidFill>
                  <a:srgbClr val="FF0000"/>
                </a:solidFill>
                <a:ea typeface="宋体" panose="02010600030101010101" pitchFamily="2" charset="-122"/>
              </a:rPr>
              <a:t>9</a:t>
            </a:r>
            <a:endParaRPr lang="en-US" altLang="zh-CN" b="1" dirty="0">
              <a:solidFill>
                <a:srgbClr val="FF0000"/>
              </a:solidFill>
              <a:ea typeface="宋体" panose="02010600030101010101" pitchFamily="2" charset="-122"/>
            </a:endParaRPr>
          </a:p>
        </p:txBody>
      </p:sp>
      <p:sp>
        <p:nvSpPr>
          <p:cNvPr id="15399" name="Oval 39"/>
          <p:cNvSpPr>
            <a:spLocks noChangeArrowheads="1"/>
          </p:cNvSpPr>
          <p:nvPr/>
        </p:nvSpPr>
        <p:spPr bwMode="auto">
          <a:xfrm>
            <a:off x="3121346" y="5085736"/>
            <a:ext cx="504825" cy="3603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solidFill>
                  <a:srgbClr val="FF0000"/>
                </a:solidFill>
                <a:ea typeface="宋体" panose="02010600030101010101" pitchFamily="2" charset="-122"/>
              </a:rPr>
              <a:t>10</a:t>
            </a:r>
            <a:endParaRPr lang="en-US" altLang="zh-CN" b="1" dirty="0">
              <a:solidFill>
                <a:srgbClr val="FF0000"/>
              </a:solidFill>
              <a:ea typeface="宋体" panose="02010600030101010101" pitchFamily="2" charset="-122"/>
            </a:endParaRPr>
          </a:p>
        </p:txBody>
      </p:sp>
      <p:sp>
        <p:nvSpPr>
          <p:cNvPr id="15400" name="Oval 40"/>
          <p:cNvSpPr>
            <a:spLocks noChangeArrowheads="1"/>
          </p:cNvSpPr>
          <p:nvPr/>
        </p:nvSpPr>
        <p:spPr bwMode="auto">
          <a:xfrm>
            <a:off x="4112974" y="5085736"/>
            <a:ext cx="504825" cy="3603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solidFill>
                  <a:srgbClr val="FF0000"/>
                </a:solidFill>
                <a:ea typeface="宋体" panose="02010600030101010101" pitchFamily="2" charset="-122"/>
              </a:rPr>
              <a:t>11</a:t>
            </a:r>
            <a:endParaRPr lang="en-US" altLang="zh-CN" b="1" dirty="0">
              <a:solidFill>
                <a:srgbClr val="FF0000"/>
              </a:solidFill>
              <a:ea typeface="宋体" panose="02010600030101010101" pitchFamily="2" charset="-122"/>
            </a:endParaRPr>
          </a:p>
        </p:txBody>
      </p:sp>
      <p:sp>
        <p:nvSpPr>
          <p:cNvPr id="15401" name="Oval 41"/>
          <p:cNvSpPr>
            <a:spLocks noChangeArrowheads="1"/>
          </p:cNvSpPr>
          <p:nvPr/>
        </p:nvSpPr>
        <p:spPr bwMode="auto">
          <a:xfrm>
            <a:off x="4599777" y="5069223"/>
            <a:ext cx="504825" cy="3603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solidFill>
                  <a:srgbClr val="FF0000"/>
                </a:solidFill>
                <a:ea typeface="宋体" panose="02010600030101010101" pitchFamily="2" charset="-122"/>
              </a:rPr>
              <a:t>12</a:t>
            </a:r>
            <a:endParaRPr lang="en-US" altLang="zh-CN" b="1" dirty="0">
              <a:solidFill>
                <a:srgbClr val="FF0000"/>
              </a:solidFill>
              <a:ea typeface="宋体" panose="02010600030101010101" pitchFamily="2" charset="-122"/>
            </a:endParaRPr>
          </a:p>
        </p:txBody>
      </p:sp>
      <p:sp>
        <p:nvSpPr>
          <p:cNvPr id="15402" name="Oval 42"/>
          <p:cNvSpPr>
            <a:spLocks noChangeArrowheads="1"/>
          </p:cNvSpPr>
          <p:nvPr/>
        </p:nvSpPr>
        <p:spPr bwMode="auto">
          <a:xfrm>
            <a:off x="5591405" y="5085736"/>
            <a:ext cx="504825" cy="3603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solidFill>
                  <a:srgbClr val="FF0000"/>
                </a:solidFill>
                <a:ea typeface="宋体" panose="02010600030101010101" pitchFamily="2" charset="-122"/>
              </a:rPr>
              <a:t>13</a:t>
            </a:r>
            <a:endParaRPr lang="en-US" altLang="zh-CN" b="1" dirty="0">
              <a:solidFill>
                <a:srgbClr val="FF0000"/>
              </a:solidFill>
              <a:ea typeface="宋体" panose="02010600030101010101" pitchFamily="2" charset="-122"/>
            </a:endParaRPr>
          </a:p>
        </p:txBody>
      </p:sp>
      <p:grpSp>
        <p:nvGrpSpPr>
          <p:cNvPr id="46" name="组合 114"/>
          <p:cNvGrpSpPr/>
          <p:nvPr/>
        </p:nvGrpSpPr>
        <p:grpSpPr>
          <a:xfrm>
            <a:off x="493395" y="105077"/>
            <a:ext cx="8327077" cy="679778"/>
            <a:chOff x="933887" y="3363717"/>
            <a:chExt cx="8327077" cy="679778"/>
          </a:xfrm>
        </p:grpSpPr>
        <p:grpSp>
          <p:nvGrpSpPr>
            <p:cNvPr id="47" name="组合 105"/>
            <p:cNvGrpSpPr/>
            <p:nvPr/>
          </p:nvGrpSpPr>
          <p:grpSpPr>
            <a:xfrm>
              <a:off x="933887" y="3363717"/>
              <a:ext cx="8327077" cy="679778"/>
              <a:chOff x="933887" y="3363717"/>
              <a:chExt cx="8327077" cy="679778"/>
            </a:xfrm>
          </p:grpSpPr>
          <p:sp>
            <p:nvSpPr>
              <p:cNvPr id="49"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50" name="TextBox 6"/>
              <p:cNvSpPr txBox="1">
                <a:spLocks noChangeArrowheads="1"/>
              </p:cNvSpPr>
              <p:nvPr/>
            </p:nvSpPr>
            <p:spPr bwMode="auto">
              <a:xfrm>
                <a:off x="1502314" y="3363717"/>
                <a:ext cx="775865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8.3 </a:t>
                </a:r>
                <a:r>
                  <a:rPr lang="zh-CN" altLang="en-US" sz="3600" b="1" dirty="0">
                    <a:latin typeface="Times New Roman" panose="02020603050405020304" pitchFamily="18" charset="0"/>
                    <a:ea typeface="黑体" panose="02010609060101010101" pitchFamily="49" charset="-122"/>
                  </a:rPr>
                  <a:t>二叉树的定义、性质和存储结构</a:t>
                </a:r>
                <a:endParaRPr lang="zh-CN" altLang="en-US" sz="3600" b="1" dirty="0">
                  <a:latin typeface="Times New Roman" panose="02020603050405020304" pitchFamily="18" charset="0"/>
                  <a:ea typeface="黑体" panose="02010609060101010101" pitchFamily="49" charset="-122"/>
                </a:endParaRPr>
              </a:p>
            </p:txBody>
          </p:sp>
        </p:grpSp>
        <p:pic>
          <p:nvPicPr>
            <p:cNvPr id="48" name="图片 47" descr="12.jpg"/>
            <p:cNvPicPr>
              <a:picLocks noChangeAspect="1"/>
            </p:cNvPicPr>
            <p:nvPr/>
          </p:nvPicPr>
          <p:blipFill>
            <a:blip r:embed="rId2" cstate="print"/>
            <a:stretch>
              <a:fillRect/>
            </a:stretch>
          </p:blipFill>
          <p:spPr>
            <a:xfrm>
              <a:off x="1115929" y="3530600"/>
              <a:ext cx="446172" cy="431048"/>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linds(horizontal)">
                                      <p:cBhvr>
                                        <p:cTn id="7" dur="500"/>
                                        <p:tgtEl>
                                          <p:spTgt spid="1536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10" dur="500"/>
                                        <p:tgtEl>
                                          <p:spTgt spid="1536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5" dur="500"/>
                                        <p:tgtEl>
                                          <p:spTgt spid="1536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363">
                                            <p:txEl>
                                              <p:pRg st="3" end="3"/>
                                            </p:txEl>
                                          </p:spTgt>
                                        </p:tgtEl>
                                        <p:attrNameLst>
                                          <p:attrName>style.visibility</p:attrName>
                                        </p:attrNameLst>
                                      </p:cBhvr>
                                      <p:to>
                                        <p:strVal val="visible"/>
                                      </p:to>
                                    </p:set>
                                    <p:animEffect transition="in" filter="blinds(horizontal)">
                                      <p:cBhvr>
                                        <p:cTn id="20" dur="500"/>
                                        <p:tgtEl>
                                          <p:spTgt spid="1536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anim calcmode="lin" valueType="num">
                                      <p:cBhvr additive="base">
                                        <p:cTn id="25" dur="500" fill="hold"/>
                                        <p:tgtEl>
                                          <p:spTgt spid="44"/>
                                        </p:tgtEl>
                                        <p:attrNameLst>
                                          <p:attrName>ppt_x</p:attrName>
                                        </p:attrNameLst>
                                      </p:cBhvr>
                                      <p:tavLst>
                                        <p:tav tm="0">
                                          <p:val>
                                            <p:strVal val="#ppt_x"/>
                                          </p:val>
                                        </p:tav>
                                        <p:tav tm="100000">
                                          <p:val>
                                            <p:strVal val="#ppt_x"/>
                                          </p:val>
                                        </p:tav>
                                      </p:tavLst>
                                    </p:anim>
                                    <p:anim calcmode="lin" valueType="num">
                                      <p:cBhvr additive="base">
                                        <p:cTn id="2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5390"/>
                                        </p:tgtEl>
                                        <p:attrNameLst>
                                          <p:attrName>style.visibility</p:attrName>
                                        </p:attrNameLst>
                                      </p:cBhvr>
                                      <p:to>
                                        <p:strVal val="visible"/>
                                      </p:to>
                                    </p:set>
                                    <p:animEffect transition="in" filter="blinds(horizontal)">
                                      <p:cBhvr>
                                        <p:cTn id="31" dur="500"/>
                                        <p:tgtEl>
                                          <p:spTgt spid="1539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5391"/>
                                        </p:tgtEl>
                                        <p:attrNameLst>
                                          <p:attrName>style.visibility</p:attrName>
                                        </p:attrNameLst>
                                      </p:cBhvr>
                                      <p:to>
                                        <p:strVal val="visible"/>
                                      </p:to>
                                    </p:set>
                                    <p:animEffect transition="in" filter="blinds(horizontal)">
                                      <p:cBhvr>
                                        <p:cTn id="36" dur="500"/>
                                        <p:tgtEl>
                                          <p:spTgt spid="1539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5392"/>
                                        </p:tgtEl>
                                        <p:attrNameLst>
                                          <p:attrName>style.visibility</p:attrName>
                                        </p:attrNameLst>
                                      </p:cBhvr>
                                      <p:to>
                                        <p:strVal val="visible"/>
                                      </p:to>
                                    </p:set>
                                    <p:animEffect transition="in" filter="blinds(horizontal)">
                                      <p:cBhvr>
                                        <p:cTn id="41" dur="500"/>
                                        <p:tgtEl>
                                          <p:spTgt spid="15392"/>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5393"/>
                                        </p:tgtEl>
                                        <p:attrNameLst>
                                          <p:attrName>style.visibility</p:attrName>
                                        </p:attrNameLst>
                                      </p:cBhvr>
                                      <p:to>
                                        <p:strVal val="visible"/>
                                      </p:to>
                                    </p:set>
                                    <p:animEffect transition="in" filter="blinds(horizontal)">
                                      <p:cBhvr>
                                        <p:cTn id="46" dur="500"/>
                                        <p:tgtEl>
                                          <p:spTgt spid="15393"/>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5394"/>
                                        </p:tgtEl>
                                        <p:attrNameLst>
                                          <p:attrName>style.visibility</p:attrName>
                                        </p:attrNameLst>
                                      </p:cBhvr>
                                      <p:to>
                                        <p:strVal val="visible"/>
                                      </p:to>
                                    </p:set>
                                    <p:animEffect transition="in" filter="blinds(horizontal)">
                                      <p:cBhvr>
                                        <p:cTn id="51" dur="500"/>
                                        <p:tgtEl>
                                          <p:spTgt spid="15394"/>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5395"/>
                                        </p:tgtEl>
                                        <p:attrNameLst>
                                          <p:attrName>style.visibility</p:attrName>
                                        </p:attrNameLst>
                                      </p:cBhvr>
                                      <p:to>
                                        <p:strVal val="visible"/>
                                      </p:to>
                                    </p:set>
                                    <p:animEffect transition="in" filter="blinds(horizontal)">
                                      <p:cBhvr>
                                        <p:cTn id="56" dur="500"/>
                                        <p:tgtEl>
                                          <p:spTgt spid="15395"/>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5396"/>
                                        </p:tgtEl>
                                        <p:attrNameLst>
                                          <p:attrName>style.visibility</p:attrName>
                                        </p:attrNameLst>
                                      </p:cBhvr>
                                      <p:to>
                                        <p:strVal val="visible"/>
                                      </p:to>
                                    </p:set>
                                    <p:animEffect transition="in" filter="blinds(horizontal)">
                                      <p:cBhvr>
                                        <p:cTn id="61" dur="500"/>
                                        <p:tgtEl>
                                          <p:spTgt spid="15396"/>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5397"/>
                                        </p:tgtEl>
                                        <p:attrNameLst>
                                          <p:attrName>style.visibility</p:attrName>
                                        </p:attrNameLst>
                                      </p:cBhvr>
                                      <p:to>
                                        <p:strVal val="visible"/>
                                      </p:to>
                                    </p:set>
                                    <p:animEffect transition="in" filter="blinds(horizontal)">
                                      <p:cBhvr>
                                        <p:cTn id="66" dur="500"/>
                                        <p:tgtEl>
                                          <p:spTgt spid="15397"/>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5398"/>
                                        </p:tgtEl>
                                        <p:attrNameLst>
                                          <p:attrName>style.visibility</p:attrName>
                                        </p:attrNameLst>
                                      </p:cBhvr>
                                      <p:to>
                                        <p:strVal val="visible"/>
                                      </p:to>
                                    </p:set>
                                    <p:animEffect transition="in" filter="blinds(horizontal)">
                                      <p:cBhvr>
                                        <p:cTn id="71" dur="500"/>
                                        <p:tgtEl>
                                          <p:spTgt spid="15398"/>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15399"/>
                                        </p:tgtEl>
                                        <p:attrNameLst>
                                          <p:attrName>style.visibility</p:attrName>
                                        </p:attrNameLst>
                                      </p:cBhvr>
                                      <p:to>
                                        <p:strVal val="visible"/>
                                      </p:to>
                                    </p:set>
                                    <p:animEffect transition="in" filter="blinds(horizontal)">
                                      <p:cBhvr>
                                        <p:cTn id="76" dur="500"/>
                                        <p:tgtEl>
                                          <p:spTgt spid="15399"/>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15400"/>
                                        </p:tgtEl>
                                        <p:attrNameLst>
                                          <p:attrName>style.visibility</p:attrName>
                                        </p:attrNameLst>
                                      </p:cBhvr>
                                      <p:to>
                                        <p:strVal val="visible"/>
                                      </p:to>
                                    </p:set>
                                    <p:animEffect transition="in" filter="blinds(horizontal)">
                                      <p:cBhvr>
                                        <p:cTn id="81" dur="500"/>
                                        <p:tgtEl>
                                          <p:spTgt spid="15400"/>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15401"/>
                                        </p:tgtEl>
                                        <p:attrNameLst>
                                          <p:attrName>style.visibility</p:attrName>
                                        </p:attrNameLst>
                                      </p:cBhvr>
                                      <p:to>
                                        <p:strVal val="visible"/>
                                      </p:to>
                                    </p:set>
                                    <p:animEffect transition="in" filter="blinds(horizontal)">
                                      <p:cBhvr>
                                        <p:cTn id="86" dur="500"/>
                                        <p:tgtEl>
                                          <p:spTgt spid="15401"/>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15402"/>
                                        </p:tgtEl>
                                        <p:attrNameLst>
                                          <p:attrName>style.visibility</p:attrName>
                                        </p:attrNameLst>
                                      </p:cBhvr>
                                      <p:to>
                                        <p:strVal val="visible"/>
                                      </p:to>
                                    </p:set>
                                    <p:animEffect transition="in" filter="blinds(horizontal)">
                                      <p:cBhvr>
                                        <p:cTn id="91" dur="500"/>
                                        <p:tgtEl>
                                          <p:spTgt spid="15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utoUpdateAnimBg="0" build="p"/>
      <p:bldP spid="15390" grpId="0" autoUpdateAnimBg="0"/>
      <p:bldP spid="15391" grpId="0" autoUpdateAnimBg="0"/>
      <p:bldP spid="15392" grpId="0" autoUpdateAnimBg="0"/>
      <p:bldP spid="15393" grpId="0" autoUpdateAnimBg="0"/>
      <p:bldP spid="15394" grpId="0" autoUpdateAnimBg="0"/>
      <p:bldP spid="15395" grpId="0" autoUpdateAnimBg="0"/>
      <p:bldP spid="15396" grpId="0" autoUpdateAnimBg="0"/>
      <p:bldP spid="15397" grpId="0" autoUpdateAnimBg="0"/>
      <p:bldP spid="15398" grpId="0" autoUpdateAnimBg="0"/>
      <p:bldP spid="15399" grpId="0" autoUpdateAnimBg="0"/>
      <p:bldP spid="15400" grpId="0" autoUpdateAnimBg="0"/>
      <p:bldP spid="15401" grpId="0" autoUpdateAnimBg="0"/>
      <p:bldP spid="1540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1C8BD0F2-A1B3-4A42-8D63-E02BE2E2912C}" type="slidenum">
              <a:rPr lang="zh-CN" altLang="en-US">
                <a:solidFill>
                  <a:schemeClr val="bg1"/>
                </a:solidFill>
                <a:latin typeface="Verdana" panose="020B0604030504040204" pitchFamily="34" charset="0"/>
                <a:ea typeface="宋体" panose="02010600030101010101" pitchFamily="2" charset="-122"/>
              </a:rPr>
            </a:fld>
            <a:endParaRPr lang="en-US" altLang="zh-CN">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203100" y="958821"/>
            <a:ext cx="8946228" cy="5151105"/>
          </a:xfrm>
        </p:spPr>
        <p:txBody>
          <a:bodyPr/>
          <a:lstStyle/>
          <a:p>
            <a:pPr eaLnBrk="1" hangingPunct="1">
              <a:buFont typeface="Wingdings" panose="05000000000000000000" pitchFamily="2" charset="2"/>
              <a:buNone/>
            </a:pPr>
            <a:r>
              <a:rPr lang="zh-CN" altLang="en-US" sz="2400" b="1" dirty="0"/>
              <a:t>（</a:t>
            </a:r>
            <a:r>
              <a:rPr lang="en-US" altLang="zh-CN" sz="2400" b="1" dirty="0"/>
              <a:t>1</a:t>
            </a:r>
            <a:r>
              <a:rPr lang="zh-CN" altLang="en-US" sz="2400" b="1" dirty="0"/>
              <a:t>）求</a:t>
            </a:r>
            <a:r>
              <a:rPr lang="en-US" altLang="zh-CN" sz="2400" b="1" dirty="0"/>
              <a:t>100</a:t>
            </a:r>
            <a:r>
              <a:rPr lang="zh-CN" altLang="en-US" sz="2400" b="1" dirty="0"/>
              <a:t>个结点的完全二叉树的叶子结点数。</a:t>
            </a:r>
            <a:endParaRPr lang="zh-CN" altLang="en-US" sz="2400" b="1" dirty="0"/>
          </a:p>
          <a:p>
            <a:pPr eaLnBrk="1" hangingPunct="1">
              <a:buFont typeface="Wingdings" panose="05000000000000000000" pitchFamily="2" charset="2"/>
              <a:buNone/>
            </a:pPr>
            <a:r>
              <a:rPr lang="zh-CN" altLang="en-US" sz="2000" b="1" dirty="0"/>
              <a:t>    </a:t>
            </a:r>
            <a:r>
              <a:rPr lang="zh-CN" altLang="en-US" sz="2000" b="1" dirty="0">
                <a:solidFill>
                  <a:srgbClr val="FF0000"/>
                </a:solidFill>
              </a:rPr>
              <a:t>解</a:t>
            </a:r>
            <a:r>
              <a:rPr lang="zh-CN" altLang="en-US" sz="2000" b="1" dirty="0"/>
              <a:t>：根据性质</a:t>
            </a:r>
            <a:r>
              <a:rPr lang="en-US" altLang="zh-CN" sz="2000" b="1" dirty="0"/>
              <a:t>4</a:t>
            </a:r>
            <a:r>
              <a:rPr lang="zh-CN" altLang="en-US" sz="2000" b="1" dirty="0"/>
              <a:t>，从编号</a:t>
            </a:r>
            <a:r>
              <a:rPr lang="en-US" altLang="zh-CN" sz="2000" b="1" dirty="0"/>
              <a:t>51</a:t>
            </a:r>
            <a:r>
              <a:rPr lang="zh-CN" altLang="en-US" sz="2000" b="1" dirty="0"/>
              <a:t>到</a:t>
            </a:r>
            <a:r>
              <a:rPr lang="en-US" altLang="zh-CN" sz="2000" b="1" dirty="0"/>
              <a:t>100</a:t>
            </a:r>
            <a:r>
              <a:rPr lang="zh-CN" altLang="en-US" sz="2000" b="1" dirty="0"/>
              <a:t>都是叶子。共有</a:t>
            </a:r>
            <a:r>
              <a:rPr lang="en-US" altLang="zh-CN" sz="2000" b="1" dirty="0"/>
              <a:t>50</a:t>
            </a:r>
            <a:r>
              <a:rPr lang="zh-CN" altLang="en-US" sz="2000" b="1" dirty="0"/>
              <a:t>个叶子。</a:t>
            </a:r>
            <a:endParaRPr lang="zh-CN" altLang="en-US" sz="2000" b="1" dirty="0"/>
          </a:p>
          <a:p>
            <a:pPr>
              <a:spcBef>
                <a:spcPts val="1200"/>
              </a:spcBef>
              <a:buNone/>
            </a:pPr>
            <a:r>
              <a:rPr lang="zh-CN" altLang="en-US" sz="2400" b="1" dirty="0"/>
              <a:t> （</a:t>
            </a:r>
            <a:r>
              <a:rPr lang="en-US" altLang="zh-CN" sz="2400" b="1" dirty="0"/>
              <a:t>2</a:t>
            </a:r>
            <a:r>
              <a:rPr lang="zh-CN" altLang="en-US" sz="2400" b="1" dirty="0"/>
              <a:t>）已知完全二叉树的第</a:t>
            </a:r>
            <a:r>
              <a:rPr lang="en-US" altLang="zh-CN" sz="2400" b="1" dirty="0"/>
              <a:t>7</a:t>
            </a:r>
            <a:r>
              <a:rPr lang="zh-CN" altLang="en-US" sz="2400" b="1" dirty="0"/>
              <a:t>层有</a:t>
            </a:r>
            <a:r>
              <a:rPr lang="en-US" altLang="zh-CN" sz="2400" b="1" dirty="0"/>
              <a:t>10</a:t>
            </a:r>
            <a:r>
              <a:rPr lang="zh-CN" altLang="en-US" sz="2400" b="1" dirty="0"/>
              <a:t>个结点，问共有多少个结点？  </a:t>
            </a:r>
            <a:endParaRPr lang="en-US" altLang="zh-CN" sz="2400" b="1" dirty="0"/>
          </a:p>
          <a:p>
            <a:pPr>
              <a:spcBef>
                <a:spcPts val="600"/>
              </a:spcBef>
              <a:buNone/>
            </a:pPr>
            <a:r>
              <a:rPr lang="en-US" altLang="zh-CN" sz="2400" b="1" dirty="0"/>
              <a:t>          </a:t>
            </a:r>
            <a:r>
              <a:rPr lang="zh-CN" altLang="en-US" sz="2400" b="1" dirty="0"/>
              <a:t>多少个叶子结点？多少个度为</a:t>
            </a:r>
            <a:r>
              <a:rPr lang="en-US" altLang="zh-CN" sz="2400" b="1" dirty="0"/>
              <a:t>1</a:t>
            </a:r>
            <a:r>
              <a:rPr lang="zh-CN" altLang="en-US" sz="2400" b="1" dirty="0"/>
              <a:t>的结点？</a:t>
            </a:r>
            <a:endParaRPr lang="zh-CN" altLang="en-US" sz="2400" b="1" dirty="0"/>
          </a:p>
          <a:p>
            <a:pPr eaLnBrk="1" hangingPunct="1">
              <a:buFont typeface="Wingdings" panose="05000000000000000000" pitchFamily="2" charset="2"/>
              <a:buNone/>
            </a:pPr>
            <a:r>
              <a:rPr lang="zh-CN" altLang="en-US" sz="2000" b="1" dirty="0"/>
              <a:t>     </a:t>
            </a:r>
            <a:r>
              <a:rPr lang="zh-CN" altLang="en-US" sz="2000" b="1" dirty="0">
                <a:solidFill>
                  <a:srgbClr val="FF0000"/>
                </a:solidFill>
              </a:rPr>
              <a:t>解</a:t>
            </a:r>
            <a:r>
              <a:rPr lang="zh-CN" altLang="en-US" sz="2000" b="1" dirty="0"/>
              <a:t>：共有</a:t>
            </a:r>
            <a:r>
              <a:rPr lang="en-US" altLang="zh-CN" sz="2000" b="1" dirty="0"/>
              <a:t>2</a:t>
            </a:r>
            <a:r>
              <a:rPr lang="en-US" altLang="zh-CN" sz="2000" b="1" baseline="30000" dirty="0"/>
              <a:t>6</a:t>
            </a:r>
            <a:r>
              <a:rPr lang="en-US" altLang="zh-CN" sz="2000" b="1" dirty="0"/>
              <a:t>-1+10=73</a:t>
            </a:r>
            <a:r>
              <a:rPr lang="zh-CN" altLang="en-US" sz="2000" b="1" dirty="0"/>
              <a:t>个结点。</a:t>
            </a:r>
            <a:endParaRPr lang="zh-CN" altLang="en-US" sz="2000" b="1" dirty="0"/>
          </a:p>
          <a:p>
            <a:pPr eaLnBrk="1" hangingPunct="1">
              <a:buFont typeface="Wingdings" panose="05000000000000000000" pitchFamily="2" charset="2"/>
              <a:buNone/>
            </a:pPr>
            <a:r>
              <a:rPr lang="zh-CN" altLang="en-US" sz="2000" b="1" dirty="0">
                <a:solidFill>
                  <a:srgbClr val="FF0000"/>
                </a:solidFill>
              </a:rPr>
              <a:t>     叶子求法</a:t>
            </a:r>
            <a:r>
              <a:rPr lang="zh-CN" altLang="en-US" sz="2000" b="1" dirty="0"/>
              <a:t>：</a:t>
            </a:r>
            <a:endParaRPr lang="zh-CN" altLang="en-US" sz="2000" b="1" dirty="0"/>
          </a:p>
          <a:p>
            <a:pPr eaLnBrk="1" hangingPunct="1">
              <a:buFont typeface="Wingdings" panose="05000000000000000000" pitchFamily="2" charset="2"/>
              <a:buNone/>
            </a:pPr>
            <a:r>
              <a:rPr lang="zh-CN" altLang="en-US" sz="2000" b="1" dirty="0"/>
              <a:t>           </a:t>
            </a:r>
            <a:r>
              <a:rPr lang="zh-CN" altLang="en-US" sz="2000" b="1" dirty="0">
                <a:solidFill>
                  <a:srgbClr val="FF0000"/>
                </a:solidFill>
              </a:rPr>
              <a:t>方法</a:t>
            </a:r>
            <a:r>
              <a:rPr lang="en-US" altLang="zh-CN" sz="2000" b="1" dirty="0">
                <a:solidFill>
                  <a:srgbClr val="FF0000"/>
                </a:solidFill>
              </a:rPr>
              <a:t>1</a:t>
            </a:r>
            <a:r>
              <a:rPr lang="en-US" altLang="zh-CN" sz="2000" b="1" dirty="0"/>
              <a:t>: 37</a:t>
            </a:r>
            <a:r>
              <a:rPr lang="zh-CN" altLang="en-US" sz="2000" b="1" dirty="0"/>
              <a:t>到</a:t>
            </a:r>
            <a:r>
              <a:rPr lang="en-US" altLang="zh-CN" sz="2000" b="1" dirty="0"/>
              <a:t>73</a:t>
            </a:r>
            <a:r>
              <a:rPr lang="zh-CN" altLang="en-US" sz="2000" b="1" dirty="0"/>
              <a:t>都是叶子，共</a:t>
            </a:r>
            <a:r>
              <a:rPr lang="en-US" altLang="zh-CN" sz="2000" b="1" dirty="0"/>
              <a:t>37</a:t>
            </a:r>
            <a:r>
              <a:rPr lang="zh-CN" altLang="en-US" sz="2000" b="1" dirty="0"/>
              <a:t>个叶子结点；</a:t>
            </a:r>
            <a:endParaRPr lang="zh-CN" altLang="en-US" sz="2000" b="1" dirty="0"/>
          </a:p>
          <a:p>
            <a:pPr eaLnBrk="1" hangingPunct="1">
              <a:buFont typeface="Wingdings" panose="05000000000000000000" pitchFamily="2" charset="2"/>
              <a:buNone/>
            </a:pPr>
            <a:r>
              <a:rPr lang="zh-CN" altLang="en-US" sz="2000" b="1" dirty="0"/>
              <a:t>           </a:t>
            </a:r>
            <a:r>
              <a:rPr lang="zh-CN" altLang="en-US" sz="2000" b="1" dirty="0">
                <a:solidFill>
                  <a:srgbClr val="FF0000"/>
                </a:solidFill>
              </a:rPr>
              <a:t>方法</a:t>
            </a:r>
            <a:r>
              <a:rPr lang="en-US" altLang="zh-CN" sz="2000" b="1" dirty="0">
                <a:solidFill>
                  <a:srgbClr val="FF0000"/>
                </a:solidFill>
              </a:rPr>
              <a:t>2</a:t>
            </a:r>
            <a:r>
              <a:rPr lang="en-US" altLang="zh-CN" sz="2000" b="1" dirty="0"/>
              <a:t>: </a:t>
            </a:r>
            <a:r>
              <a:rPr lang="zh-CN" altLang="en-US" sz="2000" b="1" dirty="0"/>
              <a:t>第</a:t>
            </a:r>
            <a:r>
              <a:rPr lang="en-US" altLang="zh-CN" sz="2000" b="1" dirty="0"/>
              <a:t>7</a:t>
            </a:r>
            <a:r>
              <a:rPr lang="zh-CN" altLang="en-US" sz="2000" b="1" dirty="0"/>
              <a:t>层</a:t>
            </a:r>
            <a:r>
              <a:rPr lang="en-US" altLang="zh-CN" sz="2000" b="1" dirty="0"/>
              <a:t>10</a:t>
            </a:r>
            <a:r>
              <a:rPr lang="zh-CN" altLang="en-US" sz="2000" b="1" dirty="0"/>
              <a:t>个结点都是叶子，第</a:t>
            </a:r>
            <a:r>
              <a:rPr lang="en-US" altLang="zh-CN" sz="2000" b="1" dirty="0"/>
              <a:t>6</a:t>
            </a:r>
            <a:r>
              <a:rPr lang="zh-CN" altLang="en-US" sz="2000" b="1" dirty="0"/>
              <a:t>层有</a:t>
            </a:r>
            <a:r>
              <a:rPr lang="en-US" altLang="zh-CN" sz="2000" b="1" dirty="0"/>
              <a:t>2</a:t>
            </a:r>
            <a:r>
              <a:rPr lang="en-US" altLang="zh-CN" sz="2000" b="1" baseline="30000" dirty="0"/>
              <a:t>6</a:t>
            </a:r>
            <a:r>
              <a:rPr lang="en-US" altLang="zh-CN" sz="2000" b="1" dirty="0"/>
              <a:t>-1=32</a:t>
            </a:r>
            <a:r>
              <a:rPr lang="zh-CN" altLang="en-US" sz="2000" b="1" dirty="0"/>
              <a:t>个结点，</a:t>
            </a:r>
            <a:endParaRPr lang="zh-CN" altLang="en-US" sz="2000" b="1" dirty="0"/>
          </a:p>
          <a:p>
            <a:pPr eaLnBrk="1" hangingPunct="1">
              <a:buFont typeface="Wingdings" panose="05000000000000000000" pitchFamily="2" charset="2"/>
              <a:buNone/>
            </a:pPr>
            <a:r>
              <a:rPr lang="zh-CN" altLang="en-US" sz="2000" b="1" dirty="0"/>
              <a:t>                       其中</a:t>
            </a:r>
            <a:r>
              <a:rPr lang="en-US" altLang="zh-CN" sz="2000" b="1" dirty="0"/>
              <a:t>5</a:t>
            </a:r>
            <a:r>
              <a:rPr lang="zh-CN" altLang="en-US" sz="2000" b="1" dirty="0"/>
              <a:t>个结点是第</a:t>
            </a:r>
            <a:r>
              <a:rPr lang="en-US" altLang="zh-CN" sz="2000" b="1" dirty="0"/>
              <a:t>7</a:t>
            </a:r>
            <a:r>
              <a:rPr lang="zh-CN" altLang="en-US" sz="2000" b="1" dirty="0"/>
              <a:t>层</a:t>
            </a:r>
            <a:r>
              <a:rPr lang="en-US" altLang="zh-CN" sz="2000" b="1" dirty="0"/>
              <a:t>10</a:t>
            </a:r>
            <a:r>
              <a:rPr lang="zh-CN" altLang="en-US" sz="2000" b="1" dirty="0"/>
              <a:t>个结点的父亲，</a:t>
            </a:r>
            <a:endParaRPr lang="zh-CN" altLang="en-US" sz="2000" b="1" dirty="0"/>
          </a:p>
          <a:p>
            <a:pPr eaLnBrk="1" hangingPunct="1">
              <a:buFont typeface="Wingdings" panose="05000000000000000000" pitchFamily="2" charset="2"/>
              <a:buNone/>
            </a:pPr>
            <a:r>
              <a:rPr lang="zh-CN" altLang="en-US" sz="2000" b="1" dirty="0"/>
              <a:t>                       所以共有</a:t>
            </a:r>
            <a:r>
              <a:rPr lang="en-US" altLang="zh-CN" sz="2000" b="1" dirty="0"/>
              <a:t>10+32-5=37</a:t>
            </a:r>
            <a:r>
              <a:rPr lang="zh-CN" altLang="en-US" sz="2000" b="1" dirty="0"/>
              <a:t>个叶子结点。</a:t>
            </a:r>
            <a:endParaRPr lang="zh-CN" altLang="en-US" sz="2000" b="1" dirty="0"/>
          </a:p>
          <a:p>
            <a:pPr eaLnBrk="1" hangingPunct="1">
              <a:buFont typeface="Wingdings" panose="05000000000000000000" pitchFamily="2" charset="2"/>
              <a:buNone/>
            </a:pPr>
            <a:r>
              <a:rPr lang="zh-CN" altLang="en-US" sz="2000" b="1" dirty="0"/>
              <a:t>                       度为</a:t>
            </a:r>
            <a:r>
              <a:rPr lang="en-US" altLang="zh-CN" sz="2000" b="1" dirty="0"/>
              <a:t>1</a:t>
            </a:r>
            <a:r>
              <a:rPr lang="zh-CN" altLang="en-US" sz="2000" b="1" dirty="0"/>
              <a:t>的结点数为</a:t>
            </a:r>
            <a:r>
              <a:rPr lang="en-US" altLang="zh-CN" sz="2000" b="1" dirty="0"/>
              <a:t>0</a:t>
            </a:r>
            <a:r>
              <a:rPr lang="zh-CN" altLang="en-US" sz="2000" b="1" dirty="0"/>
              <a:t>。</a:t>
            </a:r>
            <a:endParaRPr lang="zh-CN" altLang="en-US" sz="2000" b="1" dirty="0"/>
          </a:p>
          <a:p>
            <a:pPr>
              <a:buNone/>
            </a:pPr>
            <a:r>
              <a:rPr lang="zh-CN" altLang="en-US" sz="2400" b="1" dirty="0"/>
              <a:t>（</a:t>
            </a:r>
            <a:r>
              <a:rPr lang="en-US" altLang="zh-CN" sz="2400" b="1" dirty="0"/>
              <a:t>3</a:t>
            </a:r>
            <a:r>
              <a:rPr lang="zh-CN" altLang="en-US" sz="2400" b="1" dirty="0"/>
              <a:t>）判断题：完全二叉树最多有</a:t>
            </a:r>
            <a:r>
              <a:rPr lang="en-US" altLang="zh-CN" sz="2400" b="1" dirty="0"/>
              <a:t>1</a:t>
            </a:r>
            <a:r>
              <a:rPr lang="zh-CN" altLang="en-US" sz="2400" b="1" dirty="0"/>
              <a:t>个度为</a:t>
            </a:r>
            <a:r>
              <a:rPr lang="en-US" altLang="zh-CN" sz="2400" b="1" dirty="0"/>
              <a:t>1</a:t>
            </a:r>
            <a:r>
              <a:rPr lang="zh-CN" altLang="en-US" sz="2400" b="1" dirty="0"/>
              <a:t>的结点。（  ）</a:t>
            </a:r>
            <a:endParaRPr lang="zh-CN" altLang="en-US" sz="2400" b="1" dirty="0"/>
          </a:p>
          <a:p>
            <a:pPr>
              <a:buNone/>
            </a:pPr>
            <a:r>
              <a:rPr lang="zh-CN" altLang="en-US" sz="2400" b="1" dirty="0"/>
              <a:t>（</a:t>
            </a:r>
            <a:r>
              <a:rPr lang="en-US" altLang="zh-CN" sz="2400" b="1" dirty="0"/>
              <a:t>4</a:t>
            </a:r>
            <a:r>
              <a:rPr lang="zh-CN" altLang="en-US" sz="2400" b="1" dirty="0"/>
              <a:t>）编号为</a:t>
            </a:r>
            <a:r>
              <a:rPr lang="en-US" altLang="zh-CN" sz="2400" b="1" i="1" dirty="0" err="1"/>
              <a:t>i</a:t>
            </a:r>
            <a:r>
              <a:rPr lang="zh-CN" altLang="en-US" sz="2400" b="1" dirty="0"/>
              <a:t>、</a:t>
            </a:r>
            <a:r>
              <a:rPr lang="en-US" altLang="zh-CN" sz="2400" b="1" i="1" dirty="0"/>
              <a:t>j</a:t>
            </a:r>
            <a:r>
              <a:rPr lang="zh-CN" altLang="en-US" sz="2400" b="1" dirty="0"/>
              <a:t>的两个结点是否在同一层的条件是                  。</a:t>
            </a:r>
            <a:endParaRPr lang="en-US" altLang="zh-CN" sz="2400" b="1" u="sng" dirty="0"/>
          </a:p>
          <a:p>
            <a:pPr>
              <a:buNone/>
            </a:pPr>
            <a:r>
              <a:rPr lang="zh-CN" altLang="en-US" sz="2400" b="1" u="sng" dirty="0"/>
              <a:t>                             </a:t>
            </a:r>
            <a:endParaRPr lang="zh-CN" altLang="en-US" sz="2400" b="1" u="sng" dirty="0"/>
          </a:p>
        </p:txBody>
      </p:sp>
      <p:grpSp>
        <p:nvGrpSpPr>
          <p:cNvPr id="3" name="组合 2"/>
          <p:cNvGrpSpPr/>
          <p:nvPr/>
        </p:nvGrpSpPr>
        <p:grpSpPr>
          <a:xfrm>
            <a:off x="7387932" y="980728"/>
            <a:ext cx="1151233" cy="1222722"/>
            <a:chOff x="7387932" y="980728"/>
            <a:chExt cx="1151233" cy="1222722"/>
          </a:xfrm>
        </p:grpSpPr>
        <p:sp>
          <p:nvSpPr>
            <p:cNvPr id="17416" name="AutoShape 8"/>
            <p:cNvSpPr>
              <a:spLocks noChangeArrowheads="1"/>
            </p:cNvSpPr>
            <p:nvPr/>
          </p:nvSpPr>
          <p:spPr bwMode="auto">
            <a:xfrm>
              <a:off x="7528411" y="980728"/>
              <a:ext cx="643989" cy="591567"/>
            </a:xfrm>
            <a:prstGeom prst="triangle">
              <a:avLst>
                <a:gd name="adj" fmla="val 50000"/>
              </a:avLst>
            </a:prstGeom>
            <a:solidFill>
              <a:srgbClr val="00B050"/>
            </a:solidFill>
            <a:ln w="9525">
              <a:solidFill>
                <a:srgbClr val="000000"/>
              </a:solidFill>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17413" name="AutoShape 5"/>
            <p:cNvSpPr>
              <a:spLocks noChangeAspect="1" noChangeArrowheads="1"/>
            </p:cNvSpPr>
            <p:nvPr/>
          </p:nvSpPr>
          <p:spPr bwMode="auto">
            <a:xfrm>
              <a:off x="7596188" y="1052513"/>
              <a:ext cx="93345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17414" name="Text Box 6"/>
            <p:cNvSpPr txBox="1">
              <a:spLocks noChangeArrowheads="1"/>
            </p:cNvSpPr>
            <p:nvPr/>
          </p:nvSpPr>
          <p:spPr bwMode="auto">
            <a:xfrm>
              <a:off x="8029578" y="1686667"/>
              <a:ext cx="509587" cy="215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000">
                  <a:solidFill>
                    <a:srgbClr val="FF0000"/>
                  </a:solidFill>
                  <a:latin typeface="Times New Roman" panose="02020603050405020304" pitchFamily="18" charset="0"/>
                  <a:ea typeface="宋体" panose="02010600030101010101" pitchFamily="2" charset="-122"/>
                </a:rPr>
                <a:t>100</a:t>
              </a:r>
              <a:endParaRPr lang="en-US" altLang="zh-CN">
                <a:solidFill>
                  <a:srgbClr val="FF0000"/>
                </a:solidFill>
                <a:ea typeface="宋体" panose="02010600030101010101" pitchFamily="2" charset="-122"/>
              </a:endParaRPr>
            </a:p>
          </p:txBody>
        </p:sp>
        <p:sp>
          <p:nvSpPr>
            <p:cNvPr id="17415" name="Text Box 7"/>
            <p:cNvSpPr txBox="1">
              <a:spLocks noChangeArrowheads="1"/>
            </p:cNvSpPr>
            <p:nvPr/>
          </p:nvSpPr>
          <p:spPr bwMode="auto">
            <a:xfrm>
              <a:off x="7668344" y="1300832"/>
              <a:ext cx="361234" cy="184150"/>
            </a:xfrm>
            <a:prstGeom prst="rect">
              <a:avLst/>
            </a:prstGeom>
            <a:solidFill>
              <a:srgbClr val="00B050"/>
            </a:solidFill>
            <a:ln>
              <a:noFill/>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000" dirty="0">
                  <a:latin typeface="Times New Roman" panose="02020603050405020304" pitchFamily="18" charset="0"/>
                  <a:ea typeface="宋体" panose="02010600030101010101" pitchFamily="2" charset="-122"/>
                </a:rPr>
                <a:t>50</a:t>
              </a:r>
              <a:endParaRPr lang="en-US" altLang="zh-CN" dirty="0">
                <a:ea typeface="宋体" panose="02010600030101010101" pitchFamily="2" charset="-122"/>
              </a:endParaRPr>
            </a:p>
          </p:txBody>
        </p:sp>
        <p:sp>
          <p:nvSpPr>
            <p:cNvPr id="17417" name="Line 9"/>
            <p:cNvSpPr>
              <a:spLocks noChangeShapeType="1"/>
            </p:cNvSpPr>
            <p:nvPr/>
          </p:nvSpPr>
          <p:spPr bwMode="auto">
            <a:xfrm flipH="1">
              <a:off x="7387932" y="1572294"/>
              <a:ext cx="151273" cy="271463"/>
            </a:xfrm>
            <a:prstGeom prst="line">
              <a:avLst/>
            </a:prstGeom>
            <a:noFill/>
            <a:ln w="222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18" name="Line 10"/>
            <p:cNvSpPr>
              <a:spLocks noChangeShapeType="1"/>
            </p:cNvSpPr>
            <p:nvPr/>
          </p:nvSpPr>
          <p:spPr bwMode="auto">
            <a:xfrm>
              <a:off x="7387933" y="1843757"/>
              <a:ext cx="663575" cy="0"/>
            </a:xfrm>
            <a:prstGeom prst="line">
              <a:avLst/>
            </a:prstGeom>
            <a:noFill/>
            <a:ln w="222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19" name="Line 11"/>
            <p:cNvSpPr>
              <a:spLocks noChangeShapeType="1"/>
            </p:cNvSpPr>
            <p:nvPr/>
          </p:nvSpPr>
          <p:spPr bwMode="auto">
            <a:xfrm flipH="1" flipV="1">
              <a:off x="7870994" y="1572294"/>
              <a:ext cx="180514" cy="271462"/>
            </a:xfrm>
            <a:prstGeom prst="line">
              <a:avLst/>
            </a:prstGeom>
            <a:noFill/>
            <a:ln w="2222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8" name="组合 17"/>
          <p:cNvGrpSpPr/>
          <p:nvPr/>
        </p:nvGrpSpPr>
        <p:grpSpPr>
          <a:xfrm>
            <a:off x="539552" y="66293"/>
            <a:ext cx="2795152" cy="696929"/>
            <a:chOff x="973123" y="4906917"/>
            <a:chExt cx="2795152" cy="696929"/>
          </a:xfrm>
        </p:grpSpPr>
        <p:sp>
          <p:nvSpPr>
            <p:cNvPr id="19" name="矩形 18"/>
            <p:cNvSpPr/>
            <p:nvPr/>
          </p:nvSpPr>
          <p:spPr>
            <a:xfrm>
              <a:off x="1523750" y="4964472"/>
              <a:ext cx="2244525"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课堂练习：</a:t>
              </a:r>
              <a:endParaRPr lang="zh-CN" altLang="en-US" sz="3200" b="1" dirty="0">
                <a:latin typeface="Verdana" panose="020B0604030504040204" pitchFamily="34" charset="0"/>
                <a:ea typeface="黑体" panose="02010609060101010101" pitchFamily="49" charset="-122"/>
              </a:endParaRPr>
            </a:p>
          </p:txBody>
        </p:sp>
        <p:pic>
          <p:nvPicPr>
            <p:cNvPr id="20" name="图片 19"/>
            <p:cNvPicPr/>
            <p:nvPr/>
          </p:nvPicPr>
          <p:blipFill>
            <a:blip r:embed="rId1"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cxnSp>
        <p:nvCxnSpPr>
          <p:cNvPr id="5" name="直接连接符 4"/>
          <p:cNvCxnSpPr/>
          <p:nvPr/>
        </p:nvCxnSpPr>
        <p:spPr>
          <a:xfrm>
            <a:off x="7236296" y="6021288"/>
            <a:ext cx="129334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blinds(horizontal)">
                                      <p:cBhvr>
                                        <p:cTn id="19" dur="500"/>
                                        <p:tgtEl>
                                          <p:spTgt spid="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blinds(horizontal)">
                                      <p:cBhvr>
                                        <p:cTn id="24" dur="500"/>
                                        <p:tgtEl>
                                          <p:spTgt spid="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blinds(horizontal)">
                                      <p:cBhvr>
                                        <p:cTn id="29" dur="500"/>
                                        <p:tgtEl>
                                          <p:spTgt spid="2">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blinds(horizontal)">
                                      <p:cBhvr>
                                        <p:cTn id="34" dur="500"/>
                                        <p:tgtEl>
                                          <p:spTgt spid="2">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animEffect transition="in" filter="blinds(horizontal)">
                                      <p:cBhvr>
                                        <p:cTn id="39" dur="500"/>
                                        <p:tgtEl>
                                          <p:spTgt spid="2">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
                                            <p:txEl>
                                              <p:pRg st="7" end="7"/>
                                            </p:txEl>
                                          </p:spTgt>
                                        </p:tgtEl>
                                        <p:attrNameLst>
                                          <p:attrName>style.visibility</p:attrName>
                                        </p:attrNameLst>
                                      </p:cBhvr>
                                      <p:to>
                                        <p:strVal val="visible"/>
                                      </p:to>
                                    </p:set>
                                    <p:animEffect transition="in" filter="blinds(horizontal)">
                                      <p:cBhvr>
                                        <p:cTn id="44" dur="500"/>
                                        <p:tgtEl>
                                          <p:spTgt spid="2">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Effect transition="in" filter="blinds(horizontal)">
                                      <p:cBhvr>
                                        <p:cTn id="49" dur="500"/>
                                        <p:tgtEl>
                                          <p:spTgt spid="2">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
                                            <p:txEl>
                                              <p:pRg st="9" end="9"/>
                                            </p:txEl>
                                          </p:spTgt>
                                        </p:tgtEl>
                                        <p:attrNameLst>
                                          <p:attrName>style.visibility</p:attrName>
                                        </p:attrNameLst>
                                      </p:cBhvr>
                                      <p:to>
                                        <p:strVal val="visible"/>
                                      </p:to>
                                    </p:set>
                                    <p:animEffect transition="in" filter="blinds(horizontal)">
                                      <p:cBhvr>
                                        <p:cTn id="54" dur="500"/>
                                        <p:tgtEl>
                                          <p:spTgt spid="2">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2">
                                            <p:txEl>
                                              <p:pRg st="10" end="10"/>
                                            </p:txEl>
                                          </p:spTgt>
                                        </p:tgtEl>
                                        <p:attrNameLst>
                                          <p:attrName>style.visibility</p:attrName>
                                        </p:attrNameLst>
                                      </p:cBhvr>
                                      <p:to>
                                        <p:strVal val="visible"/>
                                      </p:to>
                                    </p:set>
                                    <p:animEffect transition="in" filter="blinds(horizontal)">
                                      <p:cBhvr>
                                        <p:cTn id="59" dur="500"/>
                                        <p:tgtEl>
                                          <p:spTgt spid="2">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2">
                                            <p:txEl>
                                              <p:pRg st="11" end="11"/>
                                            </p:txEl>
                                          </p:spTgt>
                                        </p:tgtEl>
                                        <p:attrNameLst>
                                          <p:attrName>style.visibility</p:attrName>
                                        </p:attrNameLst>
                                      </p:cBhvr>
                                      <p:to>
                                        <p:strVal val="visible"/>
                                      </p:to>
                                    </p:set>
                                    <p:animEffect transition="in" filter="blinds(horizontal)">
                                      <p:cBhvr>
                                        <p:cTn id="64" dur="500"/>
                                        <p:tgtEl>
                                          <p:spTgt spid="2">
                                            <p:txEl>
                                              <p:pRg st="11" end="1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2">
                                            <p:txEl>
                                              <p:pRg st="12" end="12"/>
                                            </p:txEl>
                                          </p:spTgt>
                                        </p:tgtEl>
                                        <p:attrNameLst>
                                          <p:attrName>style.visibility</p:attrName>
                                        </p:attrNameLst>
                                      </p:cBhvr>
                                      <p:to>
                                        <p:strVal val="visible"/>
                                      </p:to>
                                    </p:set>
                                    <p:animEffect transition="in" filter="blinds(horizontal)">
                                      <p:cBhvr>
                                        <p:cTn id="69" dur="500"/>
                                        <p:tgtEl>
                                          <p:spTgt spid="2">
                                            <p:txEl>
                                              <p:pRg st="12" end="1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2">
                                            <p:txEl>
                                              <p:pRg st="13" end="13"/>
                                            </p:txEl>
                                          </p:spTgt>
                                        </p:tgtEl>
                                        <p:attrNameLst>
                                          <p:attrName>style.visibility</p:attrName>
                                        </p:attrNameLst>
                                      </p:cBhvr>
                                      <p:to>
                                        <p:strVal val="visible"/>
                                      </p:to>
                                    </p:set>
                                    <p:animEffect transition="in" filter="blinds(horizontal)">
                                      <p:cBhvr>
                                        <p:cTn id="74"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a:xfrm>
            <a:off x="395536" y="124266"/>
            <a:ext cx="8928992" cy="660930"/>
          </a:xfrm>
        </p:spPr>
        <p:txBody>
          <a:bodyPr>
            <a:normAutofit/>
          </a:bodyPr>
          <a:lstStyle/>
          <a:p>
            <a:pPr eaLnBrk="1" hangingPunct="1"/>
            <a:r>
              <a:rPr lang="zh-CN" altLang="en-US" b="1" dirty="0"/>
              <a:t>第</a:t>
            </a:r>
            <a:r>
              <a:rPr lang="en-US" altLang="zh-CN" b="1" dirty="0"/>
              <a:t>8</a:t>
            </a:r>
            <a:r>
              <a:rPr lang="zh-CN" altLang="en-US" dirty="0"/>
              <a:t>章 树与二叉树</a:t>
            </a:r>
            <a:r>
              <a:rPr lang="en-US" altLang="zh-CN" dirty="0"/>
              <a:t>(</a:t>
            </a:r>
            <a:r>
              <a:rPr lang="en-US" altLang="zh-CN" dirty="0">
                <a:solidFill>
                  <a:srgbClr val="FF0000"/>
                </a:solidFill>
                <a:latin typeface="Comic Sans MS" panose="030F0702030302020204" pitchFamily="66" charset="0"/>
              </a:rPr>
              <a:t>Tree &amp; Binary Tree</a:t>
            </a:r>
            <a:r>
              <a:rPr lang="en-US" altLang="zh-CN" dirty="0"/>
              <a:t>)</a:t>
            </a:r>
            <a:endParaRPr lang="zh-CN" altLang="en-US" sz="3100" b="1" dirty="0"/>
          </a:p>
        </p:txBody>
      </p:sp>
      <p:grpSp>
        <p:nvGrpSpPr>
          <p:cNvPr id="14" name="组合 114"/>
          <p:cNvGrpSpPr/>
          <p:nvPr/>
        </p:nvGrpSpPr>
        <p:grpSpPr>
          <a:xfrm>
            <a:off x="975623" y="2412201"/>
            <a:ext cx="7412801" cy="584751"/>
            <a:chOff x="933887" y="3363717"/>
            <a:chExt cx="8074065" cy="765718"/>
          </a:xfrm>
        </p:grpSpPr>
        <p:grpSp>
          <p:nvGrpSpPr>
            <p:cNvPr id="15" name="组合 105"/>
            <p:cNvGrpSpPr/>
            <p:nvPr/>
          </p:nvGrpSpPr>
          <p:grpSpPr>
            <a:xfrm>
              <a:off x="933887" y="3363717"/>
              <a:ext cx="8074065" cy="765718"/>
              <a:chOff x="933887" y="3363717"/>
              <a:chExt cx="8074065" cy="765718"/>
            </a:xfrm>
          </p:grpSpPr>
          <p:sp>
            <p:nvSpPr>
              <p:cNvPr id="1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8" name="TextBox 6"/>
              <p:cNvSpPr txBox="1">
                <a:spLocks noChangeArrowheads="1"/>
              </p:cNvSpPr>
              <p:nvPr/>
            </p:nvSpPr>
            <p:spPr bwMode="auto">
              <a:xfrm>
                <a:off x="1706137" y="3363717"/>
                <a:ext cx="7301815" cy="765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anose="02020603050405020304" pitchFamily="18" charset="0"/>
                    <a:ea typeface="黑体" panose="02010609060101010101" pitchFamily="49" charset="-122"/>
                  </a:rPr>
                  <a:t>8.3 </a:t>
                </a:r>
                <a:r>
                  <a:rPr lang="zh-CN" altLang="en-US" sz="3200" b="1" dirty="0">
                    <a:latin typeface="Times New Roman" panose="02020603050405020304" pitchFamily="18" charset="0"/>
                    <a:ea typeface="黑体" panose="02010609060101010101" pitchFamily="49" charset="-122"/>
                  </a:rPr>
                  <a:t>二叉树的定义、性质和存储结构</a:t>
                </a:r>
                <a:endParaRPr lang="zh-CN" altLang="en-US" sz="3200" b="1" dirty="0">
                  <a:latin typeface="Times New Roman" panose="02020603050405020304" pitchFamily="18" charset="0"/>
                  <a:ea typeface="黑体" panose="02010609060101010101" pitchFamily="49" charset="-122"/>
                </a:endParaRPr>
              </a:p>
            </p:txBody>
          </p:sp>
        </p:grpSp>
        <p:pic>
          <p:nvPicPr>
            <p:cNvPr id="16" name="图片 15" descr="12.jpg"/>
            <p:cNvPicPr>
              <a:picLocks noChangeAspect="1"/>
            </p:cNvPicPr>
            <p:nvPr/>
          </p:nvPicPr>
          <p:blipFill>
            <a:blip r:embed="rId1" cstate="print"/>
            <a:stretch>
              <a:fillRect/>
            </a:stretch>
          </p:blipFill>
          <p:spPr>
            <a:xfrm>
              <a:off x="1115929" y="3530600"/>
              <a:ext cx="446172" cy="431048"/>
            </a:xfrm>
            <a:prstGeom prst="rect">
              <a:avLst/>
            </a:prstGeom>
          </p:spPr>
        </p:pic>
      </p:grpSp>
      <p:grpSp>
        <p:nvGrpSpPr>
          <p:cNvPr id="19" name="组合 67"/>
          <p:cNvGrpSpPr/>
          <p:nvPr/>
        </p:nvGrpSpPr>
        <p:grpSpPr>
          <a:xfrm>
            <a:off x="853438" y="3068960"/>
            <a:ext cx="6717959" cy="584751"/>
            <a:chOff x="823034" y="4179148"/>
            <a:chExt cx="7317240" cy="765717"/>
          </a:xfrm>
        </p:grpSpPr>
        <p:grpSp>
          <p:nvGrpSpPr>
            <p:cNvPr id="20" name="组合 106"/>
            <p:cNvGrpSpPr/>
            <p:nvPr/>
          </p:nvGrpSpPr>
          <p:grpSpPr>
            <a:xfrm>
              <a:off x="823034" y="4179148"/>
              <a:ext cx="7317240" cy="765717"/>
              <a:chOff x="813509" y="4179148"/>
              <a:chExt cx="7317240" cy="765717"/>
            </a:xfrm>
          </p:grpSpPr>
          <p:sp>
            <p:nvSpPr>
              <p:cNvPr id="22"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3" name="TextBox 6"/>
              <p:cNvSpPr txBox="1">
                <a:spLocks noChangeArrowheads="1"/>
              </p:cNvSpPr>
              <p:nvPr/>
            </p:nvSpPr>
            <p:spPr bwMode="auto">
              <a:xfrm>
                <a:off x="813509" y="4179148"/>
                <a:ext cx="7317240" cy="76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anose="02020603050405020304" pitchFamily="18" charset="0"/>
                    <a:ea typeface="黑体" panose="02010609060101010101" pitchFamily="49" charset="-122"/>
                  </a:rPr>
                  <a:t>8.4 </a:t>
                </a:r>
                <a:r>
                  <a:rPr lang="zh-CN" altLang="en-US" sz="3200" b="1" dirty="0">
                    <a:latin typeface="Times New Roman" panose="02020603050405020304" pitchFamily="18" charset="0"/>
                    <a:ea typeface="黑体" panose="02010609060101010101" pitchFamily="49" charset="-122"/>
                  </a:rPr>
                  <a:t>二叉树的遍历及其应用</a:t>
                </a:r>
                <a:endParaRPr lang="zh-CN" altLang="en-US" sz="3200" b="1" dirty="0">
                  <a:latin typeface="黑体" panose="02010609060101010101" pitchFamily="49" charset="-122"/>
                  <a:ea typeface="黑体" panose="02010609060101010101" pitchFamily="49" charset="-122"/>
                </a:endParaRPr>
              </a:p>
            </p:txBody>
          </p:sp>
        </p:grpSp>
        <p:pic>
          <p:nvPicPr>
            <p:cNvPr id="21" name="图片 20" descr="无标题.png"/>
            <p:cNvPicPr>
              <a:picLocks noChangeAspect="1"/>
            </p:cNvPicPr>
            <p:nvPr/>
          </p:nvPicPr>
          <p:blipFill>
            <a:blip r:embed="rId2" cstate="print"/>
            <a:stretch>
              <a:fillRect/>
            </a:stretch>
          </p:blipFill>
          <p:spPr>
            <a:xfrm>
              <a:off x="1137949" y="4364064"/>
              <a:ext cx="433676" cy="330989"/>
            </a:xfrm>
            <a:prstGeom prst="rect">
              <a:avLst/>
            </a:prstGeom>
          </p:spPr>
        </p:pic>
      </p:grpSp>
      <p:grpSp>
        <p:nvGrpSpPr>
          <p:cNvPr id="24" name="组合 109"/>
          <p:cNvGrpSpPr/>
          <p:nvPr/>
        </p:nvGrpSpPr>
        <p:grpSpPr>
          <a:xfrm>
            <a:off x="179512" y="3802419"/>
            <a:ext cx="6006842" cy="1138749"/>
            <a:chOff x="100839" y="4599564"/>
            <a:chExt cx="6542686" cy="1491165"/>
          </a:xfrm>
        </p:grpSpPr>
        <p:sp>
          <p:nvSpPr>
            <p:cNvPr id="25"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26" name="图片 25" descr="u=714968970,2342735455&amp;fm=27&amp;gp=0.jpg"/>
            <p:cNvPicPr/>
            <p:nvPr/>
          </p:nvPicPr>
          <p:blipFill>
            <a:blip r:embed="rId3"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100839" y="4599564"/>
              <a:ext cx="6542686" cy="1491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anose="02020603050405020304" pitchFamily="18" charset="0"/>
                  <a:ea typeface="黑体" panose="02010609060101010101" pitchFamily="49" charset="-122"/>
                </a:rPr>
                <a:t>8.5 </a:t>
              </a:r>
              <a:r>
                <a:rPr lang="zh-CN" altLang="en-US" sz="3200" b="1" dirty="0">
                  <a:latin typeface="Times New Roman" panose="02020603050405020304" pitchFamily="18" charset="0"/>
                  <a:ea typeface="黑体" panose="02010609060101010101" pitchFamily="49" charset="-122"/>
                </a:rPr>
                <a:t>线索二叉树</a:t>
              </a:r>
              <a:endParaRPr lang="zh-CN" altLang="en-US" sz="3200" b="1" dirty="0">
                <a:latin typeface="Times New Roman" panose="02020603050405020304" pitchFamily="18" charset="0"/>
                <a:ea typeface="黑体" panose="02010609060101010101" pitchFamily="49" charset="-122"/>
              </a:endParaRPr>
            </a:p>
            <a:p>
              <a:pPr marL="0" lvl="1" algn="ctr"/>
              <a:endParaRPr lang="zh-CN" altLang="en-US" sz="3600" b="1" dirty="0">
                <a:latin typeface="黑体" panose="02010609060101010101" pitchFamily="49" charset="-122"/>
                <a:ea typeface="黑体" panose="02010609060101010101" pitchFamily="49" charset="-122"/>
              </a:endParaRPr>
            </a:p>
          </p:txBody>
        </p:sp>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51" name="组合 50"/>
          <p:cNvGrpSpPr/>
          <p:nvPr/>
        </p:nvGrpSpPr>
        <p:grpSpPr>
          <a:xfrm>
            <a:off x="937752" y="5868585"/>
            <a:ext cx="3664694" cy="584751"/>
            <a:chOff x="989571" y="5778644"/>
            <a:chExt cx="3991603" cy="765717"/>
          </a:xfrm>
        </p:grpSpPr>
        <p:sp>
          <p:nvSpPr>
            <p:cNvPr id="8"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7" name="TextBox 6"/>
            <p:cNvSpPr txBox="1">
              <a:spLocks noChangeArrowheads="1"/>
            </p:cNvSpPr>
            <p:nvPr/>
          </p:nvSpPr>
          <p:spPr bwMode="auto">
            <a:xfrm>
              <a:off x="1473933" y="5778644"/>
              <a:ext cx="3507241" cy="76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anose="02020603050405020304" pitchFamily="18" charset="0"/>
                  <a:ea typeface="黑体" panose="02010609060101010101" pitchFamily="49" charset="-122"/>
                </a:rPr>
                <a:t>8.8 </a:t>
              </a:r>
              <a:r>
                <a:rPr lang="zh-CN" altLang="en-US" sz="3200" b="1" dirty="0">
                  <a:latin typeface="Times New Roman" panose="02020603050405020304" pitchFamily="18" charset="0"/>
                  <a:ea typeface="黑体" panose="02010609060101010101" pitchFamily="49" charset="-122"/>
                </a:rPr>
                <a:t>本章小结</a:t>
              </a:r>
              <a:endParaRPr lang="zh-CN" altLang="en-US" sz="3200" b="1" dirty="0">
                <a:latin typeface="Times New Roman" panose="02020603050405020304" pitchFamily="18" charset="0"/>
                <a:ea typeface="黑体" panose="02010609060101010101" pitchFamily="49" charset="-122"/>
              </a:endParaRPr>
            </a:p>
          </p:txBody>
        </p:sp>
        <p:sp>
          <p:nvSpPr>
            <p:cNvPr id="34" name="KSO_Shape"/>
            <p:cNvSpPr/>
            <p:nvPr/>
          </p:nvSpPr>
          <p:spPr bwMode="auto">
            <a:xfrm>
              <a:off x="1187624" y="5942836"/>
              <a:ext cx="458076" cy="366692"/>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anose="020B0503020204020204" pitchFamily="34" charset="-122"/>
              </a:endParaRPr>
            </a:p>
          </p:txBody>
        </p:sp>
      </p:grpSp>
      <p:grpSp>
        <p:nvGrpSpPr>
          <p:cNvPr id="49" name="组合 48"/>
          <p:cNvGrpSpPr/>
          <p:nvPr/>
        </p:nvGrpSpPr>
        <p:grpSpPr>
          <a:xfrm>
            <a:off x="-108520" y="1628801"/>
            <a:ext cx="8183437" cy="585699"/>
            <a:chOff x="-160827" y="1783431"/>
            <a:chExt cx="8913447" cy="766959"/>
          </a:xfrm>
        </p:grpSpPr>
        <p:grpSp>
          <p:nvGrpSpPr>
            <p:cNvPr id="37" name="组合 36"/>
            <p:cNvGrpSpPr/>
            <p:nvPr/>
          </p:nvGrpSpPr>
          <p:grpSpPr>
            <a:xfrm>
              <a:off x="-160827" y="1783431"/>
              <a:ext cx="8913447" cy="766959"/>
              <a:chOff x="-201852" y="1243515"/>
              <a:chExt cx="8913447" cy="766959"/>
            </a:xfrm>
          </p:grpSpPr>
          <p:sp>
            <p:nvSpPr>
              <p:cNvPr id="38" name="TextBox 6"/>
              <p:cNvSpPr txBox="1">
                <a:spLocks noChangeArrowheads="1"/>
              </p:cNvSpPr>
              <p:nvPr/>
            </p:nvSpPr>
            <p:spPr bwMode="auto">
              <a:xfrm>
                <a:off x="-201852" y="1243515"/>
                <a:ext cx="8913447" cy="765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anose="02020603050405020304" pitchFamily="18" charset="0"/>
                    <a:ea typeface="黑体" panose="02010609060101010101" pitchFamily="49" charset="-122"/>
                  </a:rPr>
                  <a:t>8.2 </a:t>
                </a:r>
                <a:r>
                  <a:rPr lang="zh-CN" altLang="en-US" sz="3200" b="1" dirty="0">
                    <a:latin typeface="Times New Roman" panose="02020603050405020304" pitchFamily="18" charset="0"/>
                    <a:ea typeface="黑体" panose="02010609060101010101" pitchFamily="49" charset="-122"/>
                  </a:rPr>
                  <a:t>树的相关概念和术语</a:t>
                </a:r>
                <a:endParaRPr lang="zh-CN" altLang="en-US" sz="3200" b="1" dirty="0">
                  <a:latin typeface="Times New Roman" panose="02020603050405020304" pitchFamily="18" charset="0"/>
                  <a:ea typeface="黑体" panose="02010609060101010101" pitchFamily="49" charset="-122"/>
                </a:endParaRPr>
              </a:p>
            </p:txBody>
          </p:sp>
          <p:sp>
            <p:nvSpPr>
              <p:cNvPr id="40"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grpSp>
        <p:pic>
          <p:nvPicPr>
            <p:cNvPr id="43" name="图片 42"/>
            <p:cNvPicPr>
              <a:picLocks noChangeAspect="1"/>
            </p:cNvPicPr>
            <p:nvPr/>
          </p:nvPicPr>
          <p:blipFill>
            <a:blip r:embed="rId4" cstate="print"/>
            <a:stretch>
              <a:fillRect/>
            </a:stretch>
          </p:blipFill>
          <p:spPr>
            <a:xfrm>
              <a:off x="1189825" y="2023053"/>
              <a:ext cx="495511" cy="423803"/>
            </a:xfrm>
            <a:prstGeom prst="rect">
              <a:avLst/>
            </a:prstGeom>
          </p:spPr>
        </p:pic>
      </p:grpSp>
      <p:grpSp>
        <p:nvGrpSpPr>
          <p:cNvPr id="50" name="组合 49"/>
          <p:cNvGrpSpPr/>
          <p:nvPr/>
        </p:nvGrpSpPr>
        <p:grpSpPr>
          <a:xfrm>
            <a:off x="-396552" y="4500433"/>
            <a:ext cx="6736805" cy="584751"/>
            <a:chOff x="-474850" y="5026748"/>
            <a:chExt cx="7337766" cy="765717"/>
          </a:xfrm>
        </p:grpSpPr>
        <p:sp>
          <p:nvSpPr>
            <p:cNvPr id="31"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30" name="TextBox 6"/>
            <p:cNvSpPr txBox="1">
              <a:spLocks noChangeArrowheads="1"/>
            </p:cNvSpPr>
            <p:nvPr/>
          </p:nvSpPr>
          <p:spPr bwMode="auto">
            <a:xfrm>
              <a:off x="-474850" y="5026748"/>
              <a:ext cx="7337766" cy="76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anose="02020603050405020304" pitchFamily="18" charset="0"/>
                  <a:ea typeface="黑体" panose="02010609060101010101" pitchFamily="49" charset="-122"/>
                </a:rPr>
                <a:t>8.6 </a:t>
              </a:r>
              <a:r>
                <a:rPr lang="zh-CN" altLang="en-US" sz="3200" b="1" dirty="0">
                  <a:latin typeface="Times New Roman" panose="02020603050405020304" pitchFamily="18" charset="0"/>
                  <a:ea typeface="黑体" panose="02010609060101010101" pitchFamily="49" charset="-122"/>
                </a:rPr>
                <a:t>树和森林</a:t>
              </a:r>
              <a:endParaRPr lang="zh-CN" altLang="en-US" sz="3200" b="1" dirty="0">
                <a:latin typeface="Times New Roman" panose="02020603050405020304" pitchFamily="18" charset="0"/>
                <a:ea typeface="黑体" panose="02010609060101010101" pitchFamily="49" charset="-122"/>
              </a:endParaRPr>
            </a:p>
          </p:txBody>
        </p:sp>
        <p:pic>
          <p:nvPicPr>
            <p:cNvPr id="48" name="图片 47"/>
            <p:cNvPicPr>
              <a:picLocks noChangeAspect="1"/>
            </p:cNvPicPr>
            <p:nvPr/>
          </p:nvPicPr>
          <p:blipFill>
            <a:blip r:embed="rId5" cstate="print"/>
            <a:stretch>
              <a:fillRect/>
            </a:stretch>
          </p:blipFill>
          <p:spPr>
            <a:xfrm>
              <a:off x="1199659" y="5205012"/>
              <a:ext cx="420013" cy="322083"/>
            </a:xfrm>
            <a:prstGeom prst="rect">
              <a:avLst/>
            </a:prstGeom>
          </p:spPr>
        </p:pic>
      </p:grpSp>
      <p:grpSp>
        <p:nvGrpSpPr>
          <p:cNvPr id="41" name="组合 40"/>
          <p:cNvGrpSpPr/>
          <p:nvPr/>
        </p:nvGrpSpPr>
        <p:grpSpPr>
          <a:xfrm>
            <a:off x="628884" y="1003421"/>
            <a:ext cx="3884618" cy="584751"/>
            <a:chOff x="611560" y="1326432"/>
            <a:chExt cx="4231148" cy="765718"/>
          </a:xfrm>
        </p:grpSpPr>
        <p:sp>
          <p:nvSpPr>
            <p:cNvPr id="42" name="TextBox 6"/>
            <p:cNvSpPr txBox="1">
              <a:spLocks noChangeArrowheads="1"/>
            </p:cNvSpPr>
            <p:nvPr/>
          </p:nvSpPr>
          <p:spPr bwMode="auto">
            <a:xfrm>
              <a:off x="611560" y="1326432"/>
              <a:ext cx="4231148" cy="765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anose="02020603050405020304" pitchFamily="18" charset="0"/>
                  <a:ea typeface="黑体" panose="02010609060101010101" pitchFamily="49" charset="-122"/>
                </a:rPr>
                <a:t>8.1 </a:t>
              </a:r>
              <a:r>
                <a:rPr lang="zh-CN" altLang="en-US" sz="3200" b="1" dirty="0">
                  <a:latin typeface="黑体" panose="02010609060101010101" pitchFamily="49" charset="-122"/>
                  <a:ea typeface="黑体" panose="02010609060101010101" pitchFamily="49" charset="-122"/>
                </a:rPr>
                <a:t>引言</a:t>
              </a:r>
              <a:endParaRPr lang="zh-CN" altLang="en-US" sz="3200" b="1" dirty="0">
                <a:latin typeface="黑体" panose="02010609060101010101" pitchFamily="49" charset="-122"/>
                <a:ea typeface="黑体" panose="02010609060101010101" pitchFamily="49" charset="-122"/>
              </a:endParaRPr>
            </a:p>
          </p:txBody>
        </p:sp>
        <p:grpSp>
          <p:nvGrpSpPr>
            <p:cNvPr id="44" name="组合 43"/>
            <p:cNvGrpSpPr/>
            <p:nvPr/>
          </p:nvGrpSpPr>
          <p:grpSpPr>
            <a:xfrm>
              <a:off x="958665" y="1327471"/>
              <a:ext cx="842977" cy="683003"/>
              <a:chOff x="958665" y="1327471"/>
              <a:chExt cx="842977" cy="683003"/>
            </a:xfrm>
          </p:grpSpPr>
          <p:sp>
            <p:nvSpPr>
              <p:cNvPr id="45"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46" name="图片 45" descr="1.jpg"/>
              <p:cNvPicPr>
                <a:picLocks noChangeAspect="1"/>
              </p:cNvPicPr>
              <p:nvPr/>
            </p:nvPicPr>
            <p:blipFill>
              <a:blip r:embed="rId6" cstate="print"/>
              <a:stretch>
                <a:fillRect/>
              </a:stretch>
            </p:blipFill>
            <p:spPr>
              <a:xfrm>
                <a:off x="1189071" y="1467621"/>
                <a:ext cx="377680" cy="419801"/>
              </a:xfrm>
              <a:prstGeom prst="rect">
                <a:avLst/>
              </a:prstGeom>
            </p:spPr>
          </p:pic>
        </p:grpSp>
      </p:grpSp>
      <p:grpSp>
        <p:nvGrpSpPr>
          <p:cNvPr id="6" name="组合 5"/>
          <p:cNvGrpSpPr/>
          <p:nvPr/>
        </p:nvGrpSpPr>
        <p:grpSpPr>
          <a:xfrm>
            <a:off x="467544" y="5152871"/>
            <a:ext cx="7848872" cy="584751"/>
            <a:chOff x="467544" y="5152871"/>
            <a:chExt cx="7848872" cy="584751"/>
          </a:xfrm>
        </p:grpSpPr>
        <p:grpSp>
          <p:nvGrpSpPr>
            <p:cNvPr id="36" name="组合 35"/>
            <p:cNvGrpSpPr/>
            <p:nvPr/>
          </p:nvGrpSpPr>
          <p:grpSpPr>
            <a:xfrm>
              <a:off x="467544" y="5152871"/>
              <a:ext cx="7848872" cy="584751"/>
              <a:chOff x="465700" y="5778644"/>
              <a:chExt cx="8549038" cy="765717"/>
            </a:xfrm>
          </p:grpSpPr>
          <p:sp>
            <p:nvSpPr>
              <p:cNvPr id="39"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47" name="TextBox 6"/>
              <p:cNvSpPr txBox="1">
                <a:spLocks noChangeArrowheads="1"/>
              </p:cNvSpPr>
              <p:nvPr/>
            </p:nvSpPr>
            <p:spPr bwMode="auto">
              <a:xfrm>
                <a:off x="465700" y="5778644"/>
                <a:ext cx="8549038" cy="76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anose="02020603050405020304" pitchFamily="18" charset="0"/>
                    <a:ea typeface="黑体" panose="02010609060101010101" pitchFamily="49" charset="-122"/>
                  </a:rPr>
                  <a:t>8.7 </a:t>
                </a:r>
                <a:r>
                  <a:rPr lang="zh-CN" altLang="en-US" sz="3200" b="1" dirty="0">
                    <a:latin typeface="Times New Roman" panose="02020603050405020304" pitchFamily="18" charset="0"/>
                    <a:ea typeface="黑体" panose="02010609060101010101" pitchFamily="49" charset="-122"/>
                  </a:rPr>
                  <a:t>哈夫曼树 </a:t>
                </a:r>
                <a:r>
                  <a:rPr lang="en-US" altLang="zh-CN" sz="3200" b="1" dirty="0">
                    <a:latin typeface="Times New Roman" panose="02020603050405020304" pitchFamily="18" charset="0"/>
                    <a:ea typeface="黑体" panose="02010609060101010101" pitchFamily="49" charset="-122"/>
                  </a:rPr>
                  <a:t>(Huffman Tree)</a:t>
                </a:r>
                <a:endParaRPr lang="zh-CN" altLang="en-US" sz="3200" b="1" dirty="0">
                  <a:latin typeface="Times New Roman" panose="02020603050405020304" pitchFamily="18" charset="0"/>
                  <a:ea typeface="黑体" panose="02010609060101010101" pitchFamily="49" charset="-122"/>
                </a:endParaRPr>
              </a:p>
            </p:txBody>
          </p:sp>
        </p:grpSp>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ox(in)">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灯片编号占位符 6"/>
          <p:cNvSpPr>
            <a:spLocks noGrp="1"/>
          </p:cNvSpPr>
          <p:nvPr>
            <p:ph type="sldNum" sz="quarter" idx="12"/>
          </p:nvPr>
        </p:nvSpPr>
        <p:spPr>
          <a:xfrm>
            <a:off x="6804025" y="6481763"/>
            <a:ext cx="1981200" cy="476250"/>
          </a:xfrm>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C794CF94-48AC-4416-81AA-E5CA772B8CAB}"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3" name="Rectangle 3"/>
          <p:cNvSpPr>
            <a:spLocks noGrp="1" noChangeArrowheads="1"/>
          </p:cNvSpPr>
          <p:nvPr>
            <p:ph type="body" sz="half" idx="1"/>
          </p:nvPr>
        </p:nvSpPr>
        <p:spPr>
          <a:xfrm>
            <a:off x="322263" y="973634"/>
            <a:ext cx="7921625" cy="5250979"/>
          </a:xfrm>
        </p:spPr>
        <p:txBody>
          <a:bodyPr/>
          <a:lstStyle/>
          <a:p>
            <a:pPr eaLnBrk="1" hangingPunct="1">
              <a:lnSpc>
                <a:spcPct val="80000"/>
              </a:lnSpc>
              <a:buClr>
                <a:srgbClr val="FF0000"/>
              </a:buClr>
              <a:buFont typeface="Wingdings" panose="05000000000000000000" pitchFamily="2" charset="2"/>
              <a:buChar char="Ø"/>
            </a:pPr>
            <a:r>
              <a:rPr lang="en-US" altLang="zh-CN" sz="2800" b="1" dirty="0"/>
              <a:t>8.2.3 </a:t>
            </a:r>
            <a:r>
              <a:rPr lang="zh-CN" altLang="en-US" sz="2800" b="1" dirty="0"/>
              <a:t>二叉树的存储 </a:t>
            </a:r>
            <a:endParaRPr lang="zh-CN" altLang="en-US" sz="2800" b="1" dirty="0"/>
          </a:p>
          <a:p>
            <a:pPr eaLnBrk="1" hangingPunct="1">
              <a:lnSpc>
                <a:spcPct val="80000"/>
              </a:lnSpc>
              <a:buFont typeface="Wingdings" panose="05000000000000000000" pitchFamily="2" charset="2"/>
              <a:buNone/>
            </a:pPr>
            <a:r>
              <a:rPr lang="zh-CN" altLang="en-US" sz="2000" dirty="0"/>
              <a:t>     </a:t>
            </a:r>
            <a:r>
              <a:rPr lang="zh-CN" altLang="en-US" sz="2400" dirty="0"/>
              <a:t>存储一个结构时，</a:t>
            </a:r>
            <a:r>
              <a:rPr lang="zh-CN" altLang="en-US" sz="2400" b="1" dirty="0">
                <a:solidFill>
                  <a:srgbClr val="FF0000"/>
                </a:solidFill>
              </a:rPr>
              <a:t>不仅要存值，还要存储元素间的关系</a:t>
            </a:r>
            <a:r>
              <a:rPr lang="zh-CN" altLang="en-US" sz="2400" dirty="0"/>
              <a:t>。</a:t>
            </a:r>
            <a:endParaRPr lang="zh-CN" altLang="en-US" sz="2400" dirty="0"/>
          </a:p>
          <a:p>
            <a:pPr eaLnBrk="1" hangingPunct="1">
              <a:lnSpc>
                <a:spcPct val="80000"/>
              </a:lnSpc>
              <a:buFont typeface="Wingdings" panose="05000000000000000000" pitchFamily="2" charset="2"/>
              <a:buNone/>
            </a:pPr>
            <a:r>
              <a:rPr lang="zh-CN" altLang="en-US" sz="2400" b="1" dirty="0">
                <a:solidFill>
                  <a:srgbClr val="0000FF"/>
                </a:solidFill>
              </a:rPr>
              <a:t>    </a:t>
            </a:r>
            <a:r>
              <a:rPr lang="en-US" altLang="zh-CN" sz="2400" b="1" dirty="0">
                <a:solidFill>
                  <a:srgbClr val="0000FF"/>
                </a:solidFill>
              </a:rPr>
              <a:t>1. </a:t>
            </a:r>
            <a:r>
              <a:rPr lang="zh-CN" altLang="en-US" sz="2400" b="1" dirty="0">
                <a:solidFill>
                  <a:srgbClr val="0000FF"/>
                </a:solidFill>
              </a:rPr>
              <a:t>顺序存储方式</a:t>
            </a:r>
            <a:endParaRPr lang="zh-CN" altLang="en-US" sz="2400" b="1" dirty="0">
              <a:solidFill>
                <a:srgbClr val="0000FF"/>
              </a:solidFill>
            </a:endParaRPr>
          </a:p>
          <a:p>
            <a:pPr eaLnBrk="1" hangingPunct="1">
              <a:buFont typeface="Wingdings" panose="05000000000000000000" pitchFamily="2" charset="2"/>
              <a:buNone/>
            </a:pPr>
            <a:r>
              <a:rPr lang="zh-CN" altLang="en-US" sz="2400" dirty="0">
                <a:solidFill>
                  <a:schemeClr val="accent2"/>
                </a:solidFill>
              </a:rPr>
              <a:t>       </a:t>
            </a:r>
            <a:r>
              <a:rPr lang="zh-CN" altLang="en-US" sz="2200" b="1" dirty="0">
                <a:solidFill>
                  <a:srgbClr val="FF0000"/>
                </a:solidFill>
              </a:rPr>
              <a:t>存储方式</a:t>
            </a:r>
            <a:r>
              <a:rPr lang="zh-CN" altLang="en-US" sz="2200" b="1" dirty="0"/>
              <a:t>：用</a:t>
            </a:r>
            <a:r>
              <a:rPr lang="zh-CN" altLang="en-US" sz="2200" b="1" dirty="0">
                <a:solidFill>
                  <a:srgbClr val="FF0000"/>
                </a:solidFill>
              </a:rPr>
              <a:t>数组</a:t>
            </a:r>
            <a:r>
              <a:rPr lang="zh-CN" altLang="en-US" sz="2200" b="1" dirty="0"/>
              <a:t>存储二叉树各结点的值，</a:t>
            </a:r>
            <a:endParaRPr lang="zh-CN" altLang="en-US" sz="2200" b="1" dirty="0"/>
          </a:p>
          <a:p>
            <a:pPr eaLnBrk="1" hangingPunct="1">
              <a:buFont typeface="Wingdings" panose="05000000000000000000" pitchFamily="2" charset="2"/>
              <a:buNone/>
            </a:pPr>
            <a:r>
              <a:rPr lang="zh-CN" altLang="en-US" sz="2200" b="1" dirty="0"/>
              <a:t>                           各结点在数组中的位置（元素下标）</a:t>
            </a:r>
            <a:endParaRPr lang="zh-CN" altLang="en-US" sz="2200" b="1" dirty="0"/>
          </a:p>
          <a:p>
            <a:pPr eaLnBrk="1" hangingPunct="1">
              <a:buFont typeface="Wingdings" panose="05000000000000000000" pitchFamily="2" charset="2"/>
              <a:buNone/>
            </a:pPr>
            <a:r>
              <a:rPr lang="zh-CN" altLang="en-US" sz="2200" b="1" dirty="0"/>
              <a:t>                            </a:t>
            </a:r>
            <a:r>
              <a:rPr lang="en-US" altLang="zh-CN" sz="2200" b="1" dirty="0"/>
              <a:t>----</a:t>
            </a:r>
            <a:r>
              <a:rPr lang="zh-CN" altLang="en-US" sz="2200" b="1" dirty="0"/>
              <a:t>就是其在完全二叉树中对应结点的编号。</a:t>
            </a:r>
            <a:endParaRPr lang="zh-CN" altLang="en-US" sz="2200" b="1" dirty="0"/>
          </a:p>
          <a:p>
            <a:pPr lvl="1">
              <a:buClr>
                <a:srgbClr val="FF0000"/>
              </a:buClr>
              <a:buFont typeface="Wingdings" panose="05000000000000000000" pitchFamily="2" charset="2"/>
              <a:buChar char="ü"/>
            </a:pPr>
            <a:r>
              <a:rPr lang="zh-CN" altLang="en-US" sz="2200" b="1" dirty="0"/>
              <a:t>例如：右图二叉树</a:t>
            </a:r>
            <a:endParaRPr lang="en-US" altLang="zh-CN" sz="2200" b="1" dirty="0"/>
          </a:p>
          <a:p>
            <a:pPr marL="457200" lvl="1" indent="0">
              <a:buClr>
                <a:srgbClr val="FF0000"/>
              </a:buClr>
              <a:buNone/>
            </a:pPr>
            <a:r>
              <a:rPr lang="en-US" altLang="zh-CN" sz="2200" b="1" dirty="0"/>
              <a:t>                </a:t>
            </a:r>
            <a:r>
              <a:rPr lang="zh-CN" altLang="en-US" sz="2200" b="1" dirty="0"/>
              <a:t>的存储如下</a:t>
            </a:r>
            <a:endParaRPr lang="en-US" altLang="zh-CN" sz="2200" b="1" dirty="0"/>
          </a:p>
          <a:p>
            <a:pPr marL="457200" lvl="1" indent="0">
              <a:buClr>
                <a:srgbClr val="FF0000"/>
              </a:buClr>
              <a:buNone/>
            </a:pPr>
            <a:r>
              <a:rPr lang="en-US" altLang="zh-CN" sz="2200" b="1" dirty="0"/>
              <a:t>                </a:t>
            </a:r>
            <a:r>
              <a:rPr lang="zh-CN" altLang="en-US" sz="2200" b="1" dirty="0"/>
              <a:t>所示</a:t>
            </a:r>
            <a:r>
              <a:rPr lang="zh-CN" altLang="en-US" sz="2000" dirty="0"/>
              <a:t>。</a:t>
            </a:r>
            <a:endParaRPr lang="zh-CN" altLang="en-US" sz="2000" dirty="0"/>
          </a:p>
          <a:p>
            <a:pPr eaLnBrk="1" hangingPunct="1">
              <a:lnSpc>
                <a:spcPct val="80000"/>
              </a:lnSpc>
              <a:buFont typeface="Wingdings" panose="05000000000000000000" pitchFamily="2" charset="2"/>
              <a:buNone/>
            </a:pPr>
            <a:endParaRPr lang="zh-CN" altLang="en-US" sz="2400" dirty="0"/>
          </a:p>
          <a:p>
            <a:pPr eaLnBrk="1" hangingPunct="1">
              <a:lnSpc>
                <a:spcPct val="80000"/>
              </a:lnSpc>
              <a:buFont typeface="Wingdings" panose="05000000000000000000" pitchFamily="2" charset="2"/>
              <a:buNone/>
            </a:pPr>
            <a:endParaRPr lang="zh-CN" altLang="en-US" sz="1600" dirty="0"/>
          </a:p>
          <a:p>
            <a:pPr eaLnBrk="1" hangingPunct="1">
              <a:lnSpc>
                <a:spcPct val="80000"/>
              </a:lnSpc>
              <a:buFont typeface="Wingdings" panose="05000000000000000000" pitchFamily="2" charset="2"/>
              <a:buNone/>
            </a:pPr>
            <a:endParaRPr lang="zh-CN" altLang="en-US" sz="1600" dirty="0"/>
          </a:p>
          <a:p>
            <a:pPr eaLnBrk="1" hangingPunct="1">
              <a:lnSpc>
                <a:spcPct val="80000"/>
              </a:lnSpc>
              <a:buFont typeface="Wingdings" panose="05000000000000000000" pitchFamily="2" charset="2"/>
              <a:buNone/>
            </a:pPr>
            <a:endParaRPr lang="zh-CN" altLang="en-US" sz="1600" dirty="0"/>
          </a:p>
          <a:p>
            <a:pPr eaLnBrk="1" hangingPunct="1">
              <a:lnSpc>
                <a:spcPct val="80000"/>
              </a:lnSpc>
              <a:buFont typeface="Wingdings" panose="05000000000000000000" pitchFamily="2" charset="2"/>
              <a:buNone/>
            </a:pPr>
            <a:endParaRPr lang="zh-CN" altLang="en-US" sz="1600" dirty="0"/>
          </a:p>
          <a:p>
            <a:pPr eaLnBrk="1" hangingPunct="1">
              <a:lnSpc>
                <a:spcPct val="80000"/>
              </a:lnSpc>
              <a:buFont typeface="Wingdings" panose="05000000000000000000" pitchFamily="2" charset="2"/>
              <a:buNone/>
            </a:pPr>
            <a:endParaRPr lang="zh-CN" altLang="en-US" sz="1600" dirty="0"/>
          </a:p>
          <a:p>
            <a:pPr eaLnBrk="1" hangingPunct="1">
              <a:lnSpc>
                <a:spcPct val="80000"/>
              </a:lnSpc>
              <a:buFont typeface="Wingdings" panose="05000000000000000000" pitchFamily="2" charset="2"/>
              <a:buNone/>
            </a:pPr>
            <a:endParaRPr lang="zh-CN" altLang="en-US" sz="1600" dirty="0"/>
          </a:p>
          <a:p>
            <a:pPr eaLnBrk="1" hangingPunct="1">
              <a:lnSpc>
                <a:spcPct val="80000"/>
              </a:lnSpc>
              <a:buFont typeface="Wingdings" panose="05000000000000000000" pitchFamily="2" charset="2"/>
              <a:buNone/>
            </a:pPr>
            <a:r>
              <a:rPr lang="zh-CN" altLang="en-US" sz="1600" dirty="0"/>
              <a:t>        </a:t>
            </a:r>
            <a:endParaRPr lang="zh-CN" altLang="en-US" sz="1600" b="1" dirty="0"/>
          </a:p>
          <a:p>
            <a:pPr eaLnBrk="1" hangingPunct="1">
              <a:lnSpc>
                <a:spcPct val="80000"/>
              </a:lnSpc>
              <a:buFont typeface="Wingdings" panose="05000000000000000000" pitchFamily="2" charset="2"/>
              <a:buNone/>
            </a:pPr>
            <a:endParaRPr lang="zh-CN" altLang="en-US" sz="1600" dirty="0"/>
          </a:p>
          <a:p>
            <a:pPr eaLnBrk="1" hangingPunct="1">
              <a:lnSpc>
                <a:spcPct val="80000"/>
              </a:lnSpc>
              <a:buFont typeface="Wingdings" panose="05000000000000000000" pitchFamily="2" charset="2"/>
              <a:buNone/>
            </a:pPr>
            <a:r>
              <a:rPr lang="zh-CN" altLang="en-US" sz="2000" dirty="0"/>
              <a:t>        </a:t>
            </a:r>
            <a:endParaRPr lang="zh-CN" altLang="en-US" sz="2000" dirty="0"/>
          </a:p>
          <a:p>
            <a:pPr eaLnBrk="1" hangingPunct="1">
              <a:lnSpc>
                <a:spcPct val="80000"/>
              </a:lnSpc>
              <a:buFont typeface="Wingdings" panose="05000000000000000000" pitchFamily="2" charset="2"/>
              <a:buNone/>
            </a:pPr>
            <a:r>
              <a:rPr lang="zh-CN" altLang="en-US" sz="2000" b="1" dirty="0"/>
              <a:t>        </a:t>
            </a:r>
            <a:endParaRPr lang="zh-CN" altLang="en-US" sz="2000" b="1" dirty="0"/>
          </a:p>
        </p:txBody>
      </p:sp>
      <p:graphicFrame>
        <p:nvGraphicFramePr>
          <p:cNvPr id="18437" name="Group 4"/>
          <p:cNvGraphicFramePr>
            <a:graphicFrameLocks noGrp="1"/>
          </p:cNvGraphicFramePr>
          <p:nvPr>
            <p:ph sz="half" idx="2"/>
          </p:nvPr>
        </p:nvGraphicFramePr>
        <p:xfrm>
          <a:off x="763588" y="5724748"/>
          <a:ext cx="7759700" cy="426720"/>
        </p:xfrm>
        <a:graphic>
          <a:graphicData uri="http://schemas.openxmlformats.org/drawingml/2006/table">
            <a:tbl>
              <a:tblPr/>
              <a:tblGrid>
                <a:gridCol w="555407"/>
                <a:gridCol w="552207"/>
                <a:gridCol w="555407"/>
                <a:gridCol w="553807"/>
                <a:gridCol w="468976"/>
                <a:gridCol w="641839"/>
                <a:gridCol w="553807"/>
                <a:gridCol w="553807"/>
                <a:gridCol w="555408"/>
                <a:gridCol w="553807"/>
                <a:gridCol w="553807"/>
                <a:gridCol w="553807"/>
                <a:gridCol w="553807"/>
                <a:gridCol w="553807"/>
              </a:tblGrid>
              <a:tr h="287730">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楷体_GB2312" pitchFamily="1" charset="-122"/>
                        </a:rPr>
                        <a:t>0</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楷体_GB2312" pitchFamily="1" charset="-122"/>
                        </a:rPr>
                        <a:t> 1</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楷体_GB2312" pitchFamily="1" charset="-122"/>
                        </a:rPr>
                        <a:t>2</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楷体_GB2312" pitchFamily="1" charset="-122"/>
                        </a:rPr>
                        <a:t>3 </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楷体_GB2312" pitchFamily="1" charset="-122"/>
                        </a:rPr>
                        <a:t>4</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楷体_GB2312" pitchFamily="1" charset="-122"/>
                        </a:rPr>
                        <a:t>5</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楷体_GB2312" pitchFamily="1" charset="-122"/>
                        </a:rPr>
                        <a:t>6</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楷体_GB2312" pitchFamily="1" charset="-122"/>
                        </a:rPr>
                        <a:t>7</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楷体_GB2312" pitchFamily="1" charset="-122"/>
                        </a:rPr>
                        <a:t>8</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楷体_GB2312" pitchFamily="1" charset="-122"/>
                        </a:rPr>
                        <a:t> 9</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楷体_GB2312" pitchFamily="1" charset="-122"/>
                        </a:rPr>
                        <a:t>10</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楷体_GB2312" pitchFamily="1" charset="-122"/>
                        </a:rPr>
                        <a:t>11</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楷体_GB2312" pitchFamily="1" charset="-122"/>
                        </a:rPr>
                        <a:t>12</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楷体_GB2312" pitchFamily="1" charset="-122"/>
                        </a:rPr>
                        <a:t>13</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r>
            </a:tbl>
          </a:graphicData>
        </a:graphic>
      </p:graphicFrame>
      <p:graphicFrame>
        <p:nvGraphicFramePr>
          <p:cNvPr id="18453" name="Group 89"/>
          <p:cNvGraphicFramePr>
            <a:graphicFrameLocks noGrp="1"/>
          </p:cNvGraphicFramePr>
          <p:nvPr/>
        </p:nvGraphicFramePr>
        <p:xfrm>
          <a:off x="827088" y="6092730"/>
          <a:ext cx="7696200" cy="427038"/>
        </p:xfrm>
        <a:graphic>
          <a:graphicData uri="http://schemas.openxmlformats.org/drawingml/2006/table">
            <a:tbl>
              <a:tblPr/>
              <a:tblGrid>
                <a:gridCol w="550862"/>
                <a:gridCol w="547688"/>
                <a:gridCol w="550862"/>
                <a:gridCol w="549275"/>
                <a:gridCol w="465138"/>
                <a:gridCol w="636587"/>
                <a:gridCol w="549275"/>
                <a:gridCol w="549275"/>
                <a:gridCol w="550863"/>
                <a:gridCol w="549275"/>
                <a:gridCol w="549275"/>
                <a:gridCol w="549275"/>
                <a:gridCol w="549275"/>
                <a:gridCol w="549275"/>
              </a:tblGrid>
              <a:tr h="427038">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BE978"/>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 A</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BE978"/>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B</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BE978"/>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C </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BE978"/>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D</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BE978"/>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E</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BE978"/>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F </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BE978"/>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G</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BE978"/>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H</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BE978"/>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 I</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BE978"/>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J</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BE978"/>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K</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BE978"/>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L</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BE978"/>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M</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BE978"/>
                    </a:solidFill>
                  </a:tcPr>
                </a:tc>
              </a:tr>
            </a:tbl>
          </a:graphicData>
        </a:graphic>
      </p:graphicFrame>
      <p:grpSp>
        <p:nvGrpSpPr>
          <p:cNvPr id="48" name="组合 114"/>
          <p:cNvGrpSpPr/>
          <p:nvPr/>
        </p:nvGrpSpPr>
        <p:grpSpPr>
          <a:xfrm>
            <a:off x="493395" y="105077"/>
            <a:ext cx="8327077" cy="679778"/>
            <a:chOff x="933887" y="3363717"/>
            <a:chExt cx="8327077" cy="679778"/>
          </a:xfrm>
        </p:grpSpPr>
        <p:grpSp>
          <p:nvGrpSpPr>
            <p:cNvPr id="49" name="组合 105"/>
            <p:cNvGrpSpPr/>
            <p:nvPr/>
          </p:nvGrpSpPr>
          <p:grpSpPr>
            <a:xfrm>
              <a:off x="933887" y="3363717"/>
              <a:ext cx="8327077" cy="679778"/>
              <a:chOff x="933887" y="3363717"/>
              <a:chExt cx="8327077" cy="679778"/>
            </a:xfrm>
          </p:grpSpPr>
          <p:sp>
            <p:nvSpPr>
              <p:cNvPr id="51"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52" name="TextBox 6"/>
              <p:cNvSpPr txBox="1">
                <a:spLocks noChangeArrowheads="1"/>
              </p:cNvSpPr>
              <p:nvPr/>
            </p:nvSpPr>
            <p:spPr bwMode="auto">
              <a:xfrm>
                <a:off x="1502314" y="3363717"/>
                <a:ext cx="775865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8.3 </a:t>
                </a:r>
                <a:r>
                  <a:rPr lang="zh-CN" altLang="en-US" sz="3600" b="1" dirty="0">
                    <a:latin typeface="Times New Roman" panose="02020603050405020304" pitchFamily="18" charset="0"/>
                    <a:ea typeface="黑体" panose="02010609060101010101" pitchFamily="49" charset="-122"/>
                  </a:rPr>
                  <a:t>二叉树的定义、性质和存储结构</a:t>
                </a:r>
                <a:endParaRPr lang="zh-CN" altLang="en-US" sz="3600" b="1" dirty="0">
                  <a:latin typeface="Times New Roman" panose="02020603050405020304" pitchFamily="18" charset="0"/>
                  <a:ea typeface="黑体" panose="02010609060101010101" pitchFamily="49" charset="-122"/>
                </a:endParaRPr>
              </a:p>
            </p:txBody>
          </p:sp>
        </p:grpSp>
        <p:pic>
          <p:nvPicPr>
            <p:cNvPr id="50" name="图片 49" descr="12.jpg"/>
            <p:cNvPicPr>
              <a:picLocks noChangeAspect="1"/>
            </p:cNvPicPr>
            <p:nvPr/>
          </p:nvPicPr>
          <p:blipFill>
            <a:blip r:embed="rId1" cstate="print"/>
            <a:stretch>
              <a:fillRect/>
            </a:stretch>
          </p:blipFill>
          <p:spPr>
            <a:xfrm>
              <a:off x="1115929" y="3530600"/>
              <a:ext cx="446172" cy="431048"/>
            </a:xfrm>
            <a:prstGeom prst="rect">
              <a:avLst/>
            </a:prstGeom>
          </p:spPr>
        </p:pic>
      </p:grpSp>
      <p:grpSp>
        <p:nvGrpSpPr>
          <p:cNvPr id="53" name="组合 52"/>
          <p:cNvGrpSpPr/>
          <p:nvPr/>
        </p:nvGrpSpPr>
        <p:grpSpPr>
          <a:xfrm>
            <a:off x="3396208" y="3246884"/>
            <a:ext cx="5127080" cy="2558380"/>
            <a:chOff x="2031083" y="3225161"/>
            <a:chExt cx="5537621" cy="2903428"/>
          </a:xfrm>
        </p:grpSpPr>
        <p:pic>
          <p:nvPicPr>
            <p:cNvPr id="54" name="图片 53"/>
            <p:cNvPicPr>
              <a:picLocks noChangeAspect="1"/>
            </p:cNvPicPr>
            <p:nvPr/>
          </p:nvPicPr>
          <p:blipFill>
            <a:blip r:embed="rId2"/>
            <a:stretch>
              <a:fillRect/>
            </a:stretch>
          </p:blipFill>
          <p:spPr>
            <a:xfrm>
              <a:off x="2037433" y="3541186"/>
              <a:ext cx="5504109" cy="2587403"/>
            </a:xfrm>
            <a:prstGeom prst="rect">
              <a:avLst/>
            </a:prstGeom>
          </p:spPr>
        </p:pic>
        <p:sp>
          <p:nvSpPr>
            <p:cNvPr id="55" name="Oval 30"/>
            <p:cNvSpPr>
              <a:spLocks noChangeArrowheads="1"/>
            </p:cNvSpPr>
            <p:nvPr/>
          </p:nvSpPr>
          <p:spPr bwMode="auto">
            <a:xfrm>
              <a:off x="4768849" y="3225161"/>
              <a:ext cx="504825" cy="3603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solidFill>
                    <a:srgbClr val="FF0000"/>
                  </a:solidFill>
                  <a:ea typeface="宋体" panose="02010600030101010101" pitchFamily="2" charset="-122"/>
                </a:rPr>
                <a:t>1</a:t>
              </a:r>
              <a:endParaRPr lang="en-US" altLang="zh-CN" b="1" dirty="0">
                <a:solidFill>
                  <a:srgbClr val="FF0000"/>
                </a:solidFill>
                <a:ea typeface="宋体" panose="02010600030101010101" pitchFamily="2" charset="-122"/>
              </a:endParaRPr>
            </a:p>
          </p:txBody>
        </p:sp>
        <p:sp>
          <p:nvSpPr>
            <p:cNvPr id="56" name="Oval 31"/>
            <p:cNvSpPr>
              <a:spLocks noChangeArrowheads="1"/>
            </p:cNvSpPr>
            <p:nvPr/>
          </p:nvSpPr>
          <p:spPr bwMode="auto">
            <a:xfrm>
              <a:off x="3247566" y="3758718"/>
              <a:ext cx="504825" cy="360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solidFill>
                    <a:srgbClr val="FF0000"/>
                  </a:solidFill>
                  <a:ea typeface="宋体" panose="02010600030101010101" pitchFamily="2" charset="-122"/>
                </a:rPr>
                <a:t>2</a:t>
              </a:r>
              <a:endParaRPr lang="en-US" altLang="zh-CN" b="1" dirty="0">
                <a:solidFill>
                  <a:srgbClr val="FF0000"/>
                </a:solidFill>
                <a:ea typeface="宋体" panose="02010600030101010101" pitchFamily="2" charset="-122"/>
              </a:endParaRPr>
            </a:p>
          </p:txBody>
        </p:sp>
        <p:sp>
          <p:nvSpPr>
            <p:cNvPr id="57" name="Oval 32"/>
            <p:cNvSpPr>
              <a:spLocks noChangeArrowheads="1"/>
            </p:cNvSpPr>
            <p:nvPr/>
          </p:nvSpPr>
          <p:spPr bwMode="auto">
            <a:xfrm>
              <a:off x="6343031" y="3758718"/>
              <a:ext cx="504825" cy="360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solidFill>
                    <a:srgbClr val="FF0000"/>
                  </a:solidFill>
                  <a:ea typeface="宋体" panose="02010600030101010101" pitchFamily="2" charset="-122"/>
                </a:rPr>
                <a:t>3</a:t>
              </a:r>
              <a:endParaRPr lang="en-US" altLang="zh-CN" b="1" dirty="0">
                <a:solidFill>
                  <a:srgbClr val="FF0000"/>
                </a:solidFill>
                <a:ea typeface="宋体" panose="02010600030101010101" pitchFamily="2" charset="-122"/>
              </a:endParaRPr>
            </a:p>
          </p:txBody>
        </p:sp>
        <p:sp>
          <p:nvSpPr>
            <p:cNvPr id="58" name="Oval 33"/>
            <p:cNvSpPr>
              <a:spLocks noChangeArrowheads="1"/>
            </p:cNvSpPr>
            <p:nvPr/>
          </p:nvSpPr>
          <p:spPr bwMode="auto">
            <a:xfrm>
              <a:off x="2485381" y="4509051"/>
              <a:ext cx="504825" cy="3603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solidFill>
                    <a:srgbClr val="FF0000"/>
                  </a:solidFill>
                  <a:ea typeface="宋体" panose="02010600030101010101" pitchFamily="2" charset="-122"/>
                </a:rPr>
                <a:t>4</a:t>
              </a:r>
              <a:endParaRPr lang="en-US" altLang="zh-CN" b="1" dirty="0">
                <a:solidFill>
                  <a:srgbClr val="FF0000"/>
                </a:solidFill>
                <a:ea typeface="宋体" panose="02010600030101010101" pitchFamily="2" charset="-122"/>
              </a:endParaRPr>
            </a:p>
          </p:txBody>
        </p:sp>
        <p:sp>
          <p:nvSpPr>
            <p:cNvPr id="59" name="Oval 34"/>
            <p:cNvSpPr>
              <a:spLocks noChangeArrowheads="1"/>
            </p:cNvSpPr>
            <p:nvPr/>
          </p:nvSpPr>
          <p:spPr bwMode="auto">
            <a:xfrm>
              <a:off x="4065614" y="4531935"/>
              <a:ext cx="504825" cy="360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solidFill>
                    <a:srgbClr val="FF0000"/>
                  </a:solidFill>
                  <a:ea typeface="宋体" panose="02010600030101010101" pitchFamily="2" charset="-122"/>
                </a:rPr>
                <a:t>5</a:t>
              </a:r>
              <a:endParaRPr lang="en-US" altLang="zh-CN" b="1" dirty="0">
                <a:solidFill>
                  <a:srgbClr val="FF0000"/>
                </a:solidFill>
                <a:ea typeface="宋体" panose="02010600030101010101" pitchFamily="2" charset="-122"/>
              </a:endParaRPr>
            </a:p>
          </p:txBody>
        </p:sp>
        <p:sp>
          <p:nvSpPr>
            <p:cNvPr id="60" name="Oval 35"/>
            <p:cNvSpPr>
              <a:spLocks noChangeArrowheads="1"/>
            </p:cNvSpPr>
            <p:nvPr/>
          </p:nvSpPr>
          <p:spPr bwMode="auto">
            <a:xfrm>
              <a:off x="5508624" y="4523868"/>
              <a:ext cx="504825" cy="360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solidFill>
                    <a:srgbClr val="FF0000"/>
                  </a:solidFill>
                  <a:ea typeface="宋体" panose="02010600030101010101" pitchFamily="2" charset="-122"/>
                </a:rPr>
                <a:t>6</a:t>
              </a:r>
              <a:endParaRPr lang="en-US" altLang="zh-CN" b="1" dirty="0">
                <a:solidFill>
                  <a:srgbClr val="FF0000"/>
                </a:solidFill>
                <a:ea typeface="宋体" panose="02010600030101010101" pitchFamily="2" charset="-122"/>
              </a:endParaRPr>
            </a:p>
          </p:txBody>
        </p:sp>
        <p:sp>
          <p:nvSpPr>
            <p:cNvPr id="61" name="Oval 36"/>
            <p:cNvSpPr>
              <a:spLocks noChangeArrowheads="1"/>
            </p:cNvSpPr>
            <p:nvPr/>
          </p:nvSpPr>
          <p:spPr bwMode="auto">
            <a:xfrm>
              <a:off x="7063879" y="4523868"/>
              <a:ext cx="504825" cy="3603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solidFill>
                    <a:srgbClr val="FF0000"/>
                  </a:solidFill>
                  <a:ea typeface="宋体" panose="02010600030101010101" pitchFamily="2" charset="-122"/>
                </a:rPr>
                <a:t>7</a:t>
              </a:r>
              <a:endParaRPr lang="en-US" altLang="zh-CN" b="1" dirty="0">
                <a:solidFill>
                  <a:srgbClr val="FF0000"/>
                </a:solidFill>
                <a:ea typeface="宋体" panose="02010600030101010101" pitchFamily="2" charset="-122"/>
              </a:endParaRPr>
            </a:p>
          </p:txBody>
        </p:sp>
        <p:sp>
          <p:nvSpPr>
            <p:cNvPr id="62" name="Oval 37"/>
            <p:cNvSpPr>
              <a:spLocks noChangeArrowheads="1"/>
            </p:cNvSpPr>
            <p:nvPr/>
          </p:nvSpPr>
          <p:spPr bwMode="auto">
            <a:xfrm>
              <a:off x="2031083" y="5311392"/>
              <a:ext cx="504825" cy="3603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solidFill>
                    <a:srgbClr val="FF0000"/>
                  </a:solidFill>
                  <a:ea typeface="宋体" panose="02010600030101010101" pitchFamily="2" charset="-122"/>
                </a:rPr>
                <a:t>8</a:t>
              </a:r>
              <a:endParaRPr lang="en-US" altLang="zh-CN" b="1" dirty="0">
                <a:solidFill>
                  <a:srgbClr val="FF0000"/>
                </a:solidFill>
                <a:ea typeface="宋体" panose="02010600030101010101" pitchFamily="2" charset="-122"/>
              </a:endParaRPr>
            </a:p>
          </p:txBody>
        </p:sp>
        <p:sp>
          <p:nvSpPr>
            <p:cNvPr id="63" name="Oval 38"/>
            <p:cNvSpPr>
              <a:spLocks noChangeArrowheads="1"/>
            </p:cNvSpPr>
            <p:nvPr/>
          </p:nvSpPr>
          <p:spPr bwMode="auto">
            <a:xfrm>
              <a:off x="2995153" y="5311392"/>
              <a:ext cx="504825" cy="3603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solidFill>
                    <a:srgbClr val="FF0000"/>
                  </a:solidFill>
                  <a:ea typeface="宋体" panose="02010600030101010101" pitchFamily="2" charset="-122"/>
                </a:rPr>
                <a:t>9</a:t>
              </a:r>
              <a:endParaRPr lang="en-US" altLang="zh-CN" b="1" dirty="0">
                <a:solidFill>
                  <a:srgbClr val="FF0000"/>
                </a:solidFill>
                <a:ea typeface="宋体" panose="02010600030101010101" pitchFamily="2" charset="-122"/>
              </a:endParaRPr>
            </a:p>
          </p:txBody>
        </p:sp>
        <p:sp>
          <p:nvSpPr>
            <p:cNvPr id="64" name="Oval 39"/>
            <p:cNvSpPr>
              <a:spLocks noChangeArrowheads="1"/>
            </p:cNvSpPr>
            <p:nvPr/>
          </p:nvSpPr>
          <p:spPr bwMode="auto">
            <a:xfrm>
              <a:off x="3467098" y="5311392"/>
              <a:ext cx="504825" cy="3603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solidFill>
                    <a:srgbClr val="FF0000"/>
                  </a:solidFill>
                  <a:ea typeface="宋体" panose="02010600030101010101" pitchFamily="2" charset="-122"/>
                </a:rPr>
                <a:t>10</a:t>
              </a:r>
              <a:endParaRPr lang="en-US" altLang="zh-CN" b="1" dirty="0">
                <a:solidFill>
                  <a:srgbClr val="FF0000"/>
                </a:solidFill>
                <a:ea typeface="宋体" panose="02010600030101010101" pitchFamily="2" charset="-122"/>
              </a:endParaRPr>
            </a:p>
          </p:txBody>
        </p:sp>
        <p:sp>
          <p:nvSpPr>
            <p:cNvPr id="65" name="Oval 40"/>
            <p:cNvSpPr>
              <a:spLocks noChangeArrowheads="1"/>
            </p:cNvSpPr>
            <p:nvPr/>
          </p:nvSpPr>
          <p:spPr bwMode="auto">
            <a:xfrm>
              <a:off x="4458727" y="5311392"/>
              <a:ext cx="504825" cy="3603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solidFill>
                    <a:srgbClr val="FF0000"/>
                  </a:solidFill>
                  <a:ea typeface="宋体" panose="02010600030101010101" pitchFamily="2" charset="-122"/>
                </a:rPr>
                <a:t>11</a:t>
              </a:r>
              <a:endParaRPr lang="en-US" altLang="zh-CN" b="1" dirty="0">
                <a:solidFill>
                  <a:srgbClr val="FF0000"/>
                </a:solidFill>
                <a:ea typeface="宋体" panose="02010600030101010101" pitchFamily="2" charset="-122"/>
              </a:endParaRPr>
            </a:p>
          </p:txBody>
        </p:sp>
        <p:sp>
          <p:nvSpPr>
            <p:cNvPr id="66" name="Oval 41"/>
            <p:cNvSpPr>
              <a:spLocks noChangeArrowheads="1"/>
            </p:cNvSpPr>
            <p:nvPr/>
          </p:nvSpPr>
          <p:spPr bwMode="auto">
            <a:xfrm>
              <a:off x="4945529" y="5287324"/>
              <a:ext cx="504825" cy="3603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solidFill>
                    <a:srgbClr val="FF0000"/>
                  </a:solidFill>
                  <a:ea typeface="宋体" panose="02010600030101010101" pitchFamily="2" charset="-122"/>
                </a:rPr>
                <a:t>12</a:t>
              </a:r>
              <a:endParaRPr lang="en-US" altLang="zh-CN" b="1" dirty="0">
                <a:solidFill>
                  <a:srgbClr val="FF0000"/>
                </a:solidFill>
                <a:ea typeface="宋体" panose="02010600030101010101" pitchFamily="2" charset="-122"/>
              </a:endParaRPr>
            </a:p>
          </p:txBody>
        </p:sp>
        <p:sp>
          <p:nvSpPr>
            <p:cNvPr id="67" name="Oval 42"/>
            <p:cNvSpPr>
              <a:spLocks noChangeArrowheads="1"/>
            </p:cNvSpPr>
            <p:nvPr/>
          </p:nvSpPr>
          <p:spPr bwMode="auto">
            <a:xfrm>
              <a:off x="5937158" y="5284287"/>
              <a:ext cx="504825" cy="3603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solidFill>
                    <a:srgbClr val="FF0000"/>
                  </a:solidFill>
                  <a:ea typeface="宋体" panose="02010600030101010101" pitchFamily="2" charset="-122"/>
                </a:rPr>
                <a:t>13</a:t>
              </a:r>
              <a:endParaRPr lang="en-US" altLang="zh-CN" b="1" dirty="0">
                <a:solidFill>
                  <a:srgbClr val="FF0000"/>
                </a:solidFill>
                <a:ea typeface="宋体" panose="02010600030101010101" pitchFamily="2" charset="-122"/>
              </a:endParaRP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par>
                          <p:cTn id="33" fill="hold">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blinds(horizontal)">
                                      <p:cBhvr>
                                        <p:cTn id="36" dur="500"/>
                                        <p:tgtEl>
                                          <p:spTgt spid="3">
                                            <p:txEl>
                                              <p:pRg st="6" end="6"/>
                                            </p:txEl>
                                          </p:spTgt>
                                        </p:tgtEl>
                                      </p:cBhvr>
                                    </p:animEffect>
                                  </p:childTnLst>
                                </p:cTn>
                              </p:par>
                            </p:childTnLst>
                          </p:cTn>
                        </p:par>
                        <p:par>
                          <p:cTn id="37" fill="hold">
                            <p:stCondLst>
                              <p:cond delay="1000"/>
                            </p:stCondLst>
                            <p:childTnLst>
                              <p:par>
                                <p:cTn id="38" presetID="3" presetClass="entr" presetSubtype="10" fill="hold" grpId="0" nodeType="after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blinds(horizontal)">
                                      <p:cBhvr>
                                        <p:cTn id="40" dur="500"/>
                                        <p:tgtEl>
                                          <p:spTgt spid="3">
                                            <p:txEl>
                                              <p:pRg st="7" end="7"/>
                                            </p:txEl>
                                          </p:spTgt>
                                        </p:tgtEl>
                                      </p:cBhvr>
                                    </p:animEffect>
                                  </p:childTnLst>
                                </p:cTn>
                              </p:par>
                            </p:childTnLst>
                          </p:cTn>
                        </p:par>
                        <p:par>
                          <p:cTn id="41" fill="hold">
                            <p:stCondLst>
                              <p:cond delay="1500"/>
                            </p:stCondLst>
                            <p:childTnLst>
                              <p:par>
                                <p:cTn id="42" presetID="3" presetClass="entr" presetSubtype="10" fill="hold" grpId="0" nodeType="after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blinds(horizontal)">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3"/>
                                        </p:tgtEl>
                                        <p:attrNameLst>
                                          <p:attrName>style.visibility</p:attrName>
                                        </p:attrNameLst>
                                      </p:cBhvr>
                                      <p:to>
                                        <p:strVal val="visible"/>
                                      </p:to>
                                    </p:set>
                                    <p:anim calcmode="lin" valueType="num">
                                      <p:cBhvr additive="base">
                                        <p:cTn id="49" dur="500" fill="hold"/>
                                        <p:tgtEl>
                                          <p:spTgt spid="53"/>
                                        </p:tgtEl>
                                        <p:attrNameLst>
                                          <p:attrName>ppt_x</p:attrName>
                                        </p:attrNameLst>
                                      </p:cBhvr>
                                      <p:tavLst>
                                        <p:tav tm="0">
                                          <p:val>
                                            <p:strVal val="#ppt_x"/>
                                          </p:val>
                                        </p:tav>
                                        <p:tav tm="100000">
                                          <p:val>
                                            <p:strVal val="#ppt_x"/>
                                          </p:val>
                                        </p:tav>
                                      </p:tavLst>
                                    </p:anim>
                                    <p:anim calcmode="lin" valueType="num">
                                      <p:cBhvr additive="base">
                                        <p:cTn id="5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18437"/>
                                        </p:tgtEl>
                                        <p:attrNameLst>
                                          <p:attrName>style.visibility</p:attrName>
                                        </p:attrNameLst>
                                      </p:cBhvr>
                                      <p:to>
                                        <p:strVal val="visible"/>
                                      </p:to>
                                    </p:set>
                                    <p:animEffect transition="in" filter="blinds(horizontal)">
                                      <p:cBhvr>
                                        <p:cTn id="55" dur="500"/>
                                        <p:tgtEl>
                                          <p:spTgt spid="18437"/>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18453"/>
                                        </p:tgtEl>
                                        <p:attrNameLst>
                                          <p:attrName>style.visibility</p:attrName>
                                        </p:attrNameLst>
                                      </p:cBhvr>
                                      <p:to>
                                        <p:strVal val="visible"/>
                                      </p:to>
                                    </p:set>
                                    <p:animEffect transition="in" filter="blinds(horizontal)">
                                      <p:cBhvr>
                                        <p:cTn id="60" dur="500"/>
                                        <p:tgtEl>
                                          <p:spTgt spid="18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5644762" y="3573016"/>
            <a:ext cx="2896375" cy="2763539"/>
          </a:xfrm>
          <a:prstGeom prst="rect">
            <a:avLst/>
          </a:prstGeom>
        </p:spPr>
      </p:pic>
      <p:sp>
        <p:nvSpPr>
          <p:cNvPr id="16"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D205E75B-5CAE-47F2-B828-E876DFAC92C6}"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3" name="Rectangle 3"/>
          <p:cNvSpPr>
            <a:spLocks noGrp="1" noChangeArrowheads="1"/>
          </p:cNvSpPr>
          <p:nvPr>
            <p:ph type="body" idx="1"/>
          </p:nvPr>
        </p:nvSpPr>
        <p:spPr>
          <a:xfrm>
            <a:off x="457200" y="975338"/>
            <a:ext cx="8229600" cy="5117959"/>
          </a:xfrm>
        </p:spPr>
        <p:txBody>
          <a:bodyPr/>
          <a:lstStyle/>
          <a:p>
            <a:pPr eaLnBrk="1" hangingPunct="1">
              <a:spcBef>
                <a:spcPct val="25000"/>
              </a:spcBef>
              <a:buClr>
                <a:srgbClr val="FF0000"/>
              </a:buClr>
              <a:buFont typeface="Wingdings" panose="05000000000000000000" pitchFamily="2" charset="2"/>
              <a:buChar char="n"/>
            </a:pPr>
            <a:r>
              <a:rPr lang="zh-CN" altLang="en-US" sz="2800" b="1" dirty="0">
                <a:solidFill>
                  <a:srgbClr val="FF0000"/>
                </a:solidFill>
              </a:rPr>
              <a:t>分析</a:t>
            </a:r>
            <a:r>
              <a:rPr lang="zh-CN" altLang="en-US" sz="2800" b="1" dirty="0"/>
              <a:t>：这种方法有其优点，但也有不足：</a:t>
            </a:r>
            <a:endParaRPr lang="zh-CN" altLang="en-US" sz="2800" b="1" dirty="0"/>
          </a:p>
          <a:p>
            <a:pPr lvl="1" eaLnBrk="1" hangingPunct="1">
              <a:spcBef>
                <a:spcPct val="25000"/>
              </a:spcBef>
              <a:buFont typeface="Wingdings" panose="05000000000000000000" pitchFamily="2" charset="2"/>
              <a:buNone/>
            </a:pPr>
            <a:r>
              <a:rPr lang="zh-CN" altLang="en-US" sz="2400" b="1" dirty="0">
                <a:solidFill>
                  <a:schemeClr val="accent2"/>
                </a:solidFill>
              </a:rPr>
              <a:t>    </a:t>
            </a:r>
            <a:r>
              <a:rPr lang="zh-CN" altLang="en-US" sz="2400" b="1" dirty="0">
                <a:solidFill>
                  <a:srgbClr val="FF0000"/>
                </a:solidFill>
              </a:rPr>
              <a:t>优点</a:t>
            </a:r>
            <a:r>
              <a:rPr lang="zh-CN" altLang="en-US" sz="2400" b="1" dirty="0"/>
              <a:t>：方便、简洁</a:t>
            </a:r>
            <a:endParaRPr lang="zh-CN" altLang="en-US" sz="2400" b="1" dirty="0"/>
          </a:p>
          <a:p>
            <a:pPr lvl="1" eaLnBrk="1" hangingPunct="1">
              <a:spcBef>
                <a:spcPct val="25000"/>
              </a:spcBef>
              <a:buFont typeface="Wingdings" panose="05000000000000000000" pitchFamily="2" charset="2"/>
              <a:buNone/>
            </a:pPr>
            <a:r>
              <a:rPr lang="zh-CN" altLang="en-US" sz="2400" b="1" dirty="0">
                <a:solidFill>
                  <a:schemeClr val="accent2"/>
                </a:solidFill>
              </a:rPr>
              <a:t>    </a:t>
            </a:r>
            <a:r>
              <a:rPr lang="zh-CN" altLang="en-US" sz="2400" b="1" dirty="0">
                <a:solidFill>
                  <a:srgbClr val="FF0000"/>
                </a:solidFill>
              </a:rPr>
              <a:t>缺点</a:t>
            </a:r>
            <a:r>
              <a:rPr lang="zh-CN" altLang="en-US" sz="2400" b="1" dirty="0"/>
              <a:t>：只适合完全二叉树 或 近似的完全二叉树。</a:t>
            </a:r>
            <a:endParaRPr lang="zh-CN" altLang="en-US" sz="2400" b="1" dirty="0"/>
          </a:p>
          <a:p>
            <a:pPr eaLnBrk="1" hangingPunct="1">
              <a:spcBef>
                <a:spcPct val="25000"/>
              </a:spcBef>
              <a:buClr>
                <a:srgbClr val="FF0000"/>
              </a:buClr>
              <a:buFont typeface="Wingdings" panose="05000000000000000000" pitchFamily="2" charset="2"/>
              <a:buChar char="ü"/>
            </a:pPr>
            <a:r>
              <a:rPr lang="zh-CN" altLang="en-US" sz="2400" b="1" dirty="0">
                <a:solidFill>
                  <a:srgbClr val="FF0000"/>
                </a:solidFill>
              </a:rPr>
              <a:t>例如</a:t>
            </a:r>
            <a:r>
              <a:rPr lang="en-US" altLang="zh-CN" sz="2400" b="1" dirty="0"/>
              <a:t>: </a:t>
            </a:r>
            <a:r>
              <a:rPr lang="zh-CN" altLang="en-US" sz="2400" b="1" dirty="0"/>
              <a:t>对如下形状的二叉树，仅有</a:t>
            </a:r>
            <a:r>
              <a:rPr lang="en-US" altLang="zh-CN" sz="2400" b="1" i="1" dirty="0"/>
              <a:t>n</a:t>
            </a:r>
            <a:r>
              <a:rPr lang="zh-CN" altLang="en-US" sz="2400" b="1" dirty="0"/>
              <a:t>个结点，</a:t>
            </a:r>
            <a:endParaRPr lang="zh-CN" altLang="en-US" sz="2400" b="1" dirty="0"/>
          </a:p>
          <a:p>
            <a:pPr eaLnBrk="1" hangingPunct="1">
              <a:spcBef>
                <a:spcPct val="25000"/>
              </a:spcBef>
              <a:buFont typeface="Wingdings" panose="05000000000000000000" pitchFamily="2" charset="2"/>
              <a:buNone/>
            </a:pPr>
            <a:r>
              <a:rPr lang="zh-CN" altLang="en-US" sz="2400" b="1" dirty="0"/>
              <a:t>               但需要的数族元素个数为</a:t>
            </a:r>
            <a:r>
              <a:rPr lang="en-US" altLang="zh-CN" sz="2400" b="1" dirty="0"/>
              <a:t>2</a:t>
            </a:r>
            <a:r>
              <a:rPr lang="en-US" altLang="zh-CN" sz="2400" b="1" i="1" baseline="30000" dirty="0"/>
              <a:t>n</a:t>
            </a:r>
            <a:r>
              <a:rPr lang="en-US" altLang="zh-CN" sz="2400" b="1" dirty="0"/>
              <a:t>-1</a:t>
            </a:r>
            <a:r>
              <a:rPr lang="zh-CN" altLang="en-US" sz="2400" b="1" dirty="0"/>
              <a:t>。</a:t>
            </a:r>
            <a:endParaRPr lang="zh-CN" altLang="en-US" sz="2400" b="1" dirty="0"/>
          </a:p>
          <a:p>
            <a:pPr eaLnBrk="1" hangingPunct="1">
              <a:spcBef>
                <a:spcPct val="25000"/>
              </a:spcBef>
              <a:buFont typeface="Wingdings" panose="05000000000000000000" pitchFamily="2" charset="2"/>
              <a:buNone/>
            </a:pPr>
            <a:r>
              <a:rPr lang="zh-CN" altLang="en-US" sz="2400" b="1" dirty="0">
                <a:solidFill>
                  <a:schemeClr val="accent2"/>
                </a:solidFill>
              </a:rPr>
              <a:t>    </a:t>
            </a:r>
            <a:r>
              <a:rPr lang="zh-CN" altLang="en-US" sz="2400" b="1" dirty="0">
                <a:solidFill>
                  <a:srgbClr val="FF0000"/>
                </a:solidFill>
              </a:rPr>
              <a:t>问题</a:t>
            </a:r>
            <a:r>
              <a:rPr lang="zh-CN" altLang="en-US" sz="2400" b="1" dirty="0"/>
              <a:t>： 若数组元素占一个单元，</a:t>
            </a:r>
            <a:endParaRPr lang="zh-CN" altLang="en-US" sz="2400" b="1" dirty="0"/>
          </a:p>
          <a:p>
            <a:pPr eaLnBrk="1" hangingPunct="1">
              <a:spcBef>
                <a:spcPct val="25000"/>
              </a:spcBef>
              <a:buFont typeface="Wingdings" panose="05000000000000000000" pitchFamily="2" charset="2"/>
              <a:buNone/>
            </a:pPr>
            <a:r>
              <a:rPr lang="zh-CN" altLang="en-US" sz="2400" b="1" dirty="0"/>
              <a:t>                 则在</a:t>
            </a:r>
            <a:r>
              <a:rPr lang="en-US" altLang="zh-CN" sz="2400" b="1" i="1" dirty="0"/>
              <a:t>n</a:t>
            </a:r>
            <a:r>
              <a:rPr lang="en-US" altLang="zh-CN" sz="2400" b="1" dirty="0"/>
              <a:t>=20</a:t>
            </a:r>
            <a:r>
              <a:rPr lang="zh-CN" altLang="en-US" sz="2400" b="1" dirty="0"/>
              <a:t>、</a:t>
            </a:r>
            <a:r>
              <a:rPr lang="en-US" altLang="zh-CN" sz="2400" b="1" dirty="0"/>
              <a:t>30</a:t>
            </a:r>
            <a:r>
              <a:rPr lang="zh-CN" altLang="en-US" sz="2400" b="1" dirty="0"/>
              <a:t>时，</a:t>
            </a:r>
            <a:endParaRPr lang="zh-CN" altLang="en-US" sz="2400" b="1" dirty="0"/>
          </a:p>
          <a:p>
            <a:pPr eaLnBrk="1" hangingPunct="1">
              <a:spcBef>
                <a:spcPct val="25000"/>
              </a:spcBef>
              <a:buFont typeface="Wingdings" panose="05000000000000000000" pitchFamily="2" charset="2"/>
              <a:buNone/>
            </a:pPr>
            <a:r>
              <a:rPr lang="zh-CN" altLang="en-US" sz="2400" b="1" dirty="0"/>
              <a:t>                分别需要多大的存储空间？</a:t>
            </a:r>
            <a:endParaRPr lang="zh-CN" altLang="en-US" sz="2400" b="1" dirty="0"/>
          </a:p>
          <a:p>
            <a:pPr eaLnBrk="1" hangingPunct="1">
              <a:spcBef>
                <a:spcPct val="25000"/>
              </a:spcBef>
              <a:buFont typeface="Wingdings" panose="05000000000000000000" pitchFamily="2" charset="2"/>
              <a:buNone/>
            </a:pPr>
            <a:endParaRPr lang="zh-CN" altLang="en-US" sz="2400" b="1" dirty="0">
              <a:solidFill>
                <a:schemeClr val="accent2"/>
              </a:solidFill>
            </a:endParaRPr>
          </a:p>
          <a:p>
            <a:pPr eaLnBrk="1" hangingPunct="1">
              <a:spcBef>
                <a:spcPct val="25000"/>
              </a:spcBef>
              <a:buFont typeface="Wingdings" panose="05000000000000000000" pitchFamily="2" charset="2"/>
              <a:buNone/>
            </a:pPr>
            <a:r>
              <a:rPr lang="zh-CN" altLang="en-US" sz="2400" b="1" dirty="0">
                <a:solidFill>
                  <a:srgbClr val="FF0000"/>
                </a:solidFill>
              </a:rPr>
              <a:t>    </a:t>
            </a:r>
            <a:endParaRPr lang="en-US" altLang="zh-CN" sz="2400" b="1" dirty="0">
              <a:solidFill>
                <a:srgbClr val="FF0000"/>
              </a:solidFill>
            </a:endParaRPr>
          </a:p>
          <a:p>
            <a:pPr eaLnBrk="1" hangingPunct="1">
              <a:spcBef>
                <a:spcPct val="25000"/>
              </a:spcBef>
              <a:buFont typeface="Wingdings" panose="05000000000000000000" pitchFamily="2" charset="2"/>
              <a:buNone/>
            </a:pPr>
            <a:r>
              <a:rPr lang="zh-CN" altLang="en-US" sz="2400" b="1" dirty="0">
                <a:solidFill>
                  <a:srgbClr val="FF0000"/>
                </a:solidFill>
              </a:rPr>
              <a:t>练习</a:t>
            </a:r>
            <a:r>
              <a:rPr lang="zh-CN" altLang="en-US" sz="2400" b="1" dirty="0"/>
              <a:t>：</a:t>
            </a:r>
            <a:r>
              <a:rPr lang="zh-CN" altLang="en-US" sz="2400" b="1" dirty="0">
                <a:latin typeface="仿宋" panose="02010609060101010101" pitchFamily="49" charset="-122"/>
              </a:rPr>
              <a:t>对按照顺序存储方式存储在数组</a:t>
            </a:r>
            <a:r>
              <a:rPr lang="en-US" altLang="zh-CN" sz="2400" b="1" dirty="0">
                <a:latin typeface="仿宋" panose="02010609060101010101" pitchFamily="49" charset="-122"/>
              </a:rPr>
              <a:t>A</a:t>
            </a:r>
            <a:r>
              <a:rPr lang="zh-CN" altLang="en-US" sz="2400" b="1" dirty="0">
                <a:latin typeface="仿宋" panose="02010609060101010101" pitchFamily="49" charset="-122"/>
              </a:rPr>
              <a:t>中的二叉树</a:t>
            </a:r>
            <a:endParaRPr lang="en-US" altLang="zh-CN" sz="2400" b="1" dirty="0">
              <a:latin typeface="仿宋" panose="02010609060101010101" pitchFamily="49" charset="-122"/>
            </a:endParaRPr>
          </a:p>
          <a:p>
            <a:pPr eaLnBrk="1" hangingPunct="1">
              <a:spcBef>
                <a:spcPct val="25000"/>
              </a:spcBef>
              <a:buFont typeface="Wingdings" panose="05000000000000000000" pitchFamily="2" charset="2"/>
              <a:buNone/>
            </a:pPr>
            <a:r>
              <a:rPr lang="zh-CN" altLang="en-US" sz="2400" b="1" dirty="0"/>
              <a:t>            设计算法求出编号</a:t>
            </a:r>
            <a:r>
              <a:rPr lang="en-US" altLang="zh-CN" sz="2400" b="1" i="1" dirty="0" err="1"/>
              <a:t>i</a:t>
            </a:r>
            <a:r>
              <a:rPr lang="zh-CN" altLang="en-US" sz="2400" b="1" dirty="0"/>
              <a:t>、</a:t>
            </a:r>
            <a:r>
              <a:rPr lang="en-US" altLang="zh-CN" sz="2400" b="1" i="1" dirty="0"/>
              <a:t>j</a:t>
            </a:r>
            <a:r>
              <a:rPr lang="zh-CN" altLang="en-US" sz="2400" b="1" dirty="0"/>
              <a:t>的最小公共祖先。</a:t>
            </a:r>
            <a:endParaRPr lang="zh-CN" altLang="en-US" dirty="0"/>
          </a:p>
        </p:txBody>
      </p:sp>
      <p:sp>
        <p:nvSpPr>
          <p:cNvPr id="19468" name="Oval 12"/>
          <p:cNvSpPr>
            <a:spLocks noChangeArrowheads="1"/>
          </p:cNvSpPr>
          <p:nvPr/>
        </p:nvSpPr>
        <p:spPr bwMode="auto">
          <a:xfrm>
            <a:off x="5724128" y="3300686"/>
            <a:ext cx="504825" cy="3603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469" name="Oval 13"/>
          <p:cNvSpPr>
            <a:spLocks noChangeArrowheads="1"/>
          </p:cNvSpPr>
          <p:nvPr/>
        </p:nvSpPr>
        <p:spPr bwMode="auto">
          <a:xfrm>
            <a:off x="6542088" y="4112419"/>
            <a:ext cx="504825" cy="3603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470" name="Oval 14"/>
          <p:cNvSpPr>
            <a:spLocks noChangeArrowheads="1"/>
          </p:cNvSpPr>
          <p:nvPr/>
        </p:nvSpPr>
        <p:spPr bwMode="auto">
          <a:xfrm>
            <a:off x="7236296" y="4774603"/>
            <a:ext cx="504825" cy="360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7</a:t>
            </a:r>
            <a:endPar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471" name="Oval 15"/>
          <p:cNvSpPr>
            <a:spLocks noChangeArrowheads="1"/>
          </p:cNvSpPr>
          <p:nvPr/>
        </p:nvSpPr>
        <p:spPr bwMode="auto">
          <a:xfrm>
            <a:off x="8109143" y="5517232"/>
            <a:ext cx="504825" cy="360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b="1" i="1" baseline="30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8" name="组合 114"/>
          <p:cNvGrpSpPr/>
          <p:nvPr/>
        </p:nvGrpSpPr>
        <p:grpSpPr>
          <a:xfrm>
            <a:off x="493395" y="105077"/>
            <a:ext cx="8327077" cy="679778"/>
            <a:chOff x="933887" y="3363717"/>
            <a:chExt cx="8327077" cy="679778"/>
          </a:xfrm>
        </p:grpSpPr>
        <p:grpSp>
          <p:nvGrpSpPr>
            <p:cNvPr id="19" name="组合 105"/>
            <p:cNvGrpSpPr/>
            <p:nvPr/>
          </p:nvGrpSpPr>
          <p:grpSpPr>
            <a:xfrm>
              <a:off x="933887" y="3363717"/>
              <a:ext cx="8327077" cy="679778"/>
              <a:chOff x="933887" y="3363717"/>
              <a:chExt cx="8327077" cy="679778"/>
            </a:xfrm>
          </p:grpSpPr>
          <p:sp>
            <p:nvSpPr>
              <p:cNvPr id="21"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2" name="TextBox 6"/>
              <p:cNvSpPr txBox="1">
                <a:spLocks noChangeArrowheads="1"/>
              </p:cNvSpPr>
              <p:nvPr/>
            </p:nvSpPr>
            <p:spPr bwMode="auto">
              <a:xfrm>
                <a:off x="1502314" y="3363717"/>
                <a:ext cx="775865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8.3 </a:t>
                </a:r>
                <a:r>
                  <a:rPr lang="zh-CN" altLang="en-US" sz="3600" b="1" dirty="0">
                    <a:latin typeface="Times New Roman" panose="02020603050405020304" pitchFamily="18" charset="0"/>
                    <a:ea typeface="黑体" panose="02010609060101010101" pitchFamily="49" charset="-122"/>
                  </a:rPr>
                  <a:t>二叉树的定义、性质和存储结构</a:t>
                </a:r>
                <a:endParaRPr lang="zh-CN" altLang="en-US" sz="3600" b="1" dirty="0">
                  <a:latin typeface="Times New Roman" panose="02020603050405020304" pitchFamily="18" charset="0"/>
                  <a:ea typeface="黑体" panose="02010609060101010101" pitchFamily="49" charset="-122"/>
                </a:endParaRPr>
              </a:p>
            </p:txBody>
          </p:sp>
        </p:grpSp>
        <p:pic>
          <p:nvPicPr>
            <p:cNvPr id="20" name="图片 19" descr="12.jpg"/>
            <p:cNvPicPr>
              <a:picLocks noChangeAspect="1"/>
            </p:cNvPicPr>
            <p:nvPr/>
          </p:nvPicPr>
          <p:blipFill>
            <a:blip r:embed="rId2" cstate="print"/>
            <a:stretch>
              <a:fillRect/>
            </a:stretch>
          </p:blipFill>
          <p:spPr>
            <a:xfrm>
              <a:off x="1115929" y="3530600"/>
              <a:ext cx="446172" cy="431048"/>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9468"/>
                                        </p:tgtEl>
                                        <p:attrNameLst>
                                          <p:attrName>style.visibility</p:attrName>
                                        </p:attrNameLst>
                                      </p:cBhvr>
                                      <p:to>
                                        <p:strVal val="visible"/>
                                      </p:to>
                                    </p:set>
                                    <p:animEffect transition="in" filter="blinds(horizontal)">
                                      <p:cBhvr>
                                        <p:cTn id="33" dur="500"/>
                                        <p:tgtEl>
                                          <p:spTgt spid="19468"/>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9469"/>
                                        </p:tgtEl>
                                        <p:attrNameLst>
                                          <p:attrName>style.visibility</p:attrName>
                                        </p:attrNameLst>
                                      </p:cBhvr>
                                      <p:to>
                                        <p:strVal val="visible"/>
                                      </p:to>
                                    </p:set>
                                    <p:animEffect transition="in" filter="blinds(horizontal)">
                                      <p:cBhvr>
                                        <p:cTn id="38" dur="500"/>
                                        <p:tgtEl>
                                          <p:spTgt spid="19469"/>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9470"/>
                                        </p:tgtEl>
                                        <p:attrNameLst>
                                          <p:attrName>style.visibility</p:attrName>
                                        </p:attrNameLst>
                                      </p:cBhvr>
                                      <p:to>
                                        <p:strVal val="visible"/>
                                      </p:to>
                                    </p:set>
                                    <p:animEffect transition="in" filter="blinds(horizontal)">
                                      <p:cBhvr>
                                        <p:cTn id="43" dur="500"/>
                                        <p:tgtEl>
                                          <p:spTgt spid="19470"/>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9471"/>
                                        </p:tgtEl>
                                        <p:attrNameLst>
                                          <p:attrName>style.visibility</p:attrName>
                                        </p:attrNameLst>
                                      </p:cBhvr>
                                      <p:to>
                                        <p:strVal val="visible"/>
                                      </p:to>
                                    </p:set>
                                    <p:animEffect transition="in" filter="blinds(horizontal)">
                                      <p:cBhvr>
                                        <p:cTn id="48" dur="500"/>
                                        <p:tgtEl>
                                          <p:spTgt spid="19471"/>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blinds(horizontal)">
                                      <p:cBhvr>
                                        <p:cTn id="53" dur="500"/>
                                        <p:tgtEl>
                                          <p:spTgt spid="3">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3">
                                            <p:txEl>
                                              <p:pRg st="5" end="5"/>
                                            </p:txEl>
                                          </p:spTgt>
                                        </p:tgtEl>
                                        <p:attrNameLst>
                                          <p:attrName>style.visibility</p:attrName>
                                        </p:attrNameLst>
                                      </p:cBhvr>
                                      <p:to>
                                        <p:strVal val="visible"/>
                                      </p:to>
                                    </p:set>
                                    <p:animEffect transition="in" filter="blinds(horizontal)">
                                      <p:cBhvr>
                                        <p:cTn id="58" dur="500"/>
                                        <p:tgtEl>
                                          <p:spTgt spid="3">
                                            <p:txEl>
                                              <p:pRg st="5" end="5"/>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
                                            <p:txEl>
                                              <p:pRg st="6" end="6"/>
                                            </p:txEl>
                                          </p:spTgt>
                                        </p:tgtEl>
                                        <p:attrNameLst>
                                          <p:attrName>style.visibility</p:attrName>
                                        </p:attrNameLst>
                                      </p:cBhvr>
                                      <p:to>
                                        <p:strVal val="visible"/>
                                      </p:to>
                                    </p:set>
                                    <p:animEffect transition="in" filter="blinds(horizontal)">
                                      <p:cBhvr>
                                        <p:cTn id="63" dur="500"/>
                                        <p:tgtEl>
                                          <p:spTgt spid="3">
                                            <p:txEl>
                                              <p:pRg st="6" end="6"/>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blinds(horizontal)">
                                      <p:cBhvr>
                                        <p:cTn id="68" dur="500"/>
                                        <p:tgtEl>
                                          <p:spTgt spid="3">
                                            <p:txEl>
                                              <p:pRg st="7" end="7"/>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animEffect transition="in" filter="blinds(horizontal)">
                                      <p:cBhvr>
                                        <p:cTn id="73" dur="500"/>
                                        <p:tgtEl>
                                          <p:spTgt spid="3">
                                            <p:txEl>
                                              <p:pRg st="9" end="9"/>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3">
                                            <p:txEl>
                                              <p:pRg st="10" end="10"/>
                                            </p:txEl>
                                          </p:spTgt>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uiExpand="1" build="p"/>
      <p:bldP spid="19468" grpId="0" autoUpdateAnimBg="0"/>
      <p:bldP spid="19469" grpId="0" autoUpdateAnimBg="0"/>
      <p:bldP spid="19470" grpId="0" autoUpdateAnimBg="0"/>
      <p:bldP spid="1947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5364335" y="4090608"/>
            <a:ext cx="2736305" cy="444489"/>
          </a:xfrm>
          <a:prstGeom prst="rect">
            <a:avLst/>
          </a:prstGeom>
        </p:spPr>
      </p:pic>
      <p:sp>
        <p:nvSpPr>
          <p:cNvPr id="15"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8AEB3F3A-78EE-4A00-A040-7ABFC9013D66}" type="slidenum">
              <a:rPr lang="zh-CN" altLang="en-US">
                <a:solidFill>
                  <a:schemeClr val="bg1"/>
                </a:solidFill>
                <a:latin typeface="Verdana" panose="020B0604030504040204" pitchFamily="34" charset="0"/>
                <a:ea typeface="宋体" panose="02010600030101010101" pitchFamily="2" charset="-122"/>
              </a:rPr>
            </a:fld>
            <a:endParaRPr lang="en-US" altLang="zh-CN">
              <a:solidFill>
                <a:schemeClr val="bg1"/>
              </a:solidFill>
              <a:latin typeface="Verdana" panose="020B0604030504040204" pitchFamily="34" charset="0"/>
              <a:ea typeface="宋体" panose="02010600030101010101" pitchFamily="2" charset="-122"/>
            </a:endParaRPr>
          </a:p>
        </p:txBody>
      </p:sp>
      <p:sp>
        <p:nvSpPr>
          <p:cNvPr id="3" name="Rectangle 3"/>
          <p:cNvSpPr>
            <a:spLocks noGrp="1" noChangeArrowheads="1"/>
          </p:cNvSpPr>
          <p:nvPr>
            <p:ph type="body" idx="1"/>
          </p:nvPr>
        </p:nvSpPr>
        <p:spPr>
          <a:xfrm>
            <a:off x="323528" y="981023"/>
            <a:ext cx="8496944" cy="4678451"/>
          </a:xfrm>
        </p:spPr>
        <p:txBody>
          <a:bodyPr/>
          <a:lstStyle/>
          <a:p>
            <a:pPr eaLnBrk="1" hangingPunct="1">
              <a:buFont typeface="Wingdings" panose="05000000000000000000" pitchFamily="2" charset="2"/>
              <a:buNone/>
            </a:pPr>
            <a:r>
              <a:rPr lang="en-US" altLang="zh-CN" sz="2400" b="1" dirty="0">
                <a:solidFill>
                  <a:srgbClr val="0000FF"/>
                </a:solidFill>
              </a:rPr>
              <a:t> 2. </a:t>
            </a:r>
            <a:r>
              <a:rPr lang="zh-CN" altLang="en-US" sz="2400" b="1" dirty="0">
                <a:solidFill>
                  <a:srgbClr val="0000FF"/>
                </a:solidFill>
              </a:rPr>
              <a:t>动态二叉链表</a:t>
            </a:r>
            <a:endParaRPr lang="zh-CN" altLang="en-US" sz="2400" b="1" dirty="0">
              <a:solidFill>
                <a:srgbClr val="0000FF"/>
              </a:solidFill>
            </a:endParaRPr>
          </a:p>
          <a:p>
            <a:pPr lvl="1">
              <a:spcBef>
                <a:spcPts val="600"/>
              </a:spcBef>
              <a:buClr>
                <a:srgbClr val="FF0000"/>
              </a:buClr>
              <a:buFont typeface="Arial" panose="020B0604020202020204" pitchFamily="34" charset="0"/>
              <a:buChar char="•"/>
            </a:pPr>
            <a:r>
              <a:rPr lang="zh-CN" altLang="en-US" sz="2200" b="1" dirty="0">
                <a:solidFill>
                  <a:srgbClr val="FF0000"/>
                </a:solidFill>
              </a:rPr>
              <a:t>存储方式</a:t>
            </a:r>
            <a:r>
              <a:rPr lang="zh-CN" altLang="en-US" sz="2200" b="1" dirty="0"/>
              <a:t>：</a:t>
            </a:r>
            <a:endParaRPr lang="zh-CN" altLang="en-US" sz="2200" b="1" dirty="0"/>
          </a:p>
          <a:p>
            <a:pPr eaLnBrk="1" hangingPunct="1">
              <a:spcBef>
                <a:spcPts val="600"/>
              </a:spcBef>
              <a:buFont typeface="Wingdings" panose="05000000000000000000" pitchFamily="2" charset="2"/>
              <a:buNone/>
            </a:pPr>
            <a:r>
              <a:rPr lang="zh-CN" altLang="en-US" sz="2000" b="1" dirty="0"/>
              <a:t>                     二叉树中每个</a:t>
            </a:r>
            <a:r>
              <a:rPr lang="zh-CN" altLang="en-US" sz="2000" b="1" dirty="0">
                <a:solidFill>
                  <a:srgbClr val="FF0000"/>
                </a:solidFill>
              </a:rPr>
              <a:t>结点</a:t>
            </a:r>
            <a:r>
              <a:rPr lang="zh-CN" altLang="en-US" sz="2000" b="1" dirty="0"/>
              <a:t>用一个有两个</a:t>
            </a:r>
            <a:r>
              <a:rPr lang="zh-CN" altLang="en-US" sz="2000" b="1" dirty="0">
                <a:solidFill>
                  <a:srgbClr val="FF0000"/>
                </a:solidFill>
              </a:rPr>
              <a:t>分叉的结点</a:t>
            </a:r>
            <a:r>
              <a:rPr lang="en-US" altLang="zh-CN" sz="2000" b="1" dirty="0"/>
              <a:t>(</a:t>
            </a:r>
            <a:r>
              <a:rPr lang="zh-CN" altLang="en-US" sz="2000" b="1" dirty="0">
                <a:solidFill>
                  <a:srgbClr val="FF0000"/>
                </a:solidFill>
              </a:rPr>
              <a:t>二叉结点</a:t>
            </a:r>
            <a:r>
              <a:rPr lang="en-US" altLang="zh-CN" sz="2000" b="1" dirty="0"/>
              <a:t>)</a:t>
            </a:r>
            <a:r>
              <a:rPr lang="zh-CN" altLang="en-US" sz="2000" b="1" dirty="0"/>
              <a:t>来存储，</a:t>
            </a:r>
            <a:endParaRPr lang="zh-CN" altLang="en-US" sz="2000" b="1" dirty="0"/>
          </a:p>
          <a:p>
            <a:pPr eaLnBrk="1" hangingPunct="1">
              <a:spcBef>
                <a:spcPts val="1200"/>
              </a:spcBef>
              <a:buFont typeface="Wingdings" panose="05000000000000000000" pitchFamily="2" charset="2"/>
              <a:buNone/>
            </a:pPr>
            <a:r>
              <a:rPr lang="zh-CN" altLang="en-US" sz="2000" b="1" dirty="0"/>
              <a:t>                     每个分叉指向左右孩子结点中的一个</a:t>
            </a:r>
            <a:r>
              <a:rPr lang="en-US" altLang="zh-CN" sz="2000" b="1" dirty="0"/>
              <a:t>----</a:t>
            </a:r>
            <a:r>
              <a:rPr lang="zh-CN" altLang="en-US" sz="2000" b="1" dirty="0">
                <a:solidFill>
                  <a:srgbClr val="FF0000"/>
                </a:solidFill>
              </a:rPr>
              <a:t>左右孩子</a:t>
            </a:r>
            <a:r>
              <a:rPr lang="zh-CN" altLang="en-US" sz="2000" b="1" dirty="0"/>
              <a:t>结点</a:t>
            </a:r>
            <a:r>
              <a:rPr lang="zh-CN" altLang="en-US" sz="2000" b="1" dirty="0">
                <a:solidFill>
                  <a:srgbClr val="FF0000"/>
                </a:solidFill>
              </a:rPr>
              <a:t>指针</a:t>
            </a:r>
            <a:r>
              <a:rPr lang="zh-CN" altLang="en-US" sz="2000" b="1" dirty="0"/>
              <a:t>）。</a:t>
            </a:r>
            <a:endParaRPr lang="zh-CN" altLang="en-US" sz="2000" b="1" dirty="0"/>
          </a:p>
          <a:p>
            <a:pPr eaLnBrk="1" hangingPunct="1">
              <a:spcBef>
                <a:spcPts val="1200"/>
              </a:spcBef>
              <a:buFont typeface="Wingdings" panose="05000000000000000000" pitchFamily="2" charset="2"/>
              <a:buNone/>
            </a:pPr>
            <a:r>
              <a:rPr lang="zh-CN" altLang="en-US" sz="2000" b="1" dirty="0"/>
              <a:t>                     由此可得到二叉树的</a:t>
            </a:r>
            <a:r>
              <a:rPr lang="zh-CN" altLang="en-US" sz="2000" b="1" dirty="0">
                <a:solidFill>
                  <a:srgbClr val="FF0000"/>
                </a:solidFill>
              </a:rPr>
              <a:t>二叉链表结构</a:t>
            </a:r>
            <a:r>
              <a:rPr lang="en-US" altLang="zh-CN" sz="2000" b="1" dirty="0">
                <a:solidFill>
                  <a:srgbClr val="0000FF"/>
                </a:solidFill>
              </a:rPr>
              <a:t>(</a:t>
            </a:r>
            <a:r>
              <a:rPr lang="en-US" altLang="zh-CN" sz="1800" b="1" dirty="0">
                <a:solidFill>
                  <a:srgbClr val="0000FF"/>
                </a:solidFill>
              </a:rPr>
              <a:t>Binary Linked List Structure)</a:t>
            </a:r>
            <a:r>
              <a:rPr lang="zh-CN" altLang="en-US" sz="2000" b="1" dirty="0"/>
              <a:t>。</a:t>
            </a:r>
            <a:endParaRPr lang="zh-CN" altLang="en-US" sz="2000" b="1" dirty="0"/>
          </a:p>
          <a:p>
            <a:pPr eaLnBrk="1" hangingPunct="1">
              <a:spcBef>
                <a:spcPts val="1200"/>
              </a:spcBef>
              <a:buFont typeface="Wingdings" panose="05000000000000000000" pitchFamily="2" charset="2"/>
              <a:buNone/>
            </a:pPr>
            <a:r>
              <a:rPr lang="zh-CN" altLang="en-US" sz="2000" b="1" dirty="0"/>
              <a:t>            设二叉结点类型为</a:t>
            </a:r>
            <a:r>
              <a:rPr lang="en-US" altLang="zh-CN" sz="2000" b="1" dirty="0" err="1">
                <a:solidFill>
                  <a:srgbClr val="0000FF"/>
                </a:solidFill>
              </a:rPr>
              <a:t>bnode</a:t>
            </a:r>
            <a:r>
              <a:rPr lang="en-US" altLang="zh-CN" sz="2000" b="1" dirty="0"/>
              <a:t>, </a:t>
            </a:r>
            <a:r>
              <a:rPr lang="zh-CN" altLang="en-US" sz="2000" b="1" dirty="0"/>
              <a:t>其中：</a:t>
            </a:r>
            <a:endParaRPr lang="zh-CN" altLang="en-US" sz="2000" b="1" dirty="0"/>
          </a:p>
          <a:p>
            <a:pPr eaLnBrk="1" hangingPunct="1">
              <a:spcBef>
                <a:spcPts val="1200"/>
              </a:spcBef>
              <a:buFont typeface="Wingdings" panose="05000000000000000000" pitchFamily="2" charset="2"/>
              <a:buNone/>
            </a:pPr>
            <a:r>
              <a:rPr lang="zh-CN" altLang="en-US" sz="2000" b="1" dirty="0"/>
              <a:t>            左右孩子指针分别为 </a:t>
            </a:r>
            <a:r>
              <a:rPr lang="en-US" altLang="zh-CN" sz="2000" b="1" dirty="0" err="1"/>
              <a:t>lchild</a:t>
            </a:r>
            <a:r>
              <a:rPr lang="zh-CN" altLang="en-US" sz="2000" b="1" dirty="0"/>
              <a:t>和</a:t>
            </a:r>
            <a:r>
              <a:rPr lang="en-US" altLang="zh-CN" sz="2000" b="1" dirty="0" err="1"/>
              <a:t>rchild</a:t>
            </a:r>
            <a:r>
              <a:rPr lang="zh-CN" altLang="en-US" sz="2000" b="1" dirty="0"/>
              <a:t>，</a:t>
            </a:r>
            <a:endParaRPr lang="zh-CN" altLang="en-US" sz="2000" b="1" dirty="0"/>
          </a:p>
          <a:p>
            <a:pPr eaLnBrk="1" hangingPunct="1">
              <a:spcBef>
                <a:spcPts val="1200"/>
              </a:spcBef>
              <a:buFont typeface="Wingdings" panose="05000000000000000000" pitchFamily="2" charset="2"/>
              <a:buNone/>
            </a:pPr>
            <a:r>
              <a:rPr lang="zh-CN" altLang="en-US" sz="2000" b="1" dirty="0"/>
              <a:t>            存储结点值的字段为</a:t>
            </a:r>
            <a:r>
              <a:rPr lang="en-US" altLang="zh-CN" sz="2000" b="1" dirty="0"/>
              <a:t>data</a:t>
            </a:r>
            <a:r>
              <a:rPr lang="zh-CN" altLang="en-US" sz="2000" b="1" dirty="0"/>
              <a:t>，</a:t>
            </a:r>
            <a:endParaRPr lang="zh-CN" altLang="en-US" sz="2000" b="1" dirty="0"/>
          </a:p>
          <a:p>
            <a:pPr eaLnBrk="1" hangingPunct="1">
              <a:spcBef>
                <a:spcPts val="1200"/>
              </a:spcBef>
              <a:buFont typeface="Wingdings" panose="05000000000000000000" pitchFamily="2" charset="2"/>
              <a:buNone/>
            </a:pPr>
            <a:r>
              <a:rPr lang="zh-CN" altLang="en-US" sz="2000" b="1" dirty="0"/>
              <a:t>            则结点的类型描述如下：</a:t>
            </a:r>
            <a:endParaRPr lang="zh-CN" altLang="en-US" sz="2000" b="1" dirty="0"/>
          </a:p>
          <a:p>
            <a:pPr eaLnBrk="1" hangingPunct="1">
              <a:buFont typeface="Wingdings" panose="05000000000000000000" pitchFamily="2" charset="2"/>
              <a:buNone/>
            </a:pPr>
            <a:r>
              <a:rPr lang="en-US" altLang="zh-CN" sz="2000" b="1" dirty="0">
                <a:solidFill>
                  <a:srgbClr val="0000FF"/>
                </a:solidFill>
              </a:rPr>
              <a:t>   </a:t>
            </a:r>
            <a:r>
              <a:rPr lang="en-US" altLang="zh-CN" sz="2000" b="1" dirty="0" err="1">
                <a:solidFill>
                  <a:srgbClr val="0000FF"/>
                </a:solidFill>
              </a:rPr>
              <a:t>struct</a:t>
            </a:r>
            <a:r>
              <a:rPr lang="en-US" altLang="zh-CN" sz="2000" b="1" dirty="0">
                <a:solidFill>
                  <a:srgbClr val="0000FF"/>
                </a:solidFill>
              </a:rPr>
              <a:t> </a:t>
            </a:r>
            <a:r>
              <a:rPr lang="en-US" altLang="zh-CN" sz="2000" b="1" dirty="0" err="1">
                <a:solidFill>
                  <a:srgbClr val="FF0000"/>
                </a:solidFill>
              </a:rPr>
              <a:t>bnode</a:t>
            </a:r>
            <a:r>
              <a:rPr lang="en-US" altLang="zh-CN" sz="2000" b="1" dirty="0">
                <a:solidFill>
                  <a:srgbClr val="0000FF"/>
                </a:solidFill>
              </a:rPr>
              <a:t>{</a:t>
            </a:r>
            <a:endParaRPr lang="en-US" altLang="zh-CN" sz="2000" b="1" dirty="0">
              <a:solidFill>
                <a:srgbClr val="0000FF"/>
              </a:solidFill>
            </a:endParaRPr>
          </a:p>
          <a:p>
            <a:pPr eaLnBrk="1" hangingPunct="1">
              <a:buFont typeface="Wingdings" panose="05000000000000000000" pitchFamily="2" charset="2"/>
              <a:buNone/>
            </a:pPr>
            <a:r>
              <a:rPr lang="en-US" altLang="zh-CN" sz="2000" b="1" dirty="0"/>
              <a:t>           </a:t>
            </a:r>
            <a:r>
              <a:rPr lang="en-US" altLang="zh-CN" sz="2000" b="1" dirty="0" err="1">
                <a:solidFill>
                  <a:srgbClr val="0000FF"/>
                </a:solidFill>
              </a:rPr>
              <a:t>elemenType</a:t>
            </a:r>
            <a:r>
              <a:rPr lang="en-US" altLang="zh-CN" sz="2000" b="1" dirty="0"/>
              <a:t>  data;</a:t>
            </a:r>
            <a:endParaRPr lang="en-US" altLang="zh-CN" sz="2000" b="1" dirty="0"/>
          </a:p>
          <a:p>
            <a:pPr eaLnBrk="1" hangingPunct="1">
              <a:buFont typeface="Wingdings" panose="05000000000000000000" pitchFamily="2" charset="2"/>
              <a:buNone/>
            </a:pPr>
            <a:r>
              <a:rPr lang="en-US" altLang="zh-CN" sz="2000" b="1" dirty="0"/>
              <a:t>           </a:t>
            </a:r>
            <a:r>
              <a:rPr lang="en-US" altLang="zh-CN" sz="2000" b="1" dirty="0" err="1">
                <a:solidFill>
                  <a:srgbClr val="FF0000"/>
                </a:solidFill>
              </a:rPr>
              <a:t>bnode</a:t>
            </a:r>
            <a:r>
              <a:rPr lang="en-US" altLang="zh-CN" sz="2000" b="1" dirty="0"/>
              <a:t> *</a:t>
            </a:r>
            <a:r>
              <a:rPr lang="en-US" altLang="zh-CN" sz="2000" b="1" dirty="0" err="1"/>
              <a:t>lchild</a:t>
            </a:r>
            <a:r>
              <a:rPr lang="en-US" altLang="zh-CN" sz="2000" b="1" dirty="0"/>
              <a:t>, *</a:t>
            </a:r>
            <a:r>
              <a:rPr lang="en-US" altLang="zh-CN" sz="2000" b="1" dirty="0" err="1"/>
              <a:t>rchild</a:t>
            </a:r>
            <a:r>
              <a:rPr lang="en-US" altLang="zh-CN" sz="2000" b="1" dirty="0"/>
              <a:t>;</a:t>
            </a:r>
            <a:endParaRPr lang="en-US" altLang="zh-CN" sz="2000" b="1" dirty="0"/>
          </a:p>
          <a:p>
            <a:pPr eaLnBrk="1" hangingPunct="1">
              <a:buFont typeface="Wingdings" panose="05000000000000000000" pitchFamily="2" charset="2"/>
              <a:buNone/>
            </a:pPr>
            <a:r>
              <a:rPr lang="en-US" altLang="zh-CN" sz="2000" b="1" dirty="0"/>
              <a:t>        }; </a:t>
            </a:r>
            <a:endParaRPr lang="en-US" altLang="zh-CN" sz="2000" b="1" dirty="0"/>
          </a:p>
        </p:txBody>
      </p:sp>
      <p:sp>
        <p:nvSpPr>
          <p:cNvPr id="20485" name="AutoShape 4"/>
          <p:cNvSpPr>
            <a:spLocks noChangeAspect="1" noChangeArrowheads="1"/>
          </p:cNvSpPr>
          <p:nvPr/>
        </p:nvSpPr>
        <p:spPr bwMode="auto">
          <a:xfrm>
            <a:off x="5219700" y="3933825"/>
            <a:ext cx="37433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20489" name="Line 9"/>
          <p:cNvSpPr>
            <a:spLocks noChangeShapeType="1"/>
          </p:cNvSpPr>
          <p:nvPr/>
        </p:nvSpPr>
        <p:spPr bwMode="auto">
          <a:xfrm flipH="1">
            <a:off x="4966547" y="4444206"/>
            <a:ext cx="827088" cy="43180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90" name="Line 10"/>
          <p:cNvSpPr>
            <a:spLocks noChangeShapeType="1"/>
          </p:cNvSpPr>
          <p:nvPr/>
        </p:nvSpPr>
        <p:spPr bwMode="auto">
          <a:xfrm>
            <a:off x="7758112" y="4424456"/>
            <a:ext cx="612775" cy="433387"/>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91" name="AutoShape 11"/>
          <p:cNvSpPr>
            <a:spLocks noChangeArrowheads="1"/>
          </p:cNvSpPr>
          <p:nvPr/>
        </p:nvSpPr>
        <p:spPr bwMode="auto">
          <a:xfrm>
            <a:off x="4464050" y="5138283"/>
            <a:ext cx="2089150" cy="332788"/>
          </a:xfrm>
          <a:prstGeom prst="wedgeRectCallout">
            <a:avLst>
              <a:gd name="adj1" fmla="val -1824"/>
              <a:gd name="adj2" fmla="val -157231"/>
            </a:avLst>
          </a:prstGeom>
          <a:solidFill>
            <a:srgbClr val="00B0F0"/>
          </a:solidFill>
          <a:ln w="9525">
            <a:solidFill>
              <a:schemeClr val="tx1"/>
            </a:solidFill>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b="1" dirty="0">
                <a:solidFill>
                  <a:srgbClr val="FF0000"/>
                </a:solidFill>
                <a:ea typeface="宋体" panose="02010600030101010101" pitchFamily="2" charset="-122"/>
              </a:rPr>
              <a:t>指向左孩子的指针</a:t>
            </a:r>
            <a:endParaRPr lang="zh-CN" altLang="en-US" b="1" dirty="0">
              <a:solidFill>
                <a:srgbClr val="FF0000"/>
              </a:solidFill>
              <a:ea typeface="宋体" panose="02010600030101010101" pitchFamily="2" charset="-122"/>
            </a:endParaRPr>
          </a:p>
        </p:txBody>
      </p:sp>
      <p:sp>
        <p:nvSpPr>
          <p:cNvPr id="20492" name="AutoShape 12"/>
          <p:cNvSpPr>
            <a:spLocks noChangeArrowheads="1"/>
          </p:cNvSpPr>
          <p:nvPr/>
        </p:nvSpPr>
        <p:spPr bwMode="auto">
          <a:xfrm>
            <a:off x="6994365" y="5123194"/>
            <a:ext cx="2149635" cy="331742"/>
          </a:xfrm>
          <a:prstGeom prst="wedgeRectCallout">
            <a:avLst>
              <a:gd name="adj1" fmla="val 2987"/>
              <a:gd name="adj2" fmla="val -143799"/>
            </a:avLst>
          </a:prstGeom>
          <a:solidFill>
            <a:srgbClr val="00B0F0"/>
          </a:solidFill>
          <a:ln w="9525">
            <a:solidFill>
              <a:schemeClr val="tx1"/>
            </a:solidFill>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b="1" dirty="0">
                <a:solidFill>
                  <a:srgbClr val="FF0000"/>
                </a:solidFill>
                <a:ea typeface="宋体" panose="02010600030101010101" pitchFamily="2" charset="-122"/>
              </a:rPr>
              <a:t>指向右孩子的指针</a:t>
            </a:r>
            <a:endParaRPr lang="zh-CN" altLang="en-US" b="1" dirty="0">
              <a:solidFill>
                <a:srgbClr val="FF0000"/>
              </a:solidFill>
              <a:ea typeface="宋体" panose="02010600030101010101" pitchFamily="2" charset="-122"/>
            </a:endParaRPr>
          </a:p>
        </p:txBody>
      </p:sp>
      <p:sp>
        <p:nvSpPr>
          <p:cNvPr id="20493" name="AutoShape 13"/>
          <p:cNvSpPr>
            <a:spLocks noChangeArrowheads="1"/>
          </p:cNvSpPr>
          <p:nvPr/>
        </p:nvSpPr>
        <p:spPr bwMode="auto">
          <a:xfrm>
            <a:off x="6732588" y="3141663"/>
            <a:ext cx="1025524" cy="358775"/>
          </a:xfrm>
          <a:prstGeom prst="wedgeRectCallout">
            <a:avLst>
              <a:gd name="adj1" fmla="val -57940"/>
              <a:gd name="adj2" fmla="val 146019"/>
            </a:avLst>
          </a:prstGeom>
          <a:solidFill>
            <a:schemeClr val="accent6">
              <a:lumMod val="60000"/>
              <a:lumOff val="40000"/>
            </a:schemeClr>
          </a:solidFill>
          <a:ln w="9525">
            <a:solidFill>
              <a:schemeClr val="tx1"/>
            </a:solidFill>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err="1">
                <a:ea typeface="宋体" panose="02010600030101010101" pitchFamily="2" charset="-122"/>
              </a:rPr>
              <a:t>bnode</a:t>
            </a:r>
            <a:endParaRPr lang="zh-CN" altLang="en-US" b="1" dirty="0">
              <a:ea typeface="宋体" panose="02010600030101010101" pitchFamily="2" charset="-122"/>
            </a:endParaRPr>
          </a:p>
        </p:txBody>
      </p:sp>
      <p:sp>
        <p:nvSpPr>
          <p:cNvPr id="20494" name="Oval 14"/>
          <p:cNvSpPr>
            <a:spLocks noChangeArrowheads="1"/>
          </p:cNvSpPr>
          <p:nvPr/>
        </p:nvSpPr>
        <p:spPr bwMode="auto">
          <a:xfrm>
            <a:off x="5148064" y="3845802"/>
            <a:ext cx="3168849" cy="878598"/>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nvGrpSpPr>
          <p:cNvPr id="17" name="组合 114"/>
          <p:cNvGrpSpPr/>
          <p:nvPr/>
        </p:nvGrpSpPr>
        <p:grpSpPr>
          <a:xfrm>
            <a:off x="493395" y="105077"/>
            <a:ext cx="8327077" cy="679778"/>
            <a:chOff x="933887" y="3363717"/>
            <a:chExt cx="8327077" cy="679778"/>
          </a:xfrm>
        </p:grpSpPr>
        <p:grpSp>
          <p:nvGrpSpPr>
            <p:cNvPr id="18" name="组合 105"/>
            <p:cNvGrpSpPr/>
            <p:nvPr/>
          </p:nvGrpSpPr>
          <p:grpSpPr>
            <a:xfrm>
              <a:off x="933887" y="3363717"/>
              <a:ext cx="8327077" cy="679778"/>
              <a:chOff x="933887" y="3363717"/>
              <a:chExt cx="8327077" cy="679778"/>
            </a:xfrm>
          </p:grpSpPr>
          <p:sp>
            <p:nvSpPr>
              <p:cNvPr id="20"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1" name="TextBox 6"/>
              <p:cNvSpPr txBox="1">
                <a:spLocks noChangeArrowheads="1"/>
              </p:cNvSpPr>
              <p:nvPr/>
            </p:nvSpPr>
            <p:spPr bwMode="auto">
              <a:xfrm>
                <a:off x="1502314" y="3363717"/>
                <a:ext cx="775865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8.3 </a:t>
                </a:r>
                <a:r>
                  <a:rPr lang="zh-CN" altLang="en-US" sz="3600" b="1" dirty="0">
                    <a:latin typeface="Times New Roman" panose="02020603050405020304" pitchFamily="18" charset="0"/>
                    <a:ea typeface="黑体" panose="02010609060101010101" pitchFamily="49" charset="-122"/>
                  </a:rPr>
                  <a:t>二叉树的定义、性质和存储结构</a:t>
                </a:r>
                <a:endParaRPr lang="zh-CN" altLang="en-US" sz="3600" b="1" dirty="0">
                  <a:latin typeface="Times New Roman" panose="02020603050405020304" pitchFamily="18" charset="0"/>
                  <a:ea typeface="黑体" panose="02010609060101010101" pitchFamily="49" charset="-122"/>
                </a:endParaRPr>
              </a:p>
            </p:txBody>
          </p:sp>
        </p:grpSp>
        <p:pic>
          <p:nvPicPr>
            <p:cNvPr id="19" name="图片 18" descr="12.jpg"/>
            <p:cNvPicPr>
              <a:picLocks noChangeAspect="1"/>
            </p:cNvPicPr>
            <p:nvPr/>
          </p:nvPicPr>
          <p:blipFill>
            <a:blip r:embed="rId2" cstate="print"/>
            <a:stretch>
              <a:fillRect/>
            </a:stretch>
          </p:blipFill>
          <p:spPr>
            <a:xfrm>
              <a:off x="1115929" y="3530600"/>
              <a:ext cx="446172" cy="431048"/>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489"/>
                                        </p:tgtEl>
                                        <p:attrNameLst>
                                          <p:attrName>style.visibility</p:attrName>
                                        </p:attrNameLst>
                                      </p:cBhvr>
                                      <p:to>
                                        <p:strVal val="visible"/>
                                      </p:to>
                                    </p:set>
                                    <p:animEffect transition="in" filter="blinds(horizontal)">
                                      <p:cBhvr>
                                        <p:cTn id="27" dur="500"/>
                                        <p:tgtEl>
                                          <p:spTgt spid="2048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0490"/>
                                        </p:tgtEl>
                                        <p:attrNameLst>
                                          <p:attrName>style.visibility</p:attrName>
                                        </p:attrNameLst>
                                      </p:cBhvr>
                                      <p:to>
                                        <p:strVal val="visible"/>
                                      </p:to>
                                    </p:set>
                                    <p:animEffect transition="in" filter="blinds(horizontal)">
                                      <p:cBhvr>
                                        <p:cTn id="35" dur="500"/>
                                        <p:tgtEl>
                                          <p:spTgt spid="20490"/>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0491"/>
                                        </p:tgtEl>
                                        <p:attrNameLst>
                                          <p:attrName>style.visibility</p:attrName>
                                        </p:attrNameLst>
                                      </p:cBhvr>
                                      <p:to>
                                        <p:strVal val="visible"/>
                                      </p:to>
                                    </p:set>
                                    <p:animEffect transition="in" filter="blinds(horizontal)">
                                      <p:cBhvr>
                                        <p:cTn id="38" dur="500"/>
                                        <p:tgtEl>
                                          <p:spTgt spid="20491"/>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0492"/>
                                        </p:tgtEl>
                                        <p:attrNameLst>
                                          <p:attrName>style.visibility</p:attrName>
                                        </p:attrNameLst>
                                      </p:cBhvr>
                                      <p:to>
                                        <p:strVal val="visible"/>
                                      </p:to>
                                    </p:set>
                                    <p:animEffect transition="in" filter="blinds(horizontal)">
                                      <p:cBhvr>
                                        <p:cTn id="41" dur="500"/>
                                        <p:tgtEl>
                                          <p:spTgt spid="20492"/>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blinds(horizontal)">
                                      <p:cBhvr>
                                        <p:cTn id="46" dur="500"/>
                                        <p:tgtEl>
                                          <p:spTgt spid="3">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0494"/>
                                        </p:tgtEl>
                                        <p:attrNameLst>
                                          <p:attrName>style.visibility</p:attrName>
                                        </p:attrNameLst>
                                      </p:cBhvr>
                                      <p:to>
                                        <p:strVal val="visible"/>
                                      </p:to>
                                    </p:set>
                                    <p:animEffect transition="in" filter="blinds(horizontal)">
                                      <p:cBhvr>
                                        <p:cTn id="51" dur="500"/>
                                        <p:tgtEl>
                                          <p:spTgt spid="20494"/>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0493"/>
                                        </p:tgtEl>
                                        <p:attrNameLst>
                                          <p:attrName>style.visibility</p:attrName>
                                        </p:attrNameLst>
                                      </p:cBhvr>
                                      <p:to>
                                        <p:strVal val="visible"/>
                                      </p:to>
                                    </p:set>
                                    <p:animEffect transition="in" filter="blinds(horizontal)">
                                      <p:cBhvr>
                                        <p:cTn id="54" dur="500"/>
                                        <p:tgtEl>
                                          <p:spTgt spid="20493"/>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animEffect transition="in" filter="blinds(horizontal)">
                                      <p:cBhvr>
                                        <p:cTn id="59" dur="500"/>
                                        <p:tgtEl>
                                          <p:spTgt spid="3">
                                            <p:txEl>
                                              <p:pRg st="6" end="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
                                            <p:txEl>
                                              <p:pRg st="7" end="7"/>
                                            </p:txEl>
                                          </p:spTgt>
                                        </p:tgtEl>
                                        <p:attrNameLst>
                                          <p:attrName>style.visibility</p:attrName>
                                        </p:attrNameLst>
                                      </p:cBhvr>
                                      <p:to>
                                        <p:strVal val="visible"/>
                                      </p:to>
                                    </p:set>
                                    <p:animEffect transition="in" filter="blinds(horizontal)">
                                      <p:cBhvr>
                                        <p:cTn id="64" dur="500"/>
                                        <p:tgtEl>
                                          <p:spTgt spid="3">
                                            <p:txEl>
                                              <p:pRg st="7" end="7"/>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animEffect transition="in" filter="blinds(horizontal)">
                                      <p:cBhvr>
                                        <p:cTn id="69" dur="500"/>
                                        <p:tgtEl>
                                          <p:spTgt spid="3">
                                            <p:txEl>
                                              <p:pRg st="8" end="8"/>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blinds(horizontal)">
                                      <p:cBhvr>
                                        <p:cTn id="74" dur="500"/>
                                        <p:tgtEl>
                                          <p:spTgt spid="3">
                                            <p:txEl>
                                              <p:pRg st="9" end="9"/>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3">
                                            <p:txEl>
                                              <p:pRg st="10" end="10"/>
                                            </p:txEl>
                                          </p:spTgt>
                                        </p:tgtEl>
                                        <p:attrNameLst>
                                          <p:attrName>style.visibility</p:attrName>
                                        </p:attrNameLst>
                                      </p:cBhvr>
                                      <p:to>
                                        <p:strVal val="visible"/>
                                      </p:to>
                                    </p:set>
                                    <p:animEffect transition="in" filter="blinds(horizontal)">
                                      <p:cBhvr>
                                        <p:cTn id="79" dur="500"/>
                                        <p:tgtEl>
                                          <p:spTgt spid="3">
                                            <p:txEl>
                                              <p:pRg st="10" end="1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blinds(horizontal)">
                                      <p:cBhvr>
                                        <p:cTn id="84" dur="500"/>
                                        <p:tgtEl>
                                          <p:spTgt spid="3">
                                            <p:txEl>
                                              <p:pRg st="11" end="1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3">
                                            <p:txEl>
                                              <p:pRg st="12" end="12"/>
                                            </p:txEl>
                                          </p:spTgt>
                                        </p:tgtEl>
                                        <p:attrNameLst>
                                          <p:attrName>style.visibility</p:attrName>
                                        </p:attrNameLst>
                                      </p:cBhvr>
                                      <p:to>
                                        <p:strVal val="visible"/>
                                      </p:to>
                                    </p:set>
                                    <p:animEffect transition="in" filter="blinds(horizontal)">
                                      <p:cBhvr>
                                        <p:cTn id="8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uiExpand="1" build="p"/>
      <p:bldP spid="20491" grpId="0" animBg="1" autoUpdateAnimBg="0"/>
      <p:bldP spid="20492" grpId="0" animBg="1" autoUpdateAnimBg="0"/>
      <p:bldP spid="20493" grpId="0" animBg="1" autoUpdateAnimBg="0"/>
      <p:bldP spid="2049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F7727A7D-DDC8-4C6A-902A-FED1F356B484}" type="slidenum">
              <a:rPr lang="zh-CN" altLang="en-US">
                <a:solidFill>
                  <a:schemeClr val="bg1"/>
                </a:solidFill>
                <a:latin typeface="Verdana" panose="020B0604030504040204" pitchFamily="34" charset="0"/>
                <a:ea typeface="宋体" panose="02010600030101010101" pitchFamily="2" charset="-122"/>
              </a:rPr>
            </a:fld>
            <a:endParaRPr lang="en-US" altLang="zh-CN">
              <a:solidFill>
                <a:schemeClr val="bg1"/>
              </a:solidFill>
              <a:latin typeface="Verdana" panose="020B0604030504040204" pitchFamily="34" charset="0"/>
              <a:ea typeface="宋体" panose="02010600030101010101" pitchFamily="2" charset="-122"/>
            </a:endParaRPr>
          </a:p>
        </p:txBody>
      </p:sp>
      <p:sp>
        <p:nvSpPr>
          <p:cNvPr id="4" name="Rectangle 3"/>
          <p:cNvSpPr>
            <a:spLocks noGrp="1" noChangeArrowheads="1"/>
          </p:cNvSpPr>
          <p:nvPr>
            <p:ph type="body" idx="1"/>
          </p:nvPr>
        </p:nvSpPr>
        <p:spPr>
          <a:xfrm>
            <a:off x="457200" y="907316"/>
            <a:ext cx="8229600" cy="4678451"/>
          </a:xfrm>
        </p:spPr>
        <p:txBody>
          <a:bodyPr/>
          <a:lstStyle/>
          <a:p>
            <a:pPr eaLnBrk="1" hangingPunct="1">
              <a:buClr>
                <a:srgbClr val="FF0000"/>
              </a:buClr>
              <a:buFont typeface="Wingdings" panose="05000000000000000000" pitchFamily="2" charset="2"/>
              <a:buChar char="ü"/>
            </a:pPr>
            <a:r>
              <a:rPr lang="zh-CN" altLang="en-US" sz="2400" b="1" dirty="0">
                <a:solidFill>
                  <a:srgbClr val="FF0000"/>
                </a:solidFill>
              </a:rPr>
              <a:t>例</a:t>
            </a:r>
            <a:r>
              <a:rPr lang="zh-CN" altLang="en-US" sz="2400" b="1" dirty="0"/>
              <a:t>：下面二叉树对应的二叉链表结构如图所示。</a:t>
            </a:r>
            <a:endParaRPr lang="zh-CN" altLang="en-US" sz="2400" b="1" dirty="0"/>
          </a:p>
          <a:p>
            <a:pPr eaLnBrk="1" hangingPunct="1"/>
            <a:endParaRPr lang="zh-CN" altLang="en-US" sz="2200" b="1" dirty="0"/>
          </a:p>
          <a:p>
            <a:pPr eaLnBrk="1" hangingPunct="1"/>
            <a:endParaRPr lang="zh-CN" altLang="en-US" sz="2200" b="1" dirty="0"/>
          </a:p>
          <a:p>
            <a:pPr eaLnBrk="1" hangingPunct="1"/>
            <a:endParaRPr lang="zh-CN" altLang="en-US" sz="2200" b="1" dirty="0"/>
          </a:p>
          <a:p>
            <a:pPr eaLnBrk="1" hangingPunct="1"/>
            <a:endParaRPr lang="zh-CN" altLang="en-US" sz="2200" b="1" dirty="0"/>
          </a:p>
          <a:p>
            <a:pPr eaLnBrk="1" hangingPunct="1"/>
            <a:endParaRPr lang="zh-CN" altLang="en-US" sz="2200" b="1" dirty="0"/>
          </a:p>
          <a:p>
            <a:pPr eaLnBrk="1" hangingPunct="1"/>
            <a:endParaRPr lang="zh-CN" altLang="en-US" sz="2200" b="1" dirty="0"/>
          </a:p>
          <a:p>
            <a:pPr eaLnBrk="1" hangingPunct="1"/>
            <a:endParaRPr lang="zh-CN" altLang="en-US" sz="2200" b="1" dirty="0">
              <a:solidFill>
                <a:schemeClr val="accent2"/>
              </a:solidFill>
            </a:endParaRPr>
          </a:p>
          <a:p>
            <a:pPr eaLnBrk="1" hangingPunct="1">
              <a:buClr>
                <a:srgbClr val="FF0000"/>
              </a:buClr>
              <a:buFont typeface="Wingdings" panose="05000000000000000000" pitchFamily="2" charset="2"/>
              <a:buChar char="n"/>
            </a:pPr>
            <a:r>
              <a:rPr lang="zh-CN" altLang="en-US" sz="2200" b="1" dirty="0">
                <a:solidFill>
                  <a:srgbClr val="FF0000"/>
                </a:solidFill>
              </a:rPr>
              <a:t>相关问题</a:t>
            </a:r>
            <a:r>
              <a:rPr lang="zh-CN" altLang="en-US" sz="2200" b="1" dirty="0"/>
              <a:t>：</a:t>
            </a:r>
            <a:endParaRPr lang="zh-CN" altLang="en-US" sz="2200" b="1" dirty="0"/>
          </a:p>
          <a:p>
            <a:pPr lvl="1" eaLnBrk="1" hangingPunct="1">
              <a:buFont typeface="Wingdings" panose="05000000000000000000" pitchFamily="2" charset="2"/>
              <a:buNone/>
            </a:pPr>
            <a:r>
              <a:rPr lang="zh-CN" altLang="en-US" sz="2000" b="1" dirty="0"/>
              <a:t>（</a:t>
            </a:r>
            <a:r>
              <a:rPr lang="en-US" altLang="zh-CN" sz="2000" b="1" dirty="0"/>
              <a:t>1</a:t>
            </a:r>
            <a:r>
              <a:rPr lang="zh-CN" altLang="en-US" sz="2000" b="1" dirty="0"/>
              <a:t>）如图所示，根结点的指针为</a:t>
            </a:r>
            <a:r>
              <a:rPr lang="en-US" altLang="zh-CN" sz="2000" b="1" dirty="0"/>
              <a:t>T</a:t>
            </a:r>
            <a:r>
              <a:rPr lang="zh-CN" altLang="en-US" sz="2000" b="1" dirty="0"/>
              <a:t>，</a:t>
            </a:r>
            <a:endParaRPr lang="zh-CN" altLang="en-US" sz="2000" b="1" dirty="0"/>
          </a:p>
          <a:p>
            <a:pPr lvl="1" eaLnBrk="1" hangingPunct="1">
              <a:buFont typeface="Wingdings" panose="05000000000000000000" pitchFamily="2" charset="2"/>
              <a:buNone/>
            </a:pPr>
            <a:r>
              <a:rPr lang="zh-CN" altLang="en-US" sz="2000" b="1" dirty="0"/>
              <a:t>          则如何表示其左右孩子指针的标识符？</a:t>
            </a:r>
            <a:endParaRPr lang="zh-CN" altLang="en-US" sz="2000" b="1" dirty="0"/>
          </a:p>
          <a:p>
            <a:pPr lvl="1" eaLnBrk="1" hangingPunct="1">
              <a:buFont typeface="Wingdings" panose="05000000000000000000" pitchFamily="2" charset="2"/>
              <a:buNone/>
            </a:pPr>
            <a:r>
              <a:rPr lang="zh-CN" altLang="en-US" sz="2000" b="1" dirty="0"/>
              <a:t>（</a:t>
            </a:r>
            <a:r>
              <a:rPr lang="en-US" altLang="zh-CN" sz="2000" b="1" dirty="0"/>
              <a:t>2</a:t>
            </a:r>
            <a:r>
              <a:rPr lang="zh-CN" altLang="en-US" sz="2000" b="1" dirty="0"/>
              <a:t>）从图中可知，二叉链表中有值为空的指针，</a:t>
            </a:r>
            <a:endParaRPr lang="zh-CN" altLang="en-US" sz="2000" b="1" dirty="0"/>
          </a:p>
          <a:p>
            <a:pPr lvl="1" eaLnBrk="1" hangingPunct="1">
              <a:buFont typeface="Wingdings" panose="05000000000000000000" pitchFamily="2" charset="2"/>
              <a:buNone/>
            </a:pPr>
            <a:r>
              <a:rPr lang="zh-CN" altLang="en-US" sz="2000" b="1" dirty="0"/>
              <a:t>          有</a:t>
            </a:r>
            <a:r>
              <a:rPr lang="en-US" altLang="zh-CN" sz="2000" b="1" i="1" dirty="0"/>
              <a:t>n</a:t>
            </a:r>
            <a:r>
              <a:rPr lang="zh-CN" altLang="en-US" sz="2000" b="1" dirty="0"/>
              <a:t>个结点的二叉链表中有多少个这样的空指针？</a:t>
            </a:r>
            <a:endParaRPr lang="zh-CN" altLang="en-US" sz="2000" b="1" dirty="0"/>
          </a:p>
        </p:txBody>
      </p:sp>
      <p:sp>
        <p:nvSpPr>
          <p:cNvPr id="21508" name="AutoShape 4"/>
          <p:cNvSpPr>
            <a:spLocks noChangeArrowheads="1"/>
          </p:cNvSpPr>
          <p:nvPr/>
        </p:nvSpPr>
        <p:spPr bwMode="auto">
          <a:xfrm>
            <a:off x="3203575" y="2492375"/>
            <a:ext cx="1081088" cy="431800"/>
          </a:xfrm>
          <a:prstGeom prst="notchedRightArrow">
            <a:avLst>
              <a:gd name="adj1" fmla="val 50000"/>
              <a:gd name="adj2" fmla="val 62592"/>
            </a:avLst>
          </a:prstGeom>
          <a:solidFill>
            <a:srgbClr val="FF0000"/>
          </a:solidFill>
          <a:ln w="9525">
            <a:solidFill>
              <a:schemeClr val="tx1"/>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nvGrpSpPr>
          <p:cNvPr id="61" name="组合 114"/>
          <p:cNvGrpSpPr/>
          <p:nvPr/>
        </p:nvGrpSpPr>
        <p:grpSpPr>
          <a:xfrm>
            <a:off x="493395" y="105077"/>
            <a:ext cx="8327077" cy="679778"/>
            <a:chOff x="933887" y="3363717"/>
            <a:chExt cx="8327077" cy="679778"/>
          </a:xfrm>
        </p:grpSpPr>
        <p:grpSp>
          <p:nvGrpSpPr>
            <p:cNvPr id="62" name="组合 105"/>
            <p:cNvGrpSpPr/>
            <p:nvPr/>
          </p:nvGrpSpPr>
          <p:grpSpPr>
            <a:xfrm>
              <a:off x="933887" y="3363717"/>
              <a:ext cx="8327077" cy="679778"/>
              <a:chOff x="933887" y="3363717"/>
              <a:chExt cx="8327077" cy="679778"/>
            </a:xfrm>
          </p:grpSpPr>
          <p:sp>
            <p:nvSpPr>
              <p:cNvPr id="64"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65" name="TextBox 6"/>
              <p:cNvSpPr txBox="1">
                <a:spLocks noChangeArrowheads="1"/>
              </p:cNvSpPr>
              <p:nvPr/>
            </p:nvSpPr>
            <p:spPr bwMode="auto">
              <a:xfrm>
                <a:off x="1502314" y="3363717"/>
                <a:ext cx="775865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8.3 </a:t>
                </a:r>
                <a:r>
                  <a:rPr lang="zh-CN" altLang="en-US" sz="3600" b="1" dirty="0">
                    <a:latin typeface="Times New Roman" panose="02020603050405020304" pitchFamily="18" charset="0"/>
                    <a:ea typeface="黑体" panose="02010609060101010101" pitchFamily="49" charset="-122"/>
                  </a:rPr>
                  <a:t>二叉树的定义、性质和存储结构</a:t>
                </a:r>
                <a:endParaRPr lang="zh-CN" altLang="en-US" sz="3600" b="1" dirty="0">
                  <a:latin typeface="Times New Roman" panose="02020603050405020304" pitchFamily="18" charset="0"/>
                  <a:ea typeface="黑体" panose="02010609060101010101" pitchFamily="49" charset="-122"/>
                </a:endParaRPr>
              </a:p>
            </p:txBody>
          </p:sp>
        </p:grpSp>
        <p:pic>
          <p:nvPicPr>
            <p:cNvPr id="63" name="图片 62" descr="12.jpg"/>
            <p:cNvPicPr>
              <a:picLocks noChangeAspect="1"/>
            </p:cNvPicPr>
            <p:nvPr/>
          </p:nvPicPr>
          <p:blipFill>
            <a:blip r:embed="rId1" cstate="print"/>
            <a:stretch>
              <a:fillRect/>
            </a:stretch>
          </p:blipFill>
          <p:spPr>
            <a:xfrm>
              <a:off x="1115929" y="3530600"/>
              <a:ext cx="446172" cy="431048"/>
            </a:xfrm>
            <a:prstGeom prst="rect">
              <a:avLst/>
            </a:prstGeom>
          </p:spPr>
        </p:pic>
      </p:grpSp>
      <p:pic>
        <p:nvPicPr>
          <p:cNvPr id="6" name="图片 5"/>
          <p:cNvPicPr>
            <a:picLocks noChangeAspect="1"/>
          </p:cNvPicPr>
          <p:nvPr/>
        </p:nvPicPr>
        <p:blipFill>
          <a:blip r:embed="rId2"/>
          <a:stretch>
            <a:fillRect/>
          </a:stretch>
        </p:blipFill>
        <p:spPr>
          <a:xfrm>
            <a:off x="493395" y="1798087"/>
            <a:ext cx="2771729" cy="2655317"/>
          </a:xfrm>
          <a:prstGeom prst="rect">
            <a:avLst/>
          </a:prstGeom>
        </p:spPr>
      </p:pic>
      <p:pic>
        <p:nvPicPr>
          <p:cNvPr id="8" name="图片 7"/>
          <p:cNvPicPr>
            <a:picLocks noChangeAspect="1"/>
          </p:cNvPicPr>
          <p:nvPr/>
        </p:nvPicPr>
        <p:blipFill>
          <a:blip r:embed="rId3"/>
          <a:stretch>
            <a:fillRect/>
          </a:stretch>
        </p:blipFill>
        <p:spPr>
          <a:xfrm>
            <a:off x="3629801" y="1340768"/>
            <a:ext cx="5197380" cy="3569957"/>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08"/>
                                        </p:tgtEl>
                                        <p:attrNameLst>
                                          <p:attrName>style.visibility</p:attrName>
                                        </p:attrNameLst>
                                      </p:cBhvr>
                                      <p:to>
                                        <p:strVal val="visible"/>
                                      </p:to>
                                    </p:set>
                                    <p:animEffect transition="in" filter="blinds(horizontal)">
                                      <p:cBhvr>
                                        <p:cTn id="17" dur="500"/>
                                        <p:tgtEl>
                                          <p:spTgt spid="2150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150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6" name="Rectangle 2"/>
          <p:cNvSpPr>
            <a:spLocks noGrp="1" noChangeArrowheads="1"/>
          </p:cNvSpPr>
          <p:nvPr>
            <p:ph type="title"/>
          </p:nvPr>
        </p:nvSpPr>
        <p:spPr>
          <a:xfrm>
            <a:off x="518120" y="650949"/>
            <a:ext cx="6726238" cy="758825"/>
          </a:xfrm>
        </p:spPr>
        <p:txBody>
          <a:bodyPr>
            <a:normAutofit/>
          </a:bodyPr>
          <a:lstStyle/>
          <a:p>
            <a:pPr marL="342900" indent="-342900">
              <a:spcBef>
                <a:spcPct val="20000"/>
              </a:spcBef>
              <a:buClr>
                <a:srgbClr val="FF0000"/>
              </a:buClr>
              <a:buFont typeface="Wingdings" panose="05000000000000000000" pitchFamily="2" charset="2"/>
              <a:buChar char="Ø"/>
            </a:pPr>
            <a:r>
              <a:rPr lang="zh-CN" altLang="en-US" sz="2400" dirty="0">
                <a:solidFill>
                  <a:srgbClr val="0000FF"/>
                </a:solidFill>
                <a:latin typeface="Times New Roman" panose="02020603050405020304" pitchFamily="18" charset="0"/>
                <a:ea typeface="仿宋" panose="02010609060101010101" pitchFamily="49" charset="-122"/>
                <a:cs typeface="+mn-cs"/>
              </a:rPr>
              <a:t>三叉链表存储结构</a:t>
            </a:r>
            <a:endParaRPr lang="zh-CN" altLang="en-US" sz="2400" dirty="0">
              <a:solidFill>
                <a:srgbClr val="0000FF"/>
              </a:solidFill>
              <a:latin typeface="Times New Roman" panose="02020603050405020304" pitchFamily="18" charset="0"/>
              <a:ea typeface="仿宋" panose="02010609060101010101" pitchFamily="49" charset="-122"/>
              <a:cs typeface="+mn-cs"/>
            </a:endParaRPr>
          </a:p>
        </p:txBody>
      </p:sp>
      <p:grpSp>
        <p:nvGrpSpPr>
          <p:cNvPr id="86" name="组合 114"/>
          <p:cNvGrpSpPr/>
          <p:nvPr/>
        </p:nvGrpSpPr>
        <p:grpSpPr>
          <a:xfrm>
            <a:off x="493395" y="105077"/>
            <a:ext cx="8327077" cy="679778"/>
            <a:chOff x="933887" y="3363717"/>
            <a:chExt cx="8327077" cy="679778"/>
          </a:xfrm>
        </p:grpSpPr>
        <p:grpSp>
          <p:nvGrpSpPr>
            <p:cNvPr id="87" name="组合 105"/>
            <p:cNvGrpSpPr/>
            <p:nvPr/>
          </p:nvGrpSpPr>
          <p:grpSpPr>
            <a:xfrm>
              <a:off x="933887" y="3363717"/>
              <a:ext cx="8327077" cy="679778"/>
              <a:chOff x="933887" y="3363717"/>
              <a:chExt cx="8327077" cy="679778"/>
            </a:xfrm>
          </p:grpSpPr>
          <p:sp>
            <p:nvSpPr>
              <p:cNvPr id="89"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0" name="TextBox 6"/>
              <p:cNvSpPr txBox="1">
                <a:spLocks noChangeArrowheads="1"/>
              </p:cNvSpPr>
              <p:nvPr/>
            </p:nvSpPr>
            <p:spPr bwMode="auto">
              <a:xfrm>
                <a:off x="1502314" y="3363717"/>
                <a:ext cx="775865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8.3 </a:t>
                </a:r>
                <a:r>
                  <a:rPr lang="zh-CN" altLang="en-US" sz="3600" b="1" dirty="0">
                    <a:latin typeface="Times New Roman" panose="02020603050405020304" pitchFamily="18" charset="0"/>
                    <a:ea typeface="黑体" panose="02010609060101010101" pitchFamily="49" charset="-122"/>
                  </a:rPr>
                  <a:t>二叉树的定义、性质和存储结构</a:t>
                </a:r>
                <a:endParaRPr lang="zh-CN" altLang="en-US" sz="3600" b="1" dirty="0">
                  <a:latin typeface="Times New Roman" panose="02020603050405020304" pitchFamily="18" charset="0"/>
                  <a:ea typeface="黑体" panose="02010609060101010101" pitchFamily="49" charset="-122"/>
                </a:endParaRPr>
              </a:p>
            </p:txBody>
          </p:sp>
        </p:grpSp>
        <p:pic>
          <p:nvPicPr>
            <p:cNvPr id="88" name="图片 87" descr="12.jpg"/>
            <p:cNvPicPr>
              <a:picLocks noChangeAspect="1"/>
            </p:cNvPicPr>
            <p:nvPr/>
          </p:nvPicPr>
          <p:blipFill>
            <a:blip r:embed="rId1" cstate="print"/>
            <a:stretch>
              <a:fillRect/>
            </a:stretch>
          </p:blipFill>
          <p:spPr>
            <a:xfrm>
              <a:off x="1115929" y="3530600"/>
              <a:ext cx="446172" cy="431048"/>
            </a:xfrm>
            <a:prstGeom prst="rect">
              <a:avLst/>
            </a:prstGeom>
          </p:spPr>
        </p:pic>
      </p:grpSp>
      <p:pic>
        <p:nvPicPr>
          <p:cNvPr id="91" name="图片 90"/>
          <p:cNvPicPr>
            <a:picLocks noChangeAspect="1"/>
          </p:cNvPicPr>
          <p:nvPr/>
        </p:nvPicPr>
        <p:blipFill>
          <a:blip r:embed="rId2"/>
          <a:stretch>
            <a:fillRect/>
          </a:stretch>
        </p:blipFill>
        <p:spPr>
          <a:xfrm>
            <a:off x="4139952" y="3030735"/>
            <a:ext cx="4438650" cy="3181350"/>
          </a:xfrm>
          <a:prstGeom prst="rect">
            <a:avLst/>
          </a:prstGeom>
        </p:spPr>
      </p:pic>
      <p:pic>
        <p:nvPicPr>
          <p:cNvPr id="92" name="图片 91"/>
          <p:cNvPicPr>
            <a:picLocks noChangeAspect="1"/>
          </p:cNvPicPr>
          <p:nvPr/>
        </p:nvPicPr>
        <p:blipFill>
          <a:blip r:embed="rId3"/>
          <a:stretch>
            <a:fillRect/>
          </a:stretch>
        </p:blipFill>
        <p:spPr>
          <a:xfrm>
            <a:off x="518120" y="3140968"/>
            <a:ext cx="2809875" cy="2695575"/>
          </a:xfrm>
          <a:prstGeom prst="rect">
            <a:avLst/>
          </a:prstGeom>
        </p:spPr>
      </p:pic>
      <p:grpSp>
        <p:nvGrpSpPr>
          <p:cNvPr id="100" name="组合 99"/>
          <p:cNvGrpSpPr/>
          <p:nvPr/>
        </p:nvGrpSpPr>
        <p:grpSpPr>
          <a:xfrm>
            <a:off x="3864827" y="998711"/>
            <a:ext cx="5099661" cy="1998241"/>
            <a:chOff x="3864827" y="998711"/>
            <a:chExt cx="5099661" cy="1998241"/>
          </a:xfrm>
        </p:grpSpPr>
        <p:grpSp>
          <p:nvGrpSpPr>
            <p:cNvPr id="97" name="组合 96"/>
            <p:cNvGrpSpPr/>
            <p:nvPr/>
          </p:nvGrpSpPr>
          <p:grpSpPr>
            <a:xfrm>
              <a:off x="3864827" y="1540221"/>
              <a:ext cx="4534482" cy="1456731"/>
              <a:chOff x="3864827" y="1200224"/>
              <a:chExt cx="4534482" cy="1456731"/>
            </a:xfrm>
          </p:grpSpPr>
          <p:pic>
            <p:nvPicPr>
              <p:cNvPr id="93" name="图片 92"/>
              <p:cNvPicPr>
                <a:picLocks noChangeAspect="1"/>
              </p:cNvPicPr>
              <p:nvPr/>
            </p:nvPicPr>
            <p:blipFill>
              <a:blip r:embed="rId4"/>
              <a:stretch>
                <a:fillRect/>
              </a:stretch>
            </p:blipFill>
            <p:spPr>
              <a:xfrm>
                <a:off x="4439490" y="1200224"/>
                <a:ext cx="3400425" cy="419100"/>
              </a:xfrm>
              <a:prstGeom prst="rect">
                <a:avLst/>
              </a:prstGeom>
            </p:spPr>
          </p:pic>
          <p:sp>
            <p:nvSpPr>
              <p:cNvPr id="94" name="AutoShape 11"/>
              <p:cNvSpPr>
                <a:spLocks noChangeArrowheads="1"/>
              </p:cNvSpPr>
              <p:nvPr/>
            </p:nvSpPr>
            <p:spPr bwMode="auto">
              <a:xfrm>
                <a:off x="3864827" y="2140062"/>
                <a:ext cx="1296144" cy="516893"/>
              </a:xfrm>
              <a:prstGeom prst="wedgeRectCallout">
                <a:avLst>
                  <a:gd name="adj1" fmla="val -1824"/>
                  <a:gd name="adj2" fmla="val -157231"/>
                </a:avLst>
              </a:prstGeom>
              <a:solidFill>
                <a:srgbClr val="FFFF00"/>
              </a:solidFill>
              <a:ln w="9525">
                <a:solidFill>
                  <a:schemeClr val="tx1"/>
                </a:solidFill>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sz="1600" b="1" dirty="0">
                    <a:solidFill>
                      <a:srgbClr val="FF0000"/>
                    </a:solidFill>
                    <a:ea typeface="宋体" panose="02010600030101010101" pitchFamily="2" charset="-122"/>
                  </a:rPr>
                  <a:t>指向左孩子</a:t>
                </a:r>
                <a:endParaRPr lang="en-US" altLang="zh-CN" sz="1600" b="1" dirty="0">
                  <a:solidFill>
                    <a:srgbClr val="FF0000"/>
                  </a:solidFill>
                  <a:ea typeface="宋体" panose="02010600030101010101" pitchFamily="2" charset="-122"/>
                </a:endParaRPr>
              </a:p>
              <a:p>
                <a:pPr algn="ctr"/>
                <a:r>
                  <a:rPr lang="zh-CN" altLang="en-US" sz="1600" b="1" dirty="0">
                    <a:solidFill>
                      <a:srgbClr val="FF0000"/>
                    </a:solidFill>
                    <a:ea typeface="宋体" panose="02010600030101010101" pitchFamily="2" charset="-122"/>
                  </a:rPr>
                  <a:t>的指针</a:t>
                </a:r>
                <a:endParaRPr lang="zh-CN" altLang="en-US" sz="1600" b="1" dirty="0">
                  <a:solidFill>
                    <a:srgbClr val="FF0000"/>
                  </a:solidFill>
                  <a:ea typeface="宋体" panose="02010600030101010101" pitchFamily="2" charset="-122"/>
                </a:endParaRPr>
              </a:p>
            </p:txBody>
          </p:sp>
          <p:sp>
            <p:nvSpPr>
              <p:cNvPr id="95" name="AutoShape 12"/>
              <p:cNvSpPr>
                <a:spLocks noChangeArrowheads="1"/>
              </p:cNvSpPr>
              <p:nvPr/>
            </p:nvSpPr>
            <p:spPr bwMode="auto">
              <a:xfrm>
                <a:off x="7020272" y="2091291"/>
                <a:ext cx="1379037" cy="565664"/>
              </a:xfrm>
              <a:prstGeom prst="wedgeRectCallout">
                <a:avLst>
                  <a:gd name="adj1" fmla="val 2987"/>
                  <a:gd name="adj2" fmla="val -143799"/>
                </a:avLst>
              </a:prstGeom>
              <a:solidFill>
                <a:srgbClr val="FFFF00"/>
              </a:solidFill>
              <a:ln w="9525">
                <a:solidFill>
                  <a:schemeClr val="tx1"/>
                </a:solidFill>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sz="1600" b="1" dirty="0">
                    <a:solidFill>
                      <a:srgbClr val="FF0000"/>
                    </a:solidFill>
                    <a:ea typeface="宋体" panose="02010600030101010101" pitchFamily="2" charset="-122"/>
                  </a:rPr>
                  <a:t>指向右孩子的指针</a:t>
                </a:r>
                <a:endParaRPr lang="zh-CN" altLang="en-US" sz="1600" b="1" dirty="0">
                  <a:solidFill>
                    <a:srgbClr val="FF0000"/>
                  </a:solidFill>
                  <a:ea typeface="宋体" panose="02010600030101010101" pitchFamily="2" charset="-122"/>
                </a:endParaRPr>
              </a:p>
            </p:txBody>
          </p:sp>
          <p:sp>
            <p:nvSpPr>
              <p:cNvPr id="96" name="AutoShape 12"/>
              <p:cNvSpPr>
                <a:spLocks noChangeArrowheads="1"/>
              </p:cNvSpPr>
              <p:nvPr/>
            </p:nvSpPr>
            <p:spPr bwMode="auto">
              <a:xfrm>
                <a:off x="5412277" y="2092312"/>
                <a:ext cx="1454849" cy="564643"/>
              </a:xfrm>
              <a:prstGeom prst="wedgeRectCallout">
                <a:avLst>
                  <a:gd name="adj1" fmla="val 22414"/>
                  <a:gd name="adj2" fmla="val -145271"/>
                </a:avLst>
              </a:prstGeom>
              <a:solidFill>
                <a:srgbClr val="FFFF00"/>
              </a:solidFill>
              <a:ln w="9525">
                <a:solidFill>
                  <a:schemeClr val="tx1"/>
                </a:solidFill>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sz="1600" b="1" dirty="0">
                    <a:solidFill>
                      <a:srgbClr val="FF0000"/>
                    </a:solidFill>
                    <a:ea typeface="宋体" panose="02010600030101010101" pitchFamily="2" charset="-122"/>
                  </a:rPr>
                  <a:t>指向父亲结点 的指针</a:t>
                </a:r>
                <a:endParaRPr lang="zh-CN" altLang="en-US" sz="1600" b="1" dirty="0">
                  <a:solidFill>
                    <a:srgbClr val="FF0000"/>
                  </a:solidFill>
                  <a:ea typeface="宋体" panose="02010600030101010101" pitchFamily="2" charset="-122"/>
                </a:endParaRPr>
              </a:p>
            </p:txBody>
          </p:sp>
        </p:grpSp>
        <p:sp>
          <p:nvSpPr>
            <p:cNvPr id="98" name="AutoShape 13"/>
            <p:cNvSpPr>
              <a:spLocks noChangeArrowheads="1"/>
            </p:cNvSpPr>
            <p:nvPr/>
          </p:nvSpPr>
          <p:spPr bwMode="auto">
            <a:xfrm>
              <a:off x="7968431" y="998711"/>
              <a:ext cx="996057" cy="292902"/>
            </a:xfrm>
            <a:prstGeom prst="wedgeRectCallout">
              <a:avLst>
                <a:gd name="adj1" fmla="val -57940"/>
                <a:gd name="adj2" fmla="val 146019"/>
              </a:avLst>
            </a:prstGeom>
            <a:solidFill>
              <a:schemeClr val="accent6">
                <a:lumMod val="60000"/>
                <a:lumOff val="40000"/>
              </a:schemeClr>
            </a:solidFill>
            <a:ln w="9525">
              <a:solidFill>
                <a:schemeClr val="tx1"/>
              </a:solidFill>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err="1">
                  <a:ea typeface="宋体" panose="02010600030101010101" pitchFamily="2" charset="-122"/>
                </a:rPr>
                <a:t>triNode</a:t>
              </a:r>
              <a:endParaRPr lang="zh-CN" altLang="en-US" b="1" dirty="0">
                <a:ea typeface="宋体" panose="02010600030101010101" pitchFamily="2" charset="-122"/>
              </a:endParaRPr>
            </a:p>
          </p:txBody>
        </p:sp>
        <p:sp>
          <p:nvSpPr>
            <p:cNvPr id="99" name="Oval 14"/>
            <p:cNvSpPr>
              <a:spLocks noChangeArrowheads="1"/>
            </p:cNvSpPr>
            <p:nvPr/>
          </p:nvSpPr>
          <p:spPr bwMode="auto">
            <a:xfrm>
              <a:off x="4257551" y="1274776"/>
              <a:ext cx="3770833" cy="878598"/>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sp>
        <p:nvSpPr>
          <p:cNvPr id="101" name="文本框 100"/>
          <p:cNvSpPr txBox="1"/>
          <p:nvPr/>
        </p:nvSpPr>
        <p:spPr>
          <a:xfrm>
            <a:off x="1061822" y="6225284"/>
            <a:ext cx="3006122" cy="369332"/>
          </a:xfrm>
          <a:prstGeom prst="rect">
            <a:avLst/>
          </a:prstGeom>
          <a:noFill/>
        </p:spPr>
        <p:txBody>
          <a:bodyPr wrap="square" rtlCol="0">
            <a:spAutoFit/>
          </a:bodyPr>
          <a:lstStyle/>
          <a:p>
            <a:pPr marL="285750" indent="-285750">
              <a:buClr>
                <a:srgbClr val="FF0000"/>
              </a:buClr>
              <a:buFont typeface="Wingdings" panose="05000000000000000000" pitchFamily="2" charset="2"/>
              <a:buChar char="l"/>
            </a:pPr>
            <a:r>
              <a:rPr lang="zh-CN" altLang="en-US" b="1" dirty="0"/>
              <a:t>容易搜索孩子、父亲结点</a:t>
            </a:r>
            <a:endParaRPr lang="zh-CN" altLang="en-US" b="1"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0"/>
                                        </p:tgtEl>
                                        <p:attrNameLst>
                                          <p:attrName>style.visibility</p:attrName>
                                        </p:attrNameLst>
                                      </p:cBhvr>
                                      <p:to>
                                        <p:strVal val="visible"/>
                                      </p:to>
                                    </p:set>
                                    <p:anim calcmode="lin" valueType="num">
                                      <p:cBhvr additive="base">
                                        <p:cTn id="15" dur="500" fill="hold"/>
                                        <p:tgtEl>
                                          <p:spTgt spid="100"/>
                                        </p:tgtEl>
                                        <p:attrNameLst>
                                          <p:attrName>ppt_x</p:attrName>
                                        </p:attrNameLst>
                                      </p:cBhvr>
                                      <p:tavLst>
                                        <p:tav tm="0">
                                          <p:val>
                                            <p:strVal val="#ppt_x"/>
                                          </p:val>
                                        </p:tav>
                                        <p:tav tm="100000">
                                          <p:val>
                                            <p:strVal val="#ppt_x"/>
                                          </p:val>
                                        </p:tav>
                                      </p:tavLst>
                                    </p:anim>
                                    <p:anim calcmode="lin" valueType="num">
                                      <p:cBhvr additive="base">
                                        <p:cTn id="16"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1"/>
                                        </p:tgtEl>
                                        <p:attrNameLst>
                                          <p:attrName>style.visibility</p:attrName>
                                        </p:attrNameLst>
                                      </p:cBhvr>
                                      <p:to>
                                        <p:strVal val="visible"/>
                                      </p:to>
                                    </p:set>
                                    <p:anim calcmode="lin" valueType="num">
                                      <p:cBhvr additive="base">
                                        <p:cTn id="21" dur="500" fill="hold"/>
                                        <p:tgtEl>
                                          <p:spTgt spid="91"/>
                                        </p:tgtEl>
                                        <p:attrNameLst>
                                          <p:attrName>ppt_x</p:attrName>
                                        </p:attrNameLst>
                                      </p:cBhvr>
                                      <p:tavLst>
                                        <p:tav tm="0">
                                          <p:val>
                                            <p:strVal val="#ppt_x"/>
                                          </p:val>
                                        </p:tav>
                                        <p:tav tm="100000">
                                          <p:val>
                                            <p:strVal val="#ppt_x"/>
                                          </p:val>
                                        </p:tav>
                                      </p:tavLst>
                                    </p:anim>
                                    <p:anim calcmode="lin" valueType="num">
                                      <p:cBhvr additive="base">
                                        <p:cTn id="22"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1"/>
                                        </p:tgtEl>
                                        <p:attrNameLst>
                                          <p:attrName>style.visibility</p:attrName>
                                        </p:attrNameLst>
                                      </p:cBhvr>
                                      <p:to>
                                        <p:strVal val="visible"/>
                                      </p:to>
                                    </p:set>
                                    <p:anim calcmode="lin" valueType="num">
                                      <p:cBhvr additive="base">
                                        <p:cTn id="27" dur="500" fill="hold"/>
                                        <p:tgtEl>
                                          <p:spTgt spid="101"/>
                                        </p:tgtEl>
                                        <p:attrNameLst>
                                          <p:attrName>ppt_x</p:attrName>
                                        </p:attrNameLst>
                                      </p:cBhvr>
                                      <p:tavLst>
                                        <p:tav tm="0">
                                          <p:val>
                                            <p:strVal val="#ppt_x"/>
                                          </p:val>
                                        </p:tav>
                                        <p:tav tm="100000">
                                          <p:val>
                                            <p:strVal val="#ppt_x"/>
                                          </p:val>
                                        </p:tav>
                                      </p:tavLst>
                                    </p:anim>
                                    <p:anim calcmode="lin" valueType="num">
                                      <p:cBhvr additive="base">
                                        <p:cTn id="28"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D268CCF1-CE94-4334-8DE8-358AFA9D7A72}"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323528" y="1052736"/>
            <a:ext cx="8229600" cy="4678451"/>
          </a:xfrm>
        </p:spPr>
        <p:txBody>
          <a:bodyPr/>
          <a:lstStyle/>
          <a:p>
            <a:pPr marL="457200" indent="-457200" eaLnBrk="1" hangingPunct="1">
              <a:buClr>
                <a:srgbClr val="FF0000"/>
              </a:buClr>
              <a:buFont typeface="+mj-lt"/>
              <a:buAutoNum type="arabicPeriod"/>
            </a:pPr>
            <a:r>
              <a:rPr lang="en-US" altLang="zh-CN" sz="2400" b="1" dirty="0"/>
              <a:t> </a:t>
            </a:r>
            <a:r>
              <a:rPr lang="zh-CN" altLang="en-US" sz="2400" b="1" dirty="0"/>
              <a:t>如果已知一棵二叉树有</a:t>
            </a:r>
            <a:r>
              <a:rPr lang="en-US" altLang="zh-CN" sz="2400" b="1" dirty="0"/>
              <a:t>20</a:t>
            </a:r>
            <a:r>
              <a:rPr lang="zh-CN" altLang="en-US" sz="2400" b="1" dirty="0"/>
              <a:t>个叶子结点，有</a:t>
            </a:r>
            <a:r>
              <a:rPr lang="en-US" altLang="zh-CN" sz="2400" b="1" dirty="0"/>
              <a:t>10</a:t>
            </a:r>
            <a:r>
              <a:rPr lang="zh-CN" altLang="en-US" sz="2400" b="1" dirty="0"/>
              <a:t>个结点仅有   左孩子，</a:t>
            </a:r>
            <a:r>
              <a:rPr lang="en-US" altLang="zh-CN" sz="2400" b="1" dirty="0"/>
              <a:t>15</a:t>
            </a:r>
            <a:r>
              <a:rPr lang="zh-CN" altLang="en-US" sz="2400" b="1" dirty="0"/>
              <a:t>个结点仅有右孩子，求出该二叉树的结点数目。</a:t>
            </a:r>
            <a:endParaRPr lang="zh-CN" altLang="en-US" sz="2400" b="1" dirty="0"/>
          </a:p>
          <a:p>
            <a:pPr marL="457200" indent="-457200" eaLnBrk="1" hangingPunct="1">
              <a:buClr>
                <a:srgbClr val="FF0000"/>
              </a:buClr>
              <a:buFont typeface="+mj-lt"/>
              <a:buAutoNum type="arabicPeriod"/>
            </a:pPr>
            <a:r>
              <a:rPr lang="zh-CN" altLang="en-US" sz="2400" b="1" dirty="0"/>
              <a:t>已知某完全二叉树有</a:t>
            </a:r>
            <a:r>
              <a:rPr lang="en-US" altLang="zh-CN" sz="2400" b="1" dirty="0"/>
              <a:t>100</a:t>
            </a:r>
            <a:r>
              <a:rPr lang="zh-CN" altLang="en-US" sz="2400" b="1" dirty="0"/>
              <a:t>个结点，试用三种不同的方法求出该二叉树的叶子结点数。 </a:t>
            </a:r>
            <a:endParaRPr lang="zh-CN" altLang="en-US" sz="2400" b="1" dirty="0"/>
          </a:p>
          <a:p>
            <a:pPr marL="457200" indent="-457200" eaLnBrk="1" hangingPunct="1">
              <a:buClr>
                <a:srgbClr val="FF0000"/>
              </a:buClr>
              <a:buFont typeface="+mj-lt"/>
              <a:buAutoNum type="arabicPeriod"/>
            </a:pPr>
            <a:r>
              <a:rPr lang="zh-CN" altLang="en-US" sz="2400" b="1" dirty="0"/>
              <a:t>如果已知完全二叉树的第</a:t>
            </a:r>
            <a:r>
              <a:rPr lang="en-US" altLang="zh-CN" sz="2400" b="1" dirty="0"/>
              <a:t>6</a:t>
            </a:r>
            <a:r>
              <a:rPr lang="zh-CN" altLang="en-US" sz="2400" b="1" dirty="0"/>
              <a:t>层有</a:t>
            </a:r>
            <a:r>
              <a:rPr lang="en-US" altLang="zh-CN" sz="2400" b="1" dirty="0"/>
              <a:t>5</a:t>
            </a:r>
            <a:r>
              <a:rPr lang="zh-CN" altLang="en-US" sz="2400" b="1" dirty="0"/>
              <a:t>个叶子，试画出所有满足这一条件的完全二叉树，并指出结点数目最多的那棵完全二叉树的叶子结点数目。</a:t>
            </a:r>
            <a:endParaRPr lang="zh-CN" altLang="en-US" sz="2400" b="1" dirty="0"/>
          </a:p>
          <a:p>
            <a:pPr marL="457200" indent="-457200" eaLnBrk="1" hangingPunct="1">
              <a:buClr>
                <a:srgbClr val="FF0000"/>
              </a:buClr>
              <a:buFont typeface="+mj-lt"/>
              <a:buAutoNum type="arabicPeriod"/>
            </a:pPr>
            <a:r>
              <a:rPr lang="zh-CN" altLang="en-US" sz="2400" b="1" dirty="0"/>
              <a:t>在编号的完全二叉树中，判断编号为</a:t>
            </a:r>
            <a:r>
              <a:rPr lang="en-US" altLang="zh-CN" sz="2400" b="1" i="1" dirty="0" err="1"/>
              <a:t>i</a:t>
            </a:r>
            <a:r>
              <a:rPr lang="zh-CN" altLang="en-US" sz="2400" b="1" dirty="0"/>
              <a:t>和</a:t>
            </a:r>
            <a:r>
              <a:rPr lang="en-US" altLang="zh-CN" sz="2400" b="1" u="sng" dirty="0"/>
              <a:t>j</a:t>
            </a:r>
            <a:r>
              <a:rPr lang="zh-CN" altLang="en-US" sz="2400" b="1" dirty="0"/>
              <a:t>的两个结点在同一层的条件是什么？ </a:t>
            </a:r>
            <a:endParaRPr lang="zh-CN" altLang="en-US" sz="2400" b="1" dirty="0"/>
          </a:p>
          <a:p>
            <a:pPr marL="457200" indent="-457200" eaLnBrk="1" hangingPunct="1">
              <a:buClr>
                <a:srgbClr val="FF0000"/>
              </a:buClr>
              <a:buFont typeface="+mj-lt"/>
              <a:buAutoNum type="arabicPeriod"/>
            </a:pPr>
            <a:r>
              <a:rPr lang="zh-CN" altLang="en-US" sz="2400" b="1" dirty="0"/>
              <a:t>设计算法以求解编号为</a:t>
            </a:r>
            <a:r>
              <a:rPr lang="en-US" altLang="zh-CN" sz="2400" b="1" i="1" dirty="0" err="1"/>
              <a:t>i</a:t>
            </a:r>
            <a:r>
              <a:rPr lang="zh-CN" altLang="en-US" sz="2400" b="1" dirty="0"/>
              <a:t>和</a:t>
            </a:r>
            <a:r>
              <a:rPr lang="en-US" altLang="zh-CN" sz="2400" b="1" i="1" dirty="0"/>
              <a:t>j</a:t>
            </a:r>
            <a:r>
              <a:rPr lang="zh-CN" altLang="en-US" sz="2400" b="1" dirty="0"/>
              <a:t>的两个结点的最近的公共祖先结点的编号。 </a:t>
            </a:r>
            <a:endParaRPr lang="zh-CN" altLang="en-US" sz="2400" b="1" dirty="0"/>
          </a:p>
        </p:txBody>
      </p:sp>
      <p:grpSp>
        <p:nvGrpSpPr>
          <p:cNvPr id="6" name="组合 5"/>
          <p:cNvGrpSpPr/>
          <p:nvPr/>
        </p:nvGrpSpPr>
        <p:grpSpPr>
          <a:xfrm>
            <a:off x="539552" y="66293"/>
            <a:ext cx="1971209" cy="696929"/>
            <a:chOff x="973123" y="4906917"/>
            <a:chExt cx="1971209" cy="696929"/>
          </a:xfrm>
        </p:grpSpPr>
        <p:sp>
          <p:nvSpPr>
            <p:cNvPr id="7" name="矩形 6"/>
            <p:cNvSpPr/>
            <p:nvPr/>
          </p:nvSpPr>
          <p:spPr>
            <a:xfrm>
              <a:off x="1523750" y="4964472"/>
              <a:ext cx="1420582"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作业：</a:t>
              </a:r>
              <a:endParaRPr lang="zh-CN" altLang="en-US" sz="3200" b="1" dirty="0">
                <a:latin typeface="Verdana" panose="020B0604030504040204" pitchFamily="34" charset="0"/>
                <a:ea typeface="黑体" panose="02010609060101010101" pitchFamily="49" charset="-122"/>
              </a:endParaRPr>
            </a:p>
          </p:txBody>
        </p:sp>
        <p:pic>
          <p:nvPicPr>
            <p:cNvPr id="8" name="图片 7"/>
            <p:cNvPicPr/>
            <p:nvPr/>
          </p:nvPicPr>
          <p:blipFill>
            <a:blip r:embed="rId1"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6DE94A91-267C-4C18-AAA9-DC664007BF07}"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3" name="Rectangle 3"/>
          <p:cNvSpPr>
            <a:spLocks noGrp="1" noChangeArrowheads="1"/>
          </p:cNvSpPr>
          <p:nvPr>
            <p:ph type="body" idx="1"/>
          </p:nvPr>
        </p:nvSpPr>
        <p:spPr>
          <a:xfrm>
            <a:off x="450042" y="952868"/>
            <a:ext cx="8229600" cy="5333652"/>
          </a:xfrm>
        </p:spPr>
        <p:txBody>
          <a:bodyPr/>
          <a:lstStyle/>
          <a:p>
            <a:pPr eaLnBrk="1" hangingPunct="1">
              <a:lnSpc>
                <a:spcPct val="90000"/>
              </a:lnSpc>
              <a:buClr>
                <a:srgbClr val="FF0000"/>
              </a:buClr>
              <a:buFont typeface="Wingdings" panose="05000000000000000000" pitchFamily="2" charset="2"/>
              <a:buChar char="Ø"/>
            </a:pPr>
            <a:r>
              <a:rPr lang="en-US" altLang="zh-CN" sz="2800" b="1" dirty="0"/>
              <a:t>8.4.1 </a:t>
            </a:r>
            <a:r>
              <a:rPr lang="zh-CN" altLang="en-US" sz="2800" b="1" dirty="0"/>
              <a:t>遍历的基本方法</a:t>
            </a:r>
            <a:endParaRPr lang="zh-CN" altLang="en-US" sz="2800" b="1" dirty="0"/>
          </a:p>
          <a:p>
            <a:pPr lvl="1">
              <a:buClr>
                <a:srgbClr val="FF0000"/>
              </a:buClr>
              <a:buFont typeface="Wingdings" panose="05000000000000000000" pitchFamily="2" charset="2"/>
              <a:buChar char="n"/>
            </a:pPr>
            <a:r>
              <a:rPr lang="zh-CN" altLang="en-US" sz="2400" b="1" dirty="0">
                <a:solidFill>
                  <a:srgbClr val="FF0000"/>
                </a:solidFill>
              </a:rPr>
              <a:t>二叉树的遍历</a:t>
            </a:r>
            <a:r>
              <a:rPr lang="en-US" altLang="zh-CN" sz="2400" b="1" dirty="0"/>
              <a:t>(</a:t>
            </a:r>
            <a:r>
              <a:rPr lang="en-US" altLang="zh-CN" sz="2400" b="1" dirty="0">
                <a:solidFill>
                  <a:srgbClr val="0000FF"/>
                </a:solidFill>
              </a:rPr>
              <a:t>Traversal</a:t>
            </a:r>
            <a:r>
              <a:rPr lang="en-US" altLang="zh-CN" sz="2400" b="1" dirty="0"/>
              <a:t>)</a:t>
            </a:r>
            <a:endParaRPr lang="zh-CN" altLang="en-US" sz="2400" b="1" dirty="0"/>
          </a:p>
          <a:p>
            <a:pPr eaLnBrk="1" hangingPunct="1">
              <a:buFont typeface="Wingdings" panose="05000000000000000000" pitchFamily="2" charset="2"/>
              <a:buNone/>
            </a:pPr>
            <a:r>
              <a:rPr lang="zh-CN" altLang="en-US" sz="2200" b="1" dirty="0"/>
              <a:t>           </a:t>
            </a:r>
            <a:r>
              <a:rPr lang="en-US" altLang="zh-CN" sz="2200" b="1" dirty="0"/>
              <a:t>—</a:t>
            </a:r>
            <a:r>
              <a:rPr lang="zh-CN" altLang="en-US" sz="2000" b="1" dirty="0"/>
              <a:t>按照某种次序依次访问二叉树</a:t>
            </a:r>
            <a:r>
              <a:rPr lang="en-US" altLang="zh-CN" sz="2000" b="1" dirty="0"/>
              <a:t>T</a:t>
            </a:r>
            <a:r>
              <a:rPr lang="zh-CN" altLang="en-US" sz="2000" b="1" dirty="0"/>
              <a:t>中每个结点</a:t>
            </a:r>
            <a:r>
              <a:rPr lang="zh-CN" altLang="en-US" sz="2000" b="1" dirty="0">
                <a:solidFill>
                  <a:srgbClr val="FF0000"/>
                </a:solidFill>
              </a:rPr>
              <a:t>一次且仅一次</a:t>
            </a:r>
            <a:r>
              <a:rPr lang="zh-CN" altLang="en-US" sz="2000" b="1" dirty="0"/>
              <a:t>。</a:t>
            </a:r>
            <a:endParaRPr lang="zh-CN" altLang="en-US" sz="2000" b="1" dirty="0"/>
          </a:p>
          <a:p>
            <a:pPr lvl="1">
              <a:buClr>
                <a:srgbClr val="FF0000"/>
              </a:buClr>
              <a:buFont typeface="Wingdings" panose="05000000000000000000" pitchFamily="2" charset="2"/>
              <a:buChar char="n"/>
            </a:pPr>
            <a:r>
              <a:rPr lang="zh-CN" altLang="en-US" sz="2400" b="1" dirty="0">
                <a:solidFill>
                  <a:srgbClr val="FF0000"/>
                </a:solidFill>
              </a:rPr>
              <a:t>分析</a:t>
            </a:r>
            <a:r>
              <a:rPr lang="zh-CN" altLang="en-US" sz="1600" b="1" dirty="0"/>
              <a:t>：</a:t>
            </a:r>
            <a:endParaRPr lang="zh-CN" altLang="en-US" sz="1600" b="1" dirty="0"/>
          </a:p>
          <a:p>
            <a:pPr eaLnBrk="1" hangingPunct="1">
              <a:buFont typeface="Wingdings" panose="05000000000000000000" pitchFamily="2" charset="2"/>
              <a:buNone/>
            </a:pPr>
            <a:r>
              <a:rPr lang="zh-CN" altLang="en-US" sz="2000" dirty="0"/>
              <a:t>         （</a:t>
            </a:r>
            <a:r>
              <a:rPr lang="en-US" altLang="zh-CN" sz="2000" dirty="0"/>
              <a:t>1</a:t>
            </a:r>
            <a:r>
              <a:rPr lang="zh-CN" altLang="en-US" sz="2000" dirty="0"/>
              <a:t>）</a:t>
            </a:r>
            <a:r>
              <a:rPr lang="zh-CN" altLang="en-US" sz="2000" b="1" dirty="0"/>
              <a:t>若</a:t>
            </a:r>
            <a:r>
              <a:rPr lang="en-US" altLang="zh-CN" sz="2000" b="1" dirty="0"/>
              <a:t>T</a:t>
            </a:r>
            <a:r>
              <a:rPr lang="zh-CN" altLang="en-US" sz="2000" b="1" dirty="0"/>
              <a:t>为空，遍历结束；</a:t>
            </a:r>
            <a:endParaRPr lang="zh-CN" altLang="en-US" sz="2000" b="1" dirty="0"/>
          </a:p>
          <a:p>
            <a:pPr eaLnBrk="1" hangingPunct="1">
              <a:buFont typeface="Wingdings" panose="05000000000000000000" pitchFamily="2" charset="2"/>
              <a:buNone/>
            </a:pPr>
            <a:r>
              <a:rPr lang="zh-CN" altLang="en-US" sz="2000" b="1" dirty="0"/>
              <a:t>         （</a:t>
            </a:r>
            <a:r>
              <a:rPr lang="en-US" altLang="zh-CN" sz="2000" b="1" dirty="0"/>
              <a:t>2</a:t>
            </a:r>
            <a:r>
              <a:rPr lang="zh-CN" altLang="en-US" sz="2000" b="1" dirty="0"/>
              <a:t>）否则，设二叉树的形态如右图所示。</a:t>
            </a:r>
            <a:endParaRPr lang="zh-CN" altLang="en-US" sz="2000" b="1" dirty="0"/>
          </a:p>
          <a:p>
            <a:pPr eaLnBrk="1" hangingPunct="1">
              <a:buFont typeface="Wingdings" panose="05000000000000000000" pitchFamily="2" charset="2"/>
              <a:buNone/>
            </a:pPr>
            <a:r>
              <a:rPr lang="en-US" altLang="zh-CN" sz="2000" b="1" dirty="0"/>
              <a:t>        a .  </a:t>
            </a:r>
            <a:r>
              <a:rPr lang="zh-CN" altLang="en-US" sz="2000" b="1" dirty="0"/>
              <a:t>假设左右子树能分别遍历</a:t>
            </a:r>
            <a:endParaRPr lang="zh-CN" altLang="en-US" sz="2000" b="1" dirty="0"/>
          </a:p>
          <a:p>
            <a:pPr eaLnBrk="1" hangingPunct="1">
              <a:buFont typeface="Wingdings" panose="05000000000000000000" pitchFamily="2" charset="2"/>
              <a:buNone/>
            </a:pPr>
            <a:r>
              <a:rPr lang="zh-CN" altLang="en-US" sz="2000" b="1" dirty="0"/>
              <a:t>               </a:t>
            </a:r>
            <a:r>
              <a:rPr lang="en-US" altLang="zh-CN" sz="2000" b="1" dirty="0"/>
              <a:t>(</a:t>
            </a:r>
            <a:r>
              <a:rPr lang="zh-CN" altLang="en-US" sz="2000" b="1" dirty="0"/>
              <a:t>用</a:t>
            </a:r>
            <a:r>
              <a:rPr lang="en-US" altLang="zh-CN" sz="2000" b="1" dirty="0"/>
              <a:t>L</a:t>
            </a:r>
            <a:r>
              <a:rPr lang="zh-CN" altLang="en-US" sz="2000" b="1" dirty="0"/>
              <a:t>，</a:t>
            </a:r>
            <a:r>
              <a:rPr lang="en-US" altLang="zh-CN" sz="2000" b="1" dirty="0"/>
              <a:t>R</a:t>
            </a:r>
            <a:r>
              <a:rPr lang="zh-CN" altLang="en-US" sz="2000" b="1" dirty="0"/>
              <a:t>分别表示其遍历</a:t>
            </a:r>
            <a:r>
              <a:rPr lang="en-US" altLang="zh-CN" sz="2000" b="1" dirty="0"/>
              <a:t>)</a:t>
            </a:r>
            <a:r>
              <a:rPr lang="zh-CN" altLang="en-US" sz="2000" b="1" dirty="0"/>
              <a:t>，</a:t>
            </a:r>
            <a:endParaRPr lang="zh-CN" altLang="en-US" sz="2000" b="1" dirty="0"/>
          </a:p>
          <a:p>
            <a:pPr eaLnBrk="1" hangingPunct="1">
              <a:buFont typeface="Wingdings" panose="05000000000000000000" pitchFamily="2" charset="2"/>
              <a:buNone/>
            </a:pPr>
            <a:r>
              <a:rPr lang="zh-CN" altLang="en-US" sz="2000" b="1" dirty="0"/>
              <a:t>              则整个二叉树可有如下几种次序的遍历：</a:t>
            </a:r>
            <a:r>
              <a:rPr lang="zh-CN" altLang="en-US" sz="2400" b="1" dirty="0"/>
              <a:t> </a:t>
            </a:r>
            <a:endParaRPr lang="zh-CN" altLang="en-US" sz="2400" b="1" dirty="0"/>
          </a:p>
          <a:p>
            <a:pPr eaLnBrk="1" hangingPunct="1">
              <a:buFont typeface="Wingdings" panose="05000000000000000000" pitchFamily="2" charset="2"/>
              <a:buNone/>
            </a:pPr>
            <a:r>
              <a:rPr lang="zh-CN" altLang="en-US" sz="2000" b="1" dirty="0"/>
              <a:t>        </a:t>
            </a:r>
            <a:r>
              <a:rPr lang="zh-CN" altLang="en-US" sz="2000" b="1" dirty="0">
                <a:solidFill>
                  <a:srgbClr val="0000FF"/>
                </a:solidFill>
              </a:rPr>
              <a:t>先左后右</a:t>
            </a:r>
            <a:r>
              <a:rPr lang="zh-CN" altLang="en-US" sz="2000" b="1" dirty="0"/>
              <a:t>：</a:t>
            </a:r>
            <a:r>
              <a:rPr lang="en-US" altLang="zh-CN" sz="2000" b="1" dirty="0"/>
              <a:t>DLR           LDR          LRD</a:t>
            </a:r>
            <a:endParaRPr lang="en-US" altLang="zh-CN" sz="2000" b="1" dirty="0"/>
          </a:p>
          <a:p>
            <a:pPr eaLnBrk="1" hangingPunct="1">
              <a:buFont typeface="Wingdings" panose="05000000000000000000" pitchFamily="2" charset="2"/>
              <a:buNone/>
            </a:pPr>
            <a:r>
              <a:rPr lang="en-US" altLang="zh-CN" sz="2000" b="1" dirty="0"/>
              <a:t>        </a:t>
            </a:r>
            <a:r>
              <a:rPr lang="zh-CN" altLang="en-US" sz="2000" b="1" dirty="0">
                <a:solidFill>
                  <a:srgbClr val="0000FF"/>
                </a:solidFill>
              </a:rPr>
              <a:t>先右后左</a:t>
            </a:r>
            <a:r>
              <a:rPr lang="zh-CN" altLang="en-US" sz="2000" b="1" dirty="0"/>
              <a:t>：</a:t>
            </a:r>
            <a:r>
              <a:rPr lang="en-US" altLang="zh-CN" sz="2000" b="1" dirty="0"/>
              <a:t>DRL           RDL          RLD</a:t>
            </a:r>
            <a:endParaRPr lang="en-US" altLang="zh-CN" sz="2000" b="1" dirty="0"/>
          </a:p>
          <a:p>
            <a:pPr eaLnBrk="1" hangingPunct="1">
              <a:buFont typeface="Wingdings" panose="05000000000000000000" pitchFamily="2" charset="2"/>
              <a:buNone/>
            </a:pPr>
            <a:r>
              <a:rPr lang="en-US" altLang="zh-CN" sz="2000" b="1" dirty="0"/>
              <a:t>                          </a:t>
            </a:r>
            <a:r>
              <a:rPr lang="zh-CN" altLang="en-US" sz="2000" b="1" dirty="0">
                <a:solidFill>
                  <a:srgbClr val="FF0000"/>
                </a:solidFill>
              </a:rPr>
              <a:t>先根序        中根序      后根序</a:t>
            </a:r>
            <a:endParaRPr lang="zh-CN" altLang="en-US" sz="2000" b="1" dirty="0">
              <a:solidFill>
                <a:srgbClr val="FF0000"/>
              </a:solidFill>
            </a:endParaRPr>
          </a:p>
          <a:p>
            <a:pPr eaLnBrk="1" hangingPunct="1">
              <a:buFont typeface="Wingdings" panose="05000000000000000000" pitchFamily="2" charset="2"/>
              <a:buNone/>
            </a:pPr>
            <a:r>
              <a:rPr lang="en-US" altLang="zh-CN" sz="2000" b="1" dirty="0"/>
              <a:t>       b.   </a:t>
            </a:r>
            <a:r>
              <a:rPr lang="zh-CN" altLang="en-US" sz="2000" b="1" dirty="0"/>
              <a:t>对于左右子树的遍历，</a:t>
            </a:r>
            <a:endParaRPr lang="zh-CN" altLang="en-US" sz="2000" b="1" dirty="0"/>
          </a:p>
          <a:p>
            <a:pPr eaLnBrk="1" hangingPunct="1">
              <a:buFont typeface="Wingdings" panose="05000000000000000000" pitchFamily="2" charset="2"/>
              <a:buNone/>
            </a:pPr>
            <a:r>
              <a:rPr lang="zh-CN" altLang="en-US" sz="2000" b="1" dirty="0"/>
              <a:t>             可按照与整个二叉树相同的方式遍历（即递归调用）</a:t>
            </a:r>
            <a:endParaRPr lang="zh-CN" altLang="en-US" sz="2000" b="1" dirty="0"/>
          </a:p>
        </p:txBody>
      </p:sp>
      <p:sp>
        <p:nvSpPr>
          <p:cNvPr id="23562" name="Rectangle 10"/>
          <p:cNvSpPr>
            <a:spLocks noChangeArrowheads="1"/>
          </p:cNvSpPr>
          <p:nvPr/>
        </p:nvSpPr>
        <p:spPr bwMode="auto">
          <a:xfrm>
            <a:off x="2236565" y="4622686"/>
            <a:ext cx="678842" cy="711314"/>
          </a:xfrm>
          <a:prstGeom prst="rect">
            <a:avLst/>
          </a:prstGeom>
          <a:noFill/>
          <a:ln w="28575">
            <a:solidFill>
              <a:srgbClr val="FF0000"/>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23563" name="Rectangle 11"/>
          <p:cNvSpPr>
            <a:spLocks noChangeArrowheads="1"/>
          </p:cNvSpPr>
          <p:nvPr/>
        </p:nvSpPr>
        <p:spPr bwMode="auto">
          <a:xfrm>
            <a:off x="3463305" y="4622686"/>
            <a:ext cx="717920" cy="711314"/>
          </a:xfrm>
          <a:prstGeom prst="rect">
            <a:avLst/>
          </a:prstGeom>
          <a:noFill/>
          <a:ln w="28575">
            <a:solidFill>
              <a:srgbClr val="FF0000"/>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23564" name="Rectangle 12"/>
          <p:cNvSpPr>
            <a:spLocks noChangeArrowheads="1"/>
          </p:cNvSpPr>
          <p:nvPr/>
        </p:nvSpPr>
        <p:spPr bwMode="auto">
          <a:xfrm>
            <a:off x="4638501" y="4622686"/>
            <a:ext cx="697012" cy="700876"/>
          </a:xfrm>
          <a:prstGeom prst="rect">
            <a:avLst/>
          </a:prstGeom>
          <a:noFill/>
          <a:ln w="28575">
            <a:solidFill>
              <a:srgbClr val="FF0000"/>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nvGrpSpPr>
          <p:cNvPr id="20" name="组合 67"/>
          <p:cNvGrpSpPr/>
          <p:nvPr/>
        </p:nvGrpSpPr>
        <p:grpSpPr>
          <a:xfrm>
            <a:off x="423112" y="103196"/>
            <a:ext cx="7317240" cy="674847"/>
            <a:chOff x="830947" y="4202884"/>
            <a:chExt cx="7317240" cy="674847"/>
          </a:xfrm>
        </p:grpSpPr>
        <p:grpSp>
          <p:nvGrpSpPr>
            <p:cNvPr id="21" name="组合 106"/>
            <p:cNvGrpSpPr/>
            <p:nvPr/>
          </p:nvGrpSpPr>
          <p:grpSpPr>
            <a:xfrm>
              <a:off x="830947" y="4202884"/>
              <a:ext cx="7317240" cy="674847"/>
              <a:chOff x="821422" y="4202884"/>
              <a:chExt cx="7317240" cy="674847"/>
            </a:xfrm>
          </p:grpSpPr>
          <p:sp>
            <p:nvSpPr>
              <p:cNvPr id="23"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4" name="TextBox 6"/>
              <p:cNvSpPr txBox="1">
                <a:spLocks noChangeArrowheads="1"/>
              </p:cNvSpPr>
              <p:nvPr/>
            </p:nvSpPr>
            <p:spPr bwMode="auto">
              <a:xfrm>
                <a:off x="821422" y="4218085"/>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8.4 </a:t>
                </a:r>
                <a:r>
                  <a:rPr lang="zh-CN" altLang="en-US" sz="3600" b="1" dirty="0">
                    <a:latin typeface="Times New Roman" panose="02020603050405020304" pitchFamily="18" charset="0"/>
                    <a:ea typeface="黑体" panose="02010609060101010101" pitchFamily="49" charset="-122"/>
                  </a:rPr>
                  <a:t>二叉树的遍历及其应用</a:t>
                </a:r>
                <a:endParaRPr lang="zh-CN" altLang="en-US" sz="3600" b="1" dirty="0">
                  <a:latin typeface="Times New Roman" panose="02020603050405020304" pitchFamily="18" charset="0"/>
                  <a:ea typeface="黑体" panose="02010609060101010101" pitchFamily="49" charset="-122"/>
                </a:endParaRPr>
              </a:p>
            </p:txBody>
          </p:sp>
        </p:grpSp>
        <p:pic>
          <p:nvPicPr>
            <p:cNvPr id="22" name="图片 21" descr="无标题.png"/>
            <p:cNvPicPr>
              <a:picLocks noChangeAspect="1"/>
            </p:cNvPicPr>
            <p:nvPr/>
          </p:nvPicPr>
          <p:blipFill>
            <a:blip r:embed="rId1" cstate="print"/>
            <a:stretch>
              <a:fillRect/>
            </a:stretch>
          </p:blipFill>
          <p:spPr>
            <a:xfrm>
              <a:off x="1137949" y="4364064"/>
              <a:ext cx="433676" cy="330989"/>
            </a:xfrm>
            <a:prstGeom prst="rect">
              <a:avLst/>
            </a:prstGeom>
          </p:spPr>
        </p:pic>
      </p:grpSp>
      <p:pic>
        <p:nvPicPr>
          <p:cNvPr id="8" name="图片 7"/>
          <p:cNvPicPr>
            <a:picLocks noChangeAspect="1"/>
          </p:cNvPicPr>
          <p:nvPr/>
        </p:nvPicPr>
        <p:blipFill>
          <a:blip r:embed="rId2"/>
          <a:stretch>
            <a:fillRect/>
          </a:stretch>
        </p:blipFill>
        <p:spPr>
          <a:xfrm>
            <a:off x="5926772" y="3429000"/>
            <a:ext cx="2932257" cy="1905000"/>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20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blinds(horizontal)">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blinds(horizontal)">
                                      <p:cBhvr>
                                        <p:cTn id="45" dur="5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blinds(horizontal)">
                                      <p:cBhvr>
                                        <p:cTn id="50" dur="5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blinds(horizontal)">
                                      <p:cBhvr>
                                        <p:cTn id="55" dur="500"/>
                                        <p:tgtEl>
                                          <p:spTgt spid="3">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blinds(horizontal)">
                                      <p:cBhvr>
                                        <p:cTn id="60" dur="500"/>
                                        <p:tgtEl>
                                          <p:spTgt spid="3">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3562"/>
                                        </p:tgtEl>
                                        <p:attrNameLst>
                                          <p:attrName>style.visibility</p:attrName>
                                        </p:attrNameLst>
                                      </p:cBhvr>
                                      <p:to>
                                        <p:strVal val="visible"/>
                                      </p:to>
                                    </p:set>
                                    <p:animEffect transition="in" filter="blinds(horizontal)">
                                      <p:cBhvr>
                                        <p:cTn id="65" dur="500"/>
                                        <p:tgtEl>
                                          <p:spTgt spid="23562"/>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3563"/>
                                        </p:tgtEl>
                                        <p:attrNameLst>
                                          <p:attrName>style.visibility</p:attrName>
                                        </p:attrNameLst>
                                      </p:cBhvr>
                                      <p:to>
                                        <p:strVal val="visible"/>
                                      </p:to>
                                    </p:set>
                                    <p:animEffect transition="in" filter="blinds(horizontal)">
                                      <p:cBhvr>
                                        <p:cTn id="70" dur="500"/>
                                        <p:tgtEl>
                                          <p:spTgt spid="23563"/>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23564"/>
                                        </p:tgtEl>
                                        <p:attrNameLst>
                                          <p:attrName>style.visibility</p:attrName>
                                        </p:attrNameLst>
                                      </p:cBhvr>
                                      <p:to>
                                        <p:strVal val="visible"/>
                                      </p:to>
                                    </p:set>
                                    <p:animEffect transition="in" filter="blinds(horizontal)">
                                      <p:cBhvr>
                                        <p:cTn id="75" dur="500"/>
                                        <p:tgtEl>
                                          <p:spTgt spid="23564"/>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3">
                                            <p:txEl>
                                              <p:pRg st="11" end="11"/>
                                            </p:txEl>
                                          </p:spTgt>
                                        </p:tgtEl>
                                        <p:attrNameLst>
                                          <p:attrName>style.visibility</p:attrName>
                                        </p:attrNameLst>
                                      </p:cBhvr>
                                      <p:to>
                                        <p:strVal val="visible"/>
                                      </p:to>
                                    </p:set>
                                    <p:animEffect transition="in" filter="blinds(horizontal)">
                                      <p:cBhvr>
                                        <p:cTn id="80" dur="500"/>
                                        <p:tgtEl>
                                          <p:spTgt spid="3">
                                            <p:txEl>
                                              <p:pRg st="11" end="1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3">
                                            <p:txEl>
                                              <p:pRg st="12" end="12"/>
                                            </p:txEl>
                                          </p:spTgt>
                                        </p:tgtEl>
                                        <p:attrNameLst>
                                          <p:attrName>style.visibility</p:attrName>
                                        </p:attrNameLst>
                                      </p:cBhvr>
                                      <p:to>
                                        <p:strVal val="visible"/>
                                      </p:to>
                                    </p:set>
                                    <p:animEffect transition="in" filter="blinds(horizontal)">
                                      <p:cBhvr>
                                        <p:cTn id="85" dur="500"/>
                                        <p:tgtEl>
                                          <p:spTgt spid="3">
                                            <p:txEl>
                                              <p:pRg st="12" end="12"/>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3">
                                            <p:txEl>
                                              <p:pRg st="13" end="13"/>
                                            </p:txEl>
                                          </p:spTgt>
                                        </p:tgtEl>
                                        <p:attrNameLst>
                                          <p:attrName>style.visibility</p:attrName>
                                        </p:attrNameLst>
                                      </p:cBhvr>
                                      <p:to>
                                        <p:strVal val="visible"/>
                                      </p:to>
                                    </p:set>
                                    <p:animEffect transition="in" filter="blinds(horizontal)">
                                      <p:cBhvr>
                                        <p:cTn id="90"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uiExpand="1" build="p"/>
      <p:bldP spid="23562" grpId="0" animBg="1" uiExpand="1"/>
      <p:bldP spid="23563" grpId="0" animBg="1" uiExpand="1"/>
      <p:bldP spid="23564" grpId="0" animBg="1" uiExpan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ED6288B1-F199-4EF1-A50A-FED9FAF522E3}"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3" name="Rectangle 3"/>
          <p:cNvSpPr>
            <a:spLocks noGrp="1" noChangeArrowheads="1"/>
          </p:cNvSpPr>
          <p:nvPr>
            <p:ph type="body" idx="1"/>
          </p:nvPr>
        </p:nvSpPr>
        <p:spPr>
          <a:xfrm>
            <a:off x="438526" y="1018753"/>
            <a:ext cx="8229600" cy="4678451"/>
          </a:xfrm>
        </p:spPr>
        <p:txBody>
          <a:bodyPr/>
          <a:lstStyle/>
          <a:p>
            <a:pPr eaLnBrk="1" hangingPunct="1">
              <a:buClr>
                <a:srgbClr val="FF0000"/>
              </a:buClr>
              <a:buFont typeface="Wingdings" panose="05000000000000000000" pitchFamily="2" charset="2"/>
              <a:buChar char="n"/>
            </a:pPr>
            <a:r>
              <a:rPr lang="zh-CN" altLang="en-US" sz="2400" b="1" dirty="0"/>
              <a:t>有关遍历方法的例题：</a:t>
            </a:r>
            <a:endParaRPr lang="zh-CN" altLang="en-US" sz="2400" b="1" dirty="0"/>
          </a:p>
          <a:p>
            <a:pPr lvl="1">
              <a:buClr>
                <a:srgbClr val="FF0000"/>
              </a:buClr>
              <a:buFont typeface="Wingdings" panose="05000000000000000000" pitchFamily="2" charset="2"/>
              <a:buChar char="ü"/>
            </a:pPr>
            <a:r>
              <a:rPr lang="zh-CN" altLang="en-US" sz="2000" b="1" dirty="0"/>
              <a:t>例：分别写出下图二叉树的先序、中序和后序序列</a:t>
            </a:r>
            <a:endParaRPr lang="zh-CN" altLang="en-US" sz="2000" b="1" dirty="0"/>
          </a:p>
        </p:txBody>
      </p:sp>
      <p:sp>
        <p:nvSpPr>
          <p:cNvPr id="24581" name="AutoShape 4"/>
          <p:cNvSpPr>
            <a:spLocks noChangeAspect="1" noChangeArrowheads="1"/>
          </p:cNvSpPr>
          <p:nvPr/>
        </p:nvSpPr>
        <p:spPr bwMode="auto">
          <a:xfrm>
            <a:off x="1476375" y="3186113"/>
            <a:ext cx="7200900"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4" name="Text Box 5"/>
          <p:cNvSpPr txBox="1">
            <a:spLocks noChangeArrowheads="1"/>
          </p:cNvSpPr>
          <p:nvPr/>
        </p:nvSpPr>
        <p:spPr bwMode="auto">
          <a:xfrm>
            <a:off x="5795963" y="2708275"/>
            <a:ext cx="1871662" cy="688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000" b="1">
                <a:latin typeface="Times New Roman" panose="02020603050405020304" pitchFamily="18" charset="0"/>
                <a:ea typeface="宋体" panose="02010600030101010101" pitchFamily="2" charset="-122"/>
              </a:rPr>
              <a:t>ABCDEFGHI</a:t>
            </a:r>
            <a:endParaRPr lang="en-US" altLang="zh-CN" sz="2000" b="1">
              <a:latin typeface="Times New Roman" panose="02020603050405020304" pitchFamily="18" charset="0"/>
              <a:ea typeface="宋体" panose="02010600030101010101" pitchFamily="2" charset="-122"/>
            </a:endParaRPr>
          </a:p>
        </p:txBody>
      </p:sp>
      <p:sp>
        <p:nvSpPr>
          <p:cNvPr id="24582" name="Text Box 6"/>
          <p:cNvSpPr txBox="1">
            <a:spLocks noChangeArrowheads="1"/>
          </p:cNvSpPr>
          <p:nvPr/>
        </p:nvSpPr>
        <p:spPr bwMode="auto">
          <a:xfrm>
            <a:off x="6109441" y="4000574"/>
            <a:ext cx="1916113" cy="688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000" b="1" dirty="0">
                <a:latin typeface="Times New Roman" panose="02020603050405020304" pitchFamily="18" charset="0"/>
                <a:ea typeface="宋体" panose="02010600030101010101" pitchFamily="2" charset="-122"/>
              </a:rPr>
              <a:t>CDBEFAHGI</a:t>
            </a:r>
            <a:endParaRPr lang="en-US" altLang="zh-CN" sz="2000" b="1" dirty="0">
              <a:latin typeface="Times New Roman" panose="02020603050405020304" pitchFamily="18" charset="0"/>
              <a:ea typeface="宋体" panose="02010600030101010101" pitchFamily="2" charset="-122"/>
            </a:endParaRPr>
          </a:p>
        </p:txBody>
      </p:sp>
      <p:sp>
        <p:nvSpPr>
          <p:cNvPr id="24583" name="Text Box 7"/>
          <p:cNvSpPr txBox="1">
            <a:spLocks noChangeArrowheads="1"/>
          </p:cNvSpPr>
          <p:nvPr/>
        </p:nvSpPr>
        <p:spPr bwMode="auto">
          <a:xfrm>
            <a:off x="6003696" y="5001841"/>
            <a:ext cx="2087562" cy="6905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000" b="1">
                <a:latin typeface="Times New Roman" panose="02020603050405020304" pitchFamily="18" charset="0"/>
                <a:ea typeface="宋体" panose="02010600030101010101" pitchFamily="2" charset="-122"/>
              </a:rPr>
              <a:t>DCFEBHIGA</a:t>
            </a:r>
            <a:endParaRPr lang="en-US" altLang="zh-CN" sz="2000" b="1">
              <a:latin typeface="Times New Roman" panose="02020603050405020304" pitchFamily="18" charset="0"/>
              <a:ea typeface="宋体" panose="02010600030101010101" pitchFamily="2" charset="-122"/>
            </a:endParaRPr>
          </a:p>
        </p:txBody>
      </p:sp>
      <p:sp>
        <p:nvSpPr>
          <p:cNvPr id="24586" name="Text Box 36"/>
          <p:cNvSpPr txBox="1">
            <a:spLocks noChangeArrowheads="1"/>
          </p:cNvSpPr>
          <p:nvPr/>
        </p:nvSpPr>
        <p:spPr bwMode="auto">
          <a:xfrm>
            <a:off x="4643438" y="2781300"/>
            <a:ext cx="792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l">
              <a:spcBef>
                <a:spcPct val="50000"/>
              </a:spcBef>
            </a:pPr>
            <a:endParaRPr lang="zh-CN" altLang="en-US">
              <a:ea typeface="宋体" panose="02010600030101010101" pitchFamily="2" charset="-122"/>
            </a:endParaRPr>
          </a:p>
        </p:txBody>
      </p:sp>
      <p:sp>
        <p:nvSpPr>
          <p:cNvPr id="24613" name="Text Box 37"/>
          <p:cNvSpPr txBox="1">
            <a:spLocks noChangeArrowheads="1"/>
          </p:cNvSpPr>
          <p:nvPr/>
        </p:nvSpPr>
        <p:spPr bwMode="auto">
          <a:xfrm>
            <a:off x="4643438" y="2708275"/>
            <a:ext cx="936625" cy="5032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zh-CN" altLang="en-US" sz="2000" b="1" dirty="0">
                <a:latin typeface="Times New Roman" panose="02020603050405020304" pitchFamily="18" charset="0"/>
                <a:ea typeface="宋体" panose="02010600030101010101" pitchFamily="2" charset="-122"/>
              </a:rPr>
              <a:t>先序</a:t>
            </a:r>
            <a:r>
              <a:rPr lang="en-US" altLang="zh-CN" sz="2000" b="1" dirty="0">
                <a:latin typeface="Times New Roman" panose="02020603050405020304" pitchFamily="18" charset="0"/>
                <a:ea typeface="宋体" panose="02010600030101010101" pitchFamily="2" charset="-122"/>
              </a:rPr>
              <a:t>:</a:t>
            </a:r>
            <a:endParaRPr lang="zh-CN" altLang="en-US" sz="2000" b="1" dirty="0">
              <a:latin typeface="Times New Roman" panose="02020603050405020304" pitchFamily="18" charset="0"/>
              <a:ea typeface="宋体" panose="02010600030101010101" pitchFamily="2" charset="-122"/>
            </a:endParaRPr>
          </a:p>
        </p:txBody>
      </p:sp>
      <p:sp>
        <p:nvSpPr>
          <p:cNvPr id="24614" name="Text Box 38"/>
          <p:cNvSpPr txBox="1">
            <a:spLocks noChangeArrowheads="1"/>
          </p:cNvSpPr>
          <p:nvPr/>
        </p:nvSpPr>
        <p:spPr bwMode="auto">
          <a:xfrm>
            <a:off x="4587158" y="3933825"/>
            <a:ext cx="1079500" cy="4333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zh-CN" altLang="en-US" sz="2000" b="1" dirty="0">
                <a:latin typeface="Times New Roman" panose="02020603050405020304" pitchFamily="18" charset="0"/>
                <a:ea typeface="宋体" panose="02010600030101010101" pitchFamily="2" charset="-122"/>
              </a:rPr>
              <a:t>中序：</a:t>
            </a:r>
            <a:endParaRPr lang="zh-CN" altLang="en-US" sz="2000" b="1" dirty="0">
              <a:latin typeface="Times New Roman" panose="02020603050405020304" pitchFamily="18" charset="0"/>
              <a:ea typeface="宋体" panose="02010600030101010101" pitchFamily="2" charset="-122"/>
            </a:endParaRPr>
          </a:p>
        </p:txBody>
      </p:sp>
      <p:sp>
        <p:nvSpPr>
          <p:cNvPr id="24615" name="Text Box 39"/>
          <p:cNvSpPr txBox="1">
            <a:spLocks noChangeArrowheads="1"/>
          </p:cNvSpPr>
          <p:nvPr/>
        </p:nvSpPr>
        <p:spPr bwMode="auto">
          <a:xfrm>
            <a:off x="4610591" y="5044741"/>
            <a:ext cx="1079500" cy="6905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zh-CN" altLang="en-US" sz="2000" b="1" dirty="0">
                <a:latin typeface="Times New Roman" panose="02020603050405020304" pitchFamily="18" charset="0"/>
                <a:ea typeface="宋体" panose="02010600030101010101" pitchFamily="2" charset="-122"/>
              </a:rPr>
              <a:t>后序：</a:t>
            </a:r>
            <a:endParaRPr lang="zh-CN" altLang="en-US" sz="2000" b="1" dirty="0">
              <a:latin typeface="Times New Roman" panose="02020603050405020304" pitchFamily="18" charset="0"/>
              <a:ea typeface="宋体" panose="02010600030101010101" pitchFamily="2" charset="-122"/>
            </a:endParaRPr>
          </a:p>
        </p:txBody>
      </p:sp>
      <p:sp>
        <p:nvSpPr>
          <p:cNvPr id="24616" name="Text Box 40"/>
          <p:cNvSpPr txBox="1">
            <a:spLocks noChangeArrowheads="1"/>
          </p:cNvSpPr>
          <p:nvPr/>
        </p:nvSpPr>
        <p:spPr bwMode="auto">
          <a:xfrm>
            <a:off x="5865206" y="2670175"/>
            <a:ext cx="1871663" cy="688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zh-CN" altLang="en-US" sz="2000" b="1" dirty="0">
                <a:solidFill>
                  <a:srgbClr val="FF0000"/>
                </a:solidFill>
                <a:latin typeface="Times New Roman" panose="02020603050405020304" pitchFamily="18" charset="0"/>
                <a:ea typeface="宋体" panose="02010600030101010101" pitchFamily="2" charset="-122"/>
              </a:rPr>
              <a:t>求解过程讨论</a:t>
            </a:r>
            <a:endParaRPr lang="zh-CN" altLang="en-US" sz="2000" b="1" dirty="0">
              <a:solidFill>
                <a:srgbClr val="FF0000"/>
              </a:solidFill>
              <a:latin typeface="Times New Roman" panose="02020603050405020304" pitchFamily="18" charset="0"/>
              <a:ea typeface="宋体" panose="02010600030101010101" pitchFamily="2" charset="-122"/>
            </a:endParaRPr>
          </a:p>
        </p:txBody>
      </p:sp>
      <p:sp>
        <p:nvSpPr>
          <p:cNvPr id="24617" name="Text Box 41"/>
          <p:cNvSpPr txBox="1">
            <a:spLocks noChangeArrowheads="1"/>
          </p:cNvSpPr>
          <p:nvPr/>
        </p:nvSpPr>
        <p:spPr bwMode="auto">
          <a:xfrm>
            <a:off x="5874357" y="3913188"/>
            <a:ext cx="1871662" cy="688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zh-CN" altLang="en-US" sz="2000" b="1" dirty="0">
                <a:solidFill>
                  <a:srgbClr val="FF0000"/>
                </a:solidFill>
                <a:latin typeface="Times New Roman" panose="02020603050405020304" pitchFamily="18" charset="0"/>
                <a:ea typeface="宋体" panose="02010600030101010101" pitchFamily="2" charset="-122"/>
              </a:rPr>
              <a:t>求解过程讨论</a:t>
            </a:r>
            <a:endParaRPr lang="zh-CN" altLang="en-US" sz="2000" b="1" dirty="0">
              <a:solidFill>
                <a:srgbClr val="FF0000"/>
              </a:solidFill>
              <a:latin typeface="Times New Roman" panose="02020603050405020304" pitchFamily="18" charset="0"/>
              <a:ea typeface="宋体" panose="02010600030101010101" pitchFamily="2" charset="-122"/>
            </a:endParaRPr>
          </a:p>
        </p:txBody>
      </p:sp>
      <p:sp>
        <p:nvSpPr>
          <p:cNvPr id="24618" name="Text Box 42"/>
          <p:cNvSpPr txBox="1">
            <a:spLocks noChangeArrowheads="1"/>
          </p:cNvSpPr>
          <p:nvPr/>
        </p:nvSpPr>
        <p:spPr bwMode="auto">
          <a:xfrm>
            <a:off x="5874357" y="5010572"/>
            <a:ext cx="1871662" cy="688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zh-CN" altLang="en-US" sz="2000" b="1" dirty="0">
                <a:solidFill>
                  <a:srgbClr val="FF0000"/>
                </a:solidFill>
                <a:latin typeface="Times New Roman" panose="02020603050405020304" pitchFamily="18" charset="0"/>
                <a:ea typeface="宋体" panose="02010600030101010101" pitchFamily="2" charset="-122"/>
              </a:rPr>
              <a:t>求解过程讨论</a:t>
            </a:r>
            <a:endParaRPr lang="zh-CN" altLang="en-US" sz="2000" b="1" dirty="0">
              <a:solidFill>
                <a:srgbClr val="FF0000"/>
              </a:solidFill>
              <a:latin typeface="Times New Roman" panose="02020603050405020304" pitchFamily="18" charset="0"/>
              <a:ea typeface="宋体" panose="02010600030101010101" pitchFamily="2" charset="-122"/>
            </a:endParaRPr>
          </a:p>
        </p:txBody>
      </p:sp>
      <p:grpSp>
        <p:nvGrpSpPr>
          <p:cNvPr id="45" name="组合 67"/>
          <p:cNvGrpSpPr/>
          <p:nvPr/>
        </p:nvGrpSpPr>
        <p:grpSpPr>
          <a:xfrm>
            <a:off x="423112" y="103196"/>
            <a:ext cx="7317240" cy="674847"/>
            <a:chOff x="830947" y="4202884"/>
            <a:chExt cx="7317240" cy="674847"/>
          </a:xfrm>
        </p:grpSpPr>
        <p:grpSp>
          <p:nvGrpSpPr>
            <p:cNvPr id="46" name="组合 106"/>
            <p:cNvGrpSpPr/>
            <p:nvPr/>
          </p:nvGrpSpPr>
          <p:grpSpPr>
            <a:xfrm>
              <a:off x="830947" y="4202884"/>
              <a:ext cx="7317240" cy="674847"/>
              <a:chOff x="821422" y="4202884"/>
              <a:chExt cx="7317240" cy="674847"/>
            </a:xfrm>
          </p:grpSpPr>
          <p:sp>
            <p:nvSpPr>
              <p:cNvPr id="4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49" name="TextBox 6"/>
              <p:cNvSpPr txBox="1">
                <a:spLocks noChangeArrowheads="1"/>
              </p:cNvSpPr>
              <p:nvPr/>
            </p:nvSpPr>
            <p:spPr bwMode="auto">
              <a:xfrm>
                <a:off x="821422" y="4218085"/>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8.4 </a:t>
                </a:r>
                <a:r>
                  <a:rPr lang="zh-CN" altLang="en-US" sz="3600" b="1" dirty="0">
                    <a:latin typeface="Times New Roman" panose="02020603050405020304" pitchFamily="18" charset="0"/>
                    <a:ea typeface="黑体" panose="02010609060101010101" pitchFamily="49" charset="-122"/>
                  </a:rPr>
                  <a:t>二叉树的遍历及其应用</a:t>
                </a:r>
                <a:endParaRPr lang="zh-CN" altLang="en-US" sz="3600" b="1" dirty="0">
                  <a:latin typeface="Times New Roman" panose="02020603050405020304" pitchFamily="18" charset="0"/>
                  <a:ea typeface="黑体" panose="02010609060101010101" pitchFamily="49" charset="-122"/>
                </a:endParaRPr>
              </a:p>
            </p:txBody>
          </p:sp>
        </p:grpSp>
        <p:pic>
          <p:nvPicPr>
            <p:cNvPr id="47" name="图片 46" descr="无标题.png"/>
            <p:cNvPicPr>
              <a:picLocks noChangeAspect="1"/>
            </p:cNvPicPr>
            <p:nvPr/>
          </p:nvPicPr>
          <p:blipFill>
            <a:blip r:embed="rId1" cstate="print"/>
            <a:stretch>
              <a:fillRect/>
            </a:stretch>
          </p:blipFill>
          <p:spPr>
            <a:xfrm>
              <a:off x="1137949" y="4364064"/>
              <a:ext cx="433676" cy="330989"/>
            </a:xfrm>
            <a:prstGeom prst="rect">
              <a:avLst/>
            </a:prstGeom>
          </p:spPr>
        </p:pic>
      </p:grpSp>
      <p:pic>
        <p:nvPicPr>
          <p:cNvPr id="11" name="图片 10"/>
          <p:cNvPicPr>
            <a:picLocks noChangeAspect="1"/>
          </p:cNvPicPr>
          <p:nvPr/>
        </p:nvPicPr>
        <p:blipFill>
          <a:blip r:embed="rId2"/>
          <a:stretch>
            <a:fillRect/>
          </a:stretch>
        </p:blipFill>
        <p:spPr>
          <a:xfrm>
            <a:off x="1287615" y="2419481"/>
            <a:ext cx="2505195" cy="2448364"/>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4613"/>
                                        </p:tgtEl>
                                        <p:attrNameLst>
                                          <p:attrName>style.visibility</p:attrName>
                                        </p:attrNameLst>
                                      </p:cBhvr>
                                      <p:to>
                                        <p:strVal val="visible"/>
                                      </p:to>
                                    </p:set>
                                    <p:animEffect transition="in" filter="blinds(horizontal)">
                                      <p:cBhvr>
                                        <p:cTn id="21" dur="500"/>
                                        <p:tgtEl>
                                          <p:spTgt spid="2461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4616"/>
                                        </p:tgtEl>
                                        <p:attrNameLst>
                                          <p:attrName>style.visibility</p:attrName>
                                        </p:attrNameLst>
                                      </p:cBhvr>
                                      <p:to>
                                        <p:strVal val="visible"/>
                                      </p:to>
                                    </p:set>
                                    <p:animEffect transition="in" filter="blinds(horizontal)">
                                      <p:cBhvr>
                                        <p:cTn id="26" dur="500"/>
                                        <p:tgtEl>
                                          <p:spTgt spid="2461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24616"/>
                                        </p:tgtEl>
                                      </p:cBhvr>
                                    </p:animEffect>
                                    <p:set>
                                      <p:cBhvr>
                                        <p:cTn id="31" dur="1" fill="hold">
                                          <p:stCondLst>
                                            <p:cond delay="499"/>
                                          </p:stCondLst>
                                        </p:cTn>
                                        <p:tgtEl>
                                          <p:spTgt spid="2461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linds(horizontal)">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4614"/>
                                        </p:tgtEl>
                                        <p:attrNameLst>
                                          <p:attrName>style.visibility</p:attrName>
                                        </p:attrNameLst>
                                      </p:cBhvr>
                                      <p:to>
                                        <p:strVal val="visible"/>
                                      </p:to>
                                    </p:set>
                                    <p:animEffect transition="in" filter="blinds(horizontal)">
                                      <p:cBhvr>
                                        <p:cTn id="41" dur="500"/>
                                        <p:tgtEl>
                                          <p:spTgt spid="2461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4617"/>
                                        </p:tgtEl>
                                        <p:attrNameLst>
                                          <p:attrName>style.visibility</p:attrName>
                                        </p:attrNameLst>
                                      </p:cBhvr>
                                      <p:to>
                                        <p:strVal val="visible"/>
                                      </p:to>
                                    </p:set>
                                    <p:animEffect transition="in" filter="blinds(horizontal)">
                                      <p:cBhvr>
                                        <p:cTn id="46" dur="500"/>
                                        <p:tgtEl>
                                          <p:spTgt spid="24617"/>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xit" presetSubtype="10" fill="hold" grpId="1" nodeType="clickEffect">
                                  <p:stCondLst>
                                    <p:cond delay="0"/>
                                  </p:stCondLst>
                                  <p:childTnLst>
                                    <p:animEffect transition="out" filter="blinds(horizontal)">
                                      <p:cBhvr>
                                        <p:cTn id="50" dur="500"/>
                                        <p:tgtEl>
                                          <p:spTgt spid="24617"/>
                                        </p:tgtEl>
                                      </p:cBhvr>
                                    </p:animEffect>
                                    <p:set>
                                      <p:cBhvr>
                                        <p:cTn id="51" dur="1" fill="hold">
                                          <p:stCondLst>
                                            <p:cond delay="499"/>
                                          </p:stCondLst>
                                        </p:cTn>
                                        <p:tgtEl>
                                          <p:spTgt spid="24617"/>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4582"/>
                                        </p:tgtEl>
                                        <p:attrNameLst>
                                          <p:attrName>style.visibility</p:attrName>
                                        </p:attrNameLst>
                                      </p:cBhvr>
                                      <p:to>
                                        <p:strVal val="visible"/>
                                      </p:to>
                                    </p:set>
                                    <p:animEffect transition="in" filter="blinds(horizontal)">
                                      <p:cBhvr>
                                        <p:cTn id="56" dur="500"/>
                                        <p:tgtEl>
                                          <p:spTgt spid="24582"/>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4615"/>
                                        </p:tgtEl>
                                        <p:attrNameLst>
                                          <p:attrName>style.visibility</p:attrName>
                                        </p:attrNameLst>
                                      </p:cBhvr>
                                      <p:to>
                                        <p:strVal val="visible"/>
                                      </p:to>
                                    </p:set>
                                    <p:animEffect transition="in" filter="blinds(horizontal)">
                                      <p:cBhvr>
                                        <p:cTn id="61" dur="500"/>
                                        <p:tgtEl>
                                          <p:spTgt spid="24615"/>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4618"/>
                                        </p:tgtEl>
                                        <p:attrNameLst>
                                          <p:attrName>style.visibility</p:attrName>
                                        </p:attrNameLst>
                                      </p:cBhvr>
                                      <p:to>
                                        <p:strVal val="visible"/>
                                      </p:to>
                                    </p:set>
                                    <p:animEffect transition="in" filter="blinds(horizontal)">
                                      <p:cBhvr>
                                        <p:cTn id="66" dur="500"/>
                                        <p:tgtEl>
                                          <p:spTgt spid="24618"/>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1" nodeType="clickEffect">
                                  <p:stCondLst>
                                    <p:cond delay="0"/>
                                  </p:stCondLst>
                                  <p:childTnLst>
                                    <p:set>
                                      <p:cBhvr>
                                        <p:cTn id="70" dur="1" fill="hold">
                                          <p:stCondLst>
                                            <p:cond delay="0"/>
                                          </p:stCondLst>
                                        </p:cTn>
                                        <p:tgtEl>
                                          <p:spTgt spid="24618"/>
                                        </p:tgtEl>
                                        <p:attrNameLst>
                                          <p:attrName>style.visibility</p:attrName>
                                        </p:attrNameLst>
                                      </p:cBhvr>
                                      <p:to>
                                        <p:strVal val="visible"/>
                                      </p:to>
                                    </p:set>
                                    <p:animEffect transition="in" filter="blinds(horizontal)">
                                      <p:cBhvr>
                                        <p:cTn id="71" dur="500"/>
                                        <p:tgtEl>
                                          <p:spTgt spid="24618"/>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24583"/>
                                        </p:tgtEl>
                                        <p:attrNameLst>
                                          <p:attrName>style.visibility</p:attrName>
                                        </p:attrNameLst>
                                      </p:cBhvr>
                                      <p:to>
                                        <p:strVal val="visible"/>
                                      </p:to>
                                    </p:set>
                                    <p:animEffect transition="in" filter="blinds(horizontal)">
                                      <p:cBhvr>
                                        <p:cTn id="76" dur="500"/>
                                        <p:tgtEl>
                                          <p:spTgt spid="24583"/>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xit" presetSubtype="10" fill="hold" grpId="2" nodeType="clickEffect">
                                  <p:stCondLst>
                                    <p:cond delay="0"/>
                                  </p:stCondLst>
                                  <p:childTnLst>
                                    <p:animEffect transition="out" filter="blinds(horizontal)">
                                      <p:cBhvr>
                                        <p:cTn id="80" dur="500"/>
                                        <p:tgtEl>
                                          <p:spTgt spid="24618"/>
                                        </p:tgtEl>
                                      </p:cBhvr>
                                    </p:animEffect>
                                    <p:set>
                                      <p:cBhvr>
                                        <p:cTn id="81" dur="1" fill="hold">
                                          <p:stCondLst>
                                            <p:cond delay="499"/>
                                          </p:stCondLst>
                                        </p:cTn>
                                        <p:tgtEl>
                                          <p:spTgt spid="246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build="p"/>
      <p:bldP spid="4" grpId="0" animBg="1" autoUpdateAnimBg="0"/>
      <p:bldP spid="24582" grpId="0" animBg="1" autoUpdateAnimBg="0"/>
      <p:bldP spid="24583" grpId="0" animBg="1" autoUpdateAnimBg="0"/>
      <p:bldP spid="24613" grpId="0" animBg="1" autoUpdateAnimBg="0"/>
      <p:bldP spid="24614" grpId="0" animBg="1" autoUpdateAnimBg="0"/>
      <p:bldP spid="24615" grpId="0" animBg="1" autoUpdateAnimBg="0"/>
      <p:bldP spid="24616" grpId="0" animBg="1" autoUpdateAnimBg="0"/>
      <p:bldP spid="24616" grpId="1" animBg="1" autoUpdateAnimBg="0"/>
      <p:bldP spid="24617" grpId="0" animBg="1" autoUpdateAnimBg="0"/>
      <p:bldP spid="24617" grpId="1" animBg="1" autoUpdateAnimBg="0"/>
      <p:bldP spid="24618" grpId="0" animBg="1" autoUpdateAnimBg="0"/>
      <p:bldP spid="24618" grpId="1" animBg="1" autoUpdateAnimBg="0"/>
      <p:bldP spid="24618" grpId="2"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ED6288B1-F199-4EF1-A50A-FED9FAF522E3}"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3" name="Rectangle 3"/>
          <p:cNvSpPr>
            <a:spLocks noGrp="1" noChangeArrowheads="1"/>
          </p:cNvSpPr>
          <p:nvPr>
            <p:ph type="body" idx="1"/>
          </p:nvPr>
        </p:nvSpPr>
        <p:spPr>
          <a:xfrm>
            <a:off x="438526" y="1018753"/>
            <a:ext cx="8229600" cy="4678451"/>
          </a:xfrm>
        </p:spPr>
        <p:txBody>
          <a:bodyPr/>
          <a:lstStyle/>
          <a:p>
            <a:pPr eaLnBrk="1" hangingPunct="1">
              <a:buClr>
                <a:srgbClr val="FF0000"/>
              </a:buClr>
              <a:buFont typeface="Wingdings" panose="05000000000000000000" pitchFamily="2" charset="2"/>
              <a:buChar char="n"/>
            </a:pPr>
            <a:r>
              <a:rPr lang="zh-CN" altLang="en-US" sz="2000" b="1" dirty="0"/>
              <a:t>先序遍历</a:t>
            </a:r>
            <a:endParaRPr lang="zh-CN" altLang="en-US" sz="2000" b="1" dirty="0"/>
          </a:p>
        </p:txBody>
      </p:sp>
      <p:sp>
        <p:nvSpPr>
          <p:cNvPr id="24581" name="AutoShape 4"/>
          <p:cNvSpPr>
            <a:spLocks noChangeAspect="1" noChangeArrowheads="1"/>
          </p:cNvSpPr>
          <p:nvPr/>
        </p:nvSpPr>
        <p:spPr bwMode="auto">
          <a:xfrm>
            <a:off x="1476375" y="3186113"/>
            <a:ext cx="7200900"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nvGrpSpPr>
          <p:cNvPr id="45" name="组合 67"/>
          <p:cNvGrpSpPr/>
          <p:nvPr/>
        </p:nvGrpSpPr>
        <p:grpSpPr>
          <a:xfrm>
            <a:off x="423112" y="103196"/>
            <a:ext cx="7317240" cy="674847"/>
            <a:chOff x="830947" y="4202884"/>
            <a:chExt cx="7317240" cy="674847"/>
          </a:xfrm>
        </p:grpSpPr>
        <p:grpSp>
          <p:nvGrpSpPr>
            <p:cNvPr id="46" name="组合 106"/>
            <p:cNvGrpSpPr/>
            <p:nvPr/>
          </p:nvGrpSpPr>
          <p:grpSpPr>
            <a:xfrm>
              <a:off x="830947" y="4202884"/>
              <a:ext cx="7317240" cy="674847"/>
              <a:chOff x="821422" y="4202884"/>
              <a:chExt cx="7317240" cy="674847"/>
            </a:xfrm>
          </p:grpSpPr>
          <p:sp>
            <p:nvSpPr>
              <p:cNvPr id="4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49" name="TextBox 6"/>
              <p:cNvSpPr txBox="1">
                <a:spLocks noChangeArrowheads="1"/>
              </p:cNvSpPr>
              <p:nvPr/>
            </p:nvSpPr>
            <p:spPr bwMode="auto">
              <a:xfrm>
                <a:off x="821422" y="4218085"/>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8.4 </a:t>
                </a:r>
                <a:r>
                  <a:rPr lang="zh-CN" altLang="en-US" sz="3600" b="1" dirty="0">
                    <a:latin typeface="Times New Roman" panose="02020603050405020304" pitchFamily="18" charset="0"/>
                    <a:ea typeface="黑体" panose="02010609060101010101" pitchFamily="49" charset="-122"/>
                  </a:rPr>
                  <a:t>二叉树的遍历及其应用</a:t>
                </a:r>
                <a:endParaRPr lang="zh-CN" altLang="en-US" sz="3600" b="1" dirty="0">
                  <a:latin typeface="Times New Roman" panose="02020603050405020304" pitchFamily="18" charset="0"/>
                  <a:ea typeface="黑体" panose="02010609060101010101" pitchFamily="49" charset="-122"/>
                </a:endParaRPr>
              </a:p>
            </p:txBody>
          </p:sp>
        </p:grpSp>
        <p:pic>
          <p:nvPicPr>
            <p:cNvPr id="47" name="图片 46" descr="无标题.png"/>
            <p:cNvPicPr>
              <a:picLocks noChangeAspect="1"/>
            </p:cNvPicPr>
            <p:nvPr/>
          </p:nvPicPr>
          <p:blipFill>
            <a:blip r:embed="rId1" cstate="print"/>
            <a:stretch>
              <a:fillRect/>
            </a:stretch>
          </p:blipFill>
          <p:spPr>
            <a:xfrm>
              <a:off x="1137949" y="4364064"/>
              <a:ext cx="433676" cy="330989"/>
            </a:xfrm>
            <a:prstGeom prst="rect">
              <a:avLst/>
            </a:prstGeom>
          </p:spPr>
        </p:pic>
      </p:grpSp>
      <p:pic>
        <p:nvPicPr>
          <p:cNvPr id="27" name="图片 26"/>
          <p:cNvPicPr>
            <a:picLocks noChangeAspect="1"/>
          </p:cNvPicPr>
          <p:nvPr/>
        </p:nvPicPr>
        <p:blipFill>
          <a:blip r:embed="rId2"/>
          <a:stretch>
            <a:fillRect/>
          </a:stretch>
        </p:blipFill>
        <p:spPr>
          <a:xfrm>
            <a:off x="577780" y="1498808"/>
            <a:ext cx="1550347" cy="1515177"/>
          </a:xfrm>
          <a:prstGeom prst="rect">
            <a:avLst/>
          </a:prstGeom>
        </p:spPr>
      </p:pic>
      <p:pic>
        <p:nvPicPr>
          <p:cNvPr id="13" name="图片 12"/>
          <p:cNvPicPr>
            <a:picLocks noChangeAspect="1"/>
          </p:cNvPicPr>
          <p:nvPr/>
        </p:nvPicPr>
        <p:blipFill>
          <a:blip r:embed="rId3"/>
          <a:stretch>
            <a:fillRect/>
          </a:stretch>
        </p:blipFill>
        <p:spPr>
          <a:xfrm>
            <a:off x="5045292" y="1023268"/>
            <a:ext cx="2677561" cy="1977142"/>
          </a:xfrm>
          <a:prstGeom prst="rect">
            <a:avLst/>
          </a:prstGeom>
        </p:spPr>
      </p:pic>
      <p:pic>
        <p:nvPicPr>
          <p:cNvPr id="12" name="图片 11"/>
          <p:cNvPicPr>
            <a:picLocks noChangeAspect="1"/>
          </p:cNvPicPr>
          <p:nvPr/>
        </p:nvPicPr>
        <p:blipFill>
          <a:blip r:embed="rId4"/>
          <a:stretch>
            <a:fillRect/>
          </a:stretch>
        </p:blipFill>
        <p:spPr>
          <a:xfrm>
            <a:off x="4702382" y="1469698"/>
            <a:ext cx="1681690" cy="1662269"/>
          </a:xfrm>
          <a:prstGeom prst="rect">
            <a:avLst/>
          </a:prstGeom>
        </p:spPr>
      </p:pic>
      <p:pic>
        <p:nvPicPr>
          <p:cNvPr id="15" name="图片 14"/>
          <p:cNvPicPr>
            <a:picLocks noChangeAspect="1"/>
          </p:cNvPicPr>
          <p:nvPr/>
        </p:nvPicPr>
        <p:blipFill>
          <a:blip r:embed="rId5"/>
          <a:stretch>
            <a:fillRect/>
          </a:stretch>
        </p:blipFill>
        <p:spPr>
          <a:xfrm>
            <a:off x="4355976" y="2041541"/>
            <a:ext cx="1172177" cy="1090426"/>
          </a:xfrm>
          <a:prstGeom prst="rect">
            <a:avLst/>
          </a:prstGeom>
        </p:spPr>
      </p:pic>
      <p:pic>
        <p:nvPicPr>
          <p:cNvPr id="17" name="图片 16"/>
          <p:cNvPicPr>
            <a:picLocks noChangeAspect="1"/>
          </p:cNvPicPr>
          <p:nvPr/>
        </p:nvPicPr>
        <p:blipFill>
          <a:blip r:embed="rId6"/>
          <a:stretch>
            <a:fillRect/>
          </a:stretch>
        </p:blipFill>
        <p:spPr>
          <a:xfrm>
            <a:off x="5036957" y="2636912"/>
            <a:ext cx="413092" cy="449562"/>
          </a:xfrm>
          <a:prstGeom prst="rect">
            <a:avLst/>
          </a:prstGeom>
        </p:spPr>
      </p:pic>
      <p:pic>
        <p:nvPicPr>
          <p:cNvPr id="25" name="图片 24"/>
          <p:cNvPicPr>
            <a:picLocks noChangeAspect="1"/>
          </p:cNvPicPr>
          <p:nvPr/>
        </p:nvPicPr>
        <p:blipFill>
          <a:blip r:embed="rId7"/>
          <a:stretch>
            <a:fillRect/>
          </a:stretch>
        </p:blipFill>
        <p:spPr>
          <a:xfrm>
            <a:off x="5503439" y="2057745"/>
            <a:ext cx="1025047" cy="1074221"/>
          </a:xfrm>
          <a:prstGeom prst="rect">
            <a:avLst/>
          </a:prstGeom>
        </p:spPr>
      </p:pic>
      <p:pic>
        <p:nvPicPr>
          <p:cNvPr id="31" name="图片 30"/>
          <p:cNvPicPr>
            <a:picLocks noChangeAspect="1"/>
          </p:cNvPicPr>
          <p:nvPr/>
        </p:nvPicPr>
        <p:blipFill>
          <a:blip r:embed="rId8"/>
          <a:stretch>
            <a:fillRect/>
          </a:stretch>
        </p:blipFill>
        <p:spPr>
          <a:xfrm>
            <a:off x="6098393" y="2722711"/>
            <a:ext cx="409645" cy="419161"/>
          </a:xfrm>
          <a:prstGeom prst="rect">
            <a:avLst/>
          </a:prstGeom>
        </p:spPr>
      </p:pic>
      <p:pic>
        <p:nvPicPr>
          <p:cNvPr id="58" name="图片 57"/>
          <p:cNvPicPr>
            <a:picLocks noChangeAspect="1"/>
          </p:cNvPicPr>
          <p:nvPr/>
        </p:nvPicPr>
        <p:blipFill>
          <a:blip r:embed="rId9"/>
          <a:stretch>
            <a:fillRect/>
          </a:stretch>
        </p:blipFill>
        <p:spPr>
          <a:xfrm>
            <a:off x="6494750" y="1520556"/>
            <a:ext cx="1296027" cy="982566"/>
          </a:xfrm>
          <a:prstGeom prst="rect">
            <a:avLst/>
          </a:prstGeom>
        </p:spPr>
      </p:pic>
      <p:pic>
        <p:nvPicPr>
          <p:cNvPr id="24577" name="图片 24576"/>
          <p:cNvPicPr>
            <a:picLocks noChangeAspect="1"/>
          </p:cNvPicPr>
          <p:nvPr/>
        </p:nvPicPr>
        <p:blipFill>
          <a:blip r:embed="rId10"/>
          <a:stretch>
            <a:fillRect/>
          </a:stretch>
        </p:blipFill>
        <p:spPr>
          <a:xfrm>
            <a:off x="6637396" y="2062659"/>
            <a:ext cx="409645" cy="419161"/>
          </a:xfrm>
          <a:prstGeom prst="rect">
            <a:avLst/>
          </a:prstGeom>
        </p:spPr>
      </p:pic>
      <p:pic>
        <p:nvPicPr>
          <p:cNvPr id="24596" name="图片 24595"/>
          <p:cNvPicPr>
            <a:picLocks noChangeAspect="1"/>
          </p:cNvPicPr>
          <p:nvPr/>
        </p:nvPicPr>
        <p:blipFill>
          <a:blip r:embed="rId11"/>
          <a:stretch>
            <a:fillRect/>
          </a:stretch>
        </p:blipFill>
        <p:spPr>
          <a:xfrm>
            <a:off x="7226937" y="2062658"/>
            <a:ext cx="409645" cy="419161"/>
          </a:xfrm>
          <a:prstGeom prst="rect">
            <a:avLst/>
          </a:prstGeom>
        </p:spPr>
      </p:pic>
      <p:pic>
        <p:nvPicPr>
          <p:cNvPr id="2" name="图片 1"/>
          <p:cNvPicPr>
            <a:picLocks noChangeAspect="1"/>
          </p:cNvPicPr>
          <p:nvPr/>
        </p:nvPicPr>
        <p:blipFill>
          <a:blip r:embed="rId12"/>
          <a:stretch>
            <a:fillRect/>
          </a:stretch>
        </p:blipFill>
        <p:spPr>
          <a:xfrm>
            <a:off x="1259632" y="3586641"/>
            <a:ext cx="6058579" cy="2229437"/>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additive="base">
                                        <p:cTn id="41" dur="500" fill="hold"/>
                                        <p:tgtEl>
                                          <p:spTgt spid="25"/>
                                        </p:tgtEl>
                                        <p:attrNameLst>
                                          <p:attrName>ppt_x</p:attrName>
                                        </p:attrNameLst>
                                      </p:cBhvr>
                                      <p:tavLst>
                                        <p:tav tm="0">
                                          <p:val>
                                            <p:strVal val="#ppt_x"/>
                                          </p:val>
                                        </p:tav>
                                        <p:tav tm="100000">
                                          <p:val>
                                            <p:strVal val="#ppt_x"/>
                                          </p:val>
                                        </p:tav>
                                      </p:tavLst>
                                    </p:anim>
                                    <p:anim calcmode="lin" valueType="num">
                                      <p:cBhvr additive="base">
                                        <p:cTn id="4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8"/>
                                        </p:tgtEl>
                                        <p:attrNameLst>
                                          <p:attrName>style.visibility</p:attrName>
                                        </p:attrNameLst>
                                      </p:cBhvr>
                                      <p:to>
                                        <p:strVal val="visible"/>
                                      </p:to>
                                    </p:set>
                                    <p:anim calcmode="lin" valueType="num">
                                      <p:cBhvr additive="base">
                                        <p:cTn id="53" dur="500" fill="hold"/>
                                        <p:tgtEl>
                                          <p:spTgt spid="58"/>
                                        </p:tgtEl>
                                        <p:attrNameLst>
                                          <p:attrName>ppt_x</p:attrName>
                                        </p:attrNameLst>
                                      </p:cBhvr>
                                      <p:tavLst>
                                        <p:tav tm="0">
                                          <p:val>
                                            <p:strVal val="#ppt_x"/>
                                          </p:val>
                                        </p:tav>
                                        <p:tav tm="100000">
                                          <p:val>
                                            <p:strVal val="#ppt_x"/>
                                          </p:val>
                                        </p:tav>
                                      </p:tavLst>
                                    </p:anim>
                                    <p:anim calcmode="lin" valueType="num">
                                      <p:cBhvr additive="base">
                                        <p:cTn id="54"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4577"/>
                                        </p:tgtEl>
                                        <p:attrNameLst>
                                          <p:attrName>style.visibility</p:attrName>
                                        </p:attrNameLst>
                                      </p:cBhvr>
                                      <p:to>
                                        <p:strVal val="visible"/>
                                      </p:to>
                                    </p:set>
                                    <p:anim calcmode="lin" valueType="num">
                                      <p:cBhvr additive="base">
                                        <p:cTn id="59" dur="500" fill="hold"/>
                                        <p:tgtEl>
                                          <p:spTgt spid="24577"/>
                                        </p:tgtEl>
                                        <p:attrNameLst>
                                          <p:attrName>ppt_x</p:attrName>
                                        </p:attrNameLst>
                                      </p:cBhvr>
                                      <p:tavLst>
                                        <p:tav tm="0">
                                          <p:val>
                                            <p:strVal val="#ppt_x"/>
                                          </p:val>
                                        </p:tav>
                                        <p:tav tm="100000">
                                          <p:val>
                                            <p:strVal val="#ppt_x"/>
                                          </p:val>
                                        </p:tav>
                                      </p:tavLst>
                                    </p:anim>
                                    <p:anim calcmode="lin" valueType="num">
                                      <p:cBhvr additive="base">
                                        <p:cTn id="60" dur="500" fill="hold"/>
                                        <p:tgtEl>
                                          <p:spTgt spid="2457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24596"/>
                                        </p:tgtEl>
                                        <p:attrNameLst>
                                          <p:attrName>style.visibility</p:attrName>
                                        </p:attrNameLst>
                                      </p:cBhvr>
                                      <p:to>
                                        <p:strVal val="visible"/>
                                      </p:to>
                                    </p:set>
                                    <p:anim calcmode="lin" valueType="num">
                                      <p:cBhvr additive="base">
                                        <p:cTn id="65" dur="500" fill="hold"/>
                                        <p:tgtEl>
                                          <p:spTgt spid="24596"/>
                                        </p:tgtEl>
                                        <p:attrNameLst>
                                          <p:attrName>ppt_x</p:attrName>
                                        </p:attrNameLst>
                                      </p:cBhvr>
                                      <p:tavLst>
                                        <p:tav tm="0">
                                          <p:val>
                                            <p:strVal val="#ppt_x"/>
                                          </p:val>
                                        </p:tav>
                                        <p:tav tm="100000">
                                          <p:val>
                                            <p:strVal val="#ppt_x"/>
                                          </p:val>
                                        </p:tav>
                                      </p:tavLst>
                                    </p:anim>
                                    <p:anim calcmode="lin" valueType="num">
                                      <p:cBhvr additive="base">
                                        <p:cTn id="66" dur="500" fill="hold"/>
                                        <p:tgtEl>
                                          <p:spTgt spid="24596"/>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42" name="Oval 42"/>
          <p:cNvSpPr>
            <a:spLocks noChangeArrowheads="1"/>
          </p:cNvSpPr>
          <p:nvPr/>
        </p:nvSpPr>
        <p:spPr bwMode="auto">
          <a:xfrm>
            <a:off x="6469416" y="5243461"/>
            <a:ext cx="503237" cy="360363"/>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25641" name="Oval 41"/>
          <p:cNvSpPr>
            <a:spLocks noChangeArrowheads="1"/>
          </p:cNvSpPr>
          <p:nvPr/>
        </p:nvSpPr>
        <p:spPr bwMode="auto">
          <a:xfrm>
            <a:off x="5784139" y="4507399"/>
            <a:ext cx="503238" cy="360363"/>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48"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7060F8A5-3AAB-4CDC-AB2D-1BCA435D3305}"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6" name="Rectangle 3"/>
          <p:cNvSpPr>
            <a:spLocks noGrp="1" noChangeArrowheads="1"/>
          </p:cNvSpPr>
          <p:nvPr>
            <p:ph type="body" idx="1"/>
          </p:nvPr>
        </p:nvSpPr>
        <p:spPr>
          <a:xfrm>
            <a:off x="423112" y="1000874"/>
            <a:ext cx="8229600" cy="4678451"/>
          </a:xfrm>
        </p:spPr>
        <p:txBody>
          <a:bodyPr/>
          <a:lstStyle/>
          <a:p>
            <a:pPr eaLnBrk="1" hangingPunct="1">
              <a:buClr>
                <a:srgbClr val="FF0000"/>
              </a:buClr>
              <a:buFont typeface="Wingdings" panose="05000000000000000000" pitchFamily="2" charset="2"/>
              <a:buChar char="ü"/>
            </a:pPr>
            <a:r>
              <a:rPr lang="en-US" altLang="zh-CN" sz="2000" dirty="0"/>
              <a:t>   </a:t>
            </a:r>
            <a:r>
              <a:rPr lang="zh-CN" altLang="en-US" sz="2000" b="1" dirty="0">
                <a:solidFill>
                  <a:srgbClr val="FF0000"/>
                </a:solidFill>
              </a:rPr>
              <a:t>例</a:t>
            </a:r>
            <a:r>
              <a:rPr lang="zh-CN" altLang="en-US" sz="2000" b="1" dirty="0"/>
              <a:t>：已知一棵二叉树的先序序列和中序序列，要求还原该二叉树。</a:t>
            </a:r>
            <a:endParaRPr lang="zh-CN" altLang="en-US" sz="2000" b="1" dirty="0"/>
          </a:p>
          <a:p>
            <a:pPr eaLnBrk="1" hangingPunct="1">
              <a:buFont typeface="Wingdings" panose="05000000000000000000" pitchFamily="2" charset="2"/>
              <a:buNone/>
            </a:pPr>
            <a:r>
              <a:rPr lang="zh-CN" altLang="en-US" sz="2000" b="1" dirty="0"/>
              <a:t>                 先序：</a:t>
            </a:r>
            <a:r>
              <a:rPr lang="en-US" altLang="zh-CN" sz="2000" b="1" dirty="0"/>
              <a:t>ABCDEFG</a:t>
            </a:r>
            <a:endParaRPr lang="en-US" altLang="zh-CN" sz="2000" b="1" dirty="0"/>
          </a:p>
          <a:p>
            <a:pPr eaLnBrk="1" hangingPunct="1">
              <a:buFont typeface="Wingdings" panose="05000000000000000000" pitchFamily="2" charset="2"/>
              <a:buNone/>
            </a:pPr>
            <a:r>
              <a:rPr lang="en-US" altLang="zh-CN" sz="2000" b="1" dirty="0"/>
              <a:t>                 </a:t>
            </a:r>
            <a:r>
              <a:rPr lang="zh-CN" altLang="en-US" sz="2000" b="1" dirty="0"/>
              <a:t>中序：</a:t>
            </a:r>
            <a:r>
              <a:rPr lang="en-US" altLang="zh-CN" sz="2000" b="1" dirty="0"/>
              <a:t>CDBEAGF</a:t>
            </a:r>
            <a:endParaRPr lang="en-US" altLang="zh-CN" sz="2000" b="1" dirty="0"/>
          </a:p>
        </p:txBody>
      </p:sp>
      <p:sp>
        <p:nvSpPr>
          <p:cNvPr id="25606" name="Text Box 6"/>
          <p:cNvSpPr txBox="1">
            <a:spLocks noChangeArrowheads="1"/>
          </p:cNvSpPr>
          <p:nvPr/>
        </p:nvSpPr>
        <p:spPr bwMode="auto">
          <a:xfrm>
            <a:off x="6537678" y="5197425"/>
            <a:ext cx="29207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400" b="1" dirty="0">
                <a:latin typeface="Times New Roman" panose="02020603050405020304" pitchFamily="18" charset="0"/>
                <a:ea typeface="宋体" panose="02010600030101010101" pitchFamily="2" charset="-122"/>
              </a:rPr>
              <a:t>D</a:t>
            </a:r>
            <a:endParaRPr lang="en-US" altLang="zh-CN" sz="2400" b="1" dirty="0">
              <a:ea typeface="宋体" panose="02010600030101010101" pitchFamily="2" charset="-122"/>
            </a:endParaRPr>
          </a:p>
        </p:txBody>
      </p:sp>
      <p:sp>
        <p:nvSpPr>
          <p:cNvPr id="25607" name="Text Box 7"/>
          <p:cNvSpPr txBox="1">
            <a:spLocks noChangeArrowheads="1"/>
          </p:cNvSpPr>
          <p:nvPr/>
        </p:nvSpPr>
        <p:spPr bwMode="auto">
          <a:xfrm>
            <a:off x="5793665" y="4459377"/>
            <a:ext cx="463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400" b="1" dirty="0">
                <a:latin typeface="Times New Roman" panose="02020603050405020304" pitchFamily="18" charset="0"/>
                <a:ea typeface="宋体" panose="02010600030101010101" pitchFamily="2" charset="-122"/>
              </a:rPr>
              <a:t>C</a:t>
            </a:r>
            <a:endParaRPr lang="en-US" altLang="zh-CN" sz="2400" b="1" dirty="0">
              <a:ea typeface="宋体" panose="02010600030101010101" pitchFamily="2" charset="-122"/>
            </a:endParaRPr>
          </a:p>
        </p:txBody>
      </p:sp>
      <p:sp>
        <p:nvSpPr>
          <p:cNvPr id="25610" name="Text Box 10"/>
          <p:cNvSpPr txBox="1">
            <a:spLocks noChangeArrowheads="1"/>
          </p:cNvSpPr>
          <p:nvPr/>
        </p:nvSpPr>
        <p:spPr bwMode="auto">
          <a:xfrm>
            <a:off x="1258888" y="2924175"/>
            <a:ext cx="1157287" cy="790575"/>
          </a:xfrm>
          <a:prstGeom prst="rect">
            <a:avLst/>
          </a:prstGeom>
          <a:solidFill>
            <a:srgbClr val="2BE978"/>
          </a:solidFill>
          <a:ln w="19050">
            <a:solidFill>
              <a:srgbClr val="000000"/>
            </a:solidFill>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2400" b="1">
                <a:latin typeface="Times New Roman" panose="02020603050405020304" pitchFamily="18" charset="0"/>
                <a:ea typeface="宋体" panose="02010600030101010101" pitchFamily="2" charset="-122"/>
              </a:rPr>
              <a:t>BCDE</a:t>
            </a:r>
            <a:endParaRPr lang="en-US" altLang="zh-CN" sz="2400" b="1">
              <a:latin typeface="Times New Roman" panose="02020603050405020304" pitchFamily="18" charset="0"/>
              <a:ea typeface="宋体" panose="02010600030101010101" pitchFamily="2" charset="-122"/>
            </a:endParaRPr>
          </a:p>
          <a:p>
            <a:pPr algn="ctr"/>
            <a:r>
              <a:rPr lang="en-US" altLang="zh-CN" sz="2400" b="1">
                <a:latin typeface="Times New Roman" panose="02020603050405020304" pitchFamily="18" charset="0"/>
                <a:ea typeface="宋体" panose="02010600030101010101" pitchFamily="2" charset="-122"/>
              </a:rPr>
              <a:t>CDBE</a:t>
            </a:r>
            <a:endParaRPr lang="en-US" altLang="zh-CN" sz="2400" b="1">
              <a:ea typeface="宋体" panose="02010600030101010101" pitchFamily="2" charset="-122"/>
            </a:endParaRPr>
          </a:p>
        </p:txBody>
      </p:sp>
      <p:sp>
        <p:nvSpPr>
          <p:cNvPr id="25611" name="Text Box 11"/>
          <p:cNvSpPr txBox="1">
            <a:spLocks noChangeArrowheads="1"/>
          </p:cNvSpPr>
          <p:nvPr/>
        </p:nvSpPr>
        <p:spPr bwMode="auto">
          <a:xfrm>
            <a:off x="3148211" y="2924175"/>
            <a:ext cx="847725" cy="792163"/>
          </a:xfrm>
          <a:prstGeom prst="rect">
            <a:avLst/>
          </a:prstGeom>
          <a:solidFill>
            <a:srgbClr val="2BE978"/>
          </a:solidFill>
          <a:ln w="19050">
            <a:solidFill>
              <a:srgbClr val="000000"/>
            </a:solidFill>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2400" b="1">
                <a:latin typeface="Times New Roman" panose="02020603050405020304" pitchFamily="18" charset="0"/>
                <a:ea typeface="宋体" panose="02010600030101010101" pitchFamily="2" charset="-122"/>
              </a:rPr>
              <a:t>FG</a:t>
            </a:r>
            <a:endParaRPr lang="en-US" altLang="zh-CN" sz="2400" b="1">
              <a:latin typeface="Times New Roman" panose="02020603050405020304" pitchFamily="18" charset="0"/>
              <a:ea typeface="宋体" panose="02010600030101010101" pitchFamily="2" charset="-122"/>
            </a:endParaRPr>
          </a:p>
          <a:p>
            <a:pPr algn="ctr"/>
            <a:r>
              <a:rPr lang="en-US" altLang="zh-CN" sz="2400" b="1">
                <a:latin typeface="Times New Roman" panose="02020603050405020304" pitchFamily="18" charset="0"/>
                <a:ea typeface="宋体" panose="02010600030101010101" pitchFamily="2" charset="-122"/>
              </a:rPr>
              <a:t>GF</a:t>
            </a:r>
            <a:endParaRPr lang="en-US" altLang="zh-CN" sz="2400" b="1">
              <a:ea typeface="宋体" panose="02010600030101010101" pitchFamily="2" charset="-122"/>
            </a:endParaRPr>
          </a:p>
        </p:txBody>
      </p:sp>
      <p:sp>
        <p:nvSpPr>
          <p:cNvPr id="25612" name="Text Box 12"/>
          <p:cNvSpPr txBox="1">
            <a:spLocks noChangeArrowheads="1"/>
          </p:cNvSpPr>
          <p:nvPr/>
        </p:nvSpPr>
        <p:spPr bwMode="auto">
          <a:xfrm>
            <a:off x="510408" y="5478002"/>
            <a:ext cx="865187" cy="639762"/>
          </a:xfrm>
          <a:prstGeom prst="rect">
            <a:avLst/>
          </a:prstGeom>
          <a:solidFill>
            <a:srgbClr val="2BE978"/>
          </a:solidFill>
          <a:ln w="19050">
            <a:solidFill>
              <a:srgbClr val="000000"/>
            </a:solidFill>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lnSpc>
                <a:spcPct val="85000"/>
              </a:lnSpc>
            </a:pPr>
            <a:r>
              <a:rPr lang="en-US" altLang="zh-CN" sz="2400" b="1">
                <a:latin typeface="Times New Roman" panose="02020603050405020304" pitchFamily="18" charset="0"/>
                <a:ea typeface="宋体" panose="02010600030101010101" pitchFamily="2" charset="-122"/>
              </a:rPr>
              <a:t>CD</a:t>
            </a:r>
            <a:endParaRPr lang="en-US" altLang="zh-CN" sz="2400" b="1">
              <a:latin typeface="Times New Roman" panose="02020603050405020304" pitchFamily="18" charset="0"/>
              <a:ea typeface="宋体" panose="02010600030101010101" pitchFamily="2" charset="-122"/>
            </a:endParaRPr>
          </a:p>
          <a:p>
            <a:pPr algn="ctr">
              <a:lnSpc>
                <a:spcPct val="85000"/>
              </a:lnSpc>
            </a:pPr>
            <a:r>
              <a:rPr lang="en-US" altLang="zh-CN" sz="2400" b="1">
                <a:latin typeface="Times New Roman" panose="02020603050405020304" pitchFamily="18" charset="0"/>
                <a:ea typeface="宋体" panose="02010600030101010101" pitchFamily="2" charset="-122"/>
              </a:rPr>
              <a:t>CD</a:t>
            </a:r>
            <a:endParaRPr lang="en-US" altLang="zh-CN" sz="2400" b="1">
              <a:ea typeface="宋体" panose="02010600030101010101" pitchFamily="2" charset="-122"/>
            </a:endParaRPr>
          </a:p>
        </p:txBody>
      </p:sp>
      <p:sp>
        <p:nvSpPr>
          <p:cNvPr id="25618" name="AutoShape 18"/>
          <p:cNvSpPr>
            <a:spLocks noChangeArrowheads="1"/>
          </p:cNvSpPr>
          <p:nvPr/>
        </p:nvSpPr>
        <p:spPr bwMode="auto">
          <a:xfrm>
            <a:off x="4284663" y="4437064"/>
            <a:ext cx="1073150" cy="334961"/>
          </a:xfrm>
          <a:prstGeom prst="rightArrow">
            <a:avLst>
              <a:gd name="adj1" fmla="val 50000"/>
              <a:gd name="adj2" fmla="val 26447"/>
            </a:avLst>
          </a:prstGeom>
          <a:solidFill>
            <a:srgbClr val="FF0000"/>
          </a:solidFill>
          <a:ln w="9525">
            <a:solidFill>
              <a:srgbClr val="000000"/>
            </a:solidFill>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nvGrpSpPr>
          <p:cNvPr id="2" name="Group 19"/>
          <p:cNvGrpSpPr/>
          <p:nvPr/>
        </p:nvGrpSpPr>
        <p:grpSpPr bwMode="auto">
          <a:xfrm>
            <a:off x="1908175" y="2187576"/>
            <a:ext cx="1684338" cy="736599"/>
            <a:chOff x="0" y="-11"/>
            <a:chExt cx="1061" cy="464"/>
          </a:xfrm>
        </p:grpSpPr>
        <p:sp>
          <p:nvSpPr>
            <p:cNvPr id="25648" name="Oval 23"/>
            <p:cNvSpPr>
              <a:spLocks noChangeArrowheads="1"/>
            </p:cNvSpPr>
            <p:nvPr/>
          </p:nvSpPr>
          <p:spPr bwMode="auto">
            <a:xfrm>
              <a:off x="356" y="36"/>
              <a:ext cx="317" cy="22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7" name="Text Box 20"/>
            <p:cNvSpPr txBox="1">
              <a:spLocks noChangeArrowheads="1"/>
            </p:cNvSpPr>
            <p:nvPr/>
          </p:nvSpPr>
          <p:spPr bwMode="auto">
            <a:xfrm>
              <a:off x="381" y="-11"/>
              <a:ext cx="208" cy="15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400" b="1" dirty="0">
                  <a:latin typeface="Times New Roman" panose="02020603050405020304" pitchFamily="18" charset="0"/>
                  <a:ea typeface="宋体" panose="02010600030101010101" pitchFamily="2" charset="-122"/>
                </a:rPr>
                <a:t>A</a:t>
              </a:r>
              <a:endParaRPr lang="en-US" altLang="zh-CN" sz="2400" b="1" dirty="0">
                <a:ea typeface="宋体" panose="02010600030101010101" pitchFamily="2" charset="-122"/>
              </a:endParaRPr>
            </a:p>
          </p:txBody>
        </p:sp>
        <p:sp>
          <p:nvSpPr>
            <p:cNvPr id="8" name="Line 21"/>
            <p:cNvSpPr>
              <a:spLocks noChangeShapeType="1"/>
            </p:cNvSpPr>
            <p:nvPr/>
          </p:nvSpPr>
          <p:spPr bwMode="auto">
            <a:xfrm flipH="1">
              <a:off x="0" y="203"/>
              <a:ext cx="381" cy="25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 name="Line 22"/>
            <p:cNvSpPr>
              <a:spLocks noChangeShapeType="1"/>
            </p:cNvSpPr>
            <p:nvPr/>
          </p:nvSpPr>
          <p:spPr bwMode="auto">
            <a:xfrm>
              <a:off x="648" y="203"/>
              <a:ext cx="413" cy="25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35"/>
          <p:cNvGrpSpPr/>
          <p:nvPr/>
        </p:nvGrpSpPr>
        <p:grpSpPr bwMode="auto">
          <a:xfrm>
            <a:off x="2338388" y="5423643"/>
            <a:ext cx="528638" cy="496887"/>
            <a:chOff x="68" y="9"/>
            <a:chExt cx="333" cy="313"/>
          </a:xfrm>
        </p:grpSpPr>
        <p:sp>
          <p:nvSpPr>
            <p:cNvPr id="25635" name="Oval 37"/>
            <p:cNvSpPr>
              <a:spLocks noChangeArrowheads="1"/>
            </p:cNvSpPr>
            <p:nvPr/>
          </p:nvSpPr>
          <p:spPr bwMode="auto">
            <a:xfrm>
              <a:off x="68" y="48"/>
              <a:ext cx="317" cy="22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solidFill>
                  <a:srgbClr val="FFFF00"/>
                </a:solidFill>
              </a:endParaRPr>
            </a:p>
          </p:txBody>
        </p:sp>
        <p:sp>
          <p:nvSpPr>
            <p:cNvPr id="25634" name="Text Box 36"/>
            <p:cNvSpPr txBox="1">
              <a:spLocks noChangeArrowheads="1"/>
            </p:cNvSpPr>
            <p:nvPr/>
          </p:nvSpPr>
          <p:spPr bwMode="auto">
            <a:xfrm>
              <a:off x="110" y="9"/>
              <a:ext cx="291" cy="31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sz="2400" b="1" dirty="0">
                  <a:latin typeface="Times New Roman" panose="02020603050405020304" pitchFamily="18" charset="0"/>
                  <a:ea typeface="宋体" panose="02010600030101010101" pitchFamily="2" charset="-122"/>
                </a:rPr>
                <a:t>E</a:t>
              </a:r>
              <a:endParaRPr lang="en-US" altLang="zh-CN" sz="2400" b="1" dirty="0">
                <a:ea typeface="宋体" panose="02010600030101010101" pitchFamily="2" charset="-122"/>
              </a:endParaRPr>
            </a:p>
          </p:txBody>
        </p:sp>
      </p:grpSp>
      <p:sp>
        <p:nvSpPr>
          <p:cNvPr id="25638" name="Text Box 38"/>
          <p:cNvSpPr txBox="1">
            <a:spLocks noChangeArrowheads="1"/>
          </p:cNvSpPr>
          <p:nvPr/>
        </p:nvSpPr>
        <p:spPr bwMode="auto">
          <a:xfrm>
            <a:off x="2985299" y="4888289"/>
            <a:ext cx="847725" cy="719137"/>
          </a:xfrm>
          <a:prstGeom prst="rect">
            <a:avLst/>
          </a:prstGeom>
          <a:solidFill>
            <a:srgbClr val="2BE978"/>
          </a:solidFill>
          <a:ln w="19050">
            <a:solidFill>
              <a:srgbClr val="000000"/>
            </a:solidFill>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lnSpc>
                <a:spcPct val="85000"/>
              </a:lnSpc>
            </a:pPr>
            <a:r>
              <a:rPr lang="en-US" altLang="zh-CN" sz="2400" b="1">
                <a:latin typeface="Times New Roman" panose="02020603050405020304" pitchFamily="18" charset="0"/>
                <a:ea typeface="宋体" panose="02010600030101010101" pitchFamily="2" charset="-122"/>
              </a:rPr>
              <a:t>FG</a:t>
            </a:r>
            <a:endParaRPr lang="en-US" altLang="zh-CN" sz="2400" b="1">
              <a:latin typeface="Times New Roman" panose="02020603050405020304" pitchFamily="18" charset="0"/>
              <a:ea typeface="宋体" panose="02010600030101010101" pitchFamily="2" charset="-122"/>
            </a:endParaRPr>
          </a:p>
          <a:p>
            <a:pPr algn="ctr">
              <a:lnSpc>
                <a:spcPct val="85000"/>
              </a:lnSpc>
            </a:pPr>
            <a:r>
              <a:rPr lang="en-US" altLang="zh-CN" sz="2400" b="1">
                <a:latin typeface="Times New Roman" panose="02020603050405020304" pitchFamily="18" charset="0"/>
                <a:ea typeface="宋体" panose="02010600030101010101" pitchFamily="2" charset="-122"/>
              </a:rPr>
              <a:t>GF</a:t>
            </a:r>
            <a:endParaRPr lang="en-US" altLang="zh-CN" sz="2400" b="1">
              <a:latin typeface="Times New Roman" panose="02020603050405020304" pitchFamily="18" charset="0"/>
              <a:ea typeface="宋体" panose="02010600030101010101" pitchFamily="2" charset="-122"/>
            </a:endParaRPr>
          </a:p>
        </p:txBody>
      </p:sp>
      <p:grpSp>
        <p:nvGrpSpPr>
          <p:cNvPr id="50" name="组合 67"/>
          <p:cNvGrpSpPr/>
          <p:nvPr/>
        </p:nvGrpSpPr>
        <p:grpSpPr>
          <a:xfrm>
            <a:off x="423112" y="103196"/>
            <a:ext cx="7317240" cy="674847"/>
            <a:chOff x="830947" y="4202884"/>
            <a:chExt cx="7317240" cy="674847"/>
          </a:xfrm>
        </p:grpSpPr>
        <p:grpSp>
          <p:nvGrpSpPr>
            <p:cNvPr id="51" name="组合 106"/>
            <p:cNvGrpSpPr/>
            <p:nvPr/>
          </p:nvGrpSpPr>
          <p:grpSpPr>
            <a:xfrm>
              <a:off x="830947" y="4202884"/>
              <a:ext cx="7317240" cy="674847"/>
              <a:chOff x="821422" y="4202884"/>
              <a:chExt cx="7317240" cy="674847"/>
            </a:xfrm>
          </p:grpSpPr>
          <p:sp>
            <p:nvSpPr>
              <p:cNvPr id="53"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54" name="TextBox 6"/>
              <p:cNvSpPr txBox="1">
                <a:spLocks noChangeArrowheads="1"/>
              </p:cNvSpPr>
              <p:nvPr/>
            </p:nvSpPr>
            <p:spPr bwMode="auto">
              <a:xfrm>
                <a:off x="821422" y="4218085"/>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8.4 </a:t>
                </a:r>
                <a:r>
                  <a:rPr lang="zh-CN" altLang="en-US" sz="3600" b="1" dirty="0">
                    <a:latin typeface="Times New Roman" panose="02020603050405020304" pitchFamily="18" charset="0"/>
                    <a:ea typeface="黑体" panose="02010609060101010101" pitchFamily="49" charset="-122"/>
                  </a:rPr>
                  <a:t>二叉树的遍历及其应用</a:t>
                </a:r>
                <a:endParaRPr lang="zh-CN" altLang="en-US" sz="3600" b="1" dirty="0">
                  <a:latin typeface="Times New Roman" panose="02020603050405020304" pitchFamily="18" charset="0"/>
                  <a:ea typeface="黑体" panose="02010609060101010101" pitchFamily="49" charset="-122"/>
                </a:endParaRPr>
              </a:p>
            </p:txBody>
          </p:sp>
        </p:grpSp>
        <p:pic>
          <p:nvPicPr>
            <p:cNvPr id="52" name="图片 51" descr="无标题.png"/>
            <p:cNvPicPr>
              <a:picLocks noChangeAspect="1"/>
            </p:cNvPicPr>
            <p:nvPr/>
          </p:nvPicPr>
          <p:blipFill>
            <a:blip r:embed="rId1" cstate="print"/>
            <a:stretch>
              <a:fillRect/>
            </a:stretch>
          </p:blipFill>
          <p:spPr>
            <a:xfrm>
              <a:off x="1137949" y="4364064"/>
              <a:ext cx="433676" cy="330989"/>
            </a:xfrm>
            <a:prstGeom prst="rect">
              <a:avLst/>
            </a:prstGeom>
          </p:spPr>
        </p:pic>
      </p:grpSp>
      <p:grpSp>
        <p:nvGrpSpPr>
          <p:cNvPr id="55" name="Group 19"/>
          <p:cNvGrpSpPr/>
          <p:nvPr/>
        </p:nvGrpSpPr>
        <p:grpSpPr bwMode="auto">
          <a:xfrm>
            <a:off x="1694700" y="4150102"/>
            <a:ext cx="1684338" cy="736599"/>
            <a:chOff x="0" y="-11"/>
            <a:chExt cx="1061" cy="464"/>
          </a:xfrm>
        </p:grpSpPr>
        <p:sp>
          <p:nvSpPr>
            <p:cNvPr id="56" name="Oval 23"/>
            <p:cNvSpPr>
              <a:spLocks noChangeArrowheads="1"/>
            </p:cNvSpPr>
            <p:nvPr/>
          </p:nvSpPr>
          <p:spPr bwMode="auto">
            <a:xfrm>
              <a:off x="356" y="36"/>
              <a:ext cx="317" cy="22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57" name="Text Box 20"/>
            <p:cNvSpPr txBox="1">
              <a:spLocks noChangeArrowheads="1"/>
            </p:cNvSpPr>
            <p:nvPr/>
          </p:nvSpPr>
          <p:spPr bwMode="auto">
            <a:xfrm>
              <a:off x="381" y="-11"/>
              <a:ext cx="208" cy="15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400" b="1" dirty="0">
                  <a:latin typeface="Times New Roman" panose="02020603050405020304" pitchFamily="18" charset="0"/>
                  <a:ea typeface="宋体" panose="02010600030101010101" pitchFamily="2" charset="-122"/>
                </a:rPr>
                <a:t>A</a:t>
              </a:r>
              <a:endParaRPr lang="en-US" altLang="zh-CN" sz="2400" b="1" dirty="0">
                <a:ea typeface="宋体" panose="02010600030101010101" pitchFamily="2" charset="-122"/>
              </a:endParaRPr>
            </a:p>
          </p:txBody>
        </p:sp>
        <p:sp>
          <p:nvSpPr>
            <p:cNvPr id="58" name="Line 21"/>
            <p:cNvSpPr>
              <a:spLocks noChangeShapeType="1"/>
            </p:cNvSpPr>
            <p:nvPr/>
          </p:nvSpPr>
          <p:spPr bwMode="auto">
            <a:xfrm flipH="1">
              <a:off x="0" y="203"/>
              <a:ext cx="381" cy="25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 name="Line 22"/>
            <p:cNvSpPr>
              <a:spLocks noChangeShapeType="1"/>
            </p:cNvSpPr>
            <p:nvPr/>
          </p:nvSpPr>
          <p:spPr bwMode="auto">
            <a:xfrm>
              <a:off x="648" y="203"/>
              <a:ext cx="413" cy="25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60" name="Group 19"/>
          <p:cNvGrpSpPr/>
          <p:nvPr/>
        </p:nvGrpSpPr>
        <p:grpSpPr bwMode="auto">
          <a:xfrm>
            <a:off x="906506" y="4760282"/>
            <a:ext cx="1684338" cy="717549"/>
            <a:chOff x="0" y="1"/>
            <a:chExt cx="1061" cy="452"/>
          </a:xfrm>
        </p:grpSpPr>
        <p:sp>
          <p:nvSpPr>
            <p:cNvPr id="61" name="Oval 23"/>
            <p:cNvSpPr>
              <a:spLocks noChangeArrowheads="1"/>
            </p:cNvSpPr>
            <p:nvPr/>
          </p:nvSpPr>
          <p:spPr bwMode="auto">
            <a:xfrm>
              <a:off x="356" y="36"/>
              <a:ext cx="317" cy="22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62" name="Text Box 20"/>
            <p:cNvSpPr txBox="1">
              <a:spLocks noChangeArrowheads="1"/>
            </p:cNvSpPr>
            <p:nvPr/>
          </p:nvSpPr>
          <p:spPr bwMode="auto">
            <a:xfrm>
              <a:off x="385" y="1"/>
              <a:ext cx="208" cy="15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400" b="1" dirty="0">
                  <a:latin typeface="Times New Roman" panose="02020603050405020304" pitchFamily="18" charset="0"/>
                  <a:ea typeface="宋体" panose="02010600030101010101" pitchFamily="2" charset="-122"/>
                </a:rPr>
                <a:t>B</a:t>
              </a:r>
              <a:endParaRPr lang="en-US" altLang="zh-CN" sz="2400" b="1" dirty="0">
                <a:ea typeface="宋体" panose="02010600030101010101" pitchFamily="2" charset="-122"/>
              </a:endParaRPr>
            </a:p>
          </p:txBody>
        </p:sp>
        <p:sp>
          <p:nvSpPr>
            <p:cNvPr id="63" name="Line 21"/>
            <p:cNvSpPr>
              <a:spLocks noChangeShapeType="1"/>
            </p:cNvSpPr>
            <p:nvPr/>
          </p:nvSpPr>
          <p:spPr bwMode="auto">
            <a:xfrm flipH="1">
              <a:off x="0" y="203"/>
              <a:ext cx="381" cy="25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 name="Line 22"/>
            <p:cNvSpPr>
              <a:spLocks noChangeShapeType="1"/>
            </p:cNvSpPr>
            <p:nvPr/>
          </p:nvSpPr>
          <p:spPr bwMode="auto">
            <a:xfrm>
              <a:off x="648" y="203"/>
              <a:ext cx="413" cy="25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组合 16"/>
          <p:cNvGrpSpPr/>
          <p:nvPr/>
        </p:nvGrpSpPr>
        <p:grpSpPr>
          <a:xfrm>
            <a:off x="6111398" y="3160833"/>
            <a:ext cx="2156619" cy="1778365"/>
            <a:chOff x="5448343" y="1406160"/>
            <a:chExt cx="2156619" cy="1778365"/>
          </a:xfrm>
        </p:grpSpPr>
        <p:grpSp>
          <p:nvGrpSpPr>
            <p:cNvPr id="65" name="Group 35"/>
            <p:cNvGrpSpPr/>
            <p:nvPr/>
          </p:nvGrpSpPr>
          <p:grpSpPr bwMode="auto">
            <a:xfrm>
              <a:off x="6194424" y="2687638"/>
              <a:ext cx="514350" cy="496887"/>
              <a:chOff x="-165" y="14"/>
              <a:chExt cx="324" cy="313"/>
            </a:xfrm>
          </p:grpSpPr>
          <p:sp>
            <p:nvSpPr>
              <p:cNvPr id="66" name="Oval 37"/>
              <p:cNvSpPr>
                <a:spLocks noChangeArrowheads="1"/>
              </p:cNvSpPr>
              <p:nvPr/>
            </p:nvSpPr>
            <p:spPr bwMode="auto">
              <a:xfrm>
                <a:off x="-165" y="55"/>
                <a:ext cx="317" cy="22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solidFill>
                    <a:srgbClr val="FFFF00"/>
                  </a:solidFill>
                </a:endParaRPr>
              </a:p>
            </p:txBody>
          </p:sp>
          <p:sp>
            <p:nvSpPr>
              <p:cNvPr id="67" name="Text Box 36"/>
              <p:cNvSpPr txBox="1">
                <a:spLocks noChangeArrowheads="1"/>
              </p:cNvSpPr>
              <p:nvPr/>
            </p:nvSpPr>
            <p:spPr bwMode="auto">
              <a:xfrm>
                <a:off x="-132" y="14"/>
                <a:ext cx="291" cy="31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sz="2400" b="1" dirty="0">
                    <a:latin typeface="Times New Roman" panose="02020603050405020304" pitchFamily="18" charset="0"/>
                    <a:ea typeface="宋体" panose="02010600030101010101" pitchFamily="2" charset="-122"/>
                  </a:rPr>
                  <a:t>E</a:t>
                </a:r>
                <a:endParaRPr lang="en-US" altLang="zh-CN" sz="2400" b="1" dirty="0">
                  <a:ea typeface="宋体" panose="02010600030101010101" pitchFamily="2" charset="-122"/>
                </a:endParaRPr>
              </a:p>
            </p:txBody>
          </p:sp>
        </p:grpSp>
        <p:grpSp>
          <p:nvGrpSpPr>
            <p:cNvPr id="68" name="Group 19"/>
            <p:cNvGrpSpPr/>
            <p:nvPr/>
          </p:nvGrpSpPr>
          <p:grpSpPr bwMode="auto">
            <a:xfrm>
              <a:off x="5920624" y="1406160"/>
              <a:ext cx="1684338" cy="736599"/>
              <a:chOff x="0" y="-11"/>
              <a:chExt cx="1061" cy="464"/>
            </a:xfrm>
          </p:grpSpPr>
          <p:sp>
            <p:nvSpPr>
              <p:cNvPr id="69" name="Oval 23"/>
              <p:cNvSpPr>
                <a:spLocks noChangeArrowheads="1"/>
              </p:cNvSpPr>
              <p:nvPr/>
            </p:nvSpPr>
            <p:spPr bwMode="auto">
              <a:xfrm>
                <a:off x="356" y="36"/>
                <a:ext cx="317" cy="22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70" name="Text Box 20"/>
              <p:cNvSpPr txBox="1">
                <a:spLocks noChangeArrowheads="1"/>
              </p:cNvSpPr>
              <p:nvPr/>
            </p:nvSpPr>
            <p:spPr bwMode="auto">
              <a:xfrm>
                <a:off x="381" y="-11"/>
                <a:ext cx="208" cy="15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400" b="1" dirty="0">
                    <a:latin typeface="Times New Roman" panose="02020603050405020304" pitchFamily="18" charset="0"/>
                    <a:ea typeface="宋体" panose="02010600030101010101" pitchFamily="2" charset="-122"/>
                  </a:rPr>
                  <a:t>A</a:t>
                </a:r>
                <a:endParaRPr lang="en-US" altLang="zh-CN" sz="2400" b="1" dirty="0">
                  <a:ea typeface="宋体" panose="02010600030101010101" pitchFamily="2" charset="-122"/>
                </a:endParaRPr>
              </a:p>
            </p:txBody>
          </p:sp>
          <p:sp>
            <p:nvSpPr>
              <p:cNvPr id="71" name="Line 21"/>
              <p:cNvSpPr>
                <a:spLocks noChangeShapeType="1"/>
              </p:cNvSpPr>
              <p:nvPr/>
            </p:nvSpPr>
            <p:spPr bwMode="auto">
              <a:xfrm flipH="1">
                <a:off x="0" y="203"/>
                <a:ext cx="381" cy="25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 name="Line 22"/>
              <p:cNvSpPr>
                <a:spLocks noChangeShapeType="1"/>
              </p:cNvSpPr>
              <p:nvPr/>
            </p:nvSpPr>
            <p:spPr bwMode="auto">
              <a:xfrm>
                <a:off x="648" y="203"/>
                <a:ext cx="413" cy="25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73" name="Group 19"/>
            <p:cNvGrpSpPr/>
            <p:nvPr/>
          </p:nvGrpSpPr>
          <p:grpSpPr bwMode="auto">
            <a:xfrm>
              <a:off x="5448343" y="2016340"/>
              <a:ext cx="973138" cy="741361"/>
              <a:chOff x="199" y="1"/>
              <a:chExt cx="613" cy="467"/>
            </a:xfrm>
          </p:grpSpPr>
          <p:sp>
            <p:nvSpPr>
              <p:cNvPr id="74" name="Oval 23"/>
              <p:cNvSpPr>
                <a:spLocks noChangeArrowheads="1"/>
              </p:cNvSpPr>
              <p:nvPr/>
            </p:nvSpPr>
            <p:spPr bwMode="auto">
              <a:xfrm>
                <a:off x="356" y="36"/>
                <a:ext cx="317" cy="22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75" name="Text Box 20"/>
              <p:cNvSpPr txBox="1">
                <a:spLocks noChangeArrowheads="1"/>
              </p:cNvSpPr>
              <p:nvPr/>
            </p:nvSpPr>
            <p:spPr bwMode="auto">
              <a:xfrm>
                <a:off x="385" y="1"/>
                <a:ext cx="208" cy="15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400" b="1" dirty="0">
                    <a:latin typeface="Times New Roman" panose="02020603050405020304" pitchFamily="18" charset="0"/>
                    <a:ea typeface="宋体" panose="02010600030101010101" pitchFamily="2" charset="-122"/>
                  </a:rPr>
                  <a:t>B</a:t>
                </a:r>
                <a:endParaRPr lang="en-US" altLang="zh-CN" sz="2400" b="1" dirty="0">
                  <a:ea typeface="宋体" panose="02010600030101010101" pitchFamily="2" charset="-122"/>
                </a:endParaRPr>
              </a:p>
            </p:txBody>
          </p:sp>
          <p:sp>
            <p:nvSpPr>
              <p:cNvPr id="76" name="Line 21"/>
              <p:cNvSpPr>
                <a:spLocks noChangeShapeType="1"/>
              </p:cNvSpPr>
              <p:nvPr/>
            </p:nvSpPr>
            <p:spPr bwMode="auto">
              <a:xfrm flipH="1">
                <a:off x="199" y="203"/>
                <a:ext cx="182" cy="26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7" name="Line 22"/>
              <p:cNvSpPr>
                <a:spLocks noChangeShapeType="1"/>
              </p:cNvSpPr>
              <p:nvPr/>
            </p:nvSpPr>
            <p:spPr bwMode="auto">
              <a:xfrm>
                <a:off x="648" y="203"/>
                <a:ext cx="164" cy="26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78" name="Line 22"/>
          <p:cNvSpPr>
            <a:spLocks noChangeShapeType="1"/>
          </p:cNvSpPr>
          <p:nvPr/>
        </p:nvSpPr>
        <p:spPr bwMode="auto">
          <a:xfrm>
            <a:off x="6229766" y="4815373"/>
            <a:ext cx="375376" cy="44259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4" name="Line 21"/>
          <p:cNvSpPr>
            <a:spLocks noChangeShapeType="1"/>
          </p:cNvSpPr>
          <p:nvPr/>
        </p:nvSpPr>
        <p:spPr bwMode="auto">
          <a:xfrm flipH="1">
            <a:off x="7930819" y="4181961"/>
            <a:ext cx="269642" cy="35399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 name="Oval 42"/>
          <p:cNvSpPr>
            <a:spLocks noChangeArrowheads="1"/>
          </p:cNvSpPr>
          <p:nvPr/>
        </p:nvSpPr>
        <p:spPr bwMode="auto">
          <a:xfrm>
            <a:off x="8072810" y="3867442"/>
            <a:ext cx="503237" cy="360363"/>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96" name="Text Box 6"/>
          <p:cNvSpPr txBox="1">
            <a:spLocks noChangeArrowheads="1"/>
          </p:cNvSpPr>
          <p:nvPr/>
        </p:nvSpPr>
        <p:spPr bwMode="auto">
          <a:xfrm>
            <a:off x="8141072" y="3821406"/>
            <a:ext cx="29207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400" b="1" dirty="0">
                <a:latin typeface="Times New Roman" panose="02020603050405020304" pitchFamily="18" charset="0"/>
                <a:ea typeface="宋体" panose="02010600030101010101" pitchFamily="2" charset="-122"/>
              </a:rPr>
              <a:t>F</a:t>
            </a:r>
            <a:endParaRPr lang="en-US" altLang="zh-CN" sz="2400" b="1" dirty="0">
              <a:ea typeface="宋体" panose="02010600030101010101" pitchFamily="2" charset="-122"/>
            </a:endParaRPr>
          </a:p>
        </p:txBody>
      </p:sp>
      <p:sp>
        <p:nvSpPr>
          <p:cNvPr id="97" name="Oval 42"/>
          <p:cNvSpPr>
            <a:spLocks noChangeArrowheads="1"/>
          </p:cNvSpPr>
          <p:nvPr/>
        </p:nvSpPr>
        <p:spPr bwMode="auto">
          <a:xfrm>
            <a:off x="7639970" y="4500839"/>
            <a:ext cx="503237" cy="360363"/>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98" name="Text Box 6"/>
          <p:cNvSpPr txBox="1">
            <a:spLocks noChangeArrowheads="1"/>
          </p:cNvSpPr>
          <p:nvPr/>
        </p:nvSpPr>
        <p:spPr bwMode="auto">
          <a:xfrm>
            <a:off x="7702377" y="4444543"/>
            <a:ext cx="230902" cy="323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400" b="1" dirty="0">
                <a:latin typeface="Times New Roman" panose="02020603050405020304" pitchFamily="18" charset="0"/>
                <a:ea typeface="宋体" panose="02010600030101010101" pitchFamily="2" charset="-122"/>
              </a:rPr>
              <a:t>G</a:t>
            </a:r>
            <a:endParaRPr lang="en-US" altLang="zh-CN" sz="2400" b="1" dirty="0">
              <a:ea typeface="宋体" panose="02010600030101010101" pitchFamily="2" charset="-122"/>
            </a:endParaRP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610"/>
                                        </p:tgtEl>
                                        <p:attrNameLst>
                                          <p:attrName>style.visibility</p:attrName>
                                        </p:attrNameLst>
                                      </p:cBhvr>
                                      <p:to>
                                        <p:strVal val="visible"/>
                                      </p:to>
                                    </p:set>
                                    <p:animEffect transition="in" filter="blinds(horizontal)">
                                      <p:cBhvr>
                                        <p:cTn id="27" dur="500"/>
                                        <p:tgtEl>
                                          <p:spTgt spid="256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611"/>
                                        </p:tgtEl>
                                        <p:attrNameLst>
                                          <p:attrName>style.visibility</p:attrName>
                                        </p:attrNameLst>
                                      </p:cBhvr>
                                      <p:to>
                                        <p:strVal val="visible"/>
                                      </p:to>
                                    </p:set>
                                    <p:animEffect transition="in" filter="blinds(horizontal)">
                                      <p:cBhvr>
                                        <p:cTn id="32" dur="500"/>
                                        <p:tgtEl>
                                          <p:spTgt spid="256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blinds(horizontal)">
                                      <p:cBhvr>
                                        <p:cTn id="37" dur="500"/>
                                        <p:tgtEl>
                                          <p:spTgt spid="5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blinds(horizontal)">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5612"/>
                                        </p:tgtEl>
                                        <p:attrNameLst>
                                          <p:attrName>style.visibility</p:attrName>
                                        </p:attrNameLst>
                                      </p:cBhvr>
                                      <p:to>
                                        <p:strVal val="visible"/>
                                      </p:to>
                                    </p:set>
                                    <p:animEffect transition="in" filter="blinds(horizontal)">
                                      <p:cBhvr>
                                        <p:cTn id="47" dur="500"/>
                                        <p:tgtEl>
                                          <p:spTgt spid="2561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5638"/>
                                        </p:tgtEl>
                                        <p:attrNameLst>
                                          <p:attrName>style.visibility</p:attrName>
                                        </p:attrNameLst>
                                      </p:cBhvr>
                                      <p:to>
                                        <p:strVal val="visible"/>
                                      </p:to>
                                    </p:set>
                                    <p:animEffect transition="in" filter="blinds(horizontal)">
                                      <p:cBhvr>
                                        <p:cTn id="57" dur="500"/>
                                        <p:tgtEl>
                                          <p:spTgt spid="2563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5618"/>
                                        </p:tgtEl>
                                        <p:attrNameLst>
                                          <p:attrName>style.visibility</p:attrName>
                                        </p:attrNameLst>
                                      </p:cBhvr>
                                      <p:to>
                                        <p:strVal val="visible"/>
                                      </p:to>
                                    </p:set>
                                    <p:animEffect transition="in" filter="blinds(horizontal)">
                                      <p:cBhvr>
                                        <p:cTn id="62" dur="500"/>
                                        <p:tgtEl>
                                          <p:spTgt spid="2561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25641"/>
                                        </p:tgtEl>
                                        <p:attrNameLst>
                                          <p:attrName>style.visibility</p:attrName>
                                        </p:attrNameLst>
                                      </p:cBhvr>
                                      <p:to>
                                        <p:strVal val="visible"/>
                                      </p:to>
                                    </p:set>
                                    <p:animEffect transition="in" filter="blinds(horizontal)">
                                      <p:cBhvr>
                                        <p:cTn id="71" dur="500"/>
                                        <p:tgtEl>
                                          <p:spTgt spid="25641"/>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25607"/>
                                        </p:tgtEl>
                                        <p:attrNameLst>
                                          <p:attrName>style.visibility</p:attrName>
                                        </p:attrNameLst>
                                      </p:cBhvr>
                                      <p:to>
                                        <p:strVal val="visible"/>
                                      </p:to>
                                    </p:set>
                                    <p:animEffect transition="in" filter="blinds(horizontal)">
                                      <p:cBhvr>
                                        <p:cTn id="74" dur="500"/>
                                        <p:tgtEl>
                                          <p:spTgt spid="25607"/>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25642"/>
                                        </p:tgtEl>
                                        <p:attrNameLst>
                                          <p:attrName>style.visibility</p:attrName>
                                        </p:attrNameLst>
                                      </p:cBhvr>
                                      <p:to>
                                        <p:strVal val="visible"/>
                                      </p:to>
                                    </p:set>
                                    <p:animEffect transition="in" filter="blinds(horizontal)">
                                      <p:cBhvr>
                                        <p:cTn id="83" dur="500"/>
                                        <p:tgtEl>
                                          <p:spTgt spid="25642"/>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25606"/>
                                        </p:tgtEl>
                                        <p:attrNameLst>
                                          <p:attrName>style.visibility</p:attrName>
                                        </p:attrNameLst>
                                      </p:cBhvr>
                                      <p:to>
                                        <p:strVal val="visible"/>
                                      </p:to>
                                    </p:set>
                                    <p:animEffect transition="in" filter="blinds(horizontal)">
                                      <p:cBhvr>
                                        <p:cTn id="86" dur="500"/>
                                        <p:tgtEl>
                                          <p:spTgt spid="25606"/>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95"/>
                                        </p:tgtEl>
                                        <p:attrNameLst>
                                          <p:attrName>style.visibility</p:attrName>
                                        </p:attrNameLst>
                                      </p:cBhvr>
                                      <p:to>
                                        <p:strVal val="visible"/>
                                      </p:to>
                                    </p:set>
                                    <p:animEffect transition="in" filter="blinds(horizontal)">
                                      <p:cBhvr>
                                        <p:cTn id="91" dur="500"/>
                                        <p:tgtEl>
                                          <p:spTgt spid="95"/>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96"/>
                                        </p:tgtEl>
                                        <p:attrNameLst>
                                          <p:attrName>style.visibility</p:attrName>
                                        </p:attrNameLst>
                                      </p:cBhvr>
                                      <p:to>
                                        <p:strVal val="visible"/>
                                      </p:to>
                                    </p:set>
                                    <p:animEffect transition="in" filter="blinds(horizontal)">
                                      <p:cBhvr>
                                        <p:cTn id="94" dur="500"/>
                                        <p:tgtEl>
                                          <p:spTgt spid="96"/>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9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97"/>
                                        </p:tgtEl>
                                        <p:attrNameLst>
                                          <p:attrName>style.visibility</p:attrName>
                                        </p:attrNameLst>
                                      </p:cBhvr>
                                      <p:to>
                                        <p:strVal val="visible"/>
                                      </p:to>
                                    </p:set>
                                    <p:animEffect transition="in" filter="blinds(horizontal)">
                                      <p:cBhvr>
                                        <p:cTn id="103" dur="500"/>
                                        <p:tgtEl>
                                          <p:spTgt spid="97"/>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98"/>
                                        </p:tgtEl>
                                        <p:attrNameLst>
                                          <p:attrName>style.visibility</p:attrName>
                                        </p:attrNameLst>
                                      </p:cBhvr>
                                      <p:to>
                                        <p:strVal val="visible"/>
                                      </p:to>
                                    </p:set>
                                    <p:animEffect transition="in" filter="blinds(horizontal)">
                                      <p:cBhvr>
                                        <p:cTn id="106"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42" grpId="0" animBg="1"/>
      <p:bldP spid="25641" grpId="0" animBg="1"/>
      <p:bldP spid="6" grpId="0" autoUpdateAnimBg="0" build="p"/>
      <p:bldP spid="25606" grpId="0" autoUpdateAnimBg="0"/>
      <p:bldP spid="25607" grpId="0" autoUpdateAnimBg="0"/>
      <p:bldP spid="25610" grpId="0" animBg="1" autoUpdateAnimBg="0"/>
      <p:bldP spid="25611" grpId="0" animBg="1" autoUpdateAnimBg="0"/>
      <p:bldP spid="25612" grpId="0" animBg="1" autoUpdateAnimBg="0"/>
      <p:bldP spid="25618" grpId="0" animBg="1"/>
      <p:bldP spid="25638" grpId="0" animBg="1" autoUpdateAnimBg="0"/>
      <p:bldP spid="78" grpId="0" animBg="1"/>
      <p:bldP spid="94" grpId="0" animBg="1"/>
      <p:bldP spid="95" grpId="0" animBg="1"/>
      <p:bldP spid="96" grpId="0" autoUpdateAnimBg="0"/>
      <p:bldP spid="97" grpId="0" animBg="1"/>
      <p:bldP spid="9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上文回顾</a:t>
            </a:r>
            <a:endParaRPr lang="zh-CN" altLang="en-US" dirty="0"/>
          </a:p>
        </p:txBody>
      </p:sp>
      <p:pic>
        <p:nvPicPr>
          <p:cNvPr id="33" name="图片 3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9512" y="1023045"/>
            <a:ext cx="1224136" cy="1047837"/>
          </a:xfrm>
          <a:prstGeom prst="rect">
            <a:avLst/>
          </a:prstGeom>
        </p:spPr>
      </p:pic>
      <p:sp>
        <p:nvSpPr>
          <p:cNvPr id="3" name="灯片编号占位符 2"/>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6" name="页脚占位符 5"/>
          <p:cNvSpPr>
            <a:spLocks noGrp="1"/>
          </p:cNvSpPr>
          <p:nvPr>
            <p:ph type="ftr" sz="quarter" idx="3"/>
          </p:nvPr>
        </p:nvSpPr>
        <p:spPr/>
        <p:txBody>
          <a:bodyPr/>
          <a:lstStyle/>
          <a:p>
            <a:endParaRPr lang="zh-CN" altLang="en-US" dirty="0"/>
          </a:p>
        </p:txBody>
      </p:sp>
      <p:sp>
        <p:nvSpPr>
          <p:cNvPr id="8" name="文本框 7"/>
          <p:cNvSpPr txBox="1"/>
          <p:nvPr/>
        </p:nvSpPr>
        <p:spPr>
          <a:xfrm>
            <a:off x="520048" y="4215073"/>
            <a:ext cx="2358828" cy="369332"/>
          </a:xfrm>
          <a:prstGeom prst="rect">
            <a:avLst/>
          </a:prstGeom>
          <a:noFill/>
        </p:spPr>
        <p:txBody>
          <a:bodyPr wrap="square" rtlCol="0">
            <a:spAutoFit/>
          </a:bodyPr>
          <a:lstStyle/>
          <a:p>
            <a:r>
              <a:rPr lang="en-US" altLang="zh-CN" b="1" dirty="0">
                <a:solidFill>
                  <a:srgbClr val="0000FF"/>
                </a:solidFill>
              </a:rPr>
              <a:t> </a:t>
            </a:r>
            <a:endParaRPr lang="zh-CN" altLang="en-US" b="1" dirty="0">
              <a:solidFill>
                <a:srgbClr val="0000FF"/>
              </a:solidFill>
            </a:endParaRPr>
          </a:p>
        </p:txBody>
      </p:sp>
      <p:sp>
        <p:nvSpPr>
          <p:cNvPr id="4" name="文本框 3"/>
          <p:cNvSpPr txBox="1"/>
          <p:nvPr/>
        </p:nvSpPr>
        <p:spPr>
          <a:xfrm>
            <a:off x="323528" y="3938074"/>
            <a:ext cx="2520280" cy="923330"/>
          </a:xfrm>
          <a:prstGeom prst="rect">
            <a:avLst/>
          </a:prstGeom>
          <a:noFill/>
        </p:spPr>
        <p:txBody>
          <a:bodyPr wrap="square" rtlCol="0">
            <a:spAutoFit/>
          </a:bodyPr>
          <a:lstStyle/>
          <a:p>
            <a:r>
              <a:rPr lang="zh-CN" altLang="en-US" b="1" dirty="0">
                <a:solidFill>
                  <a:srgbClr val="0000FF"/>
                </a:solidFill>
                <a:effectLst>
                  <a:outerShdw blurRad="38100" dist="38100" dir="2700000" algn="tl">
                    <a:srgbClr val="000000">
                      <a:alpha val="43137"/>
                    </a:srgbClr>
                  </a:outerShdw>
                </a:effectLst>
              </a:rPr>
              <a:t>将学习</a:t>
            </a:r>
            <a:r>
              <a:rPr lang="zh-CN" altLang="en-US" b="1" dirty="0">
                <a:solidFill>
                  <a:srgbClr val="FF0000"/>
                </a:solidFill>
                <a:effectLst>
                  <a:outerShdw blurRad="38100" dist="38100" dir="2700000" algn="tl">
                    <a:srgbClr val="000000">
                      <a:alpha val="43137"/>
                    </a:srgbClr>
                  </a:outerShdw>
                </a:effectLst>
              </a:rPr>
              <a:t>非线性</a:t>
            </a:r>
            <a:r>
              <a:rPr lang="zh-CN" altLang="en-US" b="1" dirty="0">
                <a:solidFill>
                  <a:srgbClr val="0000FF"/>
                </a:solidFill>
                <a:effectLst>
                  <a:outerShdw blurRad="38100" dist="38100" dir="2700000" algn="tl">
                    <a:srgbClr val="000000">
                      <a:alpha val="43137"/>
                    </a:srgbClr>
                  </a:outerShdw>
                </a:effectLst>
              </a:rPr>
              <a:t>数据结构：</a:t>
            </a:r>
            <a:endParaRPr lang="en-US" altLang="zh-CN" b="1" dirty="0">
              <a:solidFill>
                <a:srgbClr val="0000FF"/>
              </a:solidFill>
              <a:effectLst>
                <a:outerShdw blurRad="38100" dist="38100" dir="2700000" algn="tl">
                  <a:srgbClr val="000000">
                    <a:alpha val="43137"/>
                  </a:srgbClr>
                </a:outerShdw>
              </a:effectLst>
            </a:endParaRPr>
          </a:p>
          <a:p>
            <a:r>
              <a:rPr lang="en-US" altLang="zh-CN" b="1" dirty="0">
                <a:solidFill>
                  <a:srgbClr val="0000FF"/>
                </a:solidFill>
                <a:effectLst>
                  <a:outerShdw blurRad="38100" dist="38100" dir="2700000" algn="tl">
                    <a:srgbClr val="000000">
                      <a:alpha val="43137"/>
                    </a:srgbClr>
                  </a:outerShdw>
                </a:effectLst>
              </a:rPr>
              <a:t>        </a:t>
            </a:r>
            <a:r>
              <a:rPr lang="zh-CN" altLang="en-US" b="1" dirty="0">
                <a:solidFill>
                  <a:srgbClr val="FF0000"/>
                </a:solidFill>
                <a:effectLst>
                  <a:outerShdw blurRad="38100" dist="38100" dir="2700000" algn="tl">
                    <a:srgbClr val="000000">
                      <a:alpha val="43137"/>
                    </a:srgbClr>
                  </a:outerShdw>
                </a:effectLst>
              </a:rPr>
              <a:t>树与二叉树</a:t>
            </a:r>
            <a:endParaRPr lang="zh-CN" altLang="en-US" b="1" dirty="0">
              <a:solidFill>
                <a:srgbClr val="FF0000"/>
              </a:solidFill>
              <a:effectLst>
                <a:outerShdw blurRad="38100" dist="38100" dir="2700000" algn="tl">
                  <a:srgbClr val="000000">
                    <a:alpha val="43137"/>
                  </a:srgbClr>
                </a:outerShdw>
              </a:effectLst>
            </a:endParaRPr>
          </a:p>
          <a:p>
            <a:endParaRPr lang="zh-CN" altLang="en-US" dirty="0">
              <a:latin typeface="仿宋" panose="02010609060101010101" pitchFamily="49" charset="-122"/>
              <a:ea typeface="仿宋" panose="02010609060101010101" pitchFamily="49" charset="-122"/>
            </a:endParaRPr>
          </a:p>
        </p:txBody>
      </p:sp>
      <p:pic>
        <p:nvPicPr>
          <p:cNvPr id="7" name="图片 6"/>
          <p:cNvPicPr>
            <a:picLocks noChangeAspect="1"/>
          </p:cNvPicPr>
          <p:nvPr/>
        </p:nvPicPr>
        <p:blipFill>
          <a:blip r:embed="rId2"/>
          <a:stretch>
            <a:fillRect/>
          </a:stretch>
        </p:blipFill>
        <p:spPr>
          <a:xfrm>
            <a:off x="3347864" y="910633"/>
            <a:ext cx="4952875" cy="4694089"/>
          </a:xfrm>
          <a:prstGeom prst="rect">
            <a:avLst/>
          </a:prstGeom>
        </p:spPr>
      </p:pic>
      <p:pic>
        <p:nvPicPr>
          <p:cNvPr id="9" name="图片 8"/>
          <p:cNvPicPr>
            <a:picLocks noChangeAspect="1"/>
          </p:cNvPicPr>
          <p:nvPr/>
        </p:nvPicPr>
        <p:blipFill>
          <a:blip r:embed="rId3"/>
          <a:stretch>
            <a:fillRect/>
          </a:stretch>
        </p:blipFill>
        <p:spPr>
          <a:xfrm>
            <a:off x="3707904" y="5706271"/>
            <a:ext cx="3508251" cy="888278"/>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67D2D639-9FC3-46AA-86E1-225DC6B3F36B}"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423112" y="946103"/>
            <a:ext cx="8229600" cy="4678451"/>
          </a:xfrm>
        </p:spPr>
        <p:txBody>
          <a:bodyPr/>
          <a:lstStyle/>
          <a:p>
            <a:pPr eaLnBrk="1" hangingPunct="1">
              <a:buClr>
                <a:srgbClr val="FF0000"/>
              </a:buClr>
              <a:buFont typeface="Wingdings" panose="05000000000000000000" pitchFamily="2" charset="2"/>
              <a:buChar char="n"/>
            </a:pPr>
            <a:r>
              <a:rPr lang="zh-CN" altLang="en-US" sz="2200" b="1" dirty="0"/>
              <a:t>结论</a:t>
            </a:r>
            <a:r>
              <a:rPr lang="zh-CN" altLang="en-US" b="1" dirty="0"/>
              <a:t>：</a:t>
            </a:r>
            <a:r>
              <a:rPr lang="zh-CN" altLang="en-US" sz="2200" b="1" dirty="0">
                <a:solidFill>
                  <a:srgbClr val="FF0000"/>
                </a:solidFill>
              </a:rPr>
              <a:t>已知中序序列和后序序列，或中序序列和先序序列，</a:t>
            </a:r>
            <a:endParaRPr lang="zh-CN" altLang="en-US" sz="2200" b="1" dirty="0">
              <a:solidFill>
                <a:srgbClr val="FF0000"/>
              </a:solidFill>
            </a:endParaRPr>
          </a:p>
          <a:p>
            <a:pPr eaLnBrk="1" hangingPunct="1">
              <a:buFont typeface="Wingdings" panose="05000000000000000000" pitchFamily="2" charset="2"/>
              <a:buNone/>
            </a:pPr>
            <a:r>
              <a:rPr lang="zh-CN" altLang="en-US" sz="2200" b="1" dirty="0">
                <a:solidFill>
                  <a:srgbClr val="FF0000"/>
                </a:solidFill>
              </a:rPr>
              <a:t>                   可以唯一确定一棵二叉树；</a:t>
            </a:r>
            <a:endParaRPr lang="zh-CN" altLang="en-US" sz="2200" b="1" dirty="0">
              <a:solidFill>
                <a:srgbClr val="FF0000"/>
              </a:solidFill>
            </a:endParaRPr>
          </a:p>
          <a:p>
            <a:pPr eaLnBrk="1" hangingPunct="1">
              <a:buFont typeface="Wingdings" panose="05000000000000000000" pitchFamily="2" charset="2"/>
              <a:buNone/>
            </a:pPr>
            <a:r>
              <a:rPr lang="zh-CN" altLang="en-US" sz="2200" b="1" dirty="0">
                <a:solidFill>
                  <a:srgbClr val="FF0000"/>
                </a:solidFill>
              </a:rPr>
              <a:t>                   而已知先序序列和后序序列不能唯一确定二叉树</a:t>
            </a:r>
            <a:r>
              <a:rPr lang="zh-CN" altLang="en-US" dirty="0"/>
              <a:t>。</a:t>
            </a:r>
            <a:endParaRPr lang="en-US" altLang="zh-CN" dirty="0"/>
          </a:p>
          <a:p>
            <a:pPr eaLnBrk="1" hangingPunct="1">
              <a:buFont typeface="Wingdings" panose="05000000000000000000" pitchFamily="2" charset="2"/>
              <a:buNone/>
            </a:pPr>
            <a:endParaRPr lang="zh-CN" altLang="en-US" dirty="0"/>
          </a:p>
          <a:p>
            <a:pPr eaLnBrk="1" hangingPunct="1">
              <a:buClr>
                <a:srgbClr val="FF0000"/>
              </a:buClr>
              <a:buFont typeface="Wingdings" panose="05000000000000000000" pitchFamily="2" charset="2"/>
              <a:buChar char="n"/>
            </a:pPr>
            <a:r>
              <a:rPr lang="zh-CN" altLang="en-US" sz="2000" b="1" dirty="0"/>
              <a:t>课堂练习：已知二叉树中序序列和后序序列，还原此二叉树</a:t>
            </a:r>
            <a:r>
              <a:rPr lang="zh-CN" altLang="en-US" sz="2000" dirty="0"/>
              <a:t>。</a:t>
            </a:r>
            <a:endParaRPr lang="zh-CN" altLang="en-US" sz="2000" dirty="0"/>
          </a:p>
          <a:p>
            <a:pPr eaLnBrk="1" hangingPunct="1">
              <a:buFont typeface="Wingdings" panose="05000000000000000000" pitchFamily="2" charset="2"/>
              <a:buNone/>
            </a:pPr>
            <a:endParaRPr lang="zh-CN" altLang="en-US" sz="2000" dirty="0"/>
          </a:p>
        </p:txBody>
      </p:sp>
      <p:sp>
        <p:nvSpPr>
          <p:cNvPr id="26629" name="AutoShape 4"/>
          <p:cNvSpPr>
            <a:spLocks noChangeAspect="1" noChangeArrowheads="1"/>
          </p:cNvSpPr>
          <p:nvPr/>
        </p:nvSpPr>
        <p:spPr bwMode="auto">
          <a:xfrm>
            <a:off x="1476375" y="3141663"/>
            <a:ext cx="5688013"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26642" name="Text Box 18"/>
          <p:cNvSpPr txBox="1">
            <a:spLocks noChangeArrowheads="1"/>
          </p:cNvSpPr>
          <p:nvPr/>
        </p:nvSpPr>
        <p:spPr bwMode="auto">
          <a:xfrm>
            <a:off x="795214" y="3500438"/>
            <a:ext cx="2159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zh-CN" altLang="en-US" b="1" dirty="0">
                <a:latin typeface="Times New Roman" panose="02020603050405020304" pitchFamily="18" charset="0"/>
                <a:ea typeface="宋体" panose="02010600030101010101" pitchFamily="2" charset="-122"/>
              </a:rPr>
              <a:t>中序：</a:t>
            </a:r>
            <a:r>
              <a:rPr lang="en-US" altLang="zh-CN" b="1" dirty="0">
                <a:latin typeface="Times New Roman" panose="02020603050405020304" pitchFamily="18" charset="0"/>
                <a:ea typeface="宋体" panose="02010600030101010101" pitchFamily="2" charset="-122"/>
              </a:rPr>
              <a:t>CBDAGEF</a:t>
            </a:r>
            <a:endParaRPr lang="en-US" altLang="zh-CN" b="1" dirty="0">
              <a:ea typeface="宋体" panose="02010600030101010101" pitchFamily="2" charset="-122"/>
            </a:endParaRPr>
          </a:p>
        </p:txBody>
      </p:sp>
      <p:sp>
        <p:nvSpPr>
          <p:cNvPr id="26643" name="Text Box 19"/>
          <p:cNvSpPr txBox="1">
            <a:spLocks noChangeArrowheads="1"/>
          </p:cNvSpPr>
          <p:nvPr/>
        </p:nvSpPr>
        <p:spPr bwMode="auto">
          <a:xfrm>
            <a:off x="795214" y="4057651"/>
            <a:ext cx="215900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zh-CN" altLang="en-US" b="1" dirty="0">
                <a:latin typeface="Times New Roman" panose="02020603050405020304" pitchFamily="18" charset="0"/>
                <a:ea typeface="宋体" panose="02010600030101010101" pitchFamily="2" charset="-122"/>
              </a:rPr>
              <a:t>后序：</a:t>
            </a:r>
            <a:r>
              <a:rPr lang="en-US" altLang="zh-CN" b="1" dirty="0">
                <a:latin typeface="Times New Roman" panose="02020603050405020304" pitchFamily="18" charset="0"/>
                <a:ea typeface="宋体" panose="02010600030101010101" pitchFamily="2" charset="-122"/>
              </a:rPr>
              <a:t>CDBGFEA</a:t>
            </a:r>
            <a:endParaRPr lang="en-US" altLang="zh-CN" b="1" dirty="0">
              <a:ea typeface="宋体" panose="02010600030101010101" pitchFamily="2" charset="-122"/>
            </a:endParaRPr>
          </a:p>
        </p:txBody>
      </p:sp>
      <p:grpSp>
        <p:nvGrpSpPr>
          <p:cNvPr id="30" name="组合 67"/>
          <p:cNvGrpSpPr/>
          <p:nvPr/>
        </p:nvGrpSpPr>
        <p:grpSpPr>
          <a:xfrm>
            <a:off x="423112" y="103196"/>
            <a:ext cx="7317240" cy="674847"/>
            <a:chOff x="830947" y="4202884"/>
            <a:chExt cx="7317240" cy="674847"/>
          </a:xfrm>
        </p:grpSpPr>
        <p:grpSp>
          <p:nvGrpSpPr>
            <p:cNvPr id="31" name="组合 106"/>
            <p:cNvGrpSpPr/>
            <p:nvPr/>
          </p:nvGrpSpPr>
          <p:grpSpPr>
            <a:xfrm>
              <a:off x="830947" y="4202884"/>
              <a:ext cx="7317240" cy="674847"/>
              <a:chOff x="821422" y="4202884"/>
              <a:chExt cx="7317240" cy="674847"/>
            </a:xfrm>
          </p:grpSpPr>
          <p:sp>
            <p:nvSpPr>
              <p:cNvPr id="33"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34" name="TextBox 6"/>
              <p:cNvSpPr txBox="1">
                <a:spLocks noChangeArrowheads="1"/>
              </p:cNvSpPr>
              <p:nvPr/>
            </p:nvSpPr>
            <p:spPr bwMode="auto">
              <a:xfrm>
                <a:off x="821422" y="4218085"/>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8.4 </a:t>
                </a:r>
                <a:r>
                  <a:rPr lang="zh-CN" altLang="en-US" sz="3600" b="1" dirty="0">
                    <a:latin typeface="Times New Roman" panose="02020603050405020304" pitchFamily="18" charset="0"/>
                    <a:ea typeface="黑体" panose="02010609060101010101" pitchFamily="49" charset="-122"/>
                  </a:rPr>
                  <a:t>二叉树的遍历及其应用</a:t>
                </a:r>
                <a:endParaRPr lang="zh-CN" altLang="en-US" sz="3600" b="1" dirty="0">
                  <a:latin typeface="Times New Roman" panose="02020603050405020304" pitchFamily="18" charset="0"/>
                  <a:ea typeface="黑体" panose="02010609060101010101" pitchFamily="49" charset="-122"/>
                </a:endParaRPr>
              </a:p>
            </p:txBody>
          </p:sp>
        </p:grpSp>
        <p:pic>
          <p:nvPicPr>
            <p:cNvPr id="32" name="图片 31" descr="无标题.png"/>
            <p:cNvPicPr>
              <a:picLocks noChangeAspect="1"/>
            </p:cNvPicPr>
            <p:nvPr/>
          </p:nvPicPr>
          <p:blipFill>
            <a:blip r:embed="rId1" cstate="print"/>
            <a:stretch>
              <a:fillRect/>
            </a:stretch>
          </p:blipFill>
          <p:spPr>
            <a:xfrm>
              <a:off x="1137949" y="4364064"/>
              <a:ext cx="433676" cy="330989"/>
            </a:xfrm>
            <a:prstGeom prst="rect">
              <a:avLst/>
            </a:prstGeom>
          </p:spPr>
        </p:pic>
      </p:grpSp>
      <p:pic>
        <p:nvPicPr>
          <p:cNvPr id="5" name="图片 4"/>
          <p:cNvPicPr>
            <a:picLocks noChangeAspect="1"/>
          </p:cNvPicPr>
          <p:nvPr/>
        </p:nvPicPr>
        <p:blipFill>
          <a:blip r:embed="rId2"/>
          <a:stretch>
            <a:fillRect/>
          </a:stretch>
        </p:blipFill>
        <p:spPr>
          <a:xfrm>
            <a:off x="3293356" y="3810852"/>
            <a:ext cx="3313069" cy="2298700"/>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642"/>
                                        </p:tgtEl>
                                        <p:attrNameLst>
                                          <p:attrName>style.visibility</p:attrName>
                                        </p:attrNameLst>
                                      </p:cBhvr>
                                      <p:to>
                                        <p:strVal val="visible"/>
                                      </p:to>
                                    </p:set>
                                    <p:animEffect transition="in" filter="blinds(horizontal)">
                                      <p:cBhvr>
                                        <p:cTn id="27" dur="500"/>
                                        <p:tgtEl>
                                          <p:spTgt spid="2664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6643"/>
                                        </p:tgtEl>
                                        <p:attrNameLst>
                                          <p:attrName>style.visibility</p:attrName>
                                        </p:attrNameLst>
                                      </p:cBhvr>
                                      <p:to>
                                        <p:strVal val="visible"/>
                                      </p:to>
                                    </p:set>
                                    <p:animEffect transition="in" filter="blinds(horizontal)">
                                      <p:cBhvr>
                                        <p:cTn id="30" dur="500"/>
                                        <p:tgtEl>
                                          <p:spTgt spid="26643"/>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build="p"/>
      <p:bldP spid="26642" grpId="0" autoUpdateAnimBg="0"/>
      <p:bldP spid="26643"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F265809C-80A0-437A-97A6-39F07AD1DE8F}"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423112" y="977969"/>
            <a:ext cx="8229600" cy="4678451"/>
          </a:xfrm>
        </p:spPr>
        <p:txBody>
          <a:bodyPr/>
          <a:lstStyle/>
          <a:p>
            <a:pPr eaLnBrk="1" hangingPunct="1">
              <a:lnSpc>
                <a:spcPct val="90000"/>
              </a:lnSpc>
              <a:buClr>
                <a:srgbClr val="FF0000"/>
              </a:buClr>
              <a:buFont typeface="Wingdings" panose="05000000000000000000" pitchFamily="2" charset="2"/>
              <a:buChar char="Ø"/>
            </a:pPr>
            <a:r>
              <a:rPr lang="en-US" altLang="zh-CN" sz="2800" b="1" dirty="0"/>
              <a:t>8.4.2</a:t>
            </a:r>
            <a:r>
              <a:rPr lang="zh-CN" altLang="en-US" sz="2800" b="1" dirty="0"/>
              <a:t>遍历算法</a:t>
            </a:r>
            <a:endParaRPr lang="zh-CN" altLang="en-US" sz="2800" b="1" dirty="0"/>
          </a:p>
          <a:p>
            <a:pPr lvl="1">
              <a:lnSpc>
                <a:spcPct val="90000"/>
              </a:lnSpc>
              <a:buClr>
                <a:srgbClr val="FF0000"/>
              </a:buClr>
              <a:buFont typeface="Wingdings" panose="05000000000000000000" pitchFamily="2" charset="2"/>
              <a:buChar char="n"/>
            </a:pPr>
            <a:r>
              <a:rPr lang="zh-CN" altLang="en-US" sz="2400" b="1" dirty="0"/>
              <a:t>遍历方法</a:t>
            </a:r>
            <a:endParaRPr lang="zh-CN" altLang="en-US" sz="2400" b="1" dirty="0"/>
          </a:p>
          <a:p>
            <a:pPr lvl="2">
              <a:lnSpc>
                <a:spcPct val="90000"/>
              </a:lnSpc>
              <a:buFont typeface="Wingdings" panose="05000000000000000000" pitchFamily="2" charset="2"/>
              <a:buNone/>
            </a:pPr>
            <a:r>
              <a:rPr lang="zh-CN" altLang="en-US" sz="2000" b="1" dirty="0">
                <a:solidFill>
                  <a:srgbClr val="FF0000"/>
                </a:solidFill>
              </a:rPr>
              <a:t>先序遍历</a:t>
            </a:r>
            <a:r>
              <a:rPr lang="zh-CN" altLang="en-US" sz="2000" b="1" dirty="0"/>
              <a:t>二叉树</a:t>
            </a:r>
            <a:r>
              <a:rPr lang="en-US" altLang="zh-CN" sz="2000" b="1" dirty="0"/>
              <a:t>T</a:t>
            </a:r>
            <a:endParaRPr lang="en-US" altLang="zh-CN" sz="2000" b="1" dirty="0"/>
          </a:p>
          <a:p>
            <a:pPr lvl="2">
              <a:lnSpc>
                <a:spcPct val="90000"/>
              </a:lnSpc>
              <a:buFont typeface="Wingdings" panose="05000000000000000000" pitchFamily="2" charset="2"/>
              <a:buNone/>
            </a:pPr>
            <a:r>
              <a:rPr lang="zh-CN" altLang="en-US" sz="2000" b="1" dirty="0"/>
              <a:t>若</a:t>
            </a:r>
            <a:r>
              <a:rPr lang="en-US" altLang="zh-CN" sz="2000" b="1" dirty="0"/>
              <a:t>T</a:t>
            </a:r>
            <a:r>
              <a:rPr lang="zh-CN" altLang="en-US" sz="2000" b="1" dirty="0"/>
              <a:t>不空，则：</a:t>
            </a:r>
            <a:endParaRPr lang="zh-CN" altLang="en-US" sz="2000" b="1" dirty="0"/>
          </a:p>
          <a:p>
            <a:pPr lvl="2">
              <a:lnSpc>
                <a:spcPct val="90000"/>
              </a:lnSpc>
              <a:buFont typeface="Wingdings" panose="05000000000000000000" pitchFamily="2" charset="2"/>
              <a:buNone/>
            </a:pPr>
            <a:r>
              <a:rPr lang="zh-CN" altLang="en-US" sz="2000" b="1" dirty="0"/>
              <a:t>      访问</a:t>
            </a:r>
            <a:r>
              <a:rPr lang="en-US" altLang="zh-CN" sz="2000" b="1" dirty="0"/>
              <a:t>T</a:t>
            </a:r>
            <a:r>
              <a:rPr lang="zh-CN" altLang="en-US" sz="2000" b="1" dirty="0"/>
              <a:t>的根结点；</a:t>
            </a:r>
            <a:endParaRPr lang="zh-CN" altLang="en-US" sz="2000" b="1" dirty="0"/>
          </a:p>
          <a:p>
            <a:pPr lvl="2">
              <a:lnSpc>
                <a:spcPct val="90000"/>
              </a:lnSpc>
              <a:buFont typeface="Wingdings" panose="05000000000000000000" pitchFamily="2" charset="2"/>
              <a:buNone/>
            </a:pPr>
            <a:r>
              <a:rPr lang="zh-CN" altLang="en-US" sz="2000" b="1" dirty="0"/>
              <a:t>      先序遍历</a:t>
            </a:r>
            <a:r>
              <a:rPr lang="en-US" altLang="zh-CN" sz="2000" b="1" dirty="0"/>
              <a:t>T</a:t>
            </a:r>
            <a:r>
              <a:rPr lang="zh-CN" altLang="en-US" sz="2000" b="1" dirty="0"/>
              <a:t>的左子树；</a:t>
            </a:r>
            <a:endParaRPr lang="zh-CN" altLang="en-US" sz="2000" b="1" dirty="0"/>
          </a:p>
          <a:p>
            <a:pPr lvl="2">
              <a:lnSpc>
                <a:spcPct val="90000"/>
              </a:lnSpc>
              <a:buFont typeface="Wingdings" panose="05000000000000000000" pitchFamily="2" charset="2"/>
              <a:buNone/>
            </a:pPr>
            <a:r>
              <a:rPr lang="zh-CN" altLang="en-US" sz="2000" b="1" dirty="0"/>
              <a:t>      先序遍历</a:t>
            </a:r>
            <a:r>
              <a:rPr lang="en-US" altLang="zh-CN" sz="2000" b="1" dirty="0"/>
              <a:t>T</a:t>
            </a:r>
            <a:r>
              <a:rPr lang="zh-CN" altLang="en-US" sz="2000" b="1" dirty="0"/>
              <a:t>的右子树</a:t>
            </a:r>
            <a:endParaRPr lang="zh-CN" altLang="en-US" sz="2000" b="1" dirty="0"/>
          </a:p>
          <a:p>
            <a:pPr lvl="2">
              <a:lnSpc>
                <a:spcPct val="90000"/>
              </a:lnSpc>
              <a:buFont typeface="Wingdings" panose="05000000000000000000" pitchFamily="2" charset="2"/>
              <a:buNone/>
            </a:pPr>
            <a:r>
              <a:rPr lang="zh-CN" altLang="en-US" sz="1800" b="1" dirty="0"/>
              <a:t>                                                                 </a:t>
            </a:r>
            <a:endParaRPr lang="zh-CN" altLang="en-US" sz="1800" b="1" dirty="0"/>
          </a:p>
          <a:p>
            <a:pPr lvl="2">
              <a:lnSpc>
                <a:spcPct val="90000"/>
              </a:lnSpc>
              <a:buFont typeface="Wingdings" panose="05000000000000000000" pitchFamily="2" charset="2"/>
              <a:buNone/>
            </a:pPr>
            <a:r>
              <a:rPr lang="zh-CN" altLang="en-US" sz="1800" b="1" dirty="0"/>
              <a:t>                                                              </a:t>
            </a:r>
            <a:endParaRPr lang="zh-CN" altLang="en-US" sz="1800" b="1" dirty="0"/>
          </a:p>
          <a:p>
            <a:pPr lvl="2">
              <a:lnSpc>
                <a:spcPct val="90000"/>
              </a:lnSpc>
              <a:buFont typeface="Wingdings" panose="05000000000000000000" pitchFamily="2" charset="2"/>
              <a:buNone/>
            </a:pPr>
            <a:r>
              <a:rPr lang="zh-CN" altLang="en-US" sz="2000" b="1" dirty="0">
                <a:solidFill>
                  <a:srgbClr val="FF0000"/>
                </a:solidFill>
              </a:rPr>
              <a:t>中序遍历</a:t>
            </a:r>
            <a:r>
              <a:rPr lang="zh-CN" altLang="en-US" sz="2000" b="1" dirty="0"/>
              <a:t>二叉树</a:t>
            </a:r>
            <a:r>
              <a:rPr lang="en-US" altLang="zh-CN" sz="2000" b="1" dirty="0"/>
              <a:t>T</a:t>
            </a:r>
            <a:endParaRPr lang="en-US" altLang="zh-CN" sz="2000" b="1" dirty="0"/>
          </a:p>
          <a:p>
            <a:pPr lvl="2">
              <a:lnSpc>
                <a:spcPct val="90000"/>
              </a:lnSpc>
              <a:buFont typeface="Wingdings" panose="05000000000000000000" pitchFamily="2" charset="2"/>
              <a:buNone/>
            </a:pPr>
            <a:r>
              <a:rPr lang="zh-CN" altLang="en-US" sz="2000" b="1" dirty="0"/>
              <a:t>若</a:t>
            </a:r>
            <a:r>
              <a:rPr lang="en-US" altLang="zh-CN" sz="2000" b="1" dirty="0"/>
              <a:t>T</a:t>
            </a:r>
            <a:r>
              <a:rPr lang="zh-CN" altLang="en-US" sz="2000" b="1" dirty="0"/>
              <a:t>不空，则：</a:t>
            </a:r>
            <a:endParaRPr lang="zh-CN" altLang="en-US" sz="2000" b="1" dirty="0"/>
          </a:p>
          <a:p>
            <a:pPr lvl="2">
              <a:lnSpc>
                <a:spcPct val="90000"/>
              </a:lnSpc>
              <a:buFont typeface="Wingdings" panose="05000000000000000000" pitchFamily="2" charset="2"/>
              <a:buNone/>
            </a:pPr>
            <a:r>
              <a:rPr lang="zh-CN" altLang="en-US" sz="2000" b="1" dirty="0"/>
              <a:t>      中序遍历</a:t>
            </a:r>
            <a:r>
              <a:rPr lang="en-US" altLang="zh-CN" sz="2000" b="1" dirty="0"/>
              <a:t>T</a:t>
            </a:r>
            <a:r>
              <a:rPr lang="zh-CN" altLang="en-US" sz="2000" b="1" dirty="0"/>
              <a:t>的左子树；</a:t>
            </a:r>
            <a:endParaRPr lang="zh-CN" altLang="en-US" sz="2000" b="1" dirty="0"/>
          </a:p>
          <a:p>
            <a:pPr lvl="2">
              <a:lnSpc>
                <a:spcPct val="90000"/>
              </a:lnSpc>
              <a:buFont typeface="Wingdings" panose="05000000000000000000" pitchFamily="2" charset="2"/>
              <a:buNone/>
            </a:pPr>
            <a:r>
              <a:rPr lang="zh-CN" altLang="en-US" sz="2000" b="1" dirty="0"/>
              <a:t>      访问</a:t>
            </a:r>
            <a:r>
              <a:rPr lang="en-US" altLang="zh-CN" sz="2000" b="1" dirty="0"/>
              <a:t>T</a:t>
            </a:r>
            <a:r>
              <a:rPr lang="zh-CN" altLang="en-US" sz="2000" b="1" dirty="0"/>
              <a:t>的根结点；</a:t>
            </a:r>
            <a:endParaRPr lang="zh-CN" altLang="en-US" sz="2000" b="1" dirty="0"/>
          </a:p>
          <a:p>
            <a:pPr lvl="2">
              <a:lnSpc>
                <a:spcPct val="90000"/>
              </a:lnSpc>
              <a:buFont typeface="Wingdings" panose="05000000000000000000" pitchFamily="2" charset="2"/>
              <a:buNone/>
            </a:pPr>
            <a:r>
              <a:rPr lang="zh-CN" altLang="en-US" sz="2000" b="1" dirty="0"/>
              <a:t>      中序遍历</a:t>
            </a:r>
            <a:r>
              <a:rPr lang="en-US" altLang="zh-CN" sz="2000" b="1" dirty="0"/>
              <a:t>T</a:t>
            </a:r>
            <a:r>
              <a:rPr lang="zh-CN" altLang="en-US" sz="2000" b="1" dirty="0"/>
              <a:t>的右子树。</a:t>
            </a:r>
            <a:endParaRPr lang="zh-CN" altLang="en-US" sz="2000" b="1" dirty="0"/>
          </a:p>
          <a:p>
            <a:pPr lvl="2">
              <a:lnSpc>
                <a:spcPct val="90000"/>
              </a:lnSpc>
              <a:buFont typeface="Wingdings" panose="05000000000000000000" pitchFamily="2" charset="2"/>
              <a:buNone/>
            </a:pPr>
            <a:endParaRPr lang="en-US" altLang="zh-CN" sz="1800" dirty="0"/>
          </a:p>
        </p:txBody>
      </p:sp>
      <p:sp>
        <p:nvSpPr>
          <p:cNvPr id="27652" name="Text Box 4"/>
          <p:cNvSpPr txBox="1">
            <a:spLocks noChangeArrowheads="1"/>
          </p:cNvSpPr>
          <p:nvPr/>
        </p:nvSpPr>
        <p:spPr bwMode="auto">
          <a:xfrm>
            <a:off x="4572000" y="1125538"/>
            <a:ext cx="324167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l">
              <a:lnSpc>
                <a:spcPct val="90000"/>
              </a:lnSpc>
            </a:pPr>
            <a:r>
              <a:rPr lang="zh-CN" altLang="en-US" sz="2000" b="1" dirty="0">
                <a:latin typeface="Times New Roman" panose="02020603050405020304" pitchFamily="18" charset="0"/>
              </a:rPr>
              <a:t>遍历算法</a:t>
            </a:r>
            <a:endParaRPr lang="zh-CN" altLang="en-US" sz="2000" b="1" dirty="0">
              <a:latin typeface="Times New Roman" panose="02020603050405020304" pitchFamily="18" charset="0"/>
            </a:endParaRPr>
          </a:p>
          <a:p>
            <a:pPr algn="l">
              <a:lnSpc>
                <a:spcPct val="90000"/>
              </a:lnSpc>
            </a:pPr>
            <a:r>
              <a:rPr lang="en-US" altLang="zh-CN" sz="2000" b="1" dirty="0">
                <a:solidFill>
                  <a:srgbClr val="0000FF"/>
                </a:solidFill>
                <a:latin typeface="Times New Roman" panose="02020603050405020304" pitchFamily="18" charset="0"/>
              </a:rPr>
              <a:t>void</a:t>
            </a:r>
            <a:r>
              <a:rPr lang="en-US" altLang="zh-CN" sz="2000" b="1" dirty="0">
                <a:latin typeface="Times New Roman" panose="02020603050405020304" pitchFamily="18" charset="0"/>
              </a:rPr>
              <a:t>  Preorder(</a:t>
            </a:r>
            <a:r>
              <a:rPr lang="en-US" altLang="zh-CN" sz="2000" b="1" dirty="0" err="1">
                <a:solidFill>
                  <a:srgbClr val="0000FF"/>
                </a:solidFill>
                <a:latin typeface="Times New Roman" panose="02020603050405020304" pitchFamily="18" charset="0"/>
              </a:rPr>
              <a:t>bnode</a:t>
            </a:r>
            <a:r>
              <a:rPr lang="en-US" altLang="zh-CN" sz="2000" b="1" dirty="0">
                <a:solidFill>
                  <a:srgbClr val="0000FF"/>
                </a:solidFill>
                <a:latin typeface="Times New Roman" panose="02020603050405020304" pitchFamily="18" charset="0"/>
              </a:rPr>
              <a:t> </a:t>
            </a:r>
            <a:r>
              <a:rPr lang="en-US" altLang="zh-CN" sz="2000" b="1" dirty="0">
                <a:latin typeface="Times New Roman" panose="02020603050405020304" pitchFamily="18" charset="0"/>
              </a:rPr>
              <a:t> *</a:t>
            </a:r>
            <a:r>
              <a:rPr lang="en-US" altLang="zh-CN" sz="2000" b="1" i="1" dirty="0">
                <a:latin typeface="Times New Roman" panose="02020603050405020304" pitchFamily="18" charset="0"/>
              </a:rPr>
              <a:t>t</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algn="l">
              <a:lnSpc>
                <a:spcPct val="90000"/>
              </a:lnSpc>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algn="l">
              <a:lnSpc>
                <a:spcPct val="90000"/>
              </a:lnSpc>
            </a:pPr>
            <a:r>
              <a:rPr lang="en-US" altLang="zh-CN" sz="2000" b="1" dirty="0">
                <a:latin typeface="Times New Roman" panose="02020603050405020304" pitchFamily="18" charset="0"/>
              </a:rPr>
              <a:t>       </a:t>
            </a:r>
            <a:r>
              <a:rPr lang="en-US" altLang="zh-CN" sz="2000" b="1" dirty="0">
                <a:solidFill>
                  <a:srgbClr val="0000FF"/>
                </a:solidFill>
                <a:latin typeface="Times New Roman" panose="02020603050405020304" pitchFamily="18" charset="0"/>
              </a:rPr>
              <a:t>if</a:t>
            </a:r>
            <a:r>
              <a:rPr lang="en-US" altLang="zh-CN" sz="2000" b="1" dirty="0">
                <a:latin typeface="Times New Roman" panose="02020603050405020304" pitchFamily="18" charset="0"/>
              </a:rPr>
              <a:t> (t!= NULL )</a:t>
            </a:r>
            <a:endParaRPr lang="en-US" altLang="zh-CN" sz="2000" b="1" dirty="0">
              <a:latin typeface="Times New Roman" panose="02020603050405020304" pitchFamily="18" charset="0"/>
            </a:endParaRPr>
          </a:p>
          <a:p>
            <a:pPr algn="l">
              <a:lnSpc>
                <a:spcPct val="90000"/>
              </a:lnSpc>
            </a:pPr>
            <a:r>
              <a:rPr lang="en-US" altLang="zh-CN" sz="2000" b="1" dirty="0">
                <a:latin typeface="Times New Roman" panose="02020603050405020304" pitchFamily="18" charset="0"/>
              </a:rPr>
              <a:t>       { </a:t>
            </a:r>
            <a:endParaRPr lang="en-US" altLang="zh-CN" sz="2000" b="1" dirty="0">
              <a:latin typeface="Times New Roman" panose="02020603050405020304" pitchFamily="18" charset="0"/>
            </a:endParaRPr>
          </a:p>
          <a:p>
            <a:pPr algn="l">
              <a:lnSpc>
                <a:spcPct val="90000"/>
              </a:lnSpc>
            </a:pPr>
            <a:r>
              <a:rPr lang="en-US" altLang="zh-CN" sz="2000" b="1" dirty="0">
                <a:latin typeface="Times New Roman" panose="02020603050405020304" pitchFamily="18" charset="0"/>
              </a:rPr>
              <a:t>             Visit(</a:t>
            </a:r>
            <a:r>
              <a:rPr lang="en-US" altLang="zh-CN" sz="2000" b="1" i="1" dirty="0">
                <a:latin typeface="Times New Roman" panose="02020603050405020304" pitchFamily="18" charset="0"/>
              </a:rPr>
              <a:t>t</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a:lnSpc>
                <a:spcPct val="90000"/>
              </a:lnSpc>
            </a:pPr>
            <a:r>
              <a:rPr lang="en-US" altLang="zh-CN" sz="2000" b="1" dirty="0">
                <a:latin typeface="Times New Roman" panose="02020603050405020304" pitchFamily="18" charset="0"/>
              </a:rPr>
              <a:t>             Preorder(</a:t>
            </a:r>
            <a:r>
              <a:rPr lang="en-US" altLang="zh-CN" sz="2000" b="1" i="1" dirty="0" err="1">
                <a:latin typeface="Times New Roman" panose="02020603050405020304" pitchFamily="18" charset="0"/>
              </a:rPr>
              <a:t>t</a:t>
            </a:r>
            <a:r>
              <a:rPr lang="en-US" altLang="zh-CN" b="1" dirty="0" err="1">
                <a:latin typeface="Times New Roman" panose="02020603050405020304" pitchFamily="18" charset="0"/>
                <a:sym typeface="Wingdings" panose="05000000000000000000" pitchFamily="2" charset="2"/>
              </a:rPr>
              <a:t></a:t>
            </a:r>
            <a:r>
              <a:rPr lang="en-US" altLang="zh-CN" sz="2000" b="1" dirty="0" err="1">
                <a:latin typeface="Times New Roman" panose="02020603050405020304" pitchFamily="18" charset="0"/>
              </a:rPr>
              <a:t>lchild</a:t>
            </a: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a:lnSpc>
                <a:spcPct val="90000"/>
              </a:lnSpc>
            </a:pPr>
            <a:r>
              <a:rPr lang="en-US" altLang="zh-CN" sz="2000" b="1" dirty="0">
                <a:latin typeface="Times New Roman" panose="02020603050405020304" pitchFamily="18" charset="0"/>
              </a:rPr>
              <a:t>             Preorder(</a:t>
            </a:r>
            <a:r>
              <a:rPr lang="en-US" altLang="zh-CN" sz="2000" b="1" i="1" dirty="0" err="1">
                <a:latin typeface="Times New Roman" panose="02020603050405020304" pitchFamily="18" charset="0"/>
              </a:rPr>
              <a:t>t</a:t>
            </a:r>
            <a:r>
              <a:rPr lang="en-US" altLang="zh-CN" b="1" dirty="0" err="1">
                <a:latin typeface="Times New Roman" panose="02020603050405020304" pitchFamily="18" charset="0"/>
                <a:sym typeface="Wingdings" panose="05000000000000000000" pitchFamily="2" charset="2"/>
              </a:rPr>
              <a:t></a:t>
            </a:r>
            <a:r>
              <a:rPr lang="en-US" altLang="zh-CN" sz="2000" b="1" dirty="0" err="1">
                <a:latin typeface="Times New Roman" panose="02020603050405020304" pitchFamily="18" charset="0"/>
              </a:rPr>
              <a:t>rchlid</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algn="l">
              <a:lnSpc>
                <a:spcPct val="90000"/>
              </a:lnSpc>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algn="l">
              <a:lnSpc>
                <a:spcPct val="90000"/>
              </a:lnSpc>
            </a:pPr>
            <a:r>
              <a:rPr lang="en-US" altLang="zh-CN" sz="2000" b="1" dirty="0">
                <a:latin typeface="Times New Roman" panose="02020603050405020304" pitchFamily="18" charset="0"/>
              </a:rPr>
              <a:t>  }</a:t>
            </a:r>
            <a:endParaRPr lang="zh-CN" altLang="en-US" sz="2000" b="1" dirty="0">
              <a:latin typeface="Times New Roman" panose="02020603050405020304" pitchFamily="18" charset="0"/>
            </a:endParaRPr>
          </a:p>
        </p:txBody>
      </p:sp>
      <p:sp>
        <p:nvSpPr>
          <p:cNvPr id="27653" name="Text Box 5"/>
          <p:cNvSpPr txBox="1">
            <a:spLocks noChangeArrowheads="1"/>
          </p:cNvSpPr>
          <p:nvPr/>
        </p:nvSpPr>
        <p:spPr bwMode="auto">
          <a:xfrm>
            <a:off x="4716462" y="3860800"/>
            <a:ext cx="3743969" cy="2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楷体_GB2312" pitchFamily="1" charset="-122"/>
              </a:defRPr>
            </a:lvl1pPr>
            <a:lvl2pPr>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l">
              <a:lnSpc>
                <a:spcPct val="85000"/>
              </a:lnSpc>
            </a:pPr>
            <a:r>
              <a:rPr lang="fr-FR" altLang="en-US" sz="2000" b="1" dirty="0">
                <a:solidFill>
                  <a:srgbClr val="0000FF"/>
                </a:solidFill>
                <a:latin typeface="Times New Roman" panose="02020603050405020304" pitchFamily="18" charset="0"/>
                <a:ea typeface="宋体" panose="02010600030101010101" pitchFamily="2" charset="-122"/>
              </a:rPr>
              <a:t>void</a:t>
            </a:r>
            <a:r>
              <a:rPr lang="fr-FR" altLang="en-US" sz="2000" b="1" dirty="0">
                <a:latin typeface="Times New Roman" panose="02020603050405020304" pitchFamily="18" charset="0"/>
                <a:ea typeface="宋体" panose="02010600030101010101" pitchFamily="2" charset="-122"/>
              </a:rPr>
              <a:t>  Inorder(</a:t>
            </a:r>
            <a:r>
              <a:rPr lang="fr-FR" altLang="en-US" sz="2000" b="1" dirty="0">
                <a:solidFill>
                  <a:srgbClr val="0000FF"/>
                </a:solidFill>
                <a:latin typeface="Times New Roman" panose="02020603050405020304" pitchFamily="18" charset="0"/>
                <a:ea typeface="宋体" panose="02010600030101010101" pitchFamily="2" charset="-122"/>
              </a:rPr>
              <a:t>bnode</a:t>
            </a:r>
            <a:r>
              <a:rPr lang="fr-FR" altLang="en-US" sz="2000" b="1" dirty="0">
                <a:latin typeface="Times New Roman" panose="02020603050405020304" pitchFamily="18" charset="0"/>
                <a:ea typeface="宋体" panose="02010600030101010101" pitchFamily="2" charset="-122"/>
              </a:rPr>
              <a:t>  *</a:t>
            </a:r>
            <a:r>
              <a:rPr lang="fr-FR" altLang="en-US" sz="2000" b="1" i="1" dirty="0">
                <a:latin typeface="Times New Roman" panose="02020603050405020304" pitchFamily="18" charset="0"/>
                <a:ea typeface="宋体" panose="02010600030101010101" pitchFamily="2" charset="-122"/>
              </a:rPr>
              <a:t>t</a:t>
            </a:r>
            <a:r>
              <a:rPr lang="fr-FR" altLang="en-US" sz="2000" b="1" dirty="0">
                <a:latin typeface="Times New Roman" panose="02020603050405020304" pitchFamily="18" charset="0"/>
                <a:ea typeface="宋体" panose="02010600030101010101" pitchFamily="2" charset="-122"/>
              </a:rPr>
              <a:t>)</a:t>
            </a:r>
            <a:endParaRPr lang="fr-FR" altLang="en-US" sz="2000" b="1" dirty="0">
              <a:latin typeface="Times New Roman" panose="02020603050405020304" pitchFamily="18" charset="0"/>
              <a:ea typeface="宋体" panose="02010600030101010101" pitchFamily="2" charset="-122"/>
            </a:endParaRPr>
          </a:p>
          <a:p>
            <a:pPr algn="l">
              <a:lnSpc>
                <a:spcPct val="85000"/>
              </a:lnSpc>
            </a:pPr>
            <a:r>
              <a:rPr lang="fr-FR" altLang="en-US" sz="2000" b="1" dirty="0">
                <a:latin typeface="Times New Roman" panose="02020603050405020304" pitchFamily="18" charset="0"/>
                <a:ea typeface="宋体" panose="02010600030101010101" pitchFamily="2" charset="-122"/>
              </a:rPr>
              <a:t>  {</a:t>
            </a:r>
            <a:endParaRPr lang="fr-FR" altLang="en-US" sz="2000" b="1" dirty="0">
              <a:latin typeface="Times New Roman" panose="02020603050405020304" pitchFamily="18" charset="0"/>
              <a:ea typeface="宋体" panose="02010600030101010101" pitchFamily="2" charset="-122"/>
            </a:endParaRPr>
          </a:p>
          <a:p>
            <a:pPr>
              <a:lnSpc>
                <a:spcPct val="85000"/>
              </a:lnSpc>
            </a:pPr>
            <a:r>
              <a:rPr lang="fr-FR" altLang="en-US" sz="2000" b="1" dirty="0">
                <a:latin typeface="Times New Roman" panose="02020603050405020304" pitchFamily="18" charset="0"/>
                <a:ea typeface="宋体" panose="02010600030101010101" pitchFamily="2" charset="-122"/>
              </a:rPr>
              <a:t>        </a:t>
            </a:r>
            <a:r>
              <a:rPr lang="fr-FR" altLang="en-US" sz="2000" b="1" dirty="0">
                <a:solidFill>
                  <a:srgbClr val="0000FF"/>
                </a:solidFill>
                <a:latin typeface="Times New Roman" panose="02020603050405020304" pitchFamily="18" charset="0"/>
                <a:ea typeface="宋体" panose="02010600030101010101" pitchFamily="2" charset="-122"/>
              </a:rPr>
              <a:t>if </a:t>
            </a:r>
            <a:r>
              <a:rPr lang="fr-FR" altLang="en-US" sz="2000" b="1" dirty="0">
                <a:latin typeface="Times New Roman" panose="02020603050405020304" pitchFamily="18" charset="0"/>
                <a:ea typeface="宋体" panose="02010600030101010101" pitchFamily="2" charset="-122"/>
              </a:rPr>
              <a:t>(</a:t>
            </a:r>
            <a:r>
              <a:rPr lang="fr-FR" altLang="en-US" sz="2000" b="1" i="1" dirty="0">
                <a:latin typeface="Times New Roman" panose="02020603050405020304" pitchFamily="18" charset="0"/>
                <a:ea typeface="宋体" panose="02010600030101010101" pitchFamily="2" charset="-122"/>
              </a:rPr>
              <a:t>t</a:t>
            </a:r>
            <a:r>
              <a:rPr lang="fr-FR"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rPr>
              <a:t>NULL</a:t>
            </a:r>
            <a:r>
              <a:rPr lang="fr-FR" altLang="en-US" sz="2000" b="1" dirty="0">
                <a:latin typeface="Times New Roman" panose="02020603050405020304" pitchFamily="18" charset="0"/>
                <a:ea typeface="宋体" panose="02010600030101010101" pitchFamily="2" charset="-122"/>
              </a:rPr>
              <a:t>)</a:t>
            </a:r>
            <a:endParaRPr lang="fr-FR" altLang="en-US" sz="2000" b="1" dirty="0">
              <a:latin typeface="Times New Roman" panose="02020603050405020304" pitchFamily="18" charset="0"/>
              <a:ea typeface="宋体" panose="02010600030101010101" pitchFamily="2" charset="-122"/>
            </a:endParaRPr>
          </a:p>
          <a:p>
            <a:pPr algn="l">
              <a:lnSpc>
                <a:spcPct val="85000"/>
              </a:lnSpc>
            </a:pPr>
            <a:r>
              <a:rPr lang="fr-FR" altLang="en-US" sz="2000" b="1" dirty="0">
                <a:latin typeface="Times New Roman" panose="02020603050405020304" pitchFamily="18" charset="0"/>
                <a:ea typeface="宋体" panose="02010600030101010101" pitchFamily="2" charset="-122"/>
              </a:rPr>
              <a:t>        {</a:t>
            </a:r>
            <a:endParaRPr lang="fr-FR" altLang="en-US" sz="2000" b="1" dirty="0">
              <a:latin typeface="Times New Roman" panose="02020603050405020304" pitchFamily="18" charset="0"/>
              <a:ea typeface="宋体" panose="02010600030101010101" pitchFamily="2" charset="-122"/>
            </a:endParaRPr>
          </a:p>
          <a:p>
            <a:pPr>
              <a:lnSpc>
                <a:spcPct val="85000"/>
              </a:lnSpc>
            </a:pPr>
            <a:r>
              <a:rPr lang="de-DE" altLang="en-US" sz="2000" b="1" dirty="0">
                <a:latin typeface="Times New Roman" panose="02020603050405020304" pitchFamily="18" charset="0"/>
                <a:ea typeface="宋体" panose="02010600030101010101" pitchFamily="2" charset="-122"/>
              </a:rPr>
              <a:t>               </a:t>
            </a:r>
            <a:r>
              <a:rPr lang="fr-FR" altLang="en-US" sz="2000" b="1" dirty="0">
                <a:latin typeface="Times New Roman" panose="02020603050405020304" pitchFamily="18" charset="0"/>
                <a:ea typeface="宋体" panose="02010600030101010101" pitchFamily="2" charset="-122"/>
              </a:rPr>
              <a:t>In</a:t>
            </a:r>
            <a:r>
              <a:rPr lang="en-US" altLang="zh-CN" sz="2000" b="1" dirty="0">
                <a:latin typeface="Times New Roman" panose="02020603050405020304" pitchFamily="18" charset="0"/>
              </a:rPr>
              <a:t>order(</a:t>
            </a:r>
            <a:r>
              <a:rPr lang="en-US" altLang="zh-CN" sz="2000" b="1" i="1" dirty="0" err="1">
                <a:latin typeface="Times New Roman" panose="02020603050405020304" pitchFamily="18" charset="0"/>
              </a:rPr>
              <a:t>t</a:t>
            </a:r>
            <a:r>
              <a:rPr lang="en-US" altLang="zh-CN" b="1" dirty="0" err="1">
                <a:latin typeface="Times New Roman" panose="02020603050405020304" pitchFamily="18" charset="0"/>
                <a:sym typeface="Wingdings" panose="05000000000000000000" pitchFamily="2" charset="2"/>
              </a:rPr>
              <a:t></a:t>
            </a:r>
            <a:r>
              <a:rPr lang="en-US" altLang="zh-CN" sz="2000" b="1" dirty="0" err="1">
                <a:latin typeface="Times New Roman" panose="02020603050405020304" pitchFamily="18" charset="0"/>
              </a:rPr>
              <a:t>lchild</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a:lnSpc>
                <a:spcPct val="85000"/>
              </a:lnSpc>
            </a:pPr>
            <a:r>
              <a:rPr lang="de-DE" altLang="en-US" sz="2000" b="1" dirty="0">
                <a:latin typeface="Times New Roman" panose="02020603050405020304" pitchFamily="18" charset="0"/>
                <a:ea typeface="宋体" panose="02010600030101010101" pitchFamily="2" charset="-122"/>
              </a:rPr>
              <a:t>               Visit(</a:t>
            </a:r>
            <a:r>
              <a:rPr lang="de-DE" altLang="en-US" sz="2000" b="1" i="1" dirty="0">
                <a:latin typeface="Times New Roman" panose="02020603050405020304" pitchFamily="18" charset="0"/>
                <a:ea typeface="宋体" panose="02010600030101010101" pitchFamily="2" charset="-122"/>
              </a:rPr>
              <a:t>t</a:t>
            </a:r>
            <a:r>
              <a:rPr lang="de-DE" altLang="en-US" sz="2000" b="1" dirty="0">
                <a:latin typeface="Times New Roman" panose="02020603050405020304" pitchFamily="18" charset="0"/>
                <a:ea typeface="宋体" panose="02010600030101010101" pitchFamily="2" charset="-122"/>
              </a:rPr>
              <a:t>);</a:t>
            </a:r>
            <a:endParaRPr lang="zh-CN" altLang="en-US" sz="2000" b="1" dirty="0">
              <a:latin typeface="Times New Roman" panose="02020603050405020304" pitchFamily="18" charset="0"/>
              <a:ea typeface="宋体" panose="02010600030101010101" pitchFamily="2" charset="-122"/>
            </a:endParaRPr>
          </a:p>
          <a:p>
            <a:pPr>
              <a:lnSpc>
                <a:spcPct val="85000"/>
              </a:lnSpc>
            </a:pPr>
            <a:r>
              <a:rPr lang="de-DE" altLang="en-US" sz="2000" b="1" dirty="0">
                <a:latin typeface="Times New Roman" panose="02020603050405020304" pitchFamily="18" charset="0"/>
                <a:ea typeface="宋体" panose="02010600030101010101" pitchFamily="2" charset="-122"/>
              </a:rPr>
              <a:t>               </a:t>
            </a:r>
            <a:r>
              <a:rPr lang="fr-FR" altLang="en-US" sz="2000" b="1" dirty="0">
                <a:latin typeface="Times New Roman" panose="02020603050405020304" pitchFamily="18" charset="0"/>
                <a:ea typeface="宋体" panose="02010600030101010101" pitchFamily="2" charset="-122"/>
              </a:rPr>
              <a:t>In</a:t>
            </a:r>
            <a:r>
              <a:rPr lang="en-US" altLang="zh-CN" sz="2000" b="1" dirty="0">
                <a:latin typeface="Times New Roman" panose="02020603050405020304" pitchFamily="18" charset="0"/>
              </a:rPr>
              <a:t>order(</a:t>
            </a:r>
            <a:r>
              <a:rPr lang="en-US" altLang="zh-CN" sz="2000" b="1" i="1" dirty="0" err="1">
                <a:latin typeface="Times New Roman" panose="02020603050405020304" pitchFamily="18" charset="0"/>
              </a:rPr>
              <a:t>t</a:t>
            </a:r>
            <a:r>
              <a:rPr lang="en-US" altLang="zh-CN" b="1" dirty="0" err="1">
                <a:latin typeface="Times New Roman" panose="02020603050405020304" pitchFamily="18" charset="0"/>
                <a:sym typeface="Wingdings" panose="05000000000000000000" pitchFamily="2" charset="2"/>
              </a:rPr>
              <a:t></a:t>
            </a:r>
            <a:r>
              <a:rPr lang="en-US" altLang="zh-CN" sz="2000" b="1" dirty="0" err="1">
                <a:latin typeface="Times New Roman" panose="02020603050405020304" pitchFamily="18" charset="0"/>
                <a:sym typeface="Wingdings" panose="05000000000000000000" pitchFamily="2" charset="2"/>
              </a:rPr>
              <a:t>r</a:t>
            </a:r>
            <a:r>
              <a:rPr lang="en-US" altLang="zh-CN" sz="2000" b="1" dirty="0" err="1">
                <a:latin typeface="Times New Roman" panose="02020603050405020304" pitchFamily="18" charset="0"/>
              </a:rPr>
              <a:t>child</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a:lnSpc>
                <a:spcPct val="85000"/>
              </a:lnSpc>
            </a:pPr>
            <a:r>
              <a:rPr lang="en-US" altLang="zh-CN" sz="2000" b="1" dirty="0">
                <a:latin typeface="Times New Roman" panose="02020603050405020304" pitchFamily="18" charset="0"/>
                <a:ea typeface="宋体" panose="02010600030101010101" pitchFamily="2" charset="-122"/>
              </a:rPr>
              <a:t>       }</a:t>
            </a:r>
            <a:endParaRPr lang="en-US" altLang="zh-CN" sz="2000" b="1" dirty="0">
              <a:latin typeface="Times New Roman" panose="02020603050405020304" pitchFamily="18" charset="0"/>
              <a:ea typeface="宋体" panose="02010600030101010101" pitchFamily="2" charset="-122"/>
            </a:endParaRPr>
          </a:p>
          <a:p>
            <a:pPr algn="l">
              <a:lnSpc>
                <a:spcPct val="85000"/>
              </a:lnSpc>
            </a:pPr>
            <a:r>
              <a:rPr lang="en-US" altLang="zh-CN" sz="2000" b="1" dirty="0">
                <a:latin typeface="Times New Roman" panose="02020603050405020304" pitchFamily="18" charset="0"/>
                <a:ea typeface="宋体" panose="02010600030101010101" pitchFamily="2" charset="-122"/>
              </a:rPr>
              <a:t>  }</a:t>
            </a:r>
            <a:endParaRPr lang="en-US" altLang="zh-CN" sz="2000" b="1" dirty="0">
              <a:latin typeface="Times New Roman" panose="02020603050405020304" pitchFamily="18" charset="0"/>
              <a:ea typeface="宋体" panose="02010600030101010101" pitchFamily="2" charset="-122"/>
            </a:endParaRPr>
          </a:p>
        </p:txBody>
      </p:sp>
      <p:grpSp>
        <p:nvGrpSpPr>
          <p:cNvPr id="8" name="组合 67"/>
          <p:cNvGrpSpPr/>
          <p:nvPr/>
        </p:nvGrpSpPr>
        <p:grpSpPr>
          <a:xfrm>
            <a:off x="423112" y="103196"/>
            <a:ext cx="7317240" cy="674847"/>
            <a:chOff x="830947" y="4202884"/>
            <a:chExt cx="7317240" cy="674847"/>
          </a:xfrm>
        </p:grpSpPr>
        <p:grpSp>
          <p:nvGrpSpPr>
            <p:cNvPr id="9" name="组合 106"/>
            <p:cNvGrpSpPr/>
            <p:nvPr/>
          </p:nvGrpSpPr>
          <p:grpSpPr>
            <a:xfrm>
              <a:off x="830947" y="4202884"/>
              <a:ext cx="7317240" cy="674847"/>
              <a:chOff x="821422" y="4202884"/>
              <a:chExt cx="7317240" cy="674847"/>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2" name="TextBox 6"/>
              <p:cNvSpPr txBox="1">
                <a:spLocks noChangeArrowheads="1"/>
              </p:cNvSpPr>
              <p:nvPr/>
            </p:nvSpPr>
            <p:spPr bwMode="auto">
              <a:xfrm>
                <a:off x="821422" y="4218085"/>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8.4 </a:t>
                </a:r>
                <a:r>
                  <a:rPr lang="zh-CN" altLang="en-US" sz="3600" b="1" dirty="0">
                    <a:latin typeface="Times New Roman" panose="02020603050405020304" pitchFamily="18" charset="0"/>
                    <a:ea typeface="黑体" panose="02010609060101010101" pitchFamily="49" charset="-122"/>
                  </a:rPr>
                  <a:t>二叉树的遍历及其应用</a:t>
                </a:r>
                <a:endParaRPr lang="zh-CN" altLang="en-US" sz="3600" b="1" dirty="0">
                  <a:latin typeface="Times New Roman" panose="02020603050405020304" pitchFamily="18" charset="0"/>
                  <a:ea typeface="黑体" panose="02010609060101010101" pitchFamily="49" charset="-122"/>
                </a:endParaRPr>
              </a:p>
            </p:txBody>
          </p:sp>
        </p:grpSp>
        <p:pic>
          <p:nvPicPr>
            <p:cNvPr id="10" name="图片 9"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7652"/>
                                        </p:tgtEl>
                                        <p:attrNameLst>
                                          <p:attrName>style.visibility</p:attrName>
                                        </p:attrNameLst>
                                      </p:cBhvr>
                                      <p:to>
                                        <p:strVal val="visible"/>
                                      </p:to>
                                    </p:set>
                                    <p:animEffect transition="in" filter="blinds(horizontal)">
                                      <p:cBhvr>
                                        <p:cTn id="47" dur="500"/>
                                        <p:tgtEl>
                                          <p:spTgt spid="2765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8" end="8"/>
                                            </p:txEl>
                                          </p:spTgt>
                                        </p:tgtEl>
                                        <p:attrNameLst>
                                          <p:attrName>style.visibility</p:attrName>
                                        </p:attrNameLst>
                                      </p:cBhvr>
                                      <p:to>
                                        <p:strVal val="visible"/>
                                      </p:to>
                                    </p:set>
                                    <p:animEffect transition="in" filter="blinds(horizontal)">
                                      <p:cBhvr>
                                        <p:cTn id="52" dur="500"/>
                                        <p:tgtEl>
                                          <p:spTgt spid="2">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9" end="9"/>
                                            </p:txEl>
                                          </p:spTgt>
                                        </p:tgtEl>
                                        <p:attrNameLst>
                                          <p:attrName>style.visibility</p:attrName>
                                        </p:attrNameLst>
                                      </p:cBhvr>
                                      <p:to>
                                        <p:strVal val="visible"/>
                                      </p:to>
                                    </p:set>
                                    <p:animEffect transition="in" filter="blinds(horizontal)">
                                      <p:cBhvr>
                                        <p:cTn id="57" dur="500"/>
                                        <p:tgtEl>
                                          <p:spTgt spid="2">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xEl>
                                              <p:pRg st="10" end="10"/>
                                            </p:txEl>
                                          </p:spTgt>
                                        </p:tgtEl>
                                        <p:attrNameLst>
                                          <p:attrName>style.visibility</p:attrName>
                                        </p:attrNameLst>
                                      </p:cBhvr>
                                      <p:to>
                                        <p:strVal val="visible"/>
                                      </p:to>
                                    </p:set>
                                    <p:animEffect transition="in" filter="blinds(horizontal)">
                                      <p:cBhvr>
                                        <p:cTn id="62" dur="500"/>
                                        <p:tgtEl>
                                          <p:spTgt spid="2">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
                                            <p:txEl>
                                              <p:pRg st="11" end="11"/>
                                            </p:txEl>
                                          </p:spTgt>
                                        </p:tgtEl>
                                        <p:attrNameLst>
                                          <p:attrName>style.visibility</p:attrName>
                                        </p:attrNameLst>
                                      </p:cBhvr>
                                      <p:to>
                                        <p:strVal val="visible"/>
                                      </p:to>
                                    </p:set>
                                    <p:animEffect transition="in" filter="blinds(horizontal)">
                                      <p:cBhvr>
                                        <p:cTn id="67" dur="500"/>
                                        <p:tgtEl>
                                          <p:spTgt spid="2">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
                                            <p:txEl>
                                              <p:pRg st="12" end="12"/>
                                            </p:txEl>
                                          </p:spTgt>
                                        </p:tgtEl>
                                        <p:attrNameLst>
                                          <p:attrName>style.visibility</p:attrName>
                                        </p:attrNameLst>
                                      </p:cBhvr>
                                      <p:to>
                                        <p:strVal val="visible"/>
                                      </p:to>
                                    </p:set>
                                    <p:animEffect transition="in" filter="blinds(horizontal)">
                                      <p:cBhvr>
                                        <p:cTn id="72" dur="500"/>
                                        <p:tgtEl>
                                          <p:spTgt spid="2">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
                                            <p:txEl>
                                              <p:pRg st="13" end="13"/>
                                            </p:txEl>
                                          </p:spTgt>
                                        </p:tgtEl>
                                        <p:attrNameLst>
                                          <p:attrName>style.visibility</p:attrName>
                                        </p:attrNameLst>
                                      </p:cBhvr>
                                      <p:to>
                                        <p:strVal val="visible"/>
                                      </p:to>
                                    </p:set>
                                    <p:animEffect transition="in" filter="blinds(horizontal)">
                                      <p:cBhvr>
                                        <p:cTn id="77" dur="500"/>
                                        <p:tgtEl>
                                          <p:spTgt spid="2">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7653"/>
                                        </p:tgtEl>
                                        <p:attrNameLst>
                                          <p:attrName>style.visibility</p:attrName>
                                        </p:attrNameLst>
                                      </p:cBhvr>
                                      <p:to>
                                        <p:strVal val="visible"/>
                                      </p:to>
                                    </p:set>
                                    <p:animEffect transition="in" filter="blinds(horizontal)">
                                      <p:cBhvr>
                                        <p:cTn id="82"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P spid="27652" grpId="0" autoUpdateAnimBg="0" uiExpand="1"/>
      <p:bldP spid="2765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4A4DDB13-150A-40E1-964B-E9CE811FA6B5}"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251520" y="1052736"/>
            <a:ext cx="8229600" cy="5040560"/>
          </a:xfrm>
        </p:spPr>
        <p:txBody>
          <a:bodyPr/>
          <a:lstStyle/>
          <a:p>
            <a:pPr eaLnBrk="1" hangingPunct="1">
              <a:lnSpc>
                <a:spcPct val="80000"/>
              </a:lnSpc>
              <a:buFont typeface="Wingdings" panose="05000000000000000000" pitchFamily="2" charset="2"/>
              <a:buNone/>
            </a:pPr>
            <a:r>
              <a:rPr lang="en-US" altLang="zh-CN" sz="2400" dirty="0"/>
              <a:t>   </a:t>
            </a:r>
            <a:r>
              <a:rPr lang="zh-CN" altLang="en-US" sz="2400" b="1" dirty="0">
                <a:solidFill>
                  <a:srgbClr val="FF0000"/>
                </a:solidFill>
              </a:rPr>
              <a:t>后序遍历</a:t>
            </a:r>
            <a:r>
              <a:rPr lang="zh-CN" altLang="en-US" sz="2400" b="1" dirty="0"/>
              <a:t>二叉树</a:t>
            </a:r>
            <a:r>
              <a:rPr lang="en-US" altLang="zh-CN" sz="2400" b="1" dirty="0"/>
              <a:t>T                           </a:t>
            </a:r>
            <a:r>
              <a:rPr lang="de-DE" altLang="en-US" sz="2400" b="1" dirty="0"/>
              <a:t> </a:t>
            </a:r>
            <a:endParaRPr lang="en-US" altLang="zh-CN" sz="2400" b="1" dirty="0"/>
          </a:p>
          <a:p>
            <a:pPr eaLnBrk="1" hangingPunct="1">
              <a:lnSpc>
                <a:spcPct val="80000"/>
              </a:lnSpc>
              <a:buFont typeface="Wingdings" panose="05000000000000000000" pitchFamily="2" charset="2"/>
              <a:buNone/>
            </a:pPr>
            <a:r>
              <a:rPr lang="en-US" altLang="zh-CN" sz="2400" b="1" dirty="0"/>
              <a:t>           </a:t>
            </a:r>
            <a:r>
              <a:rPr lang="zh-CN" altLang="en-US" sz="2400" b="1" dirty="0"/>
              <a:t>若</a:t>
            </a:r>
            <a:r>
              <a:rPr lang="en-US" altLang="zh-CN" sz="2400" b="1" dirty="0"/>
              <a:t>T</a:t>
            </a:r>
            <a:r>
              <a:rPr lang="zh-CN" altLang="en-US" sz="2400" b="1" dirty="0"/>
              <a:t>不空，则：                                    </a:t>
            </a:r>
            <a:r>
              <a:rPr lang="de-DE" altLang="en-US" sz="2400" b="1" dirty="0"/>
              <a:t>   </a:t>
            </a:r>
            <a:endParaRPr lang="zh-CN" altLang="en-US" sz="2400" b="1" dirty="0"/>
          </a:p>
          <a:p>
            <a:pPr eaLnBrk="1" hangingPunct="1">
              <a:lnSpc>
                <a:spcPct val="80000"/>
              </a:lnSpc>
              <a:buFont typeface="Wingdings" panose="05000000000000000000" pitchFamily="2" charset="2"/>
              <a:buNone/>
            </a:pPr>
            <a:r>
              <a:rPr lang="zh-CN" altLang="en-US" sz="2400" b="1" dirty="0"/>
              <a:t>                  后序遍历</a:t>
            </a:r>
            <a:r>
              <a:rPr lang="en-US" altLang="zh-CN" sz="2400" b="1" dirty="0"/>
              <a:t>T</a:t>
            </a:r>
            <a:r>
              <a:rPr lang="zh-CN" altLang="en-US" sz="2400" b="1" dirty="0"/>
              <a:t>的左子树；                             </a:t>
            </a:r>
            <a:r>
              <a:rPr lang="de-DE" altLang="en-US" sz="2400" b="1" dirty="0"/>
              <a:t> </a:t>
            </a:r>
            <a:endParaRPr lang="zh-CN" altLang="en-US" sz="2400" b="1" dirty="0"/>
          </a:p>
          <a:p>
            <a:pPr eaLnBrk="1" hangingPunct="1">
              <a:lnSpc>
                <a:spcPct val="80000"/>
              </a:lnSpc>
              <a:buFont typeface="Wingdings" panose="05000000000000000000" pitchFamily="2" charset="2"/>
              <a:buNone/>
            </a:pPr>
            <a:r>
              <a:rPr lang="zh-CN" altLang="en-US" sz="2400" b="1" dirty="0"/>
              <a:t>                  后序遍历</a:t>
            </a:r>
            <a:r>
              <a:rPr lang="en-US" altLang="zh-CN" sz="2400" b="1" dirty="0"/>
              <a:t>T</a:t>
            </a:r>
            <a:r>
              <a:rPr lang="zh-CN" altLang="en-US" sz="2400" b="1" dirty="0"/>
              <a:t>的右子树。                             </a:t>
            </a:r>
            <a:r>
              <a:rPr lang="de-DE" altLang="en-US" sz="2400" b="1" dirty="0"/>
              <a:t> </a:t>
            </a:r>
            <a:endParaRPr lang="zh-CN" altLang="en-US" sz="2400" b="1" dirty="0"/>
          </a:p>
          <a:p>
            <a:pPr eaLnBrk="1" hangingPunct="1">
              <a:lnSpc>
                <a:spcPct val="80000"/>
              </a:lnSpc>
              <a:buFont typeface="Wingdings" panose="05000000000000000000" pitchFamily="2" charset="2"/>
              <a:buNone/>
            </a:pPr>
            <a:r>
              <a:rPr lang="zh-CN" altLang="en-US" sz="2400" b="1" dirty="0"/>
              <a:t>                  访问</a:t>
            </a:r>
            <a:r>
              <a:rPr lang="en-US" altLang="zh-CN" sz="2400" b="1" dirty="0"/>
              <a:t>T</a:t>
            </a:r>
            <a:r>
              <a:rPr lang="zh-CN" altLang="en-US" sz="2400" b="1" dirty="0"/>
              <a:t>的根结点；</a:t>
            </a:r>
            <a:r>
              <a:rPr lang="zh-CN" altLang="en-US" sz="2000" dirty="0"/>
              <a:t>                                                 </a:t>
            </a:r>
            <a:r>
              <a:rPr lang="de-DE" altLang="en-US" sz="2000" dirty="0"/>
              <a:t> </a:t>
            </a:r>
            <a:endParaRPr lang="de-DE" altLang="en-US" sz="2000" dirty="0"/>
          </a:p>
          <a:p>
            <a:pPr eaLnBrk="1" hangingPunct="1">
              <a:buFont typeface="Wingdings" panose="05000000000000000000" pitchFamily="2" charset="2"/>
              <a:buNone/>
            </a:pPr>
            <a:r>
              <a:rPr lang="fr-FR" altLang="en-US" sz="2200" b="1" dirty="0"/>
              <a:t>    </a:t>
            </a:r>
            <a:r>
              <a:rPr lang="fr-FR" altLang="en-US" sz="2200" b="1" dirty="0">
                <a:solidFill>
                  <a:srgbClr val="0000FF"/>
                </a:solidFill>
              </a:rPr>
              <a:t>void</a:t>
            </a:r>
            <a:r>
              <a:rPr lang="fr-FR" altLang="en-US" sz="2200" b="1" dirty="0"/>
              <a:t>  </a:t>
            </a:r>
            <a:r>
              <a:rPr lang="de-DE" altLang="en-US" sz="2200" b="1" dirty="0"/>
              <a:t>Postorder</a:t>
            </a:r>
            <a:r>
              <a:rPr lang="fr-FR" altLang="en-US" sz="2200" b="1" dirty="0"/>
              <a:t> (</a:t>
            </a:r>
            <a:r>
              <a:rPr lang="fr-FR" altLang="en-US" sz="2200" b="1" dirty="0">
                <a:solidFill>
                  <a:srgbClr val="0000FF"/>
                </a:solidFill>
              </a:rPr>
              <a:t>bnode</a:t>
            </a:r>
            <a:r>
              <a:rPr lang="fr-FR" altLang="en-US" sz="2200" b="1" dirty="0"/>
              <a:t>  *</a:t>
            </a:r>
            <a:r>
              <a:rPr lang="fr-FR" altLang="en-US" sz="2200" b="1" i="1" dirty="0"/>
              <a:t>t</a:t>
            </a:r>
            <a:r>
              <a:rPr lang="fr-FR" altLang="en-US" sz="2200" b="1" dirty="0"/>
              <a:t>)</a:t>
            </a:r>
            <a:endParaRPr lang="fr-FR" altLang="en-US" sz="2200" b="1" dirty="0"/>
          </a:p>
          <a:p>
            <a:pPr eaLnBrk="1" hangingPunct="1">
              <a:lnSpc>
                <a:spcPct val="80000"/>
              </a:lnSpc>
              <a:buFont typeface="Wingdings" panose="05000000000000000000" pitchFamily="2" charset="2"/>
              <a:buNone/>
            </a:pPr>
            <a:r>
              <a:rPr lang="fr-FR" altLang="en-US" sz="2200" b="1" dirty="0"/>
              <a:t>      {</a:t>
            </a:r>
            <a:endParaRPr lang="fr-FR" altLang="en-US" sz="2200" b="1" dirty="0"/>
          </a:p>
          <a:p>
            <a:pPr eaLnBrk="1" hangingPunct="1">
              <a:lnSpc>
                <a:spcPct val="80000"/>
              </a:lnSpc>
              <a:buFont typeface="Wingdings" panose="05000000000000000000" pitchFamily="2" charset="2"/>
              <a:buNone/>
            </a:pPr>
            <a:r>
              <a:rPr lang="fr-FR" altLang="en-US" sz="2200" b="1" dirty="0"/>
              <a:t>            </a:t>
            </a:r>
            <a:r>
              <a:rPr lang="fr-FR" altLang="en-US" sz="2200" b="1" dirty="0">
                <a:solidFill>
                  <a:srgbClr val="0000FF"/>
                </a:solidFill>
              </a:rPr>
              <a:t>if </a:t>
            </a:r>
            <a:r>
              <a:rPr lang="fr-FR" altLang="en-US" sz="2200" b="1" dirty="0"/>
              <a:t>(</a:t>
            </a:r>
            <a:r>
              <a:rPr lang="fr-FR" altLang="en-US" sz="2200" b="1" i="1" dirty="0"/>
              <a:t>t </a:t>
            </a:r>
            <a:r>
              <a:rPr lang="fr-FR" altLang="en-US" sz="2200" b="1" dirty="0"/>
              <a:t>!= NULL)</a:t>
            </a:r>
            <a:endParaRPr lang="fr-FR" altLang="en-US" sz="2200" b="1" dirty="0"/>
          </a:p>
          <a:p>
            <a:pPr eaLnBrk="1" hangingPunct="1">
              <a:lnSpc>
                <a:spcPct val="80000"/>
              </a:lnSpc>
              <a:buFont typeface="Wingdings" panose="05000000000000000000" pitchFamily="2" charset="2"/>
              <a:buNone/>
            </a:pPr>
            <a:r>
              <a:rPr lang="fr-FR" altLang="en-US" sz="2200" b="1" dirty="0"/>
              <a:t>            {</a:t>
            </a:r>
            <a:endParaRPr lang="fr-FR" altLang="en-US" sz="2200" b="1" dirty="0"/>
          </a:p>
          <a:p>
            <a:pPr eaLnBrk="1" hangingPunct="1">
              <a:lnSpc>
                <a:spcPct val="80000"/>
              </a:lnSpc>
              <a:buFont typeface="Wingdings" panose="05000000000000000000" pitchFamily="2" charset="2"/>
              <a:buNone/>
            </a:pPr>
            <a:r>
              <a:rPr lang="de-DE" altLang="en-US" sz="2200" b="1" dirty="0"/>
              <a:t>                  Postorder (</a:t>
            </a:r>
            <a:r>
              <a:rPr lang="de-DE" altLang="en-US" sz="2200" b="1" i="1" dirty="0"/>
              <a:t>t</a:t>
            </a:r>
            <a:r>
              <a:rPr lang="en-US" altLang="zh-CN" sz="1800" b="1" dirty="0">
                <a:sym typeface="Wingdings" panose="05000000000000000000" pitchFamily="2" charset="2"/>
              </a:rPr>
              <a:t></a:t>
            </a:r>
            <a:r>
              <a:rPr lang="de-DE" altLang="en-US" sz="2200" b="1" dirty="0"/>
              <a:t>lchild);</a:t>
            </a:r>
            <a:endParaRPr lang="fr-FR" altLang="en-US" sz="2200" b="1" dirty="0"/>
          </a:p>
          <a:p>
            <a:pPr lvl="1" eaLnBrk="1" hangingPunct="1">
              <a:lnSpc>
                <a:spcPct val="80000"/>
              </a:lnSpc>
              <a:buFont typeface="Wingdings" panose="05000000000000000000" pitchFamily="2" charset="2"/>
              <a:buNone/>
            </a:pPr>
            <a:r>
              <a:rPr lang="de-DE" altLang="en-US" sz="2200" b="1" dirty="0"/>
              <a:t>           Postorder (</a:t>
            </a:r>
            <a:r>
              <a:rPr lang="de-DE" altLang="en-US" sz="2200" b="1" i="1" dirty="0"/>
              <a:t>t</a:t>
            </a:r>
            <a:r>
              <a:rPr lang="en-US" altLang="zh-CN" sz="1800" b="1" dirty="0">
                <a:sym typeface="Wingdings" panose="05000000000000000000" pitchFamily="2" charset="2"/>
              </a:rPr>
              <a:t></a:t>
            </a:r>
            <a:r>
              <a:rPr lang="de-DE" altLang="en-US" sz="2200" b="1" dirty="0"/>
              <a:t>rchlid); </a:t>
            </a:r>
            <a:endParaRPr lang="de-DE" altLang="en-US" sz="2200" b="1" dirty="0"/>
          </a:p>
          <a:p>
            <a:pPr lvl="1" eaLnBrk="1" hangingPunct="1">
              <a:lnSpc>
                <a:spcPct val="80000"/>
              </a:lnSpc>
              <a:buFont typeface="Wingdings" panose="05000000000000000000" pitchFamily="2" charset="2"/>
              <a:buNone/>
            </a:pPr>
            <a:r>
              <a:rPr lang="de-DE" altLang="en-US" sz="2200" b="1" dirty="0"/>
              <a:t>           Visit(</a:t>
            </a:r>
            <a:r>
              <a:rPr lang="de-DE" altLang="en-US" sz="2200" b="1" i="1" dirty="0"/>
              <a:t>t</a:t>
            </a:r>
            <a:r>
              <a:rPr lang="de-DE" altLang="en-US" sz="2200" b="1" dirty="0"/>
              <a:t>);   </a:t>
            </a:r>
            <a:endParaRPr lang="de-DE" altLang="en-US" sz="2200" b="1" dirty="0"/>
          </a:p>
          <a:p>
            <a:pPr eaLnBrk="1" hangingPunct="1">
              <a:lnSpc>
                <a:spcPct val="80000"/>
              </a:lnSpc>
              <a:buFont typeface="Wingdings" panose="05000000000000000000" pitchFamily="2" charset="2"/>
              <a:buNone/>
            </a:pPr>
            <a:r>
              <a:rPr lang="en-US" altLang="zh-CN" sz="2200" b="1" dirty="0"/>
              <a:t>            }</a:t>
            </a:r>
            <a:endParaRPr lang="en-US" altLang="zh-CN" sz="2200" b="1" dirty="0"/>
          </a:p>
          <a:p>
            <a:pPr eaLnBrk="1" hangingPunct="1">
              <a:lnSpc>
                <a:spcPct val="80000"/>
              </a:lnSpc>
              <a:buFont typeface="Wingdings" panose="05000000000000000000" pitchFamily="2" charset="2"/>
              <a:buNone/>
            </a:pPr>
            <a:r>
              <a:rPr lang="en-US" altLang="zh-CN" sz="2200" b="1" dirty="0"/>
              <a:t>      }</a:t>
            </a:r>
            <a:endParaRPr lang="en-US" altLang="zh-CN" sz="2200" b="1" dirty="0"/>
          </a:p>
          <a:p>
            <a:pPr eaLnBrk="1" hangingPunct="1">
              <a:lnSpc>
                <a:spcPct val="80000"/>
              </a:lnSpc>
              <a:buFont typeface="Wingdings" panose="05000000000000000000" pitchFamily="2" charset="2"/>
              <a:buNone/>
            </a:pPr>
            <a:endParaRPr lang="de-DE" altLang="en-US" sz="2200" dirty="0"/>
          </a:p>
        </p:txBody>
      </p:sp>
      <p:grpSp>
        <p:nvGrpSpPr>
          <p:cNvPr id="6" name="组合 67"/>
          <p:cNvGrpSpPr/>
          <p:nvPr/>
        </p:nvGrpSpPr>
        <p:grpSpPr>
          <a:xfrm>
            <a:off x="423112" y="103196"/>
            <a:ext cx="7317240" cy="674847"/>
            <a:chOff x="830947" y="4202884"/>
            <a:chExt cx="7317240" cy="674847"/>
          </a:xfrm>
        </p:grpSpPr>
        <p:grpSp>
          <p:nvGrpSpPr>
            <p:cNvPr id="7" name="组合 106"/>
            <p:cNvGrpSpPr/>
            <p:nvPr/>
          </p:nvGrpSpPr>
          <p:grpSpPr>
            <a:xfrm>
              <a:off x="830947" y="4202884"/>
              <a:ext cx="7317240" cy="674847"/>
              <a:chOff x="821422" y="4202884"/>
              <a:chExt cx="7317240" cy="674847"/>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821422" y="4218085"/>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8.4 </a:t>
                </a:r>
                <a:r>
                  <a:rPr lang="zh-CN" altLang="en-US" sz="3600" b="1" dirty="0">
                    <a:latin typeface="Times New Roman" panose="02020603050405020304" pitchFamily="18" charset="0"/>
                    <a:ea typeface="黑体" panose="02010609060101010101" pitchFamily="49" charset="-122"/>
                  </a:rPr>
                  <a:t>二叉树的遍历及其应用</a:t>
                </a:r>
                <a:endParaRPr lang="zh-CN" altLang="en-US" sz="3600" b="1" dirty="0">
                  <a:latin typeface="Times New Roman" panose="02020603050405020304" pitchFamily="18" charset="0"/>
                  <a:ea typeface="黑体" panose="02010609060101010101" pitchFamily="49" charset="-122"/>
                </a:endParaRPr>
              </a:p>
            </p:txBody>
          </p:sp>
        </p:grpSp>
        <p:pic>
          <p:nvPicPr>
            <p:cNvPr id="8" name="图片 7"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linds(horizont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linds(horizont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linds(horizontal)">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blinds(horizontal)">
                                      <p:cBhvr>
                                        <p:cTn id="72"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4A4DDB13-150A-40E1-964B-E9CE811FA6B5}"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grpSp>
        <p:nvGrpSpPr>
          <p:cNvPr id="6" name="组合 67"/>
          <p:cNvGrpSpPr/>
          <p:nvPr/>
        </p:nvGrpSpPr>
        <p:grpSpPr>
          <a:xfrm>
            <a:off x="423112" y="103196"/>
            <a:ext cx="7317240" cy="674847"/>
            <a:chOff x="830947" y="4202884"/>
            <a:chExt cx="7317240" cy="674847"/>
          </a:xfrm>
        </p:grpSpPr>
        <p:grpSp>
          <p:nvGrpSpPr>
            <p:cNvPr id="7" name="组合 106"/>
            <p:cNvGrpSpPr/>
            <p:nvPr/>
          </p:nvGrpSpPr>
          <p:grpSpPr>
            <a:xfrm>
              <a:off x="830947" y="4202884"/>
              <a:ext cx="7317240" cy="674847"/>
              <a:chOff x="821422" y="4202884"/>
              <a:chExt cx="7317240" cy="674847"/>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821422" y="4218085"/>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8.4 </a:t>
                </a:r>
                <a:r>
                  <a:rPr lang="zh-CN" altLang="en-US" sz="3600" b="1" dirty="0">
                    <a:latin typeface="Times New Roman" panose="02020603050405020304" pitchFamily="18" charset="0"/>
                    <a:ea typeface="黑体" panose="02010609060101010101" pitchFamily="49" charset="-122"/>
                  </a:rPr>
                  <a:t>二叉树的遍历及其应用</a:t>
                </a:r>
                <a:endParaRPr lang="zh-CN" altLang="en-US" sz="3600" b="1" dirty="0">
                  <a:latin typeface="Times New Roman" panose="02020603050405020304" pitchFamily="18" charset="0"/>
                  <a:ea typeface="黑体" panose="02010609060101010101" pitchFamily="49" charset="-122"/>
                </a:endParaRPr>
              </a:p>
            </p:txBody>
          </p:sp>
        </p:grpSp>
        <p:pic>
          <p:nvPicPr>
            <p:cNvPr id="8" name="图片 7"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11" name="内容占位符 30722"/>
          <p:cNvSpPr>
            <a:spLocks noGrp="1" noChangeArrowheads="1"/>
          </p:cNvSpPr>
          <p:nvPr>
            <p:ph idx="1"/>
          </p:nvPr>
        </p:nvSpPr>
        <p:spPr>
          <a:xfrm>
            <a:off x="423112" y="980728"/>
            <a:ext cx="8229600" cy="4678451"/>
          </a:xfrm>
        </p:spPr>
        <p:txBody>
          <a:bodyPr/>
          <a:lstStyle/>
          <a:p>
            <a:pPr eaLnBrk="1" hangingPunct="1">
              <a:lnSpc>
                <a:spcPct val="90000"/>
              </a:lnSpc>
              <a:buClr>
                <a:srgbClr val="FF0000"/>
              </a:buClr>
              <a:buFont typeface="Wingdings" panose="05000000000000000000" pitchFamily="2" charset="2"/>
              <a:buChar char="Ø"/>
            </a:pPr>
            <a:r>
              <a:rPr lang="en-US" altLang="zh-CN" sz="2400" b="1" dirty="0"/>
              <a:t>8.4.3</a:t>
            </a:r>
            <a:r>
              <a:rPr lang="zh-CN" altLang="en-US" sz="2400" b="1" dirty="0"/>
              <a:t>遍历算法的应用</a:t>
            </a:r>
            <a:endParaRPr lang="zh-CN" altLang="en-US" sz="2400" b="1" dirty="0"/>
          </a:p>
          <a:p>
            <a:pPr marL="0" indent="0" eaLnBrk="1" hangingPunct="1">
              <a:spcBef>
                <a:spcPts val="1200"/>
              </a:spcBef>
              <a:buFont typeface="Wingdings" panose="05000000000000000000" pitchFamily="2" charset="2"/>
              <a:buNone/>
              <a:defRPr/>
            </a:pPr>
            <a:r>
              <a:rPr lang="zh-CN" altLang="en-US" sz="2000" b="1" dirty="0"/>
              <a:t>（</a:t>
            </a:r>
            <a:r>
              <a:rPr lang="en-US" altLang="zh-CN" sz="2000" b="1" dirty="0"/>
              <a:t>1</a:t>
            </a:r>
            <a:r>
              <a:rPr lang="zh-CN" altLang="en-US" sz="2000" b="1" dirty="0"/>
              <a:t>）二叉树遍历算法的基础性：</a:t>
            </a:r>
            <a:endParaRPr lang="en-US" altLang="zh-CN" sz="2000" b="1" dirty="0"/>
          </a:p>
          <a:p>
            <a:pPr lvl="1">
              <a:spcBef>
                <a:spcPts val="1200"/>
              </a:spcBef>
              <a:buClr>
                <a:srgbClr val="FF0000"/>
              </a:buClr>
              <a:defRPr/>
            </a:pPr>
            <a:r>
              <a:rPr lang="zh-CN" altLang="en-US" sz="2000" b="1" dirty="0"/>
              <a:t>二叉树遍历算法的基础性体现如下：</a:t>
            </a:r>
            <a:endParaRPr lang="en-US" altLang="zh-CN" sz="2000" b="1" dirty="0"/>
          </a:p>
          <a:p>
            <a:pPr lvl="2">
              <a:spcBef>
                <a:spcPts val="1200"/>
              </a:spcBef>
              <a:buClr>
                <a:srgbClr val="FF0000"/>
              </a:buClr>
              <a:defRPr/>
            </a:pPr>
            <a:r>
              <a:rPr lang="zh-CN" altLang="en-US" sz="2000" b="1" dirty="0"/>
              <a:t>二叉树遍历算法对每个结点执行且仅执行一次访问结点的操作。</a:t>
            </a:r>
            <a:endParaRPr lang="en-US" altLang="zh-CN" sz="2000" b="1" dirty="0">
              <a:solidFill>
                <a:srgbClr val="FF0000"/>
              </a:solidFill>
            </a:endParaRPr>
          </a:p>
          <a:p>
            <a:pPr lvl="1">
              <a:spcBef>
                <a:spcPts val="1200"/>
              </a:spcBef>
              <a:buClr>
                <a:srgbClr val="FF0000"/>
              </a:buClr>
              <a:defRPr/>
            </a:pPr>
            <a:r>
              <a:rPr lang="zh-CN" altLang="en-US" sz="2000" b="1" dirty="0"/>
              <a:t>二叉树遍历算法是二叉树算法的基础，</a:t>
            </a:r>
            <a:endParaRPr lang="en-US" altLang="zh-CN" sz="2000" b="1" dirty="0"/>
          </a:p>
          <a:p>
            <a:pPr lvl="2">
              <a:spcBef>
                <a:spcPts val="1200"/>
              </a:spcBef>
              <a:buClr>
                <a:srgbClr val="FF0000"/>
              </a:buClr>
              <a:defRPr/>
            </a:pPr>
            <a:r>
              <a:rPr lang="zh-CN" altLang="en-US" sz="2000" b="1" dirty="0"/>
              <a:t>在此基础上，可以针对二叉树的许多问题求解要求，</a:t>
            </a:r>
            <a:endParaRPr lang="en-US" altLang="zh-CN" sz="2000" b="1" dirty="0"/>
          </a:p>
          <a:p>
            <a:pPr lvl="2">
              <a:spcBef>
                <a:spcPts val="1200"/>
              </a:spcBef>
              <a:buClr>
                <a:srgbClr val="FF0000"/>
              </a:buClr>
              <a:defRPr/>
            </a:pPr>
            <a:r>
              <a:rPr lang="zh-CN" altLang="en-US" sz="2000" b="1" dirty="0"/>
              <a:t>设计出相应的求解算法。</a:t>
            </a:r>
            <a:endParaRPr lang="en-US" altLang="zh-CN" sz="2000" b="1" dirty="0"/>
          </a:p>
          <a:p>
            <a:pPr lvl="1">
              <a:spcBef>
                <a:spcPts val="1200"/>
              </a:spcBef>
              <a:buClr>
                <a:srgbClr val="FF0000"/>
              </a:buClr>
              <a:defRPr/>
            </a:pPr>
            <a:r>
              <a:rPr lang="zh-CN" altLang="en-US" sz="2000" b="1" dirty="0"/>
              <a:t>可以从以下两个方面来体现二叉树遍历算法的基础性：</a:t>
            </a:r>
            <a:endParaRPr lang="en-US" altLang="zh-CN" sz="2000" b="1" dirty="0"/>
          </a:p>
          <a:p>
            <a:pPr lvl="2">
              <a:spcBef>
                <a:spcPts val="1200"/>
              </a:spcBef>
              <a:buClr>
                <a:srgbClr val="FF0000"/>
              </a:buClr>
              <a:defRPr/>
            </a:pPr>
            <a:r>
              <a:rPr lang="zh-CN" altLang="en-US" sz="2000" b="1" dirty="0"/>
              <a:t>在</a:t>
            </a:r>
            <a:r>
              <a:rPr lang="zh-CN" altLang="en-US" sz="2000" b="1" dirty="0">
                <a:solidFill>
                  <a:srgbClr val="FF0000"/>
                </a:solidFill>
              </a:rPr>
              <a:t>遍历算法</a:t>
            </a:r>
            <a:r>
              <a:rPr lang="zh-CN" altLang="en-US" sz="2000" b="1" dirty="0"/>
              <a:t>的基础上，实现对特定问题的求解。</a:t>
            </a:r>
            <a:endParaRPr lang="en-US" altLang="zh-CN" sz="2000" b="1" dirty="0"/>
          </a:p>
          <a:p>
            <a:pPr marL="871220" lvl="2" indent="0">
              <a:spcBef>
                <a:spcPts val="1200"/>
              </a:spcBef>
              <a:buFont typeface="Wingdings" panose="05000000000000000000" pitchFamily="2" charset="2"/>
              <a:buNone/>
              <a:defRPr/>
            </a:pPr>
            <a:r>
              <a:rPr lang="zh-CN" altLang="en-US" sz="2000" b="1" dirty="0"/>
              <a:t>   </a:t>
            </a:r>
            <a:r>
              <a:rPr lang="zh-CN" altLang="en-US" sz="2000" b="1" dirty="0">
                <a:solidFill>
                  <a:srgbClr val="FF0000"/>
                </a:solidFill>
              </a:rPr>
              <a:t>主要原理</a:t>
            </a:r>
            <a:r>
              <a:rPr lang="zh-CN" altLang="en-US" sz="2000" b="1" dirty="0"/>
              <a:t>：依据遍历算法的执行过程和机制，</a:t>
            </a:r>
            <a:endParaRPr lang="en-US" altLang="zh-CN" sz="2000" b="1" dirty="0"/>
          </a:p>
          <a:p>
            <a:pPr marL="871220" lvl="2" indent="0">
              <a:spcBef>
                <a:spcPts val="1200"/>
              </a:spcBef>
              <a:buFont typeface="Wingdings" panose="05000000000000000000" pitchFamily="2" charset="2"/>
              <a:buNone/>
              <a:defRPr/>
            </a:pPr>
            <a:r>
              <a:rPr lang="en-US" altLang="zh-CN" sz="2000" b="1" dirty="0"/>
              <a:t>   </a:t>
            </a:r>
            <a:r>
              <a:rPr lang="zh-CN" altLang="en-US" sz="2000" b="1" dirty="0"/>
              <a:t>对</a:t>
            </a:r>
            <a:r>
              <a:rPr lang="zh-CN" altLang="en-US" sz="2000" b="1" dirty="0">
                <a:solidFill>
                  <a:srgbClr val="FF0000"/>
                </a:solidFill>
              </a:rPr>
              <a:t>访问操作</a:t>
            </a:r>
            <a:r>
              <a:rPr lang="zh-CN" altLang="en-US" sz="2000" b="1" dirty="0"/>
              <a:t>等进行变化，可以较为简洁的实现求解；</a:t>
            </a:r>
            <a:endParaRPr lang="en-US" altLang="zh-CN" sz="2000" b="1" dirty="0"/>
          </a:p>
          <a:p>
            <a:pPr lvl="2">
              <a:spcBef>
                <a:spcPts val="1200"/>
              </a:spcBef>
              <a:buClr>
                <a:srgbClr val="FF0000"/>
              </a:buClr>
              <a:defRPr/>
            </a:pPr>
            <a:r>
              <a:rPr lang="zh-CN" altLang="en-US" sz="2000" b="1" dirty="0"/>
              <a:t>利用二叉树</a:t>
            </a:r>
            <a:r>
              <a:rPr lang="zh-CN" altLang="en-US" sz="2000" b="1" dirty="0">
                <a:solidFill>
                  <a:srgbClr val="FF0000"/>
                </a:solidFill>
              </a:rPr>
              <a:t>遍历的方法</a:t>
            </a:r>
            <a:r>
              <a:rPr lang="zh-CN" altLang="en-US" sz="2000" b="1" dirty="0"/>
              <a:t>、</a:t>
            </a:r>
            <a:r>
              <a:rPr lang="zh-CN" altLang="en-US" sz="2000" b="1" dirty="0">
                <a:solidFill>
                  <a:srgbClr val="FF0000"/>
                </a:solidFill>
              </a:rPr>
              <a:t>搜索和回溯</a:t>
            </a:r>
            <a:r>
              <a:rPr lang="zh-CN" altLang="en-US" sz="2000" b="1" dirty="0"/>
              <a:t>机制，实现对问题的求解</a:t>
            </a:r>
            <a:endParaRPr lang="en-US" altLang="zh-CN" sz="2000" b="1" dirty="0"/>
          </a:p>
          <a:p>
            <a:pPr eaLnBrk="1" hangingPunct="1">
              <a:lnSpc>
                <a:spcPct val="90000"/>
              </a:lnSpc>
              <a:buFont typeface="Wingdings" panose="05000000000000000000" pitchFamily="2" charset="2"/>
              <a:buNone/>
              <a:defRPr/>
            </a:pPr>
            <a:endParaRPr lang="zh-CN" altLang="en-US" sz="2000" b="1"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1">
                                            <p:txEl>
                                              <p:pRg st="9" end="9"/>
                                            </p:txEl>
                                          </p:spTgt>
                                        </p:tgtEl>
                                        <p:attrNameLst>
                                          <p:attrName>style.visibility</p:attrName>
                                        </p:attrNameLst>
                                      </p:cBhvr>
                                      <p:to>
                                        <p:strVal val="visible"/>
                                      </p:to>
                                    </p:set>
                                    <p:animEffect transition="in" filter="blinds(horizontal)">
                                      <p:cBhvr>
                                        <p:cTn id="52" dur="500"/>
                                        <p:tgtEl>
                                          <p:spTgt spid="1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1">
                                            <p:txEl>
                                              <p:pRg st="10" end="10"/>
                                            </p:txEl>
                                          </p:spTgt>
                                        </p:tgtEl>
                                        <p:attrNameLst>
                                          <p:attrName>style.visibility</p:attrName>
                                        </p:attrNameLst>
                                      </p:cBhvr>
                                      <p:to>
                                        <p:strVal val="visible"/>
                                      </p:to>
                                    </p:set>
                                    <p:animEffect transition="in" filter="blinds(horizontal)">
                                      <p:cBhvr>
                                        <p:cTn id="57" dur="500"/>
                                        <p:tgtEl>
                                          <p:spTgt spid="11">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1">
                                            <p:txEl>
                                              <p:pRg st="11" end="11"/>
                                            </p:txEl>
                                          </p:spTgt>
                                        </p:tgtEl>
                                        <p:attrNameLst>
                                          <p:attrName>style.visibility</p:attrName>
                                        </p:attrNameLst>
                                      </p:cBhvr>
                                      <p:to>
                                        <p:strVal val="visible"/>
                                      </p:to>
                                    </p:set>
                                    <p:animEffect transition="in" filter="blinds(horizontal)">
                                      <p:cBhvr>
                                        <p:cTn id="62" dur="500"/>
                                        <p:tgtEl>
                                          <p:spTgt spid="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5A842AC2-96A2-493C-AC6F-213634274157}"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3" name="Rectangle 3"/>
          <p:cNvSpPr>
            <a:spLocks noGrp="1" noChangeArrowheads="1"/>
          </p:cNvSpPr>
          <p:nvPr>
            <p:ph type="body" idx="1"/>
          </p:nvPr>
        </p:nvSpPr>
        <p:spPr>
          <a:xfrm>
            <a:off x="457200" y="980728"/>
            <a:ext cx="8579296" cy="4781229"/>
          </a:xfrm>
        </p:spPr>
        <p:txBody>
          <a:bodyPr/>
          <a:lstStyle/>
          <a:p>
            <a:pPr eaLnBrk="1" hangingPunct="1">
              <a:lnSpc>
                <a:spcPct val="90000"/>
              </a:lnSpc>
              <a:buClr>
                <a:srgbClr val="FF0000"/>
              </a:buClr>
              <a:buFont typeface="Wingdings" panose="05000000000000000000" pitchFamily="2" charset="2"/>
              <a:buChar char="Ø"/>
            </a:pPr>
            <a:r>
              <a:rPr lang="en-US" altLang="zh-CN" sz="2800" b="1" dirty="0"/>
              <a:t>8.4.3</a:t>
            </a:r>
            <a:r>
              <a:rPr lang="zh-CN" altLang="en-US" sz="2800" b="1" dirty="0"/>
              <a:t>遍历算法的应用</a:t>
            </a:r>
            <a:endParaRPr lang="zh-CN" altLang="en-US" sz="2800" b="1" dirty="0"/>
          </a:p>
          <a:p>
            <a:pPr lvl="1">
              <a:lnSpc>
                <a:spcPct val="90000"/>
              </a:lnSpc>
              <a:buClr>
                <a:srgbClr val="FF0000"/>
              </a:buClr>
              <a:buFont typeface="Wingdings" panose="05000000000000000000" pitchFamily="2" charset="2"/>
              <a:buChar char="ü"/>
            </a:pPr>
            <a:r>
              <a:rPr lang="zh-CN" altLang="en-US" sz="2200" b="1" dirty="0">
                <a:solidFill>
                  <a:srgbClr val="0000FF"/>
                </a:solidFill>
              </a:rPr>
              <a:t>设计算法输出二叉树的所有叶子结点的值；</a:t>
            </a:r>
            <a:endParaRPr lang="en-US" altLang="zh-CN" sz="2200" b="1" dirty="0">
              <a:solidFill>
                <a:srgbClr val="0000FF"/>
              </a:solidFill>
            </a:endParaRPr>
          </a:p>
          <a:p>
            <a:pPr lvl="1">
              <a:lnSpc>
                <a:spcPct val="90000"/>
              </a:lnSpc>
              <a:buClr>
                <a:srgbClr val="FF0000"/>
              </a:buClr>
              <a:buFont typeface="Wingdings" panose="05000000000000000000" pitchFamily="2" charset="2"/>
              <a:buChar char="ü"/>
            </a:pPr>
            <a:r>
              <a:rPr lang="zh-CN" altLang="en-US" sz="2200" b="1" dirty="0">
                <a:solidFill>
                  <a:srgbClr val="0000FF"/>
                </a:solidFill>
              </a:rPr>
              <a:t>设计算法先序输出二叉树中所有结点值及其对应层次</a:t>
            </a:r>
            <a:r>
              <a:rPr lang="en-US" altLang="zh-CN" sz="2200" b="1" dirty="0">
                <a:solidFill>
                  <a:srgbClr val="0000FF"/>
                </a:solidFill>
              </a:rPr>
              <a:t>/</a:t>
            </a:r>
            <a:r>
              <a:rPr lang="zh-CN" altLang="en-US" sz="2200" b="1" dirty="0">
                <a:solidFill>
                  <a:srgbClr val="0000FF"/>
                </a:solidFill>
              </a:rPr>
              <a:t>序号；</a:t>
            </a:r>
            <a:endParaRPr lang="en-US" altLang="zh-CN" sz="2200" b="1" dirty="0">
              <a:solidFill>
                <a:srgbClr val="0000FF"/>
              </a:solidFill>
            </a:endParaRPr>
          </a:p>
          <a:p>
            <a:pPr lvl="1">
              <a:lnSpc>
                <a:spcPct val="90000"/>
              </a:lnSpc>
              <a:buClr>
                <a:srgbClr val="FF0000"/>
              </a:buClr>
              <a:buFont typeface="Wingdings" panose="05000000000000000000" pitchFamily="2" charset="2"/>
              <a:buChar char="ü"/>
            </a:pPr>
            <a:r>
              <a:rPr lang="zh-CN" altLang="en-US" sz="2200" b="1" dirty="0">
                <a:solidFill>
                  <a:srgbClr val="0000FF"/>
                </a:solidFill>
              </a:rPr>
              <a:t>设计算法输出从根结点到每个叶子结点的路径（利用栈）；</a:t>
            </a:r>
            <a:r>
              <a:rPr lang="zh-CN" altLang="en-US" sz="2200" dirty="0">
                <a:solidFill>
                  <a:srgbClr val="0000FF"/>
                </a:solidFill>
              </a:rPr>
              <a:t> </a:t>
            </a:r>
            <a:endParaRPr lang="zh-CN" altLang="en-US" sz="2200" dirty="0">
              <a:solidFill>
                <a:srgbClr val="0000FF"/>
              </a:solidFill>
            </a:endParaRPr>
          </a:p>
          <a:p>
            <a:pPr eaLnBrk="1" hangingPunct="1">
              <a:lnSpc>
                <a:spcPct val="90000"/>
              </a:lnSpc>
            </a:pPr>
            <a:endParaRPr lang="zh-CN" altLang="en-US" sz="2200" b="1" dirty="0"/>
          </a:p>
          <a:p>
            <a:pPr eaLnBrk="1" hangingPunct="1">
              <a:lnSpc>
                <a:spcPct val="90000"/>
              </a:lnSpc>
              <a:buClr>
                <a:srgbClr val="FF0000"/>
              </a:buClr>
              <a:buFont typeface="Wingdings" panose="05000000000000000000" pitchFamily="2" charset="2"/>
              <a:buChar char="Ø"/>
            </a:pPr>
            <a:r>
              <a:rPr lang="en-US" altLang="zh-CN" sz="2800" b="1" dirty="0"/>
              <a:t>8.4.4 </a:t>
            </a:r>
            <a:r>
              <a:rPr lang="zh-CN" altLang="en-US" sz="2800" b="1" dirty="0"/>
              <a:t>遍历方法的应用 </a:t>
            </a:r>
            <a:endParaRPr lang="zh-CN" altLang="en-US" sz="2800" b="1" dirty="0"/>
          </a:p>
          <a:p>
            <a:pPr eaLnBrk="1" hangingPunct="1">
              <a:lnSpc>
                <a:spcPct val="90000"/>
              </a:lnSpc>
              <a:buFont typeface="Wingdings" panose="05000000000000000000" pitchFamily="2" charset="2"/>
              <a:buNone/>
            </a:pPr>
            <a:r>
              <a:rPr lang="en-US" altLang="zh-CN" sz="2400" b="1" dirty="0">
                <a:solidFill>
                  <a:srgbClr val="0000FF"/>
                </a:solidFill>
              </a:rPr>
              <a:t>       1</a:t>
            </a:r>
            <a:r>
              <a:rPr lang="zh-CN" altLang="en-US" sz="2400" b="1" dirty="0">
                <a:solidFill>
                  <a:srgbClr val="0000FF"/>
                </a:solidFill>
              </a:rPr>
              <a:t>、求给定二叉树的高度：</a:t>
            </a:r>
            <a:endParaRPr lang="zh-CN" altLang="en-US" sz="2400" b="1" dirty="0">
              <a:solidFill>
                <a:srgbClr val="0000FF"/>
              </a:solidFill>
            </a:endParaRPr>
          </a:p>
          <a:p>
            <a:pPr eaLnBrk="1" hangingPunct="1">
              <a:lnSpc>
                <a:spcPct val="90000"/>
              </a:lnSpc>
              <a:buFont typeface="Wingdings" panose="05000000000000000000" pitchFamily="2" charset="2"/>
              <a:buNone/>
            </a:pPr>
            <a:r>
              <a:rPr lang="zh-CN" altLang="en-US" sz="2200" b="1" dirty="0"/>
              <a:t>    （</a:t>
            </a:r>
            <a:r>
              <a:rPr lang="en-US" altLang="zh-CN" sz="2200" b="1" dirty="0"/>
              <a:t>1</a:t>
            </a:r>
            <a:r>
              <a:rPr lang="zh-CN" altLang="en-US" sz="2200" b="1" dirty="0"/>
              <a:t>）若</a:t>
            </a:r>
            <a:r>
              <a:rPr lang="en-US" altLang="zh-CN" sz="2200" b="1" dirty="0"/>
              <a:t>T</a:t>
            </a:r>
            <a:r>
              <a:rPr lang="zh-CN" altLang="en-US" sz="2200" b="1" dirty="0"/>
              <a:t>为空，则高度为</a:t>
            </a:r>
            <a:r>
              <a:rPr lang="en-US" altLang="zh-CN" sz="2200" b="1" dirty="0"/>
              <a:t>0</a:t>
            </a:r>
            <a:r>
              <a:rPr lang="zh-CN" altLang="en-US" sz="2200" b="1" dirty="0"/>
              <a:t>，遍历结束；</a:t>
            </a:r>
            <a:endParaRPr lang="zh-CN" altLang="en-US" sz="2200" b="1" dirty="0"/>
          </a:p>
          <a:p>
            <a:pPr eaLnBrk="1" hangingPunct="1">
              <a:lnSpc>
                <a:spcPct val="90000"/>
              </a:lnSpc>
              <a:buFont typeface="Wingdings" panose="05000000000000000000" pitchFamily="2" charset="2"/>
              <a:buNone/>
            </a:pPr>
            <a:r>
              <a:rPr lang="zh-CN" altLang="en-US" sz="2200" b="1" dirty="0"/>
              <a:t>    （</a:t>
            </a:r>
            <a:r>
              <a:rPr lang="en-US" altLang="zh-CN" sz="2200" b="1" dirty="0"/>
              <a:t>2</a:t>
            </a:r>
            <a:r>
              <a:rPr lang="zh-CN" altLang="en-US" sz="2200" b="1" dirty="0"/>
              <a:t>）否则，设二叉树的形态如右图所示。</a:t>
            </a:r>
            <a:endParaRPr lang="zh-CN" altLang="en-US" sz="2200" b="1" dirty="0"/>
          </a:p>
          <a:p>
            <a:pPr lvl="1" eaLnBrk="1" hangingPunct="1">
              <a:lnSpc>
                <a:spcPct val="90000"/>
              </a:lnSpc>
              <a:buFont typeface="Wingdings" panose="05000000000000000000" pitchFamily="2" charset="2"/>
              <a:buNone/>
            </a:pPr>
            <a:r>
              <a:rPr lang="en-US" altLang="zh-CN" sz="2000" b="1" dirty="0"/>
              <a:t>  a</a:t>
            </a:r>
            <a:r>
              <a:rPr lang="zh-CN" altLang="en-US" sz="2000" b="1" dirty="0"/>
              <a:t>、假设左右子树能分别求出高度为</a:t>
            </a:r>
            <a:r>
              <a:rPr lang="en-US" altLang="zh-CN" sz="2000" b="1" dirty="0"/>
              <a:t>hl</a:t>
            </a:r>
            <a:r>
              <a:rPr lang="zh-CN" altLang="en-US" sz="2000" b="1" dirty="0"/>
              <a:t>、</a:t>
            </a:r>
            <a:r>
              <a:rPr lang="en-US" altLang="zh-CN" sz="2000" b="1" dirty="0" err="1"/>
              <a:t>hr</a:t>
            </a:r>
            <a:r>
              <a:rPr lang="zh-CN" altLang="en-US" sz="2000" b="1" dirty="0"/>
              <a:t>，</a:t>
            </a:r>
            <a:endParaRPr lang="zh-CN" altLang="en-US" sz="2000" b="1" dirty="0"/>
          </a:p>
          <a:p>
            <a:pPr lvl="1" eaLnBrk="1" hangingPunct="1">
              <a:lnSpc>
                <a:spcPct val="90000"/>
              </a:lnSpc>
              <a:buFont typeface="Wingdings" panose="05000000000000000000" pitchFamily="2" charset="2"/>
              <a:buNone/>
            </a:pPr>
            <a:r>
              <a:rPr lang="zh-CN" altLang="en-US" sz="2000" b="1" dirty="0"/>
              <a:t>        则整个二叉树的高度为：</a:t>
            </a:r>
            <a:endParaRPr lang="zh-CN" altLang="en-US" sz="2000" b="1" dirty="0"/>
          </a:p>
          <a:p>
            <a:pPr lvl="1" eaLnBrk="1" hangingPunct="1">
              <a:lnSpc>
                <a:spcPct val="90000"/>
              </a:lnSpc>
              <a:buFont typeface="Wingdings" panose="05000000000000000000" pitchFamily="2" charset="2"/>
              <a:buNone/>
            </a:pPr>
            <a:r>
              <a:rPr lang="zh-CN" altLang="en-US" sz="2000" b="1" dirty="0"/>
              <a:t>        </a:t>
            </a:r>
            <a:r>
              <a:rPr lang="en-US" altLang="zh-CN" sz="2000" b="1" dirty="0"/>
              <a:t>max(hl, </a:t>
            </a:r>
            <a:r>
              <a:rPr lang="en-US" altLang="zh-CN" sz="2000" b="1" dirty="0" err="1"/>
              <a:t>hr</a:t>
            </a:r>
            <a:r>
              <a:rPr lang="en-US" altLang="zh-CN" sz="2000" b="1" dirty="0"/>
              <a:t>) + 1;</a:t>
            </a:r>
            <a:endParaRPr lang="en-US" altLang="zh-CN" sz="2000" b="1" dirty="0"/>
          </a:p>
          <a:p>
            <a:pPr lvl="1" eaLnBrk="1" hangingPunct="1">
              <a:lnSpc>
                <a:spcPct val="90000"/>
              </a:lnSpc>
              <a:buFont typeface="Wingdings" panose="05000000000000000000" pitchFamily="2" charset="2"/>
              <a:buNone/>
            </a:pPr>
            <a:r>
              <a:rPr lang="en-US" altLang="zh-CN" sz="2000" b="1" dirty="0"/>
              <a:t>  b</a:t>
            </a:r>
            <a:r>
              <a:rPr lang="zh-CN" altLang="en-US" sz="2000" b="1" dirty="0"/>
              <a:t>、对于左右子树高度的求解，可按照与整个二叉树相同的方式进行  （递归调用）</a:t>
            </a:r>
            <a:endParaRPr lang="zh-CN" altLang="en-US" sz="2000" b="1" dirty="0"/>
          </a:p>
        </p:txBody>
      </p:sp>
      <p:grpSp>
        <p:nvGrpSpPr>
          <p:cNvPr id="12" name="组合 67"/>
          <p:cNvGrpSpPr/>
          <p:nvPr/>
        </p:nvGrpSpPr>
        <p:grpSpPr>
          <a:xfrm>
            <a:off x="423112" y="103196"/>
            <a:ext cx="7317240" cy="674847"/>
            <a:chOff x="830947" y="4202884"/>
            <a:chExt cx="7317240" cy="674847"/>
          </a:xfrm>
        </p:grpSpPr>
        <p:grpSp>
          <p:nvGrpSpPr>
            <p:cNvPr id="13" name="组合 106"/>
            <p:cNvGrpSpPr/>
            <p:nvPr/>
          </p:nvGrpSpPr>
          <p:grpSpPr>
            <a:xfrm>
              <a:off x="830947" y="4202884"/>
              <a:ext cx="7317240" cy="674847"/>
              <a:chOff x="821422" y="4202884"/>
              <a:chExt cx="7317240" cy="674847"/>
            </a:xfrm>
          </p:grpSpPr>
          <p:sp>
            <p:nvSpPr>
              <p:cNvPr id="15"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6" name="TextBox 6"/>
              <p:cNvSpPr txBox="1">
                <a:spLocks noChangeArrowheads="1"/>
              </p:cNvSpPr>
              <p:nvPr/>
            </p:nvSpPr>
            <p:spPr bwMode="auto">
              <a:xfrm>
                <a:off x="821422" y="4218085"/>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8.4 </a:t>
                </a:r>
                <a:r>
                  <a:rPr lang="zh-CN" altLang="en-US" sz="3600" b="1" dirty="0">
                    <a:latin typeface="Times New Roman" panose="02020603050405020304" pitchFamily="18" charset="0"/>
                    <a:ea typeface="黑体" panose="02010609060101010101" pitchFamily="49" charset="-122"/>
                  </a:rPr>
                  <a:t>二叉树的遍历及其应用</a:t>
                </a:r>
                <a:endParaRPr lang="zh-CN" altLang="en-US" sz="3600" b="1" dirty="0">
                  <a:latin typeface="Times New Roman" panose="02020603050405020304" pitchFamily="18" charset="0"/>
                  <a:ea typeface="黑体" panose="02010609060101010101" pitchFamily="49" charset="-122"/>
                </a:endParaRPr>
              </a:p>
            </p:txBody>
          </p:sp>
        </p:grpSp>
        <p:pic>
          <p:nvPicPr>
            <p:cNvPr id="14" name="图片 13" descr="无标题.png"/>
            <p:cNvPicPr>
              <a:picLocks noChangeAspect="1"/>
            </p:cNvPicPr>
            <p:nvPr/>
          </p:nvPicPr>
          <p:blipFill>
            <a:blip r:embed="rId1" cstate="print"/>
            <a:stretch>
              <a:fillRect/>
            </a:stretch>
          </p:blipFill>
          <p:spPr>
            <a:xfrm>
              <a:off x="1137949" y="4364064"/>
              <a:ext cx="433676" cy="330989"/>
            </a:xfrm>
            <a:prstGeom prst="rect">
              <a:avLst/>
            </a:prstGeom>
          </p:spPr>
        </p:pic>
      </p:grpSp>
      <p:pic>
        <p:nvPicPr>
          <p:cNvPr id="4" name="图片 3"/>
          <p:cNvPicPr>
            <a:picLocks noChangeAspect="1"/>
          </p:cNvPicPr>
          <p:nvPr/>
        </p:nvPicPr>
        <p:blipFill>
          <a:blip r:embed="rId2"/>
          <a:stretch>
            <a:fillRect/>
          </a:stretch>
        </p:blipFill>
        <p:spPr>
          <a:xfrm>
            <a:off x="6344658" y="3573016"/>
            <a:ext cx="2327593" cy="1512168"/>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blinds(horizontal)">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blinds(horizontal)">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blinds(horizontal)">
                                      <p:cBhvr>
                                        <p:cTn id="46" dur="5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blinds(horizontal)">
                                      <p:cBhvr>
                                        <p:cTn id="51" dur="500"/>
                                        <p:tgtEl>
                                          <p:spTgt spid="3">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blinds(horizontal)">
                                      <p:cBhvr>
                                        <p:cTn id="56" dur="500"/>
                                        <p:tgtEl>
                                          <p:spTgt spid="3">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Effect transition="in" filter="blinds(horizontal)">
                                      <p:cBhvr>
                                        <p:cTn id="61" dur="500"/>
                                        <p:tgtEl>
                                          <p:spTgt spid="3">
                                            <p:txEl>
                                              <p:pRg st="11" end="1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3">
                                            <p:txEl>
                                              <p:pRg st="12" end="12"/>
                                            </p:txEl>
                                          </p:spTgt>
                                        </p:tgtEl>
                                        <p:attrNameLst>
                                          <p:attrName>style.visibility</p:attrName>
                                        </p:attrNameLst>
                                      </p:cBhvr>
                                      <p:to>
                                        <p:strVal val="visible"/>
                                      </p:to>
                                    </p:set>
                                    <p:animEffect transition="in" filter="blinds(horizontal)">
                                      <p:cBhvr>
                                        <p:cTn id="6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906CEDCC-9D11-4DDC-9E93-0F88104EBBF5}"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453812" y="938790"/>
            <a:ext cx="8229600" cy="5040560"/>
          </a:xfrm>
        </p:spPr>
        <p:txBody>
          <a:bodyPr/>
          <a:lstStyle/>
          <a:p>
            <a:pPr eaLnBrk="1" hangingPunct="1">
              <a:buClr>
                <a:srgbClr val="FF0000"/>
              </a:buClr>
              <a:buFont typeface="Wingdings" panose="05000000000000000000" pitchFamily="2" charset="2"/>
              <a:buChar char="n"/>
            </a:pPr>
            <a:r>
              <a:rPr lang="zh-CN" altLang="en-US" sz="2000" b="1" dirty="0"/>
              <a:t>设函数</a:t>
            </a:r>
            <a:r>
              <a:rPr lang="en-US" altLang="zh-CN" sz="2000" b="1" dirty="0" err="1">
                <a:solidFill>
                  <a:srgbClr val="0000FF"/>
                </a:solidFill>
              </a:rPr>
              <a:t>int</a:t>
            </a:r>
            <a:r>
              <a:rPr lang="en-US" altLang="zh-CN" sz="2000" b="1" dirty="0"/>
              <a:t> Height(</a:t>
            </a:r>
            <a:r>
              <a:rPr lang="en-US" altLang="zh-CN" sz="2000" b="1" dirty="0" err="1">
                <a:solidFill>
                  <a:srgbClr val="0000FF"/>
                </a:solidFill>
              </a:rPr>
              <a:t>bnode</a:t>
            </a:r>
            <a:r>
              <a:rPr lang="en-US" altLang="zh-CN" sz="2000" b="1" dirty="0"/>
              <a:t> *T)</a:t>
            </a:r>
            <a:r>
              <a:rPr lang="zh-CN" altLang="en-US" sz="2000" b="1" dirty="0"/>
              <a:t>为求</a:t>
            </a:r>
            <a:r>
              <a:rPr lang="en-US" altLang="zh-CN" sz="2000" b="1" dirty="0"/>
              <a:t>T</a:t>
            </a:r>
            <a:r>
              <a:rPr lang="zh-CN" altLang="en-US" sz="2000" b="1" dirty="0"/>
              <a:t>的高度算法，则</a:t>
            </a:r>
            <a:endParaRPr lang="zh-CN" altLang="en-US" sz="2000" b="1" dirty="0"/>
          </a:p>
          <a:p>
            <a:pPr eaLnBrk="1" hangingPunct="1">
              <a:buFont typeface="Wingdings" panose="05000000000000000000" pitchFamily="2" charset="2"/>
              <a:buNone/>
            </a:pPr>
            <a:r>
              <a:rPr lang="zh-CN" altLang="en-US" sz="2000" b="1" dirty="0"/>
              <a:t>       </a:t>
            </a:r>
            <a:r>
              <a:rPr lang="en-US" altLang="zh-CN" sz="2000" b="1" dirty="0" err="1">
                <a:solidFill>
                  <a:srgbClr val="0000FF"/>
                </a:solidFill>
              </a:rPr>
              <a:t>int</a:t>
            </a:r>
            <a:r>
              <a:rPr lang="en-US" altLang="zh-CN" sz="2000" b="1" dirty="0"/>
              <a:t>  Height( </a:t>
            </a:r>
            <a:r>
              <a:rPr lang="en-US" altLang="zh-CN" sz="2000" b="1" dirty="0" err="1"/>
              <a:t>bnode</a:t>
            </a:r>
            <a:r>
              <a:rPr lang="en-US" altLang="zh-CN" sz="2000" b="1" dirty="0"/>
              <a:t> *T ){</a:t>
            </a:r>
            <a:endParaRPr lang="en-US" altLang="zh-CN" sz="2000" b="1" dirty="0"/>
          </a:p>
          <a:p>
            <a:pPr eaLnBrk="1" hangingPunct="1">
              <a:buFont typeface="Wingdings" panose="05000000000000000000" pitchFamily="2" charset="2"/>
              <a:buNone/>
            </a:pPr>
            <a:r>
              <a:rPr lang="en-US" altLang="zh-CN" sz="2000" b="1" dirty="0"/>
              <a:t>          </a:t>
            </a:r>
            <a:r>
              <a:rPr lang="en-US" altLang="zh-CN" sz="2000" b="1" dirty="0">
                <a:solidFill>
                  <a:srgbClr val="0000FF"/>
                </a:solidFill>
              </a:rPr>
              <a:t>if</a:t>
            </a:r>
            <a:r>
              <a:rPr lang="en-US" altLang="zh-CN" sz="2000" b="1" dirty="0"/>
              <a:t> ( T == NULL ) </a:t>
            </a:r>
            <a:r>
              <a:rPr lang="en-US" altLang="zh-CN" sz="2000" b="1" dirty="0">
                <a:solidFill>
                  <a:srgbClr val="0000FF"/>
                </a:solidFill>
              </a:rPr>
              <a:t>return</a:t>
            </a:r>
            <a:r>
              <a:rPr lang="en-US" altLang="zh-CN" sz="2000" b="1" dirty="0"/>
              <a:t>(0);</a:t>
            </a:r>
            <a:endParaRPr lang="en-US" altLang="zh-CN" sz="2000" b="1" dirty="0"/>
          </a:p>
          <a:p>
            <a:pPr eaLnBrk="1" hangingPunct="1">
              <a:buFont typeface="Wingdings" panose="05000000000000000000" pitchFamily="2" charset="2"/>
              <a:buNone/>
            </a:pPr>
            <a:r>
              <a:rPr lang="en-US" altLang="zh-CN" sz="2000" b="1" dirty="0"/>
              <a:t>          </a:t>
            </a:r>
            <a:r>
              <a:rPr lang="en-US" altLang="zh-CN" sz="2000" b="1" dirty="0">
                <a:solidFill>
                  <a:srgbClr val="0000FF"/>
                </a:solidFill>
              </a:rPr>
              <a:t>else return </a:t>
            </a:r>
            <a:r>
              <a:rPr lang="en-US" altLang="zh-CN" sz="2000" b="1" dirty="0"/>
              <a:t>max(Height( </a:t>
            </a:r>
            <a:r>
              <a:rPr lang="en-US" altLang="zh-CN" sz="2000" b="1" dirty="0" err="1"/>
              <a:t>T</a:t>
            </a:r>
            <a:r>
              <a:rPr lang="en-US" altLang="zh-CN" sz="1800" b="1" dirty="0" err="1">
                <a:sym typeface="Wingdings" panose="05000000000000000000" pitchFamily="2" charset="2"/>
              </a:rPr>
              <a:t></a:t>
            </a:r>
            <a:r>
              <a:rPr lang="en-US" altLang="zh-CN" sz="2000" b="1" dirty="0" err="1"/>
              <a:t>lchild</a:t>
            </a:r>
            <a:r>
              <a:rPr lang="en-US" altLang="zh-CN" sz="2000" b="1" dirty="0"/>
              <a:t> ), Height( </a:t>
            </a:r>
            <a:r>
              <a:rPr lang="en-US" altLang="zh-CN" sz="2000" b="1" dirty="0" err="1"/>
              <a:t>T</a:t>
            </a:r>
            <a:r>
              <a:rPr lang="en-US" altLang="zh-CN" sz="1800" b="1" dirty="0" err="1">
                <a:sym typeface="Wingdings" panose="05000000000000000000" pitchFamily="2" charset="2"/>
              </a:rPr>
              <a:t></a:t>
            </a:r>
            <a:r>
              <a:rPr lang="en-US" altLang="zh-CN" sz="2000" b="1" dirty="0" err="1"/>
              <a:t>rchild</a:t>
            </a:r>
            <a:r>
              <a:rPr lang="en-US" altLang="zh-CN" sz="2000" b="1" dirty="0"/>
              <a:t> ) ) + 1 ;</a:t>
            </a:r>
            <a:endParaRPr lang="en-US" altLang="zh-CN" sz="2000" b="1" dirty="0"/>
          </a:p>
          <a:p>
            <a:pPr eaLnBrk="1" hangingPunct="1">
              <a:buFont typeface="Wingdings" panose="05000000000000000000" pitchFamily="2" charset="2"/>
              <a:buNone/>
            </a:pPr>
            <a:r>
              <a:rPr lang="en-US" altLang="zh-CN" sz="2000" b="1" dirty="0"/>
              <a:t>       }</a:t>
            </a:r>
            <a:endParaRPr lang="en-US" altLang="zh-CN" sz="2000" b="1" dirty="0"/>
          </a:p>
          <a:p>
            <a:pPr eaLnBrk="1" hangingPunct="1">
              <a:spcBef>
                <a:spcPts val="0"/>
              </a:spcBef>
              <a:buFont typeface="Wingdings" panose="05000000000000000000" pitchFamily="2" charset="2"/>
              <a:buNone/>
            </a:pPr>
            <a:r>
              <a:rPr lang="en-US" altLang="zh-CN" sz="2000" b="1" dirty="0">
                <a:solidFill>
                  <a:schemeClr val="accent2"/>
                </a:solidFill>
              </a:rPr>
              <a:t>       </a:t>
            </a:r>
            <a:r>
              <a:rPr lang="zh-CN" altLang="en-US" sz="2000" b="1" dirty="0">
                <a:solidFill>
                  <a:srgbClr val="FF0000"/>
                </a:solidFill>
              </a:rPr>
              <a:t>或者</a:t>
            </a:r>
            <a:endParaRPr lang="zh-CN" altLang="en-US" sz="2000" b="1" dirty="0">
              <a:solidFill>
                <a:srgbClr val="FF0000"/>
              </a:solidFill>
            </a:endParaRPr>
          </a:p>
          <a:p>
            <a:pPr eaLnBrk="1" hangingPunct="1">
              <a:buFont typeface="Wingdings" panose="05000000000000000000" pitchFamily="2" charset="2"/>
              <a:buNone/>
            </a:pPr>
            <a:r>
              <a:rPr lang="zh-CN" altLang="en-US" sz="2000" b="1" dirty="0"/>
              <a:t>       </a:t>
            </a:r>
            <a:r>
              <a:rPr lang="en-US" altLang="zh-CN" sz="2000" b="1" dirty="0" err="1">
                <a:solidFill>
                  <a:srgbClr val="0000FF"/>
                </a:solidFill>
              </a:rPr>
              <a:t>int</a:t>
            </a:r>
            <a:r>
              <a:rPr lang="en-US" altLang="zh-CN" sz="2000" b="1" dirty="0"/>
              <a:t> Height( </a:t>
            </a:r>
            <a:r>
              <a:rPr lang="en-US" altLang="zh-CN" sz="2000" b="1" dirty="0" err="1"/>
              <a:t>bnode</a:t>
            </a:r>
            <a:r>
              <a:rPr lang="en-US" altLang="zh-CN" sz="2000" b="1" dirty="0"/>
              <a:t> * T ){</a:t>
            </a:r>
            <a:endParaRPr lang="en-US" altLang="zh-CN" sz="2000" b="1" dirty="0"/>
          </a:p>
          <a:p>
            <a:pPr eaLnBrk="1" hangingPunct="1">
              <a:buFont typeface="Wingdings" panose="05000000000000000000" pitchFamily="2" charset="2"/>
              <a:buNone/>
            </a:pPr>
            <a:r>
              <a:rPr lang="en-US" altLang="zh-CN" sz="2000" b="1" dirty="0"/>
              <a:t>          if ( T == NULL ) return(0);</a:t>
            </a:r>
            <a:endParaRPr lang="en-US" altLang="zh-CN" sz="2000" b="1" dirty="0"/>
          </a:p>
          <a:p>
            <a:pPr eaLnBrk="1" hangingPunct="1">
              <a:buFont typeface="Wingdings" panose="05000000000000000000" pitchFamily="2" charset="2"/>
              <a:buNone/>
            </a:pPr>
            <a:r>
              <a:rPr lang="en-US" altLang="zh-CN" sz="2000" b="1" dirty="0"/>
              <a:t>          else {</a:t>
            </a:r>
            <a:endParaRPr lang="en-US" altLang="zh-CN" sz="2000" b="1" dirty="0"/>
          </a:p>
          <a:p>
            <a:pPr eaLnBrk="1" hangingPunct="1">
              <a:buFont typeface="Wingdings" panose="05000000000000000000" pitchFamily="2" charset="2"/>
              <a:buNone/>
            </a:pPr>
            <a:r>
              <a:rPr lang="en-US" altLang="zh-CN" sz="2000" b="1" dirty="0"/>
              <a:t>             hl = Height( </a:t>
            </a:r>
            <a:r>
              <a:rPr lang="en-US" altLang="zh-CN" sz="2000" b="1" dirty="0" err="1"/>
              <a:t>T</a:t>
            </a:r>
            <a:r>
              <a:rPr lang="en-US" altLang="zh-CN" sz="1800" b="1" dirty="0" err="1">
                <a:sym typeface="Wingdings" panose="05000000000000000000" pitchFamily="2" charset="2"/>
              </a:rPr>
              <a:t></a:t>
            </a:r>
            <a:r>
              <a:rPr lang="en-US" altLang="zh-CN" sz="2000" b="1" dirty="0" err="1"/>
              <a:t>lchild</a:t>
            </a:r>
            <a:r>
              <a:rPr lang="en-US" altLang="zh-CN" sz="2000" b="1" dirty="0"/>
              <a:t> );</a:t>
            </a:r>
            <a:endParaRPr lang="en-US" altLang="zh-CN" sz="2000" b="1" dirty="0"/>
          </a:p>
          <a:p>
            <a:pPr eaLnBrk="1" hangingPunct="1">
              <a:buFont typeface="Wingdings" panose="05000000000000000000" pitchFamily="2" charset="2"/>
              <a:buNone/>
            </a:pPr>
            <a:r>
              <a:rPr lang="en-US" altLang="zh-CN" sz="2000" b="1" dirty="0"/>
              <a:t>             </a:t>
            </a:r>
            <a:r>
              <a:rPr lang="en-US" altLang="zh-CN" sz="2000" b="1" dirty="0" err="1"/>
              <a:t>hr</a:t>
            </a:r>
            <a:r>
              <a:rPr lang="en-US" altLang="zh-CN" sz="2000" b="1" dirty="0"/>
              <a:t> =Height( </a:t>
            </a:r>
            <a:r>
              <a:rPr lang="en-US" altLang="zh-CN" sz="2000" b="1" dirty="0" err="1"/>
              <a:t>T</a:t>
            </a:r>
            <a:r>
              <a:rPr lang="en-US" altLang="zh-CN" sz="1800" b="1" dirty="0" err="1">
                <a:sym typeface="Wingdings" panose="05000000000000000000" pitchFamily="2" charset="2"/>
              </a:rPr>
              <a:t></a:t>
            </a:r>
            <a:r>
              <a:rPr lang="en-US" altLang="zh-CN" sz="2000" b="1" dirty="0" err="1"/>
              <a:t>rchild</a:t>
            </a:r>
            <a:r>
              <a:rPr lang="en-US" altLang="zh-CN" sz="2000" b="1" dirty="0"/>
              <a:t> );</a:t>
            </a:r>
            <a:endParaRPr lang="en-US" altLang="zh-CN" sz="2000" b="1" dirty="0"/>
          </a:p>
          <a:p>
            <a:pPr eaLnBrk="1" hangingPunct="1">
              <a:buFont typeface="Wingdings" panose="05000000000000000000" pitchFamily="2" charset="2"/>
              <a:buNone/>
            </a:pPr>
            <a:r>
              <a:rPr lang="en-US" altLang="zh-CN" sz="2000" b="1" dirty="0"/>
              <a:t>             h = max( hl, </a:t>
            </a:r>
            <a:r>
              <a:rPr lang="en-US" altLang="zh-CN" sz="2000" b="1" dirty="0" err="1"/>
              <a:t>hr</a:t>
            </a:r>
            <a:r>
              <a:rPr lang="en-US" altLang="zh-CN" sz="2000" b="1" dirty="0"/>
              <a:t> ) + 1;</a:t>
            </a:r>
            <a:endParaRPr lang="en-US" altLang="zh-CN" sz="2000" b="1" dirty="0"/>
          </a:p>
          <a:p>
            <a:pPr eaLnBrk="1" hangingPunct="1">
              <a:buFont typeface="Wingdings" panose="05000000000000000000" pitchFamily="2" charset="2"/>
              <a:buNone/>
            </a:pPr>
            <a:r>
              <a:rPr lang="en-US" altLang="zh-CN" sz="2000" b="1" dirty="0"/>
              <a:t>             </a:t>
            </a:r>
            <a:r>
              <a:rPr lang="en-US" altLang="zh-CN" sz="2000" b="1" dirty="0">
                <a:solidFill>
                  <a:srgbClr val="0000FF"/>
                </a:solidFill>
              </a:rPr>
              <a:t>return</a:t>
            </a:r>
            <a:r>
              <a:rPr lang="en-US" altLang="zh-CN" sz="2000" b="1" dirty="0"/>
              <a:t>(h);</a:t>
            </a:r>
            <a:endParaRPr lang="en-US" altLang="zh-CN" sz="2000" b="1" dirty="0"/>
          </a:p>
          <a:p>
            <a:pPr eaLnBrk="1" hangingPunct="1">
              <a:lnSpc>
                <a:spcPts val="1800"/>
              </a:lnSpc>
              <a:spcBef>
                <a:spcPts val="0"/>
              </a:spcBef>
              <a:buFont typeface="Wingdings" panose="05000000000000000000" pitchFamily="2" charset="2"/>
              <a:buNone/>
            </a:pPr>
            <a:r>
              <a:rPr lang="en-US" altLang="zh-CN" sz="2000" b="1" dirty="0"/>
              <a:t>         }</a:t>
            </a:r>
            <a:endParaRPr lang="en-US" altLang="zh-CN" sz="2000" b="1" dirty="0"/>
          </a:p>
          <a:p>
            <a:pPr eaLnBrk="1" hangingPunct="1">
              <a:lnSpc>
                <a:spcPts val="1800"/>
              </a:lnSpc>
              <a:spcBef>
                <a:spcPts val="0"/>
              </a:spcBef>
              <a:buFont typeface="Wingdings" panose="05000000000000000000" pitchFamily="2" charset="2"/>
              <a:buNone/>
            </a:pPr>
            <a:r>
              <a:rPr lang="en-US" altLang="zh-CN" sz="2000" b="1" dirty="0"/>
              <a:t>     }                </a:t>
            </a:r>
            <a:endParaRPr lang="en-US" altLang="zh-CN" sz="2000" b="1" dirty="0"/>
          </a:p>
          <a:p>
            <a:pPr eaLnBrk="1" hangingPunct="1">
              <a:spcBef>
                <a:spcPts val="0"/>
              </a:spcBef>
              <a:buFont typeface="Wingdings" panose="05000000000000000000" pitchFamily="2" charset="2"/>
              <a:buNone/>
            </a:pPr>
            <a:r>
              <a:rPr lang="en-US" altLang="zh-CN" sz="2000" b="1" dirty="0">
                <a:solidFill>
                  <a:schemeClr val="accent2"/>
                </a:solidFill>
              </a:rPr>
              <a:t>     </a:t>
            </a:r>
            <a:r>
              <a:rPr lang="zh-CN" altLang="en-US" sz="2000" b="1" dirty="0"/>
              <a:t>：</a:t>
            </a:r>
            <a:r>
              <a:rPr lang="en-US" altLang="zh-CN" sz="2000" b="1" dirty="0" err="1"/>
              <a:t>hl,hr</a:t>
            </a:r>
            <a:r>
              <a:rPr lang="zh-CN" altLang="en-US" sz="2000" b="1" dirty="0"/>
              <a:t>是局部变量还是全局变量？有何差异？如何体现？</a:t>
            </a:r>
            <a:endParaRPr lang="zh-CN" altLang="en-US" sz="2000" b="1" dirty="0"/>
          </a:p>
        </p:txBody>
      </p:sp>
      <p:grpSp>
        <p:nvGrpSpPr>
          <p:cNvPr id="6" name="组合 67"/>
          <p:cNvGrpSpPr/>
          <p:nvPr/>
        </p:nvGrpSpPr>
        <p:grpSpPr>
          <a:xfrm>
            <a:off x="423112" y="103196"/>
            <a:ext cx="7317240" cy="674847"/>
            <a:chOff x="830947" y="4202884"/>
            <a:chExt cx="7317240" cy="674847"/>
          </a:xfrm>
        </p:grpSpPr>
        <p:grpSp>
          <p:nvGrpSpPr>
            <p:cNvPr id="7" name="组合 106"/>
            <p:cNvGrpSpPr/>
            <p:nvPr/>
          </p:nvGrpSpPr>
          <p:grpSpPr>
            <a:xfrm>
              <a:off x="830947" y="4202884"/>
              <a:ext cx="7317240" cy="674847"/>
              <a:chOff x="821422" y="4202884"/>
              <a:chExt cx="7317240" cy="674847"/>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821422" y="4218085"/>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8.4 </a:t>
                </a:r>
                <a:r>
                  <a:rPr lang="zh-CN" altLang="en-US" sz="3600" b="1" dirty="0">
                    <a:latin typeface="Times New Roman" panose="02020603050405020304" pitchFamily="18" charset="0"/>
                    <a:ea typeface="黑体" panose="02010609060101010101" pitchFamily="49" charset="-122"/>
                  </a:rPr>
                  <a:t>二叉树的遍历及其应用</a:t>
                </a:r>
                <a:endParaRPr lang="zh-CN" altLang="en-US" sz="3600" b="1" dirty="0">
                  <a:latin typeface="Times New Roman" panose="02020603050405020304" pitchFamily="18" charset="0"/>
                  <a:ea typeface="黑体" panose="02010609060101010101" pitchFamily="49" charset="-122"/>
                </a:endParaRPr>
              </a:p>
            </p:txBody>
          </p:sp>
        </p:grpSp>
        <p:pic>
          <p:nvPicPr>
            <p:cNvPr id="8" name="图片 7" descr="无标题.png"/>
            <p:cNvPicPr>
              <a:picLocks noChangeAspect="1"/>
            </p:cNvPicPr>
            <p:nvPr/>
          </p:nvPicPr>
          <p:blipFill>
            <a:blip r:embed="rId1" cstate="print"/>
            <a:stretch>
              <a:fillRect/>
            </a:stretch>
          </p:blipFill>
          <p:spPr>
            <a:xfrm>
              <a:off x="1137949" y="4364064"/>
              <a:ext cx="433676" cy="330989"/>
            </a:xfrm>
            <a:prstGeom prst="rect">
              <a:avLst/>
            </a:prstGeom>
          </p:spPr>
        </p:pic>
      </p:gr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114" y="6117925"/>
            <a:ext cx="313494" cy="417991"/>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linds(horizont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linds(horizont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linds(horizontal)">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blinds(horizontal)">
                                      <p:cBhvr>
                                        <p:cTn id="72" dur="500"/>
                                        <p:tgtEl>
                                          <p:spTgt spid="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
                                            <p:txEl>
                                              <p:pRg st="14" end="14"/>
                                            </p:txEl>
                                          </p:spTgt>
                                        </p:tgtEl>
                                        <p:attrNameLst>
                                          <p:attrName>style.visibility</p:attrName>
                                        </p:attrNameLst>
                                      </p:cBhvr>
                                      <p:to>
                                        <p:strVal val="visible"/>
                                      </p:to>
                                    </p:set>
                                    <p:animEffect transition="in" filter="blinds(horizontal)">
                                      <p:cBhvr>
                                        <p:cTn id="77" dur="500"/>
                                        <p:tgtEl>
                                          <p:spTgt spid="2">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
                                            <p:txEl>
                                              <p:pRg st="15" end="15"/>
                                            </p:txEl>
                                          </p:spTgt>
                                        </p:tgtEl>
                                        <p:attrNameLst>
                                          <p:attrName>style.visibility</p:attrName>
                                        </p:attrNameLst>
                                      </p:cBhvr>
                                      <p:to>
                                        <p:strVal val="visible"/>
                                      </p:to>
                                    </p:set>
                                    <p:animEffect transition="in" filter="blinds(horizontal)">
                                      <p:cBhvr>
                                        <p:cTn id="82"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16BA060B-DA52-48AC-80A2-E7032986A8E6}"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179512" y="924022"/>
            <a:ext cx="8964488" cy="4678451"/>
          </a:xfrm>
        </p:spPr>
        <p:txBody>
          <a:bodyPr/>
          <a:lstStyle/>
          <a:p>
            <a:pPr eaLnBrk="1" hangingPunct="1">
              <a:buFont typeface="Wingdings" panose="05000000000000000000" pitchFamily="2" charset="2"/>
              <a:buNone/>
            </a:pPr>
            <a:r>
              <a:rPr lang="en-US" altLang="zh-CN" sz="2400" b="1" dirty="0">
                <a:solidFill>
                  <a:srgbClr val="0000FF"/>
                </a:solidFill>
              </a:rPr>
              <a:t>2</a:t>
            </a:r>
            <a:r>
              <a:rPr lang="zh-CN" altLang="en-US" sz="2400" b="1" dirty="0">
                <a:solidFill>
                  <a:srgbClr val="0000FF"/>
                </a:solidFill>
              </a:rPr>
              <a:t>、设计算法求二叉树的结点数：</a:t>
            </a:r>
            <a:endParaRPr lang="zh-CN" altLang="en-US" sz="2400" b="1" dirty="0">
              <a:solidFill>
                <a:srgbClr val="0000FF"/>
              </a:solidFill>
            </a:endParaRPr>
          </a:p>
          <a:p>
            <a:pPr eaLnBrk="1" hangingPunct="1">
              <a:buFont typeface="Wingdings" panose="05000000000000000000" pitchFamily="2" charset="2"/>
              <a:buNone/>
            </a:pPr>
            <a:r>
              <a:rPr lang="zh-CN" altLang="en-US" sz="2000" b="1" dirty="0">
                <a:solidFill>
                  <a:schemeClr val="accent2"/>
                </a:solidFill>
              </a:rPr>
              <a:t>       </a:t>
            </a:r>
            <a:r>
              <a:rPr lang="zh-CN" altLang="en-US" sz="2000" b="1" dirty="0">
                <a:solidFill>
                  <a:srgbClr val="FF0000"/>
                </a:solidFill>
              </a:rPr>
              <a:t>分析</a:t>
            </a:r>
            <a:r>
              <a:rPr lang="en-US" altLang="zh-CN" sz="2000" b="1" dirty="0"/>
              <a:t>:</a:t>
            </a:r>
            <a:endParaRPr lang="en-US" altLang="zh-CN" sz="2000" b="1" dirty="0"/>
          </a:p>
          <a:p>
            <a:pPr eaLnBrk="1" hangingPunct="1">
              <a:buFont typeface="Wingdings" panose="05000000000000000000" pitchFamily="2" charset="2"/>
              <a:buNone/>
            </a:pPr>
            <a:r>
              <a:rPr lang="en-US" altLang="zh-CN" sz="2000" b="1" dirty="0"/>
              <a:t>     </a:t>
            </a:r>
            <a:r>
              <a:rPr lang="zh-CN" altLang="en-US" sz="2000" b="1" dirty="0"/>
              <a:t>（</a:t>
            </a:r>
            <a:r>
              <a:rPr lang="en-US" altLang="zh-CN" sz="2000" b="1" dirty="0"/>
              <a:t>1</a:t>
            </a:r>
            <a:r>
              <a:rPr lang="zh-CN" altLang="en-US" sz="2000" b="1" dirty="0"/>
              <a:t>）设置一个</a:t>
            </a:r>
            <a:r>
              <a:rPr lang="zh-CN" altLang="en-US" sz="2000" b="1" dirty="0">
                <a:solidFill>
                  <a:srgbClr val="FF0000"/>
                </a:solidFill>
              </a:rPr>
              <a:t>全局变量</a:t>
            </a:r>
            <a:r>
              <a:rPr lang="zh-CN" altLang="en-US" sz="2000" b="1" dirty="0"/>
              <a:t>，遍历二叉树的过程中，对访问的结点累计计数。</a:t>
            </a:r>
            <a:endParaRPr lang="zh-CN" altLang="en-US" sz="2000" b="1" dirty="0"/>
          </a:p>
          <a:p>
            <a:pPr eaLnBrk="1" hangingPunct="1">
              <a:buFont typeface="Wingdings" panose="05000000000000000000" pitchFamily="2" charset="2"/>
              <a:buNone/>
            </a:pPr>
            <a:r>
              <a:rPr lang="zh-CN" altLang="en-US" sz="2000" b="1" dirty="0"/>
              <a:t>     （</a:t>
            </a:r>
            <a:r>
              <a:rPr lang="en-US" altLang="zh-CN" sz="2000" b="1" dirty="0"/>
              <a:t>2</a:t>
            </a:r>
            <a:r>
              <a:rPr lang="zh-CN" altLang="en-US" sz="2000" b="1" dirty="0"/>
              <a:t>）设函数 </a:t>
            </a:r>
            <a:r>
              <a:rPr lang="en-US" altLang="zh-CN" sz="2000" b="1" dirty="0">
                <a:solidFill>
                  <a:srgbClr val="0000FF"/>
                </a:solidFill>
              </a:rPr>
              <a:t>void</a:t>
            </a:r>
            <a:r>
              <a:rPr lang="en-US" altLang="zh-CN" sz="2000" b="1" dirty="0"/>
              <a:t> </a:t>
            </a:r>
            <a:r>
              <a:rPr lang="en-US" altLang="zh-CN" sz="2000" b="1" dirty="0" err="1"/>
              <a:t>NodeNum</a:t>
            </a:r>
            <a:r>
              <a:rPr lang="en-US" altLang="zh-CN" sz="2000" b="1" dirty="0"/>
              <a:t>( </a:t>
            </a:r>
            <a:r>
              <a:rPr lang="en-US" altLang="zh-CN" sz="2000" b="1" dirty="0" err="1">
                <a:solidFill>
                  <a:srgbClr val="0000FF"/>
                </a:solidFill>
              </a:rPr>
              <a:t>bnode</a:t>
            </a:r>
            <a:r>
              <a:rPr lang="en-US" altLang="zh-CN" sz="2000" b="1" dirty="0"/>
              <a:t> *T )</a:t>
            </a:r>
            <a:r>
              <a:rPr lang="zh-CN" altLang="en-US" sz="2000" b="1" dirty="0"/>
              <a:t>表示对以</a:t>
            </a:r>
            <a:r>
              <a:rPr lang="en-US" altLang="zh-CN" sz="2000" b="1" dirty="0"/>
              <a:t>T</a:t>
            </a:r>
            <a:r>
              <a:rPr lang="zh-CN" altLang="en-US" sz="2000" b="1" dirty="0"/>
              <a:t>为根的二叉树遍历和计数</a:t>
            </a:r>
            <a:endParaRPr lang="en-US" altLang="zh-CN" sz="2000" b="1" dirty="0"/>
          </a:p>
          <a:p>
            <a:pPr eaLnBrk="1" hangingPunct="1">
              <a:buFont typeface="Wingdings" panose="05000000000000000000" pitchFamily="2" charset="2"/>
              <a:buNone/>
            </a:pPr>
            <a:r>
              <a:rPr lang="en-US" altLang="zh-CN" sz="2000" b="1" dirty="0"/>
              <a:t>               </a:t>
            </a:r>
            <a:r>
              <a:rPr lang="zh-CN" altLang="en-US" sz="2000" b="1" dirty="0"/>
              <a:t>分析如下：</a:t>
            </a:r>
            <a:endParaRPr lang="zh-CN" altLang="en-US" sz="2000" b="1" dirty="0"/>
          </a:p>
          <a:p>
            <a:pPr eaLnBrk="1" hangingPunct="1">
              <a:buFont typeface="Wingdings" panose="05000000000000000000" pitchFamily="2" charset="2"/>
              <a:buNone/>
            </a:pPr>
            <a:r>
              <a:rPr lang="zh-CN" altLang="en-US" sz="2000" b="1" dirty="0"/>
              <a:t>              如果</a:t>
            </a:r>
            <a:r>
              <a:rPr lang="en-US" altLang="zh-CN" sz="2000" b="1" dirty="0"/>
              <a:t>T == NULL ——</a:t>
            </a:r>
            <a:r>
              <a:rPr lang="zh-CN" altLang="en-US" sz="2000" b="1" dirty="0"/>
              <a:t>结点数为</a:t>
            </a:r>
            <a:r>
              <a:rPr lang="en-US" altLang="zh-CN" sz="2000" b="1" dirty="0"/>
              <a:t>0</a:t>
            </a:r>
            <a:r>
              <a:rPr lang="zh-CN" altLang="en-US" sz="2000" b="1" dirty="0"/>
              <a:t>，不必累计；</a:t>
            </a:r>
            <a:endParaRPr lang="zh-CN" altLang="en-US" sz="2000" b="1" dirty="0"/>
          </a:p>
          <a:p>
            <a:pPr eaLnBrk="1" hangingPunct="1">
              <a:buFont typeface="Wingdings" panose="05000000000000000000" pitchFamily="2" charset="2"/>
              <a:buNone/>
            </a:pPr>
            <a:r>
              <a:rPr lang="zh-CN" altLang="en-US" sz="2000" b="1" dirty="0"/>
              <a:t>              否则 结点数 </a:t>
            </a:r>
            <a:r>
              <a:rPr lang="en-US" altLang="zh-CN" sz="2000" b="1" dirty="0"/>
              <a:t>= </a:t>
            </a:r>
            <a:r>
              <a:rPr lang="zh-CN" altLang="en-US" sz="2000" b="1" dirty="0"/>
              <a:t>左子树结点数  ＋ 右子树结点数</a:t>
            </a:r>
            <a:r>
              <a:rPr lang="en-US" altLang="zh-CN" sz="2000" b="1" dirty="0"/>
              <a:t>+1</a:t>
            </a:r>
            <a:r>
              <a:rPr lang="zh-CN" altLang="en-US" sz="2000" b="1" dirty="0"/>
              <a:t>。</a:t>
            </a:r>
            <a:endParaRPr lang="zh-CN" altLang="en-US" sz="2000" b="1" dirty="0"/>
          </a:p>
          <a:p>
            <a:pPr eaLnBrk="1" hangingPunct="1">
              <a:buFont typeface="Wingdings" panose="05000000000000000000" pitchFamily="2" charset="2"/>
              <a:buNone/>
            </a:pPr>
            <a:r>
              <a:rPr lang="zh-CN" altLang="en-US" sz="2000" b="1" dirty="0"/>
              <a:t>              </a:t>
            </a:r>
            <a:r>
              <a:rPr lang="en-US" altLang="zh-CN" sz="2000" b="1" dirty="0">
                <a:solidFill>
                  <a:srgbClr val="0000FF"/>
                </a:solidFill>
              </a:rPr>
              <a:t>void</a:t>
            </a:r>
            <a:r>
              <a:rPr lang="en-US" altLang="zh-CN" sz="2000" b="1" dirty="0"/>
              <a:t>  </a:t>
            </a:r>
            <a:r>
              <a:rPr lang="en-US" altLang="zh-CN" sz="2000" b="1" dirty="0" err="1"/>
              <a:t>NodeNum</a:t>
            </a:r>
            <a:r>
              <a:rPr lang="en-US" altLang="zh-CN" sz="2000" b="1" dirty="0"/>
              <a:t>( </a:t>
            </a:r>
            <a:r>
              <a:rPr lang="en-US" altLang="zh-CN" sz="2000" b="1" dirty="0" err="1">
                <a:solidFill>
                  <a:srgbClr val="0000FF"/>
                </a:solidFill>
              </a:rPr>
              <a:t>bnode</a:t>
            </a:r>
            <a:r>
              <a:rPr lang="en-US" altLang="zh-CN" sz="2000" b="1" dirty="0"/>
              <a:t> *T ) {           //</a:t>
            </a:r>
            <a:r>
              <a:rPr lang="zh-CN" altLang="en-US" sz="2000" b="1" dirty="0"/>
              <a:t>设</a:t>
            </a:r>
            <a:r>
              <a:rPr lang="en-US" altLang="zh-CN" sz="2000" b="1" i="1" dirty="0"/>
              <a:t>k</a:t>
            </a:r>
            <a:r>
              <a:rPr lang="zh-CN" altLang="en-US" sz="2000" b="1" dirty="0"/>
              <a:t>是全局变量，初始化</a:t>
            </a:r>
            <a:r>
              <a:rPr lang="en-US" altLang="zh-CN" sz="2000" b="1" dirty="0"/>
              <a:t>k=0</a:t>
            </a:r>
            <a:endParaRPr lang="en-US" altLang="zh-CN" sz="2000" b="1" dirty="0"/>
          </a:p>
          <a:p>
            <a:pPr eaLnBrk="1" hangingPunct="1">
              <a:buFont typeface="Wingdings" panose="05000000000000000000" pitchFamily="2" charset="2"/>
              <a:buNone/>
            </a:pPr>
            <a:r>
              <a:rPr lang="en-US" altLang="zh-CN" sz="2000" b="1" dirty="0">
                <a:solidFill>
                  <a:srgbClr val="0000FF"/>
                </a:solidFill>
              </a:rPr>
              <a:t>                       if </a:t>
            </a:r>
            <a:r>
              <a:rPr lang="en-US" altLang="zh-CN" sz="2000" b="1" dirty="0"/>
              <a:t>( T != NULL ) {</a:t>
            </a:r>
            <a:endParaRPr lang="en-US" altLang="zh-CN" sz="2000" b="1" dirty="0"/>
          </a:p>
          <a:p>
            <a:pPr eaLnBrk="1" hangingPunct="1">
              <a:buFont typeface="Wingdings" panose="05000000000000000000" pitchFamily="2" charset="2"/>
              <a:buNone/>
            </a:pPr>
            <a:r>
              <a:rPr lang="en-US" altLang="zh-CN" sz="2000" b="1" dirty="0"/>
              <a:t>                               </a:t>
            </a:r>
            <a:r>
              <a:rPr lang="en-US" altLang="zh-CN" sz="2000" b="1" i="1" dirty="0"/>
              <a:t>k</a:t>
            </a:r>
            <a:r>
              <a:rPr lang="en-US" altLang="zh-CN" sz="2000" b="1" dirty="0"/>
              <a:t>++;</a:t>
            </a:r>
            <a:endParaRPr lang="en-US" altLang="zh-CN" sz="2000" b="1" dirty="0"/>
          </a:p>
          <a:p>
            <a:pPr eaLnBrk="1" hangingPunct="1">
              <a:buFont typeface="Wingdings" panose="05000000000000000000" pitchFamily="2" charset="2"/>
              <a:buNone/>
            </a:pPr>
            <a:r>
              <a:rPr lang="en-US" altLang="zh-CN" sz="2000" b="1" dirty="0"/>
              <a:t>                               </a:t>
            </a:r>
            <a:r>
              <a:rPr lang="en-US" altLang="zh-CN" sz="2000" b="1" dirty="0" err="1"/>
              <a:t>NodeNum</a:t>
            </a:r>
            <a:r>
              <a:rPr lang="en-US" altLang="zh-CN" sz="2000" b="1" dirty="0"/>
              <a:t>( T </a:t>
            </a:r>
            <a:r>
              <a:rPr lang="en-US" altLang="zh-CN" sz="2000" b="1" dirty="0">
                <a:sym typeface="Wingdings" panose="05000000000000000000" pitchFamily="2" charset="2"/>
              </a:rPr>
              <a:t></a:t>
            </a:r>
            <a:r>
              <a:rPr lang="en-US" altLang="zh-CN" sz="2000" b="1" dirty="0"/>
              <a:t> </a:t>
            </a:r>
            <a:r>
              <a:rPr lang="en-US" altLang="zh-CN" sz="2000" b="1" dirty="0" err="1"/>
              <a:t>lchild</a:t>
            </a:r>
            <a:r>
              <a:rPr lang="en-US" altLang="zh-CN" sz="2000" b="1" dirty="0"/>
              <a:t> );</a:t>
            </a:r>
            <a:endParaRPr lang="en-US" altLang="zh-CN" sz="2000" b="1" dirty="0"/>
          </a:p>
          <a:p>
            <a:pPr eaLnBrk="1" hangingPunct="1">
              <a:buFont typeface="Wingdings" panose="05000000000000000000" pitchFamily="2" charset="2"/>
              <a:buNone/>
            </a:pPr>
            <a:r>
              <a:rPr lang="en-US" altLang="zh-CN" sz="2000" b="1" dirty="0"/>
              <a:t>                               </a:t>
            </a:r>
            <a:r>
              <a:rPr lang="en-US" altLang="zh-CN" sz="2000" b="1" dirty="0" err="1"/>
              <a:t>NodeNum</a:t>
            </a:r>
            <a:r>
              <a:rPr lang="en-US" altLang="zh-CN" sz="2000" b="1" dirty="0"/>
              <a:t>( T </a:t>
            </a:r>
            <a:r>
              <a:rPr lang="en-US" altLang="zh-CN" sz="2000" b="1" dirty="0">
                <a:sym typeface="Wingdings" panose="05000000000000000000" pitchFamily="2" charset="2"/>
              </a:rPr>
              <a:t></a:t>
            </a:r>
            <a:r>
              <a:rPr lang="en-US" altLang="zh-CN" sz="2000" b="1" dirty="0"/>
              <a:t> </a:t>
            </a:r>
            <a:r>
              <a:rPr lang="en-US" altLang="zh-CN" sz="2000" b="1" dirty="0" err="1"/>
              <a:t>rchild</a:t>
            </a:r>
            <a:r>
              <a:rPr lang="en-US" altLang="zh-CN" sz="2000" b="1" dirty="0"/>
              <a:t> );</a:t>
            </a:r>
            <a:endParaRPr lang="en-US" altLang="zh-CN" sz="2000" b="1" dirty="0"/>
          </a:p>
          <a:p>
            <a:pPr eaLnBrk="1" hangingPunct="1">
              <a:buFont typeface="Wingdings" panose="05000000000000000000" pitchFamily="2" charset="2"/>
              <a:buNone/>
            </a:pPr>
            <a:r>
              <a:rPr lang="en-US" altLang="zh-CN" sz="2000" b="1" dirty="0"/>
              <a:t>                       }</a:t>
            </a:r>
            <a:endParaRPr lang="en-US" altLang="zh-CN" sz="2000" b="1" dirty="0"/>
          </a:p>
          <a:p>
            <a:pPr eaLnBrk="1" hangingPunct="1">
              <a:buFont typeface="Wingdings" panose="05000000000000000000" pitchFamily="2" charset="2"/>
              <a:buNone/>
            </a:pPr>
            <a:r>
              <a:rPr lang="en-US" altLang="zh-CN" sz="2000" b="1" dirty="0"/>
              <a:t>             }         </a:t>
            </a:r>
            <a:endParaRPr lang="en-US" altLang="zh-CN" sz="2000" b="1" dirty="0"/>
          </a:p>
        </p:txBody>
      </p:sp>
      <p:grpSp>
        <p:nvGrpSpPr>
          <p:cNvPr id="6" name="组合 67"/>
          <p:cNvGrpSpPr/>
          <p:nvPr/>
        </p:nvGrpSpPr>
        <p:grpSpPr>
          <a:xfrm>
            <a:off x="423112" y="103196"/>
            <a:ext cx="7317240" cy="674847"/>
            <a:chOff x="830947" y="4202884"/>
            <a:chExt cx="7317240" cy="674847"/>
          </a:xfrm>
        </p:grpSpPr>
        <p:grpSp>
          <p:nvGrpSpPr>
            <p:cNvPr id="7" name="组合 106"/>
            <p:cNvGrpSpPr/>
            <p:nvPr/>
          </p:nvGrpSpPr>
          <p:grpSpPr>
            <a:xfrm>
              <a:off x="830947" y="4202884"/>
              <a:ext cx="7317240" cy="674847"/>
              <a:chOff x="821422" y="4202884"/>
              <a:chExt cx="7317240" cy="674847"/>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821422" y="4218085"/>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8.4 </a:t>
                </a:r>
                <a:r>
                  <a:rPr lang="zh-CN" altLang="en-US" sz="3600" b="1" dirty="0">
                    <a:latin typeface="Times New Roman" panose="02020603050405020304" pitchFamily="18" charset="0"/>
                    <a:ea typeface="黑体" panose="02010609060101010101" pitchFamily="49" charset="-122"/>
                  </a:rPr>
                  <a:t>二叉树的遍历及其应用</a:t>
                </a:r>
                <a:endParaRPr lang="zh-CN" altLang="en-US" sz="3600" b="1" dirty="0">
                  <a:latin typeface="Times New Roman" panose="02020603050405020304" pitchFamily="18" charset="0"/>
                  <a:ea typeface="黑体" panose="02010609060101010101" pitchFamily="49" charset="-122"/>
                </a:endParaRPr>
              </a:p>
            </p:txBody>
          </p:sp>
        </p:grpSp>
        <p:pic>
          <p:nvPicPr>
            <p:cNvPr id="8" name="图片 7"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linds(horizont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linds(horizont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linds(horizontal)">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blinds(horizontal)">
                                      <p:cBhvr>
                                        <p:cTn id="72"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00D0851C-59D3-48E2-BC33-D30A4FDEAA62}"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457200" y="980728"/>
            <a:ext cx="8435280" cy="4678451"/>
          </a:xfrm>
        </p:spPr>
        <p:txBody>
          <a:bodyPr/>
          <a:lstStyle/>
          <a:p>
            <a:pPr eaLnBrk="1" hangingPunct="1">
              <a:buFont typeface="Wingdings" panose="05000000000000000000" pitchFamily="2" charset="2"/>
              <a:buNone/>
            </a:pPr>
            <a:r>
              <a:rPr lang="zh-CN" altLang="en-US" sz="2300" b="1" dirty="0"/>
              <a:t>也可以设一个</a:t>
            </a:r>
            <a:r>
              <a:rPr lang="zh-CN" altLang="en-US" sz="2300" b="1" dirty="0">
                <a:solidFill>
                  <a:srgbClr val="FF0000"/>
                </a:solidFill>
              </a:rPr>
              <a:t>参数</a:t>
            </a:r>
            <a:r>
              <a:rPr lang="zh-CN" altLang="en-US" sz="2300" b="1" dirty="0"/>
              <a:t>返回累计的结点数。</a:t>
            </a:r>
            <a:endParaRPr lang="en-US" altLang="zh-CN" sz="2300" b="1" dirty="0"/>
          </a:p>
          <a:p>
            <a:pPr eaLnBrk="1" hangingPunct="1">
              <a:buFont typeface="Wingdings" panose="05000000000000000000" pitchFamily="2" charset="2"/>
              <a:buNone/>
            </a:pPr>
            <a:r>
              <a:rPr lang="en-US" altLang="zh-CN" sz="2000" b="1" dirty="0">
                <a:solidFill>
                  <a:srgbClr val="FF0000"/>
                </a:solidFill>
              </a:rPr>
              <a:t> //</a:t>
            </a:r>
            <a:r>
              <a:rPr lang="zh-CN" altLang="en-US" sz="2000" b="1" dirty="0">
                <a:solidFill>
                  <a:srgbClr val="FF0000"/>
                </a:solidFill>
              </a:rPr>
              <a:t>设调用时</a:t>
            </a:r>
            <a:r>
              <a:rPr lang="en-US" altLang="zh-CN" sz="2000" b="1" i="1" dirty="0">
                <a:solidFill>
                  <a:srgbClr val="FF0000"/>
                </a:solidFill>
              </a:rPr>
              <a:t>k</a:t>
            </a:r>
            <a:r>
              <a:rPr lang="zh-CN" altLang="en-US" sz="2000" b="1" dirty="0">
                <a:solidFill>
                  <a:srgbClr val="FF0000"/>
                </a:solidFill>
              </a:rPr>
              <a:t>对应的实参初始化为</a:t>
            </a:r>
            <a:r>
              <a:rPr lang="en-US" altLang="zh-CN" sz="2000" b="1" dirty="0">
                <a:solidFill>
                  <a:srgbClr val="FF0000"/>
                </a:solidFill>
              </a:rPr>
              <a:t>0</a:t>
            </a:r>
            <a:endParaRPr lang="zh-CN" altLang="en-US" sz="2000" b="1" dirty="0">
              <a:solidFill>
                <a:srgbClr val="FF0000"/>
              </a:solidFill>
            </a:endParaRPr>
          </a:p>
          <a:p>
            <a:pPr eaLnBrk="1" hangingPunct="1">
              <a:buFont typeface="Wingdings" panose="05000000000000000000" pitchFamily="2" charset="2"/>
              <a:buNone/>
            </a:pPr>
            <a:r>
              <a:rPr lang="en-US" altLang="zh-CN" sz="2200" b="1" dirty="0">
                <a:solidFill>
                  <a:srgbClr val="0000FF"/>
                </a:solidFill>
              </a:rPr>
              <a:t>void</a:t>
            </a:r>
            <a:r>
              <a:rPr lang="en-US" altLang="zh-CN" sz="2200" b="1" dirty="0"/>
              <a:t> </a:t>
            </a:r>
            <a:r>
              <a:rPr lang="en-US" altLang="zh-CN" sz="2400" b="1" dirty="0" err="1"/>
              <a:t>NodeNum</a:t>
            </a:r>
            <a:r>
              <a:rPr lang="en-US" altLang="zh-CN" sz="2200" b="1" dirty="0"/>
              <a:t>( </a:t>
            </a:r>
            <a:r>
              <a:rPr lang="en-US" altLang="zh-CN" sz="2200" b="1" dirty="0" err="1">
                <a:solidFill>
                  <a:srgbClr val="0000FF"/>
                </a:solidFill>
              </a:rPr>
              <a:t>bnode</a:t>
            </a:r>
            <a:r>
              <a:rPr lang="en-US" altLang="zh-CN" sz="2200" b="1" dirty="0"/>
              <a:t> *T, </a:t>
            </a:r>
            <a:r>
              <a:rPr lang="en-US" altLang="zh-CN" sz="2200" b="1" dirty="0" err="1">
                <a:solidFill>
                  <a:srgbClr val="0000FF"/>
                </a:solidFill>
              </a:rPr>
              <a:t>int</a:t>
            </a:r>
            <a:r>
              <a:rPr lang="en-US" altLang="zh-CN" sz="2200" b="1" dirty="0"/>
              <a:t> &amp;</a:t>
            </a:r>
            <a:r>
              <a:rPr lang="en-US" altLang="zh-CN" sz="2200" b="1" i="1" dirty="0"/>
              <a:t>k</a:t>
            </a:r>
            <a:r>
              <a:rPr lang="en-US" altLang="zh-CN" sz="2200" b="1" dirty="0"/>
              <a:t> )</a:t>
            </a:r>
            <a:r>
              <a:rPr lang="en-US" altLang="zh-CN" sz="2000" b="1" dirty="0"/>
              <a:t> </a:t>
            </a:r>
            <a:r>
              <a:rPr lang="de-DE" altLang="en-US" sz="2000" b="1" dirty="0"/>
              <a:t>{</a:t>
            </a:r>
            <a:endParaRPr lang="en-US" altLang="zh-CN" sz="2200" b="1" dirty="0"/>
          </a:p>
          <a:p>
            <a:pPr eaLnBrk="1" hangingPunct="1">
              <a:buFont typeface="Wingdings" panose="05000000000000000000" pitchFamily="2" charset="2"/>
              <a:buNone/>
            </a:pPr>
            <a:r>
              <a:rPr lang="en-US" altLang="zh-CN" sz="2200" b="1" dirty="0"/>
              <a:t>        </a:t>
            </a:r>
            <a:r>
              <a:rPr lang="en-US" altLang="zh-CN" sz="2200" b="1" dirty="0">
                <a:solidFill>
                  <a:srgbClr val="0000FF"/>
                </a:solidFill>
              </a:rPr>
              <a:t> if </a:t>
            </a:r>
            <a:r>
              <a:rPr lang="en-US" altLang="zh-CN" sz="2200" b="1" dirty="0"/>
              <a:t>( T != NULL ) {</a:t>
            </a:r>
            <a:endParaRPr lang="en-US" altLang="zh-CN" sz="2200" b="1" dirty="0"/>
          </a:p>
          <a:p>
            <a:pPr eaLnBrk="1" hangingPunct="1">
              <a:buFont typeface="Wingdings" panose="05000000000000000000" pitchFamily="2" charset="2"/>
              <a:buNone/>
            </a:pPr>
            <a:r>
              <a:rPr lang="en-US" altLang="zh-CN" sz="2200" b="1" dirty="0"/>
              <a:t>               </a:t>
            </a:r>
            <a:r>
              <a:rPr lang="en-US" altLang="zh-CN" sz="2200" b="1" i="1" dirty="0"/>
              <a:t>k</a:t>
            </a:r>
            <a:r>
              <a:rPr lang="en-US" altLang="zh-CN" sz="2200" b="1" dirty="0"/>
              <a:t>++;</a:t>
            </a:r>
            <a:endParaRPr lang="en-US" altLang="zh-CN" sz="2200" b="1" dirty="0"/>
          </a:p>
          <a:p>
            <a:pPr eaLnBrk="1" hangingPunct="1">
              <a:buFont typeface="Wingdings" panose="05000000000000000000" pitchFamily="2" charset="2"/>
              <a:buNone/>
            </a:pPr>
            <a:r>
              <a:rPr lang="en-US" altLang="zh-CN" sz="2200" b="1" dirty="0"/>
              <a:t>               </a:t>
            </a:r>
            <a:r>
              <a:rPr lang="en-US" altLang="zh-CN" sz="2400" b="1" dirty="0" err="1"/>
              <a:t>NodeNum</a:t>
            </a:r>
            <a:r>
              <a:rPr lang="en-US" altLang="zh-CN" sz="2200" b="1" dirty="0"/>
              <a:t>( T </a:t>
            </a:r>
            <a:r>
              <a:rPr lang="en-US" altLang="zh-CN" sz="1800" b="1" dirty="0">
                <a:sym typeface="Wingdings" panose="05000000000000000000" pitchFamily="2" charset="2"/>
              </a:rPr>
              <a:t></a:t>
            </a:r>
            <a:r>
              <a:rPr lang="en-US" altLang="zh-CN" sz="2200" b="1" dirty="0"/>
              <a:t> </a:t>
            </a:r>
            <a:r>
              <a:rPr lang="en-US" altLang="zh-CN" sz="2200" b="1" dirty="0" err="1"/>
              <a:t>lchild</a:t>
            </a:r>
            <a:r>
              <a:rPr lang="en-US" altLang="zh-CN" sz="2200" b="1" dirty="0"/>
              <a:t>, </a:t>
            </a:r>
            <a:r>
              <a:rPr lang="en-US" altLang="zh-CN" sz="2200" b="1" i="1" dirty="0"/>
              <a:t>k</a:t>
            </a:r>
            <a:r>
              <a:rPr lang="en-US" altLang="zh-CN" sz="2200" b="1" dirty="0"/>
              <a:t>);</a:t>
            </a:r>
            <a:endParaRPr lang="en-US" altLang="zh-CN" sz="2200" b="1" dirty="0"/>
          </a:p>
          <a:p>
            <a:pPr eaLnBrk="1" hangingPunct="1">
              <a:buFont typeface="Wingdings" panose="05000000000000000000" pitchFamily="2" charset="2"/>
              <a:buNone/>
            </a:pPr>
            <a:r>
              <a:rPr lang="en-US" altLang="zh-CN" sz="2200" b="1" dirty="0"/>
              <a:t>               </a:t>
            </a:r>
            <a:r>
              <a:rPr lang="en-US" altLang="zh-CN" sz="2400" b="1" dirty="0" err="1"/>
              <a:t>NodeNum</a:t>
            </a:r>
            <a:r>
              <a:rPr lang="de-DE" altLang="en-US" sz="2200" b="1" dirty="0"/>
              <a:t>( T </a:t>
            </a:r>
            <a:r>
              <a:rPr lang="en-US" altLang="zh-CN" sz="1800" b="1" dirty="0">
                <a:sym typeface="Wingdings" panose="05000000000000000000" pitchFamily="2" charset="2"/>
              </a:rPr>
              <a:t></a:t>
            </a:r>
            <a:r>
              <a:rPr lang="de-DE" altLang="en-US" sz="2200" b="1" dirty="0"/>
              <a:t> rchild, </a:t>
            </a:r>
            <a:r>
              <a:rPr lang="de-DE" altLang="en-US" sz="2200" b="1" i="1" dirty="0"/>
              <a:t>k</a:t>
            </a:r>
            <a:r>
              <a:rPr lang="de-DE" altLang="en-US" sz="2200" b="1" dirty="0"/>
              <a:t>);</a:t>
            </a:r>
            <a:endParaRPr lang="de-DE" altLang="en-US" sz="2200" b="1" dirty="0"/>
          </a:p>
          <a:p>
            <a:pPr eaLnBrk="1" hangingPunct="1">
              <a:buFont typeface="Wingdings" panose="05000000000000000000" pitchFamily="2" charset="2"/>
              <a:buNone/>
            </a:pPr>
            <a:r>
              <a:rPr lang="de-DE" altLang="en-US" sz="2200" b="1" dirty="0"/>
              <a:t>         }</a:t>
            </a:r>
            <a:endParaRPr lang="de-DE" altLang="en-US" sz="2200" b="1" dirty="0"/>
          </a:p>
          <a:p>
            <a:pPr eaLnBrk="1" hangingPunct="1">
              <a:buFont typeface="Wingdings" panose="05000000000000000000" pitchFamily="2" charset="2"/>
              <a:buNone/>
            </a:pPr>
            <a:r>
              <a:rPr lang="de-DE" altLang="en-US" sz="2200" b="1" dirty="0"/>
              <a:t> }</a:t>
            </a:r>
            <a:endParaRPr lang="en-US" altLang="zh-CN" sz="2200" b="1" dirty="0"/>
          </a:p>
          <a:p>
            <a:pPr eaLnBrk="1" hangingPunct="1">
              <a:buFont typeface="Wingdings" panose="05000000000000000000" pitchFamily="2" charset="2"/>
              <a:buNone/>
            </a:pPr>
            <a:r>
              <a:rPr lang="zh-CN" altLang="en-US" sz="2200" b="1" dirty="0"/>
              <a:t>可以设计为</a:t>
            </a:r>
            <a:r>
              <a:rPr lang="de-DE" altLang="en-US" sz="2200" b="1" dirty="0">
                <a:solidFill>
                  <a:srgbClr val="0000FF"/>
                </a:solidFill>
              </a:rPr>
              <a:t>int</a:t>
            </a:r>
            <a:r>
              <a:rPr lang="zh-CN" altLang="en-US" sz="2200" b="1" dirty="0"/>
              <a:t>型函数形式：</a:t>
            </a:r>
            <a:endParaRPr lang="en-US" altLang="zh-CN" sz="2200" b="1" dirty="0"/>
          </a:p>
          <a:p>
            <a:pPr eaLnBrk="1" hangingPunct="1">
              <a:spcBef>
                <a:spcPts val="0"/>
              </a:spcBef>
              <a:buFont typeface="Wingdings" panose="05000000000000000000" pitchFamily="2" charset="2"/>
              <a:buNone/>
            </a:pPr>
            <a:r>
              <a:rPr lang="de-DE" altLang="en-US" sz="2200" dirty="0"/>
              <a:t> </a:t>
            </a:r>
            <a:r>
              <a:rPr lang="de-DE" altLang="en-US" sz="2200" b="1" dirty="0">
                <a:solidFill>
                  <a:srgbClr val="0000FF"/>
                </a:solidFill>
              </a:rPr>
              <a:t>int</a:t>
            </a:r>
            <a:r>
              <a:rPr lang="de-DE" altLang="en-US" sz="2200" b="1" dirty="0"/>
              <a:t> </a:t>
            </a:r>
            <a:r>
              <a:rPr lang="en-US" altLang="zh-CN" sz="2000" b="1" dirty="0" err="1"/>
              <a:t>NodeNum</a:t>
            </a:r>
            <a:r>
              <a:rPr lang="de-DE" altLang="en-US" sz="2200" b="1" dirty="0"/>
              <a:t>( </a:t>
            </a:r>
            <a:r>
              <a:rPr lang="de-DE" altLang="en-US" sz="2200" b="1" dirty="0">
                <a:solidFill>
                  <a:srgbClr val="0000FF"/>
                </a:solidFill>
              </a:rPr>
              <a:t>bnode</a:t>
            </a:r>
            <a:r>
              <a:rPr lang="de-DE" altLang="en-US" sz="2200" b="1" dirty="0"/>
              <a:t> * T ) {</a:t>
            </a:r>
            <a:endParaRPr lang="de-DE" altLang="en-US" sz="2200" b="1" dirty="0"/>
          </a:p>
          <a:p>
            <a:pPr eaLnBrk="1" hangingPunct="1">
              <a:buFont typeface="Wingdings" panose="05000000000000000000" pitchFamily="2" charset="2"/>
              <a:buNone/>
            </a:pPr>
            <a:r>
              <a:rPr lang="de-DE" altLang="en-US" sz="2200" b="1" dirty="0"/>
              <a:t>       </a:t>
            </a:r>
            <a:r>
              <a:rPr lang="en-US" altLang="zh-CN" sz="2200" b="1" dirty="0">
                <a:solidFill>
                  <a:srgbClr val="0000FF"/>
                </a:solidFill>
              </a:rPr>
              <a:t>if</a:t>
            </a:r>
            <a:r>
              <a:rPr lang="en-US" altLang="zh-CN" sz="2200" b="1" dirty="0"/>
              <a:t> ( T == NULL ) </a:t>
            </a:r>
            <a:r>
              <a:rPr lang="en-US" altLang="zh-CN" sz="2200" b="1" dirty="0">
                <a:solidFill>
                  <a:srgbClr val="0000FF"/>
                </a:solidFill>
              </a:rPr>
              <a:t>return</a:t>
            </a:r>
            <a:r>
              <a:rPr lang="en-US" altLang="zh-CN" sz="2200" b="1" dirty="0"/>
              <a:t>(0);</a:t>
            </a:r>
            <a:endParaRPr lang="en-US" altLang="zh-CN" sz="2200" b="1" dirty="0"/>
          </a:p>
          <a:p>
            <a:pPr eaLnBrk="1" hangingPunct="1">
              <a:buFont typeface="Wingdings" panose="05000000000000000000" pitchFamily="2" charset="2"/>
              <a:buNone/>
            </a:pPr>
            <a:r>
              <a:rPr lang="en-US" altLang="zh-CN" sz="2200" b="1" dirty="0">
                <a:solidFill>
                  <a:srgbClr val="0000FF"/>
                </a:solidFill>
              </a:rPr>
              <a:t>      else  return </a:t>
            </a:r>
            <a:r>
              <a:rPr lang="en-US" altLang="zh-CN" sz="2400" b="1" dirty="0" err="1"/>
              <a:t>NodeNum</a:t>
            </a:r>
            <a:r>
              <a:rPr lang="en-US" altLang="zh-CN" sz="2200" b="1" dirty="0"/>
              <a:t>( </a:t>
            </a:r>
            <a:r>
              <a:rPr lang="en-US" altLang="zh-CN" sz="2200" b="1" dirty="0" err="1"/>
              <a:t>T</a:t>
            </a:r>
            <a:r>
              <a:rPr lang="en-US" altLang="zh-CN" sz="1800" b="1" dirty="0" err="1">
                <a:sym typeface="Wingdings" panose="05000000000000000000" pitchFamily="2" charset="2"/>
              </a:rPr>
              <a:t></a:t>
            </a:r>
            <a:r>
              <a:rPr lang="en-US" altLang="zh-CN" sz="2200" b="1" dirty="0" err="1"/>
              <a:t>lchild</a:t>
            </a:r>
            <a:r>
              <a:rPr lang="en-US" altLang="zh-CN" sz="2200" b="1" dirty="0"/>
              <a:t> ) + </a:t>
            </a:r>
            <a:r>
              <a:rPr lang="en-US" altLang="zh-CN" sz="2400" b="1" dirty="0" err="1"/>
              <a:t>NodeNum</a:t>
            </a:r>
            <a:r>
              <a:rPr lang="en-US" altLang="zh-CN" sz="2200" b="1" dirty="0"/>
              <a:t>( </a:t>
            </a:r>
            <a:r>
              <a:rPr lang="en-US" altLang="zh-CN" sz="2200" b="1" dirty="0" err="1"/>
              <a:t>T</a:t>
            </a:r>
            <a:r>
              <a:rPr lang="en-US" altLang="zh-CN" sz="1800" b="1" dirty="0" err="1">
                <a:sym typeface="Wingdings" panose="05000000000000000000" pitchFamily="2" charset="2"/>
              </a:rPr>
              <a:t></a:t>
            </a:r>
            <a:r>
              <a:rPr lang="en-US" altLang="zh-CN" sz="2200" b="1" dirty="0" err="1"/>
              <a:t>rchild</a:t>
            </a:r>
            <a:r>
              <a:rPr lang="en-US" altLang="zh-CN" sz="2200" b="1" dirty="0"/>
              <a:t> ) + 1;</a:t>
            </a:r>
            <a:endParaRPr lang="en-US" altLang="zh-CN" sz="2200" b="1" dirty="0"/>
          </a:p>
          <a:p>
            <a:pPr eaLnBrk="1" hangingPunct="1">
              <a:spcBef>
                <a:spcPts val="0"/>
              </a:spcBef>
              <a:buFont typeface="Wingdings" panose="05000000000000000000" pitchFamily="2" charset="2"/>
              <a:buNone/>
            </a:pPr>
            <a:r>
              <a:rPr lang="en-US" altLang="zh-CN" sz="2200" b="1" dirty="0"/>
              <a:t> }</a:t>
            </a:r>
            <a:endParaRPr lang="en-US" altLang="zh-CN" sz="2200" b="1" dirty="0"/>
          </a:p>
        </p:txBody>
      </p:sp>
      <p:grpSp>
        <p:nvGrpSpPr>
          <p:cNvPr id="6" name="组合 67"/>
          <p:cNvGrpSpPr/>
          <p:nvPr/>
        </p:nvGrpSpPr>
        <p:grpSpPr>
          <a:xfrm>
            <a:off x="423112" y="103196"/>
            <a:ext cx="7317240" cy="674847"/>
            <a:chOff x="830947" y="4202884"/>
            <a:chExt cx="7317240" cy="674847"/>
          </a:xfrm>
        </p:grpSpPr>
        <p:grpSp>
          <p:nvGrpSpPr>
            <p:cNvPr id="7" name="组合 106"/>
            <p:cNvGrpSpPr/>
            <p:nvPr/>
          </p:nvGrpSpPr>
          <p:grpSpPr>
            <a:xfrm>
              <a:off x="830947" y="4202884"/>
              <a:ext cx="7317240" cy="674847"/>
              <a:chOff x="821422" y="4202884"/>
              <a:chExt cx="7317240" cy="674847"/>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821422" y="4218085"/>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8.4 </a:t>
                </a:r>
                <a:r>
                  <a:rPr lang="zh-CN" altLang="en-US" sz="3600" b="1" dirty="0">
                    <a:latin typeface="Times New Roman" panose="02020603050405020304" pitchFamily="18" charset="0"/>
                    <a:ea typeface="黑体" panose="02010609060101010101" pitchFamily="49" charset="-122"/>
                  </a:rPr>
                  <a:t>二叉树的遍历及其应用</a:t>
                </a:r>
                <a:endParaRPr lang="zh-CN" altLang="en-US" sz="3600" b="1" dirty="0">
                  <a:latin typeface="Times New Roman" panose="02020603050405020304" pitchFamily="18" charset="0"/>
                  <a:ea typeface="黑体" panose="02010609060101010101" pitchFamily="49" charset="-122"/>
                </a:endParaRPr>
              </a:p>
            </p:txBody>
          </p:sp>
        </p:grpSp>
        <p:pic>
          <p:nvPicPr>
            <p:cNvPr id="8" name="图片 7"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linds(horizont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linds(horizont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linds(horizontal)">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blinds(horizontal)">
                                      <p:cBhvr>
                                        <p:cTn id="72"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461B317E-8260-4112-8C54-90B1F02AE7D9}"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451712" y="1052736"/>
            <a:ext cx="8229600" cy="4678451"/>
          </a:xfrm>
        </p:spPr>
        <p:txBody>
          <a:bodyPr/>
          <a:lstStyle/>
          <a:p>
            <a:pPr eaLnBrk="1" hangingPunct="1">
              <a:buFont typeface="Wingdings" panose="05000000000000000000" pitchFamily="2" charset="2"/>
              <a:buNone/>
            </a:pPr>
            <a:r>
              <a:rPr lang="en-US" altLang="zh-CN" sz="2400" b="1" dirty="0">
                <a:solidFill>
                  <a:srgbClr val="0000FF"/>
                </a:solidFill>
              </a:rPr>
              <a:t>3</a:t>
            </a:r>
            <a:r>
              <a:rPr lang="zh-CN" altLang="en-US" sz="2400" b="1" dirty="0">
                <a:solidFill>
                  <a:srgbClr val="0000FF"/>
                </a:solidFill>
              </a:rPr>
              <a:t>、设计算法求二叉树的叶子结点数：</a:t>
            </a:r>
            <a:endParaRPr lang="zh-CN" altLang="en-US" sz="2400" b="1" dirty="0">
              <a:solidFill>
                <a:srgbClr val="0000FF"/>
              </a:solidFill>
            </a:endParaRPr>
          </a:p>
          <a:p>
            <a:pPr eaLnBrk="1" hangingPunct="1">
              <a:buFont typeface="Wingdings" panose="05000000000000000000" pitchFamily="2" charset="2"/>
              <a:buNone/>
            </a:pPr>
            <a:r>
              <a:rPr lang="zh-CN" altLang="en-US" sz="2400" b="1" dirty="0">
                <a:solidFill>
                  <a:schemeClr val="accent2"/>
                </a:solidFill>
              </a:rPr>
              <a:t>      </a:t>
            </a:r>
            <a:r>
              <a:rPr lang="zh-CN" altLang="en-US" sz="2400" b="1" dirty="0">
                <a:solidFill>
                  <a:srgbClr val="FF0000"/>
                </a:solidFill>
              </a:rPr>
              <a:t>分析</a:t>
            </a:r>
            <a:r>
              <a:rPr lang="zh-CN" altLang="en-US" sz="2400" dirty="0"/>
              <a:t>：可以设计出多种形式的函数：</a:t>
            </a:r>
            <a:endParaRPr lang="zh-CN" altLang="en-US" sz="2400" dirty="0"/>
          </a:p>
          <a:p>
            <a:pPr eaLnBrk="1" hangingPunct="1">
              <a:buFont typeface="Wingdings" panose="05000000000000000000" pitchFamily="2" charset="2"/>
              <a:buNone/>
            </a:pPr>
            <a:r>
              <a:rPr lang="zh-CN" altLang="en-US" sz="2400" dirty="0"/>
              <a:t>                   </a:t>
            </a:r>
            <a:r>
              <a:rPr lang="en-US" altLang="zh-CN" sz="2400" dirty="0" err="1">
                <a:solidFill>
                  <a:srgbClr val="0000FF"/>
                </a:solidFill>
              </a:rPr>
              <a:t>int</a:t>
            </a:r>
            <a:r>
              <a:rPr lang="zh-CN" altLang="en-US" sz="2400" dirty="0"/>
              <a:t>型函数，</a:t>
            </a:r>
            <a:r>
              <a:rPr lang="en-US" altLang="zh-CN" sz="2400" dirty="0">
                <a:solidFill>
                  <a:srgbClr val="0000FF"/>
                </a:solidFill>
              </a:rPr>
              <a:t>void</a:t>
            </a:r>
            <a:r>
              <a:rPr lang="zh-CN" altLang="en-US" sz="2400" dirty="0"/>
              <a:t>型函数；</a:t>
            </a:r>
            <a:endParaRPr lang="zh-CN" altLang="en-US" sz="2400" dirty="0"/>
          </a:p>
          <a:p>
            <a:pPr eaLnBrk="1" hangingPunct="1">
              <a:buFont typeface="Wingdings" panose="05000000000000000000" pitchFamily="2" charset="2"/>
              <a:buNone/>
            </a:pPr>
            <a:r>
              <a:rPr lang="zh-CN" altLang="en-US" sz="2400" dirty="0"/>
              <a:t>                  可以通过全局变量返回值，参数形式返回等。</a:t>
            </a:r>
            <a:r>
              <a:rPr lang="zh-CN" altLang="en-US" sz="2000" dirty="0"/>
              <a:t>     </a:t>
            </a:r>
            <a:endParaRPr lang="zh-CN" altLang="en-US" sz="2000" dirty="0"/>
          </a:p>
          <a:p>
            <a:pPr eaLnBrk="1" hangingPunct="1">
              <a:buFont typeface="Wingdings" panose="05000000000000000000" pitchFamily="2" charset="2"/>
              <a:buNone/>
            </a:pPr>
            <a:r>
              <a:rPr lang="zh-CN" altLang="en-US" sz="2000" dirty="0"/>
              <a:t> </a:t>
            </a:r>
            <a:endParaRPr lang="zh-CN" altLang="en-US" sz="2000" dirty="0"/>
          </a:p>
          <a:p>
            <a:pPr eaLnBrk="1" hangingPunct="1">
              <a:buFont typeface="Wingdings" panose="05000000000000000000" pitchFamily="2" charset="2"/>
              <a:buNone/>
            </a:pPr>
            <a:r>
              <a:rPr lang="zh-CN" altLang="en-US" sz="2000" dirty="0"/>
              <a:t>       </a:t>
            </a:r>
            <a:r>
              <a:rPr lang="zh-CN" altLang="en-US" sz="2400" b="1" dirty="0">
                <a:solidFill>
                  <a:srgbClr val="FF0000"/>
                </a:solidFill>
              </a:rPr>
              <a:t>采用</a:t>
            </a:r>
            <a:r>
              <a:rPr lang="en-US" altLang="zh-CN" sz="2400" b="1" dirty="0" err="1">
                <a:solidFill>
                  <a:srgbClr val="FF0000"/>
                </a:solidFill>
              </a:rPr>
              <a:t>int</a:t>
            </a:r>
            <a:r>
              <a:rPr lang="en-US" altLang="zh-CN" sz="2400" b="1" dirty="0">
                <a:solidFill>
                  <a:srgbClr val="FF0000"/>
                </a:solidFill>
              </a:rPr>
              <a:t> </a:t>
            </a:r>
            <a:r>
              <a:rPr lang="zh-CN" altLang="en-US" sz="2400" b="1" dirty="0">
                <a:solidFill>
                  <a:srgbClr val="FF0000"/>
                </a:solidFill>
              </a:rPr>
              <a:t>函数直接求解方式</a:t>
            </a:r>
            <a:r>
              <a:rPr lang="zh-CN" altLang="en-US" sz="2400" dirty="0">
                <a:solidFill>
                  <a:srgbClr val="FF0000"/>
                </a:solidFill>
              </a:rPr>
              <a:t>：</a:t>
            </a:r>
            <a:endParaRPr lang="zh-CN" altLang="en-US" sz="2400" dirty="0">
              <a:solidFill>
                <a:srgbClr val="FF0000"/>
              </a:solidFill>
            </a:endParaRPr>
          </a:p>
          <a:p>
            <a:pPr eaLnBrk="1" hangingPunct="1">
              <a:buFont typeface="Wingdings" panose="05000000000000000000" pitchFamily="2" charset="2"/>
              <a:buNone/>
            </a:pPr>
            <a:r>
              <a:rPr lang="zh-CN" altLang="en-US" sz="2000" b="1" dirty="0"/>
              <a:t>        </a:t>
            </a:r>
            <a:r>
              <a:rPr lang="en-US" altLang="zh-CN" sz="2000" b="1" dirty="0" err="1">
                <a:solidFill>
                  <a:srgbClr val="0000FF"/>
                </a:solidFill>
              </a:rPr>
              <a:t>int</a:t>
            </a:r>
            <a:r>
              <a:rPr lang="en-US" altLang="zh-CN" sz="2000" b="1" dirty="0"/>
              <a:t>  Leaf( </a:t>
            </a:r>
            <a:r>
              <a:rPr lang="en-US" altLang="zh-CN" sz="2000" b="1" dirty="0" err="1"/>
              <a:t>bnode</a:t>
            </a:r>
            <a:r>
              <a:rPr lang="en-US" altLang="zh-CN" sz="2000" b="1" dirty="0"/>
              <a:t> *T) { </a:t>
            </a:r>
            <a:endParaRPr lang="en-US" altLang="zh-CN" sz="2000" b="1" dirty="0"/>
          </a:p>
          <a:p>
            <a:pPr eaLnBrk="1" hangingPunct="1">
              <a:buFont typeface="Wingdings" panose="05000000000000000000" pitchFamily="2" charset="2"/>
              <a:buNone/>
            </a:pPr>
            <a:r>
              <a:rPr lang="en-US" altLang="zh-CN" sz="2000" b="1" dirty="0"/>
              <a:t>              </a:t>
            </a:r>
            <a:r>
              <a:rPr lang="en-US" altLang="zh-CN" sz="2000" b="1" dirty="0">
                <a:solidFill>
                  <a:srgbClr val="0000FF"/>
                </a:solidFill>
              </a:rPr>
              <a:t>if </a:t>
            </a:r>
            <a:r>
              <a:rPr lang="en-US" altLang="zh-CN" sz="2000" b="1" dirty="0"/>
              <a:t>( T == NULL ) </a:t>
            </a:r>
            <a:endParaRPr lang="en-US" altLang="zh-CN" sz="2000" b="1" dirty="0"/>
          </a:p>
          <a:p>
            <a:pPr eaLnBrk="1" hangingPunct="1">
              <a:buFont typeface="Wingdings" panose="05000000000000000000" pitchFamily="2" charset="2"/>
              <a:buNone/>
            </a:pPr>
            <a:r>
              <a:rPr lang="en-US" altLang="zh-CN" sz="2000" b="1" dirty="0"/>
              <a:t>                   </a:t>
            </a:r>
            <a:r>
              <a:rPr lang="en-US" altLang="zh-CN" sz="2000" b="1" dirty="0">
                <a:solidFill>
                  <a:srgbClr val="0000FF"/>
                </a:solidFill>
              </a:rPr>
              <a:t>return</a:t>
            </a:r>
            <a:r>
              <a:rPr lang="en-US" altLang="zh-CN" sz="2000" b="1" dirty="0"/>
              <a:t>  0;</a:t>
            </a:r>
            <a:endParaRPr lang="en-US" altLang="zh-CN" sz="2000" b="1" dirty="0"/>
          </a:p>
          <a:p>
            <a:pPr eaLnBrk="1" hangingPunct="1">
              <a:buFont typeface="Wingdings" panose="05000000000000000000" pitchFamily="2" charset="2"/>
              <a:buNone/>
            </a:pPr>
            <a:r>
              <a:rPr lang="en-US" altLang="zh-CN" sz="2000" b="1" dirty="0"/>
              <a:t>              </a:t>
            </a:r>
            <a:r>
              <a:rPr lang="en-US" altLang="zh-CN" sz="2000" b="1" dirty="0">
                <a:solidFill>
                  <a:srgbClr val="0000FF"/>
                </a:solidFill>
              </a:rPr>
              <a:t>if</a:t>
            </a:r>
            <a:r>
              <a:rPr lang="en-US" altLang="zh-CN" sz="2000" b="1" dirty="0"/>
              <a:t> (</a:t>
            </a:r>
            <a:r>
              <a:rPr lang="en-US" altLang="zh-CN" sz="2000" b="1" dirty="0" err="1"/>
              <a:t>T</a:t>
            </a:r>
            <a:r>
              <a:rPr lang="en-US" altLang="zh-CN" sz="1800" b="1" dirty="0" err="1">
                <a:sym typeface="Wingdings" panose="05000000000000000000" pitchFamily="2" charset="2"/>
              </a:rPr>
              <a:t></a:t>
            </a:r>
            <a:r>
              <a:rPr lang="en-US" altLang="zh-CN" sz="2000" b="1" dirty="0" err="1"/>
              <a:t>lchild</a:t>
            </a:r>
            <a:r>
              <a:rPr lang="en-US" altLang="zh-CN" sz="2000" b="1" dirty="0"/>
              <a:t>==NULL </a:t>
            </a:r>
            <a:r>
              <a:rPr lang="en-US" altLang="zh-CN" sz="2000" b="1" dirty="0">
                <a:solidFill>
                  <a:srgbClr val="0000FF"/>
                </a:solidFill>
              </a:rPr>
              <a:t>&amp;&amp;</a:t>
            </a:r>
            <a:r>
              <a:rPr lang="en-US" altLang="zh-CN" sz="2000" b="1" dirty="0"/>
              <a:t> </a:t>
            </a:r>
            <a:r>
              <a:rPr lang="en-US" altLang="zh-CN" sz="2000" b="1" dirty="0" err="1"/>
              <a:t>T</a:t>
            </a:r>
            <a:r>
              <a:rPr lang="en-US" altLang="zh-CN" sz="1800" b="1" dirty="0" err="1">
                <a:sym typeface="Wingdings" panose="05000000000000000000" pitchFamily="2" charset="2"/>
              </a:rPr>
              <a:t></a:t>
            </a:r>
            <a:r>
              <a:rPr lang="en-US" altLang="zh-CN" sz="2000" b="1" dirty="0" err="1"/>
              <a:t>rchild</a:t>
            </a:r>
            <a:r>
              <a:rPr lang="en-US" altLang="zh-CN" sz="2000" b="1" dirty="0"/>
              <a:t>==NULL)</a:t>
            </a:r>
            <a:endParaRPr lang="en-US" altLang="zh-CN" sz="2000" b="1" dirty="0"/>
          </a:p>
          <a:p>
            <a:pPr eaLnBrk="1" hangingPunct="1">
              <a:buFont typeface="Wingdings" panose="05000000000000000000" pitchFamily="2" charset="2"/>
              <a:buNone/>
            </a:pPr>
            <a:r>
              <a:rPr lang="en-US" altLang="zh-CN" sz="2000" b="1" dirty="0"/>
              <a:t>                   </a:t>
            </a:r>
            <a:r>
              <a:rPr lang="en-US" altLang="zh-CN" sz="2000" b="1" dirty="0">
                <a:solidFill>
                  <a:srgbClr val="0000FF"/>
                </a:solidFill>
              </a:rPr>
              <a:t>return</a:t>
            </a:r>
            <a:r>
              <a:rPr lang="en-US" altLang="zh-CN" sz="2000" b="1" dirty="0"/>
              <a:t> 1;</a:t>
            </a:r>
            <a:endParaRPr lang="en-US" altLang="zh-CN" sz="2000" b="1" dirty="0"/>
          </a:p>
          <a:p>
            <a:pPr eaLnBrk="1" hangingPunct="1">
              <a:buFont typeface="Wingdings" panose="05000000000000000000" pitchFamily="2" charset="2"/>
              <a:buNone/>
            </a:pPr>
            <a:r>
              <a:rPr lang="en-US" altLang="zh-CN" sz="2000" b="1" dirty="0"/>
              <a:t>             </a:t>
            </a:r>
            <a:r>
              <a:rPr lang="en-US" altLang="zh-CN" sz="2000" b="1" dirty="0">
                <a:solidFill>
                  <a:srgbClr val="0000FF"/>
                </a:solidFill>
              </a:rPr>
              <a:t>return</a:t>
            </a:r>
            <a:r>
              <a:rPr lang="en-US" altLang="zh-CN" sz="2000" b="1" dirty="0"/>
              <a:t>  Leaf( </a:t>
            </a:r>
            <a:r>
              <a:rPr lang="en-US" altLang="zh-CN" sz="2000" b="1" dirty="0" err="1"/>
              <a:t>T</a:t>
            </a:r>
            <a:r>
              <a:rPr lang="en-US" altLang="zh-CN" sz="1800" b="1" dirty="0" err="1">
                <a:sym typeface="Wingdings" panose="05000000000000000000" pitchFamily="2" charset="2"/>
              </a:rPr>
              <a:t></a:t>
            </a:r>
            <a:r>
              <a:rPr lang="en-US" altLang="zh-CN" sz="2000" b="1" dirty="0" err="1"/>
              <a:t>lchild</a:t>
            </a:r>
            <a:r>
              <a:rPr lang="en-US" altLang="zh-CN" sz="2000" b="1" dirty="0"/>
              <a:t>)+ Leaf( </a:t>
            </a:r>
            <a:r>
              <a:rPr lang="en-US" altLang="zh-CN" sz="2000" b="1" dirty="0" err="1"/>
              <a:t>T</a:t>
            </a:r>
            <a:r>
              <a:rPr lang="en-US" altLang="zh-CN" sz="1800" b="1" dirty="0" err="1">
                <a:sym typeface="Wingdings" panose="05000000000000000000" pitchFamily="2" charset="2"/>
              </a:rPr>
              <a:t></a:t>
            </a:r>
            <a:r>
              <a:rPr lang="en-US" altLang="zh-CN" sz="2000" b="1" dirty="0" err="1"/>
              <a:t>rchild</a:t>
            </a:r>
            <a:r>
              <a:rPr lang="en-US" altLang="zh-CN" sz="2000" b="1" dirty="0"/>
              <a:t>);</a:t>
            </a:r>
            <a:endParaRPr lang="en-US" altLang="zh-CN" sz="2000" b="1" dirty="0"/>
          </a:p>
          <a:p>
            <a:pPr eaLnBrk="1" hangingPunct="1">
              <a:buFont typeface="Wingdings" panose="05000000000000000000" pitchFamily="2" charset="2"/>
              <a:buNone/>
            </a:pPr>
            <a:r>
              <a:rPr lang="en-US" altLang="zh-CN" sz="2000" b="1" dirty="0"/>
              <a:t>        }</a:t>
            </a:r>
            <a:endParaRPr lang="en-US" altLang="zh-CN" sz="2200" b="1" dirty="0"/>
          </a:p>
        </p:txBody>
      </p:sp>
      <p:grpSp>
        <p:nvGrpSpPr>
          <p:cNvPr id="6" name="组合 67"/>
          <p:cNvGrpSpPr/>
          <p:nvPr/>
        </p:nvGrpSpPr>
        <p:grpSpPr>
          <a:xfrm>
            <a:off x="423112" y="103196"/>
            <a:ext cx="7317240" cy="674847"/>
            <a:chOff x="830947" y="4202884"/>
            <a:chExt cx="7317240" cy="674847"/>
          </a:xfrm>
        </p:grpSpPr>
        <p:grpSp>
          <p:nvGrpSpPr>
            <p:cNvPr id="7" name="组合 106"/>
            <p:cNvGrpSpPr/>
            <p:nvPr/>
          </p:nvGrpSpPr>
          <p:grpSpPr>
            <a:xfrm>
              <a:off x="830947" y="4202884"/>
              <a:ext cx="7317240" cy="674847"/>
              <a:chOff x="821422" y="4202884"/>
              <a:chExt cx="7317240" cy="674847"/>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821422" y="4218085"/>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8.4 </a:t>
                </a:r>
                <a:r>
                  <a:rPr lang="zh-CN" altLang="en-US" sz="3600" b="1" dirty="0">
                    <a:latin typeface="Times New Roman" panose="02020603050405020304" pitchFamily="18" charset="0"/>
                    <a:ea typeface="黑体" panose="02010609060101010101" pitchFamily="49" charset="-122"/>
                  </a:rPr>
                  <a:t>二叉树的遍历及其应用</a:t>
                </a:r>
                <a:endParaRPr lang="zh-CN" altLang="en-US" sz="3600" b="1" dirty="0">
                  <a:latin typeface="Times New Roman" panose="02020603050405020304" pitchFamily="18" charset="0"/>
                  <a:ea typeface="黑体" panose="02010609060101010101" pitchFamily="49" charset="-122"/>
                </a:endParaRPr>
              </a:p>
            </p:txBody>
          </p:sp>
        </p:grpSp>
        <p:pic>
          <p:nvPicPr>
            <p:cNvPr id="8" name="图片 7"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linds(horizont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linds(horizont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linds(horizontal)">
                                      <p:cBhvr>
                                        <p:cTn id="6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D05BE762-7BF5-420E-8076-5EF940AB0154}"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323528" y="1052736"/>
            <a:ext cx="8229600" cy="4678451"/>
          </a:xfrm>
        </p:spPr>
        <p:txBody>
          <a:bodyPr/>
          <a:lstStyle/>
          <a:p>
            <a:pPr eaLnBrk="1" hangingPunct="1">
              <a:buClr>
                <a:srgbClr val="FF0000"/>
              </a:buClr>
              <a:buFont typeface="Wingdings" panose="05000000000000000000" pitchFamily="2" charset="2"/>
              <a:buChar char="n"/>
            </a:pPr>
            <a:r>
              <a:rPr lang="zh-CN" altLang="en-US" sz="2400" dirty="0"/>
              <a:t>采用</a:t>
            </a:r>
            <a:r>
              <a:rPr lang="en-US" altLang="zh-CN" sz="2400" dirty="0">
                <a:solidFill>
                  <a:srgbClr val="0000FF"/>
                </a:solidFill>
              </a:rPr>
              <a:t>void</a:t>
            </a:r>
            <a:r>
              <a:rPr lang="zh-CN" altLang="en-US" sz="2400" dirty="0"/>
              <a:t>型函数，用参数累计形式返回结果：     </a:t>
            </a:r>
            <a:endParaRPr lang="zh-CN" altLang="en-US" sz="2400" dirty="0"/>
          </a:p>
          <a:p>
            <a:pPr eaLnBrk="1" hangingPunct="1">
              <a:buFont typeface="Wingdings" panose="05000000000000000000" pitchFamily="2" charset="2"/>
              <a:buNone/>
            </a:pPr>
            <a:r>
              <a:rPr lang="zh-CN" altLang="en-US" sz="2400" b="1" dirty="0"/>
              <a:t>     </a:t>
            </a:r>
            <a:r>
              <a:rPr lang="en-US" altLang="zh-CN" sz="2400" b="1" dirty="0">
                <a:solidFill>
                  <a:srgbClr val="0000FF"/>
                </a:solidFill>
              </a:rPr>
              <a:t>void</a:t>
            </a:r>
            <a:r>
              <a:rPr lang="en-US" altLang="zh-CN" sz="2400" b="1" dirty="0"/>
              <a:t> Leaf( </a:t>
            </a:r>
            <a:r>
              <a:rPr lang="en-US" altLang="zh-CN" sz="2400" b="1" dirty="0" err="1">
                <a:solidFill>
                  <a:srgbClr val="0000FF"/>
                </a:solidFill>
              </a:rPr>
              <a:t>bnode</a:t>
            </a:r>
            <a:r>
              <a:rPr lang="en-US" altLang="zh-CN" sz="2400" b="1" dirty="0"/>
              <a:t> *T,</a:t>
            </a:r>
            <a:r>
              <a:rPr lang="en-US" altLang="zh-CN" sz="2400" b="1" dirty="0">
                <a:solidFill>
                  <a:srgbClr val="0000FF"/>
                </a:solidFill>
              </a:rPr>
              <a:t> </a:t>
            </a:r>
            <a:r>
              <a:rPr lang="en-US" altLang="zh-CN" sz="2400" b="1" dirty="0" err="1">
                <a:solidFill>
                  <a:srgbClr val="0000FF"/>
                </a:solidFill>
              </a:rPr>
              <a:t>int</a:t>
            </a:r>
            <a:r>
              <a:rPr lang="en-US" altLang="zh-CN" sz="2400" b="1" dirty="0">
                <a:solidFill>
                  <a:srgbClr val="0000FF"/>
                </a:solidFill>
              </a:rPr>
              <a:t> </a:t>
            </a:r>
            <a:r>
              <a:rPr lang="en-US" altLang="zh-CN" sz="2400" b="1" dirty="0"/>
              <a:t>&amp;</a:t>
            </a:r>
            <a:r>
              <a:rPr lang="en-US" altLang="zh-CN" sz="2400" b="1" i="1" dirty="0"/>
              <a:t>k</a:t>
            </a:r>
            <a:r>
              <a:rPr lang="en-US" altLang="zh-CN" sz="2400" b="1" dirty="0"/>
              <a:t> ) { </a:t>
            </a:r>
            <a:endParaRPr lang="en-US" altLang="zh-CN" sz="2400" b="1" dirty="0"/>
          </a:p>
          <a:p>
            <a:pPr eaLnBrk="1" hangingPunct="1">
              <a:buFont typeface="Wingdings" panose="05000000000000000000" pitchFamily="2" charset="2"/>
              <a:buNone/>
            </a:pPr>
            <a:r>
              <a:rPr lang="en-US" altLang="zh-CN" sz="2400" b="1" dirty="0"/>
              <a:t>             //</a:t>
            </a:r>
            <a:r>
              <a:rPr lang="zh-CN" altLang="en-US" sz="2400" b="1" dirty="0"/>
              <a:t>设调用时</a:t>
            </a:r>
            <a:r>
              <a:rPr lang="en-US" altLang="zh-CN" sz="2400" b="1" dirty="0"/>
              <a:t>k</a:t>
            </a:r>
            <a:r>
              <a:rPr lang="zh-CN" altLang="en-US" sz="2400" b="1" dirty="0"/>
              <a:t>对应的实参初始化为</a:t>
            </a:r>
            <a:r>
              <a:rPr lang="en-US" altLang="zh-CN" sz="2400" b="1" dirty="0"/>
              <a:t>0</a:t>
            </a:r>
            <a:endParaRPr lang="en-US" altLang="zh-CN" sz="2400" b="1" dirty="0"/>
          </a:p>
          <a:p>
            <a:pPr eaLnBrk="1" hangingPunct="1">
              <a:buFont typeface="Wingdings" panose="05000000000000000000" pitchFamily="2" charset="2"/>
              <a:buNone/>
            </a:pPr>
            <a:r>
              <a:rPr lang="en-US" altLang="zh-CN" sz="2400" b="1" dirty="0"/>
              <a:t>             </a:t>
            </a:r>
            <a:r>
              <a:rPr lang="en-US" altLang="zh-CN" sz="2400" b="1" dirty="0">
                <a:solidFill>
                  <a:srgbClr val="0000FF"/>
                </a:solidFill>
              </a:rPr>
              <a:t>if </a:t>
            </a:r>
            <a:r>
              <a:rPr lang="en-US" altLang="zh-CN" sz="2400" b="1" dirty="0"/>
              <a:t>( T != NULL ) {</a:t>
            </a:r>
            <a:endParaRPr lang="en-US" altLang="zh-CN" sz="2400" b="1" dirty="0"/>
          </a:p>
          <a:p>
            <a:pPr eaLnBrk="1" hangingPunct="1">
              <a:buFont typeface="Wingdings" panose="05000000000000000000" pitchFamily="2" charset="2"/>
              <a:buNone/>
            </a:pPr>
            <a:r>
              <a:rPr lang="en-US" altLang="zh-CN" sz="2400" b="1" dirty="0"/>
              <a:t>                   </a:t>
            </a:r>
            <a:r>
              <a:rPr lang="en-US" altLang="zh-CN" sz="2400" b="1" dirty="0">
                <a:solidFill>
                  <a:srgbClr val="0000FF"/>
                </a:solidFill>
              </a:rPr>
              <a:t>if</a:t>
            </a:r>
            <a:r>
              <a:rPr lang="en-US" altLang="zh-CN" sz="2400" b="1" dirty="0"/>
              <a:t> ( </a:t>
            </a:r>
            <a:r>
              <a:rPr lang="en-US" altLang="zh-CN" sz="2400" b="1" dirty="0" err="1"/>
              <a:t>T</a:t>
            </a:r>
            <a:r>
              <a:rPr lang="en-US" altLang="zh-CN" sz="2000" b="1" dirty="0" err="1">
                <a:sym typeface="Wingdings" panose="05000000000000000000" pitchFamily="2" charset="2"/>
              </a:rPr>
              <a:t></a:t>
            </a:r>
            <a:r>
              <a:rPr lang="en-US" altLang="zh-CN" sz="2400" b="1" dirty="0" err="1"/>
              <a:t>lchild</a:t>
            </a:r>
            <a:r>
              <a:rPr lang="en-US" altLang="zh-CN" sz="2400" b="1" dirty="0"/>
              <a:t> == NULL &amp;&amp; </a:t>
            </a:r>
            <a:r>
              <a:rPr lang="en-US" altLang="zh-CN" sz="2400" b="1" dirty="0" err="1"/>
              <a:t>T</a:t>
            </a:r>
            <a:r>
              <a:rPr lang="en-US" altLang="zh-CN" sz="2000" b="1" dirty="0" err="1">
                <a:sym typeface="Wingdings" panose="05000000000000000000" pitchFamily="2" charset="2"/>
              </a:rPr>
              <a:t></a:t>
            </a:r>
            <a:r>
              <a:rPr lang="en-US" altLang="zh-CN" sz="2400" b="1" dirty="0" err="1"/>
              <a:t>rchild</a:t>
            </a:r>
            <a:r>
              <a:rPr lang="en-US" altLang="zh-CN" sz="2400" b="1" dirty="0"/>
              <a:t> == NULL )   </a:t>
            </a:r>
            <a:endParaRPr lang="en-US" altLang="zh-CN" sz="2400" b="1" dirty="0"/>
          </a:p>
          <a:p>
            <a:pPr eaLnBrk="1" hangingPunct="1">
              <a:buFont typeface="Wingdings" panose="05000000000000000000" pitchFamily="2" charset="2"/>
              <a:buNone/>
            </a:pPr>
            <a:r>
              <a:rPr lang="en-US" altLang="zh-CN" sz="2400" b="1" dirty="0"/>
              <a:t>                         </a:t>
            </a:r>
            <a:r>
              <a:rPr lang="en-US" altLang="zh-CN" sz="2400" b="1" i="1" dirty="0"/>
              <a:t>k</a:t>
            </a:r>
            <a:r>
              <a:rPr lang="en-US" altLang="zh-CN" sz="2400" b="1" dirty="0"/>
              <a:t>++;</a:t>
            </a:r>
            <a:endParaRPr lang="en-US" altLang="zh-CN" sz="2400" b="1" dirty="0"/>
          </a:p>
          <a:p>
            <a:pPr eaLnBrk="1" hangingPunct="1">
              <a:buFont typeface="Wingdings" panose="05000000000000000000" pitchFamily="2" charset="2"/>
              <a:buNone/>
            </a:pPr>
            <a:r>
              <a:rPr lang="en-US" altLang="zh-CN" sz="2400" b="1" dirty="0"/>
              <a:t>                   Leaf( </a:t>
            </a:r>
            <a:r>
              <a:rPr lang="en-US" altLang="zh-CN" sz="2400" b="1" dirty="0" err="1"/>
              <a:t>T</a:t>
            </a:r>
            <a:r>
              <a:rPr lang="en-US" altLang="zh-CN" sz="2000" b="1" dirty="0" err="1">
                <a:sym typeface="Wingdings" panose="05000000000000000000" pitchFamily="2" charset="2"/>
              </a:rPr>
              <a:t></a:t>
            </a:r>
            <a:r>
              <a:rPr lang="en-US" altLang="zh-CN" sz="2400" b="1" dirty="0" err="1"/>
              <a:t>lchild</a:t>
            </a:r>
            <a:r>
              <a:rPr lang="en-US" altLang="zh-CN" sz="2400" b="1" dirty="0"/>
              <a:t>, </a:t>
            </a:r>
            <a:r>
              <a:rPr lang="en-US" altLang="zh-CN" sz="2400" b="1" i="1" dirty="0"/>
              <a:t>k</a:t>
            </a:r>
            <a:r>
              <a:rPr lang="en-US" altLang="zh-CN" sz="2400" b="1" dirty="0"/>
              <a:t> );</a:t>
            </a:r>
            <a:endParaRPr lang="en-US" altLang="zh-CN" sz="2400" b="1" dirty="0"/>
          </a:p>
          <a:p>
            <a:pPr eaLnBrk="1" hangingPunct="1">
              <a:buFont typeface="Wingdings" panose="05000000000000000000" pitchFamily="2" charset="2"/>
              <a:buNone/>
            </a:pPr>
            <a:r>
              <a:rPr lang="en-US" altLang="zh-CN" sz="2400" b="1" dirty="0"/>
              <a:t>                   Leaf( </a:t>
            </a:r>
            <a:r>
              <a:rPr lang="en-US" altLang="zh-CN" sz="2400" b="1" dirty="0" err="1"/>
              <a:t>T</a:t>
            </a:r>
            <a:r>
              <a:rPr lang="en-US" altLang="zh-CN" sz="2000" b="1" dirty="0" err="1">
                <a:sym typeface="Wingdings" panose="05000000000000000000" pitchFamily="2" charset="2"/>
              </a:rPr>
              <a:t></a:t>
            </a:r>
            <a:r>
              <a:rPr lang="en-US" altLang="zh-CN" sz="2400" b="1" dirty="0" err="1"/>
              <a:t>rchild</a:t>
            </a:r>
            <a:r>
              <a:rPr lang="en-US" altLang="zh-CN" sz="2400" b="1" dirty="0"/>
              <a:t>, </a:t>
            </a:r>
            <a:r>
              <a:rPr lang="en-US" altLang="zh-CN" sz="2400" b="1" i="1" dirty="0"/>
              <a:t>k</a:t>
            </a:r>
            <a:r>
              <a:rPr lang="en-US" altLang="zh-CN" sz="2400" b="1" dirty="0"/>
              <a:t> );</a:t>
            </a:r>
            <a:endParaRPr lang="en-US" altLang="zh-CN" sz="2400" b="1" dirty="0"/>
          </a:p>
          <a:p>
            <a:pPr eaLnBrk="1" hangingPunct="1">
              <a:buFont typeface="Wingdings" panose="05000000000000000000" pitchFamily="2" charset="2"/>
              <a:buNone/>
            </a:pPr>
            <a:r>
              <a:rPr lang="en-US" altLang="zh-CN" sz="2400" b="1" dirty="0"/>
              <a:t>             }</a:t>
            </a:r>
            <a:endParaRPr lang="en-US" altLang="zh-CN" sz="2400" b="1" dirty="0"/>
          </a:p>
          <a:p>
            <a:pPr eaLnBrk="1" hangingPunct="1">
              <a:buFont typeface="Wingdings" panose="05000000000000000000" pitchFamily="2" charset="2"/>
              <a:buNone/>
            </a:pPr>
            <a:r>
              <a:rPr lang="en-US" altLang="zh-CN" sz="2400" b="1" dirty="0"/>
              <a:t>      }</a:t>
            </a:r>
            <a:endParaRPr lang="en-US" altLang="zh-CN" b="1" dirty="0"/>
          </a:p>
          <a:p>
            <a:pPr eaLnBrk="1" hangingPunct="1"/>
            <a:endParaRPr lang="en-US" altLang="zh-CN" dirty="0"/>
          </a:p>
        </p:txBody>
      </p:sp>
      <p:grpSp>
        <p:nvGrpSpPr>
          <p:cNvPr id="6" name="组合 67"/>
          <p:cNvGrpSpPr/>
          <p:nvPr/>
        </p:nvGrpSpPr>
        <p:grpSpPr>
          <a:xfrm>
            <a:off x="423112" y="103196"/>
            <a:ext cx="7317240" cy="674847"/>
            <a:chOff x="830947" y="4202884"/>
            <a:chExt cx="7317240" cy="674847"/>
          </a:xfrm>
        </p:grpSpPr>
        <p:grpSp>
          <p:nvGrpSpPr>
            <p:cNvPr id="7" name="组合 106"/>
            <p:cNvGrpSpPr/>
            <p:nvPr/>
          </p:nvGrpSpPr>
          <p:grpSpPr>
            <a:xfrm>
              <a:off x="830947" y="4202884"/>
              <a:ext cx="7317240" cy="674847"/>
              <a:chOff x="821422" y="4202884"/>
              <a:chExt cx="7317240" cy="674847"/>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821422" y="4218085"/>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8.4 </a:t>
                </a:r>
                <a:r>
                  <a:rPr lang="zh-CN" altLang="en-US" sz="3600" b="1" dirty="0">
                    <a:latin typeface="Times New Roman" panose="02020603050405020304" pitchFamily="18" charset="0"/>
                    <a:ea typeface="黑体" panose="02010609060101010101" pitchFamily="49" charset="-122"/>
                  </a:rPr>
                  <a:t>二叉树的遍历及其应用</a:t>
                </a:r>
                <a:endParaRPr lang="zh-CN" altLang="en-US" sz="3600" b="1" dirty="0">
                  <a:latin typeface="Times New Roman" panose="02020603050405020304" pitchFamily="18" charset="0"/>
                  <a:ea typeface="黑体" panose="02010609060101010101" pitchFamily="49" charset="-122"/>
                </a:endParaRPr>
              </a:p>
            </p:txBody>
          </p:sp>
        </p:grpSp>
        <p:pic>
          <p:nvPicPr>
            <p:cNvPr id="8" name="图片 7"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8" name="组合 7"/>
          <p:cNvGrpSpPr/>
          <p:nvPr/>
        </p:nvGrpSpPr>
        <p:grpSpPr>
          <a:xfrm>
            <a:off x="196836" y="95357"/>
            <a:ext cx="4231148" cy="684042"/>
            <a:chOff x="611560" y="1326432"/>
            <a:chExt cx="4231148" cy="684042"/>
          </a:xfrm>
        </p:grpSpPr>
        <p:sp>
          <p:nvSpPr>
            <p:cNvPr id="9"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7.1 </a:t>
              </a:r>
              <a:r>
                <a:rPr lang="zh-CN" altLang="en-US" sz="3600" b="1" dirty="0">
                  <a:latin typeface="黑体" panose="02010609060101010101" pitchFamily="49" charset="-122"/>
                  <a:ea typeface="黑体" panose="02010609060101010101" pitchFamily="49" charset="-122"/>
                </a:rPr>
                <a:t>引言</a:t>
              </a:r>
              <a:endParaRPr lang="zh-CN" altLang="en-US" sz="3600" b="1" dirty="0">
                <a:latin typeface="黑体" panose="02010609060101010101" pitchFamily="49" charset="-122"/>
                <a:ea typeface="黑体" panose="02010609060101010101" pitchFamily="49" charset="-122"/>
              </a:endParaRPr>
            </a:p>
          </p:txBody>
        </p:sp>
        <p:grpSp>
          <p:nvGrpSpPr>
            <p:cNvPr id="10" name="组合 9"/>
            <p:cNvGrpSpPr/>
            <p:nvPr/>
          </p:nvGrpSpPr>
          <p:grpSpPr>
            <a:xfrm>
              <a:off x="958665" y="1327471"/>
              <a:ext cx="842977" cy="683003"/>
              <a:chOff x="958665" y="1327471"/>
              <a:chExt cx="842977" cy="683003"/>
            </a:xfrm>
          </p:grpSpPr>
          <p:sp>
            <p:nvSpPr>
              <p:cNvPr id="11"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2" name="图片 11" descr="1.jpg"/>
              <p:cNvPicPr>
                <a:picLocks noChangeAspect="1"/>
              </p:cNvPicPr>
              <p:nvPr/>
            </p:nvPicPr>
            <p:blipFill>
              <a:blip r:embed="rId1" cstate="print"/>
              <a:stretch>
                <a:fillRect/>
              </a:stretch>
            </p:blipFill>
            <p:spPr>
              <a:xfrm>
                <a:off x="1189071" y="1467621"/>
                <a:ext cx="377680" cy="419801"/>
              </a:xfrm>
              <a:prstGeom prst="rect">
                <a:avLst/>
              </a:prstGeom>
            </p:spPr>
          </p:pic>
        </p:grpSp>
      </p:gr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079" y="1412990"/>
            <a:ext cx="2852274" cy="237828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5859" y="4099959"/>
            <a:ext cx="3187269" cy="2262961"/>
          </a:xfrm>
          <a:prstGeom prst="rect">
            <a:avLst/>
          </a:prstGeom>
        </p:spPr>
      </p:pic>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1396" y="1507882"/>
            <a:ext cx="3183607" cy="2298564"/>
          </a:xfrm>
          <a:prstGeom prst="rect">
            <a:avLst/>
          </a:prstGeom>
        </p:spPr>
      </p:pic>
      <p:pic>
        <p:nvPicPr>
          <p:cNvPr id="21" name="图片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79" y="4126888"/>
            <a:ext cx="2940461" cy="2123013"/>
          </a:xfrm>
          <a:prstGeom prst="rect">
            <a:avLst/>
          </a:prstGeom>
        </p:spPr>
      </p:pic>
      <p:sp>
        <p:nvSpPr>
          <p:cNvPr id="22" name="矩形 21"/>
          <p:cNvSpPr/>
          <p:nvPr/>
        </p:nvSpPr>
        <p:spPr>
          <a:xfrm>
            <a:off x="379335" y="988657"/>
            <a:ext cx="2242922" cy="461665"/>
          </a:xfrm>
          <a:prstGeom prst="rect">
            <a:avLst/>
          </a:prstGeom>
        </p:spPr>
        <p:txBody>
          <a:bodyPr wrap="none">
            <a:spAutoFit/>
          </a:bodyPr>
          <a:lstStyle/>
          <a:p>
            <a:pPr>
              <a:buClr>
                <a:srgbClr val="FF0000"/>
              </a:buClr>
              <a:buFont typeface="Wingdings" panose="05000000000000000000" pitchFamily="2" charset="2"/>
              <a:buChar char="Ø"/>
            </a:pPr>
            <a:r>
              <a:rPr lang="en-US" altLang="zh-CN" sz="2400" dirty="0">
                <a:solidFill>
                  <a:srgbClr val="00B050"/>
                </a:solidFill>
                <a:latin typeface="Snap ITC" panose="04040A07060A02020202" pitchFamily="82" charset="0"/>
              </a:rPr>
              <a:t> </a:t>
            </a:r>
            <a:r>
              <a:rPr lang="zh-CN" altLang="en-US" sz="2400" b="1" dirty="0">
                <a:latin typeface="Snap ITC" panose="04040A07060A02020202" pitchFamily="82" charset="0"/>
              </a:rPr>
              <a:t>大自然的树</a:t>
            </a:r>
            <a:r>
              <a:rPr lang="zh-CN" altLang="en-US" sz="2400" dirty="0">
                <a:solidFill>
                  <a:srgbClr val="00B050"/>
                </a:solidFill>
                <a:latin typeface="Snap ITC" panose="04040A07060A02020202" pitchFamily="82" charset="0"/>
              </a:rPr>
              <a:t> </a:t>
            </a:r>
            <a:endParaRPr lang="en-US" altLang="zh-CN" sz="2400" dirty="0">
              <a:solidFill>
                <a:srgbClr val="00B050"/>
              </a:solidFill>
              <a:latin typeface="Snap ITC" panose="04040A07060A02020202" pitchFamily="82" charset="0"/>
            </a:endParaRPr>
          </a:p>
        </p:txBody>
      </p:sp>
      <p:sp>
        <p:nvSpPr>
          <p:cNvPr id="23" name="文本框 22"/>
          <p:cNvSpPr txBox="1"/>
          <p:nvPr/>
        </p:nvSpPr>
        <p:spPr>
          <a:xfrm>
            <a:off x="379335" y="6358291"/>
            <a:ext cx="3112545" cy="276999"/>
          </a:xfrm>
          <a:prstGeom prst="rect">
            <a:avLst/>
          </a:prstGeom>
          <a:noFill/>
        </p:spPr>
        <p:txBody>
          <a:bodyPr wrap="square" rtlCol="0">
            <a:spAutoFit/>
          </a:bodyPr>
          <a:lstStyle/>
          <a:p>
            <a:r>
              <a:rPr lang="zh-CN" altLang="en-US" sz="1200" dirty="0"/>
              <a:t>注</a:t>
            </a:r>
            <a:r>
              <a:rPr lang="en-US" altLang="zh-CN" sz="1200" dirty="0"/>
              <a:t>: </a:t>
            </a:r>
            <a:r>
              <a:rPr lang="zh-CN" altLang="en-US" sz="1200" dirty="0"/>
              <a:t>图片来自百度图片库 </a:t>
            </a:r>
            <a:endParaRPr lang="zh-CN" altLang="en-US" sz="1200"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0EAA8622-C1D0-46D2-95FE-EB17D89C766B}"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423112" y="968650"/>
            <a:ext cx="8229600" cy="4678451"/>
          </a:xfrm>
        </p:spPr>
        <p:txBody>
          <a:bodyPr/>
          <a:lstStyle/>
          <a:p>
            <a:pPr eaLnBrk="1" hangingPunct="1">
              <a:lnSpc>
                <a:spcPct val="90000"/>
              </a:lnSpc>
              <a:buClr>
                <a:srgbClr val="FF0000"/>
              </a:buClr>
              <a:buFont typeface="Wingdings" panose="05000000000000000000" pitchFamily="2" charset="2"/>
              <a:buChar char="n"/>
            </a:pPr>
            <a:r>
              <a:rPr lang="zh-CN" altLang="en-US" sz="2400" b="1" dirty="0">
                <a:solidFill>
                  <a:srgbClr val="FF0000"/>
                </a:solidFill>
              </a:rPr>
              <a:t>练习</a:t>
            </a:r>
            <a:r>
              <a:rPr lang="zh-CN" altLang="en-US" sz="2400" b="1" dirty="0"/>
              <a:t>：</a:t>
            </a:r>
            <a:endParaRPr lang="zh-CN" altLang="en-US" sz="2400" b="1" dirty="0"/>
          </a:p>
          <a:p>
            <a:pPr eaLnBrk="1" hangingPunct="1">
              <a:lnSpc>
                <a:spcPct val="90000"/>
              </a:lnSpc>
              <a:buFont typeface="Wingdings" panose="05000000000000000000" pitchFamily="2" charset="2"/>
              <a:buNone/>
            </a:pPr>
            <a:r>
              <a:rPr lang="zh-CN" altLang="en-US" sz="2000" b="1" dirty="0"/>
              <a:t>   （</a:t>
            </a:r>
            <a:r>
              <a:rPr lang="en-US" altLang="zh-CN" sz="2000" b="1" dirty="0"/>
              <a:t>1</a:t>
            </a:r>
            <a:r>
              <a:rPr lang="zh-CN" altLang="en-US" sz="2000" b="1" dirty="0"/>
              <a:t>）设计一个非递归算法以输出二叉树</a:t>
            </a:r>
            <a:r>
              <a:rPr lang="en-US" altLang="zh-CN" sz="2000" b="1" i="1" dirty="0"/>
              <a:t>t</a:t>
            </a:r>
            <a:r>
              <a:rPr lang="zh-CN" altLang="en-US" sz="2000" b="1" dirty="0"/>
              <a:t>中先序序列中最后一个结点</a:t>
            </a:r>
            <a:endParaRPr lang="zh-CN" altLang="en-US" sz="2000" b="1" dirty="0"/>
          </a:p>
          <a:p>
            <a:pPr eaLnBrk="1" hangingPunct="1">
              <a:lnSpc>
                <a:spcPct val="90000"/>
              </a:lnSpc>
              <a:buFont typeface="Wingdings" panose="05000000000000000000" pitchFamily="2" charset="2"/>
              <a:buNone/>
            </a:pPr>
            <a:r>
              <a:rPr lang="zh-CN" altLang="en-US" sz="2000" b="1" dirty="0"/>
              <a:t>             的值。</a:t>
            </a:r>
            <a:endParaRPr lang="zh-CN" altLang="en-US" sz="2000" b="1" dirty="0"/>
          </a:p>
          <a:p>
            <a:pPr eaLnBrk="1" hangingPunct="1">
              <a:lnSpc>
                <a:spcPct val="90000"/>
              </a:lnSpc>
              <a:buFont typeface="Wingdings" panose="05000000000000000000" pitchFamily="2" charset="2"/>
              <a:buNone/>
            </a:pPr>
            <a:r>
              <a:rPr lang="zh-CN" altLang="en-US" sz="2000" dirty="0">
                <a:solidFill>
                  <a:schemeClr val="accent2"/>
                </a:solidFill>
              </a:rPr>
              <a:t>     </a:t>
            </a:r>
            <a:r>
              <a:rPr lang="zh-CN" altLang="en-US" sz="2000" dirty="0">
                <a:solidFill>
                  <a:srgbClr val="FF0000"/>
                </a:solidFill>
              </a:rPr>
              <a:t>分析</a:t>
            </a:r>
            <a:r>
              <a:rPr lang="zh-CN" altLang="en-US" sz="2000" dirty="0"/>
              <a:t>：首先需要知道这一结点的条件，然后才能正确地求解。</a:t>
            </a:r>
            <a:endParaRPr lang="zh-CN" altLang="en-US" sz="2000" dirty="0"/>
          </a:p>
          <a:p>
            <a:pPr eaLnBrk="1" hangingPunct="1">
              <a:lnSpc>
                <a:spcPct val="90000"/>
              </a:lnSpc>
              <a:buFont typeface="Wingdings" panose="05000000000000000000" pitchFamily="2" charset="2"/>
              <a:buNone/>
            </a:pPr>
            <a:r>
              <a:rPr lang="zh-CN" altLang="en-US" sz="2000" dirty="0"/>
              <a:t>                 请注意下面的算法中的相关条件，以及求解的思路。</a:t>
            </a:r>
            <a:endParaRPr lang="zh-CN" altLang="en-US" sz="2000" dirty="0"/>
          </a:p>
          <a:p>
            <a:pPr eaLnBrk="1" hangingPunct="1">
              <a:lnSpc>
                <a:spcPct val="90000"/>
              </a:lnSpc>
              <a:buFont typeface="Wingdings" panose="05000000000000000000" pitchFamily="2" charset="2"/>
              <a:buNone/>
            </a:pPr>
            <a:r>
              <a:rPr lang="fr-FR" altLang="en-US" sz="2000" b="1" dirty="0"/>
              <a:t>     </a:t>
            </a:r>
            <a:r>
              <a:rPr lang="fr-FR" altLang="en-US" sz="2000" b="1" dirty="0">
                <a:solidFill>
                  <a:srgbClr val="0000FF"/>
                </a:solidFill>
              </a:rPr>
              <a:t>void</a:t>
            </a:r>
            <a:r>
              <a:rPr lang="fr-FR" altLang="en-US" sz="2000" b="1" dirty="0"/>
              <a:t> </a:t>
            </a:r>
            <a:r>
              <a:rPr lang="en-US" altLang="zh-CN" sz="2000" b="1" dirty="0"/>
              <a:t>P</a:t>
            </a:r>
            <a:r>
              <a:rPr lang="fr-FR" altLang="en-US" sz="2000" b="1" dirty="0"/>
              <a:t>rint(</a:t>
            </a:r>
            <a:r>
              <a:rPr lang="fr-FR" altLang="en-US" sz="2000" b="1" dirty="0">
                <a:solidFill>
                  <a:srgbClr val="0000FF"/>
                </a:solidFill>
              </a:rPr>
              <a:t>bnod</a:t>
            </a:r>
            <a:r>
              <a:rPr lang="fr-FR" altLang="zh-CN" sz="2000" b="1" dirty="0">
                <a:solidFill>
                  <a:srgbClr val="0000FF"/>
                </a:solidFill>
              </a:rPr>
              <a:t>e</a:t>
            </a:r>
            <a:r>
              <a:rPr lang="fr-FR" altLang="en-US" sz="2000" b="1" dirty="0"/>
              <a:t> *</a:t>
            </a:r>
            <a:r>
              <a:rPr lang="fr-FR" altLang="en-US" sz="2000" b="1" i="1" dirty="0"/>
              <a:t>t</a:t>
            </a:r>
            <a:r>
              <a:rPr lang="fr-FR" altLang="en-US" sz="2000" b="1" dirty="0"/>
              <a:t>) { </a:t>
            </a:r>
            <a:endParaRPr lang="fr-FR" altLang="en-US" sz="2000" b="1" dirty="0"/>
          </a:p>
          <a:p>
            <a:pPr eaLnBrk="1" hangingPunct="1">
              <a:lnSpc>
                <a:spcPct val="90000"/>
              </a:lnSpc>
              <a:buFont typeface="Wingdings" panose="05000000000000000000" pitchFamily="2" charset="2"/>
              <a:buNone/>
            </a:pPr>
            <a:r>
              <a:rPr lang="fr-FR" altLang="en-US" sz="2000" b="1" dirty="0"/>
              <a:t>              </a:t>
            </a:r>
            <a:r>
              <a:rPr lang="fr-FR" altLang="en-US" sz="2000" b="1" i="1" dirty="0"/>
              <a:t>p</a:t>
            </a:r>
            <a:r>
              <a:rPr lang="fr-FR" altLang="en-US" sz="2000" b="1" dirty="0"/>
              <a:t> = </a:t>
            </a:r>
            <a:r>
              <a:rPr lang="fr-FR" altLang="en-US" sz="2000" b="1" i="1" dirty="0"/>
              <a:t>t</a:t>
            </a:r>
            <a:r>
              <a:rPr lang="fr-FR" altLang="en-US" sz="2000" b="1" dirty="0"/>
              <a:t>;</a:t>
            </a:r>
            <a:endParaRPr lang="fr-FR" altLang="en-US" sz="2000" b="1" dirty="0"/>
          </a:p>
          <a:p>
            <a:pPr eaLnBrk="1" hangingPunct="1">
              <a:lnSpc>
                <a:spcPct val="90000"/>
              </a:lnSpc>
              <a:buFont typeface="Wingdings" panose="05000000000000000000" pitchFamily="2" charset="2"/>
              <a:buNone/>
            </a:pPr>
            <a:r>
              <a:rPr lang="fr-FR" altLang="en-US" sz="2000" b="1" dirty="0"/>
              <a:t>              </a:t>
            </a:r>
            <a:r>
              <a:rPr lang="en-US" altLang="zh-CN" sz="2000" b="1" dirty="0">
                <a:solidFill>
                  <a:srgbClr val="0000FF"/>
                </a:solidFill>
              </a:rPr>
              <a:t>while</a:t>
            </a:r>
            <a:r>
              <a:rPr lang="en-US" altLang="zh-CN" sz="2000" b="1" dirty="0"/>
              <a:t> (</a:t>
            </a:r>
            <a:r>
              <a:rPr lang="en-US" altLang="zh-CN" sz="2000" b="1" i="1" dirty="0" err="1"/>
              <a:t>p</a:t>
            </a:r>
            <a:r>
              <a:rPr lang="en-US" altLang="zh-CN" sz="1800" b="1" dirty="0" err="1">
                <a:sym typeface="Wingdings" panose="05000000000000000000" pitchFamily="2" charset="2"/>
              </a:rPr>
              <a:t></a:t>
            </a:r>
            <a:r>
              <a:rPr lang="en-US" altLang="zh-CN" sz="2000" b="1" dirty="0" err="1"/>
              <a:t>lchild</a:t>
            </a:r>
            <a:r>
              <a:rPr lang="en-US" altLang="zh-CN" sz="2000" b="1" dirty="0"/>
              <a:t> != NULL || </a:t>
            </a:r>
            <a:r>
              <a:rPr lang="en-US" altLang="zh-CN" sz="2000" b="1" i="1" dirty="0" err="1"/>
              <a:t>p</a:t>
            </a:r>
            <a:r>
              <a:rPr lang="en-US" altLang="zh-CN" sz="1800" b="1" dirty="0" err="1">
                <a:sym typeface="Wingdings" panose="05000000000000000000" pitchFamily="2" charset="2"/>
              </a:rPr>
              <a:t></a:t>
            </a:r>
            <a:r>
              <a:rPr lang="en-US" altLang="zh-CN" sz="2000" b="1" dirty="0" err="1"/>
              <a:t>rchild</a:t>
            </a:r>
            <a:r>
              <a:rPr lang="en-US" altLang="zh-CN" sz="2000" b="1" dirty="0"/>
              <a:t> != NULL ){</a:t>
            </a:r>
            <a:endParaRPr lang="en-US" altLang="zh-CN" sz="2000" b="1" dirty="0"/>
          </a:p>
          <a:p>
            <a:pPr eaLnBrk="1" hangingPunct="1">
              <a:lnSpc>
                <a:spcPct val="90000"/>
              </a:lnSpc>
              <a:buFont typeface="Wingdings" panose="05000000000000000000" pitchFamily="2" charset="2"/>
              <a:buNone/>
            </a:pPr>
            <a:r>
              <a:rPr lang="en-US" altLang="zh-CN" sz="2000" b="1" dirty="0"/>
              <a:t>                         </a:t>
            </a:r>
            <a:r>
              <a:rPr lang="en-US" altLang="zh-CN" sz="2000" b="1" dirty="0">
                <a:solidFill>
                  <a:srgbClr val="0000FF"/>
                </a:solidFill>
              </a:rPr>
              <a:t>if</a:t>
            </a:r>
            <a:r>
              <a:rPr lang="en-US" altLang="zh-CN" sz="2000" b="1" dirty="0"/>
              <a:t> ( </a:t>
            </a:r>
            <a:r>
              <a:rPr lang="en-US" altLang="zh-CN" sz="2000" b="1" i="1" dirty="0" err="1"/>
              <a:t>p</a:t>
            </a:r>
            <a:r>
              <a:rPr lang="en-US" altLang="zh-CN" sz="1800" b="1" dirty="0" err="1">
                <a:sym typeface="Wingdings" panose="05000000000000000000" pitchFamily="2" charset="2"/>
              </a:rPr>
              <a:t></a:t>
            </a:r>
            <a:r>
              <a:rPr lang="en-US" altLang="zh-CN" sz="2000" b="1" dirty="0" err="1"/>
              <a:t>rchild</a:t>
            </a:r>
            <a:r>
              <a:rPr lang="en-US" altLang="zh-CN" sz="2000" b="1" dirty="0"/>
              <a:t> == NULL ) </a:t>
            </a:r>
            <a:endParaRPr lang="en-US" altLang="zh-CN" sz="2000" b="1" dirty="0"/>
          </a:p>
          <a:p>
            <a:pPr eaLnBrk="1" hangingPunct="1">
              <a:lnSpc>
                <a:spcPct val="90000"/>
              </a:lnSpc>
              <a:buFont typeface="Wingdings" panose="05000000000000000000" pitchFamily="2" charset="2"/>
              <a:buNone/>
            </a:pPr>
            <a:r>
              <a:rPr lang="en-US" altLang="zh-CN" sz="2000" b="1" dirty="0"/>
              <a:t>                               </a:t>
            </a:r>
            <a:r>
              <a:rPr lang="en-US" altLang="zh-CN" sz="2000" b="1" i="1" dirty="0"/>
              <a:t>p</a:t>
            </a:r>
            <a:r>
              <a:rPr lang="en-US" altLang="zh-CN" sz="2000" b="1" dirty="0"/>
              <a:t> = </a:t>
            </a:r>
            <a:r>
              <a:rPr lang="en-US" altLang="zh-CN" sz="2000" b="1" i="1" dirty="0" err="1"/>
              <a:t>p</a:t>
            </a:r>
            <a:r>
              <a:rPr lang="en-US" altLang="zh-CN" sz="1800" b="1" dirty="0" err="1">
                <a:sym typeface="Wingdings" panose="05000000000000000000" pitchFamily="2" charset="2"/>
              </a:rPr>
              <a:t></a:t>
            </a:r>
            <a:r>
              <a:rPr lang="en-US" altLang="zh-CN" sz="2000" b="1" dirty="0" err="1"/>
              <a:t>lchild</a:t>
            </a:r>
            <a:r>
              <a:rPr lang="en-US" altLang="zh-CN" sz="2000" b="1" dirty="0"/>
              <a:t>;</a:t>
            </a:r>
            <a:endParaRPr lang="en-US" altLang="zh-CN" sz="2000" b="1" dirty="0"/>
          </a:p>
          <a:p>
            <a:pPr eaLnBrk="1" hangingPunct="1">
              <a:lnSpc>
                <a:spcPct val="90000"/>
              </a:lnSpc>
              <a:buFont typeface="Wingdings" panose="05000000000000000000" pitchFamily="2" charset="2"/>
              <a:buNone/>
            </a:pPr>
            <a:r>
              <a:rPr lang="en-US" altLang="zh-CN" sz="2000" b="1" dirty="0"/>
              <a:t>                        </a:t>
            </a:r>
            <a:r>
              <a:rPr lang="en-US" altLang="zh-CN" sz="2000" b="1" dirty="0">
                <a:solidFill>
                  <a:srgbClr val="0000FF"/>
                </a:solidFill>
              </a:rPr>
              <a:t>else</a:t>
            </a:r>
            <a:r>
              <a:rPr lang="en-US" altLang="zh-CN" sz="2000" b="1" dirty="0"/>
              <a:t>    </a:t>
            </a:r>
            <a:endParaRPr lang="en-US" altLang="zh-CN" sz="2000" b="1" dirty="0"/>
          </a:p>
          <a:p>
            <a:pPr eaLnBrk="1" hangingPunct="1">
              <a:lnSpc>
                <a:spcPct val="90000"/>
              </a:lnSpc>
              <a:buFont typeface="Wingdings" panose="05000000000000000000" pitchFamily="2" charset="2"/>
              <a:buNone/>
            </a:pPr>
            <a:r>
              <a:rPr lang="en-US" altLang="zh-CN" sz="2000" b="1" dirty="0"/>
              <a:t>                               </a:t>
            </a:r>
            <a:r>
              <a:rPr lang="en-US" altLang="zh-CN" sz="2000" b="1" i="1" dirty="0"/>
              <a:t>p</a:t>
            </a:r>
            <a:r>
              <a:rPr lang="en-US" altLang="zh-CN" sz="2000" b="1" dirty="0"/>
              <a:t> = </a:t>
            </a:r>
            <a:r>
              <a:rPr lang="en-US" altLang="zh-CN" sz="2000" b="1" i="1" dirty="0" err="1"/>
              <a:t>p</a:t>
            </a:r>
            <a:r>
              <a:rPr lang="en-US" altLang="zh-CN" sz="1800" b="1" dirty="0" err="1">
                <a:sym typeface="Wingdings" panose="05000000000000000000" pitchFamily="2" charset="2"/>
              </a:rPr>
              <a:t></a:t>
            </a:r>
            <a:r>
              <a:rPr lang="en-US" altLang="zh-CN" sz="2000" b="1" dirty="0" err="1"/>
              <a:t>rchild</a:t>
            </a:r>
            <a:r>
              <a:rPr lang="en-US" altLang="zh-CN" sz="2000" b="1" dirty="0"/>
              <a:t>;</a:t>
            </a:r>
            <a:endParaRPr lang="en-US" altLang="zh-CN" sz="2000" b="1" dirty="0"/>
          </a:p>
          <a:p>
            <a:pPr eaLnBrk="1" hangingPunct="1">
              <a:lnSpc>
                <a:spcPct val="90000"/>
              </a:lnSpc>
              <a:buFont typeface="Wingdings" panose="05000000000000000000" pitchFamily="2" charset="2"/>
              <a:buNone/>
            </a:pPr>
            <a:r>
              <a:rPr lang="en-US" altLang="zh-CN" sz="2000" b="1" dirty="0"/>
              <a:t>               }</a:t>
            </a:r>
            <a:endParaRPr lang="en-US" altLang="zh-CN" sz="2000" b="1" dirty="0"/>
          </a:p>
          <a:p>
            <a:pPr eaLnBrk="1" hangingPunct="1">
              <a:lnSpc>
                <a:spcPct val="90000"/>
              </a:lnSpc>
              <a:buFont typeface="Wingdings" panose="05000000000000000000" pitchFamily="2" charset="2"/>
              <a:buNone/>
            </a:pPr>
            <a:r>
              <a:rPr lang="en-US" altLang="zh-CN" sz="2000" b="1" dirty="0"/>
              <a:t>               </a:t>
            </a:r>
            <a:r>
              <a:rPr lang="en-US" altLang="zh-CN" sz="2000" b="1" dirty="0" err="1">
                <a:solidFill>
                  <a:srgbClr val="0000FF"/>
                </a:solidFill>
              </a:rPr>
              <a:t>cout</a:t>
            </a:r>
            <a:r>
              <a:rPr lang="en-US" altLang="zh-CN" sz="2000" b="1" dirty="0"/>
              <a:t> &lt;&lt; </a:t>
            </a:r>
            <a:r>
              <a:rPr lang="en-US" altLang="zh-CN" sz="2000" b="1" i="1" dirty="0" err="1"/>
              <a:t>p</a:t>
            </a:r>
            <a:r>
              <a:rPr lang="en-US" altLang="zh-CN" sz="1800" b="1" dirty="0" err="1">
                <a:sym typeface="Wingdings" panose="05000000000000000000" pitchFamily="2" charset="2"/>
              </a:rPr>
              <a:t></a:t>
            </a:r>
            <a:r>
              <a:rPr lang="en-US" altLang="zh-CN" sz="2000" b="1" dirty="0" err="1"/>
              <a:t>data</a:t>
            </a:r>
            <a:r>
              <a:rPr lang="en-US" altLang="zh-CN" sz="2000" b="1" dirty="0"/>
              <a:t>;</a:t>
            </a:r>
            <a:endParaRPr lang="en-US" altLang="zh-CN" sz="2000" b="1" dirty="0"/>
          </a:p>
          <a:p>
            <a:pPr eaLnBrk="1" hangingPunct="1">
              <a:lnSpc>
                <a:spcPct val="90000"/>
              </a:lnSpc>
              <a:buFont typeface="Wingdings" panose="05000000000000000000" pitchFamily="2" charset="2"/>
              <a:buNone/>
            </a:pPr>
            <a:r>
              <a:rPr lang="en-US" altLang="zh-CN" sz="2000" b="1" dirty="0"/>
              <a:t>      }</a:t>
            </a:r>
            <a:endParaRPr lang="en-US" altLang="zh-CN" sz="2000" b="1" dirty="0"/>
          </a:p>
        </p:txBody>
      </p:sp>
      <p:sp>
        <p:nvSpPr>
          <p:cNvPr id="36869" name="Line 4"/>
          <p:cNvSpPr>
            <a:spLocks noChangeShapeType="1"/>
          </p:cNvSpPr>
          <p:nvPr/>
        </p:nvSpPr>
        <p:spPr bwMode="auto">
          <a:xfrm>
            <a:off x="6227763" y="3213100"/>
            <a:ext cx="2160587" cy="1152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 name="AutoShape 5"/>
          <p:cNvSpPr>
            <a:spLocks noChangeAspect="1" noChangeArrowheads="1"/>
          </p:cNvSpPr>
          <p:nvPr/>
        </p:nvSpPr>
        <p:spPr bwMode="auto">
          <a:xfrm>
            <a:off x="5435600" y="3141663"/>
            <a:ext cx="3095625"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nvGrpSpPr>
          <p:cNvPr id="8" name="组合 67"/>
          <p:cNvGrpSpPr/>
          <p:nvPr/>
        </p:nvGrpSpPr>
        <p:grpSpPr>
          <a:xfrm>
            <a:off x="423112" y="103196"/>
            <a:ext cx="7317240" cy="674847"/>
            <a:chOff x="830947" y="4202884"/>
            <a:chExt cx="7317240" cy="674847"/>
          </a:xfrm>
        </p:grpSpPr>
        <p:grpSp>
          <p:nvGrpSpPr>
            <p:cNvPr id="9" name="组合 106"/>
            <p:cNvGrpSpPr/>
            <p:nvPr/>
          </p:nvGrpSpPr>
          <p:grpSpPr>
            <a:xfrm>
              <a:off x="830947" y="4202884"/>
              <a:ext cx="7317240" cy="674847"/>
              <a:chOff x="821422" y="4202884"/>
              <a:chExt cx="7317240" cy="674847"/>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2" name="TextBox 6"/>
              <p:cNvSpPr txBox="1">
                <a:spLocks noChangeArrowheads="1"/>
              </p:cNvSpPr>
              <p:nvPr/>
            </p:nvSpPr>
            <p:spPr bwMode="auto">
              <a:xfrm>
                <a:off x="821422" y="4218085"/>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8.4 </a:t>
                </a:r>
                <a:r>
                  <a:rPr lang="zh-CN" altLang="en-US" sz="3600" b="1" dirty="0">
                    <a:latin typeface="Times New Roman" panose="02020603050405020304" pitchFamily="18" charset="0"/>
                    <a:ea typeface="黑体" panose="02010609060101010101" pitchFamily="49" charset="-122"/>
                  </a:rPr>
                  <a:t>二叉树的遍历及其应用</a:t>
                </a:r>
                <a:endParaRPr lang="zh-CN" altLang="en-US" sz="3600" b="1" dirty="0">
                  <a:latin typeface="Times New Roman" panose="02020603050405020304" pitchFamily="18" charset="0"/>
                  <a:ea typeface="黑体" panose="02010609060101010101" pitchFamily="49" charset="-122"/>
                </a:endParaRPr>
              </a:p>
            </p:txBody>
          </p:sp>
        </p:grpSp>
        <p:pic>
          <p:nvPicPr>
            <p:cNvPr id="10" name="图片 9"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linds(horizont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linds(horizont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linds(horizontal)">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blinds(horizontal)">
                                      <p:cBhvr>
                                        <p:cTn id="72" dur="500"/>
                                        <p:tgtEl>
                                          <p:spTgt spid="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
                                            <p:txEl>
                                              <p:pRg st="14" end="14"/>
                                            </p:txEl>
                                          </p:spTgt>
                                        </p:tgtEl>
                                        <p:attrNameLst>
                                          <p:attrName>style.visibility</p:attrName>
                                        </p:attrNameLst>
                                      </p:cBhvr>
                                      <p:to>
                                        <p:strVal val="visible"/>
                                      </p:to>
                                    </p:set>
                                    <p:animEffect transition="in" filter="blinds(horizontal)">
                                      <p:cBhvr>
                                        <p:cTn id="77" dur="500"/>
                                        <p:tgtEl>
                                          <p:spTgt spid="2">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nodePh="1">
                                  <p:stCondLst>
                                    <p:cond delay="0"/>
                                  </p:stCondLst>
                                  <p:endCondLst>
                                    <p:cond evt="begin" delay="0">
                                      <p:tn val="80"/>
                                    </p:cond>
                                  </p:endCondLst>
                                  <p:childTnLst>
                                    <p:set>
                                      <p:cBhvr>
                                        <p:cTn id="81" dur="1" fill="hold">
                                          <p:stCondLst>
                                            <p:cond delay="0"/>
                                          </p:stCondLst>
                                        </p:cTn>
                                        <p:tgtEl>
                                          <p:spTgt spid="3"/>
                                        </p:tgtEl>
                                        <p:attrNameLst>
                                          <p:attrName>style.visibility</p:attrName>
                                        </p:attrNameLst>
                                      </p:cBhvr>
                                      <p:to>
                                        <p:strVal val="visible"/>
                                      </p:to>
                                    </p:set>
                                    <p:animEffect transition="in" filter="blinds(horizontal)">
                                      <p:cBhvr>
                                        <p:cTn id="8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build="p"/>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3CC00C70-9429-4A73-B8E8-FD6444E2DF32}"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3" name="Rectangle 3"/>
          <p:cNvSpPr>
            <a:spLocks noGrp="1" noChangeArrowheads="1"/>
          </p:cNvSpPr>
          <p:nvPr>
            <p:ph type="body" idx="1"/>
          </p:nvPr>
        </p:nvSpPr>
        <p:spPr>
          <a:xfrm>
            <a:off x="356823" y="952538"/>
            <a:ext cx="8229600" cy="4678451"/>
          </a:xfrm>
        </p:spPr>
        <p:txBody>
          <a:bodyPr/>
          <a:lstStyle/>
          <a:p>
            <a:pPr marL="0" indent="0" eaLnBrk="1" hangingPunct="1">
              <a:buClr>
                <a:srgbClr val="FF0000"/>
              </a:buClr>
              <a:buNone/>
            </a:pPr>
            <a:r>
              <a:rPr lang="en-US" altLang="zh-CN" sz="2000" b="1" dirty="0">
                <a:solidFill>
                  <a:srgbClr val="0000FF"/>
                </a:solidFill>
              </a:rPr>
              <a:t>1. </a:t>
            </a:r>
            <a:r>
              <a:rPr lang="zh-CN" altLang="en-US" sz="2000" b="1" dirty="0">
                <a:solidFill>
                  <a:srgbClr val="0000FF"/>
                </a:solidFill>
              </a:rPr>
              <a:t>对下面二叉树，按照阅读递归算法的方法模拟执行中序遍历。</a:t>
            </a:r>
            <a:endParaRPr lang="zh-CN" altLang="en-US" sz="2000" b="1" dirty="0">
              <a:solidFill>
                <a:srgbClr val="0000FF"/>
              </a:solidFill>
            </a:endParaRPr>
          </a:p>
          <a:p>
            <a:pPr eaLnBrk="1" hangingPunct="1">
              <a:buFont typeface="Wingdings" panose="05000000000000000000" pitchFamily="2" charset="2"/>
              <a:buNone/>
            </a:pPr>
            <a:endParaRPr lang="zh-CN" altLang="en-US" sz="2400" b="1" dirty="0">
              <a:solidFill>
                <a:srgbClr val="0000FF"/>
              </a:solidFill>
            </a:endParaRPr>
          </a:p>
          <a:p>
            <a:pPr eaLnBrk="1" hangingPunct="1">
              <a:buFont typeface="Wingdings" panose="05000000000000000000" pitchFamily="2" charset="2"/>
              <a:buNone/>
            </a:pPr>
            <a:endParaRPr lang="zh-CN" altLang="en-US" sz="2400" b="1" dirty="0"/>
          </a:p>
          <a:p>
            <a:pPr eaLnBrk="1" hangingPunct="1">
              <a:buFont typeface="Wingdings" panose="05000000000000000000" pitchFamily="2" charset="2"/>
              <a:buNone/>
            </a:pPr>
            <a:endParaRPr lang="zh-CN" altLang="en-US" sz="2400" b="1" dirty="0"/>
          </a:p>
          <a:p>
            <a:pPr eaLnBrk="1" hangingPunct="1">
              <a:buFont typeface="Wingdings" panose="05000000000000000000" pitchFamily="2" charset="2"/>
              <a:buNone/>
            </a:pPr>
            <a:endParaRPr lang="zh-CN" altLang="en-US" sz="2400" b="1" dirty="0"/>
          </a:p>
          <a:p>
            <a:pPr eaLnBrk="1" hangingPunct="1">
              <a:buFont typeface="Wingdings" panose="05000000000000000000" pitchFamily="2" charset="2"/>
              <a:buNone/>
            </a:pPr>
            <a:endParaRPr lang="zh-CN" altLang="en-US" sz="2400" b="1" dirty="0"/>
          </a:p>
          <a:p>
            <a:pPr eaLnBrk="1" hangingPunct="1">
              <a:buFont typeface="Wingdings" panose="05000000000000000000" pitchFamily="2" charset="2"/>
              <a:buNone/>
            </a:pPr>
            <a:endParaRPr lang="zh-CN" altLang="en-US" sz="2400" b="1" dirty="0"/>
          </a:p>
          <a:p>
            <a:pPr eaLnBrk="1" hangingPunct="1">
              <a:buFont typeface="Wingdings" panose="05000000000000000000" pitchFamily="2" charset="2"/>
              <a:buNone/>
            </a:pPr>
            <a:endParaRPr lang="en-US" altLang="zh-CN" sz="2000" b="1" dirty="0"/>
          </a:p>
          <a:p>
            <a:pPr eaLnBrk="1" hangingPunct="1">
              <a:spcBef>
                <a:spcPts val="600"/>
              </a:spcBef>
              <a:buFont typeface="Wingdings" panose="05000000000000000000" pitchFamily="2" charset="2"/>
              <a:buNone/>
            </a:pPr>
            <a:r>
              <a:rPr lang="en-US" altLang="zh-CN" sz="2000" b="1" dirty="0">
                <a:solidFill>
                  <a:srgbClr val="0000FF"/>
                </a:solidFill>
              </a:rPr>
              <a:t>  2. </a:t>
            </a:r>
            <a:r>
              <a:rPr lang="zh-CN" altLang="en-US" sz="2000" b="1" dirty="0">
                <a:solidFill>
                  <a:srgbClr val="0000FF"/>
                </a:solidFill>
              </a:rPr>
              <a:t>证明</a:t>
            </a:r>
            <a:r>
              <a:rPr lang="en-US" altLang="zh-CN" sz="2000" b="1" dirty="0">
                <a:solidFill>
                  <a:srgbClr val="0000FF"/>
                </a:solidFill>
              </a:rPr>
              <a:t>preorder(</a:t>
            </a:r>
            <a:r>
              <a:rPr lang="en-US" altLang="zh-CN" sz="2000" b="1" dirty="0" err="1">
                <a:solidFill>
                  <a:srgbClr val="0000FF"/>
                </a:solidFill>
              </a:rPr>
              <a:t>bnode</a:t>
            </a:r>
            <a:r>
              <a:rPr lang="en-US" altLang="zh-CN" sz="2000" b="1" dirty="0">
                <a:solidFill>
                  <a:srgbClr val="0000FF"/>
                </a:solidFill>
              </a:rPr>
              <a:t> * T)</a:t>
            </a:r>
            <a:r>
              <a:rPr lang="zh-CN" altLang="en-US" sz="2000" b="1" dirty="0">
                <a:solidFill>
                  <a:srgbClr val="0000FF"/>
                </a:solidFill>
              </a:rPr>
              <a:t>对二叉树遍历的正确性（所有结点访问一次仅且一次）。</a:t>
            </a:r>
            <a:endParaRPr lang="zh-CN" altLang="en-US" sz="2000" b="1" dirty="0">
              <a:solidFill>
                <a:srgbClr val="0000FF"/>
              </a:solidFill>
            </a:endParaRPr>
          </a:p>
          <a:p>
            <a:pPr eaLnBrk="1" hangingPunct="1">
              <a:spcBef>
                <a:spcPts val="1200"/>
              </a:spcBef>
              <a:buFont typeface="Wingdings" panose="05000000000000000000" pitchFamily="2" charset="2"/>
              <a:buNone/>
            </a:pPr>
            <a:r>
              <a:rPr lang="en-US" altLang="zh-CN" sz="2000" b="1" dirty="0">
                <a:solidFill>
                  <a:srgbClr val="0000FF"/>
                </a:solidFill>
              </a:rPr>
              <a:t>  3. </a:t>
            </a:r>
            <a:r>
              <a:rPr lang="zh-CN" altLang="en-US" sz="2000" b="1" dirty="0">
                <a:solidFill>
                  <a:srgbClr val="0000FF"/>
                </a:solidFill>
              </a:rPr>
              <a:t>设计算法求二叉树的结点数。</a:t>
            </a:r>
            <a:endParaRPr lang="zh-CN" altLang="en-US" sz="2000" b="1" dirty="0">
              <a:solidFill>
                <a:srgbClr val="0000FF"/>
              </a:solidFill>
            </a:endParaRPr>
          </a:p>
        </p:txBody>
      </p:sp>
      <p:pic>
        <p:nvPicPr>
          <p:cNvPr id="4" name="图片 3"/>
          <p:cNvPicPr>
            <a:picLocks noChangeAspect="1"/>
          </p:cNvPicPr>
          <p:nvPr/>
        </p:nvPicPr>
        <p:blipFill>
          <a:blip r:embed="rId1"/>
          <a:stretch>
            <a:fillRect/>
          </a:stretch>
        </p:blipFill>
        <p:spPr>
          <a:xfrm>
            <a:off x="2843808" y="1412776"/>
            <a:ext cx="2881765" cy="2860919"/>
          </a:xfrm>
          <a:prstGeom prst="rect">
            <a:avLst/>
          </a:prstGeom>
        </p:spPr>
      </p:pic>
      <p:grpSp>
        <p:nvGrpSpPr>
          <p:cNvPr id="39" name="组合 38"/>
          <p:cNvGrpSpPr/>
          <p:nvPr/>
        </p:nvGrpSpPr>
        <p:grpSpPr>
          <a:xfrm>
            <a:off x="539552" y="66293"/>
            <a:ext cx="2795152" cy="696929"/>
            <a:chOff x="973123" y="4906917"/>
            <a:chExt cx="2795152" cy="696929"/>
          </a:xfrm>
        </p:grpSpPr>
        <p:sp>
          <p:nvSpPr>
            <p:cNvPr id="40" name="矩形 39"/>
            <p:cNvSpPr/>
            <p:nvPr/>
          </p:nvSpPr>
          <p:spPr>
            <a:xfrm>
              <a:off x="1523750" y="4964472"/>
              <a:ext cx="2244525"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相关习题：</a:t>
              </a:r>
              <a:endParaRPr lang="zh-CN" altLang="en-US" sz="3200" b="1" dirty="0">
                <a:latin typeface="Verdana" panose="020B0604030504040204" pitchFamily="34" charset="0"/>
                <a:ea typeface="黑体" panose="02010609060101010101" pitchFamily="49" charset="-122"/>
              </a:endParaRPr>
            </a:p>
          </p:txBody>
        </p:sp>
        <p:pic>
          <p:nvPicPr>
            <p:cNvPr id="41" name="图片 40"/>
            <p:cNvPicPr/>
            <p:nvPr/>
          </p:nvPicPr>
          <p:blipFill>
            <a:blip r:embed="rId2"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blinds(horizontal)">
                                      <p:cBhvr>
                                        <p:cTn id="18" dur="500"/>
                                        <p:tgtEl>
                                          <p:spTgt spid="3">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blinds(horizontal)">
                                      <p:cBhvr>
                                        <p:cTn id="2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灯片编号占位符 6"/>
          <p:cNvSpPr>
            <a:spLocks noGrp="1"/>
          </p:cNvSpPr>
          <p:nvPr>
            <p:ph type="sldNum" sz="quarter" idx="12"/>
          </p:nvPr>
        </p:nvSpPr>
        <p:spPr>
          <a:xfrm>
            <a:off x="6686872" y="6589266"/>
            <a:ext cx="2133600" cy="226714"/>
          </a:xfrm>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5FEF309A-FDB6-4FFA-815A-A99FF1CE7E25}"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3" name="Rectangle 3"/>
          <p:cNvSpPr>
            <a:spLocks noGrp="1" noChangeArrowheads="1"/>
          </p:cNvSpPr>
          <p:nvPr>
            <p:ph type="body" sz="half" idx="1"/>
          </p:nvPr>
        </p:nvSpPr>
        <p:spPr>
          <a:xfrm>
            <a:off x="550175" y="545307"/>
            <a:ext cx="8270297" cy="5184775"/>
          </a:xfrm>
        </p:spPr>
        <p:txBody>
          <a:bodyPr/>
          <a:lstStyle/>
          <a:p>
            <a:pPr eaLnBrk="1" hangingPunct="1">
              <a:buFont typeface="Wingdings" panose="05000000000000000000" pitchFamily="2" charset="2"/>
              <a:buNone/>
            </a:pPr>
            <a:endParaRPr lang="en-US" altLang="zh-CN" sz="2000" b="1" dirty="0"/>
          </a:p>
          <a:p>
            <a:pPr eaLnBrk="1" hangingPunct="1">
              <a:buFont typeface="Wingdings" panose="05000000000000000000" pitchFamily="2" charset="2"/>
              <a:buNone/>
            </a:pPr>
            <a:r>
              <a:rPr lang="en-US" altLang="zh-CN" sz="2400" b="1" dirty="0">
                <a:solidFill>
                  <a:srgbClr val="0000FF"/>
                </a:solidFill>
              </a:rPr>
              <a:t>4.  </a:t>
            </a:r>
            <a:r>
              <a:rPr lang="zh-CN" altLang="en-US" sz="2400" b="1" dirty="0">
                <a:solidFill>
                  <a:srgbClr val="0000FF"/>
                </a:solidFill>
              </a:rPr>
              <a:t>设计算法将二叉链表存储的二叉树转换为顺序存储形式。</a:t>
            </a:r>
            <a:endParaRPr lang="zh-CN" altLang="en-US" sz="2400" b="1" dirty="0">
              <a:solidFill>
                <a:srgbClr val="0000FF"/>
              </a:solidFill>
            </a:endParaRPr>
          </a:p>
          <a:p>
            <a:pPr eaLnBrk="1" hangingPunct="1">
              <a:buFont typeface="Wingdings" panose="05000000000000000000" pitchFamily="2" charset="2"/>
              <a:buNone/>
            </a:pPr>
            <a:r>
              <a:rPr lang="zh-CN" altLang="en-US" sz="2000" b="1" dirty="0"/>
              <a:t>      </a:t>
            </a:r>
            <a:r>
              <a:rPr lang="zh-CN" altLang="en-US" sz="2400" b="1" dirty="0"/>
              <a:t>存储在 </a:t>
            </a:r>
            <a:r>
              <a:rPr lang="en-US" altLang="zh-CN" sz="2400" b="1" dirty="0"/>
              <a:t>A[]</a:t>
            </a:r>
            <a:r>
              <a:rPr lang="zh-CN" altLang="en-US" sz="2400" b="1" dirty="0"/>
              <a:t>中，并将对应空结点的元素的值设置为“</a:t>
            </a:r>
            <a:r>
              <a:rPr lang="en-US" altLang="zh-CN" sz="2400" b="1" dirty="0"/>
              <a:t>^”</a:t>
            </a:r>
            <a:r>
              <a:rPr lang="zh-CN" altLang="en-US" sz="2400" b="1" dirty="0"/>
              <a:t>。</a:t>
            </a:r>
            <a:endParaRPr lang="zh-CN" altLang="en-US" sz="2400" b="1" dirty="0"/>
          </a:p>
          <a:p>
            <a:pPr lvl="1">
              <a:buClr>
                <a:srgbClr val="FF0000"/>
              </a:buClr>
              <a:buFont typeface="Wingdings" panose="05000000000000000000" pitchFamily="2" charset="2"/>
              <a:buChar char="ü"/>
            </a:pPr>
            <a:r>
              <a:rPr lang="zh-CN" altLang="en-US" sz="2200" b="1" dirty="0"/>
              <a:t>例如，下面是一棵二叉树及其对应的存储结构</a:t>
            </a:r>
            <a:r>
              <a:rPr lang="en-US" altLang="zh-CN" sz="2200" b="1" dirty="0"/>
              <a:t>A[]</a:t>
            </a:r>
            <a:r>
              <a:rPr lang="zh-CN" altLang="en-US" sz="2200" b="1" dirty="0"/>
              <a:t>的示例。</a:t>
            </a:r>
            <a:endParaRPr lang="zh-CN" altLang="en-US" sz="2200" b="1" dirty="0"/>
          </a:p>
          <a:p>
            <a:pPr eaLnBrk="1" hangingPunct="1">
              <a:lnSpc>
                <a:spcPct val="90000"/>
              </a:lnSpc>
              <a:buFont typeface="Wingdings" panose="05000000000000000000" pitchFamily="2" charset="2"/>
              <a:buNone/>
            </a:pPr>
            <a:endParaRPr lang="zh-CN" altLang="en-US" sz="2000" dirty="0"/>
          </a:p>
          <a:p>
            <a:pPr eaLnBrk="1" hangingPunct="1">
              <a:lnSpc>
                <a:spcPct val="90000"/>
              </a:lnSpc>
              <a:buFont typeface="Wingdings" panose="05000000000000000000" pitchFamily="2" charset="2"/>
              <a:buNone/>
            </a:pPr>
            <a:endParaRPr lang="zh-CN" altLang="en-US" sz="2000" dirty="0"/>
          </a:p>
          <a:p>
            <a:pPr eaLnBrk="1" hangingPunct="1">
              <a:lnSpc>
                <a:spcPct val="90000"/>
              </a:lnSpc>
              <a:buFont typeface="Wingdings" panose="05000000000000000000" pitchFamily="2" charset="2"/>
              <a:buNone/>
            </a:pPr>
            <a:endParaRPr lang="zh-CN" altLang="en-US" sz="2000" dirty="0"/>
          </a:p>
          <a:p>
            <a:pPr eaLnBrk="1" hangingPunct="1">
              <a:lnSpc>
                <a:spcPct val="90000"/>
              </a:lnSpc>
              <a:buFont typeface="Wingdings" panose="05000000000000000000" pitchFamily="2" charset="2"/>
              <a:buNone/>
            </a:pPr>
            <a:endParaRPr lang="zh-CN" altLang="en-US" sz="2000" dirty="0"/>
          </a:p>
          <a:p>
            <a:pPr eaLnBrk="1" hangingPunct="1">
              <a:lnSpc>
                <a:spcPct val="90000"/>
              </a:lnSpc>
              <a:buFont typeface="Wingdings" panose="05000000000000000000" pitchFamily="2" charset="2"/>
              <a:buNone/>
            </a:pPr>
            <a:endParaRPr lang="zh-CN" altLang="en-US" sz="2000" dirty="0"/>
          </a:p>
          <a:p>
            <a:pPr eaLnBrk="1" hangingPunct="1">
              <a:lnSpc>
                <a:spcPct val="90000"/>
              </a:lnSpc>
              <a:buFont typeface="Wingdings" panose="05000000000000000000" pitchFamily="2" charset="2"/>
              <a:buNone/>
            </a:pPr>
            <a:endParaRPr lang="zh-CN" altLang="en-US" sz="2000" dirty="0"/>
          </a:p>
          <a:p>
            <a:pPr eaLnBrk="1" hangingPunct="1">
              <a:lnSpc>
                <a:spcPct val="90000"/>
              </a:lnSpc>
              <a:buFont typeface="Wingdings" panose="05000000000000000000" pitchFamily="2" charset="2"/>
              <a:buNone/>
            </a:pPr>
            <a:endParaRPr lang="zh-CN" altLang="en-US" sz="2000" dirty="0"/>
          </a:p>
          <a:p>
            <a:pPr eaLnBrk="1" hangingPunct="1">
              <a:lnSpc>
                <a:spcPct val="90000"/>
              </a:lnSpc>
              <a:buFont typeface="Wingdings" panose="05000000000000000000" pitchFamily="2" charset="2"/>
              <a:buNone/>
            </a:pPr>
            <a:endParaRPr lang="zh-CN" altLang="en-US" sz="2000" dirty="0"/>
          </a:p>
          <a:p>
            <a:pPr eaLnBrk="1" hangingPunct="1">
              <a:lnSpc>
                <a:spcPct val="90000"/>
              </a:lnSpc>
              <a:buFont typeface="Wingdings" panose="05000000000000000000" pitchFamily="2" charset="2"/>
              <a:buNone/>
            </a:pPr>
            <a:endParaRPr lang="zh-CN" altLang="en-US" sz="2000" dirty="0"/>
          </a:p>
          <a:p>
            <a:pPr eaLnBrk="1" hangingPunct="1">
              <a:lnSpc>
                <a:spcPct val="90000"/>
              </a:lnSpc>
              <a:buFont typeface="Wingdings" panose="05000000000000000000" pitchFamily="2" charset="2"/>
              <a:buNone/>
            </a:pPr>
            <a:r>
              <a:rPr lang="zh-CN" altLang="en-US" sz="2000" dirty="0"/>
              <a:t>                </a:t>
            </a:r>
            <a:endParaRPr lang="zh-CN" altLang="en-US" sz="2000" dirty="0"/>
          </a:p>
        </p:txBody>
      </p:sp>
      <p:graphicFrame>
        <p:nvGraphicFramePr>
          <p:cNvPr id="38916" name="Group 4"/>
          <p:cNvGraphicFramePr>
            <a:graphicFrameLocks noGrp="1"/>
          </p:cNvGraphicFramePr>
          <p:nvPr/>
        </p:nvGraphicFramePr>
        <p:xfrm>
          <a:off x="827088" y="5732463"/>
          <a:ext cx="7696200" cy="427038"/>
        </p:xfrm>
        <a:graphic>
          <a:graphicData uri="http://schemas.openxmlformats.org/drawingml/2006/table">
            <a:tbl>
              <a:tblPr/>
              <a:tblGrid>
                <a:gridCol w="550862"/>
                <a:gridCol w="547688"/>
                <a:gridCol w="550862"/>
                <a:gridCol w="549275"/>
                <a:gridCol w="465138"/>
                <a:gridCol w="636587"/>
                <a:gridCol w="549275"/>
                <a:gridCol w="549275"/>
                <a:gridCol w="550863"/>
                <a:gridCol w="549275"/>
                <a:gridCol w="549275"/>
                <a:gridCol w="549275"/>
                <a:gridCol w="549275"/>
                <a:gridCol w="549275"/>
              </a:tblGrid>
              <a:tr h="427038">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 A</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B</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C </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D</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E</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F </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G</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H</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 ^</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I</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 ^</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J</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M</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graphicFrame>
        <p:nvGraphicFramePr>
          <p:cNvPr id="38948" name="Group 36"/>
          <p:cNvGraphicFramePr>
            <a:graphicFrameLocks noGrp="1"/>
          </p:cNvGraphicFramePr>
          <p:nvPr>
            <p:ph sz="half" idx="2"/>
          </p:nvPr>
        </p:nvGraphicFramePr>
        <p:xfrm>
          <a:off x="827088" y="5300663"/>
          <a:ext cx="7696200" cy="427038"/>
        </p:xfrm>
        <a:graphic>
          <a:graphicData uri="http://schemas.openxmlformats.org/drawingml/2006/table">
            <a:tbl>
              <a:tblPr/>
              <a:tblGrid>
                <a:gridCol w="550862"/>
                <a:gridCol w="547688"/>
                <a:gridCol w="550862"/>
                <a:gridCol w="549275"/>
                <a:gridCol w="465138"/>
                <a:gridCol w="636587"/>
                <a:gridCol w="549275"/>
                <a:gridCol w="549275"/>
                <a:gridCol w="550863"/>
                <a:gridCol w="549275"/>
                <a:gridCol w="549275"/>
                <a:gridCol w="549275"/>
                <a:gridCol w="549275"/>
                <a:gridCol w="549275"/>
              </a:tblGrid>
              <a:tr h="427038">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0</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 1</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2</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3 </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4</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5</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6</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7</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8</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 9</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10</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11</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12</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13</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r>
            </a:tbl>
          </a:graphicData>
        </a:graphic>
      </p:graphicFrame>
      <p:pic>
        <p:nvPicPr>
          <p:cNvPr id="5" name="图片 4"/>
          <p:cNvPicPr>
            <a:picLocks noChangeAspect="1"/>
          </p:cNvPicPr>
          <p:nvPr/>
        </p:nvPicPr>
        <p:blipFill>
          <a:blip r:embed="rId1"/>
          <a:stretch>
            <a:fillRect/>
          </a:stretch>
        </p:blipFill>
        <p:spPr>
          <a:xfrm>
            <a:off x="1618912" y="2111773"/>
            <a:ext cx="6105695" cy="3187700"/>
          </a:xfrm>
          <a:prstGeom prst="rect">
            <a:avLst/>
          </a:prstGeom>
        </p:spPr>
      </p:pic>
      <p:grpSp>
        <p:nvGrpSpPr>
          <p:cNvPr id="48" name="组合 47"/>
          <p:cNvGrpSpPr/>
          <p:nvPr/>
        </p:nvGrpSpPr>
        <p:grpSpPr>
          <a:xfrm>
            <a:off x="539552" y="66293"/>
            <a:ext cx="2795152" cy="696929"/>
            <a:chOff x="973123" y="4906917"/>
            <a:chExt cx="2795152" cy="696929"/>
          </a:xfrm>
        </p:grpSpPr>
        <p:sp>
          <p:nvSpPr>
            <p:cNvPr id="49" name="矩形 48"/>
            <p:cNvSpPr/>
            <p:nvPr/>
          </p:nvSpPr>
          <p:spPr>
            <a:xfrm>
              <a:off x="1523750" y="4964472"/>
              <a:ext cx="2244525"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相关习题：</a:t>
              </a:r>
              <a:endParaRPr lang="zh-CN" altLang="en-US" sz="3200" b="1" dirty="0">
                <a:latin typeface="Verdana" panose="020B0604030504040204" pitchFamily="34" charset="0"/>
                <a:ea typeface="黑体" panose="02010609060101010101" pitchFamily="49" charset="-122"/>
              </a:endParaRPr>
            </a:p>
          </p:txBody>
        </p:sp>
        <p:pic>
          <p:nvPicPr>
            <p:cNvPr id="50" name="图片 49"/>
            <p:cNvPicPr/>
            <p:nvPr/>
          </p:nvPicPr>
          <p:blipFill>
            <a:blip r:embed="rId2"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13" end="13"/>
                                            </p:txEl>
                                          </p:spTgt>
                                        </p:tgtEl>
                                        <p:attrNameLst>
                                          <p:attrName>style.visibility</p:attrName>
                                        </p:attrNameLst>
                                      </p:cBhvr>
                                      <p:to>
                                        <p:strVal val="visible"/>
                                      </p:to>
                                    </p:set>
                                    <p:animEffect transition="in" filter="blinds(horizontal)">
                                      <p:cBhvr>
                                        <p:cTn id="20" dur="500"/>
                                        <p:tgtEl>
                                          <p:spTgt spid="3">
                                            <p:txEl>
                                              <p:pRg st="13" end="1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8916"/>
                                        </p:tgtEl>
                                        <p:attrNameLst>
                                          <p:attrName>style.visibility</p:attrName>
                                        </p:attrNameLst>
                                      </p:cBhvr>
                                      <p:to>
                                        <p:strVal val="visible"/>
                                      </p:to>
                                    </p:set>
                                    <p:animEffect transition="in" filter="blinds(horizontal)">
                                      <p:cBhvr>
                                        <p:cTn id="25" dur="500"/>
                                        <p:tgtEl>
                                          <p:spTgt spid="38916"/>
                                        </p:tgtEl>
                                      </p:cBhvr>
                                    </p:animEffect>
                                  </p:childTnLst>
                                </p:cTn>
                              </p:par>
                              <p:par>
                                <p:cTn id="26" presetID="3" presetClass="entr" presetSubtype="10" fill="hold" nodeType="withEffect">
                                  <p:stCondLst>
                                    <p:cond delay="0"/>
                                  </p:stCondLst>
                                  <p:childTnLst>
                                    <p:set>
                                      <p:cBhvr>
                                        <p:cTn id="27" dur="1" fill="hold">
                                          <p:stCondLst>
                                            <p:cond delay="0"/>
                                          </p:stCondLst>
                                        </p:cTn>
                                        <p:tgtEl>
                                          <p:spTgt spid="38948"/>
                                        </p:tgtEl>
                                        <p:attrNameLst>
                                          <p:attrName>style.visibility</p:attrName>
                                        </p:attrNameLst>
                                      </p:cBhvr>
                                      <p:to>
                                        <p:strVal val="visible"/>
                                      </p:to>
                                    </p:set>
                                    <p:animEffect transition="in" filter="blinds(horizontal)">
                                      <p:cBhvr>
                                        <p:cTn id="28" dur="500"/>
                                        <p:tgtEl>
                                          <p:spTgt spid="38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3CF3F9C9-EA50-4313-B297-EA90BCE02792}"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396764" y="1052736"/>
            <a:ext cx="8229600" cy="4678451"/>
          </a:xfrm>
        </p:spPr>
        <p:txBody>
          <a:bodyPr/>
          <a:lstStyle/>
          <a:p>
            <a:pPr eaLnBrk="1" hangingPunct="1">
              <a:lnSpc>
                <a:spcPct val="80000"/>
              </a:lnSpc>
              <a:buFont typeface="Wingdings" panose="05000000000000000000" pitchFamily="2" charset="2"/>
              <a:buNone/>
            </a:pPr>
            <a:r>
              <a:rPr lang="en-US" altLang="zh-CN" sz="2200" b="1" dirty="0"/>
              <a:t>         </a:t>
            </a:r>
            <a:r>
              <a:rPr lang="en-US" altLang="zh-CN" sz="2200" b="1" dirty="0">
                <a:solidFill>
                  <a:srgbClr val="0000FF"/>
                </a:solidFill>
              </a:rPr>
              <a:t> void  </a:t>
            </a:r>
            <a:r>
              <a:rPr lang="en-US" altLang="zh-CN" sz="2200" b="1" dirty="0"/>
              <a:t>Trans( </a:t>
            </a:r>
            <a:r>
              <a:rPr lang="en-US" altLang="zh-CN" sz="2200" b="1" dirty="0" err="1">
                <a:solidFill>
                  <a:srgbClr val="0000FF"/>
                </a:solidFill>
              </a:rPr>
              <a:t>bnode</a:t>
            </a:r>
            <a:r>
              <a:rPr lang="en-US" altLang="zh-CN" sz="2200" b="1" dirty="0"/>
              <a:t> *</a:t>
            </a:r>
            <a:r>
              <a:rPr lang="en-US" altLang="zh-CN" sz="2200" b="1" i="1" dirty="0"/>
              <a:t>t</a:t>
            </a:r>
            <a:r>
              <a:rPr lang="en-US" altLang="zh-CN" sz="2200" b="1" dirty="0"/>
              <a:t>, </a:t>
            </a:r>
            <a:r>
              <a:rPr lang="en-US" altLang="zh-CN" sz="2200" b="1" dirty="0" err="1">
                <a:solidFill>
                  <a:srgbClr val="0000FF"/>
                </a:solidFill>
              </a:rPr>
              <a:t>int</a:t>
            </a:r>
            <a:r>
              <a:rPr lang="en-US" altLang="zh-CN" sz="2200" b="1" dirty="0"/>
              <a:t> </a:t>
            </a:r>
            <a:r>
              <a:rPr lang="en-US" altLang="zh-CN" sz="2200" b="1" i="1" dirty="0" err="1"/>
              <a:t>i</a:t>
            </a:r>
            <a:r>
              <a:rPr lang="en-US" altLang="zh-CN" sz="2200" b="1" dirty="0"/>
              <a:t> )</a:t>
            </a:r>
            <a:endParaRPr lang="en-US" altLang="zh-CN" sz="2200" b="1" dirty="0"/>
          </a:p>
          <a:p>
            <a:pPr eaLnBrk="1" hangingPunct="1">
              <a:lnSpc>
                <a:spcPct val="80000"/>
              </a:lnSpc>
              <a:buFont typeface="Wingdings" panose="05000000000000000000" pitchFamily="2" charset="2"/>
              <a:buNone/>
            </a:pPr>
            <a:r>
              <a:rPr lang="en-US" altLang="zh-CN" sz="2200" b="1" dirty="0"/>
              <a:t>          {       </a:t>
            </a:r>
            <a:r>
              <a:rPr lang="en-US" altLang="zh-CN" sz="2200" b="1" dirty="0">
                <a:solidFill>
                  <a:srgbClr val="0000FF"/>
                </a:solidFill>
              </a:rPr>
              <a:t>if</a:t>
            </a:r>
            <a:r>
              <a:rPr lang="en-US" altLang="zh-CN" sz="2200" b="1" dirty="0"/>
              <a:t> ( </a:t>
            </a:r>
            <a:r>
              <a:rPr lang="en-US" altLang="zh-CN" sz="2200" b="1" i="1" dirty="0"/>
              <a:t>t</a:t>
            </a:r>
            <a:r>
              <a:rPr lang="en-US" altLang="zh-CN" sz="2200" b="1" dirty="0"/>
              <a:t> != NULL )</a:t>
            </a:r>
            <a:endParaRPr lang="en-US" altLang="zh-CN" sz="2200" b="1" dirty="0"/>
          </a:p>
          <a:p>
            <a:pPr eaLnBrk="1" hangingPunct="1">
              <a:lnSpc>
                <a:spcPct val="80000"/>
              </a:lnSpc>
              <a:buFont typeface="Wingdings" panose="05000000000000000000" pitchFamily="2" charset="2"/>
              <a:buNone/>
            </a:pPr>
            <a:r>
              <a:rPr lang="en-US" altLang="zh-CN" sz="2200" b="1" dirty="0"/>
              <a:t>                  {      A[</a:t>
            </a:r>
            <a:r>
              <a:rPr lang="en-US" altLang="zh-CN" sz="2200" b="1" i="1" dirty="0" err="1"/>
              <a:t>i</a:t>
            </a:r>
            <a:r>
              <a:rPr lang="en-US" altLang="zh-CN" sz="2200" b="1" dirty="0"/>
              <a:t>] = </a:t>
            </a:r>
            <a:r>
              <a:rPr lang="en-US" altLang="zh-CN" sz="2200" b="1" i="1" dirty="0" err="1"/>
              <a:t>t</a:t>
            </a:r>
            <a:r>
              <a:rPr lang="en-US" altLang="zh-CN" sz="2000" b="1" dirty="0" err="1">
                <a:sym typeface="Wingdings" panose="05000000000000000000" pitchFamily="2" charset="2"/>
              </a:rPr>
              <a:t></a:t>
            </a:r>
            <a:r>
              <a:rPr lang="en-US" altLang="zh-CN" sz="2200" b="1" dirty="0" err="1"/>
              <a:t>data</a:t>
            </a:r>
            <a:r>
              <a:rPr lang="en-US" altLang="zh-CN" sz="2200" b="1" dirty="0"/>
              <a:t>;</a:t>
            </a:r>
            <a:endParaRPr lang="en-US" altLang="zh-CN" sz="2200" b="1" dirty="0"/>
          </a:p>
          <a:p>
            <a:pPr eaLnBrk="1" hangingPunct="1">
              <a:lnSpc>
                <a:spcPct val="80000"/>
              </a:lnSpc>
              <a:buFont typeface="Wingdings" panose="05000000000000000000" pitchFamily="2" charset="2"/>
              <a:buNone/>
            </a:pPr>
            <a:r>
              <a:rPr lang="en-US" altLang="zh-CN" sz="2200" b="1" dirty="0"/>
              <a:t>                          Trans( </a:t>
            </a:r>
            <a:r>
              <a:rPr lang="en-US" altLang="zh-CN" sz="2200" b="1" i="1" dirty="0" err="1"/>
              <a:t>t</a:t>
            </a:r>
            <a:r>
              <a:rPr lang="en-US" altLang="zh-CN" sz="2000" b="1" dirty="0" err="1">
                <a:sym typeface="Wingdings" panose="05000000000000000000" pitchFamily="2" charset="2"/>
              </a:rPr>
              <a:t></a:t>
            </a:r>
            <a:r>
              <a:rPr lang="en-US" altLang="zh-CN" sz="2200" b="1" dirty="0" err="1"/>
              <a:t>lchild</a:t>
            </a:r>
            <a:r>
              <a:rPr lang="en-US" altLang="zh-CN" sz="2200" b="1" dirty="0"/>
              <a:t>, 2 * </a:t>
            </a:r>
            <a:r>
              <a:rPr lang="en-US" altLang="zh-CN" sz="2200" b="1" i="1" dirty="0" err="1"/>
              <a:t>i</a:t>
            </a:r>
            <a:r>
              <a:rPr lang="en-US" altLang="zh-CN" sz="2200" b="1" dirty="0"/>
              <a:t> );</a:t>
            </a:r>
            <a:endParaRPr lang="en-US" altLang="zh-CN" sz="2200" b="1" dirty="0"/>
          </a:p>
          <a:p>
            <a:pPr eaLnBrk="1" hangingPunct="1">
              <a:lnSpc>
                <a:spcPct val="80000"/>
              </a:lnSpc>
              <a:buFont typeface="Wingdings" panose="05000000000000000000" pitchFamily="2" charset="2"/>
              <a:buNone/>
            </a:pPr>
            <a:r>
              <a:rPr lang="en-US" altLang="zh-CN" sz="2200" b="1" dirty="0"/>
              <a:t>                          Trans( </a:t>
            </a:r>
            <a:r>
              <a:rPr lang="en-US" altLang="zh-CN" sz="2200" b="1" i="1" dirty="0" err="1"/>
              <a:t>t</a:t>
            </a:r>
            <a:r>
              <a:rPr lang="en-US" altLang="zh-CN" sz="2000" b="1" dirty="0" err="1">
                <a:sym typeface="Wingdings" panose="05000000000000000000" pitchFamily="2" charset="2"/>
              </a:rPr>
              <a:t></a:t>
            </a:r>
            <a:r>
              <a:rPr lang="en-US" altLang="zh-CN" sz="2200" b="1" dirty="0" err="1"/>
              <a:t>rchild</a:t>
            </a:r>
            <a:r>
              <a:rPr lang="en-US" altLang="zh-CN" sz="2200" b="1" dirty="0"/>
              <a:t>, 2 * </a:t>
            </a:r>
            <a:r>
              <a:rPr lang="en-US" altLang="zh-CN" sz="2200" b="1" i="1" dirty="0" err="1"/>
              <a:t>i</a:t>
            </a:r>
            <a:r>
              <a:rPr lang="en-US" altLang="zh-CN" sz="2200" b="1" dirty="0"/>
              <a:t> + 1 );  </a:t>
            </a:r>
            <a:endParaRPr lang="en-US" altLang="zh-CN" sz="2200" b="1" dirty="0"/>
          </a:p>
          <a:p>
            <a:pPr eaLnBrk="1" hangingPunct="1">
              <a:lnSpc>
                <a:spcPct val="80000"/>
              </a:lnSpc>
              <a:buFont typeface="Wingdings" panose="05000000000000000000" pitchFamily="2" charset="2"/>
              <a:buNone/>
            </a:pPr>
            <a:r>
              <a:rPr lang="en-US" altLang="zh-CN" sz="2200" b="1" dirty="0"/>
              <a:t>                   }</a:t>
            </a:r>
            <a:endParaRPr lang="en-US" altLang="zh-CN" sz="2200" b="1" dirty="0"/>
          </a:p>
          <a:p>
            <a:pPr eaLnBrk="1" hangingPunct="1">
              <a:lnSpc>
                <a:spcPct val="80000"/>
              </a:lnSpc>
              <a:buFont typeface="Wingdings" panose="05000000000000000000" pitchFamily="2" charset="2"/>
              <a:buNone/>
            </a:pPr>
            <a:r>
              <a:rPr lang="en-US" altLang="zh-CN" sz="2200" b="1" dirty="0"/>
              <a:t>            }</a:t>
            </a:r>
            <a:endParaRPr lang="en-US" altLang="zh-CN" sz="2200" b="1" dirty="0"/>
          </a:p>
          <a:p>
            <a:pPr eaLnBrk="1" hangingPunct="1">
              <a:lnSpc>
                <a:spcPct val="80000"/>
              </a:lnSpc>
              <a:buFont typeface="Wingdings" panose="05000000000000000000" pitchFamily="2" charset="2"/>
              <a:buNone/>
            </a:pPr>
            <a:r>
              <a:rPr lang="en-US" altLang="zh-CN" sz="2200" dirty="0"/>
              <a:t>    </a:t>
            </a:r>
            <a:r>
              <a:rPr lang="zh-CN" altLang="en-US" sz="2200" dirty="0"/>
              <a:t>调用该算法前，将数组所有元素先设置为</a:t>
            </a:r>
            <a:r>
              <a:rPr lang="zh-CN" altLang="en-US" sz="2000" b="1" dirty="0"/>
              <a:t>“</a:t>
            </a:r>
            <a:r>
              <a:rPr lang="en-US" altLang="zh-CN" sz="2200" b="1" dirty="0"/>
              <a:t>^”</a:t>
            </a:r>
            <a:r>
              <a:rPr lang="zh-CN" altLang="en-US" sz="2200" b="1" dirty="0"/>
              <a:t>。</a:t>
            </a:r>
            <a:endParaRPr lang="zh-CN" altLang="en-US" sz="2200" dirty="0"/>
          </a:p>
          <a:p>
            <a:pPr eaLnBrk="1" hangingPunct="1">
              <a:lnSpc>
                <a:spcPct val="80000"/>
              </a:lnSpc>
              <a:buFont typeface="Wingdings" panose="05000000000000000000" pitchFamily="2" charset="2"/>
              <a:buNone/>
            </a:pPr>
            <a:r>
              <a:rPr lang="en-US" altLang="zh-CN" sz="2200" dirty="0">
                <a:solidFill>
                  <a:srgbClr val="0000FF"/>
                </a:solidFill>
              </a:rPr>
              <a:t>5. </a:t>
            </a:r>
            <a:r>
              <a:rPr lang="zh-CN" altLang="en-US" sz="2200" b="1" dirty="0">
                <a:solidFill>
                  <a:srgbClr val="0000FF"/>
                </a:solidFill>
              </a:rPr>
              <a:t>设计算法输出二叉树先序遍历的前</a:t>
            </a:r>
            <a:r>
              <a:rPr lang="en-US" altLang="zh-CN" sz="2200" b="1" dirty="0">
                <a:solidFill>
                  <a:srgbClr val="0000FF"/>
                </a:solidFill>
              </a:rPr>
              <a:t>k</a:t>
            </a:r>
            <a:r>
              <a:rPr lang="zh-CN" altLang="en-US" sz="2200" b="1" dirty="0">
                <a:solidFill>
                  <a:srgbClr val="0000FF"/>
                </a:solidFill>
              </a:rPr>
              <a:t>个结点的值。</a:t>
            </a:r>
            <a:endParaRPr lang="zh-CN" altLang="en-US" sz="2200" b="1" dirty="0">
              <a:solidFill>
                <a:srgbClr val="0000FF"/>
              </a:solidFill>
            </a:endParaRPr>
          </a:p>
          <a:p>
            <a:pPr eaLnBrk="1" hangingPunct="1">
              <a:lnSpc>
                <a:spcPct val="80000"/>
              </a:lnSpc>
              <a:buFont typeface="Wingdings" panose="05000000000000000000" pitchFamily="2" charset="2"/>
              <a:buNone/>
            </a:pPr>
            <a:r>
              <a:rPr lang="en-US" altLang="zh-CN" sz="2200" b="1" dirty="0">
                <a:solidFill>
                  <a:srgbClr val="0000FF"/>
                </a:solidFill>
              </a:rPr>
              <a:t>6. </a:t>
            </a:r>
            <a:r>
              <a:rPr lang="zh-CN" altLang="en-US" sz="2200" b="1" dirty="0">
                <a:solidFill>
                  <a:srgbClr val="0000FF"/>
                </a:solidFill>
              </a:rPr>
              <a:t>判断题：</a:t>
            </a:r>
            <a:endParaRPr lang="zh-CN" altLang="en-US" sz="2200" b="1" dirty="0">
              <a:solidFill>
                <a:srgbClr val="0000FF"/>
              </a:solidFill>
            </a:endParaRPr>
          </a:p>
          <a:p>
            <a:pPr eaLnBrk="1" hangingPunct="1">
              <a:lnSpc>
                <a:spcPct val="80000"/>
              </a:lnSpc>
              <a:buFont typeface="Wingdings" panose="05000000000000000000" pitchFamily="2" charset="2"/>
              <a:buNone/>
            </a:pPr>
            <a:r>
              <a:rPr lang="zh-CN" altLang="en-US" sz="2200" b="1" dirty="0"/>
              <a:t>    先序和中序相同的二叉树，所有结点左孩子为空。（  ）</a:t>
            </a:r>
            <a:endParaRPr lang="zh-CN" altLang="en-US" sz="2200" b="1" dirty="0"/>
          </a:p>
          <a:p>
            <a:pPr eaLnBrk="1" hangingPunct="1">
              <a:lnSpc>
                <a:spcPct val="80000"/>
              </a:lnSpc>
              <a:buFont typeface="Wingdings" panose="05000000000000000000" pitchFamily="2" charset="2"/>
              <a:buNone/>
            </a:pPr>
            <a:r>
              <a:rPr lang="zh-CN" altLang="en-US" sz="2200" b="1" dirty="0"/>
              <a:t>    先序和中序相反的二叉树，所有结点右孩子为空。（  ）</a:t>
            </a:r>
            <a:endParaRPr lang="zh-CN" altLang="en-US" sz="2200" b="1" dirty="0"/>
          </a:p>
          <a:p>
            <a:pPr eaLnBrk="1" hangingPunct="1">
              <a:lnSpc>
                <a:spcPct val="80000"/>
              </a:lnSpc>
              <a:buFont typeface="Wingdings" panose="05000000000000000000" pitchFamily="2" charset="2"/>
              <a:buNone/>
            </a:pPr>
            <a:r>
              <a:rPr lang="zh-CN" altLang="en-US" sz="2200" b="1" dirty="0"/>
              <a:t>    先序序列中最后一个结点是叶子结点。         （  ）</a:t>
            </a:r>
            <a:endParaRPr lang="zh-CN" altLang="en-US" sz="2200" b="1" dirty="0"/>
          </a:p>
          <a:p>
            <a:pPr eaLnBrk="1" hangingPunct="1">
              <a:lnSpc>
                <a:spcPct val="80000"/>
              </a:lnSpc>
              <a:buFont typeface="Wingdings" panose="05000000000000000000" pitchFamily="2" charset="2"/>
              <a:buNone/>
            </a:pPr>
            <a:r>
              <a:rPr lang="zh-CN" altLang="en-US" sz="2200" b="1" dirty="0"/>
              <a:t>    后序序列中第一个结点是叶子结点。         （ ）</a:t>
            </a:r>
            <a:endParaRPr lang="zh-CN" altLang="en-US" sz="2200" b="1" dirty="0"/>
          </a:p>
          <a:p>
            <a:pPr eaLnBrk="1" hangingPunct="1">
              <a:lnSpc>
                <a:spcPct val="80000"/>
              </a:lnSpc>
              <a:buFont typeface="Wingdings" panose="05000000000000000000" pitchFamily="2" charset="2"/>
              <a:buNone/>
            </a:pPr>
            <a:r>
              <a:rPr lang="zh-CN" altLang="en-US" sz="2200" b="1" dirty="0"/>
              <a:t>    中序序列中第一个结点是叶子结点。         （  ）</a:t>
            </a:r>
            <a:endParaRPr lang="zh-CN" altLang="en-US" sz="2200" b="1" dirty="0"/>
          </a:p>
        </p:txBody>
      </p:sp>
      <p:grpSp>
        <p:nvGrpSpPr>
          <p:cNvPr id="11" name="组合 10"/>
          <p:cNvGrpSpPr/>
          <p:nvPr/>
        </p:nvGrpSpPr>
        <p:grpSpPr>
          <a:xfrm>
            <a:off x="539552" y="66293"/>
            <a:ext cx="2795152" cy="696929"/>
            <a:chOff x="973123" y="4906917"/>
            <a:chExt cx="2795152" cy="696929"/>
          </a:xfrm>
        </p:grpSpPr>
        <p:sp>
          <p:nvSpPr>
            <p:cNvPr id="12" name="矩形 11"/>
            <p:cNvSpPr/>
            <p:nvPr/>
          </p:nvSpPr>
          <p:spPr>
            <a:xfrm>
              <a:off x="1523750" y="4964472"/>
              <a:ext cx="2244525"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相关习题：</a:t>
              </a:r>
              <a:endParaRPr lang="zh-CN" altLang="en-US" sz="3200" b="1" dirty="0">
                <a:latin typeface="Verdana" panose="020B0604030504040204" pitchFamily="34" charset="0"/>
                <a:ea typeface="黑体" panose="02010609060101010101" pitchFamily="49" charset="-122"/>
              </a:endParaRPr>
            </a:p>
          </p:txBody>
        </p:sp>
        <p:pic>
          <p:nvPicPr>
            <p:cNvPr id="13" name="图片 12"/>
            <p:cNvPicPr/>
            <p:nvPr/>
          </p:nvPicPr>
          <p:blipFill>
            <a:blip r:embed="rId1"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linds(horizont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linds(horizont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linds(horizontal)">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blinds(horizontal)">
                                      <p:cBhvr>
                                        <p:cTn id="72" dur="500"/>
                                        <p:tgtEl>
                                          <p:spTgt spid="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
                                            <p:txEl>
                                              <p:pRg st="14" end="14"/>
                                            </p:txEl>
                                          </p:spTgt>
                                        </p:tgtEl>
                                        <p:attrNameLst>
                                          <p:attrName>style.visibility</p:attrName>
                                        </p:attrNameLst>
                                      </p:cBhvr>
                                      <p:to>
                                        <p:strVal val="visible"/>
                                      </p:to>
                                    </p:set>
                                    <p:animEffect transition="in" filter="blinds(horizontal)">
                                      <p:cBhvr>
                                        <p:cTn id="77"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700984B2-FC61-4CD5-868B-1949AADA6E8E}"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40964" name="Rectangle 3"/>
          <p:cNvSpPr>
            <a:spLocks noGrp="1" noChangeArrowheads="1"/>
          </p:cNvSpPr>
          <p:nvPr>
            <p:ph type="body" idx="1"/>
          </p:nvPr>
        </p:nvSpPr>
        <p:spPr>
          <a:xfrm>
            <a:off x="457200" y="1052736"/>
            <a:ext cx="8229600" cy="4678451"/>
          </a:xfrm>
        </p:spPr>
        <p:txBody>
          <a:bodyPr/>
          <a:lstStyle/>
          <a:p>
            <a:pPr eaLnBrk="1" hangingPunct="1">
              <a:spcBef>
                <a:spcPts val="1200"/>
              </a:spcBef>
              <a:buFont typeface="Wingdings" panose="05000000000000000000" pitchFamily="2" charset="2"/>
              <a:buNone/>
            </a:pPr>
            <a:r>
              <a:rPr lang="en-US" altLang="zh-CN" sz="2200" b="1" dirty="0">
                <a:solidFill>
                  <a:srgbClr val="0000FF"/>
                </a:solidFill>
              </a:rPr>
              <a:t>7. </a:t>
            </a:r>
            <a:r>
              <a:rPr lang="zh-CN" altLang="en-US" sz="2200" b="1" dirty="0">
                <a:solidFill>
                  <a:srgbClr val="0000FF"/>
                </a:solidFill>
              </a:rPr>
              <a:t>分别描述满足下面条件的二叉树的特征：</a:t>
            </a:r>
            <a:endParaRPr lang="zh-CN" altLang="en-US" sz="2200" b="1" dirty="0">
              <a:solidFill>
                <a:srgbClr val="0000FF"/>
              </a:solidFill>
            </a:endParaRPr>
          </a:p>
          <a:p>
            <a:pPr eaLnBrk="1" hangingPunct="1">
              <a:spcBef>
                <a:spcPts val="1200"/>
              </a:spcBef>
              <a:buFont typeface="Wingdings" panose="05000000000000000000" pitchFamily="2" charset="2"/>
              <a:buNone/>
            </a:pPr>
            <a:r>
              <a:rPr lang="zh-CN" altLang="en-US" sz="2200" b="1" dirty="0"/>
              <a:t>  （</a:t>
            </a:r>
            <a:r>
              <a:rPr lang="en-US" altLang="zh-CN" sz="2200" b="1" dirty="0"/>
              <a:t>1</a:t>
            </a:r>
            <a:r>
              <a:rPr lang="zh-CN" altLang="en-US" sz="2200" b="1" dirty="0"/>
              <a:t>）先序序列和中序序列相同。</a:t>
            </a:r>
            <a:endParaRPr lang="zh-CN" altLang="en-US" sz="2200" b="1" dirty="0"/>
          </a:p>
          <a:p>
            <a:pPr eaLnBrk="1" hangingPunct="1">
              <a:spcBef>
                <a:spcPts val="1200"/>
              </a:spcBef>
              <a:buFont typeface="Wingdings" panose="05000000000000000000" pitchFamily="2" charset="2"/>
              <a:buNone/>
            </a:pPr>
            <a:r>
              <a:rPr lang="zh-CN" altLang="en-US" sz="2200" b="1" dirty="0"/>
              <a:t>  （</a:t>
            </a:r>
            <a:r>
              <a:rPr lang="en-US" altLang="zh-CN" sz="2200" b="1" dirty="0"/>
              <a:t>2</a:t>
            </a:r>
            <a:r>
              <a:rPr lang="zh-CN" altLang="en-US" sz="2200" b="1" dirty="0"/>
              <a:t>）先序序列和后序序列相反。</a:t>
            </a:r>
            <a:endParaRPr lang="zh-CN" altLang="en-US" sz="2200" b="1" dirty="0"/>
          </a:p>
          <a:p>
            <a:pPr eaLnBrk="1" hangingPunct="1">
              <a:spcBef>
                <a:spcPts val="1200"/>
              </a:spcBef>
              <a:buFont typeface="Wingdings" panose="05000000000000000000" pitchFamily="2" charset="2"/>
              <a:buNone/>
            </a:pPr>
            <a:r>
              <a:rPr lang="en-US" altLang="zh-CN" sz="2200" b="1" dirty="0">
                <a:solidFill>
                  <a:srgbClr val="0000FF"/>
                </a:solidFill>
              </a:rPr>
              <a:t>8. </a:t>
            </a:r>
            <a:r>
              <a:rPr lang="zh-CN" altLang="en-US" sz="2200" b="1" dirty="0">
                <a:solidFill>
                  <a:srgbClr val="0000FF"/>
                </a:solidFill>
              </a:rPr>
              <a:t>证明：由二叉树的先序序列和中序序列能唯一确定一棵二叉树，并分别由下面的两个序列构造出相应的二叉树：</a:t>
            </a:r>
            <a:endParaRPr lang="zh-CN" altLang="en-US" sz="2200" b="1" dirty="0">
              <a:solidFill>
                <a:srgbClr val="0000FF"/>
              </a:solidFill>
            </a:endParaRPr>
          </a:p>
          <a:p>
            <a:pPr eaLnBrk="1" hangingPunct="1">
              <a:spcBef>
                <a:spcPts val="1200"/>
              </a:spcBef>
              <a:buFont typeface="Wingdings" panose="05000000000000000000" pitchFamily="2" charset="2"/>
              <a:buNone/>
            </a:pPr>
            <a:r>
              <a:rPr lang="zh-CN" altLang="en-US" sz="2200" b="1" dirty="0"/>
              <a:t>  ①先序：</a:t>
            </a:r>
            <a:r>
              <a:rPr lang="en-US" altLang="zh-CN" sz="2200" b="1" dirty="0"/>
              <a:t>ABCDEFGHI   ②</a:t>
            </a:r>
            <a:r>
              <a:rPr lang="zh-CN" altLang="en-US" sz="2200" b="1" dirty="0"/>
              <a:t>先序：</a:t>
            </a:r>
            <a:r>
              <a:rPr lang="en-US" altLang="zh-CN" sz="2200" b="1" dirty="0"/>
              <a:t>ABCDEFGHIJ     </a:t>
            </a:r>
            <a:endParaRPr lang="en-US" altLang="zh-CN" sz="2200" b="1" dirty="0"/>
          </a:p>
          <a:p>
            <a:pPr eaLnBrk="1" hangingPunct="1">
              <a:spcBef>
                <a:spcPts val="1200"/>
              </a:spcBef>
              <a:buFont typeface="Wingdings" panose="05000000000000000000" pitchFamily="2" charset="2"/>
              <a:buNone/>
            </a:pPr>
            <a:r>
              <a:rPr lang="en-US" altLang="zh-CN" sz="2200" b="1" dirty="0"/>
              <a:t>      </a:t>
            </a:r>
            <a:r>
              <a:rPr lang="zh-CN" altLang="en-US" sz="2200" b="1" dirty="0"/>
              <a:t>中序：</a:t>
            </a:r>
            <a:r>
              <a:rPr lang="en-US" altLang="zh-CN" sz="2200" b="1" dirty="0"/>
              <a:t>ADECFBGIH       </a:t>
            </a:r>
            <a:r>
              <a:rPr lang="zh-CN" altLang="en-US" sz="2200" b="1" dirty="0"/>
              <a:t>中序：</a:t>
            </a:r>
            <a:r>
              <a:rPr lang="en-US" altLang="zh-CN" sz="2200" b="1" dirty="0"/>
              <a:t>BDECAGIJHF      </a:t>
            </a:r>
            <a:endParaRPr lang="en-US" altLang="zh-CN" sz="2200" b="1" dirty="0"/>
          </a:p>
          <a:p>
            <a:pPr eaLnBrk="1" hangingPunct="1">
              <a:spcBef>
                <a:spcPts val="1200"/>
              </a:spcBef>
              <a:buFont typeface="Wingdings" panose="05000000000000000000" pitchFamily="2" charset="2"/>
              <a:buNone/>
            </a:pPr>
            <a:r>
              <a:rPr lang="en-US" altLang="zh-CN" sz="2200" b="1" dirty="0">
                <a:solidFill>
                  <a:srgbClr val="0000FF"/>
                </a:solidFill>
              </a:rPr>
              <a:t>9.  </a:t>
            </a:r>
            <a:r>
              <a:rPr lang="zh-CN" altLang="en-US" sz="2200" b="1" dirty="0">
                <a:solidFill>
                  <a:srgbClr val="0000FF"/>
                </a:solidFill>
              </a:rPr>
              <a:t>证明：由二叉树的后序序列和中序序列能唯一确定一棵二叉树，并分别由下面的两个序列构造出相应的二叉树：</a:t>
            </a:r>
            <a:endParaRPr lang="zh-CN" altLang="en-US" sz="2200" b="1" dirty="0">
              <a:solidFill>
                <a:srgbClr val="0000FF"/>
              </a:solidFill>
            </a:endParaRPr>
          </a:p>
          <a:p>
            <a:pPr eaLnBrk="1" hangingPunct="1">
              <a:spcBef>
                <a:spcPts val="1200"/>
              </a:spcBef>
              <a:buFont typeface="Wingdings" panose="05000000000000000000" pitchFamily="2" charset="2"/>
              <a:buNone/>
            </a:pPr>
            <a:r>
              <a:rPr lang="zh-CN" altLang="en-US" sz="2200" b="1" dirty="0"/>
              <a:t>    ①后序：</a:t>
            </a:r>
            <a:r>
              <a:rPr lang="en-US" altLang="zh-CN" sz="2200" b="1" dirty="0"/>
              <a:t>DCFEBIHGA    ②</a:t>
            </a:r>
            <a:r>
              <a:rPr lang="zh-CN" altLang="en-US" sz="2200" b="1" dirty="0"/>
              <a:t>后序：</a:t>
            </a:r>
            <a:r>
              <a:rPr lang="en-US" altLang="zh-CN" sz="2200" b="1" dirty="0"/>
              <a:t>DECBGIHFA</a:t>
            </a:r>
            <a:endParaRPr lang="en-US" altLang="zh-CN" sz="2200" b="1" dirty="0"/>
          </a:p>
          <a:p>
            <a:pPr eaLnBrk="1" hangingPunct="1">
              <a:spcBef>
                <a:spcPts val="1200"/>
              </a:spcBef>
              <a:buFont typeface="Wingdings" panose="05000000000000000000" pitchFamily="2" charset="2"/>
              <a:buNone/>
            </a:pPr>
            <a:r>
              <a:rPr lang="en-US" altLang="zh-CN" sz="2200" b="1" dirty="0"/>
              <a:t>        </a:t>
            </a:r>
            <a:r>
              <a:rPr lang="zh-CN" altLang="en-US" sz="2200" b="1" dirty="0"/>
              <a:t>中序：</a:t>
            </a:r>
            <a:r>
              <a:rPr lang="en-US" altLang="zh-CN" sz="2200" b="1" dirty="0"/>
              <a:t>DCBFEAGHI        </a:t>
            </a:r>
            <a:r>
              <a:rPr lang="zh-CN" altLang="en-US" sz="2200" b="1" dirty="0"/>
              <a:t>中序：</a:t>
            </a:r>
            <a:r>
              <a:rPr lang="en-US" altLang="zh-CN" sz="2200" b="1" dirty="0"/>
              <a:t>DCEBAFHGI</a:t>
            </a:r>
            <a:endParaRPr lang="en-US" altLang="zh-CN" sz="2200" b="1" dirty="0"/>
          </a:p>
        </p:txBody>
      </p:sp>
      <p:grpSp>
        <p:nvGrpSpPr>
          <p:cNvPr id="11" name="组合 10"/>
          <p:cNvGrpSpPr/>
          <p:nvPr/>
        </p:nvGrpSpPr>
        <p:grpSpPr>
          <a:xfrm>
            <a:off x="539552" y="66293"/>
            <a:ext cx="2795152" cy="696929"/>
            <a:chOff x="973123" y="4906917"/>
            <a:chExt cx="2795152" cy="696929"/>
          </a:xfrm>
        </p:grpSpPr>
        <p:sp>
          <p:nvSpPr>
            <p:cNvPr id="12" name="矩形 11"/>
            <p:cNvSpPr/>
            <p:nvPr/>
          </p:nvSpPr>
          <p:spPr>
            <a:xfrm>
              <a:off x="1523750" y="4964472"/>
              <a:ext cx="2244525"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相关习题：</a:t>
              </a:r>
              <a:endParaRPr lang="zh-CN" altLang="en-US" sz="3200" b="1" dirty="0">
                <a:latin typeface="Verdana" panose="020B0604030504040204" pitchFamily="34" charset="0"/>
                <a:ea typeface="黑体" panose="02010609060101010101" pitchFamily="49" charset="-122"/>
              </a:endParaRPr>
            </a:p>
          </p:txBody>
        </p:sp>
        <p:pic>
          <p:nvPicPr>
            <p:cNvPr id="13" name="图片 12"/>
            <p:cNvPicPr/>
            <p:nvPr/>
          </p:nvPicPr>
          <p:blipFill>
            <a:blip r:embed="rId1"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spTree>
  </p:cSld>
  <p:clrMapOvr>
    <a:masterClrMapping/>
  </p:clrMapOvr>
  <p:transition spd="slow">
    <p:pull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340D0651-88E1-447A-AB4E-7EB6F946F7CC}"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41988" name="Rectangle 3"/>
          <p:cNvSpPr>
            <a:spLocks noGrp="1" noChangeArrowheads="1"/>
          </p:cNvSpPr>
          <p:nvPr>
            <p:ph type="body" idx="1"/>
          </p:nvPr>
        </p:nvSpPr>
        <p:spPr>
          <a:xfrm>
            <a:off x="457200" y="1052736"/>
            <a:ext cx="8229600" cy="4678451"/>
          </a:xfrm>
        </p:spPr>
        <p:txBody>
          <a:bodyPr/>
          <a:lstStyle/>
          <a:p>
            <a:pPr eaLnBrk="1" hangingPunct="1">
              <a:spcBef>
                <a:spcPts val="1200"/>
              </a:spcBef>
              <a:buFont typeface="Wingdings" panose="05000000000000000000" pitchFamily="2" charset="2"/>
              <a:buNone/>
            </a:pPr>
            <a:r>
              <a:rPr lang="en-US" altLang="zh-CN" sz="2200" b="1" dirty="0">
                <a:solidFill>
                  <a:srgbClr val="0000FF"/>
                </a:solidFill>
              </a:rPr>
              <a:t>10. </a:t>
            </a:r>
            <a:r>
              <a:rPr lang="zh-CN" altLang="en-US" sz="2200" b="1" dirty="0">
                <a:solidFill>
                  <a:srgbClr val="0000FF"/>
                </a:solidFill>
              </a:rPr>
              <a:t>已知一棵二叉树的先序、中序和后序序列如下，其中各有一部       分未给出其值，请构造出该二叉树。</a:t>
            </a:r>
            <a:endParaRPr lang="zh-CN" altLang="en-US" sz="2200" b="1" dirty="0">
              <a:solidFill>
                <a:srgbClr val="0000FF"/>
              </a:solidFill>
            </a:endParaRPr>
          </a:p>
          <a:p>
            <a:pPr eaLnBrk="1" hangingPunct="1">
              <a:spcBef>
                <a:spcPts val="1200"/>
              </a:spcBef>
              <a:buFont typeface="Wingdings" panose="05000000000000000000" pitchFamily="2" charset="2"/>
              <a:buNone/>
            </a:pPr>
            <a:r>
              <a:rPr lang="zh-CN" altLang="en-US" sz="2200" b="1" dirty="0"/>
              <a:t>            先序：</a:t>
            </a:r>
            <a:r>
              <a:rPr lang="en-US" altLang="zh-CN" sz="2200" b="1" dirty="0"/>
              <a:t>A_CDEF_H_J</a:t>
            </a:r>
            <a:endParaRPr lang="en-US" altLang="zh-CN" sz="2200" b="1" dirty="0"/>
          </a:p>
          <a:p>
            <a:pPr eaLnBrk="1" hangingPunct="1">
              <a:spcBef>
                <a:spcPts val="1200"/>
              </a:spcBef>
              <a:buFont typeface="Wingdings" panose="05000000000000000000" pitchFamily="2" charset="2"/>
              <a:buNone/>
            </a:pPr>
            <a:r>
              <a:rPr lang="en-US" altLang="zh-CN" sz="2200" b="1" dirty="0"/>
              <a:t>            </a:t>
            </a:r>
            <a:r>
              <a:rPr lang="zh-CN" altLang="en-US" sz="2200" b="1" dirty="0"/>
              <a:t>中序：</a:t>
            </a:r>
            <a:r>
              <a:rPr lang="en-US" altLang="zh-CN" sz="2200" b="1" dirty="0"/>
              <a:t>C_EDA_GFI_</a:t>
            </a:r>
            <a:endParaRPr lang="en-US" altLang="zh-CN" sz="2200" b="1" dirty="0"/>
          </a:p>
          <a:p>
            <a:pPr eaLnBrk="1" hangingPunct="1">
              <a:spcBef>
                <a:spcPts val="1200"/>
              </a:spcBef>
              <a:buFont typeface="Wingdings" panose="05000000000000000000" pitchFamily="2" charset="2"/>
              <a:buNone/>
            </a:pPr>
            <a:r>
              <a:rPr lang="en-US" altLang="zh-CN" sz="2200" b="1" dirty="0"/>
              <a:t>            </a:t>
            </a:r>
            <a:r>
              <a:rPr lang="zh-CN" altLang="en-US" sz="2200" b="1" dirty="0"/>
              <a:t>后序：</a:t>
            </a:r>
            <a:r>
              <a:rPr lang="en-US" altLang="zh-CN" sz="2200" b="1" dirty="0"/>
              <a:t>C_ _BHGJI_ _</a:t>
            </a:r>
            <a:endParaRPr lang="en-US" altLang="zh-CN" sz="2200" b="1" dirty="0"/>
          </a:p>
          <a:p>
            <a:pPr eaLnBrk="1" hangingPunct="1">
              <a:spcBef>
                <a:spcPts val="1200"/>
              </a:spcBef>
              <a:buFont typeface="Wingdings" panose="05000000000000000000" pitchFamily="2" charset="2"/>
              <a:buNone/>
            </a:pPr>
            <a:r>
              <a:rPr lang="en-US" altLang="zh-CN" sz="2200" b="1" dirty="0">
                <a:solidFill>
                  <a:srgbClr val="0000FF"/>
                </a:solidFill>
              </a:rPr>
              <a:t>11. </a:t>
            </a:r>
            <a:r>
              <a:rPr lang="zh-CN" altLang="en-US" sz="2200" b="1" dirty="0">
                <a:solidFill>
                  <a:srgbClr val="0000FF"/>
                </a:solidFill>
              </a:rPr>
              <a:t>证明：任意一棵非空的二叉树的先序序列的最后一个结点一定 是叶子结点。</a:t>
            </a:r>
            <a:endParaRPr lang="zh-CN" altLang="en-US" sz="2200" b="1" dirty="0">
              <a:solidFill>
                <a:srgbClr val="0000FF"/>
              </a:solidFill>
            </a:endParaRPr>
          </a:p>
          <a:p>
            <a:pPr eaLnBrk="1" hangingPunct="1">
              <a:spcBef>
                <a:spcPts val="1200"/>
              </a:spcBef>
              <a:buFont typeface="Wingdings" panose="05000000000000000000" pitchFamily="2" charset="2"/>
              <a:buNone/>
            </a:pPr>
            <a:r>
              <a:rPr lang="en-US" altLang="zh-CN" sz="2200" b="1" dirty="0">
                <a:solidFill>
                  <a:srgbClr val="0000FF"/>
                </a:solidFill>
              </a:rPr>
              <a:t>12. </a:t>
            </a:r>
            <a:r>
              <a:rPr lang="zh-CN" altLang="en-US" sz="2200" b="1" dirty="0">
                <a:solidFill>
                  <a:srgbClr val="0000FF"/>
                </a:solidFill>
              </a:rPr>
              <a:t>用反例证明：由二叉树的先序序列和后序序列不能唯一确定一棵二叉树。 </a:t>
            </a:r>
            <a:endParaRPr lang="zh-CN" altLang="en-US" sz="2200" b="1" dirty="0">
              <a:solidFill>
                <a:srgbClr val="0000FF"/>
              </a:solidFill>
            </a:endParaRPr>
          </a:p>
        </p:txBody>
      </p:sp>
      <p:grpSp>
        <p:nvGrpSpPr>
          <p:cNvPr id="11" name="组合 10"/>
          <p:cNvGrpSpPr/>
          <p:nvPr/>
        </p:nvGrpSpPr>
        <p:grpSpPr>
          <a:xfrm>
            <a:off x="539552" y="66293"/>
            <a:ext cx="2795152" cy="696929"/>
            <a:chOff x="973123" y="4906917"/>
            <a:chExt cx="2795152" cy="696929"/>
          </a:xfrm>
        </p:grpSpPr>
        <p:sp>
          <p:nvSpPr>
            <p:cNvPr id="12" name="矩形 11"/>
            <p:cNvSpPr/>
            <p:nvPr/>
          </p:nvSpPr>
          <p:spPr>
            <a:xfrm>
              <a:off x="1523750" y="4964472"/>
              <a:ext cx="2244525"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相关习题：</a:t>
              </a:r>
              <a:endParaRPr lang="zh-CN" altLang="en-US" sz="3200" b="1" dirty="0">
                <a:latin typeface="Verdana" panose="020B0604030504040204" pitchFamily="34" charset="0"/>
                <a:ea typeface="黑体" panose="02010609060101010101" pitchFamily="49" charset="-122"/>
              </a:endParaRPr>
            </a:p>
          </p:txBody>
        </p:sp>
        <p:pic>
          <p:nvPicPr>
            <p:cNvPr id="13" name="图片 12"/>
            <p:cNvPicPr/>
            <p:nvPr/>
          </p:nvPicPr>
          <p:blipFill>
            <a:blip r:embed="rId1"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spTree>
  </p:cSld>
  <p:clrMapOvr>
    <a:masterClrMapping/>
  </p:clrMapOvr>
  <p:transition spd="slow">
    <p:pull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C788E0A5-C143-41C6-9DD2-DC3BE11DCB00}"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3" name="Rectangle 3"/>
          <p:cNvSpPr>
            <a:spLocks noGrp="1" noChangeArrowheads="1"/>
          </p:cNvSpPr>
          <p:nvPr>
            <p:ph type="body" idx="1"/>
          </p:nvPr>
        </p:nvSpPr>
        <p:spPr>
          <a:xfrm>
            <a:off x="527691" y="982649"/>
            <a:ext cx="8229600" cy="4678451"/>
          </a:xfrm>
        </p:spPr>
        <p:txBody>
          <a:bodyPr/>
          <a:lstStyle/>
          <a:p>
            <a:pPr eaLnBrk="1" hangingPunct="1">
              <a:buClr>
                <a:srgbClr val="FF0000"/>
              </a:buClr>
              <a:buFont typeface="Wingdings" panose="05000000000000000000" pitchFamily="2" charset="2"/>
              <a:buChar char="Ø"/>
            </a:pPr>
            <a:r>
              <a:rPr lang="en-US" altLang="zh-CN" sz="2800" b="1" dirty="0"/>
              <a:t>1. </a:t>
            </a:r>
            <a:r>
              <a:rPr lang="zh-CN" altLang="en-US" sz="2800" b="1" dirty="0"/>
              <a:t>基本概念</a:t>
            </a:r>
            <a:endParaRPr lang="zh-CN" altLang="en-US" sz="2800" b="1" dirty="0"/>
          </a:p>
          <a:p>
            <a:pPr>
              <a:buClr>
                <a:srgbClr val="FF0000"/>
              </a:buClr>
              <a:buFont typeface="Wingdings" panose="05000000000000000000" pitchFamily="2" charset="2"/>
              <a:buChar char="n"/>
            </a:pPr>
            <a:r>
              <a:rPr lang="zh-CN" altLang="en-US" sz="2000" b="1" dirty="0">
                <a:solidFill>
                  <a:srgbClr val="FF0000"/>
                </a:solidFill>
              </a:rPr>
              <a:t>问题</a:t>
            </a:r>
            <a:r>
              <a:rPr lang="zh-CN" altLang="en-US" sz="2000" dirty="0"/>
              <a:t>： </a:t>
            </a:r>
            <a:r>
              <a:rPr lang="zh-CN" altLang="en-US" sz="2000" b="1" dirty="0"/>
              <a:t>对给定二叉树</a:t>
            </a:r>
            <a:r>
              <a:rPr lang="en-US" altLang="zh-CN" sz="2000" b="1" dirty="0"/>
              <a:t>(</a:t>
            </a:r>
            <a:r>
              <a:rPr lang="zh-CN" altLang="en-US" sz="2000" b="1" dirty="0"/>
              <a:t>二叉链表</a:t>
            </a:r>
            <a:r>
              <a:rPr lang="en-US" altLang="zh-CN" sz="2000" b="1" dirty="0"/>
              <a:t>)</a:t>
            </a:r>
            <a:r>
              <a:rPr lang="zh-CN" altLang="en-US" sz="2000" b="1" dirty="0"/>
              <a:t>，</a:t>
            </a:r>
            <a:endParaRPr lang="zh-CN" altLang="en-US" sz="2000" b="1" dirty="0"/>
          </a:p>
          <a:p>
            <a:pPr eaLnBrk="1" hangingPunct="1">
              <a:buFont typeface="Wingdings" panose="05000000000000000000" pitchFamily="2" charset="2"/>
              <a:buNone/>
            </a:pPr>
            <a:r>
              <a:rPr lang="zh-CN" altLang="en-US" sz="2000" b="1" dirty="0"/>
              <a:t>                  求某结点在给定次序</a:t>
            </a:r>
            <a:r>
              <a:rPr lang="en-US" altLang="zh-CN" sz="2000" b="1" dirty="0"/>
              <a:t>(</a:t>
            </a:r>
            <a:r>
              <a:rPr lang="zh-CN" altLang="en-US" sz="2000" b="1" dirty="0"/>
              <a:t>先、</a:t>
            </a:r>
            <a:endParaRPr lang="en-US" altLang="zh-CN" sz="2000" b="1" dirty="0"/>
          </a:p>
          <a:p>
            <a:pPr eaLnBrk="1" hangingPunct="1">
              <a:buFont typeface="Wingdings" panose="05000000000000000000" pitchFamily="2" charset="2"/>
              <a:buNone/>
            </a:pPr>
            <a:r>
              <a:rPr lang="zh-CN" altLang="en-US" sz="2000" b="1" dirty="0"/>
              <a:t>                  中、后序</a:t>
            </a:r>
            <a:r>
              <a:rPr lang="en-US" altLang="zh-CN" sz="2000" b="1" dirty="0"/>
              <a:t>)</a:t>
            </a:r>
            <a:r>
              <a:rPr lang="zh-CN" altLang="en-US" sz="2000" b="1" dirty="0"/>
              <a:t>中的前驱或后继。</a:t>
            </a:r>
            <a:endParaRPr lang="zh-CN" altLang="en-US" sz="2000" b="1" dirty="0"/>
          </a:p>
          <a:p>
            <a:pPr lvl="1">
              <a:buClr>
                <a:srgbClr val="FF0000"/>
              </a:buClr>
              <a:buFont typeface="Wingdings" panose="05000000000000000000" pitchFamily="2" charset="2"/>
              <a:buChar char="ü"/>
            </a:pPr>
            <a:r>
              <a:rPr lang="zh-CN" altLang="en-US" sz="2000" b="1" dirty="0">
                <a:solidFill>
                  <a:srgbClr val="FF0000"/>
                </a:solidFill>
              </a:rPr>
              <a:t>例如</a:t>
            </a:r>
            <a:r>
              <a:rPr lang="zh-CN" altLang="en-US" sz="2000" b="1" dirty="0"/>
              <a:t>：右图中的结点</a:t>
            </a:r>
            <a:r>
              <a:rPr lang="en-US" altLang="zh-CN" sz="2000" b="1" dirty="0"/>
              <a:t>E</a:t>
            </a:r>
            <a:r>
              <a:rPr lang="zh-CN" altLang="en-US" sz="2000" b="1" dirty="0"/>
              <a:t>，在先序、</a:t>
            </a:r>
            <a:endParaRPr lang="zh-CN" altLang="en-US" sz="2000" b="1" dirty="0"/>
          </a:p>
          <a:p>
            <a:pPr eaLnBrk="1" hangingPunct="1">
              <a:buFont typeface="Wingdings" panose="05000000000000000000" pitchFamily="2" charset="2"/>
              <a:buNone/>
            </a:pPr>
            <a:r>
              <a:rPr lang="en-US" altLang="zh-CN" sz="2000" b="1" dirty="0"/>
              <a:t>                       </a:t>
            </a:r>
            <a:r>
              <a:rPr lang="zh-CN" altLang="en-US" sz="2000" b="1" dirty="0"/>
              <a:t>中序、后序前驱、后继结点。</a:t>
            </a:r>
            <a:endParaRPr lang="zh-CN" altLang="en-US" sz="2000" b="1" dirty="0"/>
          </a:p>
          <a:p>
            <a:pPr eaLnBrk="1" hangingPunct="1">
              <a:buClr>
                <a:srgbClr val="FF0000"/>
              </a:buClr>
              <a:buFont typeface="Wingdings" panose="05000000000000000000" pitchFamily="2" charset="2"/>
              <a:buChar char="n"/>
            </a:pPr>
            <a:r>
              <a:rPr lang="zh-CN" altLang="en-US" sz="2000" b="1" dirty="0">
                <a:solidFill>
                  <a:srgbClr val="0000FF"/>
                </a:solidFill>
              </a:rPr>
              <a:t>求解方法  </a:t>
            </a:r>
            <a:endParaRPr lang="zh-CN" altLang="en-US" sz="2000" b="1" dirty="0">
              <a:solidFill>
                <a:srgbClr val="0000FF"/>
              </a:solidFill>
            </a:endParaRPr>
          </a:p>
          <a:p>
            <a:pPr eaLnBrk="1" hangingPunct="1">
              <a:buFont typeface="Wingdings" panose="05000000000000000000" pitchFamily="2" charset="2"/>
              <a:buNone/>
            </a:pPr>
            <a:r>
              <a:rPr lang="zh-CN" altLang="en-US" sz="2000" b="1" dirty="0"/>
              <a:t>     （</a:t>
            </a:r>
            <a:r>
              <a:rPr lang="en-US" altLang="zh-CN" sz="2000" b="1" dirty="0"/>
              <a:t>1</a:t>
            </a:r>
            <a:r>
              <a:rPr lang="zh-CN" altLang="en-US" sz="2000" b="1" dirty="0"/>
              <a:t>）从头开始遍历</a:t>
            </a:r>
            <a:endParaRPr lang="zh-CN" altLang="en-US" sz="2000" b="1" dirty="0"/>
          </a:p>
          <a:p>
            <a:pPr eaLnBrk="1" hangingPunct="1">
              <a:buFont typeface="Wingdings" panose="05000000000000000000" pitchFamily="2" charset="2"/>
              <a:buNone/>
            </a:pPr>
            <a:r>
              <a:rPr lang="zh-CN" altLang="en-US" sz="2000" b="1" dirty="0"/>
              <a:t>               </a:t>
            </a:r>
            <a:r>
              <a:rPr lang="en-US" altLang="zh-CN" sz="2000" b="1" dirty="0"/>
              <a:t>------</a:t>
            </a:r>
            <a:r>
              <a:rPr lang="zh-CN" altLang="en-US" sz="2000" b="1" dirty="0"/>
              <a:t>费时；</a:t>
            </a:r>
            <a:endParaRPr lang="zh-CN" altLang="en-US" sz="2000" b="1" dirty="0"/>
          </a:p>
          <a:p>
            <a:pPr eaLnBrk="1" hangingPunct="1">
              <a:buFont typeface="Wingdings" panose="05000000000000000000" pitchFamily="2" charset="2"/>
              <a:buNone/>
            </a:pPr>
            <a:r>
              <a:rPr lang="zh-CN" altLang="en-US" sz="2000" b="1" dirty="0"/>
              <a:t>     （</a:t>
            </a:r>
            <a:r>
              <a:rPr lang="en-US" altLang="zh-CN" sz="2000" b="1" dirty="0"/>
              <a:t>2</a:t>
            </a:r>
            <a:r>
              <a:rPr lang="zh-CN" altLang="en-US" sz="2000" b="1" dirty="0"/>
              <a:t>）给每个结点增设前驱</a:t>
            </a:r>
            <a:r>
              <a:rPr lang="en-US" altLang="zh-CN" sz="2000" b="1" dirty="0"/>
              <a:t>/</a:t>
            </a:r>
            <a:r>
              <a:rPr lang="zh-CN" altLang="en-US" sz="2000" b="1" dirty="0"/>
              <a:t>后继指针</a:t>
            </a:r>
            <a:endParaRPr lang="zh-CN" altLang="en-US" sz="2000" b="1" dirty="0"/>
          </a:p>
          <a:p>
            <a:pPr eaLnBrk="1" hangingPunct="1">
              <a:buFont typeface="Wingdings" panose="05000000000000000000" pitchFamily="2" charset="2"/>
              <a:buNone/>
            </a:pPr>
            <a:r>
              <a:rPr lang="zh-CN" altLang="en-US" sz="2000" b="1" dirty="0"/>
              <a:t>                </a:t>
            </a:r>
            <a:r>
              <a:rPr lang="en-US" altLang="zh-CN" sz="2000" b="1" dirty="0"/>
              <a:t>------</a:t>
            </a:r>
            <a:r>
              <a:rPr lang="zh-CN" altLang="en-US" sz="2000" b="1" dirty="0"/>
              <a:t>费空间；</a:t>
            </a:r>
            <a:endParaRPr lang="zh-CN" altLang="en-US" sz="2000" b="1" dirty="0"/>
          </a:p>
          <a:p>
            <a:pPr eaLnBrk="1" hangingPunct="1">
              <a:buFont typeface="Wingdings" panose="05000000000000000000" pitchFamily="2" charset="2"/>
              <a:buNone/>
            </a:pPr>
            <a:r>
              <a:rPr lang="zh-CN" altLang="en-US" sz="2000" b="1" dirty="0"/>
              <a:t>     （</a:t>
            </a:r>
            <a:r>
              <a:rPr lang="en-US" altLang="zh-CN" sz="2000" b="1" dirty="0"/>
              <a:t>3</a:t>
            </a:r>
            <a:r>
              <a:rPr lang="zh-CN" altLang="en-US" sz="2000" b="1" dirty="0"/>
              <a:t>）利用二叉链表中</a:t>
            </a:r>
            <a:r>
              <a:rPr lang="en-US" altLang="zh-CN" sz="2000" b="1" i="1" dirty="0"/>
              <a:t>n</a:t>
            </a:r>
            <a:r>
              <a:rPr lang="en-US" altLang="zh-CN" sz="2000" b="1" dirty="0"/>
              <a:t>+1</a:t>
            </a:r>
            <a:r>
              <a:rPr lang="zh-CN" altLang="en-US" sz="2000" b="1" dirty="0"/>
              <a:t>个为空的指针域</a:t>
            </a:r>
            <a:endParaRPr lang="zh-CN" altLang="en-US" sz="2000" b="1" dirty="0"/>
          </a:p>
          <a:p>
            <a:pPr eaLnBrk="1" hangingPunct="1">
              <a:buFont typeface="Wingdings" panose="05000000000000000000" pitchFamily="2" charset="2"/>
              <a:buNone/>
            </a:pPr>
            <a:r>
              <a:rPr lang="zh-CN" altLang="en-US" sz="2000" b="1" dirty="0"/>
              <a:t>               </a:t>
            </a:r>
            <a:r>
              <a:rPr lang="en-US" altLang="zh-CN" sz="2000" b="1" dirty="0"/>
              <a:t>------</a:t>
            </a:r>
            <a:r>
              <a:rPr lang="zh-CN" altLang="en-US" sz="2000" b="1" dirty="0"/>
              <a:t>可行的一种考虑        </a:t>
            </a:r>
            <a:endParaRPr lang="zh-CN" altLang="en-US" sz="2000" b="1" dirty="0"/>
          </a:p>
        </p:txBody>
      </p:sp>
      <p:grpSp>
        <p:nvGrpSpPr>
          <p:cNvPr id="34" name="组合 109"/>
          <p:cNvGrpSpPr/>
          <p:nvPr/>
        </p:nvGrpSpPr>
        <p:grpSpPr>
          <a:xfrm>
            <a:off x="-180528" y="186012"/>
            <a:ext cx="6121277" cy="646307"/>
            <a:chOff x="187276" y="4581574"/>
            <a:chExt cx="6542686" cy="704675"/>
          </a:xfrm>
        </p:grpSpPr>
        <p:sp>
          <p:nvSpPr>
            <p:cNvPr id="35" name="Freeform 5"/>
            <p:cNvSpPr/>
            <p:nvPr/>
          </p:nvSpPr>
          <p:spPr bwMode="auto">
            <a:xfrm>
              <a:off x="956926" y="4581575"/>
              <a:ext cx="804761" cy="66993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36" name="图片 35"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37" name="TextBox 6"/>
            <p:cNvSpPr txBox="1">
              <a:spLocks noChangeArrowheads="1"/>
            </p:cNvSpPr>
            <p:nvPr/>
          </p:nvSpPr>
          <p:spPr bwMode="auto">
            <a:xfrm>
              <a:off x="187276" y="4581574"/>
              <a:ext cx="6542686" cy="70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8.5 </a:t>
              </a:r>
              <a:r>
                <a:rPr lang="zh-CN" altLang="en-US" sz="3600" b="1" dirty="0">
                  <a:latin typeface="Times New Roman" panose="02020603050405020304" pitchFamily="18" charset="0"/>
                  <a:ea typeface="黑体" panose="02010609060101010101" pitchFamily="49" charset="-122"/>
                </a:rPr>
                <a:t>线索二叉树</a:t>
              </a:r>
              <a:endParaRPr lang="zh-CN" altLang="en-US" sz="3600" b="1" dirty="0">
                <a:latin typeface="黑体" panose="02010609060101010101" pitchFamily="49" charset="-122"/>
                <a:ea typeface="黑体" panose="02010609060101010101" pitchFamily="49" charset="-122"/>
              </a:endParaRPr>
            </a:p>
          </p:txBody>
        </p:sp>
      </p:grpSp>
      <p:pic>
        <p:nvPicPr>
          <p:cNvPr id="38" name="图片 37"/>
          <p:cNvPicPr>
            <a:picLocks noChangeAspect="1"/>
          </p:cNvPicPr>
          <p:nvPr/>
        </p:nvPicPr>
        <p:blipFill>
          <a:blip r:embed="rId2"/>
          <a:stretch>
            <a:fillRect/>
          </a:stretch>
        </p:blipFill>
        <p:spPr>
          <a:xfrm>
            <a:off x="5652120" y="1340768"/>
            <a:ext cx="2881765" cy="2860919"/>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ppt_x"/>
                                          </p:val>
                                        </p:tav>
                                        <p:tav tm="100000">
                                          <p:val>
                                            <p:strVal val="#ppt_x"/>
                                          </p:val>
                                        </p:tav>
                                      </p:tavLst>
                                    </p:anim>
                                    <p:anim calcmode="lin" valueType="num">
                                      <p:cBhvr additive="base">
                                        <p:cTn id="28" dur="500" fill="hold"/>
                                        <p:tgtEl>
                                          <p:spTgt spid="38"/>
                                        </p:tgtEl>
                                        <p:attrNameLst>
                                          <p:attrName>ppt_y</p:attrName>
                                        </p:attrNameLst>
                                      </p:cBhvr>
                                      <p:tavLst>
                                        <p:tav tm="0">
                                          <p:val>
                                            <p:strVal val="1+#ppt_h/2"/>
                                          </p:val>
                                        </p:tav>
                                        <p:tav tm="100000">
                                          <p:val>
                                            <p:strVal val="#ppt_y"/>
                                          </p:val>
                                        </p:tav>
                                      </p:tavLst>
                                    </p:anim>
                                  </p:childTnLst>
                                </p:cTn>
                              </p:par>
                              <p:par>
                                <p:cTn id="29" presetID="3" presetClass="entr" presetSubtype="1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linds(horizont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linds(horizontal)">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blinds(horizontal)">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blinds(horizontal)">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blinds(horizontal)">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blinds(horizontal)">
                                      <p:cBhvr>
                                        <p:cTn id="56" dur="500"/>
                                        <p:tgtEl>
                                          <p:spTgt spid="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blinds(horizontal)">
                                      <p:cBhvr>
                                        <p:cTn id="61" dur="500"/>
                                        <p:tgtEl>
                                          <p:spTgt spid="3">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blinds(horizontal)">
                                      <p:cBhvr>
                                        <p:cTn id="66" dur="500"/>
                                        <p:tgtEl>
                                          <p:spTgt spid="3">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blinds(horizontal)">
                                      <p:cBhvr>
                                        <p:cTn id="7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DE688687-9090-43DB-93CC-A21B0F4589EE}"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3" name="Rectangle 3"/>
          <p:cNvSpPr>
            <a:spLocks noGrp="1" noChangeArrowheads="1"/>
          </p:cNvSpPr>
          <p:nvPr>
            <p:ph type="body" idx="1"/>
          </p:nvPr>
        </p:nvSpPr>
        <p:spPr>
          <a:xfrm>
            <a:off x="395536" y="1055700"/>
            <a:ext cx="8022198" cy="4678451"/>
          </a:xfrm>
        </p:spPr>
        <p:txBody>
          <a:bodyPr/>
          <a:lstStyle/>
          <a:p>
            <a:pPr>
              <a:buClr>
                <a:srgbClr val="FF0000"/>
              </a:buClr>
              <a:buFont typeface="Wingdings" panose="05000000000000000000" pitchFamily="2" charset="2"/>
              <a:buChar char="n"/>
            </a:pPr>
            <a:r>
              <a:rPr lang="zh-CN" altLang="en-US" sz="2400" b="1" dirty="0"/>
              <a:t>将二叉链表中空的指针修改为指向前驱或后继，即</a:t>
            </a:r>
            <a:endParaRPr lang="zh-CN" altLang="en-US" sz="2400" b="1" dirty="0"/>
          </a:p>
          <a:p>
            <a:pPr eaLnBrk="1" hangingPunct="1">
              <a:buFont typeface="Wingdings" panose="05000000000000000000" pitchFamily="2" charset="2"/>
              <a:buNone/>
            </a:pPr>
            <a:r>
              <a:rPr lang="zh-CN" altLang="en-US" sz="2400" b="1" dirty="0"/>
              <a:t>     将其中的值为空的</a:t>
            </a:r>
            <a:r>
              <a:rPr lang="zh-CN" altLang="en-US" sz="2400" b="1" dirty="0">
                <a:solidFill>
                  <a:srgbClr val="FF0000"/>
                </a:solidFill>
              </a:rPr>
              <a:t>左孩子</a:t>
            </a:r>
            <a:r>
              <a:rPr lang="zh-CN" altLang="en-US" sz="2400" b="1" dirty="0"/>
              <a:t>指针改为指向</a:t>
            </a:r>
            <a:r>
              <a:rPr lang="zh-CN" altLang="en-US" sz="2400" b="1" dirty="0">
                <a:solidFill>
                  <a:srgbClr val="FF0000"/>
                </a:solidFill>
              </a:rPr>
              <a:t>前驱</a:t>
            </a:r>
            <a:r>
              <a:rPr lang="en-US" altLang="zh-CN" sz="2000" dirty="0">
                <a:solidFill>
                  <a:srgbClr val="0000FF"/>
                </a:solidFill>
              </a:rPr>
              <a:t>(Precursor)</a:t>
            </a:r>
            <a:r>
              <a:rPr lang="zh-CN" altLang="en-US" sz="2400" b="1" dirty="0"/>
              <a:t>，</a:t>
            </a:r>
            <a:endParaRPr lang="zh-CN" altLang="en-US" sz="2400" b="1" dirty="0"/>
          </a:p>
          <a:p>
            <a:pPr eaLnBrk="1" hangingPunct="1">
              <a:buFont typeface="Wingdings" panose="05000000000000000000" pitchFamily="2" charset="2"/>
              <a:buNone/>
            </a:pPr>
            <a:r>
              <a:rPr lang="zh-CN" altLang="en-US" sz="2400" b="1" dirty="0"/>
              <a:t>     将其中的值为空的</a:t>
            </a:r>
            <a:r>
              <a:rPr lang="zh-CN" altLang="en-US" sz="2400" b="1" dirty="0">
                <a:solidFill>
                  <a:srgbClr val="FF0000"/>
                </a:solidFill>
              </a:rPr>
              <a:t>右孩子</a:t>
            </a:r>
            <a:r>
              <a:rPr lang="zh-CN" altLang="en-US" sz="2400" b="1" dirty="0"/>
              <a:t>指针改为指向</a:t>
            </a:r>
            <a:r>
              <a:rPr lang="zh-CN" altLang="en-US" sz="2400" b="1" dirty="0">
                <a:solidFill>
                  <a:srgbClr val="FF0000"/>
                </a:solidFill>
              </a:rPr>
              <a:t>后继</a:t>
            </a:r>
            <a:r>
              <a:rPr lang="en-US" altLang="zh-CN" sz="2000" b="1" dirty="0">
                <a:solidFill>
                  <a:srgbClr val="0000FF"/>
                </a:solidFill>
              </a:rPr>
              <a:t>(</a:t>
            </a:r>
            <a:r>
              <a:rPr lang="en-US" altLang="zh-CN" sz="2000" dirty="0">
                <a:solidFill>
                  <a:srgbClr val="0000FF"/>
                </a:solidFill>
              </a:rPr>
              <a:t>Successor</a:t>
            </a:r>
            <a:r>
              <a:rPr lang="en-US" altLang="zh-CN" sz="2000" b="1" dirty="0">
                <a:solidFill>
                  <a:srgbClr val="0000FF"/>
                </a:solidFill>
              </a:rPr>
              <a:t>)</a:t>
            </a:r>
            <a:r>
              <a:rPr lang="zh-CN" altLang="en-US" sz="2400" b="1" dirty="0"/>
              <a:t>。</a:t>
            </a:r>
            <a:endParaRPr lang="zh-CN" altLang="en-US" sz="2400" b="1" dirty="0"/>
          </a:p>
          <a:p>
            <a:pPr eaLnBrk="1" hangingPunct="1">
              <a:buFont typeface="Wingdings" panose="05000000000000000000" pitchFamily="2" charset="2"/>
              <a:buNone/>
            </a:pPr>
            <a:r>
              <a:rPr lang="zh-CN" altLang="en-US" sz="2400" b="1" dirty="0">
                <a:solidFill>
                  <a:srgbClr val="FF0000"/>
                </a:solidFill>
              </a:rPr>
              <a:t>      </a:t>
            </a:r>
            <a:r>
              <a:rPr lang="en-US" altLang="zh-CN" sz="2400" b="1" dirty="0">
                <a:solidFill>
                  <a:srgbClr val="FF0000"/>
                </a:solidFill>
              </a:rPr>
              <a:t>------</a:t>
            </a:r>
            <a:r>
              <a:rPr lang="zh-CN" altLang="en-US" sz="2400" b="1" dirty="0">
                <a:solidFill>
                  <a:srgbClr val="FF0000"/>
                </a:solidFill>
              </a:rPr>
              <a:t>线索</a:t>
            </a:r>
            <a:r>
              <a:rPr lang="en-US" altLang="zh-CN" sz="2000" b="1" dirty="0">
                <a:solidFill>
                  <a:srgbClr val="0000FF"/>
                </a:solidFill>
              </a:rPr>
              <a:t>(Thread)</a:t>
            </a:r>
            <a:r>
              <a:rPr lang="en-US" altLang="zh-CN" sz="2000" b="1" dirty="0"/>
              <a:t>;</a:t>
            </a:r>
            <a:endParaRPr lang="zh-CN" altLang="en-US" sz="2000" b="1" dirty="0"/>
          </a:p>
          <a:p>
            <a:pPr eaLnBrk="1" hangingPunct="1">
              <a:buFont typeface="Wingdings" panose="05000000000000000000" pitchFamily="2" charset="2"/>
              <a:buNone/>
            </a:pPr>
            <a:r>
              <a:rPr lang="zh-CN" altLang="en-US" sz="2400" b="1" dirty="0">
                <a:solidFill>
                  <a:schemeClr val="accent2"/>
                </a:solidFill>
              </a:rPr>
              <a:t>      </a:t>
            </a:r>
            <a:r>
              <a:rPr lang="en-US" altLang="zh-CN" sz="2400" b="1" dirty="0">
                <a:solidFill>
                  <a:srgbClr val="FF0000"/>
                </a:solidFill>
              </a:rPr>
              <a:t>------</a:t>
            </a:r>
            <a:r>
              <a:rPr lang="zh-CN" altLang="en-US" sz="2400" b="1" dirty="0">
                <a:solidFill>
                  <a:srgbClr val="FF0000"/>
                </a:solidFill>
              </a:rPr>
              <a:t>线索二叉树</a:t>
            </a:r>
            <a:r>
              <a:rPr lang="en-US" altLang="zh-CN" sz="2400" b="1" dirty="0">
                <a:solidFill>
                  <a:srgbClr val="0000FF"/>
                </a:solidFill>
              </a:rPr>
              <a:t>(</a:t>
            </a:r>
            <a:r>
              <a:rPr lang="en-US" altLang="zh-CN" sz="2000" b="1" dirty="0">
                <a:solidFill>
                  <a:srgbClr val="0000FF"/>
                </a:solidFill>
              </a:rPr>
              <a:t>Threaded Binary Tree</a:t>
            </a:r>
            <a:r>
              <a:rPr lang="en-US" altLang="zh-CN" sz="2400" b="1" dirty="0">
                <a:solidFill>
                  <a:srgbClr val="0000FF"/>
                </a:solidFill>
              </a:rPr>
              <a:t>)</a:t>
            </a:r>
            <a:r>
              <a:rPr lang="zh-CN" altLang="en-US" sz="2400" b="1" dirty="0">
                <a:solidFill>
                  <a:srgbClr val="FF0000"/>
                </a:solidFill>
              </a:rPr>
              <a:t>。</a:t>
            </a:r>
            <a:endParaRPr lang="zh-CN" altLang="en-US" sz="2400" b="1" dirty="0">
              <a:solidFill>
                <a:srgbClr val="FF0000"/>
              </a:solidFill>
            </a:endParaRPr>
          </a:p>
          <a:p>
            <a:pPr lvl="1">
              <a:buClr>
                <a:srgbClr val="FF0000"/>
              </a:buClr>
              <a:buFont typeface="Wingdings" panose="05000000000000000000" pitchFamily="2" charset="2"/>
              <a:buChar char="ü"/>
            </a:pPr>
            <a:r>
              <a:rPr lang="zh-CN" altLang="en-US" sz="2200" b="1" dirty="0">
                <a:solidFill>
                  <a:srgbClr val="FF0000"/>
                </a:solidFill>
              </a:rPr>
              <a:t>例如</a:t>
            </a:r>
            <a:r>
              <a:rPr lang="zh-CN" altLang="en-US" sz="2200" b="1" dirty="0"/>
              <a:t>：右图就是一个</a:t>
            </a:r>
            <a:endParaRPr lang="zh-CN" altLang="en-US" sz="2200" b="1" dirty="0"/>
          </a:p>
          <a:p>
            <a:pPr eaLnBrk="1" hangingPunct="1">
              <a:buFont typeface="Wingdings" panose="05000000000000000000" pitchFamily="2" charset="2"/>
              <a:buNone/>
            </a:pPr>
            <a:r>
              <a:rPr lang="zh-CN" altLang="en-US" sz="2200" b="1" dirty="0">
                <a:solidFill>
                  <a:schemeClr val="accent2"/>
                </a:solidFill>
              </a:rPr>
              <a:t>                      </a:t>
            </a:r>
            <a:r>
              <a:rPr lang="zh-CN" altLang="en-US" sz="2200" b="1" dirty="0">
                <a:solidFill>
                  <a:srgbClr val="FF0000"/>
                </a:solidFill>
              </a:rPr>
              <a:t>先序</a:t>
            </a:r>
            <a:r>
              <a:rPr lang="zh-CN" altLang="en-US" sz="2200" b="1" dirty="0"/>
              <a:t>线索二叉树。</a:t>
            </a:r>
            <a:endParaRPr lang="zh-CN" altLang="en-US" sz="2200" b="1" dirty="0"/>
          </a:p>
          <a:p>
            <a:pPr eaLnBrk="1" hangingPunct="1">
              <a:buFont typeface="Wingdings" panose="05000000000000000000" pitchFamily="2" charset="2"/>
              <a:buNone/>
            </a:pPr>
            <a:r>
              <a:rPr lang="zh-CN" altLang="en-US" b="1" dirty="0"/>
              <a:t>       </a:t>
            </a:r>
            <a:r>
              <a:rPr lang="zh-CN" altLang="en-US" sz="2200" b="1" dirty="0"/>
              <a:t>其中线索用</a:t>
            </a:r>
            <a:r>
              <a:rPr lang="zh-CN" altLang="en-US" sz="2200" b="1" dirty="0">
                <a:solidFill>
                  <a:srgbClr val="FF0000"/>
                </a:solidFill>
              </a:rPr>
              <a:t>虚线</a:t>
            </a:r>
            <a:r>
              <a:rPr lang="zh-CN" altLang="en-US" sz="2200" b="1" dirty="0"/>
              <a:t>表示。</a:t>
            </a:r>
            <a:endParaRPr lang="zh-CN" altLang="en-US" sz="2200" b="1" dirty="0"/>
          </a:p>
          <a:p>
            <a:pPr eaLnBrk="1" hangingPunct="1">
              <a:buFont typeface="Wingdings" panose="05000000000000000000" pitchFamily="2" charset="2"/>
              <a:buNone/>
            </a:pPr>
            <a:r>
              <a:rPr lang="zh-CN" altLang="en-US" sz="2200" b="1" dirty="0">
                <a:solidFill>
                  <a:schemeClr val="accent2"/>
                </a:solidFill>
              </a:rPr>
              <a:t>     </a:t>
            </a:r>
            <a:endParaRPr lang="en-US" altLang="zh-CN" sz="2200" b="1" dirty="0">
              <a:solidFill>
                <a:schemeClr val="accent2"/>
              </a:solidFill>
            </a:endParaRPr>
          </a:p>
          <a:p>
            <a:pPr eaLnBrk="1" hangingPunct="1">
              <a:buFont typeface="Wingdings" panose="05000000000000000000" pitchFamily="2" charset="2"/>
              <a:buNone/>
            </a:pPr>
            <a:r>
              <a:rPr lang="zh-CN" altLang="en-US" sz="2200" b="1" dirty="0">
                <a:solidFill>
                  <a:srgbClr val="FF0000"/>
                </a:solidFill>
              </a:rPr>
              <a:t>线索化</a:t>
            </a:r>
            <a:r>
              <a:rPr lang="en-US" altLang="zh-CN" sz="2000" b="1" dirty="0">
                <a:solidFill>
                  <a:srgbClr val="0000FF"/>
                </a:solidFill>
              </a:rPr>
              <a:t>(Threaded Method)</a:t>
            </a:r>
            <a:endParaRPr lang="zh-CN" altLang="en-US" sz="2000" b="1" dirty="0">
              <a:solidFill>
                <a:srgbClr val="0000FF"/>
              </a:solidFill>
            </a:endParaRPr>
          </a:p>
          <a:p>
            <a:pPr eaLnBrk="1" hangingPunct="1">
              <a:buFont typeface="Wingdings" panose="05000000000000000000" pitchFamily="2" charset="2"/>
              <a:buNone/>
            </a:pPr>
            <a:r>
              <a:rPr lang="en-US" altLang="zh-CN" sz="2200" dirty="0"/>
              <a:t>      </a:t>
            </a:r>
            <a:r>
              <a:rPr lang="en-US" altLang="zh-CN" sz="2000" b="1" dirty="0">
                <a:solidFill>
                  <a:srgbClr val="FF0000"/>
                </a:solidFill>
              </a:rPr>
              <a:t>------</a:t>
            </a:r>
            <a:r>
              <a:rPr lang="zh-CN" altLang="en-US" sz="2200" dirty="0"/>
              <a:t>将二叉树修改为线索二叉树的过程。</a:t>
            </a:r>
            <a:r>
              <a:rPr lang="zh-CN" altLang="en-US" sz="2200" b="1" dirty="0"/>
              <a:t>        </a:t>
            </a:r>
            <a:endParaRPr lang="zh-CN" altLang="en-US" sz="2200" b="1" dirty="0"/>
          </a:p>
        </p:txBody>
      </p:sp>
      <p:grpSp>
        <p:nvGrpSpPr>
          <p:cNvPr id="68" name="组合 109"/>
          <p:cNvGrpSpPr/>
          <p:nvPr/>
        </p:nvGrpSpPr>
        <p:grpSpPr>
          <a:xfrm>
            <a:off x="-180528" y="186012"/>
            <a:ext cx="6121277" cy="646307"/>
            <a:chOff x="187276" y="4581574"/>
            <a:chExt cx="6542686" cy="704675"/>
          </a:xfrm>
        </p:grpSpPr>
        <p:sp>
          <p:nvSpPr>
            <p:cNvPr id="69" name="Freeform 5"/>
            <p:cNvSpPr/>
            <p:nvPr/>
          </p:nvSpPr>
          <p:spPr bwMode="auto">
            <a:xfrm>
              <a:off x="956926" y="4581575"/>
              <a:ext cx="804761" cy="66993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70" name="图片 69"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71" name="TextBox 6"/>
            <p:cNvSpPr txBox="1">
              <a:spLocks noChangeArrowheads="1"/>
            </p:cNvSpPr>
            <p:nvPr/>
          </p:nvSpPr>
          <p:spPr bwMode="auto">
            <a:xfrm>
              <a:off x="187276" y="4581574"/>
              <a:ext cx="6542686" cy="70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8.5 </a:t>
              </a:r>
              <a:r>
                <a:rPr lang="zh-CN" altLang="en-US" sz="3600" b="1" dirty="0">
                  <a:latin typeface="Times New Roman" panose="02020603050405020304" pitchFamily="18" charset="0"/>
                  <a:ea typeface="黑体" panose="02010609060101010101" pitchFamily="49" charset="-122"/>
                </a:rPr>
                <a:t>线索二叉树</a:t>
              </a:r>
              <a:endParaRPr lang="zh-CN" altLang="en-US" sz="3600" b="1" dirty="0">
                <a:latin typeface="黑体" panose="02010609060101010101" pitchFamily="49" charset="-122"/>
                <a:ea typeface="黑体" panose="02010609060101010101" pitchFamily="49" charset="-122"/>
              </a:endParaRPr>
            </a:p>
          </p:txBody>
        </p:sp>
      </p:grpSp>
      <p:pic>
        <p:nvPicPr>
          <p:cNvPr id="6" name="图片 5"/>
          <p:cNvPicPr>
            <a:picLocks noChangeAspect="1"/>
          </p:cNvPicPr>
          <p:nvPr/>
        </p:nvPicPr>
        <p:blipFill>
          <a:blip r:embed="rId2"/>
          <a:stretch>
            <a:fillRect/>
          </a:stretch>
        </p:blipFill>
        <p:spPr>
          <a:xfrm>
            <a:off x="4572000" y="2348880"/>
            <a:ext cx="4265292" cy="4020869"/>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blinds(horizontal)">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blinds(horizontal)">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blinds(horizontal)">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blinds(horizontal)">
                                      <p:cBhvr>
                                        <p:cTn id="55" dur="500"/>
                                        <p:tgtEl>
                                          <p:spTgt spid="3">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D94FD396-2341-46DA-A308-9540E3187C3C}"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3" name="Rectangle 3"/>
          <p:cNvSpPr>
            <a:spLocks noGrp="1" noChangeArrowheads="1"/>
          </p:cNvSpPr>
          <p:nvPr>
            <p:ph type="body" idx="1"/>
          </p:nvPr>
        </p:nvSpPr>
        <p:spPr>
          <a:xfrm>
            <a:off x="420290" y="983963"/>
            <a:ext cx="8229600" cy="4678451"/>
          </a:xfrm>
        </p:spPr>
        <p:txBody>
          <a:bodyPr/>
          <a:lstStyle/>
          <a:p>
            <a:pPr eaLnBrk="1" hangingPunct="1">
              <a:buClr>
                <a:srgbClr val="FF0000"/>
              </a:buClr>
              <a:buFont typeface="Wingdings" panose="05000000000000000000" pitchFamily="2" charset="2"/>
              <a:buChar char="n"/>
            </a:pPr>
            <a:r>
              <a:rPr lang="zh-CN" altLang="en-US" sz="2400" dirty="0"/>
              <a:t>为了区分孩子指针和线索</a:t>
            </a:r>
            <a:r>
              <a:rPr lang="en-US" altLang="zh-CN" sz="2400" dirty="0"/>
              <a:t>(</a:t>
            </a:r>
            <a:r>
              <a:rPr lang="zh-CN" altLang="en-US" sz="2400" dirty="0"/>
              <a:t>虽然由图中可以“直观地”区分出来，但在算法中却不行</a:t>
            </a:r>
            <a:r>
              <a:rPr lang="en-US" altLang="zh-CN" sz="2400" dirty="0"/>
              <a:t>)</a:t>
            </a:r>
            <a:r>
              <a:rPr lang="zh-CN" altLang="en-US" sz="2400" dirty="0"/>
              <a:t>；</a:t>
            </a:r>
            <a:endParaRPr lang="zh-CN" altLang="en-US" sz="2400" dirty="0"/>
          </a:p>
          <a:p>
            <a:pPr eaLnBrk="1" hangingPunct="1">
              <a:buClr>
                <a:srgbClr val="FF0000"/>
              </a:buClr>
              <a:buFont typeface="Wingdings" panose="05000000000000000000" pitchFamily="2" charset="2"/>
              <a:buChar char="n"/>
            </a:pPr>
            <a:r>
              <a:rPr lang="zh-CN" altLang="en-US" sz="2400" dirty="0"/>
              <a:t>在每个结点中需再引入两个区分标志</a:t>
            </a:r>
            <a:r>
              <a:rPr lang="en-US" altLang="zh-CN" sz="2400" dirty="0" err="1"/>
              <a:t>ltag</a:t>
            </a:r>
            <a:r>
              <a:rPr lang="zh-CN" altLang="en-US" sz="2400" dirty="0"/>
              <a:t>和</a:t>
            </a:r>
            <a:r>
              <a:rPr lang="en-US" altLang="zh-CN" sz="2400" dirty="0" err="1"/>
              <a:t>rtag</a:t>
            </a:r>
            <a:r>
              <a:rPr lang="zh-CN" altLang="en-US" sz="2400" dirty="0"/>
              <a:t>，</a:t>
            </a:r>
            <a:endParaRPr lang="zh-CN" altLang="en-US" sz="2400" dirty="0"/>
          </a:p>
          <a:p>
            <a:pPr eaLnBrk="1" hangingPunct="1">
              <a:buFont typeface="Wingdings" panose="05000000000000000000" pitchFamily="2" charset="2"/>
              <a:buNone/>
            </a:pPr>
            <a:r>
              <a:rPr lang="zh-CN" altLang="en-US" sz="2400" dirty="0"/>
              <a:t>    并且约定如下：</a:t>
            </a:r>
            <a:endParaRPr lang="zh-CN" altLang="en-US" sz="2400" dirty="0"/>
          </a:p>
          <a:p>
            <a:pPr eaLnBrk="1" hangingPunct="1">
              <a:buFont typeface="Wingdings" panose="05000000000000000000" pitchFamily="2" charset="2"/>
              <a:buNone/>
            </a:pPr>
            <a:r>
              <a:rPr lang="zh-CN" altLang="en-US" sz="2200" b="1" dirty="0"/>
              <a:t>     </a:t>
            </a:r>
            <a:r>
              <a:rPr lang="en-US" altLang="zh-CN" sz="2200" b="1" dirty="0" err="1"/>
              <a:t>ltag</a:t>
            </a:r>
            <a:r>
              <a:rPr lang="en-US" altLang="zh-CN" sz="2200" b="1" dirty="0"/>
              <a:t>=0:  </a:t>
            </a:r>
            <a:r>
              <a:rPr lang="zh-CN" altLang="en-US" sz="2200" b="1" dirty="0"/>
              <a:t>结点中的 </a:t>
            </a:r>
            <a:r>
              <a:rPr lang="en-US" altLang="zh-CN" sz="2200" b="1" dirty="0" err="1"/>
              <a:t>lchild</a:t>
            </a:r>
            <a:r>
              <a:rPr lang="zh-CN" altLang="en-US" sz="2200" b="1" dirty="0"/>
              <a:t>字段指向</a:t>
            </a:r>
            <a:r>
              <a:rPr lang="zh-CN" altLang="en-US" sz="2200" b="1" dirty="0">
                <a:solidFill>
                  <a:srgbClr val="FF0000"/>
                </a:solidFill>
              </a:rPr>
              <a:t>左孩子</a:t>
            </a:r>
            <a:r>
              <a:rPr lang="zh-CN" altLang="en-US" sz="2200" b="1" dirty="0"/>
              <a:t>；</a:t>
            </a:r>
            <a:endParaRPr lang="zh-CN" altLang="en-US" sz="2200" b="1" dirty="0"/>
          </a:p>
          <a:p>
            <a:pPr eaLnBrk="1" hangingPunct="1">
              <a:buFont typeface="Wingdings" panose="05000000000000000000" pitchFamily="2" charset="2"/>
              <a:buNone/>
            </a:pPr>
            <a:r>
              <a:rPr lang="zh-CN" altLang="en-US" sz="2200" b="1" dirty="0"/>
              <a:t>     </a:t>
            </a:r>
            <a:r>
              <a:rPr lang="en-US" altLang="zh-CN" sz="2200" b="1" dirty="0" err="1"/>
              <a:t>ltag</a:t>
            </a:r>
            <a:r>
              <a:rPr lang="en-US" altLang="zh-CN" sz="2200" b="1" dirty="0"/>
              <a:t>=1:   </a:t>
            </a:r>
            <a:r>
              <a:rPr lang="zh-CN" altLang="en-US" sz="2200" b="1" dirty="0"/>
              <a:t>结点中的 </a:t>
            </a:r>
            <a:r>
              <a:rPr lang="en-US" altLang="zh-CN" sz="2200" b="1" dirty="0" err="1"/>
              <a:t>lchild</a:t>
            </a:r>
            <a:r>
              <a:rPr lang="zh-CN" altLang="en-US" sz="2200" b="1" dirty="0"/>
              <a:t>字段指向</a:t>
            </a:r>
            <a:r>
              <a:rPr lang="zh-CN" altLang="en-US" sz="2200" b="1" dirty="0">
                <a:solidFill>
                  <a:srgbClr val="FF0000"/>
                </a:solidFill>
              </a:rPr>
              <a:t>前驱</a:t>
            </a:r>
            <a:r>
              <a:rPr lang="zh-CN" altLang="en-US" sz="2200" b="1" dirty="0"/>
              <a:t>；</a:t>
            </a:r>
            <a:endParaRPr lang="zh-CN" altLang="en-US" sz="2200" b="1" dirty="0"/>
          </a:p>
          <a:p>
            <a:pPr eaLnBrk="1" hangingPunct="1">
              <a:buFont typeface="Wingdings" panose="05000000000000000000" pitchFamily="2" charset="2"/>
              <a:buNone/>
            </a:pPr>
            <a:r>
              <a:rPr lang="zh-CN" altLang="en-US" sz="2200" b="1" dirty="0"/>
              <a:t>     </a:t>
            </a:r>
            <a:r>
              <a:rPr lang="en-US" altLang="zh-CN" sz="2200" b="1" dirty="0" err="1"/>
              <a:t>rtag</a:t>
            </a:r>
            <a:r>
              <a:rPr lang="en-US" altLang="zh-CN" sz="2200" b="1" dirty="0"/>
              <a:t>=0:  </a:t>
            </a:r>
            <a:r>
              <a:rPr lang="zh-CN" altLang="en-US" sz="2200" b="1" dirty="0"/>
              <a:t>结点中的 </a:t>
            </a:r>
            <a:r>
              <a:rPr lang="en-US" altLang="zh-CN" sz="2200" b="1" dirty="0" err="1"/>
              <a:t>rchild</a:t>
            </a:r>
            <a:r>
              <a:rPr lang="zh-CN" altLang="en-US" sz="2200" b="1" dirty="0"/>
              <a:t>字段指向</a:t>
            </a:r>
            <a:r>
              <a:rPr lang="zh-CN" altLang="en-US" sz="2200" b="1" dirty="0">
                <a:solidFill>
                  <a:srgbClr val="FF0000"/>
                </a:solidFill>
              </a:rPr>
              <a:t>右孩子</a:t>
            </a:r>
            <a:r>
              <a:rPr lang="zh-CN" altLang="en-US" sz="2200" b="1" dirty="0"/>
              <a:t>；</a:t>
            </a:r>
            <a:endParaRPr lang="zh-CN" altLang="en-US" sz="2200" b="1" dirty="0"/>
          </a:p>
          <a:p>
            <a:pPr eaLnBrk="1" hangingPunct="1">
              <a:buFont typeface="Wingdings" panose="05000000000000000000" pitchFamily="2" charset="2"/>
              <a:buNone/>
            </a:pPr>
            <a:r>
              <a:rPr lang="zh-CN" altLang="en-US" sz="2200" b="1" dirty="0"/>
              <a:t>     </a:t>
            </a:r>
            <a:r>
              <a:rPr lang="en-US" altLang="zh-CN" sz="2200" b="1" dirty="0" err="1"/>
              <a:t>rtag</a:t>
            </a:r>
            <a:r>
              <a:rPr lang="en-US" altLang="zh-CN" sz="2200" b="1" dirty="0"/>
              <a:t>=1:  </a:t>
            </a:r>
            <a:r>
              <a:rPr lang="zh-CN" altLang="en-US" sz="2200" b="1" dirty="0"/>
              <a:t>结点中的 </a:t>
            </a:r>
            <a:r>
              <a:rPr lang="en-US" altLang="zh-CN" sz="2200" b="1" dirty="0" err="1"/>
              <a:t>rchild</a:t>
            </a:r>
            <a:r>
              <a:rPr lang="zh-CN" altLang="en-US" sz="2200" b="1" dirty="0"/>
              <a:t>字段指向</a:t>
            </a:r>
            <a:r>
              <a:rPr lang="zh-CN" altLang="en-US" sz="2200" b="1" dirty="0">
                <a:solidFill>
                  <a:srgbClr val="FF0000"/>
                </a:solidFill>
              </a:rPr>
              <a:t>后继</a:t>
            </a:r>
            <a:r>
              <a:rPr lang="zh-CN" altLang="en-US" sz="2200" b="1" dirty="0"/>
              <a:t>；</a:t>
            </a:r>
            <a:endParaRPr lang="zh-CN" altLang="en-US" sz="2200" b="1" dirty="0"/>
          </a:p>
          <a:p>
            <a:pPr eaLnBrk="1" hangingPunct="1">
              <a:buFont typeface="Wingdings" panose="05000000000000000000" pitchFamily="2" charset="2"/>
              <a:buNone/>
            </a:pPr>
            <a:endParaRPr lang="en-US" altLang="zh-CN" sz="2200" dirty="0"/>
          </a:p>
        </p:txBody>
      </p:sp>
      <p:grpSp>
        <p:nvGrpSpPr>
          <p:cNvPr id="88" name="组合 109"/>
          <p:cNvGrpSpPr/>
          <p:nvPr/>
        </p:nvGrpSpPr>
        <p:grpSpPr>
          <a:xfrm>
            <a:off x="-180528" y="186013"/>
            <a:ext cx="6121277" cy="646308"/>
            <a:chOff x="187275" y="4581575"/>
            <a:chExt cx="6542686" cy="704676"/>
          </a:xfrm>
        </p:grpSpPr>
        <p:sp>
          <p:nvSpPr>
            <p:cNvPr id="89" name="Freeform 5"/>
            <p:cNvSpPr/>
            <p:nvPr/>
          </p:nvSpPr>
          <p:spPr bwMode="auto">
            <a:xfrm>
              <a:off x="956926" y="4581575"/>
              <a:ext cx="804761" cy="66993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90" name="图片 89"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1" name="TextBox 6"/>
            <p:cNvSpPr txBox="1">
              <a:spLocks noChangeArrowheads="1"/>
            </p:cNvSpPr>
            <p:nvPr/>
          </p:nvSpPr>
          <p:spPr bwMode="auto">
            <a:xfrm>
              <a:off x="187275" y="4581576"/>
              <a:ext cx="6542686" cy="70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8.5 </a:t>
              </a:r>
              <a:r>
                <a:rPr lang="zh-CN" altLang="en-US" sz="3600" b="1" dirty="0">
                  <a:latin typeface="Times New Roman" panose="02020603050405020304" pitchFamily="18" charset="0"/>
                  <a:ea typeface="黑体" panose="02010609060101010101" pitchFamily="49" charset="-122"/>
                </a:rPr>
                <a:t>线索二叉树</a:t>
              </a:r>
              <a:endParaRPr lang="zh-CN" altLang="en-US" sz="3600" b="1" dirty="0">
                <a:latin typeface="黑体" panose="02010609060101010101" pitchFamily="49" charset="-122"/>
                <a:ea typeface="黑体" panose="02010609060101010101" pitchFamily="49" charset="-122"/>
              </a:endParaRPr>
            </a:p>
          </p:txBody>
        </p:sp>
      </p:grpSp>
      <p:pic>
        <p:nvPicPr>
          <p:cNvPr id="5" name="图片 4"/>
          <p:cNvPicPr>
            <a:picLocks noChangeAspect="1"/>
          </p:cNvPicPr>
          <p:nvPr/>
        </p:nvPicPr>
        <p:blipFill>
          <a:blip r:embed="rId2"/>
          <a:stretch>
            <a:fillRect/>
          </a:stretch>
        </p:blipFill>
        <p:spPr>
          <a:xfrm>
            <a:off x="5039146" y="3165939"/>
            <a:ext cx="3610744" cy="3403830"/>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linds(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linds(horizont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linds(horizont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blinds(horizontal)">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blinds(horizontal)">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9EA80E6D-9225-405C-9751-008C345BBF7D}"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46084" name="Rectangle 3"/>
          <p:cNvSpPr>
            <a:spLocks noGrp="1" noChangeArrowheads="1"/>
          </p:cNvSpPr>
          <p:nvPr>
            <p:ph type="body" idx="1"/>
          </p:nvPr>
        </p:nvSpPr>
        <p:spPr>
          <a:xfrm>
            <a:off x="539549" y="992982"/>
            <a:ext cx="7921625" cy="5113337"/>
          </a:xfrm>
        </p:spPr>
        <p:txBody>
          <a:bodyPr/>
          <a:lstStyle/>
          <a:p>
            <a:pPr eaLnBrk="1" hangingPunct="1">
              <a:buClr>
                <a:srgbClr val="FF0000"/>
              </a:buClr>
              <a:buFont typeface="Wingdings" panose="05000000000000000000" pitchFamily="2" charset="2"/>
              <a:buChar char="n"/>
            </a:pPr>
            <a:r>
              <a:rPr lang="zh-CN" altLang="en-US" sz="2400" b="1" dirty="0"/>
              <a:t>为简便起见，通常将线索二叉树画成如下的形式。</a:t>
            </a:r>
            <a:endParaRPr lang="zh-CN" altLang="en-US" sz="2400" b="1" dirty="0"/>
          </a:p>
        </p:txBody>
      </p:sp>
      <p:grpSp>
        <p:nvGrpSpPr>
          <p:cNvPr id="63" name="组合 109"/>
          <p:cNvGrpSpPr/>
          <p:nvPr/>
        </p:nvGrpSpPr>
        <p:grpSpPr>
          <a:xfrm>
            <a:off x="-180528" y="186012"/>
            <a:ext cx="6121277" cy="646307"/>
            <a:chOff x="187276" y="4581574"/>
            <a:chExt cx="6542686" cy="704675"/>
          </a:xfrm>
        </p:grpSpPr>
        <p:sp>
          <p:nvSpPr>
            <p:cNvPr id="64" name="Freeform 5"/>
            <p:cNvSpPr/>
            <p:nvPr/>
          </p:nvSpPr>
          <p:spPr bwMode="auto">
            <a:xfrm>
              <a:off x="956926" y="4581575"/>
              <a:ext cx="804761" cy="66993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65" name="图片 64"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66" name="TextBox 6"/>
            <p:cNvSpPr txBox="1">
              <a:spLocks noChangeArrowheads="1"/>
            </p:cNvSpPr>
            <p:nvPr/>
          </p:nvSpPr>
          <p:spPr bwMode="auto">
            <a:xfrm>
              <a:off x="187276" y="4581574"/>
              <a:ext cx="6542686" cy="70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8.5 </a:t>
              </a:r>
              <a:r>
                <a:rPr lang="zh-CN" altLang="en-US" sz="3600" b="1" dirty="0">
                  <a:latin typeface="Times New Roman" panose="02020603050405020304" pitchFamily="18" charset="0"/>
                  <a:ea typeface="黑体" panose="02010609060101010101" pitchFamily="49" charset="-122"/>
                </a:rPr>
                <a:t>线索二叉树</a:t>
              </a:r>
              <a:endParaRPr lang="zh-CN" altLang="en-US" sz="3600" b="1" dirty="0">
                <a:latin typeface="黑体" panose="02010609060101010101" pitchFamily="49" charset="-122"/>
                <a:ea typeface="黑体" panose="02010609060101010101" pitchFamily="49" charset="-122"/>
              </a:endParaRPr>
            </a:p>
          </p:txBody>
        </p:sp>
      </p:grpSp>
      <p:sp>
        <p:nvSpPr>
          <p:cNvPr id="6" name="文本框 5"/>
          <p:cNvSpPr txBox="1"/>
          <p:nvPr/>
        </p:nvSpPr>
        <p:spPr>
          <a:xfrm>
            <a:off x="5933481" y="5171407"/>
            <a:ext cx="2159643" cy="400110"/>
          </a:xfrm>
          <a:prstGeom prst="rect">
            <a:avLst/>
          </a:prstGeom>
          <a:noFill/>
        </p:spPr>
        <p:txBody>
          <a:bodyPr wrap="square" rtlCol="0">
            <a:spAutoFit/>
          </a:bodyPr>
          <a:lstStyle/>
          <a:p>
            <a:r>
              <a:rPr lang="zh-CN" altLang="en-US" sz="2000" b="1" dirty="0"/>
              <a:t>中序线索二叉树 </a:t>
            </a:r>
            <a:endParaRPr lang="zh-CN" altLang="en-US" sz="2000" b="1" dirty="0"/>
          </a:p>
        </p:txBody>
      </p:sp>
      <p:pic>
        <p:nvPicPr>
          <p:cNvPr id="7" name="图片 6"/>
          <p:cNvPicPr>
            <a:picLocks noChangeAspect="1"/>
          </p:cNvPicPr>
          <p:nvPr/>
        </p:nvPicPr>
        <p:blipFill>
          <a:blip r:embed="rId2"/>
          <a:stretch>
            <a:fillRect/>
          </a:stretch>
        </p:blipFill>
        <p:spPr>
          <a:xfrm>
            <a:off x="789666" y="1772816"/>
            <a:ext cx="3808126" cy="3263900"/>
          </a:xfrm>
          <a:prstGeom prst="rect">
            <a:avLst/>
          </a:prstGeom>
        </p:spPr>
      </p:pic>
      <p:sp>
        <p:nvSpPr>
          <p:cNvPr id="70" name="文本框 69"/>
          <p:cNvSpPr txBox="1"/>
          <p:nvPr/>
        </p:nvSpPr>
        <p:spPr>
          <a:xfrm>
            <a:off x="1353670" y="5199314"/>
            <a:ext cx="2159643" cy="400110"/>
          </a:xfrm>
          <a:prstGeom prst="rect">
            <a:avLst/>
          </a:prstGeom>
          <a:noFill/>
        </p:spPr>
        <p:txBody>
          <a:bodyPr wrap="square" rtlCol="0">
            <a:spAutoFit/>
          </a:bodyPr>
          <a:lstStyle/>
          <a:p>
            <a:r>
              <a:rPr lang="zh-CN" altLang="en-US" sz="2000" b="1" dirty="0"/>
              <a:t>先序线索二叉树 </a:t>
            </a:r>
            <a:endParaRPr lang="zh-CN" altLang="en-US" sz="2000" b="1" dirty="0"/>
          </a:p>
        </p:txBody>
      </p:sp>
      <p:sp>
        <p:nvSpPr>
          <p:cNvPr id="3" name="文本框 2"/>
          <p:cNvSpPr txBox="1"/>
          <p:nvPr/>
        </p:nvSpPr>
        <p:spPr>
          <a:xfrm>
            <a:off x="1475769" y="5826151"/>
            <a:ext cx="2808681" cy="369332"/>
          </a:xfrm>
          <a:prstGeom prst="rect">
            <a:avLst/>
          </a:prstGeom>
          <a:noFill/>
        </p:spPr>
        <p:txBody>
          <a:bodyPr wrap="square" rtlCol="0">
            <a:spAutoFit/>
          </a:bodyPr>
          <a:lstStyle/>
          <a:p>
            <a:r>
              <a:rPr lang="en-US" altLang="zh-CN" dirty="0"/>
              <a:t>ABCDEFGHI</a:t>
            </a:r>
            <a:endParaRPr lang="zh-CN" altLang="en-US" dirty="0"/>
          </a:p>
        </p:txBody>
      </p:sp>
      <p:grpSp>
        <p:nvGrpSpPr>
          <p:cNvPr id="11" name="组合 10"/>
          <p:cNvGrpSpPr/>
          <p:nvPr/>
        </p:nvGrpSpPr>
        <p:grpSpPr>
          <a:xfrm>
            <a:off x="4825014" y="1772816"/>
            <a:ext cx="4100082" cy="3263900"/>
            <a:chOff x="4825014" y="1772816"/>
            <a:chExt cx="4100082" cy="3263900"/>
          </a:xfrm>
        </p:grpSpPr>
        <p:pic>
          <p:nvPicPr>
            <p:cNvPr id="5" name="图片 4"/>
            <p:cNvPicPr>
              <a:picLocks noChangeAspect="1"/>
            </p:cNvPicPr>
            <p:nvPr/>
          </p:nvPicPr>
          <p:blipFill>
            <a:blip r:embed="rId3"/>
            <a:stretch>
              <a:fillRect/>
            </a:stretch>
          </p:blipFill>
          <p:spPr>
            <a:xfrm>
              <a:off x="4825014" y="1772816"/>
              <a:ext cx="4100082" cy="3263900"/>
            </a:xfrm>
            <a:prstGeom prst="rect">
              <a:avLst/>
            </a:prstGeom>
          </p:spPr>
        </p:pic>
        <p:cxnSp>
          <p:nvCxnSpPr>
            <p:cNvPr id="9" name="直接箭头连接符 8"/>
            <p:cNvCxnSpPr/>
            <p:nvPr/>
          </p:nvCxnSpPr>
          <p:spPr>
            <a:xfrm flipV="1">
              <a:off x="6122924" y="4077072"/>
              <a:ext cx="430276" cy="551125"/>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additive="base">
                                        <p:cTn id="23" dur="500" fill="hold"/>
                                        <p:tgtEl>
                                          <p:spTgt spid="70"/>
                                        </p:tgtEl>
                                        <p:attrNameLst>
                                          <p:attrName>ppt_x</p:attrName>
                                        </p:attrNameLst>
                                      </p:cBhvr>
                                      <p:tavLst>
                                        <p:tav tm="0">
                                          <p:val>
                                            <p:strVal val="#ppt_x"/>
                                          </p:val>
                                        </p:tav>
                                        <p:tav tm="100000">
                                          <p:val>
                                            <p:strVal val="#ppt_x"/>
                                          </p:val>
                                        </p:tav>
                                      </p:tavLst>
                                    </p:anim>
                                    <p:anim calcmode="lin" valueType="num">
                                      <p:cBhvr additive="base">
                                        <p:cTn id="24"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build="p"/>
      <p:bldP spid="6" grpId="0"/>
      <p:bldP spid="70"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6" name="内容占位符 5"/>
          <p:cNvSpPr>
            <a:spLocks noGrp="1"/>
          </p:cNvSpPr>
          <p:nvPr>
            <p:ph idx="1"/>
          </p:nvPr>
        </p:nvSpPr>
        <p:spPr>
          <a:xfrm>
            <a:off x="457200" y="1052736"/>
            <a:ext cx="8229600" cy="4678451"/>
          </a:xfrm>
        </p:spPr>
        <p:txBody>
          <a:bodyPr/>
          <a:lstStyle/>
          <a:p>
            <a:pPr eaLnBrk="1" hangingPunct="1">
              <a:lnSpc>
                <a:spcPct val="90000"/>
              </a:lnSpc>
              <a:buClr>
                <a:srgbClr val="FF0000"/>
              </a:buClr>
              <a:buFont typeface="Wingdings" panose="05000000000000000000" pitchFamily="2" charset="2"/>
              <a:buChar char="Ø"/>
            </a:pPr>
            <a:r>
              <a:rPr lang="zh-CN" altLang="en-US" sz="2800" dirty="0"/>
              <a:t>现实中有许多体现出自然界中“树”的关系形式。</a:t>
            </a:r>
            <a:endParaRPr lang="zh-CN" altLang="en-US" sz="2800" dirty="0"/>
          </a:p>
          <a:p>
            <a:pPr lvl="1">
              <a:lnSpc>
                <a:spcPct val="90000"/>
              </a:lnSpc>
              <a:buClr>
                <a:srgbClr val="FF0000"/>
              </a:buClr>
              <a:buFont typeface="Wingdings" panose="05000000000000000000" pitchFamily="2" charset="2"/>
              <a:buChar char="ü"/>
            </a:pPr>
            <a:r>
              <a:rPr lang="zh-CN" altLang="en-US" sz="2400" dirty="0"/>
              <a:t>例如，</a:t>
            </a:r>
            <a:r>
              <a:rPr lang="zh-CN" altLang="en-US" sz="2400" b="1" dirty="0"/>
              <a:t>家族关系示意图</a:t>
            </a:r>
            <a:r>
              <a:rPr lang="en-US" altLang="zh-CN" sz="2400" b="1" dirty="0"/>
              <a:t>/</a:t>
            </a:r>
            <a:r>
              <a:rPr lang="zh-CN" altLang="en-US" sz="2400" b="1" dirty="0"/>
              <a:t>单位机构组成示意图。</a:t>
            </a:r>
            <a:endParaRPr lang="en-US" altLang="zh-CN" sz="2400" dirty="0">
              <a:solidFill>
                <a:srgbClr val="0000FF"/>
              </a:solidFill>
              <a:latin typeface="Edwardian Script ITC" panose="030303020407070D0804" pitchFamily="66" charset="0"/>
            </a:endParaRPr>
          </a:p>
        </p:txBody>
      </p:sp>
      <p:grpSp>
        <p:nvGrpSpPr>
          <p:cNvPr id="8" name="组合 7"/>
          <p:cNvGrpSpPr/>
          <p:nvPr/>
        </p:nvGrpSpPr>
        <p:grpSpPr>
          <a:xfrm>
            <a:off x="196836" y="95357"/>
            <a:ext cx="4231148" cy="684042"/>
            <a:chOff x="611560" y="1326432"/>
            <a:chExt cx="4231148" cy="684042"/>
          </a:xfrm>
        </p:grpSpPr>
        <p:sp>
          <p:nvSpPr>
            <p:cNvPr id="9"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7.1 </a:t>
              </a:r>
              <a:r>
                <a:rPr lang="zh-CN" altLang="en-US" sz="3600" b="1" dirty="0">
                  <a:latin typeface="黑体" panose="02010609060101010101" pitchFamily="49" charset="-122"/>
                  <a:ea typeface="黑体" panose="02010609060101010101" pitchFamily="49" charset="-122"/>
                </a:rPr>
                <a:t>引言</a:t>
              </a:r>
              <a:endParaRPr lang="zh-CN" altLang="en-US" sz="3600" b="1" dirty="0">
                <a:latin typeface="黑体" panose="02010609060101010101" pitchFamily="49" charset="-122"/>
                <a:ea typeface="黑体" panose="02010609060101010101" pitchFamily="49" charset="-122"/>
              </a:endParaRPr>
            </a:p>
          </p:txBody>
        </p:sp>
        <p:grpSp>
          <p:nvGrpSpPr>
            <p:cNvPr id="10" name="组合 9"/>
            <p:cNvGrpSpPr/>
            <p:nvPr/>
          </p:nvGrpSpPr>
          <p:grpSpPr>
            <a:xfrm>
              <a:off x="958665" y="1327471"/>
              <a:ext cx="842977" cy="683003"/>
              <a:chOff x="958665" y="1327471"/>
              <a:chExt cx="842977" cy="683003"/>
            </a:xfrm>
          </p:grpSpPr>
          <p:sp>
            <p:nvSpPr>
              <p:cNvPr id="11"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2" name="图片 11" descr="1.jpg"/>
              <p:cNvPicPr>
                <a:picLocks noChangeAspect="1"/>
              </p:cNvPicPr>
              <p:nvPr/>
            </p:nvPicPr>
            <p:blipFill>
              <a:blip r:embed="rId1" cstate="print"/>
              <a:stretch>
                <a:fillRect/>
              </a:stretch>
            </p:blipFill>
            <p:spPr>
              <a:xfrm>
                <a:off x="1189071" y="1467621"/>
                <a:ext cx="377680" cy="419801"/>
              </a:xfrm>
              <a:prstGeom prst="rect">
                <a:avLst/>
              </a:prstGeom>
            </p:spPr>
          </p:pic>
        </p:grpSp>
      </p:grpSp>
      <p:pic>
        <p:nvPicPr>
          <p:cNvPr id="16" name="图片 15"/>
          <p:cNvPicPr>
            <a:picLocks noChangeAspect="1"/>
          </p:cNvPicPr>
          <p:nvPr/>
        </p:nvPicPr>
        <p:blipFill>
          <a:blip r:embed="rId2"/>
          <a:stretch>
            <a:fillRect/>
          </a:stretch>
        </p:blipFill>
        <p:spPr>
          <a:xfrm>
            <a:off x="830775" y="2013532"/>
            <a:ext cx="3384555" cy="2282388"/>
          </a:xfrm>
          <a:prstGeom prst="rect">
            <a:avLst/>
          </a:prstGeom>
        </p:spPr>
      </p:pic>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6049" y="1865888"/>
            <a:ext cx="3950032" cy="2430032"/>
          </a:xfrm>
          <a:prstGeom prst="rect">
            <a:avLst/>
          </a:prstGeom>
        </p:spPr>
      </p:pic>
      <p:pic>
        <p:nvPicPr>
          <p:cNvPr id="17" name="图片 16"/>
          <p:cNvPicPr>
            <a:picLocks noChangeAspect="1"/>
          </p:cNvPicPr>
          <p:nvPr/>
        </p:nvPicPr>
        <p:blipFill>
          <a:blip r:embed="rId4"/>
          <a:stretch>
            <a:fillRect/>
          </a:stretch>
        </p:blipFill>
        <p:spPr>
          <a:xfrm>
            <a:off x="671890" y="4437112"/>
            <a:ext cx="3702323" cy="2091893"/>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E9C14E83-5D94-4C6F-BCD6-029984B147CB}"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395536" y="978444"/>
            <a:ext cx="8064500" cy="5184775"/>
          </a:xfrm>
        </p:spPr>
        <p:txBody>
          <a:bodyPr/>
          <a:lstStyle/>
          <a:p>
            <a:pPr eaLnBrk="1" hangingPunct="1">
              <a:lnSpc>
                <a:spcPct val="80000"/>
              </a:lnSpc>
              <a:buClr>
                <a:srgbClr val="FF0000"/>
              </a:buClr>
              <a:buFont typeface="Wingdings" panose="05000000000000000000" pitchFamily="2" charset="2"/>
              <a:buChar char="Ø"/>
            </a:pPr>
            <a:r>
              <a:rPr lang="en-US" altLang="zh-CN" sz="2800" b="1" dirty="0"/>
              <a:t> 2. </a:t>
            </a:r>
            <a:r>
              <a:rPr lang="zh-CN" altLang="en-US" sz="2800" b="1" dirty="0"/>
              <a:t>线索二叉树的结构描述       </a:t>
            </a:r>
            <a:endParaRPr lang="zh-CN" altLang="en-US" sz="2800" b="1" dirty="0"/>
          </a:p>
          <a:p>
            <a:pPr marL="495300" indent="-495300" eaLnBrk="1" hangingPunct="1">
              <a:buFont typeface="Wingdings" panose="05000000000000000000" pitchFamily="2" charset="2"/>
              <a:buNone/>
            </a:pPr>
            <a:r>
              <a:rPr lang="zh-CN" altLang="en-US" sz="2200" b="1" dirty="0"/>
              <a:t>          如前所述，为区分结点中的孩子指针和线索，结点中增设    </a:t>
            </a:r>
            <a:endParaRPr lang="en-US" altLang="zh-CN" sz="2200" b="1" dirty="0"/>
          </a:p>
          <a:p>
            <a:pPr marL="495300" indent="-495300" eaLnBrk="1" hangingPunct="1">
              <a:buFont typeface="Wingdings" panose="05000000000000000000" pitchFamily="2" charset="2"/>
              <a:buNone/>
            </a:pPr>
            <a:r>
              <a:rPr lang="en-US" altLang="zh-CN" sz="2200" b="1" dirty="0"/>
              <a:t>          </a:t>
            </a:r>
            <a:r>
              <a:rPr lang="zh-CN" altLang="en-US" sz="2200" b="1" dirty="0"/>
              <a:t>两个标志</a:t>
            </a:r>
            <a:r>
              <a:rPr lang="en-US" altLang="zh-CN" sz="2200" b="1" dirty="0" err="1"/>
              <a:t>ltag</a:t>
            </a:r>
            <a:r>
              <a:rPr lang="zh-CN" altLang="en-US" sz="2200" b="1" dirty="0"/>
              <a:t>和</a:t>
            </a:r>
            <a:r>
              <a:rPr lang="en-US" altLang="zh-CN" sz="2200" b="1" dirty="0" err="1"/>
              <a:t>rtag</a:t>
            </a:r>
            <a:r>
              <a:rPr lang="zh-CN" altLang="en-US" sz="2200" b="1" dirty="0"/>
              <a:t>，并约定：</a:t>
            </a:r>
            <a:endParaRPr lang="zh-CN" altLang="en-US" sz="2200" b="1" dirty="0"/>
          </a:p>
          <a:p>
            <a:pPr marL="495300" indent="-495300" eaLnBrk="1" hangingPunct="1">
              <a:lnSpc>
                <a:spcPct val="80000"/>
              </a:lnSpc>
              <a:buFont typeface="Wingdings" panose="05000000000000000000" pitchFamily="2" charset="2"/>
              <a:buNone/>
            </a:pPr>
            <a:r>
              <a:rPr lang="zh-CN" altLang="en-US" sz="2200" b="1" dirty="0"/>
              <a:t>                          </a:t>
            </a:r>
            <a:r>
              <a:rPr lang="en-US" altLang="zh-CN" sz="2200" b="1" dirty="0"/>
              <a:t>0           </a:t>
            </a:r>
            <a:r>
              <a:rPr lang="zh-CN" altLang="en-US" sz="2200" b="1" dirty="0"/>
              <a:t>结点中的 </a:t>
            </a:r>
            <a:r>
              <a:rPr lang="en-US" altLang="zh-CN" sz="2200" b="1" dirty="0" err="1"/>
              <a:t>lchild</a:t>
            </a:r>
            <a:r>
              <a:rPr lang="zh-CN" altLang="en-US" sz="2200" b="1" dirty="0"/>
              <a:t>字段指向</a:t>
            </a:r>
            <a:r>
              <a:rPr lang="zh-CN" altLang="en-US" sz="2200" b="1" dirty="0">
                <a:solidFill>
                  <a:srgbClr val="FF0000"/>
                </a:solidFill>
              </a:rPr>
              <a:t>左孩子</a:t>
            </a:r>
            <a:r>
              <a:rPr lang="zh-CN" altLang="en-US" sz="2200" b="1" dirty="0"/>
              <a:t>；</a:t>
            </a:r>
            <a:endParaRPr lang="zh-CN" altLang="en-US" sz="2200" b="1" dirty="0"/>
          </a:p>
          <a:p>
            <a:pPr marL="495300" indent="-495300" eaLnBrk="1" hangingPunct="1">
              <a:lnSpc>
                <a:spcPct val="80000"/>
              </a:lnSpc>
              <a:buFont typeface="Wingdings" panose="05000000000000000000" pitchFamily="2" charset="2"/>
              <a:buNone/>
            </a:pPr>
            <a:r>
              <a:rPr lang="zh-CN" altLang="en-US" sz="2200" b="1" dirty="0"/>
              <a:t>        </a:t>
            </a:r>
            <a:r>
              <a:rPr lang="en-US" altLang="zh-CN" sz="2200" b="1" dirty="0" err="1"/>
              <a:t>ltag</a:t>
            </a:r>
            <a:r>
              <a:rPr lang="en-US" altLang="zh-CN" sz="2200" b="1" dirty="0"/>
              <a:t> =</a:t>
            </a:r>
            <a:endParaRPr lang="en-US" altLang="zh-CN" sz="2200" b="1" dirty="0"/>
          </a:p>
          <a:p>
            <a:pPr marL="495300" indent="-495300" eaLnBrk="1" hangingPunct="1">
              <a:lnSpc>
                <a:spcPct val="80000"/>
              </a:lnSpc>
              <a:buFont typeface="Wingdings" panose="05000000000000000000" pitchFamily="2" charset="2"/>
              <a:buNone/>
            </a:pPr>
            <a:r>
              <a:rPr lang="en-US" altLang="zh-CN" sz="2200" b="1" dirty="0"/>
              <a:t>                         1            </a:t>
            </a:r>
            <a:r>
              <a:rPr lang="zh-CN" altLang="en-US" sz="2200" b="1" dirty="0"/>
              <a:t>结点中的 </a:t>
            </a:r>
            <a:r>
              <a:rPr lang="en-US" altLang="zh-CN" sz="2200" b="1" dirty="0" err="1"/>
              <a:t>lchild</a:t>
            </a:r>
            <a:r>
              <a:rPr lang="zh-CN" altLang="en-US" sz="2200" b="1" dirty="0"/>
              <a:t>字段指向</a:t>
            </a:r>
            <a:r>
              <a:rPr lang="zh-CN" altLang="en-US" sz="2200" b="1" dirty="0">
                <a:solidFill>
                  <a:srgbClr val="FF0000"/>
                </a:solidFill>
              </a:rPr>
              <a:t>前驱</a:t>
            </a:r>
            <a:r>
              <a:rPr lang="zh-CN" altLang="en-US" sz="2200" b="1" dirty="0"/>
              <a:t>；</a:t>
            </a:r>
            <a:endParaRPr lang="zh-CN" altLang="en-US" sz="2200" b="1" dirty="0"/>
          </a:p>
          <a:p>
            <a:pPr marL="495300" indent="-495300" eaLnBrk="1" hangingPunct="1">
              <a:lnSpc>
                <a:spcPct val="80000"/>
              </a:lnSpc>
              <a:buFont typeface="Wingdings" panose="05000000000000000000" pitchFamily="2" charset="2"/>
              <a:buNone/>
            </a:pPr>
            <a:r>
              <a:rPr lang="zh-CN" altLang="en-US" sz="2200" b="1" dirty="0"/>
              <a:t>                         </a:t>
            </a:r>
            <a:r>
              <a:rPr lang="en-US" altLang="zh-CN" sz="2200" b="1" dirty="0"/>
              <a:t>0            </a:t>
            </a:r>
            <a:r>
              <a:rPr lang="zh-CN" altLang="en-US" sz="2200" b="1" dirty="0"/>
              <a:t>结点中的 </a:t>
            </a:r>
            <a:r>
              <a:rPr lang="en-US" altLang="zh-CN" sz="2200" b="1" dirty="0" err="1"/>
              <a:t>rchild</a:t>
            </a:r>
            <a:r>
              <a:rPr lang="zh-CN" altLang="en-US" sz="2200" b="1" dirty="0"/>
              <a:t>字段指向</a:t>
            </a:r>
            <a:r>
              <a:rPr lang="zh-CN" altLang="en-US" sz="2200" b="1" dirty="0">
                <a:solidFill>
                  <a:srgbClr val="FF0000"/>
                </a:solidFill>
              </a:rPr>
              <a:t>右孩子</a:t>
            </a:r>
            <a:r>
              <a:rPr lang="zh-CN" altLang="en-US" sz="2200" b="1" dirty="0"/>
              <a:t>；</a:t>
            </a:r>
            <a:endParaRPr lang="zh-CN" altLang="en-US" sz="2200" b="1" dirty="0"/>
          </a:p>
          <a:p>
            <a:pPr marL="495300" indent="-495300" eaLnBrk="1" hangingPunct="1">
              <a:lnSpc>
                <a:spcPct val="80000"/>
              </a:lnSpc>
              <a:buFont typeface="Wingdings" panose="05000000000000000000" pitchFamily="2" charset="2"/>
              <a:buNone/>
            </a:pPr>
            <a:r>
              <a:rPr lang="zh-CN" altLang="en-US" sz="2200" b="1" dirty="0"/>
              <a:t>        </a:t>
            </a:r>
            <a:r>
              <a:rPr lang="en-US" altLang="zh-CN" sz="2200" b="1" dirty="0" err="1"/>
              <a:t>rtag</a:t>
            </a:r>
            <a:r>
              <a:rPr lang="en-US" altLang="zh-CN" sz="2200" b="1" dirty="0"/>
              <a:t> = </a:t>
            </a:r>
            <a:endParaRPr lang="en-US" altLang="zh-CN" sz="2200" b="1" dirty="0"/>
          </a:p>
          <a:p>
            <a:pPr marL="495300" indent="-495300" eaLnBrk="1" hangingPunct="1">
              <a:lnSpc>
                <a:spcPct val="80000"/>
              </a:lnSpc>
              <a:buFont typeface="Wingdings" panose="05000000000000000000" pitchFamily="2" charset="2"/>
              <a:buNone/>
            </a:pPr>
            <a:r>
              <a:rPr lang="en-US" altLang="zh-CN" sz="2200" b="1" dirty="0"/>
              <a:t>                         1            </a:t>
            </a:r>
            <a:r>
              <a:rPr lang="zh-CN" altLang="en-US" sz="2200" b="1" dirty="0"/>
              <a:t>结点中的 </a:t>
            </a:r>
            <a:r>
              <a:rPr lang="en-US" altLang="zh-CN" sz="2200" b="1" dirty="0" err="1"/>
              <a:t>rchild</a:t>
            </a:r>
            <a:r>
              <a:rPr lang="zh-CN" altLang="en-US" sz="2200" b="1" dirty="0"/>
              <a:t>字段指向</a:t>
            </a:r>
            <a:r>
              <a:rPr lang="zh-CN" altLang="en-US" sz="2200" b="1" dirty="0">
                <a:solidFill>
                  <a:srgbClr val="FF0000"/>
                </a:solidFill>
              </a:rPr>
              <a:t>后继</a:t>
            </a:r>
            <a:r>
              <a:rPr lang="zh-CN" altLang="en-US" sz="2200" b="1" dirty="0"/>
              <a:t>；</a:t>
            </a:r>
            <a:endParaRPr lang="zh-CN" altLang="en-US" sz="2200" b="1" dirty="0"/>
          </a:p>
          <a:p>
            <a:pPr marL="495300" indent="-495300" eaLnBrk="1" hangingPunct="1">
              <a:lnSpc>
                <a:spcPct val="80000"/>
              </a:lnSpc>
              <a:buFont typeface="Wingdings" panose="05000000000000000000" pitchFamily="2" charset="2"/>
              <a:buNone/>
            </a:pPr>
            <a:r>
              <a:rPr lang="zh-CN" altLang="en-US" sz="2200" b="1" dirty="0"/>
              <a:t>       由此可知，结点的类型描述</a:t>
            </a:r>
            <a:endParaRPr lang="zh-CN" altLang="en-US" sz="2200" b="1" dirty="0"/>
          </a:p>
          <a:p>
            <a:pPr marL="495300" indent="-495300" eaLnBrk="1" hangingPunct="1">
              <a:lnSpc>
                <a:spcPct val="80000"/>
              </a:lnSpc>
              <a:buFont typeface="Wingdings" panose="05000000000000000000" pitchFamily="2" charset="2"/>
              <a:buNone/>
            </a:pPr>
            <a:r>
              <a:rPr lang="en-US" altLang="zh-CN" sz="2200" b="1" dirty="0"/>
              <a:t>        </a:t>
            </a:r>
            <a:r>
              <a:rPr lang="en-US" altLang="zh-CN" sz="2200" b="1" dirty="0" err="1">
                <a:solidFill>
                  <a:srgbClr val="0000FF"/>
                </a:solidFill>
              </a:rPr>
              <a:t>struct</a:t>
            </a:r>
            <a:r>
              <a:rPr lang="en-US" altLang="zh-CN" sz="2200" b="1" dirty="0"/>
              <a:t>  </a:t>
            </a:r>
            <a:r>
              <a:rPr lang="en-US" altLang="zh-CN" sz="2200" b="1" dirty="0" err="1"/>
              <a:t>tbnode</a:t>
            </a:r>
            <a:r>
              <a:rPr lang="en-US" altLang="zh-CN" sz="2200" b="1" dirty="0"/>
              <a:t>{</a:t>
            </a:r>
            <a:endParaRPr lang="en-US" altLang="zh-CN" sz="2200" b="1" dirty="0"/>
          </a:p>
          <a:p>
            <a:pPr marL="495300" indent="-495300" eaLnBrk="1" hangingPunct="1">
              <a:lnSpc>
                <a:spcPct val="80000"/>
              </a:lnSpc>
              <a:buFont typeface="Wingdings" panose="05000000000000000000" pitchFamily="2" charset="2"/>
              <a:buNone/>
            </a:pPr>
            <a:r>
              <a:rPr lang="en-US" altLang="zh-CN" sz="2200" b="1" dirty="0"/>
              <a:t>                   </a:t>
            </a:r>
            <a:r>
              <a:rPr lang="en-US" altLang="zh-CN" sz="2200" b="1" dirty="0" err="1">
                <a:solidFill>
                  <a:srgbClr val="0000FF"/>
                </a:solidFill>
              </a:rPr>
              <a:t>elemenType</a:t>
            </a:r>
            <a:r>
              <a:rPr lang="en-US" altLang="zh-CN" sz="2200" b="1" dirty="0"/>
              <a:t>    data;</a:t>
            </a:r>
            <a:endParaRPr lang="en-US" altLang="zh-CN" sz="2200" b="1" dirty="0"/>
          </a:p>
          <a:p>
            <a:pPr marL="495300" indent="-495300" eaLnBrk="1" hangingPunct="1">
              <a:lnSpc>
                <a:spcPct val="80000"/>
              </a:lnSpc>
              <a:buFont typeface="Wingdings" panose="05000000000000000000" pitchFamily="2" charset="2"/>
              <a:buNone/>
            </a:pPr>
            <a:r>
              <a:rPr lang="en-US" altLang="zh-CN" sz="2200" b="1" dirty="0"/>
              <a:t>                   </a:t>
            </a:r>
            <a:r>
              <a:rPr lang="en-US" altLang="zh-CN" sz="2200" b="1" dirty="0" err="1"/>
              <a:t>tbnode</a:t>
            </a:r>
            <a:r>
              <a:rPr lang="en-US" altLang="zh-CN" sz="2200" b="1" dirty="0"/>
              <a:t>   *</a:t>
            </a:r>
            <a:r>
              <a:rPr lang="en-US" altLang="zh-CN" sz="2200" b="1" dirty="0" err="1"/>
              <a:t>lchild</a:t>
            </a:r>
            <a:r>
              <a:rPr lang="en-US" altLang="zh-CN" sz="2200" b="1" dirty="0"/>
              <a:t>,  *</a:t>
            </a:r>
            <a:r>
              <a:rPr lang="en-US" altLang="zh-CN" sz="2200" b="1" dirty="0" err="1"/>
              <a:t>rchild</a:t>
            </a:r>
            <a:r>
              <a:rPr lang="en-US" altLang="zh-CN" sz="2200" b="1" dirty="0"/>
              <a:t>;</a:t>
            </a:r>
            <a:endParaRPr lang="en-US" altLang="zh-CN" sz="2200" b="1" dirty="0"/>
          </a:p>
          <a:p>
            <a:pPr marL="495300" indent="-495300" eaLnBrk="1" hangingPunct="1">
              <a:lnSpc>
                <a:spcPct val="80000"/>
              </a:lnSpc>
              <a:buFont typeface="Wingdings" panose="05000000000000000000" pitchFamily="2" charset="2"/>
              <a:buNone/>
            </a:pPr>
            <a:r>
              <a:rPr lang="en-US" altLang="zh-CN" sz="2200" b="1" dirty="0"/>
              <a:t>                   </a:t>
            </a:r>
            <a:r>
              <a:rPr lang="en-US" altLang="zh-CN" sz="2200" b="1" dirty="0" err="1">
                <a:solidFill>
                  <a:srgbClr val="0000FF"/>
                </a:solidFill>
              </a:rPr>
              <a:t>int</a:t>
            </a:r>
            <a:r>
              <a:rPr lang="en-US" altLang="zh-CN" sz="2200" b="1" dirty="0"/>
              <a:t>   </a:t>
            </a:r>
            <a:r>
              <a:rPr lang="en-US" altLang="zh-CN" sz="2200" b="1" dirty="0" err="1"/>
              <a:t>ltag</a:t>
            </a:r>
            <a:r>
              <a:rPr lang="en-US" altLang="zh-CN" sz="2200" b="1" dirty="0"/>
              <a:t>,  </a:t>
            </a:r>
            <a:r>
              <a:rPr lang="en-US" altLang="zh-CN" sz="2200" b="1" dirty="0" err="1"/>
              <a:t>rtag</a:t>
            </a:r>
            <a:r>
              <a:rPr lang="en-US" altLang="zh-CN" sz="2200" b="1" dirty="0"/>
              <a:t>;</a:t>
            </a:r>
            <a:endParaRPr lang="en-US" altLang="zh-CN" sz="2200" b="1" dirty="0"/>
          </a:p>
          <a:p>
            <a:pPr marL="495300" indent="-495300" eaLnBrk="1" hangingPunct="1">
              <a:lnSpc>
                <a:spcPct val="80000"/>
              </a:lnSpc>
              <a:buFont typeface="Wingdings" panose="05000000000000000000" pitchFamily="2" charset="2"/>
              <a:buNone/>
            </a:pPr>
            <a:r>
              <a:rPr lang="en-US" altLang="zh-CN" sz="2200" b="1" dirty="0"/>
              <a:t>        }; </a:t>
            </a:r>
            <a:endParaRPr lang="en-US" altLang="zh-CN" sz="2200" b="1" dirty="0"/>
          </a:p>
        </p:txBody>
      </p:sp>
      <p:sp>
        <p:nvSpPr>
          <p:cNvPr id="47108" name="AutoShape 4"/>
          <p:cNvSpPr/>
          <p:nvPr/>
        </p:nvSpPr>
        <p:spPr bwMode="auto">
          <a:xfrm>
            <a:off x="1979712" y="2275830"/>
            <a:ext cx="144463" cy="865188"/>
          </a:xfrm>
          <a:prstGeom prst="leftBrace">
            <a:avLst>
              <a:gd name="adj1" fmla="val 49908"/>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47109" name="AutoShape 5"/>
          <p:cNvSpPr/>
          <p:nvPr/>
        </p:nvSpPr>
        <p:spPr bwMode="auto">
          <a:xfrm>
            <a:off x="1979712" y="3283893"/>
            <a:ext cx="144463" cy="865187"/>
          </a:xfrm>
          <a:prstGeom prst="leftBrace">
            <a:avLst>
              <a:gd name="adj1" fmla="val 49908"/>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nvGrpSpPr>
          <p:cNvPr id="8" name="组合 109"/>
          <p:cNvGrpSpPr/>
          <p:nvPr/>
        </p:nvGrpSpPr>
        <p:grpSpPr>
          <a:xfrm>
            <a:off x="-180528" y="186012"/>
            <a:ext cx="6121277" cy="646307"/>
            <a:chOff x="187276" y="4581574"/>
            <a:chExt cx="6542686" cy="704675"/>
          </a:xfrm>
        </p:grpSpPr>
        <p:sp>
          <p:nvSpPr>
            <p:cNvPr id="9" name="Freeform 5"/>
            <p:cNvSpPr/>
            <p:nvPr/>
          </p:nvSpPr>
          <p:spPr bwMode="auto">
            <a:xfrm>
              <a:off x="956926" y="4581575"/>
              <a:ext cx="804761" cy="66993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10" name="图片 9"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1" name="TextBox 6"/>
            <p:cNvSpPr txBox="1">
              <a:spLocks noChangeArrowheads="1"/>
            </p:cNvSpPr>
            <p:nvPr/>
          </p:nvSpPr>
          <p:spPr bwMode="auto">
            <a:xfrm>
              <a:off x="187276" y="4581574"/>
              <a:ext cx="6542686" cy="70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8.5 </a:t>
              </a:r>
              <a:r>
                <a:rPr lang="zh-CN" altLang="en-US" sz="3600" b="1" dirty="0">
                  <a:latin typeface="Times New Roman" panose="02020603050405020304" pitchFamily="18" charset="0"/>
                  <a:ea typeface="黑体" panose="02010609060101010101" pitchFamily="49" charset="-122"/>
                </a:rPr>
                <a:t>线索二叉树</a:t>
              </a:r>
              <a:endParaRPr lang="zh-CN" altLang="en-US" sz="3600" b="1" dirty="0">
                <a:latin typeface="黑体" panose="02010609060101010101" pitchFamily="49" charset="-122"/>
                <a:ea typeface="黑体" panose="02010609060101010101" pitchFamily="49" charset="-122"/>
              </a:endParaRPr>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7108"/>
                                        </p:tgtEl>
                                        <p:attrNameLst>
                                          <p:attrName>style.visibility</p:attrName>
                                        </p:attrNameLst>
                                      </p:cBhvr>
                                      <p:to>
                                        <p:strVal val="visible"/>
                                      </p:to>
                                    </p:set>
                                    <p:animEffect transition="in" filter="blinds(horizontal)">
                                      <p:cBhvr>
                                        <p:cTn id="27" dur="500"/>
                                        <p:tgtEl>
                                          <p:spTgt spid="4710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blinds(horizontal)">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blinds(horizontal)">
                                      <p:cBhvr>
                                        <p:cTn id="37" dur="5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blinds(horizontal)">
                                      <p:cBhvr>
                                        <p:cTn id="42" dur="500"/>
                                        <p:tgtEl>
                                          <p:spTgt spid="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7109"/>
                                        </p:tgtEl>
                                        <p:attrNameLst>
                                          <p:attrName>style.visibility</p:attrName>
                                        </p:attrNameLst>
                                      </p:cBhvr>
                                      <p:to>
                                        <p:strVal val="visible"/>
                                      </p:to>
                                    </p:set>
                                    <p:animEffect transition="in" filter="blinds(horizontal)">
                                      <p:cBhvr>
                                        <p:cTn id="47" dur="500"/>
                                        <p:tgtEl>
                                          <p:spTgt spid="4710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7" end="7"/>
                                            </p:txEl>
                                          </p:spTgt>
                                        </p:tgtEl>
                                        <p:attrNameLst>
                                          <p:attrName>style.visibility</p:attrName>
                                        </p:attrNameLst>
                                      </p:cBhvr>
                                      <p:to>
                                        <p:strVal val="visible"/>
                                      </p:to>
                                    </p:set>
                                    <p:animEffect transition="in" filter="blinds(horizontal)">
                                      <p:cBhvr>
                                        <p:cTn id="52" dur="500"/>
                                        <p:tgtEl>
                                          <p:spTgt spid="2">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8" end="8"/>
                                            </p:txEl>
                                          </p:spTgt>
                                        </p:tgtEl>
                                        <p:attrNameLst>
                                          <p:attrName>style.visibility</p:attrName>
                                        </p:attrNameLst>
                                      </p:cBhvr>
                                      <p:to>
                                        <p:strVal val="visible"/>
                                      </p:to>
                                    </p:set>
                                    <p:animEffect transition="in" filter="blinds(horizontal)">
                                      <p:cBhvr>
                                        <p:cTn id="57" dur="500"/>
                                        <p:tgtEl>
                                          <p:spTgt spid="2">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xEl>
                                              <p:pRg st="9" end="9"/>
                                            </p:txEl>
                                          </p:spTgt>
                                        </p:tgtEl>
                                        <p:attrNameLst>
                                          <p:attrName>style.visibility</p:attrName>
                                        </p:attrNameLst>
                                      </p:cBhvr>
                                      <p:to>
                                        <p:strVal val="visible"/>
                                      </p:to>
                                    </p:set>
                                    <p:animEffect transition="in" filter="blinds(horizontal)">
                                      <p:cBhvr>
                                        <p:cTn id="62" dur="500"/>
                                        <p:tgtEl>
                                          <p:spTgt spid="2">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
                                            <p:txEl>
                                              <p:pRg st="10" end="10"/>
                                            </p:txEl>
                                          </p:spTgt>
                                        </p:tgtEl>
                                        <p:attrNameLst>
                                          <p:attrName>style.visibility</p:attrName>
                                        </p:attrNameLst>
                                      </p:cBhvr>
                                      <p:to>
                                        <p:strVal val="visible"/>
                                      </p:to>
                                    </p:set>
                                    <p:animEffect transition="in" filter="blinds(horizontal)">
                                      <p:cBhvr>
                                        <p:cTn id="67" dur="500"/>
                                        <p:tgtEl>
                                          <p:spTgt spid="2">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
                                            <p:txEl>
                                              <p:pRg st="11" end="11"/>
                                            </p:txEl>
                                          </p:spTgt>
                                        </p:tgtEl>
                                        <p:attrNameLst>
                                          <p:attrName>style.visibility</p:attrName>
                                        </p:attrNameLst>
                                      </p:cBhvr>
                                      <p:to>
                                        <p:strVal val="visible"/>
                                      </p:to>
                                    </p:set>
                                    <p:animEffect transition="in" filter="blinds(horizontal)">
                                      <p:cBhvr>
                                        <p:cTn id="72" dur="500"/>
                                        <p:tgtEl>
                                          <p:spTgt spid="2">
                                            <p:txEl>
                                              <p:pRg st="11" end="1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
                                            <p:txEl>
                                              <p:pRg st="12" end="12"/>
                                            </p:txEl>
                                          </p:spTgt>
                                        </p:tgtEl>
                                        <p:attrNameLst>
                                          <p:attrName>style.visibility</p:attrName>
                                        </p:attrNameLst>
                                      </p:cBhvr>
                                      <p:to>
                                        <p:strVal val="visible"/>
                                      </p:to>
                                    </p:set>
                                    <p:animEffect transition="in" filter="blinds(horizontal)">
                                      <p:cBhvr>
                                        <p:cTn id="77" dur="500"/>
                                        <p:tgtEl>
                                          <p:spTgt spid="2">
                                            <p:txEl>
                                              <p:pRg st="12" end="1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
                                            <p:txEl>
                                              <p:pRg st="13" end="13"/>
                                            </p:txEl>
                                          </p:spTgt>
                                        </p:tgtEl>
                                        <p:attrNameLst>
                                          <p:attrName>style.visibility</p:attrName>
                                        </p:attrNameLst>
                                      </p:cBhvr>
                                      <p:to>
                                        <p:strVal val="visible"/>
                                      </p:to>
                                    </p:set>
                                    <p:animEffect transition="in" filter="blinds(horizontal)">
                                      <p:cBhvr>
                                        <p:cTn id="82" dur="500"/>
                                        <p:tgtEl>
                                          <p:spTgt spid="2">
                                            <p:txEl>
                                              <p:pRg st="13" end="1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
                                            <p:txEl>
                                              <p:pRg st="14" end="14"/>
                                            </p:txEl>
                                          </p:spTgt>
                                        </p:tgtEl>
                                        <p:attrNameLst>
                                          <p:attrName>style.visibility</p:attrName>
                                        </p:attrNameLst>
                                      </p:cBhvr>
                                      <p:to>
                                        <p:strVal val="visible"/>
                                      </p:to>
                                    </p:set>
                                    <p:animEffect transition="in" filter="blinds(horizontal)">
                                      <p:cBhvr>
                                        <p:cTn id="87"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build="p"/>
      <p:bldP spid="47108" grpId="0" animBg="1"/>
      <p:bldP spid="4710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ACF9E1F6-0A80-44A1-89A2-70A902E7E1CC}" type="slidenum">
              <a:rPr lang="zh-CN" altLang="en-US">
                <a:solidFill>
                  <a:schemeClr val="bg1"/>
                </a:solidFill>
                <a:latin typeface="Verdana" panose="020B0604030504040204" pitchFamily="34" charset="0"/>
                <a:ea typeface="宋体" panose="02010600030101010101" pitchFamily="2" charset="-122"/>
              </a:rPr>
            </a:fld>
            <a:endParaRPr lang="en-US" altLang="zh-CN">
              <a:solidFill>
                <a:schemeClr val="bg1"/>
              </a:solidFill>
              <a:latin typeface="Verdana" panose="020B0604030504040204" pitchFamily="34" charset="0"/>
              <a:ea typeface="宋体" panose="02010600030101010101" pitchFamily="2" charset="-122"/>
            </a:endParaRPr>
          </a:p>
        </p:txBody>
      </p:sp>
      <p:sp>
        <p:nvSpPr>
          <p:cNvPr id="5" name="Rectangle 3"/>
          <p:cNvSpPr>
            <a:spLocks noGrp="1" noChangeArrowheads="1"/>
          </p:cNvSpPr>
          <p:nvPr>
            <p:ph type="body" idx="1"/>
          </p:nvPr>
        </p:nvSpPr>
        <p:spPr>
          <a:xfrm>
            <a:off x="419100" y="993463"/>
            <a:ext cx="8229600" cy="4678451"/>
          </a:xfrm>
        </p:spPr>
        <p:txBody>
          <a:bodyPr/>
          <a:lstStyle/>
          <a:p>
            <a:pPr eaLnBrk="1" hangingPunct="1">
              <a:buClr>
                <a:srgbClr val="FF0000"/>
              </a:buClr>
              <a:buFont typeface="Wingdings" panose="05000000000000000000" pitchFamily="2" charset="2"/>
              <a:buChar char="Ø"/>
            </a:pPr>
            <a:r>
              <a:rPr lang="en-US" altLang="zh-CN" sz="2400" b="1" dirty="0"/>
              <a:t>3. </a:t>
            </a:r>
            <a:r>
              <a:rPr lang="zh-CN" altLang="en-US" sz="2400" b="1" dirty="0"/>
              <a:t>线索二叉树中前驱和后继的求解</a:t>
            </a:r>
            <a:endParaRPr lang="zh-CN" altLang="en-US" sz="2400" b="1" dirty="0"/>
          </a:p>
          <a:p>
            <a:pPr eaLnBrk="1" hangingPunct="1">
              <a:spcBef>
                <a:spcPts val="300"/>
              </a:spcBef>
              <a:buFont typeface="Wingdings" panose="05000000000000000000" pitchFamily="2" charset="2"/>
              <a:buNone/>
            </a:pPr>
            <a:r>
              <a:rPr lang="zh-CN" altLang="en-US" sz="2200" b="1" dirty="0"/>
              <a:t>    </a:t>
            </a:r>
            <a:r>
              <a:rPr lang="en-US" altLang="zh-CN" sz="1800" dirty="0"/>
              <a:t>(1) </a:t>
            </a:r>
            <a:r>
              <a:rPr lang="zh-CN" altLang="en-US" sz="1800" b="1" dirty="0"/>
              <a:t>先序线索二叉树中</a:t>
            </a:r>
            <a:r>
              <a:rPr lang="zh-CN" altLang="en-US" sz="1800" b="1" dirty="0">
                <a:solidFill>
                  <a:srgbClr val="FF0000"/>
                </a:solidFill>
              </a:rPr>
              <a:t>先序后继</a:t>
            </a:r>
            <a:r>
              <a:rPr lang="zh-CN" altLang="en-US" sz="1800" b="1" dirty="0"/>
              <a:t>的求解</a:t>
            </a:r>
            <a:r>
              <a:rPr lang="en-US" altLang="zh-CN" sz="1800" b="1" dirty="0"/>
              <a:t>----</a:t>
            </a:r>
            <a:r>
              <a:rPr lang="zh-CN" altLang="en-US" sz="1800" b="1" dirty="0">
                <a:solidFill>
                  <a:srgbClr val="FF0000"/>
                </a:solidFill>
              </a:rPr>
              <a:t>先序后继</a:t>
            </a:r>
            <a:endParaRPr lang="zh-CN" altLang="en-US" sz="1800" b="1" dirty="0">
              <a:solidFill>
                <a:srgbClr val="FF0000"/>
              </a:solidFill>
            </a:endParaRPr>
          </a:p>
          <a:p>
            <a:pPr eaLnBrk="1" hangingPunct="1">
              <a:spcBef>
                <a:spcPts val="300"/>
              </a:spcBef>
              <a:buFont typeface="Wingdings" panose="05000000000000000000" pitchFamily="2" charset="2"/>
              <a:buNone/>
            </a:pPr>
            <a:r>
              <a:rPr lang="zh-CN" altLang="en-US" sz="1800" dirty="0"/>
              <a:t>          </a:t>
            </a:r>
            <a:r>
              <a:rPr lang="zh-CN" altLang="en-US" sz="1800" b="1" dirty="0"/>
              <a:t>对先序线索二叉树中任意结点</a:t>
            </a:r>
            <a:r>
              <a:rPr lang="en-US" altLang="zh-CN" sz="1800" b="1" dirty="0"/>
              <a:t>p</a:t>
            </a:r>
            <a:r>
              <a:rPr lang="zh-CN" altLang="en-US" sz="1800" b="1" dirty="0"/>
              <a:t>，求其先序后继。</a:t>
            </a:r>
            <a:endParaRPr lang="zh-CN" altLang="en-US" sz="1800" b="1" dirty="0"/>
          </a:p>
          <a:p>
            <a:pPr eaLnBrk="1" hangingPunct="1">
              <a:spcBef>
                <a:spcPts val="300"/>
              </a:spcBef>
              <a:buFont typeface="Wingdings" panose="05000000000000000000" pitchFamily="2" charset="2"/>
              <a:buNone/>
            </a:pPr>
            <a:r>
              <a:rPr lang="zh-CN" altLang="en-US" sz="1800" b="1" dirty="0"/>
              <a:t>     </a:t>
            </a:r>
            <a:r>
              <a:rPr lang="zh-CN" altLang="en-US" sz="1800" b="1" dirty="0">
                <a:solidFill>
                  <a:srgbClr val="FF0000"/>
                </a:solidFill>
              </a:rPr>
              <a:t>讨论</a:t>
            </a:r>
            <a:r>
              <a:rPr lang="zh-CN" altLang="en-US" sz="1800" b="1" dirty="0"/>
              <a:t>：</a:t>
            </a:r>
            <a:endParaRPr lang="zh-CN" altLang="en-US" sz="1800" b="1" dirty="0"/>
          </a:p>
          <a:p>
            <a:pPr eaLnBrk="1" hangingPunct="1">
              <a:spcBef>
                <a:spcPts val="300"/>
              </a:spcBef>
              <a:buFont typeface="Wingdings" panose="05000000000000000000" pitchFamily="2" charset="2"/>
              <a:buNone/>
            </a:pPr>
            <a:r>
              <a:rPr lang="zh-CN" altLang="en-US" sz="1800" b="1" dirty="0"/>
              <a:t>          </a:t>
            </a:r>
            <a:r>
              <a:rPr lang="en-US" altLang="zh-CN" sz="1800" b="1" dirty="0"/>
              <a:t>(a) </a:t>
            </a:r>
            <a:r>
              <a:rPr lang="zh-CN" altLang="en-US" sz="1800" b="1" dirty="0"/>
              <a:t>若*</a:t>
            </a:r>
            <a:r>
              <a:rPr lang="en-US" altLang="zh-CN" sz="1800" b="1" dirty="0"/>
              <a:t>p</a:t>
            </a:r>
            <a:r>
              <a:rPr lang="zh-CN" altLang="en-US" sz="1800" b="1" dirty="0"/>
              <a:t>有左孩子 </a:t>
            </a:r>
            <a:r>
              <a:rPr lang="en-US" altLang="zh-CN" sz="1800" b="1" dirty="0"/>
              <a:t>——</a:t>
            </a:r>
            <a:r>
              <a:rPr lang="zh-CN" altLang="en-US" sz="1800" b="1" dirty="0"/>
              <a:t>按照遍历的过程描述</a:t>
            </a:r>
            <a:r>
              <a:rPr lang="en-US" altLang="zh-CN" sz="1800" b="1" dirty="0"/>
              <a:t>(PP</a:t>
            </a:r>
            <a:r>
              <a:rPr lang="en-US" altLang="zh-CN" sz="1800" b="1" baseline="-25000" dirty="0"/>
              <a:t>L</a:t>
            </a:r>
            <a:r>
              <a:rPr lang="en-US" altLang="zh-CN" sz="1800" b="1" dirty="0"/>
              <a:t>P</a:t>
            </a:r>
            <a:r>
              <a:rPr lang="en-US" altLang="zh-CN" sz="1800" b="1" baseline="-25000" dirty="0"/>
              <a:t>R</a:t>
            </a:r>
            <a:r>
              <a:rPr lang="en-US" altLang="zh-CN" sz="1800" b="1" dirty="0"/>
              <a:t>)</a:t>
            </a:r>
            <a:r>
              <a:rPr lang="zh-CN" altLang="en-US" sz="1800" b="1" dirty="0"/>
              <a:t>可知，</a:t>
            </a:r>
            <a:endParaRPr lang="zh-CN" altLang="en-US" sz="1800" b="1" dirty="0"/>
          </a:p>
          <a:p>
            <a:pPr eaLnBrk="1" hangingPunct="1">
              <a:spcBef>
                <a:spcPts val="300"/>
              </a:spcBef>
              <a:buFont typeface="Wingdings" panose="05000000000000000000" pitchFamily="2" charset="2"/>
              <a:buNone/>
            </a:pPr>
            <a:r>
              <a:rPr lang="zh-CN" altLang="en-US" sz="1800" b="1" dirty="0"/>
              <a:t>                其后继应为：左子树</a:t>
            </a:r>
            <a:r>
              <a:rPr lang="en-US" altLang="zh-CN" sz="1800" b="1" dirty="0"/>
              <a:t>P</a:t>
            </a:r>
            <a:r>
              <a:rPr lang="en-US" altLang="zh-CN" sz="1800" b="1" baseline="-25000" dirty="0"/>
              <a:t>L</a:t>
            </a:r>
            <a:r>
              <a:rPr lang="zh-CN" altLang="en-US" sz="1800" b="1" dirty="0"/>
              <a:t>中的第一个结点，</a:t>
            </a:r>
            <a:endParaRPr lang="zh-CN" altLang="en-US" sz="1800" b="1" dirty="0"/>
          </a:p>
          <a:p>
            <a:pPr eaLnBrk="1" hangingPunct="1">
              <a:spcBef>
                <a:spcPts val="300"/>
              </a:spcBef>
              <a:buFont typeface="Wingdings" panose="05000000000000000000" pitchFamily="2" charset="2"/>
              <a:buNone/>
            </a:pPr>
            <a:r>
              <a:rPr lang="zh-CN" altLang="en-US" sz="1800" b="1" dirty="0"/>
              <a:t>                即*</a:t>
            </a:r>
            <a:r>
              <a:rPr lang="en-US" altLang="zh-CN" sz="1800" b="1" dirty="0"/>
              <a:t>p</a:t>
            </a:r>
            <a:r>
              <a:rPr lang="zh-CN" altLang="en-US" sz="1800" b="1" dirty="0"/>
              <a:t>的左孩子结点， </a:t>
            </a:r>
            <a:endParaRPr lang="zh-CN" altLang="en-US" sz="1800" b="1" dirty="0"/>
          </a:p>
          <a:p>
            <a:pPr eaLnBrk="1" hangingPunct="1">
              <a:spcBef>
                <a:spcPts val="300"/>
              </a:spcBef>
              <a:buFont typeface="Wingdings" panose="05000000000000000000" pitchFamily="2" charset="2"/>
              <a:buNone/>
            </a:pPr>
            <a:r>
              <a:rPr lang="zh-CN" altLang="en-US" sz="1800" b="1" dirty="0"/>
              <a:t>                因此， </a:t>
            </a:r>
            <a:r>
              <a:rPr lang="en-US" altLang="zh-CN" sz="1800" b="1" dirty="0"/>
              <a:t>p </a:t>
            </a:r>
            <a:r>
              <a:rPr lang="en-US" altLang="zh-CN" sz="1800" b="1" dirty="0">
                <a:sym typeface="Wingdings" panose="05000000000000000000" pitchFamily="2" charset="2"/>
              </a:rPr>
              <a:t> </a:t>
            </a:r>
            <a:r>
              <a:rPr lang="en-US" altLang="zh-CN" sz="1800" b="1" dirty="0" err="1"/>
              <a:t>lchild</a:t>
            </a:r>
            <a:r>
              <a:rPr lang="zh-CN" altLang="en-US" sz="1800" b="1" dirty="0"/>
              <a:t>为其后继；</a:t>
            </a:r>
            <a:endParaRPr lang="zh-CN" altLang="en-US" sz="1800" b="1" dirty="0"/>
          </a:p>
          <a:p>
            <a:pPr eaLnBrk="1" hangingPunct="1">
              <a:spcBef>
                <a:spcPts val="300"/>
              </a:spcBef>
              <a:buFont typeface="Wingdings" panose="05000000000000000000" pitchFamily="2" charset="2"/>
              <a:buNone/>
            </a:pPr>
            <a:r>
              <a:rPr lang="zh-CN" altLang="en-US" sz="1800" b="1" dirty="0"/>
              <a:t>          </a:t>
            </a:r>
            <a:r>
              <a:rPr lang="en-US" altLang="zh-CN" sz="1800" b="1" dirty="0"/>
              <a:t>(b) </a:t>
            </a:r>
            <a:r>
              <a:rPr lang="zh-CN" altLang="en-US" sz="1800" b="1" dirty="0"/>
              <a:t>否则，*</a:t>
            </a:r>
            <a:r>
              <a:rPr lang="en-US" altLang="zh-CN" sz="1800" b="1" dirty="0"/>
              <a:t>p</a:t>
            </a:r>
            <a:r>
              <a:rPr lang="zh-CN" altLang="en-US" sz="1800" b="1" dirty="0"/>
              <a:t>有右孩子 </a:t>
            </a:r>
            <a:r>
              <a:rPr lang="en-US" altLang="zh-CN" sz="1800" b="1" dirty="0"/>
              <a:t>——</a:t>
            </a:r>
            <a:r>
              <a:rPr lang="zh-CN" altLang="en-US" sz="1800" b="1" dirty="0"/>
              <a:t>类似地，可知</a:t>
            </a:r>
            <a:endParaRPr lang="zh-CN" altLang="en-US" sz="1800" b="1" dirty="0"/>
          </a:p>
          <a:p>
            <a:pPr eaLnBrk="1" hangingPunct="1">
              <a:spcBef>
                <a:spcPts val="300"/>
              </a:spcBef>
              <a:buFont typeface="Wingdings" panose="05000000000000000000" pitchFamily="2" charset="2"/>
              <a:buNone/>
            </a:pPr>
            <a:r>
              <a:rPr lang="zh-CN" altLang="en-US" sz="1800" b="1" dirty="0"/>
              <a:t>                 </a:t>
            </a:r>
            <a:r>
              <a:rPr lang="en-US" altLang="zh-CN" sz="1800" b="1" dirty="0"/>
              <a:t>p</a:t>
            </a:r>
            <a:r>
              <a:rPr lang="en-US" altLang="zh-CN" sz="1800" b="1" dirty="0">
                <a:sym typeface="Wingdings" panose="05000000000000000000" pitchFamily="2" charset="2"/>
              </a:rPr>
              <a:t>  </a:t>
            </a:r>
            <a:r>
              <a:rPr lang="en-US" altLang="zh-CN" sz="1800" b="1" dirty="0" err="1"/>
              <a:t>rchild</a:t>
            </a:r>
            <a:r>
              <a:rPr lang="zh-CN" altLang="en-US" sz="1800" b="1" dirty="0"/>
              <a:t>为其后继；</a:t>
            </a:r>
            <a:endParaRPr lang="zh-CN" altLang="en-US" sz="1800" b="1" dirty="0"/>
          </a:p>
          <a:p>
            <a:pPr eaLnBrk="1" hangingPunct="1">
              <a:spcBef>
                <a:spcPts val="300"/>
              </a:spcBef>
              <a:buFont typeface="Wingdings" panose="05000000000000000000" pitchFamily="2" charset="2"/>
              <a:buNone/>
            </a:pPr>
            <a:r>
              <a:rPr lang="zh-CN" altLang="en-US" sz="1800" b="1" dirty="0"/>
              <a:t>           </a:t>
            </a:r>
            <a:r>
              <a:rPr lang="en-US" altLang="zh-CN" sz="1800" b="1" dirty="0"/>
              <a:t>(c) </a:t>
            </a:r>
            <a:r>
              <a:rPr lang="zh-CN" altLang="en-US" sz="1800" b="1" dirty="0"/>
              <a:t>否则，</a:t>
            </a:r>
            <a:endParaRPr lang="zh-CN" altLang="en-US" sz="1800" b="1" dirty="0"/>
          </a:p>
          <a:p>
            <a:pPr eaLnBrk="1" hangingPunct="1">
              <a:spcBef>
                <a:spcPts val="300"/>
              </a:spcBef>
              <a:buFont typeface="Wingdings" panose="05000000000000000000" pitchFamily="2" charset="2"/>
              <a:buNone/>
            </a:pPr>
            <a:r>
              <a:rPr lang="zh-CN" altLang="en-US" sz="1800" b="1" dirty="0"/>
              <a:t>                  </a:t>
            </a:r>
            <a:r>
              <a:rPr lang="en-US" altLang="zh-CN" sz="1800" b="1" dirty="0"/>
              <a:t>p-&gt;</a:t>
            </a:r>
            <a:r>
              <a:rPr lang="en-US" altLang="zh-CN" sz="1800" b="1" dirty="0" err="1"/>
              <a:t>rchild</a:t>
            </a:r>
            <a:r>
              <a:rPr lang="zh-CN" altLang="en-US" sz="1800" b="1" dirty="0"/>
              <a:t>为其后继线索；</a:t>
            </a:r>
            <a:endParaRPr lang="zh-CN" altLang="en-US" sz="1800" b="1" dirty="0"/>
          </a:p>
          <a:p>
            <a:pPr eaLnBrk="1" hangingPunct="1">
              <a:spcBef>
                <a:spcPts val="300"/>
              </a:spcBef>
              <a:buFont typeface="Wingdings" panose="05000000000000000000" pitchFamily="2" charset="2"/>
              <a:buNone/>
            </a:pPr>
            <a:r>
              <a:rPr lang="zh-CN" altLang="en-US" sz="1800" b="1" dirty="0"/>
              <a:t>由此得</a:t>
            </a:r>
            <a:r>
              <a:rPr lang="zh-CN" altLang="en-US" sz="1800" b="1" dirty="0">
                <a:solidFill>
                  <a:srgbClr val="FF0000"/>
                </a:solidFill>
              </a:rPr>
              <a:t>算法</a:t>
            </a:r>
            <a:r>
              <a:rPr lang="zh-CN" altLang="en-US" sz="1800" b="1" dirty="0"/>
              <a:t>如下：</a:t>
            </a:r>
            <a:endParaRPr lang="zh-CN" altLang="en-US" sz="1800" b="1" dirty="0"/>
          </a:p>
          <a:p>
            <a:pPr eaLnBrk="1" hangingPunct="1">
              <a:spcBef>
                <a:spcPts val="300"/>
              </a:spcBef>
              <a:buFont typeface="Wingdings" panose="05000000000000000000" pitchFamily="2" charset="2"/>
              <a:buNone/>
            </a:pPr>
            <a:r>
              <a:rPr lang="zh-CN" altLang="en-US" sz="1800" b="1" dirty="0"/>
              <a:t>    </a:t>
            </a:r>
            <a:r>
              <a:rPr lang="en-US" altLang="zh-CN" sz="1800" b="1" dirty="0" err="1">
                <a:solidFill>
                  <a:srgbClr val="0000FF"/>
                </a:solidFill>
              </a:rPr>
              <a:t>tbnode</a:t>
            </a:r>
            <a:r>
              <a:rPr lang="en-US" altLang="zh-CN" sz="1800" b="1" dirty="0"/>
              <a:t>* </a:t>
            </a:r>
            <a:r>
              <a:rPr lang="en-US" altLang="zh-CN" sz="1800" b="1" dirty="0" err="1"/>
              <a:t>Presuc</a:t>
            </a:r>
            <a:r>
              <a:rPr lang="en-US" altLang="zh-CN" sz="1800" b="1" dirty="0"/>
              <a:t>(</a:t>
            </a:r>
            <a:r>
              <a:rPr lang="en-US" altLang="zh-CN" sz="1800" b="1" dirty="0" err="1">
                <a:solidFill>
                  <a:srgbClr val="0000FF"/>
                </a:solidFill>
              </a:rPr>
              <a:t>tbnode</a:t>
            </a:r>
            <a:r>
              <a:rPr lang="en-US" altLang="zh-CN" sz="1800" b="1" dirty="0"/>
              <a:t> *p) {</a:t>
            </a:r>
            <a:endParaRPr lang="en-US" altLang="zh-CN" sz="1800" b="1" dirty="0"/>
          </a:p>
          <a:p>
            <a:pPr eaLnBrk="1" hangingPunct="1">
              <a:spcBef>
                <a:spcPts val="300"/>
              </a:spcBef>
              <a:buFont typeface="Wingdings" panose="05000000000000000000" pitchFamily="2" charset="2"/>
              <a:buNone/>
            </a:pPr>
            <a:r>
              <a:rPr lang="en-US" altLang="zh-CN" sz="1800" b="1" dirty="0"/>
              <a:t>                </a:t>
            </a:r>
            <a:r>
              <a:rPr lang="en-US" altLang="zh-CN" sz="1800" b="1" dirty="0">
                <a:solidFill>
                  <a:srgbClr val="0000FF"/>
                </a:solidFill>
              </a:rPr>
              <a:t>if</a:t>
            </a:r>
            <a:r>
              <a:rPr lang="en-US" altLang="zh-CN" sz="1800" b="1" dirty="0"/>
              <a:t> ( </a:t>
            </a:r>
            <a:r>
              <a:rPr lang="en-US" altLang="zh-CN" sz="1800" b="1" dirty="0" err="1"/>
              <a:t>p</a:t>
            </a:r>
            <a:r>
              <a:rPr lang="en-US" altLang="zh-CN" sz="1800" b="1" dirty="0" err="1">
                <a:sym typeface="Wingdings" panose="05000000000000000000" pitchFamily="2" charset="2"/>
              </a:rPr>
              <a:t></a:t>
            </a:r>
            <a:r>
              <a:rPr lang="en-US" altLang="zh-CN" sz="1800" b="1" dirty="0" err="1"/>
              <a:t>ltag</a:t>
            </a:r>
            <a:r>
              <a:rPr lang="en-US" altLang="zh-CN" sz="1800" b="1" dirty="0"/>
              <a:t> == 0 ) </a:t>
            </a:r>
            <a:r>
              <a:rPr lang="en-US" altLang="zh-CN" sz="1800" b="1" dirty="0">
                <a:solidFill>
                  <a:srgbClr val="0000FF"/>
                </a:solidFill>
              </a:rPr>
              <a:t>return</a:t>
            </a:r>
            <a:r>
              <a:rPr lang="en-US" altLang="zh-CN" sz="1800" b="1" dirty="0"/>
              <a:t> ( </a:t>
            </a:r>
            <a:r>
              <a:rPr lang="en-US" altLang="zh-CN" sz="1800" b="1" dirty="0" err="1"/>
              <a:t>p</a:t>
            </a:r>
            <a:r>
              <a:rPr lang="en-US" altLang="zh-CN" sz="1800" b="1" dirty="0" err="1">
                <a:sym typeface="Wingdings" panose="05000000000000000000" pitchFamily="2" charset="2"/>
              </a:rPr>
              <a:t></a:t>
            </a:r>
            <a:r>
              <a:rPr lang="en-US" altLang="zh-CN" sz="1800" b="1" dirty="0" err="1"/>
              <a:t>lchild</a:t>
            </a:r>
            <a:r>
              <a:rPr lang="en-US" altLang="zh-CN" sz="1800" b="1" dirty="0"/>
              <a:t> );</a:t>
            </a:r>
            <a:endParaRPr lang="en-US" altLang="zh-CN" sz="1800" b="1" dirty="0"/>
          </a:p>
          <a:p>
            <a:pPr eaLnBrk="1" hangingPunct="1">
              <a:spcBef>
                <a:spcPts val="300"/>
              </a:spcBef>
              <a:buFont typeface="Wingdings" panose="05000000000000000000" pitchFamily="2" charset="2"/>
              <a:buNone/>
            </a:pPr>
            <a:r>
              <a:rPr lang="en-US" altLang="zh-CN" sz="1800" b="1" dirty="0"/>
              <a:t>               </a:t>
            </a:r>
            <a:r>
              <a:rPr lang="en-US" altLang="zh-CN" sz="1800" b="1" dirty="0">
                <a:solidFill>
                  <a:srgbClr val="0000FF"/>
                </a:solidFill>
              </a:rPr>
              <a:t>else return </a:t>
            </a:r>
            <a:r>
              <a:rPr lang="en-US" altLang="zh-CN" sz="1800" b="1" dirty="0"/>
              <a:t>( </a:t>
            </a:r>
            <a:r>
              <a:rPr lang="en-US" altLang="zh-CN" sz="1800" b="1" dirty="0" err="1"/>
              <a:t>p</a:t>
            </a:r>
            <a:r>
              <a:rPr lang="en-US" altLang="zh-CN" sz="1800" b="1" dirty="0" err="1">
                <a:sym typeface="Wingdings" panose="05000000000000000000" pitchFamily="2" charset="2"/>
              </a:rPr>
              <a:t></a:t>
            </a:r>
            <a:r>
              <a:rPr lang="en-US" altLang="zh-CN" sz="1800" b="1" dirty="0" err="1"/>
              <a:t>rchild</a:t>
            </a:r>
            <a:r>
              <a:rPr lang="en-US" altLang="zh-CN" sz="1800" b="1" dirty="0"/>
              <a:t> );</a:t>
            </a:r>
            <a:endParaRPr lang="en-US" altLang="zh-CN" sz="1800" b="1" dirty="0"/>
          </a:p>
          <a:p>
            <a:pPr eaLnBrk="1" hangingPunct="1">
              <a:spcBef>
                <a:spcPts val="300"/>
              </a:spcBef>
              <a:buFont typeface="Wingdings" panose="05000000000000000000" pitchFamily="2" charset="2"/>
              <a:buNone/>
            </a:pPr>
            <a:r>
              <a:rPr lang="en-US" altLang="zh-CN" sz="1800" b="1" dirty="0"/>
              <a:t>    }</a:t>
            </a:r>
            <a:endParaRPr lang="en-US" altLang="zh-CN" sz="1800" b="1" dirty="0"/>
          </a:p>
        </p:txBody>
      </p:sp>
      <p:grpSp>
        <p:nvGrpSpPr>
          <p:cNvPr id="4" name="Group 16"/>
          <p:cNvGrpSpPr/>
          <p:nvPr/>
        </p:nvGrpSpPr>
        <p:grpSpPr bwMode="auto">
          <a:xfrm>
            <a:off x="7740650" y="4292600"/>
            <a:ext cx="908050" cy="1608138"/>
            <a:chOff x="46" y="0"/>
            <a:chExt cx="572" cy="1013"/>
          </a:xfrm>
        </p:grpSpPr>
        <p:sp>
          <p:nvSpPr>
            <p:cNvPr id="48136" name="Text Box 17"/>
            <p:cNvSpPr txBox="1">
              <a:spLocks noChangeArrowheads="1"/>
            </p:cNvSpPr>
            <p:nvPr/>
          </p:nvSpPr>
          <p:spPr bwMode="auto">
            <a:xfrm>
              <a:off x="78" y="782"/>
              <a:ext cx="5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dirty="0">
                  <a:ea typeface="宋体" panose="02010600030101010101" pitchFamily="2" charset="-122"/>
                </a:rPr>
                <a:t>(c)</a:t>
              </a:r>
              <a:endParaRPr lang="en-US" altLang="zh-CN" dirty="0">
                <a:ea typeface="宋体" panose="02010600030101010101" pitchFamily="2" charset="-122"/>
              </a:endParaRPr>
            </a:p>
          </p:txBody>
        </p:sp>
        <p:sp>
          <p:nvSpPr>
            <p:cNvPr id="48137" name="Oval 18"/>
            <p:cNvSpPr>
              <a:spLocks noChangeArrowheads="1"/>
            </p:cNvSpPr>
            <p:nvPr/>
          </p:nvSpPr>
          <p:spPr bwMode="auto">
            <a:xfrm>
              <a:off x="46" y="0"/>
              <a:ext cx="340" cy="484"/>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400">
                  <a:latin typeface="Times New Roman" panose="02020603050405020304" pitchFamily="18" charset="0"/>
                  <a:ea typeface="宋体" panose="02010600030101010101" pitchFamily="2" charset="-122"/>
                </a:rPr>
                <a:t>P</a:t>
              </a:r>
              <a:endParaRPr lang="en-US" altLang="zh-CN" sz="2400">
                <a:ea typeface="宋体" panose="02010600030101010101" pitchFamily="2" charset="-122"/>
              </a:endParaRPr>
            </a:p>
          </p:txBody>
        </p:sp>
        <p:sp>
          <p:nvSpPr>
            <p:cNvPr id="48138" name="未知"/>
            <p:cNvSpPr/>
            <p:nvPr/>
          </p:nvSpPr>
          <p:spPr bwMode="auto">
            <a:xfrm>
              <a:off x="318" y="312"/>
              <a:ext cx="300" cy="312"/>
            </a:xfrm>
            <a:custGeom>
              <a:avLst/>
              <a:gdLst>
                <a:gd name="T0" fmla="*/ 12 w 750"/>
                <a:gd name="T1" fmla="*/ 125 h 780"/>
                <a:gd name="T2" fmla="*/ 12 w 750"/>
                <a:gd name="T3" fmla="*/ 250 h 780"/>
                <a:gd name="T4" fmla="*/ 84 w 750"/>
                <a:gd name="T5" fmla="*/ 312 h 780"/>
                <a:gd name="T6" fmla="*/ 156 w 750"/>
                <a:gd name="T7" fmla="*/ 250 h 780"/>
                <a:gd name="T8" fmla="*/ 300 w 750"/>
                <a:gd name="T9" fmla="*/ 0 h 780"/>
                <a:gd name="T10" fmla="*/ 0 60000 65536"/>
                <a:gd name="T11" fmla="*/ 0 60000 65536"/>
                <a:gd name="T12" fmla="*/ 0 60000 65536"/>
                <a:gd name="T13" fmla="*/ 0 60000 65536"/>
                <a:gd name="T14" fmla="*/ 0 60000 65536"/>
                <a:gd name="T15" fmla="*/ 0 w 750"/>
                <a:gd name="T16" fmla="*/ 0 h 780"/>
                <a:gd name="T17" fmla="*/ 750 w 750"/>
                <a:gd name="T18" fmla="*/ 780 h 780"/>
              </a:gdLst>
              <a:ahLst/>
              <a:cxnLst>
                <a:cxn ang="T10">
                  <a:pos x="T0" y="T1"/>
                </a:cxn>
                <a:cxn ang="T11">
                  <a:pos x="T2" y="T3"/>
                </a:cxn>
                <a:cxn ang="T12">
                  <a:pos x="T4" y="T5"/>
                </a:cxn>
                <a:cxn ang="T13">
                  <a:pos x="T6" y="T7"/>
                </a:cxn>
                <a:cxn ang="T14">
                  <a:pos x="T8" y="T9"/>
                </a:cxn>
              </a:cxnLst>
              <a:rect l="T15" t="T16" r="T17" b="T18"/>
              <a:pathLst>
                <a:path w="750" h="780">
                  <a:moveTo>
                    <a:pt x="30" y="312"/>
                  </a:moveTo>
                  <a:cubicBezTo>
                    <a:pt x="15" y="429"/>
                    <a:pt x="0" y="546"/>
                    <a:pt x="30" y="624"/>
                  </a:cubicBezTo>
                  <a:cubicBezTo>
                    <a:pt x="60" y="702"/>
                    <a:pt x="150" y="780"/>
                    <a:pt x="210" y="780"/>
                  </a:cubicBezTo>
                  <a:cubicBezTo>
                    <a:pt x="270" y="780"/>
                    <a:pt x="300" y="754"/>
                    <a:pt x="390" y="624"/>
                  </a:cubicBezTo>
                  <a:cubicBezTo>
                    <a:pt x="480" y="494"/>
                    <a:pt x="690" y="104"/>
                    <a:pt x="750" y="0"/>
                  </a:cubicBezTo>
                </a:path>
              </a:pathLst>
            </a:custGeom>
            <a:noFill/>
            <a:ln w="19050">
              <a:solidFill>
                <a:srgbClr val="FF0000"/>
              </a:solidFill>
              <a:prstDash val="dash"/>
              <a:rou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 name="组合 109"/>
          <p:cNvGrpSpPr/>
          <p:nvPr/>
        </p:nvGrpSpPr>
        <p:grpSpPr>
          <a:xfrm>
            <a:off x="-180528" y="186012"/>
            <a:ext cx="6121277" cy="646307"/>
            <a:chOff x="187276" y="4581574"/>
            <a:chExt cx="6542686" cy="704675"/>
          </a:xfrm>
        </p:grpSpPr>
        <p:sp>
          <p:nvSpPr>
            <p:cNvPr id="23" name="Freeform 5"/>
            <p:cNvSpPr/>
            <p:nvPr/>
          </p:nvSpPr>
          <p:spPr bwMode="auto">
            <a:xfrm>
              <a:off x="956926" y="4581575"/>
              <a:ext cx="804761" cy="66993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24" name="图片 23"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5" name="TextBox 6"/>
            <p:cNvSpPr txBox="1">
              <a:spLocks noChangeArrowheads="1"/>
            </p:cNvSpPr>
            <p:nvPr/>
          </p:nvSpPr>
          <p:spPr bwMode="auto">
            <a:xfrm>
              <a:off x="187276" y="4581574"/>
              <a:ext cx="6542686" cy="70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8.5 </a:t>
              </a:r>
              <a:r>
                <a:rPr lang="zh-CN" altLang="en-US" sz="3600" b="1" dirty="0">
                  <a:latin typeface="Times New Roman" panose="02020603050405020304" pitchFamily="18" charset="0"/>
                  <a:ea typeface="黑体" panose="02010609060101010101" pitchFamily="49" charset="-122"/>
                </a:rPr>
                <a:t>线索二叉树</a:t>
              </a:r>
              <a:endParaRPr lang="zh-CN" altLang="en-US" sz="3600" b="1" dirty="0">
                <a:latin typeface="黑体" panose="02010609060101010101" pitchFamily="49" charset="-122"/>
                <a:ea typeface="黑体" panose="02010609060101010101" pitchFamily="49" charset="-122"/>
              </a:endParaRPr>
            </a:p>
          </p:txBody>
        </p:sp>
      </p:grpSp>
      <p:grpSp>
        <p:nvGrpSpPr>
          <p:cNvPr id="21" name="组合 20"/>
          <p:cNvGrpSpPr/>
          <p:nvPr/>
        </p:nvGrpSpPr>
        <p:grpSpPr>
          <a:xfrm>
            <a:off x="6948488" y="981075"/>
            <a:ext cx="1760537" cy="2632075"/>
            <a:chOff x="6948488" y="981075"/>
            <a:chExt cx="1760537" cy="2632075"/>
          </a:xfrm>
        </p:grpSpPr>
        <p:grpSp>
          <p:nvGrpSpPr>
            <p:cNvPr id="2" name="Group 4"/>
            <p:cNvGrpSpPr/>
            <p:nvPr/>
          </p:nvGrpSpPr>
          <p:grpSpPr bwMode="auto">
            <a:xfrm>
              <a:off x="6948488" y="981075"/>
              <a:ext cx="1760537" cy="2632075"/>
              <a:chOff x="0" y="0"/>
              <a:chExt cx="1109" cy="1658"/>
            </a:xfrm>
          </p:grpSpPr>
          <p:sp>
            <p:nvSpPr>
              <p:cNvPr id="48143" name="Oval 5"/>
              <p:cNvSpPr>
                <a:spLocks noChangeArrowheads="1"/>
              </p:cNvSpPr>
              <p:nvPr/>
            </p:nvSpPr>
            <p:spPr bwMode="auto">
              <a:xfrm>
                <a:off x="378" y="0"/>
                <a:ext cx="340" cy="484"/>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400" dirty="0">
                    <a:latin typeface="Times New Roman" panose="02020603050405020304" pitchFamily="18" charset="0"/>
                    <a:ea typeface="宋体" panose="02010600030101010101" pitchFamily="2" charset="-122"/>
                  </a:rPr>
                  <a:t>P</a:t>
                </a:r>
                <a:endParaRPr lang="en-US" altLang="zh-CN" sz="2400" dirty="0">
                  <a:ea typeface="宋体" panose="02010600030101010101" pitchFamily="2" charset="-122"/>
                </a:endParaRPr>
              </a:p>
            </p:txBody>
          </p:sp>
          <p:sp>
            <p:nvSpPr>
              <p:cNvPr id="48145" name="Oval 7"/>
              <p:cNvSpPr>
                <a:spLocks noChangeArrowheads="1"/>
              </p:cNvSpPr>
              <p:nvPr/>
            </p:nvSpPr>
            <p:spPr bwMode="auto">
              <a:xfrm>
                <a:off x="0" y="499"/>
                <a:ext cx="499" cy="960"/>
              </a:xfrm>
              <a:prstGeom prst="ellipse">
                <a:avLst/>
              </a:prstGeom>
              <a:solidFill>
                <a:srgbClr val="00B0F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400" b="1" dirty="0">
                    <a:latin typeface="Times New Roman" panose="02020603050405020304" pitchFamily="18" charset="0"/>
                    <a:ea typeface="宋体" panose="02010600030101010101" pitchFamily="2" charset="-122"/>
                  </a:rPr>
                  <a:t> P</a:t>
                </a:r>
                <a:r>
                  <a:rPr lang="en-US" altLang="zh-CN" sz="2400" b="1" baseline="-25000" dirty="0">
                    <a:latin typeface="Times New Roman" panose="02020603050405020304" pitchFamily="18" charset="0"/>
                    <a:ea typeface="宋体" panose="02010600030101010101" pitchFamily="2" charset="-122"/>
                  </a:rPr>
                  <a:t>L</a:t>
                </a:r>
                <a:endParaRPr lang="en-US" altLang="zh-CN" sz="2400" b="1" baseline="-25000" dirty="0">
                  <a:latin typeface="Times New Roman" panose="02020603050405020304" pitchFamily="18" charset="0"/>
                  <a:ea typeface="宋体" panose="02010600030101010101" pitchFamily="2" charset="-122"/>
                </a:endParaRPr>
              </a:p>
            </p:txBody>
          </p:sp>
          <p:sp>
            <p:nvSpPr>
              <p:cNvPr id="48146" name="Oval 8"/>
              <p:cNvSpPr>
                <a:spLocks noChangeArrowheads="1"/>
              </p:cNvSpPr>
              <p:nvPr/>
            </p:nvSpPr>
            <p:spPr bwMode="auto">
              <a:xfrm>
                <a:off x="635" y="499"/>
                <a:ext cx="474" cy="960"/>
              </a:xfrm>
              <a:prstGeom prst="ellipse">
                <a:avLst/>
              </a:prstGeom>
              <a:solidFill>
                <a:srgbClr val="00B0F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endParaRPr lang="en-US" altLang="zh-CN" sz="2400" b="1">
                  <a:latin typeface="Times New Roman" panose="02020603050405020304" pitchFamily="18" charset="0"/>
                  <a:ea typeface="宋体" panose="02010600030101010101" pitchFamily="2" charset="-122"/>
                </a:endParaRPr>
              </a:p>
              <a:p>
                <a:pPr algn="just"/>
                <a:r>
                  <a:rPr lang="en-US" altLang="zh-CN" sz="2400" b="1">
                    <a:latin typeface="Times New Roman" panose="02020603050405020304" pitchFamily="18" charset="0"/>
                    <a:ea typeface="宋体" panose="02010600030101010101" pitchFamily="2" charset="-122"/>
                  </a:rPr>
                  <a:t>P</a:t>
                </a:r>
                <a:r>
                  <a:rPr lang="en-US" altLang="zh-CN" sz="2400" b="1" baseline="-25000">
                    <a:latin typeface="Times New Roman" panose="02020603050405020304" pitchFamily="18" charset="0"/>
                    <a:ea typeface="宋体" panose="02010600030101010101" pitchFamily="2" charset="-122"/>
                  </a:rPr>
                  <a:t>R</a:t>
                </a:r>
                <a:endParaRPr lang="en-US" altLang="zh-CN" sz="2400" b="1" baseline="-25000">
                  <a:latin typeface="Times New Roman" panose="02020603050405020304" pitchFamily="18" charset="0"/>
                  <a:ea typeface="宋体" panose="02010600030101010101" pitchFamily="2" charset="-122"/>
                </a:endParaRPr>
              </a:p>
            </p:txBody>
          </p:sp>
          <p:sp>
            <p:nvSpPr>
              <p:cNvPr id="48148" name="Text Box 10"/>
              <p:cNvSpPr txBox="1">
                <a:spLocks noChangeArrowheads="1"/>
              </p:cNvSpPr>
              <p:nvPr/>
            </p:nvSpPr>
            <p:spPr bwMode="auto">
              <a:xfrm>
                <a:off x="413" y="1427"/>
                <a:ext cx="5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ea typeface="宋体" panose="02010600030101010101" pitchFamily="2" charset="-122"/>
                  </a:rPr>
                  <a:t>(a)</a:t>
                </a:r>
                <a:endParaRPr lang="en-US" altLang="zh-CN">
                  <a:ea typeface="宋体" panose="02010600030101010101" pitchFamily="2" charset="-122"/>
                </a:endParaRPr>
              </a:p>
            </p:txBody>
          </p:sp>
        </p:grpSp>
        <p:cxnSp>
          <p:nvCxnSpPr>
            <p:cNvPr id="8" name="直接连接符 7"/>
            <p:cNvCxnSpPr>
              <a:stCxn id="48143" idx="5"/>
              <a:endCxn id="48146" idx="0"/>
            </p:cNvCxnSpPr>
            <p:nvPr/>
          </p:nvCxnSpPr>
          <p:spPr>
            <a:xfrm>
              <a:off x="8009268" y="1636903"/>
              <a:ext cx="323520" cy="1363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48145" idx="0"/>
              <a:endCxn id="48143" idx="3"/>
            </p:cNvCxnSpPr>
            <p:nvPr/>
          </p:nvCxnSpPr>
          <p:spPr>
            <a:xfrm flipV="1">
              <a:off x="7344569" y="1636903"/>
              <a:ext cx="283039" cy="1363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5867400" y="3213101"/>
            <a:ext cx="1152525" cy="2717799"/>
            <a:chOff x="5867400" y="3213101"/>
            <a:chExt cx="1152525" cy="2717799"/>
          </a:xfrm>
        </p:grpSpPr>
        <p:grpSp>
          <p:nvGrpSpPr>
            <p:cNvPr id="3" name="Group 11"/>
            <p:cNvGrpSpPr/>
            <p:nvPr/>
          </p:nvGrpSpPr>
          <p:grpSpPr bwMode="auto">
            <a:xfrm>
              <a:off x="5867400" y="3213101"/>
              <a:ext cx="1152525" cy="2717799"/>
              <a:chOff x="136" y="-45"/>
              <a:chExt cx="726" cy="1712"/>
            </a:xfrm>
          </p:grpSpPr>
          <p:sp>
            <p:nvSpPr>
              <p:cNvPr id="48139" name="Oval 12"/>
              <p:cNvSpPr>
                <a:spLocks noChangeArrowheads="1"/>
              </p:cNvSpPr>
              <p:nvPr/>
            </p:nvSpPr>
            <p:spPr bwMode="auto">
              <a:xfrm>
                <a:off x="136" y="-45"/>
                <a:ext cx="340" cy="484"/>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400" dirty="0">
                    <a:latin typeface="Times New Roman" panose="02020603050405020304" pitchFamily="18" charset="0"/>
                    <a:ea typeface="宋体" panose="02010600030101010101" pitchFamily="2" charset="-122"/>
                  </a:rPr>
                  <a:t>P</a:t>
                </a:r>
                <a:endParaRPr lang="en-US" altLang="zh-CN" sz="2400" dirty="0">
                  <a:ea typeface="宋体" panose="02010600030101010101" pitchFamily="2" charset="-122"/>
                </a:endParaRPr>
              </a:p>
            </p:txBody>
          </p:sp>
          <p:sp>
            <p:nvSpPr>
              <p:cNvPr id="48140" name="Oval 13"/>
              <p:cNvSpPr>
                <a:spLocks noChangeArrowheads="1"/>
              </p:cNvSpPr>
              <p:nvPr/>
            </p:nvSpPr>
            <p:spPr bwMode="auto">
              <a:xfrm>
                <a:off x="363" y="476"/>
                <a:ext cx="499" cy="960"/>
              </a:xfrm>
              <a:prstGeom prst="ellipse">
                <a:avLst/>
              </a:prstGeom>
              <a:solidFill>
                <a:srgbClr val="00B0F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endParaRPr lang="en-US" altLang="zh-CN" sz="2400" b="1" dirty="0">
                  <a:latin typeface="Times New Roman" panose="02020603050405020304" pitchFamily="18" charset="0"/>
                  <a:ea typeface="宋体" panose="02010600030101010101" pitchFamily="2" charset="-122"/>
                </a:endParaRPr>
              </a:p>
              <a:p>
                <a:pPr algn="just"/>
                <a:r>
                  <a:rPr lang="en-US" altLang="zh-CN" sz="2400" b="1" dirty="0">
                    <a:latin typeface="Times New Roman" panose="02020603050405020304" pitchFamily="18" charset="0"/>
                    <a:ea typeface="宋体" panose="02010600030101010101" pitchFamily="2" charset="-122"/>
                  </a:rPr>
                  <a:t>P</a:t>
                </a:r>
                <a:r>
                  <a:rPr lang="en-US" altLang="zh-CN" sz="2400" b="1" baseline="-25000" dirty="0">
                    <a:latin typeface="Times New Roman" panose="02020603050405020304" pitchFamily="18" charset="0"/>
                    <a:ea typeface="宋体" panose="02010600030101010101" pitchFamily="2" charset="-122"/>
                  </a:rPr>
                  <a:t>R</a:t>
                </a:r>
                <a:endParaRPr lang="en-US" altLang="zh-CN" sz="2400" b="1" baseline="-25000" dirty="0">
                  <a:latin typeface="Times New Roman" panose="02020603050405020304" pitchFamily="18" charset="0"/>
                  <a:ea typeface="宋体" panose="02010600030101010101" pitchFamily="2" charset="-122"/>
                </a:endParaRPr>
              </a:p>
            </p:txBody>
          </p:sp>
          <p:sp>
            <p:nvSpPr>
              <p:cNvPr id="48142" name="Text Box 15"/>
              <p:cNvSpPr txBox="1">
                <a:spLocks noChangeArrowheads="1"/>
              </p:cNvSpPr>
              <p:nvPr/>
            </p:nvSpPr>
            <p:spPr bwMode="auto">
              <a:xfrm>
                <a:off x="306" y="1436"/>
                <a:ext cx="5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dirty="0">
                    <a:ea typeface="宋体" panose="02010600030101010101" pitchFamily="2" charset="-122"/>
                  </a:rPr>
                  <a:t>(b)</a:t>
                </a:r>
                <a:endParaRPr lang="en-US" altLang="zh-CN" dirty="0">
                  <a:ea typeface="宋体" panose="02010600030101010101" pitchFamily="2" charset="-122"/>
                </a:endParaRPr>
              </a:p>
            </p:txBody>
          </p:sp>
        </p:grpSp>
        <p:cxnSp>
          <p:nvCxnSpPr>
            <p:cNvPr id="29" name="直接连接符 28"/>
            <p:cNvCxnSpPr>
              <a:stCxn id="48139" idx="5"/>
              <a:endCxn id="48140" idx="0"/>
            </p:cNvCxnSpPr>
            <p:nvPr/>
          </p:nvCxnSpPr>
          <p:spPr>
            <a:xfrm>
              <a:off x="6328105" y="3868929"/>
              <a:ext cx="295740" cy="1712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animEffect transition="in" filter="blinds(horizontal)">
                                      <p:cBhvr>
                                        <p:cTn id="38" dur="500"/>
                                        <p:tgtEl>
                                          <p:spTgt spid="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Effect transition="in" filter="blinds(horizontal)">
                                      <p:cBhvr>
                                        <p:cTn id="43" dur="500"/>
                                        <p:tgtEl>
                                          <p:spTgt spid="5">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animEffect transition="in" filter="blinds(horizontal)">
                                      <p:cBhvr>
                                        <p:cTn id="48" dur="500"/>
                                        <p:tgtEl>
                                          <p:spTgt spid="5">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5">
                                            <p:txEl>
                                              <p:pRg st="8" end="8"/>
                                            </p:txEl>
                                          </p:spTgt>
                                        </p:tgtEl>
                                        <p:attrNameLst>
                                          <p:attrName>style.visibility</p:attrName>
                                        </p:attrNameLst>
                                      </p:cBhvr>
                                      <p:to>
                                        <p:strVal val="visible"/>
                                      </p:to>
                                    </p:set>
                                    <p:animEffect transition="in" filter="blinds(horizontal)">
                                      <p:cBhvr>
                                        <p:cTn id="53" dur="500"/>
                                        <p:tgtEl>
                                          <p:spTgt spid="5">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500" fill="hold"/>
                                        <p:tgtEl>
                                          <p:spTgt spid="31"/>
                                        </p:tgtEl>
                                        <p:attrNameLst>
                                          <p:attrName>ppt_x</p:attrName>
                                        </p:attrNameLst>
                                      </p:cBhvr>
                                      <p:tavLst>
                                        <p:tav tm="0">
                                          <p:val>
                                            <p:strVal val="#ppt_x"/>
                                          </p:val>
                                        </p:tav>
                                        <p:tav tm="100000">
                                          <p:val>
                                            <p:strVal val="#ppt_x"/>
                                          </p:val>
                                        </p:tav>
                                      </p:tavLst>
                                    </p:anim>
                                    <p:anim calcmode="lin" valueType="num">
                                      <p:cBhvr additive="base">
                                        <p:cTn id="59"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5">
                                            <p:txEl>
                                              <p:pRg st="9" end="9"/>
                                            </p:txEl>
                                          </p:spTgt>
                                        </p:tgtEl>
                                        <p:attrNameLst>
                                          <p:attrName>style.visibility</p:attrName>
                                        </p:attrNameLst>
                                      </p:cBhvr>
                                      <p:to>
                                        <p:strVal val="visible"/>
                                      </p:to>
                                    </p:set>
                                    <p:animEffect transition="in" filter="blinds(horizontal)">
                                      <p:cBhvr>
                                        <p:cTn id="64" dur="500"/>
                                        <p:tgtEl>
                                          <p:spTgt spid="5">
                                            <p:txEl>
                                              <p:pRg st="9" end="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5">
                                            <p:txEl>
                                              <p:pRg st="10" end="10"/>
                                            </p:txEl>
                                          </p:spTgt>
                                        </p:tgtEl>
                                        <p:attrNameLst>
                                          <p:attrName>style.visibility</p:attrName>
                                        </p:attrNameLst>
                                      </p:cBhvr>
                                      <p:to>
                                        <p:strVal val="visible"/>
                                      </p:to>
                                    </p:set>
                                    <p:animEffect transition="in" filter="blinds(horizontal)">
                                      <p:cBhvr>
                                        <p:cTn id="69" dur="500"/>
                                        <p:tgtEl>
                                          <p:spTgt spid="5">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5">
                                            <p:txEl>
                                              <p:pRg st="11" end="11"/>
                                            </p:txEl>
                                          </p:spTgt>
                                        </p:tgtEl>
                                        <p:attrNameLst>
                                          <p:attrName>style.visibility</p:attrName>
                                        </p:attrNameLst>
                                      </p:cBhvr>
                                      <p:to>
                                        <p:strVal val="visible"/>
                                      </p:to>
                                    </p:set>
                                    <p:animEffect transition="in" filter="blinds(horizontal)">
                                      <p:cBhvr>
                                        <p:cTn id="74" dur="500"/>
                                        <p:tgtEl>
                                          <p:spTgt spid="5">
                                            <p:txEl>
                                              <p:pRg st="11" end="1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blinds(horizontal)">
                                      <p:cBhvr>
                                        <p:cTn id="79" dur="500"/>
                                        <p:tgtEl>
                                          <p:spTgt spid="4"/>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5">
                                            <p:txEl>
                                              <p:pRg st="12" end="12"/>
                                            </p:txEl>
                                          </p:spTgt>
                                        </p:tgtEl>
                                        <p:attrNameLst>
                                          <p:attrName>style.visibility</p:attrName>
                                        </p:attrNameLst>
                                      </p:cBhvr>
                                      <p:to>
                                        <p:strVal val="visible"/>
                                      </p:to>
                                    </p:set>
                                    <p:animEffect transition="in" filter="blinds(horizontal)">
                                      <p:cBhvr>
                                        <p:cTn id="84" dur="500"/>
                                        <p:tgtEl>
                                          <p:spTgt spid="5">
                                            <p:txEl>
                                              <p:pRg st="12" end="12"/>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5">
                                            <p:txEl>
                                              <p:pRg st="13" end="13"/>
                                            </p:txEl>
                                          </p:spTgt>
                                        </p:tgtEl>
                                        <p:attrNameLst>
                                          <p:attrName>style.visibility</p:attrName>
                                        </p:attrNameLst>
                                      </p:cBhvr>
                                      <p:to>
                                        <p:strVal val="visible"/>
                                      </p:to>
                                    </p:set>
                                    <p:animEffect transition="in" filter="blinds(horizontal)">
                                      <p:cBhvr>
                                        <p:cTn id="89" dur="500"/>
                                        <p:tgtEl>
                                          <p:spTgt spid="5">
                                            <p:txEl>
                                              <p:pRg st="13" end="13"/>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5">
                                            <p:txEl>
                                              <p:pRg st="14" end="14"/>
                                            </p:txEl>
                                          </p:spTgt>
                                        </p:tgtEl>
                                        <p:attrNameLst>
                                          <p:attrName>style.visibility</p:attrName>
                                        </p:attrNameLst>
                                      </p:cBhvr>
                                      <p:to>
                                        <p:strVal val="visible"/>
                                      </p:to>
                                    </p:set>
                                    <p:animEffect transition="in" filter="blinds(horizontal)">
                                      <p:cBhvr>
                                        <p:cTn id="94" dur="500"/>
                                        <p:tgtEl>
                                          <p:spTgt spid="5">
                                            <p:txEl>
                                              <p:pRg st="14" end="14"/>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5">
                                            <p:txEl>
                                              <p:pRg st="15" end="15"/>
                                            </p:txEl>
                                          </p:spTgt>
                                        </p:tgtEl>
                                        <p:attrNameLst>
                                          <p:attrName>style.visibility</p:attrName>
                                        </p:attrNameLst>
                                      </p:cBhvr>
                                      <p:to>
                                        <p:strVal val="visible"/>
                                      </p:to>
                                    </p:set>
                                    <p:animEffect transition="in" filter="blinds(horizontal)">
                                      <p:cBhvr>
                                        <p:cTn id="99" dur="500"/>
                                        <p:tgtEl>
                                          <p:spTgt spid="5">
                                            <p:txEl>
                                              <p:pRg st="15" end="15"/>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5">
                                            <p:txEl>
                                              <p:pRg st="16" end="16"/>
                                            </p:txEl>
                                          </p:spTgt>
                                        </p:tgtEl>
                                        <p:attrNameLst>
                                          <p:attrName>style.visibility</p:attrName>
                                        </p:attrNameLst>
                                      </p:cBhvr>
                                      <p:to>
                                        <p:strVal val="visible"/>
                                      </p:to>
                                    </p:set>
                                    <p:animEffect transition="in" filter="blinds(horizontal)">
                                      <p:cBhvr>
                                        <p:cTn id="104"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900CECFE-FCC3-46CA-B97C-B0CEFE3D1084}"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117848" y="880217"/>
            <a:ext cx="8568952" cy="4678451"/>
          </a:xfrm>
        </p:spPr>
        <p:txBody>
          <a:bodyPr/>
          <a:lstStyle/>
          <a:p>
            <a:pPr eaLnBrk="1" hangingPunct="1">
              <a:spcBef>
                <a:spcPts val="1200"/>
              </a:spcBef>
              <a:buFont typeface="Wingdings" panose="05000000000000000000" pitchFamily="2" charset="2"/>
              <a:buNone/>
            </a:pPr>
            <a:r>
              <a:rPr lang="en-US" altLang="zh-CN" sz="2800" dirty="0"/>
              <a:t>  </a:t>
            </a:r>
            <a:r>
              <a:rPr lang="en-US" altLang="zh-CN" sz="2400" dirty="0"/>
              <a:t>(2) </a:t>
            </a:r>
            <a:r>
              <a:rPr lang="zh-CN" altLang="en-US" sz="2400" b="1" dirty="0"/>
              <a:t>先序线索二叉树中</a:t>
            </a:r>
            <a:r>
              <a:rPr lang="zh-CN" altLang="en-US" sz="2400" b="1" dirty="0">
                <a:solidFill>
                  <a:srgbClr val="FF0000"/>
                </a:solidFill>
              </a:rPr>
              <a:t>先序前驱</a:t>
            </a:r>
            <a:r>
              <a:rPr lang="zh-CN" altLang="en-US" sz="2400" b="1" dirty="0"/>
              <a:t>的求解</a:t>
            </a:r>
            <a:r>
              <a:rPr lang="en-US" altLang="zh-CN" sz="2400" b="1" dirty="0"/>
              <a:t>----</a:t>
            </a:r>
            <a:r>
              <a:rPr lang="zh-CN" altLang="en-US" sz="2400" b="1" dirty="0">
                <a:solidFill>
                  <a:srgbClr val="FF0000"/>
                </a:solidFill>
              </a:rPr>
              <a:t>先序前驱</a:t>
            </a:r>
            <a:endParaRPr lang="zh-CN" altLang="en-US" sz="2400" b="1" dirty="0">
              <a:solidFill>
                <a:srgbClr val="FF0000"/>
              </a:solidFill>
            </a:endParaRPr>
          </a:p>
          <a:p>
            <a:pPr eaLnBrk="1" hangingPunct="1">
              <a:spcBef>
                <a:spcPts val="1200"/>
              </a:spcBef>
              <a:buFont typeface="Wingdings" panose="05000000000000000000" pitchFamily="2" charset="2"/>
              <a:buNone/>
            </a:pPr>
            <a:r>
              <a:rPr lang="zh-CN" altLang="en-US" sz="2400" dirty="0"/>
              <a:t>         </a:t>
            </a:r>
            <a:r>
              <a:rPr lang="zh-CN" altLang="en-US" sz="2400" b="1" dirty="0"/>
              <a:t>对二叉树先序中任意的结点</a:t>
            </a:r>
            <a:r>
              <a:rPr lang="en-US" altLang="zh-CN" sz="2400" b="1" dirty="0"/>
              <a:t>p</a:t>
            </a:r>
            <a:r>
              <a:rPr lang="zh-CN" altLang="en-US" sz="2400" b="1" dirty="0"/>
              <a:t>，求其前驱。</a:t>
            </a:r>
            <a:endParaRPr lang="zh-CN" altLang="en-US" sz="2400" b="1" dirty="0"/>
          </a:p>
          <a:p>
            <a:pPr eaLnBrk="1" hangingPunct="1">
              <a:spcBef>
                <a:spcPts val="1200"/>
              </a:spcBef>
              <a:buFont typeface="Wingdings" panose="05000000000000000000" pitchFamily="2" charset="2"/>
              <a:buNone/>
            </a:pPr>
            <a:r>
              <a:rPr lang="zh-CN" altLang="en-US" sz="2400" b="1" dirty="0"/>
              <a:t>         </a:t>
            </a:r>
            <a:r>
              <a:rPr lang="zh-CN" altLang="en-US" sz="2400" b="1" dirty="0">
                <a:solidFill>
                  <a:srgbClr val="FF0000"/>
                </a:solidFill>
              </a:rPr>
              <a:t>讨论</a:t>
            </a:r>
            <a:r>
              <a:rPr lang="zh-CN" altLang="en-US" sz="2400" b="1" dirty="0"/>
              <a:t>：</a:t>
            </a:r>
            <a:endParaRPr lang="zh-CN" altLang="en-US" sz="2400" b="1" dirty="0"/>
          </a:p>
          <a:p>
            <a:pPr eaLnBrk="1" hangingPunct="1">
              <a:spcBef>
                <a:spcPts val="1200"/>
              </a:spcBef>
              <a:buFont typeface="Wingdings" panose="05000000000000000000" pitchFamily="2" charset="2"/>
              <a:buNone/>
            </a:pPr>
            <a:r>
              <a:rPr lang="zh-CN" altLang="en-US" sz="2400" b="1" dirty="0"/>
              <a:t>         </a:t>
            </a:r>
            <a:r>
              <a:rPr lang="en-US" altLang="zh-CN" sz="2400" b="1" dirty="0"/>
              <a:t>(a)  </a:t>
            </a:r>
            <a:r>
              <a:rPr lang="zh-CN" altLang="en-US" sz="2400" b="1" dirty="0"/>
              <a:t>若*</a:t>
            </a:r>
            <a:r>
              <a:rPr lang="en-US" altLang="zh-CN" sz="2400" b="1" dirty="0"/>
              <a:t>p</a:t>
            </a:r>
            <a:r>
              <a:rPr lang="zh-CN" altLang="en-US" sz="2400" b="1" dirty="0"/>
              <a:t>是根结点 </a:t>
            </a:r>
            <a:r>
              <a:rPr lang="en-US" altLang="zh-CN" sz="2400" b="1" dirty="0"/>
              <a:t>—— </a:t>
            </a:r>
            <a:r>
              <a:rPr lang="zh-CN" altLang="en-US" sz="2400" b="1" dirty="0"/>
              <a:t>无前驱</a:t>
            </a:r>
            <a:endParaRPr lang="zh-CN" altLang="en-US" sz="2400" b="1" dirty="0"/>
          </a:p>
          <a:p>
            <a:pPr eaLnBrk="1" hangingPunct="1">
              <a:spcBef>
                <a:spcPts val="1200"/>
              </a:spcBef>
              <a:buFont typeface="Wingdings" panose="05000000000000000000" pitchFamily="2" charset="2"/>
              <a:buNone/>
            </a:pPr>
            <a:r>
              <a:rPr lang="zh-CN" altLang="en-US" sz="2400" b="1" dirty="0"/>
              <a:t>         </a:t>
            </a:r>
            <a:r>
              <a:rPr lang="en-US" altLang="zh-CN" sz="2400" b="1" dirty="0"/>
              <a:t>(b)  </a:t>
            </a:r>
            <a:r>
              <a:rPr lang="zh-CN" altLang="en-US" sz="2400" b="1" dirty="0"/>
              <a:t>若*</a:t>
            </a:r>
            <a:r>
              <a:rPr lang="en-US" altLang="zh-CN" sz="2400" b="1" dirty="0"/>
              <a:t>p</a:t>
            </a:r>
            <a:r>
              <a:rPr lang="zh-CN" altLang="en-US" sz="2400" b="1" dirty="0"/>
              <a:t>是其父结点的左孩子 </a:t>
            </a:r>
            <a:r>
              <a:rPr lang="en-US" altLang="zh-CN" sz="2400" b="1" dirty="0"/>
              <a:t>—— </a:t>
            </a:r>
            <a:r>
              <a:rPr lang="zh-CN" altLang="en-US" sz="2400" b="1" dirty="0"/>
              <a:t>前驱是其父结点；</a:t>
            </a:r>
            <a:endParaRPr lang="zh-CN" altLang="en-US" sz="2400" b="1" dirty="0"/>
          </a:p>
          <a:p>
            <a:pPr eaLnBrk="1" hangingPunct="1">
              <a:spcBef>
                <a:spcPts val="1200"/>
              </a:spcBef>
              <a:buFont typeface="Wingdings" panose="05000000000000000000" pitchFamily="2" charset="2"/>
              <a:buNone/>
            </a:pPr>
            <a:r>
              <a:rPr lang="zh-CN" altLang="en-US" sz="2400" b="1" dirty="0"/>
              <a:t>         </a:t>
            </a:r>
            <a:r>
              <a:rPr lang="en-US" altLang="zh-CN" sz="2400" b="1" dirty="0"/>
              <a:t>(c)   </a:t>
            </a:r>
            <a:r>
              <a:rPr lang="zh-CN" altLang="en-US" sz="2400" b="1" dirty="0"/>
              <a:t>否则，若*</a:t>
            </a:r>
            <a:r>
              <a:rPr lang="en-US" altLang="zh-CN" sz="2400" b="1" dirty="0"/>
              <a:t>p</a:t>
            </a:r>
            <a:r>
              <a:rPr lang="zh-CN" altLang="en-US" sz="2400" b="1" dirty="0"/>
              <a:t>是其父结点的右孩子 </a:t>
            </a:r>
            <a:r>
              <a:rPr lang="en-US" altLang="zh-CN" sz="2400" b="1" dirty="0"/>
              <a:t>—— </a:t>
            </a:r>
            <a:endParaRPr lang="en-US" altLang="zh-CN" sz="2400" b="1" dirty="0"/>
          </a:p>
          <a:p>
            <a:pPr eaLnBrk="1" hangingPunct="1">
              <a:spcBef>
                <a:spcPts val="1200"/>
              </a:spcBef>
              <a:buFont typeface="Wingdings" panose="05000000000000000000" pitchFamily="2" charset="2"/>
              <a:buNone/>
            </a:pPr>
            <a:r>
              <a:rPr lang="en-US" altLang="zh-CN" sz="2400" b="1" dirty="0"/>
              <a:t>                </a:t>
            </a:r>
            <a:r>
              <a:rPr lang="zh-CN" altLang="en-US" sz="2400" b="1" dirty="0"/>
              <a:t>无左兄弟结点 </a:t>
            </a:r>
            <a:r>
              <a:rPr lang="en-US" altLang="zh-CN" sz="2400" b="1" dirty="0"/>
              <a:t>—— </a:t>
            </a:r>
            <a:r>
              <a:rPr lang="zh-CN" altLang="en-US" sz="2400" b="1" dirty="0"/>
              <a:t>前驱是父结点；</a:t>
            </a:r>
            <a:endParaRPr lang="zh-CN" altLang="en-US" sz="2400" b="1" dirty="0"/>
          </a:p>
          <a:p>
            <a:pPr>
              <a:spcBef>
                <a:spcPts val="1200"/>
              </a:spcBef>
              <a:buNone/>
            </a:pPr>
            <a:r>
              <a:rPr lang="zh-CN" altLang="en-US" sz="2400" b="1" dirty="0"/>
              <a:t>                有左兄弟结点 </a:t>
            </a:r>
            <a:r>
              <a:rPr lang="en-US" altLang="zh-CN" sz="2400" b="1" dirty="0"/>
              <a:t>—— </a:t>
            </a:r>
            <a:r>
              <a:rPr lang="zh-CN" altLang="en-US" sz="2400" b="1" dirty="0"/>
              <a:t>前驱是左兄弟子树中最右下的</a:t>
            </a:r>
            <a:endParaRPr lang="en-US" altLang="zh-CN" sz="2400" b="1" dirty="0"/>
          </a:p>
          <a:p>
            <a:pPr>
              <a:spcBef>
                <a:spcPts val="1200"/>
              </a:spcBef>
              <a:buNone/>
            </a:pPr>
            <a:r>
              <a:rPr lang="zh-CN" altLang="en-US" sz="2400" b="1" dirty="0"/>
              <a:t>                                                  叶子结点。</a:t>
            </a:r>
            <a:endParaRPr lang="zh-CN" altLang="en-US" sz="2400" b="1" dirty="0"/>
          </a:p>
          <a:p>
            <a:pPr eaLnBrk="1" hangingPunct="1">
              <a:lnSpc>
                <a:spcPts val="1200"/>
              </a:lnSpc>
              <a:spcBef>
                <a:spcPts val="0"/>
              </a:spcBef>
              <a:buFont typeface="Wingdings" panose="05000000000000000000" pitchFamily="2" charset="2"/>
              <a:buNone/>
            </a:pPr>
            <a:r>
              <a:rPr lang="zh-CN" altLang="en-US" sz="2000" b="1" dirty="0"/>
              <a:t>                            </a:t>
            </a:r>
            <a:endParaRPr lang="zh-CN" altLang="en-US" sz="2000" b="1" dirty="0"/>
          </a:p>
          <a:p>
            <a:pPr eaLnBrk="1" hangingPunct="1">
              <a:buFont typeface="Wingdings" panose="05000000000000000000" pitchFamily="2" charset="2"/>
              <a:buNone/>
            </a:pPr>
            <a:r>
              <a:rPr lang="zh-CN" altLang="en-US" sz="2000" b="1" dirty="0">
                <a:solidFill>
                  <a:srgbClr val="FF0000"/>
                </a:solidFill>
              </a:rPr>
              <a:t>  练习</a:t>
            </a:r>
            <a:r>
              <a:rPr lang="zh-CN" altLang="en-US" sz="2000" b="1" dirty="0"/>
              <a:t>：</a:t>
            </a:r>
            <a:endParaRPr lang="zh-CN" altLang="en-US" sz="2000" b="1" dirty="0"/>
          </a:p>
          <a:p>
            <a:pPr eaLnBrk="1" hangingPunct="1">
              <a:buFont typeface="Wingdings" panose="05000000000000000000" pitchFamily="2" charset="2"/>
              <a:buNone/>
            </a:pPr>
            <a:r>
              <a:rPr lang="en-US" altLang="zh-CN" sz="2000" b="1" dirty="0"/>
              <a:t>          (1) </a:t>
            </a:r>
            <a:r>
              <a:rPr lang="zh-CN" altLang="en-US" sz="2000" b="1" dirty="0"/>
              <a:t>设计一个非递归算法，以先序遍历先序线索二叉树（且不用栈）</a:t>
            </a:r>
            <a:r>
              <a:rPr lang="zh-CN" altLang="en-US" sz="2000" dirty="0"/>
              <a:t> ；</a:t>
            </a:r>
            <a:endParaRPr lang="zh-CN" altLang="en-US" sz="2000" dirty="0"/>
          </a:p>
        </p:txBody>
      </p:sp>
      <p:grpSp>
        <p:nvGrpSpPr>
          <p:cNvPr id="6" name="组合 109"/>
          <p:cNvGrpSpPr/>
          <p:nvPr/>
        </p:nvGrpSpPr>
        <p:grpSpPr>
          <a:xfrm>
            <a:off x="-180528" y="186012"/>
            <a:ext cx="6121277" cy="646307"/>
            <a:chOff x="187276" y="4581574"/>
            <a:chExt cx="6542686" cy="704675"/>
          </a:xfrm>
        </p:grpSpPr>
        <p:sp>
          <p:nvSpPr>
            <p:cNvPr id="7" name="Freeform 5"/>
            <p:cNvSpPr/>
            <p:nvPr/>
          </p:nvSpPr>
          <p:spPr bwMode="auto">
            <a:xfrm>
              <a:off x="956926" y="4581575"/>
              <a:ext cx="804761" cy="66993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8" name="图片 7"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87276" y="4581574"/>
              <a:ext cx="6542686" cy="70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8.5 </a:t>
              </a:r>
              <a:r>
                <a:rPr lang="zh-CN" altLang="en-US" sz="3600" b="1" dirty="0">
                  <a:latin typeface="Times New Roman" panose="02020603050405020304" pitchFamily="18" charset="0"/>
                  <a:ea typeface="黑体" panose="02010609060101010101" pitchFamily="49" charset="-122"/>
                </a:rPr>
                <a:t>线索二叉树</a:t>
              </a:r>
              <a:endParaRPr lang="zh-CN" altLang="en-US" sz="3600" b="1" dirty="0">
                <a:latin typeface="黑体" panose="02010609060101010101" pitchFamily="49" charset="-122"/>
                <a:ea typeface="黑体" panose="02010609060101010101" pitchFamily="49" charset="-122"/>
              </a:endParaRPr>
            </a:p>
          </p:txBody>
        </p:sp>
      </p:grpSp>
      <p:grpSp>
        <p:nvGrpSpPr>
          <p:cNvPr id="10" name="Group 16"/>
          <p:cNvGrpSpPr/>
          <p:nvPr/>
        </p:nvGrpSpPr>
        <p:grpSpPr bwMode="auto">
          <a:xfrm>
            <a:off x="5150241" y="1950112"/>
            <a:ext cx="708025" cy="1009651"/>
            <a:chOff x="-1264" y="-1425"/>
            <a:chExt cx="446" cy="636"/>
          </a:xfrm>
        </p:grpSpPr>
        <p:sp>
          <p:nvSpPr>
            <p:cNvPr id="12" name="Oval 18"/>
            <p:cNvSpPr>
              <a:spLocks noChangeArrowheads="1"/>
            </p:cNvSpPr>
            <p:nvPr/>
          </p:nvSpPr>
          <p:spPr bwMode="auto">
            <a:xfrm>
              <a:off x="-1158" y="-1425"/>
              <a:ext cx="340" cy="484"/>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400" dirty="0">
                  <a:latin typeface="Times New Roman" panose="02020603050405020304" pitchFamily="18" charset="0"/>
                  <a:ea typeface="宋体" panose="02010600030101010101" pitchFamily="2" charset="-122"/>
                </a:rPr>
                <a:t>P</a:t>
              </a:r>
              <a:endParaRPr lang="en-US" altLang="zh-CN" sz="2400" dirty="0">
                <a:ea typeface="宋体" panose="02010600030101010101" pitchFamily="2" charset="-122"/>
              </a:endParaRPr>
            </a:p>
          </p:txBody>
        </p:sp>
        <p:sp>
          <p:nvSpPr>
            <p:cNvPr id="13" name="未知"/>
            <p:cNvSpPr/>
            <p:nvPr/>
          </p:nvSpPr>
          <p:spPr bwMode="auto">
            <a:xfrm flipH="1">
              <a:off x="-1264" y="-1047"/>
              <a:ext cx="300" cy="258"/>
            </a:xfrm>
            <a:custGeom>
              <a:avLst/>
              <a:gdLst>
                <a:gd name="T0" fmla="*/ 12 w 750"/>
                <a:gd name="T1" fmla="*/ 125 h 780"/>
                <a:gd name="T2" fmla="*/ 12 w 750"/>
                <a:gd name="T3" fmla="*/ 250 h 780"/>
                <a:gd name="T4" fmla="*/ 84 w 750"/>
                <a:gd name="T5" fmla="*/ 312 h 780"/>
                <a:gd name="T6" fmla="*/ 156 w 750"/>
                <a:gd name="T7" fmla="*/ 250 h 780"/>
                <a:gd name="T8" fmla="*/ 300 w 750"/>
                <a:gd name="T9" fmla="*/ 0 h 780"/>
                <a:gd name="T10" fmla="*/ 0 60000 65536"/>
                <a:gd name="T11" fmla="*/ 0 60000 65536"/>
                <a:gd name="T12" fmla="*/ 0 60000 65536"/>
                <a:gd name="T13" fmla="*/ 0 60000 65536"/>
                <a:gd name="T14" fmla="*/ 0 60000 65536"/>
                <a:gd name="T15" fmla="*/ 0 w 750"/>
                <a:gd name="T16" fmla="*/ 0 h 780"/>
                <a:gd name="T17" fmla="*/ 750 w 750"/>
                <a:gd name="T18" fmla="*/ 780 h 780"/>
              </a:gdLst>
              <a:ahLst/>
              <a:cxnLst>
                <a:cxn ang="T10">
                  <a:pos x="T0" y="T1"/>
                </a:cxn>
                <a:cxn ang="T11">
                  <a:pos x="T2" y="T3"/>
                </a:cxn>
                <a:cxn ang="T12">
                  <a:pos x="T4" y="T5"/>
                </a:cxn>
                <a:cxn ang="T13">
                  <a:pos x="T6" y="T7"/>
                </a:cxn>
                <a:cxn ang="T14">
                  <a:pos x="T8" y="T9"/>
                </a:cxn>
              </a:cxnLst>
              <a:rect l="T15" t="T16" r="T17" b="T18"/>
              <a:pathLst>
                <a:path w="750" h="780">
                  <a:moveTo>
                    <a:pt x="30" y="312"/>
                  </a:moveTo>
                  <a:cubicBezTo>
                    <a:pt x="15" y="429"/>
                    <a:pt x="0" y="546"/>
                    <a:pt x="30" y="624"/>
                  </a:cubicBezTo>
                  <a:cubicBezTo>
                    <a:pt x="60" y="702"/>
                    <a:pt x="150" y="780"/>
                    <a:pt x="210" y="780"/>
                  </a:cubicBezTo>
                  <a:cubicBezTo>
                    <a:pt x="270" y="780"/>
                    <a:pt x="300" y="754"/>
                    <a:pt x="390" y="624"/>
                  </a:cubicBezTo>
                  <a:cubicBezTo>
                    <a:pt x="480" y="494"/>
                    <a:pt x="690" y="104"/>
                    <a:pt x="750" y="0"/>
                  </a:cubicBezTo>
                </a:path>
              </a:pathLst>
            </a:custGeom>
            <a:noFill/>
            <a:ln w="19050">
              <a:solidFill>
                <a:srgbClr val="FF0000"/>
              </a:solidFill>
              <a:prstDash val="dash"/>
              <a:rou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4" name="组合 13"/>
          <p:cNvGrpSpPr/>
          <p:nvPr/>
        </p:nvGrpSpPr>
        <p:grpSpPr>
          <a:xfrm>
            <a:off x="7866053" y="2230124"/>
            <a:ext cx="1170124" cy="1338262"/>
            <a:chOff x="6845301" y="981075"/>
            <a:chExt cx="2066924" cy="2316163"/>
          </a:xfrm>
        </p:grpSpPr>
        <p:grpSp>
          <p:nvGrpSpPr>
            <p:cNvPr id="15" name="Group 4"/>
            <p:cNvGrpSpPr/>
            <p:nvPr/>
          </p:nvGrpSpPr>
          <p:grpSpPr bwMode="auto">
            <a:xfrm>
              <a:off x="6845301" y="981075"/>
              <a:ext cx="2066924" cy="2316163"/>
              <a:chOff x="-65" y="0"/>
              <a:chExt cx="1302" cy="1459"/>
            </a:xfrm>
          </p:grpSpPr>
          <p:sp>
            <p:nvSpPr>
              <p:cNvPr id="18" name="Oval 5"/>
              <p:cNvSpPr>
                <a:spLocks noChangeArrowheads="1"/>
              </p:cNvSpPr>
              <p:nvPr/>
            </p:nvSpPr>
            <p:spPr bwMode="auto">
              <a:xfrm>
                <a:off x="378" y="0"/>
                <a:ext cx="340" cy="484"/>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000" dirty="0">
                    <a:latin typeface="Times New Roman" panose="02020603050405020304" pitchFamily="18" charset="0"/>
                    <a:ea typeface="宋体" panose="02010600030101010101" pitchFamily="2" charset="-122"/>
                  </a:rPr>
                  <a:t>t</a:t>
                </a:r>
                <a:endParaRPr lang="en-US" altLang="zh-CN" sz="2000" dirty="0">
                  <a:ea typeface="宋体" panose="02010600030101010101" pitchFamily="2" charset="-122"/>
                </a:endParaRPr>
              </a:p>
            </p:txBody>
          </p:sp>
          <p:sp>
            <p:nvSpPr>
              <p:cNvPr id="19" name="Oval 7"/>
              <p:cNvSpPr>
                <a:spLocks noChangeArrowheads="1"/>
              </p:cNvSpPr>
              <p:nvPr/>
            </p:nvSpPr>
            <p:spPr bwMode="auto">
              <a:xfrm>
                <a:off x="-65" y="499"/>
                <a:ext cx="415" cy="573"/>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000" b="1" dirty="0">
                    <a:latin typeface="Times New Roman" panose="02020603050405020304" pitchFamily="18" charset="0"/>
                    <a:ea typeface="宋体" panose="02010600030101010101" pitchFamily="2" charset="-122"/>
                  </a:rPr>
                  <a:t>P</a:t>
                </a:r>
                <a:endParaRPr lang="en-US" altLang="zh-CN" sz="2000" b="1" baseline="-25000" dirty="0">
                  <a:latin typeface="Times New Roman" panose="02020603050405020304" pitchFamily="18" charset="0"/>
                  <a:ea typeface="宋体" panose="02010600030101010101" pitchFamily="2" charset="-122"/>
                </a:endParaRPr>
              </a:p>
            </p:txBody>
          </p:sp>
          <p:sp>
            <p:nvSpPr>
              <p:cNvPr id="20" name="Oval 8"/>
              <p:cNvSpPr>
                <a:spLocks noChangeArrowheads="1"/>
              </p:cNvSpPr>
              <p:nvPr/>
            </p:nvSpPr>
            <p:spPr bwMode="auto">
              <a:xfrm>
                <a:off x="472" y="499"/>
                <a:ext cx="765" cy="960"/>
              </a:xfrm>
              <a:prstGeom prst="ellipse">
                <a:avLst/>
              </a:prstGeom>
              <a:solidFill>
                <a:srgbClr val="00B0F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000" b="1" dirty="0">
                    <a:latin typeface="Times New Roman" panose="02020603050405020304" pitchFamily="18" charset="0"/>
                    <a:ea typeface="宋体" panose="02010600030101010101" pitchFamily="2" charset="-122"/>
                  </a:rPr>
                  <a:t>P</a:t>
                </a:r>
                <a:r>
                  <a:rPr lang="en-US" altLang="zh-CN" sz="2000" b="1" baseline="-25000" dirty="0">
                    <a:latin typeface="Times New Roman" panose="02020603050405020304" pitchFamily="18" charset="0"/>
                    <a:ea typeface="宋体" panose="02010600030101010101" pitchFamily="2" charset="-122"/>
                  </a:rPr>
                  <a:t>R</a:t>
                </a:r>
                <a:endParaRPr lang="en-US" altLang="zh-CN" sz="2000" b="1" baseline="-25000" dirty="0">
                  <a:latin typeface="Times New Roman" panose="02020603050405020304" pitchFamily="18" charset="0"/>
                  <a:ea typeface="宋体" panose="02010600030101010101" pitchFamily="2" charset="-122"/>
                </a:endParaRPr>
              </a:p>
            </p:txBody>
          </p:sp>
        </p:grpSp>
        <p:cxnSp>
          <p:nvCxnSpPr>
            <p:cNvPr id="16" name="直接连接符 15"/>
            <p:cNvCxnSpPr>
              <a:stCxn id="18" idx="5"/>
              <a:endCxn id="20" idx="0"/>
            </p:cNvCxnSpPr>
            <p:nvPr/>
          </p:nvCxnSpPr>
          <p:spPr>
            <a:xfrm>
              <a:off x="8009267" y="1636902"/>
              <a:ext cx="295417" cy="1363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9" idx="0"/>
              <a:endCxn id="18" idx="3"/>
            </p:cNvCxnSpPr>
            <p:nvPr/>
          </p:nvCxnSpPr>
          <p:spPr>
            <a:xfrm flipV="1">
              <a:off x="7174707" y="1636902"/>
              <a:ext cx="452902" cy="1363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7720612" y="4725144"/>
            <a:ext cx="1176637" cy="1191814"/>
            <a:chOff x="6897688" y="981075"/>
            <a:chExt cx="1863724" cy="2303463"/>
          </a:xfrm>
        </p:grpSpPr>
        <p:grpSp>
          <p:nvGrpSpPr>
            <p:cNvPr id="27" name="Group 4"/>
            <p:cNvGrpSpPr/>
            <p:nvPr/>
          </p:nvGrpSpPr>
          <p:grpSpPr bwMode="auto">
            <a:xfrm>
              <a:off x="6897688" y="981075"/>
              <a:ext cx="1863724" cy="2303463"/>
              <a:chOff x="-32" y="0"/>
              <a:chExt cx="1174" cy="1451"/>
            </a:xfrm>
          </p:grpSpPr>
          <p:sp>
            <p:nvSpPr>
              <p:cNvPr id="30" name="Oval 5"/>
              <p:cNvSpPr>
                <a:spLocks noChangeArrowheads="1"/>
              </p:cNvSpPr>
              <p:nvPr/>
            </p:nvSpPr>
            <p:spPr bwMode="auto">
              <a:xfrm>
                <a:off x="378" y="0"/>
                <a:ext cx="340" cy="484"/>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spcAft>
                    <a:spcPts val="1200"/>
                  </a:spcAft>
                </a:pPr>
                <a:r>
                  <a:rPr lang="en-US" altLang="zh-CN" sz="2000" dirty="0">
                    <a:latin typeface="Times New Roman" panose="02020603050405020304" pitchFamily="18" charset="0"/>
                    <a:ea typeface="宋体" panose="02010600030101010101" pitchFamily="2" charset="-122"/>
                  </a:rPr>
                  <a:t>t</a:t>
                </a:r>
                <a:endParaRPr lang="en-US" altLang="zh-CN" sz="2000" dirty="0">
                  <a:ea typeface="宋体" panose="02010600030101010101" pitchFamily="2" charset="-122"/>
                </a:endParaRPr>
              </a:p>
            </p:txBody>
          </p:sp>
          <p:sp>
            <p:nvSpPr>
              <p:cNvPr id="31" name="Oval 7"/>
              <p:cNvSpPr>
                <a:spLocks noChangeArrowheads="1"/>
              </p:cNvSpPr>
              <p:nvPr/>
            </p:nvSpPr>
            <p:spPr bwMode="auto">
              <a:xfrm>
                <a:off x="727" y="499"/>
                <a:ext cx="415" cy="533"/>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000" b="1" dirty="0">
                    <a:latin typeface="Times New Roman" panose="02020603050405020304" pitchFamily="18" charset="0"/>
                    <a:ea typeface="宋体" panose="02010600030101010101" pitchFamily="2" charset="-122"/>
                  </a:rPr>
                  <a:t>P</a:t>
                </a:r>
                <a:endParaRPr lang="en-US" altLang="zh-CN" sz="2000" b="1" baseline="-25000" dirty="0">
                  <a:latin typeface="Times New Roman" panose="02020603050405020304" pitchFamily="18" charset="0"/>
                  <a:ea typeface="宋体" panose="02010600030101010101" pitchFamily="2" charset="-122"/>
                </a:endParaRPr>
              </a:p>
            </p:txBody>
          </p:sp>
          <p:sp>
            <p:nvSpPr>
              <p:cNvPr id="32" name="Oval 8"/>
              <p:cNvSpPr>
                <a:spLocks noChangeArrowheads="1"/>
              </p:cNvSpPr>
              <p:nvPr/>
            </p:nvSpPr>
            <p:spPr bwMode="auto">
              <a:xfrm>
                <a:off x="-32" y="491"/>
                <a:ext cx="690" cy="960"/>
              </a:xfrm>
              <a:prstGeom prst="ellipse">
                <a:avLst/>
              </a:prstGeom>
              <a:solidFill>
                <a:srgbClr val="00B0F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000" b="1" dirty="0">
                    <a:latin typeface="Times New Roman" panose="02020603050405020304" pitchFamily="18" charset="0"/>
                    <a:ea typeface="宋体" panose="02010600030101010101" pitchFamily="2" charset="-122"/>
                  </a:rPr>
                  <a:t>P</a:t>
                </a:r>
                <a:r>
                  <a:rPr lang="en-US" altLang="zh-CN" sz="2000" b="1" baseline="-25000" dirty="0">
                    <a:latin typeface="Times New Roman" panose="02020603050405020304" pitchFamily="18" charset="0"/>
                    <a:ea typeface="宋体" panose="02010600030101010101" pitchFamily="2" charset="-122"/>
                  </a:rPr>
                  <a:t>L</a:t>
                </a:r>
                <a:endParaRPr lang="en-US" altLang="zh-CN" sz="2000" b="1" baseline="-25000" dirty="0">
                  <a:latin typeface="Times New Roman" panose="02020603050405020304" pitchFamily="18" charset="0"/>
                  <a:ea typeface="宋体" panose="02010600030101010101" pitchFamily="2" charset="-122"/>
                </a:endParaRPr>
              </a:p>
            </p:txBody>
          </p:sp>
        </p:grpSp>
        <p:cxnSp>
          <p:nvCxnSpPr>
            <p:cNvPr id="28" name="直接连接符 27"/>
            <p:cNvCxnSpPr>
              <a:stCxn id="30" idx="3"/>
              <a:endCxn id="32" idx="0"/>
            </p:cNvCxnSpPr>
            <p:nvPr/>
          </p:nvCxnSpPr>
          <p:spPr>
            <a:xfrm flipH="1">
              <a:off x="7445467" y="1636903"/>
              <a:ext cx="182141" cy="1236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31" idx="0"/>
              <a:endCxn id="30" idx="5"/>
            </p:cNvCxnSpPr>
            <p:nvPr/>
          </p:nvCxnSpPr>
          <p:spPr>
            <a:xfrm flipH="1" flipV="1">
              <a:off x="8009268" y="1636903"/>
              <a:ext cx="422738" cy="1363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6848153" y="3429000"/>
            <a:ext cx="765715" cy="864086"/>
            <a:chOff x="7548562" y="981075"/>
            <a:chExt cx="1212849" cy="1670050"/>
          </a:xfrm>
        </p:grpSpPr>
        <p:grpSp>
          <p:nvGrpSpPr>
            <p:cNvPr id="42" name="Group 4"/>
            <p:cNvGrpSpPr/>
            <p:nvPr/>
          </p:nvGrpSpPr>
          <p:grpSpPr bwMode="auto">
            <a:xfrm>
              <a:off x="7548562" y="981075"/>
              <a:ext cx="1212849" cy="1670050"/>
              <a:chOff x="378" y="0"/>
              <a:chExt cx="764" cy="1052"/>
            </a:xfrm>
          </p:grpSpPr>
          <p:sp>
            <p:nvSpPr>
              <p:cNvPr id="45" name="Oval 5"/>
              <p:cNvSpPr>
                <a:spLocks noChangeArrowheads="1"/>
              </p:cNvSpPr>
              <p:nvPr/>
            </p:nvSpPr>
            <p:spPr bwMode="auto">
              <a:xfrm>
                <a:off x="378" y="0"/>
                <a:ext cx="340" cy="484"/>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spcAft>
                    <a:spcPts val="1200"/>
                  </a:spcAft>
                </a:pPr>
                <a:r>
                  <a:rPr lang="en-US" altLang="zh-CN" sz="2000" dirty="0">
                    <a:latin typeface="Times New Roman" panose="02020603050405020304" pitchFamily="18" charset="0"/>
                    <a:ea typeface="宋体" panose="02010600030101010101" pitchFamily="2" charset="-122"/>
                  </a:rPr>
                  <a:t>t</a:t>
                </a:r>
                <a:endParaRPr lang="en-US" altLang="zh-CN" sz="2000" dirty="0">
                  <a:ea typeface="宋体" panose="02010600030101010101" pitchFamily="2" charset="-122"/>
                </a:endParaRPr>
              </a:p>
            </p:txBody>
          </p:sp>
          <p:sp>
            <p:nvSpPr>
              <p:cNvPr id="46" name="Oval 7"/>
              <p:cNvSpPr>
                <a:spLocks noChangeArrowheads="1"/>
              </p:cNvSpPr>
              <p:nvPr/>
            </p:nvSpPr>
            <p:spPr bwMode="auto">
              <a:xfrm>
                <a:off x="727" y="499"/>
                <a:ext cx="415" cy="553"/>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000" b="1" dirty="0">
                    <a:latin typeface="Times New Roman" panose="02020603050405020304" pitchFamily="18" charset="0"/>
                    <a:ea typeface="宋体" panose="02010600030101010101" pitchFamily="2" charset="-122"/>
                  </a:rPr>
                  <a:t>P</a:t>
                </a:r>
                <a:endParaRPr lang="en-US" altLang="zh-CN" sz="2000" b="1" baseline="-25000" dirty="0">
                  <a:latin typeface="Times New Roman" panose="02020603050405020304" pitchFamily="18" charset="0"/>
                  <a:ea typeface="宋体" panose="02010600030101010101" pitchFamily="2" charset="-122"/>
                </a:endParaRPr>
              </a:p>
            </p:txBody>
          </p:sp>
        </p:grpSp>
        <p:cxnSp>
          <p:nvCxnSpPr>
            <p:cNvPr id="44" name="直接连接符 43"/>
            <p:cNvCxnSpPr>
              <a:stCxn id="46" idx="0"/>
              <a:endCxn id="45" idx="5"/>
            </p:cNvCxnSpPr>
            <p:nvPr/>
          </p:nvCxnSpPr>
          <p:spPr>
            <a:xfrm flipH="1" flipV="1">
              <a:off x="8009266" y="1636903"/>
              <a:ext cx="422739" cy="1363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blinds(horizontal)">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Effect transition="in" filter="blinds(horizontal)">
                                      <p:cBhvr>
                                        <p:cTn id="43" dur="500"/>
                                        <p:tgtEl>
                                          <p:spTgt spid="2">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
                                            <p:txEl>
                                              <p:pRg st="6" end="6"/>
                                            </p:txEl>
                                          </p:spTgt>
                                        </p:tgtEl>
                                        <p:attrNameLst>
                                          <p:attrName>style.visibility</p:attrName>
                                        </p:attrNameLst>
                                      </p:cBhvr>
                                      <p:to>
                                        <p:strVal val="visible"/>
                                      </p:to>
                                    </p:set>
                                    <p:animEffect transition="in" filter="blinds(horizontal)">
                                      <p:cBhvr>
                                        <p:cTn id="48" dur="500"/>
                                        <p:tgtEl>
                                          <p:spTgt spid="2">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additive="base">
                                        <p:cTn id="53" dur="500" fill="hold"/>
                                        <p:tgtEl>
                                          <p:spTgt spid="41"/>
                                        </p:tgtEl>
                                        <p:attrNameLst>
                                          <p:attrName>ppt_x</p:attrName>
                                        </p:attrNameLst>
                                      </p:cBhvr>
                                      <p:tavLst>
                                        <p:tav tm="0">
                                          <p:val>
                                            <p:strVal val="#ppt_x"/>
                                          </p:val>
                                        </p:tav>
                                        <p:tav tm="100000">
                                          <p:val>
                                            <p:strVal val="#ppt_x"/>
                                          </p:val>
                                        </p:tav>
                                      </p:tavLst>
                                    </p:anim>
                                    <p:anim calcmode="lin" valueType="num">
                                      <p:cBhvr additive="base">
                                        <p:cTn id="5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2">
                                            <p:txEl>
                                              <p:pRg st="7" end="7"/>
                                            </p:txEl>
                                          </p:spTgt>
                                        </p:tgtEl>
                                        <p:attrNameLst>
                                          <p:attrName>style.visibility</p:attrName>
                                        </p:attrNameLst>
                                      </p:cBhvr>
                                      <p:to>
                                        <p:strVal val="visible"/>
                                      </p:to>
                                    </p:set>
                                    <p:animEffect transition="in" filter="blinds(horizontal)">
                                      <p:cBhvr>
                                        <p:cTn id="59" dur="500"/>
                                        <p:tgtEl>
                                          <p:spTgt spid="2">
                                            <p:txEl>
                                              <p:pRg st="7" end="7"/>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2">
                                            <p:txEl>
                                              <p:pRg st="8" end="8"/>
                                            </p:txEl>
                                          </p:spTgt>
                                        </p:tgtEl>
                                        <p:attrNameLst>
                                          <p:attrName>style.visibility</p:attrName>
                                        </p:attrNameLst>
                                      </p:cBhvr>
                                      <p:to>
                                        <p:strVal val="visible"/>
                                      </p:to>
                                    </p:set>
                                    <p:animEffect transition="in" filter="blinds(horizontal)">
                                      <p:cBhvr>
                                        <p:cTn id="64" dur="500"/>
                                        <p:tgtEl>
                                          <p:spTgt spid="2">
                                            <p:txEl>
                                              <p:pRg st="8" end="8"/>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2">
                                            <p:txEl>
                                              <p:pRg st="9" end="9"/>
                                            </p:txEl>
                                          </p:spTgt>
                                        </p:tgtEl>
                                        <p:attrNameLst>
                                          <p:attrName>style.visibility</p:attrName>
                                        </p:attrNameLst>
                                      </p:cBhvr>
                                      <p:to>
                                        <p:strVal val="visible"/>
                                      </p:to>
                                    </p:set>
                                    <p:animEffect transition="in" filter="blinds(horizontal)">
                                      <p:cBhvr>
                                        <p:cTn id="75" dur="500"/>
                                        <p:tgtEl>
                                          <p:spTgt spid="2">
                                            <p:txEl>
                                              <p:pRg st="9" end="9"/>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2">
                                            <p:txEl>
                                              <p:pRg st="10" end="10"/>
                                            </p:txEl>
                                          </p:spTgt>
                                        </p:tgtEl>
                                        <p:attrNameLst>
                                          <p:attrName>style.visibility</p:attrName>
                                        </p:attrNameLst>
                                      </p:cBhvr>
                                      <p:to>
                                        <p:strVal val="visible"/>
                                      </p:to>
                                    </p:set>
                                    <p:animEffect transition="in" filter="blinds(horizontal)">
                                      <p:cBhvr>
                                        <p:cTn id="80" dur="500"/>
                                        <p:tgtEl>
                                          <p:spTgt spid="2">
                                            <p:txEl>
                                              <p:pRg st="10" end="1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2">
                                            <p:txEl>
                                              <p:pRg st="11" end="11"/>
                                            </p:txEl>
                                          </p:spTgt>
                                        </p:tgtEl>
                                        <p:attrNameLst>
                                          <p:attrName>style.visibility</p:attrName>
                                        </p:attrNameLst>
                                      </p:cBhvr>
                                      <p:to>
                                        <p:strVal val="visible"/>
                                      </p:to>
                                    </p:set>
                                    <p:animEffect transition="in" filter="blinds(horizontal)">
                                      <p:cBhvr>
                                        <p:cTn id="85"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353CE679-C09C-462C-BB85-0C08EA5F1255}"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8" name="Rectangle 3"/>
          <p:cNvSpPr>
            <a:spLocks noGrp="1" noChangeArrowheads="1"/>
          </p:cNvSpPr>
          <p:nvPr>
            <p:ph type="body" idx="1"/>
          </p:nvPr>
        </p:nvSpPr>
        <p:spPr>
          <a:xfrm>
            <a:off x="374651" y="1029624"/>
            <a:ext cx="8229600" cy="4678451"/>
          </a:xfrm>
        </p:spPr>
        <p:txBody>
          <a:bodyPr/>
          <a:lstStyle/>
          <a:p>
            <a:pPr eaLnBrk="1" hangingPunct="1">
              <a:buFont typeface="Wingdings" panose="05000000000000000000" pitchFamily="2" charset="2"/>
              <a:buNone/>
            </a:pPr>
            <a:r>
              <a:rPr lang="en-US" altLang="zh-CN" sz="2400" b="1" dirty="0"/>
              <a:t>(3) </a:t>
            </a:r>
            <a:r>
              <a:rPr lang="zh-CN" altLang="en-US" sz="2400" b="1" dirty="0"/>
              <a:t>中序线索二叉树中中序后继的求解</a:t>
            </a:r>
            <a:r>
              <a:rPr lang="en-US" altLang="zh-CN" sz="2400" b="1" dirty="0"/>
              <a:t>---</a:t>
            </a:r>
            <a:r>
              <a:rPr lang="zh-CN" altLang="en-US" sz="2400" b="1" dirty="0">
                <a:solidFill>
                  <a:srgbClr val="FF0000"/>
                </a:solidFill>
              </a:rPr>
              <a:t>中序后继</a:t>
            </a:r>
            <a:endParaRPr lang="zh-CN" altLang="en-US" sz="2400" b="1" dirty="0">
              <a:solidFill>
                <a:srgbClr val="FF0000"/>
              </a:solidFill>
            </a:endParaRPr>
          </a:p>
          <a:p>
            <a:pPr eaLnBrk="1" hangingPunct="1">
              <a:buFont typeface="Wingdings" panose="05000000000000000000" pitchFamily="2" charset="2"/>
              <a:buNone/>
            </a:pPr>
            <a:r>
              <a:rPr lang="zh-CN" altLang="en-US" sz="2400" b="1" dirty="0"/>
              <a:t>      分析：按照中序遍历的过程描述（</a:t>
            </a:r>
            <a:r>
              <a:rPr lang="en-US" altLang="zh-CN" sz="2400" b="1" dirty="0"/>
              <a:t>P</a:t>
            </a:r>
            <a:r>
              <a:rPr lang="en-US" altLang="zh-CN" sz="2400" b="1" baseline="-25000" dirty="0"/>
              <a:t>L</a:t>
            </a:r>
            <a:r>
              <a:rPr lang="en-US" altLang="zh-CN" sz="2400" b="1" dirty="0"/>
              <a:t>PP</a:t>
            </a:r>
            <a:r>
              <a:rPr lang="en-US" altLang="zh-CN" sz="2400" b="1" baseline="-25000" dirty="0"/>
              <a:t>R</a:t>
            </a:r>
            <a:r>
              <a:rPr lang="zh-CN" altLang="en-US" sz="2400" b="1" dirty="0"/>
              <a:t>）可知，</a:t>
            </a:r>
            <a:endParaRPr lang="zh-CN" altLang="en-US" sz="2400" b="1" dirty="0"/>
          </a:p>
          <a:p>
            <a:pPr eaLnBrk="1" hangingPunct="1">
              <a:buFont typeface="Wingdings" panose="05000000000000000000" pitchFamily="2" charset="2"/>
              <a:buNone/>
            </a:pPr>
            <a:r>
              <a:rPr lang="zh-CN" altLang="en-US" sz="2400" b="1" dirty="0"/>
              <a:t>      </a:t>
            </a:r>
            <a:r>
              <a:rPr lang="en-US" altLang="zh-CN" sz="2400" b="1" dirty="0"/>
              <a:t>(a) </a:t>
            </a:r>
            <a:r>
              <a:rPr lang="zh-CN" altLang="en-US" sz="2400" b="1" dirty="0"/>
              <a:t>若*</a:t>
            </a:r>
            <a:r>
              <a:rPr lang="en-US" altLang="zh-CN" sz="2400" b="1" dirty="0"/>
              <a:t>p</a:t>
            </a:r>
            <a:r>
              <a:rPr lang="zh-CN" altLang="en-US" sz="2400" b="1" dirty="0"/>
              <a:t>有右孩子 </a:t>
            </a:r>
            <a:r>
              <a:rPr lang="en-US" altLang="zh-CN" sz="2400" b="1" dirty="0"/>
              <a:t>——</a:t>
            </a:r>
            <a:endParaRPr lang="en-US" altLang="zh-CN" sz="2400" b="1" dirty="0"/>
          </a:p>
          <a:p>
            <a:pPr eaLnBrk="1" hangingPunct="1">
              <a:buFont typeface="Wingdings" panose="05000000000000000000" pitchFamily="2" charset="2"/>
              <a:buNone/>
            </a:pPr>
            <a:r>
              <a:rPr lang="en-US" altLang="zh-CN" sz="2400" b="1" dirty="0"/>
              <a:t>           </a:t>
            </a:r>
            <a:r>
              <a:rPr lang="zh-CN" altLang="en-US" sz="2400" b="1" dirty="0"/>
              <a:t>其后继应在其右子树中，</a:t>
            </a:r>
            <a:endParaRPr lang="zh-CN" altLang="en-US" sz="2400" b="1" dirty="0"/>
          </a:p>
          <a:p>
            <a:pPr eaLnBrk="1" hangingPunct="1">
              <a:buFont typeface="Wingdings" panose="05000000000000000000" pitchFamily="2" charset="2"/>
              <a:buNone/>
            </a:pPr>
            <a:r>
              <a:rPr lang="zh-CN" altLang="en-US" sz="2400" b="1" dirty="0"/>
              <a:t>           即右子树的中序序列的</a:t>
            </a:r>
            <a:endParaRPr lang="zh-CN" altLang="en-US" sz="2400" b="1" dirty="0"/>
          </a:p>
          <a:p>
            <a:pPr eaLnBrk="1" hangingPunct="1">
              <a:buFont typeface="Wingdings" panose="05000000000000000000" pitchFamily="2" charset="2"/>
              <a:buNone/>
            </a:pPr>
            <a:r>
              <a:rPr lang="zh-CN" altLang="en-US" sz="2400" b="1" dirty="0"/>
              <a:t>           第一个结点为*</a:t>
            </a:r>
            <a:r>
              <a:rPr lang="en-US" altLang="zh-CN" sz="2400" b="1" dirty="0"/>
              <a:t>p</a:t>
            </a:r>
            <a:r>
              <a:rPr lang="zh-CN" altLang="en-US" sz="2400" b="1" dirty="0"/>
              <a:t>的后继。</a:t>
            </a:r>
            <a:endParaRPr lang="zh-CN" altLang="en-US" sz="2400" b="1" dirty="0"/>
          </a:p>
          <a:p>
            <a:pPr eaLnBrk="1" hangingPunct="1">
              <a:buFont typeface="Wingdings" panose="05000000000000000000" pitchFamily="2" charset="2"/>
              <a:buNone/>
            </a:pPr>
            <a:r>
              <a:rPr lang="zh-CN" altLang="en-US" sz="2400" b="1" dirty="0"/>
              <a:t>           如何求解此结点？</a:t>
            </a:r>
            <a:endParaRPr lang="zh-CN" altLang="en-US" sz="2400" b="1" dirty="0"/>
          </a:p>
          <a:p>
            <a:pPr eaLnBrk="1" hangingPunct="1">
              <a:buFont typeface="Wingdings" panose="05000000000000000000" pitchFamily="2" charset="2"/>
              <a:buNone/>
            </a:pPr>
            <a:r>
              <a:rPr lang="zh-CN" altLang="en-US" sz="2400" b="1" dirty="0"/>
              <a:t>           </a:t>
            </a:r>
            <a:r>
              <a:rPr lang="en-US" altLang="zh-CN" sz="2400" b="1" dirty="0"/>
              <a:t>----</a:t>
            </a:r>
            <a:r>
              <a:rPr lang="zh-CN" altLang="en-US" sz="2400" b="1" dirty="0"/>
              <a:t>从右孩子结点往左下</a:t>
            </a:r>
            <a:endParaRPr lang="en-US" altLang="zh-CN" sz="2400" b="1" dirty="0"/>
          </a:p>
          <a:p>
            <a:pPr eaLnBrk="1" hangingPunct="1">
              <a:buFont typeface="Wingdings" panose="05000000000000000000" pitchFamily="2" charset="2"/>
              <a:buNone/>
            </a:pPr>
            <a:r>
              <a:rPr lang="en-US" altLang="zh-CN" sz="2400" b="1" dirty="0"/>
              <a:t>               </a:t>
            </a:r>
            <a:r>
              <a:rPr lang="zh-CN" altLang="en-US" sz="2400" b="1" dirty="0"/>
              <a:t>“</a:t>
            </a:r>
            <a:r>
              <a:rPr lang="zh-CN" altLang="en-US" sz="2400" b="1" dirty="0">
                <a:solidFill>
                  <a:srgbClr val="FF0000"/>
                </a:solidFill>
              </a:rPr>
              <a:t>滑行</a:t>
            </a:r>
            <a:r>
              <a:rPr lang="zh-CN" altLang="en-US" sz="2400" b="1" dirty="0"/>
              <a:t>”到</a:t>
            </a:r>
            <a:r>
              <a:rPr lang="en-US" altLang="zh-CN" sz="2400" b="1" dirty="0"/>
              <a:t>……</a:t>
            </a:r>
            <a:r>
              <a:rPr lang="zh-CN" altLang="en-US" sz="2400" b="1" dirty="0"/>
              <a:t>？</a:t>
            </a:r>
            <a:endParaRPr lang="zh-CN" altLang="en-US" sz="2400" b="1" dirty="0"/>
          </a:p>
          <a:p>
            <a:pPr eaLnBrk="1" hangingPunct="1">
              <a:buFont typeface="Wingdings" panose="05000000000000000000" pitchFamily="2" charset="2"/>
              <a:buNone/>
            </a:pPr>
            <a:r>
              <a:rPr lang="zh-CN" altLang="en-US" sz="2400" b="1" dirty="0"/>
              <a:t>      </a:t>
            </a:r>
            <a:r>
              <a:rPr lang="en-US" altLang="zh-CN" sz="2400" b="1" dirty="0"/>
              <a:t>(b) </a:t>
            </a:r>
            <a:r>
              <a:rPr lang="zh-CN" altLang="en-US" sz="2400" b="1" dirty="0"/>
              <a:t>若*</a:t>
            </a:r>
            <a:r>
              <a:rPr lang="en-US" altLang="zh-CN" sz="2400" b="1" dirty="0"/>
              <a:t>p</a:t>
            </a:r>
            <a:r>
              <a:rPr lang="zh-CN" altLang="en-US" sz="2400" b="1" dirty="0"/>
              <a:t>无右孩子 </a:t>
            </a:r>
            <a:r>
              <a:rPr lang="en-US" altLang="zh-CN" sz="2400" b="1" dirty="0"/>
              <a:t>—— </a:t>
            </a:r>
            <a:endParaRPr lang="en-US" altLang="zh-CN" sz="2400" b="1" dirty="0"/>
          </a:p>
          <a:p>
            <a:pPr eaLnBrk="1" hangingPunct="1">
              <a:buFont typeface="Wingdings" panose="05000000000000000000" pitchFamily="2" charset="2"/>
              <a:buNone/>
            </a:pPr>
            <a:r>
              <a:rPr lang="en-US" altLang="zh-CN" sz="2400" b="1" dirty="0"/>
              <a:t>            </a:t>
            </a:r>
            <a:r>
              <a:rPr lang="zh-CN" altLang="en-US" sz="2400" b="1" dirty="0"/>
              <a:t>则</a:t>
            </a:r>
            <a:r>
              <a:rPr lang="en-US" altLang="zh-CN" sz="2400" b="1" dirty="0"/>
              <a:t>p</a:t>
            </a:r>
            <a:r>
              <a:rPr lang="en-US" altLang="zh-CN" sz="2400" b="1" dirty="0">
                <a:sym typeface="Wingdings" panose="05000000000000000000" pitchFamily="2" charset="2"/>
              </a:rPr>
              <a:t>  </a:t>
            </a:r>
            <a:r>
              <a:rPr lang="en-US" altLang="zh-CN" sz="2400" b="1" dirty="0" err="1"/>
              <a:t>rchild</a:t>
            </a:r>
            <a:r>
              <a:rPr lang="en-US" altLang="zh-CN" sz="2400" b="1" dirty="0"/>
              <a:t> </a:t>
            </a:r>
            <a:r>
              <a:rPr lang="zh-CN" altLang="en-US" sz="2400" b="1" dirty="0"/>
              <a:t>就是其后继线索。</a:t>
            </a:r>
            <a:endParaRPr lang="zh-CN" altLang="en-US" sz="2400" b="1" dirty="0"/>
          </a:p>
        </p:txBody>
      </p:sp>
      <p:grpSp>
        <p:nvGrpSpPr>
          <p:cNvPr id="3" name="Group 9"/>
          <p:cNvGrpSpPr/>
          <p:nvPr/>
        </p:nvGrpSpPr>
        <p:grpSpPr bwMode="auto">
          <a:xfrm>
            <a:off x="6259512" y="5053232"/>
            <a:ext cx="908050" cy="1381125"/>
            <a:chOff x="46" y="0"/>
            <a:chExt cx="572" cy="870"/>
          </a:xfrm>
        </p:grpSpPr>
        <p:sp>
          <p:nvSpPr>
            <p:cNvPr id="50201" name="Text Box 10"/>
            <p:cNvSpPr txBox="1">
              <a:spLocks noChangeArrowheads="1"/>
            </p:cNvSpPr>
            <p:nvPr/>
          </p:nvSpPr>
          <p:spPr bwMode="auto">
            <a:xfrm>
              <a:off x="110" y="639"/>
              <a:ext cx="5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dirty="0">
                  <a:ea typeface="宋体" panose="02010600030101010101" pitchFamily="2" charset="-122"/>
                </a:rPr>
                <a:t>(b)</a:t>
              </a:r>
              <a:endParaRPr lang="en-US" altLang="zh-CN" dirty="0">
                <a:ea typeface="宋体" panose="02010600030101010101" pitchFamily="2" charset="-122"/>
              </a:endParaRPr>
            </a:p>
          </p:txBody>
        </p:sp>
        <p:sp>
          <p:nvSpPr>
            <p:cNvPr id="50202" name="Oval 11"/>
            <p:cNvSpPr>
              <a:spLocks noChangeArrowheads="1"/>
            </p:cNvSpPr>
            <p:nvPr/>
          </p:nvSpPr>
          <p:spPr bwMode="auto">
            <a:xfrm>
              <a:off x="46" y="0"/>
              <a:ext cx="340" cy="449"/>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400">
                  <a:latin typeface="Times New Roman" panose="02020603050405020304" pitchFamily="18" charset="0"/>
                  <a:ea typeface="宋体" panose="02010600030101010101" pitchFamily="2" charset="-122"/>
                </a:rPr>
                <a:t>P</a:t>
              </a:r>
              <a:endParaRPr lang="en-US" altLang="zh-CN" sz="2400">
                <a:ea typeface="宋体" panose="02010600030101010101" pitchFamily="2" charset="-122"/>
              </a:endParaRPr>
            </a:p>
          </p:txBody>
        </p:sp>
        <p:sp>
          <p:nvSpPr>
            <p:cNvPr id="50203" name="未知"/>
            <p:cNvSpPr/>
            <p:nvPr/>
          </p:nvSpPr>
          <p:spPr bwMode="auto">
            <a:xfrm>
              <a:off x="249" y="337"/>
              <a:ext cx="369" cy="278"/>
            </a:xfrm>
            <a:custGeom>
              <a:avLst/>
              <a:gdLst>
                <a:gd name="T0" fmla="*/ 12 w 750"/>
                <a:gd name="T1" fmla="*/ 125 h 780"/>
                <a:gd name="T2" fmla="*/ 12 w 750"/>
                <a:gd name="T3" fmla="*/ 250 h 780"/>
                <a:gd name="T4" fmla="*/ 84 w 750"/>
                <a:gd name="T5" fmla="*/ 312 h 780"/>
                <a:gd name="T6" fmla="*/ 156 w 750"/>
                <a:gd name="T7" fmla="*/ 250 h 780"/>
                <a:gd name="T8" fmla="*/ 300 w 750"/>
                <a:gd name="T9" fmla="*/ 0 h 780"/>
                <a:gd name="T10" fmla="*/ 0 60000 65536"/>
                <a:gd name="T11" fmla="*/ 0 60000 65536"/>
                <a:gd name="T12" fmla="*/ 0 60000 65536"/>
                <a:gd name="T13" fmla="*/ 0 60000 65536"/>
                <a:gd name="T14" fmla="*/ 0 60000 65536"/>
                <a:gd name="T15" fmla="*/ 0 w 750"/>
                <a:gd name="T16" fmla="*/ 0 h 780"/>
                <a:gd name="T17" fmla="*/ 750 w 750"/>
                <a:gd name="T18" fmla="*/ 780 h 780"/>
              </a:gdLst>
              <a:ahLst/>
              <a:cxnLst>
                <a:cxn ang="T10">
                  <a:pos x="T0" y="T1"/>
                </a:cxn>
                <a:cxn ang="T11">
                  <a:pos x="T2" y="T3"/>
                </a:cxn>
                <a:cxn ang="T12">
                  <a:pos x="T4" y="T5"/>
                </a:cxn>
                <a:cxn ang="T13">
                  <a:pos x="T6" y="T7"/>
                </a:cxn>
                <a:cxn ang="T14">
                  <a:pos x="T8" y="T9"/>
                </a:cxn>
              </a:cxnLst>
              <a:rect l="T15" t="T16" r="T17" b="T18"/>
              <a:pathLst>
                <a:path w="750" h="780">
                  <a:moveTo>
                    <a:pt x="30" y="312"/>
                  </a:moveTo>
                  <a:cubicBezTo>
                    <a:pt x="15" y="429"/>
                    <a:pt x="0" y="546"/>
                    <a:pt x="30" y="624"/>
                  </a:cubicBezTo>
                  <a:cubicBezTo>
                    <a:pt x="60" y="702"/>
                    <a:pt x="150" y="780"/>
                    <a:pt x="210" y="780"/>
                  </a:cubicBezTo>
                  <a:cubicBezTo>
                    <a:pt x="270" y="780"/>
                    <a:pt x="300" y="754"/>
                    <a:pt x="390" y="624"/>
                  </a:cubicBezTo>
                  <a:cubicBezTo>
                    <a:pt x="480" y="494"/>
                    <a:pt x="690" y="104"/>
                    <a:pt x="750" y="0"/>
                  </a:cubicBezTo>
                </a:path>
              </a:pathLst>
            </a:custGeom>
            <a:noFill/>
            <a:ln w="19050">
              <a:solidFill>
                <a:srgbClr val="FF0000"/>
              </a:solidFill>
              <a:prstDash val="dash"/>
              <a:rou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 name="Group 13"/>
          <p:cNvGrpSpPr/>
          <p:nvPr/>
        </p:nvGrpSpPr>
        <p:grpSpPr bwMode="auto">
          <a:xfrm>
            <a:off x="7415213" y="1965325"/>
            <a:ext cx="685800" cy="742950"/>
            <a:chOff x="0" y="0"/>
            <a:chExt cx="432" cy="468"/>
          </a:xfrm>
        </p:grpSpPr>
        <p:sp>
          <p:nvSpPr>
            <p:cNvPr id="50199" name="Oval 14"/>
            <p:cNvSpPr>
              <a:spLocks noChangeArrowheads="1"/>
            </p:cNvSpPr>
            <p:nvPr/>
          </p:nvSpPr>
          <p:spPr bwMode="auto">
            <a:xfrm>
              <a:off x="0" y="0"/>
              <a:ext cx="296" cy="332"/>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400">
                  <a:latin typeface="Times New Roman" panose="02020603050405020304" pitchFamily="18" charset="0"/>
                  <a:ea typeface="宋体" panose="02010600030101010101" pitchFamily="2" charset="-122"/>
                </a:rPr>
                <a:t>P</a:t>
              </a:r>
              <a:endParaRPr lang="en-US" altLang="zh-CN" sz="2400">
                <a:ea typeface="宋体" panose="02010600030101010101" pitchFamily="2" charset="-122"/>
              </a:endParaRPr>
            </a:p>
          </p:txBody>
        </p:sp>
        <p:sp>
          <p:nvSpPr>
            <p:cNvPr id="50200" name="Line 15"/>
            <p:cNvSpPr>
              <a:spLocks noChangeShapeType="1"/>
            </p:cNvSpPr>
            <p:nvPr/>
          </p:nvSpPr>
          <p:spPr bwMode="auto">
            <a:xfrm>
              <a:off x="250" y="272"/>
              <a:ext cx="182" cy="19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16"/>
          <p:cNvGrpSpPr/>
          <p:nvPr/>
        </p:nvGrpSpPr>
        <p:grpSpPr bwMode="auto">
          <a:xfrm>
            <a:off x="7885113" y="2676526"/>
            <a:ext cx="1079500" cy="1257300"/>
            <a:chOff x="0" y="25"/>
            <a:chExt cx="680" cy="792"/>
          </a:xfrm>
        </p:grpSpPr>
        <p:sp>
          <p:nvSpPr>
            <p:cNvPr id="50195" name="Line 17"/>
            <p:cNvSpPr>
              <a:spLocks noChangeShapeType="1"/>
            </p:cNvSpPr>
            <p:nvPr/>
          </p:nvSpPr>
          <p:spPr bwMode="auto">
            <a:xfrm flipH="1">
              <a:off x="0" y="318"/>
              <a:ext cx="181" cy="18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196" name="Oval 18"/>
            <p:cNvSpPr>
              <a:spLocks noChangeArrowheads="1"/>
            </p:cNvSpPr>
            <p:nvPr/>
          </p:nvSpPr>
          <p:spPr bwMode="auto">
            <a:xfrm>
              <a:off x="45" y="25"/>
              <a:ext cx="362" cy="307"/>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dirty="0">
                  <a:latin typeface="Times New Roman" panose="02020603050405020304" pitchFamily="18" charset="0"/>
                  <a:ea typeface="宋体" panose="02010600030101010101" pitchFamily="2" charset="-122"/>
                </a:rPr>
                <a:t>P</a:t>
              </a:r>
              <a:r>
                <a:rPr lang="en-US" altLang="zh-CN" baseline="-25000" dirty="0">
                  <a:latin typeface="Times New Roman" panose="02020603050405020304" pitchFamily="18" charset="0"/>
                  <a:ea typeface="宋体" panose="02010600030101010101" pitchFamily="2" charset="-122"/>
                </a:rPr>
                <a:t>1</a:t>
              </a:r>
              <a:endParaRPr lang="en-US" altLang="zh-CN" baseline="-25000" dirty="0">
                <a:latin typeface="Times New Roman" panose="02020603050405020304" pitchFamily="18" charset="0"/>
                <a:ea typeface="宋体" panose="02010600030101010101" pitchFamily="2" charset="-122"/>
              </a:endParaRPr>
            </a:p>
          </p:txBody>
        </p:sp>
        <p:sp>
          <p:nvSpPr>
            <p:cNvPr id="50197" name="Line 19"/>
            <p:cNvSpPr>
              <a:spLocks noChangeShapeType="1"/>
            </p:cNvSpPr>
            <p:nvPr/>
          </p:nvSpPr>
          <p:spPr bwMode="auto">
            <a:xfrm>
              <a:off x="363" y="272"/>
              <a:ext cx="90" cy="182"/>
            </a:xfrm>
            <a:prstGeom prst="line">
              <a:avLst/>
            </a:prstGeom>
            <a:noFill/>
            <a:ln w="28575">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50198" name="Oval 20"/>
            <p:cNvSpPr>
              <a:spLocks noChangeArrowheads="1"/>
            </p:cNvSpPr>
            <p:nvPr/>
          </p:nvSpPr>
          <p:spPr bwMode="auto">
            <a:xfrm>
              <a:off x="362" y="454"/>
              <a:ext cx="318" cy="363"/>
            </a:xfrm>
            <a:prstGeom prst="ellipse">
              <a:avLst/>
            </a:prstGeom>
            <a:solidFill>
              <a:srgbClr val="00B0F0"/>
            </a:solidFill>
            <a:ln w="28575">
              <a:solidFill>
                <a:schemeClr val="tx1"/>
              </a:solidFill>
              <a:prstDash val="sysDot"/>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grpSp>
        <p:nvGrpSpPr>
          <p:cNvPr id="6" name="Group 21"/>
          <p:cNvGrpSpPr/>
          <p:nvPr/>
        </p:nvGrpSpPr>
        <p:grpSpPr bwMode="auto">
          <a:xfrm>
            <a:off x="7235825" y="3357563"/>
            <a:ext cx="1295400" cy="1296987"/>
            <a:chOff x="0" y="0"/>
            <a:chExt cx="816" cy="817"/>
          </a:xfrm>
        </p:grpSpPr>
        <p:sp>
          <p:nvSpPr>
            <p:cNvPr id="50191" name="Line 22"/>
            <p:cNvSpPr>
              <a:spLocks noChangeShapeType="1"/>
            </p:cNvSpPr>
            <p:nvPr/>
          </p:nvSpPr>
          <p:spPr bwMode="auto">
            <a:xfrm flipH="1">
              <a:off x="0" y="272"/>
              <a:ext cx="227" cy="227"/>
            </a:xfrm>
            <a:prstGeom prst="line">
              <a:avLst/>
            </a:prstGeom>
            <a:noFill/>
            <a:ln w="28575">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50192" name="Oval 23"/>
            <p:cNvSpPr>
              <a:spLocks noChangeArrowheads="1"/>
            </p:cNvSpPr>
            <p:nvPr/>
          </p:nvSpPr>
          <p:spPr bwMode="auto">
            <a:xfrm>
              <a:off x="182" y="0"/>
              <a:ext cx="362" cy="332"/>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a:latin typeface="Times New Roman" panose="02020603050405020304" pitchFamily="18" charset="0"/>
                  <a:ea typeface="宋体" panose="02010600030101010101" pitchFamily="2" charset="-122"/>
                </a:rPr>
                <a:t>P</a:t>
              </a:r>
              <a:r>
                <a:rPr lang="en-US" altLang="zh-CN" baseline="-25000">
                  <a:latin typeface="Times New Roman" panose="02020603050405020304" pitchFamily="18" charset="0"/>
                  <a:ea typeface="宋体" panose="02010600030101010101" pitchFamily="2" charset="-122"/>
                </a:rPr>
                <a:t>2</a:t>
              </a:r>
              <a:endParaRPr lang="en-US" altLang="zh-CN" baseline="-25000">
                <a:latin typeface="Times New Roman" panose="02020603050405020304" pitchFamily="18" charset="0"/>
                <a:ea typeface="宋体" panose="02010600030101010101" pitchFamily="2" charset="-122"/>
              </a:endParaRPr>
            </a:p>
          </p:txBody>
        </p:sp>
        <p:sp>
          <p:nvSpPr>
            <p:cNvPr id="50193" name="Line 24"/>
            <p:cNvSpPr>
              <a:spLocks noChangeShapeType="1"/>
            </p:cNvSpPr>
            <p:nvPr/>
          </p:nvSpPr>
          <p:spPr bwMode="auto">
            <a:xfrm>
              <a:off x="499" y="272"/>
              <a:ext cx="90" cy="182"/>
            </a:xfrm>
            <a:prstGeom prst="line">
              <a:avLst/>
            </a:prstGeom>
            <a:noFill/>
            <a:ln w="28575">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50194" name="Oval 25"/>
            <p:cNvSpPr>
              <a:spLocks noChangeArrowheads="1"/>
            </p:cNvSpPr>
            <p:nvPr/>
          </p:nvSpPr>
          <p:spPr bwMode="auto">
            <a:xfrm>
              <a:off x="498" y="454"/>
              <a:ext cx="318" cy="363"/>
            </a:xfrm>
            <a:prstGeom prst="ellipse">
              <a:avLst/>
            </a:prstGeom>
            <a:solidFill>
              <a:srgbClr val="00B0F0"/>
            </a:solidFill>
            <a:ln w="28575">
              <a:solidFill>
                <a:schemeClr val="tx1"/>
              </a:solidFill>
              <a:prstDash val="sysDot"/>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grpSp>
        <p:nvGrpSpPr>
          <p:cNvPr id="7" name="Group 26"/>
          <p:cNvGrpSpPr/>
          <p:nvPr/>
        </p:nvGrpSpPr>
        <p:grpSpPr bwMode="auto">
          <a:xfrm>
            <a:off x="6877050" y="4005263"/>
            <a:ext cx="935038" cy="1296987"/>
            <a:chOff x="0" y="0"/>
            <a:chExt cx="589" cy="817"/>
          </a:xfrm>
        </p:grpSpPr>
        <p:sp>
          <p:nvSpPr>
            <p:cNvPr id="50188" name="Oval 27"/>
            <p:cNvSpPr>
              <a:spLocks noChangeArrowheads="1"/>
            </p:cNvSpPr>
            <p:nvPr/>
          </p:nvSpPr>
          <p:spPr bwMode="auto">
            <a:xfrm>
              <a:off x="0" y="0"/>
              <a:ext cx="362" cy="332"/>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a:latin typeface="Times New Roman" panose="02020603050405020304" pitchFamily="18" charset="0"/>
                  <a:ea typeface="宋体" panose="02010600030101010101" pitchFamily="2" charset="-122"/>
                </a:rPr>
                <a:t>P</a:t>
              </a:r>
              <a:r>
                <a:rPr lang="en-US" altLang="zh-CN" baseline="-25000">
                  <a:latin typeface="Times New Roman" panose="02020603050405020304" pitchFamily="18" charset="0"/>
                  <a:ea typeface="宋体" panose="02010600030101010101" pitchFamily="2" charset="-122"/>
                </a:rPr>
                <a:t>k</a:t>
              </a:r>
              <a:endParaRPr lang="en-US" altLang="zh-CN" baseline="-25000">
                <a:latin typeface="Times New Roman" panose="02020603050405020304" pitchFamily="18" charset="0"/>
                <a:ea typeface="宋体" panose="02010600030101010101" pitchFamily="2" charset="-122"/>
              </a:endParaRPr>
            </a:p>
          </p:txBody>
        </p:sp>
        <p:sp>
          <p:nvSpPr>
            <p:cNvPr id="50189" name="Line 28"/>
            <p:cNvSpPr>
              <a:spLocks noChangeShapeType="1"/>
            </p:cNvSpPr>
            <p:nvPr/>
          </p:nvSpPr>
          <p:spPr bwMode="auto">
            <a:xfrm>
              <a:off x="271" y="303"/>
              <a:ext cx="91" cy="151"/>
            </a:xfrm>
            <a:prstGeom prst="line">
              <a:avLst/>
            </a:prstGeom>
            <a:noFill/>
            <a:ln w="28575">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50190" name="Oval 29"/>
            <p:cNvSpPr>
              <a:spLocks noChangeArrowheads="1"/>
            </p:cNvSpPr>
            <p:nvPr/>
          </p:nvSpPr>
          <p:spPr bwMode="auto">
            <a:xfrm>
              <a:off x="271" y="454"/>
              <a:ext cx="318" cy="363"/>
            </a:xfrm>
            <a:prstGeom prst="ellipse">
              <a:avLst/>
            </a:prstGeom>
            <a:solidFill>
              <a:srgbClr val="00B0F0"/>
            </a:solidFill>
            <a:ln w="28575">
              <a:solidFill>
                <a:schemeClr val="tx1"/>
              </a:solidFill>
              <a:prstDash val="sysDot"/>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sp>
        <p:nvSpPr>
          <p:cNvPr id="50206" name="Line 30"/>
          <p:cNvSpPr>
            <a:spLocks noChangeShapeType="1"/>
          </p:cNvSpPr>
          <p:nvPr/>
        </p:nvSpPr>
        <p:spPr bwMode="auto">
          <a:xfrm flipH="1">
            <a:off x="6948488" y="2852738"/>
            <a:ext cx="936625" cy="1081087"/>
          </a:xfrm>
          <a:prstGeom prst="line">
            <a:avLst/>
          </a:prstGeom>
          <a:noFill/>
          <a:ln w="38100" cmpd="dbl">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3" name="组合 109"/>
          <p:cNvGrpSpPr/>
          <p:nvPr/>
        </p:nvGrpSpPr>
        <p:grpSpPr>
          <a:xfrm>
            <a:off x="-180528" y="186012"/>
            <a:ext cx="6121277" cy="646307"/>
            <a:chOff x="187276" y="4581574"/>
            <a:chExt cx="6542686" cy="704675"/>
          </a:xfrm>
        </p:grpSpPr>
        <p:sp>
          <p:nvSpPr>
            <p:cNvPr id="34" name="Freeform 5"/>
            <p:cNvSpPr/>
            <p:nvPr/>
          </p:nvSpPr>
          <p:spPr bwMode="auto">
            <a:xfrm>
              <a:off x="956926" y="4581575"/>
              <a:ext cx="804761" cy="66993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35" name="图片 34"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36" name="TextBox 6"/>
            <p:cNvSpPr txBox="1">
              <a:spLocks noChangeArrowheads="1"/>
            </p:cNvSpPr>
            <p:nvPr/>
          </p:nvSpPr>
          <p:spPr bwMode="auto">
            <a:xfrm>
              <a:off x="187276" y="4581574"/>
              <a:ext cx="6542686" cy="70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8.5 </a:t>
              </a:r>
              <a:r>
                <a:rPr lang="zh-CN" altLang="en-US" sz="3600" b="1" dirty="0">
                  <a:latin typeface="Times New Roman" panose="02020603050405020304" pitchFamily="18" charset="0"/>
                  <a:ea typeface="黑体" panose="02010609060101010101" pitchFamily="49" charset="-122"/>
                </a:rPr>
                <a:t>线索二叉树</a:t>
              </a:r>
              <a:endParaRPr lang="zh-CN" altLang="en-US" sz="3600" b="1" dirty="0">
                <a:latin typeface="黑体" panose="02010609060101010101" pitchFamily="49" charset="-122"/>
                <a:ea typeface="黑体" panose="02010609060101010101" pitchFamily="49" charset="-122"/>
              </a:endParaRPr>
            </a:p>
          </p:txBody>
        </p:sp>
      </p:grpSp>
      <p:grpSp>
        <p:nvGrpSpPr>
          <p:cNvPr id="37" name="组合 36"/>
          <p:cNvGrpSpPr/>
          <p:nvPr/>
        </p:nvGrpSpPr>
        <p:grpSpPr>
          <a:xfrm>
            <a:off x="5256327" y="2135068"/>
            <a:ext cx="1189038" cy="2735261"/>
            <a:chOff x="5867400" y="3213101"/>
            <a:chExt cx="1189038" cy="2735261"/>
          </a:xfrm>
        </p:grpSpPr>
        <p:grpSp>
          <p:nvGrpSpPr>
            <p:cNvPr id="38" name="Group 11"/>
            <p:cNvGrpSpPr/>
            <p:nvPr/>
          </p:nvGrpSpPr>
          <p:grpSpPr bwMode="auto">
            <a:xfrm>
              <a:off x="5867400" y="3213101"/>
              <a:ext cx="1189038" cy="2735261"/>
              <a:chOff x="136" y="-45"/>
              <a:chExt cx="749" cy="1723"/>
            </a:xfrm>
          </p:grpSpPr>
          <p:sp>
            <p:nvSpPr>
              <p:cNvPr id="40" name="Oval 12"/>
              <p:cNvSpPr>
                <a:spLocks noChangeArrowheads="1"/>
              </p:cNvSpPr>
              <p:nvPr/>
            </p:nvSpPr>
            <p:spPr bwMode="auto">
              <a:xfrm>
                <a:off x="136" y="-45"/>
                <a:ext cx="340" cy="484"/>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400" dirty="0">
                    <a:latin typeface="Times New Roman" panose="02020603050405020304" pitchFamily="18" charset="0"/>
                    <a:ea typeface="宋体" panose="02010600030101010101" pitchFamily="2" charset="-122"/>
                  </a:rPr>
                  <a:t>P</a:t>
                </a:r>
                <a:endParaRPr lang="en-US" altLang="zh-CN" sz="2400" dirty="0">
                  <a:ea typeface="宋体" panose="02010600030101010101" pitchFamily="2" charset="-122"/>
                </a:endParaRPr>
              </a:p>
            </p:txBody>
          </p:sp>
          <p:sp>
            <p:nvSpPr>
              <p:cNvPr id="41" name="Oval 13"/>
              <p:cNvSpPr>
                <a:spLocks noChangeArrowheads="1"/>
              </p:cNvSpPr>
              <p:nvPr/>
            </p:nvSpPr>
            <p:spPr bwMode="auto">
              <a:xfrm>
                <a:off x="363" y="476"/>
                <a:ext cx="499" cy="960"/>
              </a:xfrm>
              <a:prstGeom prst="ellipse">
                <a:avLst/>
              </a:prstGeom>
              <a:solidFill>
                <a:srgbClr val="00B0F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endParaRPr lang="en-US" altLang="zh-CN" sz="2400" b="1" dirty="0">
                  <a:latin typeface="Times New Roman" panose="02020603050405020304" pitchFamily="18" charset="0"/>
                  <a:ea typeface="宋体" panose="02010600030101010101" pitchFamily="2" charset="-122"/>
                </a:endParaRPr>
              </a:p>
              <a:p>
                <a:pPr algn="just"/>
                <a:r>
                  <a:rPr lang="en-US" altLang="zh-CN" sz="2400" b="1" dirty="0">
                    <a:latin typeface="Times New Roman" panose="02020603050405020304" pitchFamily="18" charset="0"/>
                    <a:ea typeface="宋体" panose="02010600030101010101" pitchFamily="2" charset="-122"/>
                  </a:rPr>
                  <a:t>P</a:t>
                </a:r>
                <a:r>
                  <a:rPr lang="en-US" altLang="zh-CN" sz="2400" b="1" baseline="-25000" dirty="0">
                    <a:latin typeface="Times New Roman" panose="02020603050405020304" pitchFamily="18" charset="0"/>
                    <a:ea typeface="宋体" panose="02010600030101010101" pitchFamily="2" charset="-122"/>
                  </a:rPr>
                  <a:t>R</a:t>
                </a:r>
                <a:endParaRPr lang="en-US" altLang="zh-CN" sz="2400" b="1" baseline="-25000" dirty="0">
                  <a:latin typeface="Times New Roman" panose="02020603050405020304" pitchFamily="18" charset="0"/>
                  <a:ea typeface="宋体" panose="02010600030101010101" pitchFamily="2" charset="-122"/>
                </a:endParaRPr>
              </a:p>
            </p:txBody>
          </p:sp>
          <p:sp>
            <p:nvSpPr>
              <p:cNvPr id="42" name="Text Box 15"/>
              <p:cNvSpPr txBox="1">
                <a:spLocks noChangeArrowheads="1"/>
              </p:cNvSpPr>
              <p:nvPr/>
            </p:nvSpPr>
            <p:spPr bwMode="auto">
              <a:xfrm>
                <a:off x="385" y="1447"/>
                <a:ext cx="5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dirty="0">
                    <a:ea typeface="宋体" panose="02010600030101010101" pitchFamily="2" charset="-122"/>
                  </a:rPr>
                  <a:t>(a)</a:t>
                </a:r>
                <a:endParaRPr lang="en-US" altLang="zh-CN" dirty="0">
                  <a:ea typeface="宋体" panose="02010600030101010101" pitchFamily="2" charset="-122"/>
                </a:endParaRPr>
              </a:p>
            </p:txBody>
          </p:sp>
        </p:grpSp>
        <p:cxnSp>
          <p:nvCxnSpPr>
            <p:cNvPr id="39" name="直接连接符 38"/>
            <p:cNvCxnSpPr>
              <a:stCxn id="40" idx="5"/>
              <a:endCxn id="41" idx="0"/>
            </p:cNvCxnSpPr>
            <p:nvPr/>
          </p:nvCxnSpPr>
          <p:spPr>
            <a:xfrm>
              <a:off x="6328105" y="3868929"/>
              <a:ext cx="295740" cy="1712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ppt_x"/>
                                          </p:val>
                                        </p:tav>
                                        <p:tav tm="100000">
                                          <p:val>
                                            <p:strVal val="#ppt_x"/>
                                          </p:val>
                                        </p:tav>
                                      </p:tavLst>
                                    </p:anim>
                                    <p:anim calcmode="lin" valueType="num">
                                      <p:cBhvr additive="base">
                                        <p:cTn id="23"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blinds(horizontal)">
                                      <p:cBhvr>
                                        <p:cTn id="28" dur="500"/>
                                        <p:tgtEl>
                                          <p:spTgt spid="8">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animEffect transition="in" filter="blinds(horizontal)">
                                      <p:cBhvr>
                                        <p:cTn id="33" dur="500"/>
                                        <p:tgtEl>
                                          <p:spTgt spid="8">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8">
                                            <p:txEl>
                                              <p:pRg st="5" end="5"/>
                                            </p:txEl>
                                          </p:spTgt>
                                        </p:tgtEl>
                                        <p:attrNameLst>
                                          <p:attrName>style.visibility</p:attrName>
                                        </p:attrNameLst>
                                      </p:cBhvr>
                                      <p:to>
                                        <p:strVal val="visible"/>
                                      </p:to>
                                    </p:set>
                                    <p:animEffect transition="in" filter="blinds(horizontal)">
                                      <p:cBhvr>
                                        <p:cTn id="38" dur="500"/>
                                        <p:tgtEl>
                                          <p:spTgt spid="8">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Effect transition="in" filter="blinds(horizontal)">
                                      <p:cBhvr>
                                        <p:cTn id="43" dur="500"/>
                                        <p:tgtEl>
                                          <p:spTgt spid="8">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blinds(horizontal)">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blinds(horizontal)">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blinds(horizontal)">
                                      <p:cBhvr>
                                        <p:cTn id="58" dur="500"/>
                                        <p:tgtEl>
                                          <p:spTgt spid="6"/>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blinds(horizontal)">
                                      <p:cBhvr>
                                        <p:cTn id="63" dur="500"/>
                                        <p:tgtEl>
                                          <p:spTgt spid="7"/>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50206"/>
                                        </p:tgtEl>
                                        <p:attrNameLst>
                                          <p:attrName>style.visibility</p:attrName>
                                        </p:attrNameLst>
                                      </p:cBhvr>
                                      <p:to>
                                        <p:strVal val="visible"/>
                                      </p:to>
                                    </p:set>
                                    <p:animEffect transition="in" filter="blinds(horizontal)">
                                      <p:cBhvr>
                                        <p:cTn id="68" dur="500"/>
                                        <p:tgtEl>
                                          <p:spTgt spid="50206"/>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8">
                                            <p:txEl>
                                              <p:pRg st="7" end="7"/>
                                            </p:txEl>
                                          </p:spTgt>
                                        </p:tgtEl>
                                        <p:attrNameLst>
                                          <p:attrName>style.visibility</p:attrName>
                                        </p:attrNameLst>
                                      </p:cBhvr>
                                      <p:to>
                                        <p:strVal val="visible"/>
                                      </p:to>
                                    </p:set>
                                    <p:animEffect transition="in" filter="blinds(horizontal)">
                                      <p:cBhvr>
                                        <p:cTn id="73" dur="500"/>
                                        <p:tgtEl>
                                          <p:spTgt spid="8">
                                            <p:txEl>
                                              <p:pRg st="7" end="7"/>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8">
                                            <p:txEl>
                                              <p:pRg st="8" end="8"/>
                                            </p:txEl>
                                          </p:spTgt>
                                        </p:tgtEl>
                                        <p:attrNameLst>
                                          <p:attrName>style.visibility</p:attrName>
                                        </p:attrNameLst>
                                      </p:cBhvr>
                                      <p:to>
                                        <p:strVal val="visible"/>
                                      </p:to>
                                    </p:set>
                                    <p:animEffect transition="in" filter="blinds(horizontal)">
                                      <p:cBhvr>
                                        <p:cTn id="78" dur="500"/>
                                        <p:tgtEl>
                                          <p:spTgt spid="8">
                                            <p:txEl>
                                              <p:pRg st="8" end="8"/>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8">
                                            <p:txEl>
                                              <p:pRg st="9" end="9"/>
                                            </p:txEl>
                                          </p:spTgt>
                                        </p:tgtEl>
                                        <p:attrNameLst>
                                          <p:attrName>style.visibility</p:attrName>
                                        </p:attrNameLst>
                                      </p:cBhvr>
                                      <p:to>
                                        <p:strVal val="visible"/>
                                      </p:to>
                                    </p:set>
                                    <p:animEffect transition="in" filter="blinds(horizontal)">
                                      <p:cBhvr>
                                        <p:cTn id="83" dur="500"/>
                                        <p:tgtEl>
                                          <p:spTgt spid="8">
                                            <p:txEl>
                                              <p:pRg st="9" end="9"/>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3"/>
                                        </p:tgtEl>
                                        <p:attrNameLst>
                                          <p:attrName>style.visibility</p:attrName>
                                        </p:attrNameLst>
                                      </p:cBhvr>
                                      <p:to>
                                        <p:strVal val="visible"/>
                                      </p:to>
                                    </p:set>
                                    <p:animEffect transition="in" filter="blinds(horizontal)">
                                      <p:cBhvr>
                                        <p:cTn id="88" dur="500"/>
                                        <p:tgtEl>
                                          <p:spTgt spid="3"/>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8">
                                            <p:txEl>
                                              <p:pRg st="10" end="10"/>
                                            </p:txEl>
                                          </p:spTgt>
                                        </p:tgtEl>
                                        <p:attrNameLst>
                                          <p:attrName>style.visibility</p:attrName>
                                        </p:attrNameLst>
                                      </p:cBhvr>
                                      <p:to>
                                        <p:strVal val="visible"/>
                                      </p:to>
                                    </p:set>
                                    <p:animEffect transition="in" filter="blinds(horizontal)">
                                      <p:cBhvr>
                                        <p:cTn id="93"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8E540455-2B61-45FB-878A-9F6FB700BFB6}"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grpSp>
        <p:nvGrpSpPr>
          <p:cNvPr id="2" name="Group 2"/>
          <p:cNvGrpSpPr/>
          <p:nvPr/>
        </p:nvGrpSpPr>
        <p:grpSpPr bwMode="auto">
          <a:xfrm>
            <a:off x="4492624" y="4034793"/>
            <a:ext cx="476250" cy="477838"/>
            <a:chOff x="0" y="0"/>
            <a:chExt cx="300" cy="301"/>
          </a:xfrm>
        </p:grpSpPr>
        <p:sp>
          <p:nvSpPr>
            <p:cNvPr id="51235" name="Text Box 3"/>
            <p:cNvSpPr txBox="1">
              <a:spLocks noChangeArrowheads="1"/>
            </p:cNvSpPr>
            <p:nvPr/>
          </p:nvSpPr>
          <p:spPr bwMode="auto">
            <a:xfrm>
              <a:off x="0" y="0"/>
              <a:ext cx="286" cy="3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endParaRPr lang="en-US" altLang="zh-CN" sz="1400" b="1">
                <a:latin typeface="Times New Roman" panose="02020603050405020304" pitchFamily="18" charset="0"/>
                <a:ea typeface="宋体" panose="02010600030101010101" pitchFamily="2" charset="-122"/>
              </a:endParaRPr>
            </a:p>
            <a:p>
              <a:pPr algn="just"/>
              <a:r>
                <a:rPr lang="en-US" altLang="zh-CN" sz="1400" b="1">
                  <a:latin typeface="Times New Roman" panose="02020603050405020304" pitchFamily="18" charset="0"/>
                  <a:ea typeface="宋体" panose="02010600030101010101" pitchFamily="2" charset="-122"/>
                </a:rPr>
                <a:t>N</a:t>
              </a:r>
              <a:endParaRPr lang="en-US" altLang="zh-CN" sz="1400" b="1">
                <a:ea typeface="宋体" panose="02010600030101010101" pitchFamily="2" charset="-122"/>
              </a:endParaRPr>
            </a:p>
          </p:txBody>
        </p:sp>
        <p:sp>
          <p:nvSpPr>
            <p:cNvPr id="51236" name="Line 4"/>
            <p:cNvSpPr>
              <a:spLocks noChangeShapeType="1"/>
            </p:cNvSpPr>
            <p:nvPr/>
          </p:nvSpPr>
          <p:spPr bwMode="auto">
            <a:xfrm>
              <a:off x="13" y="282"/>
              <a:ext cx="287"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5"/>
          <p:cNvGrpSpPr/>
          <p:nvPr/>
        </p:nvGrpSpPr>
        <p:grpSpPr bwMode="auto">
          <a:xfrm>
            <a:off x="3455988" y="4712128"/>
            <a:ext cx="454025" cy="477838"/>
            <a:chOff x="0" y="0"/>
            <a:chExt cx="286" cy="301"/>
          </a:xfrm>
        </p:grpSpPr>
        <p:sp>
          <p:nvSpPr>
            <p:cNvPr id="51233" name="Text Box 6"/>
            <p:cNvSpPr txBox="1">
              <a:spLocks noChangeArrowheads="1"/>
            </p:cNvSpPr>
            <p:nvPr/>
          </p:nvSpPr>
          <p:spPr bwMode="auto">
            <a:xfrm>
              <a:off x="0" y="0"/>
              <a:ext cx="286" cy="3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400" b="1">
                  <a:latin typeface="Times New Roman" panose="02020603050405020304" pitchFamily="18" charset="0"/>
                  <a:ea typeface="宋体" panose="02010600030101010101" pitchFamily="2" charset="-122"/>
                </a:rPr>
                <a:t> </a:t>
              </a:r>
              <a:endParaRPr lang="en-US" altLang="zh-CN" sz="1400" b="1">
                <a:latin typeface="Times New Roman" panose="02020603050405020304" pitchFamily="18" charset="0"/>
                <a:ea typeface="宋体" panose="02010600030101010101" pitchFamily="2" charset="-122"/>
              </a:endParaRPr>
            </a:p>
            <a:p>
              <a:pPr algn="just"/>
              <a:r>
                <a:rPr lang="en-US" altLang="zh-CN" sz="1400" b="1">
                  <a:latin typeface="Times New Roman" panose="02020603050405020304" pitchFamily="18" charset="0"/>
                  <a:ea typeface="宋体" panose="02010600030101010101" pitchFamily="2" charset="-122"/>
                </a:rPr>
                <a:t> Y</a:t>
              </a:r>
              <a:endParaRPr lang="en-US" altLang="zh-CN" sz="1400" b="1">
                <a:ea typeface="宋体" panose="02010600030101010101" pitchFamily="2" charset="-122"/>
              </a:endParaRPr>
            </a:p>
          </p:txBody>
        </p:sp>
        <p:sp>
          <p:nvSpPr>
            <p:cNvPr id="51234" name="Line 7"/>
            <p:cNvSpPr>
              <a:spLocks noChangeShapeType="1"/>
            </p:cNvSpPr>
            <p:nvPr/>
          </p:nvSpPr>
          <p:spPr bwMode="auto">
            <a:xfrm>
              <a:off x="0" y="100"/>
              <a:ext cx="0" cy="199"/>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1209" name="Rectangle 9"/>
          <p:cNvSpPr>
            <a:spLocks noGrp="1" noChangeArrowheads="1"/>
          </p:cNvSpPr>
          <p:nvPr>
            <p:ph type="body" idx="1"/>
          </p:nvPr>
        </p:nvSpPr>
        <p:spPr>
          <a:xfrm>
            <a:off x="251520" y="1372994"/>
            <a:ext cx="8229600" cy="2600325"/>
          </a:xfrm>
        </p:spPr>
        <p:txBody>
          <a:bodyPr/>
          <a:lstStyle/>
          <a:p>
            <a:pPr eaLnBrk="1" hangingPunct="1">
              <a:buFont typeface="Wingdings" panose="05000000000000000000" pitchFamily="2" charset="2"/>
              <a:buNone/>
            </a:pPr>
            <a:r>
              <a:rPr lang="en-US" altLang="zh-CN" sz="2000" b="1" dirty="0"/>
              <a:t>                                                                     </a:t>
            </a:r>
            <a:r>
              <a:rPr lang="en-US" altLang="zh-CN" sz="2000" b="1" dirty="0" err="1">
                <a:solidFill>
                  <a:srgbClr val="0000FF"/>
                </a:solidFill>
              </a:rPr>
              <a:t>tbnode</a:t>
            </a:r>
            <a:r>
              <a:rPr lang="en-US" altLang="zh-CN" sz="2000" b="1" dirty="0">
                <a:solidFill>
                  <a:srgbClr val="0000FF"/>
                </a:solidFill>
              </a:rPr>
              <a:t>* </a:t>
            </a:r>
            <a:r>
              <a:rPr lang="en-US" altLang="zh-CN" sz="2000" b="1" dirty="0" err="1"/>
              <a:t>Insuc</a:t>
            </a:r>
            <a:r>
              <a:rPr lang="en-US" altLang="zh-CN" sz="2000" b="1" dirty="0"/>
              <a:t> ( </a:t>
            </a:r>
            <a:r>
              <a:rPr lang="en-US" altLang="zh-CN" sz="2000" b="1" dirty="0" err="1">
                <a:solidFill>
                  <a:srgbClr val="0000FF"/>
                </a:solidFill>
              </a:rPr>
              <a:t>tbnode</a:t>
            </a:r>
            <a:r>
              <a:rPr lang="en-US" altLang="zh-CN" sz="2000" b="1" dirty="0">
                <a:solidFill>
                  <a:srgbClr val="0000FF"/>
                </a:solidFill>
              </a:rPr>
              <a:t> *</a:t>
            </a:r>
            <a:r>
              <a:rPr lang="en-US" altLang="zh-CN" sz="2000" b="1" dirty="0"/>
              <a:t>p ) {</a:t>
            </a:r>
            <a:endParaRPr lang="en-US" altLang="zh-CN" sz="2000" b="1" dirty="0"/>
          </a:p>
          <a:p>
            <a:pPr eaLnBrk="1" hangingPunct="1">
              <a:buFont typeface="Wingdings" panose="05000000000000000000" pitchFamily="2" charset="2"/>
              <a:buNone/>
            </a:pPr>
            <a:r>
              <a:rPr lang="en-US" altLang="zh-CN" sz="2000" b="1" dirty="0"/>
              <a:t>                                                                                    </a:t>
            </a:r>
            <a:r>
              <a:rPr lang="en-US" altLang="zh-CN" sz="2000" b="1" dirty="0">
                <a:solidFill>
                  <a:srgbClr val="0000FF"/>
                </a:solidFill>
              </a:rPr>
              <a:t>if</a:t>
            </a:r>
            <a:r>
              <a:rPr lang="en-US" altLang="zh-CN" sz="2000" b="1" dirty="0"/>
              <a:t> ( p </a:t>
            </a:r>
            <a:r>
              <a:rPr lang="en-US" altLang="zh-CN" sz="1800" b="1" dirty="0">
                <a:sym typeface="Wingdings" panose="05000000000000000000" pitchFamily="2" charset="2"/>
              </a:rPr>
              <a:t></a:t>
            </a:r>
            <a:r>
              <a:rPr lang="en-US" altLang="zh-CN" sz="2000" b="1" dirty="0"/>
              <a:t> </a:t>
            </a:r>
            <a:r>
              <a:rPr lang="en-US" altLang="zh-CN" sz="2000" b="1" dirty="0" err="1"/>
              <a:t>rtag</a:t>
            </a:r>
            <a:r>
              <a:rPr lang="en-US" altLang="zh-CN" sz="2000" b="1" dirty="0"/>
              <a:t> == 1 ) </a:t>
            </a:r>
            <a:endParaRPr lang="en-US" altLang="zh-CN" sz="2000" b="1" dirty="0"/>
          </a:p>
          <a:p>
            <a:pPr eaLnBrk="1" hangingPunct="1">
              <a:buFont typeface="Wingdings" panose="05000000000000000000" pitchFamily="2" charset="2"/>
              <a:buNone/>
            </a:pPr>
            <a:r>
              <a:rPr lang="en-US" altLang="zh-CN" sz="2000" b="1" dirty="0"/>
              <a:t>                                                                                          </a:t>
            </a:r>
            <a:r>
              <a:rPr lang="en-US" altLang="zh-CN" sz="2000" b="1" dirty="0">
                <a:solidFill>
                  <a:srgbClr val="0000FF"/>
                </a:solidFill>
              </a:rPr>
              <a:t>return</a:t>
            </a:r>
            <a:r>
              <a:rPr lang="en-US" altLang="zh-CN" sz="2000" b="1" dirty="0"/>
              <a:t> ( p </a:t>
            </a:r>
            <a:r>
              <a:rPr lang="en-US" altLang="zh-CN" sz="1800" b="1" dirty="0">
                <a:sym typeface="Wingdings" panose="05000000000000000000" pitchFamily="2" charset="2"/>
              </a:rPr>
              <a:t></a:t>
            </a:r>
            <a:r>
              <a:rPr lang="en-US" altLang="zh-CN" sz="2000" b="1" dirty="0"/>
              <a:t> </a:t>
            </a:r>
            <a:r>
              <a:rPr lang="en-US" altLang="zh-CN" sz="2000" b="1" dirty="0" err="1"/>
              <a:t>rchild</a:t>
            </a:r>
            <a:r>
              <a:rPr lang="en-US" altLang="zh-CN" sz="2000" b="1" dirty="0"/>
              <a:t> );</a:t>
            </a:r>
            <a:endParaRPr lang="en-US" altLang="zh-CN" sz="2000" b="1" dirty="0"/>
          </a:p>
          <a:p>
            <a:pPr eaLnBrk="1" hangingPunct="1">
              <a:buFont typeface="Wingdings" panose="05000000000000000000" pitchFamily="2" charset="2"/>
              <a:buNone/>
            </a:pPr>
            <a:r>
              <a:rPr lang="en-US" altLang="zh-CN" sz="2000" b="1" dirty="0"/>
              <a:t>                                                                                    </a:t>
            </a:r>
            <a:r>
              <a:rPr lang="en-US" altLang="zh-CN" sz="2000" b="1" dirty="0">
                <a:solidFill>
                  <a:srgbClr val="0000FF"/>
                </a:solidFill>
              </a:rPr>
              <a:t>else</a:t>
            </a:r>
            <a:r>
              <a:rPr lang="en-US" altLang="zh-CN" sz="2000" b="1" dirty="0"/>
              <a:t>{</a:t>
            </a:r>
            <a:endParaRPr lang="en-US" altLang="zh-CN" sz="2000" b="1" dirty="0"/>
          </a:p>
          <a:p>
            <a:pPr eaLnBrk="1" hangingPunct="1">
              <a:buFont typeface="Wingdings" panose="05000000000000000000" pitchFamily="2" charset="2"/>
              <a:buNone/>
            </a:pPr>
            <a:r>
              <a:rPr lang="en-US" altLang="zh-CN" sz="2000" b="1" dirty="0"/>
              <a:t>                                                                                     </a:t>
            </a:r>
            <a:r>
              <a:rPr lang="en-US" altLang="zh-CN" b="1" dirty="0"/>
              <a:t>    </a:t>
            </a:r>
            <a:r>
              <a:rPr lang="en-US" altLang="zh-CN" sz="2000" b="1" dirty="0"/>
              <a:t>q = </a:t>
            </a:r>
            <a:r>
              <a:rPr lang="en-US" altLang="zh-CN" sz="2000" b="1" dirty="0" err="1"/>
              <a:t>p</a:t>
            </a:r>
            <a:r>
              <a:rPr lang="en-US" altLang="zh-CN" sz="1800" b="1" dirty="0" err="1">
                <a:sym typeface="Wingdings" panose="05000000000000000000" pitchFamily="2" charset="2"/>
              </a:rPr>
              <a:t></a:t>
            </a:r>
            <a:r>
              <a:rPr lang="en-US" altLang="zh-CN" sz="2000" b="1" dirty="0" err="1"/>
              <a:t>rchild</a:t>
            </a:r>
            <a:r>
              <a:rPr lang="en-US" altLang="zh-CN" sz="2000" b="1" dirty="0"/>
              <a:t>;</a:t>
            </a:r>
            <a:r>
              <a:rPr lang="en-US" altLang="zh-CN" b="1" dirty="0"/>
              <a:t> </a:t>
            </a:r>
            <a:endParaRPr lang="en-US" altLang="zh-CN" b="1" dirty="0"/>
          </a:p>
          <a:p>
            <a:pPr eaLnBrk="1" hangingPunct="1">
              <a:buFont typeface="Wingdings" panose="05000000000000000000" pitchFamily="2" charset="2"/>
              <a:buNone/>
            </a:pPr>
            <a:r>
              <a:rPr lang="en-US" altLang="zh-CN" b="1" dirty="0"/>
              <a:t>                                                         </a:t>
            </a:r>
            <a:r>
              <a:rPr lang="en-US" altLang="zh-CN" sz="2000" b="1" dirty="0">
                <a:solidFill>
                  <a:srgbClr val="0000FF"/>
                </a:solidFill>
              </a:rPr>
              <a:t>while</a:t>
            </a:r>
            <a:r>
              <a:rPr lang="en-US" altLang="zh-CN" sz="2000" b="1" dirty="0"/>
              <a:t> ( </a:t>
            </a:r>
            <a:r>
              <a:rPr lang="en-US" altLang="zh-CN" sz="2000" b="1" dirty="0" err="1"/>
              <a:t>q</a:t>
            </a:r>
            <a:r>
              <a:rPr lang="en-US" altLang="zh-CN" sz="1800" b="1" dirty="0" err="1">
                <a:sym typeface="Wingdings" panose="05000000000000000000" pitchFamily="2" charset="2"/>
              </a:rPr>
              <a:t></a:t>
            </a:r>
            <a:r>
              <a:rPr lang="en-US" altLang="zh-CN" sz="2000" b="1" dirty="0" err="1"/>
              <a:t>ltag</a:t>
            </a:r>
            <a:r>
              <a:rPr lang="en-US" altLang="zh-CN" sz="2000" b="1" dirty="0"/>
              <a:t> == 0 )</a:t>
            </a:r>
            <a:endParaRPr lang="en-US" altLang="zh-CN" sz="2000" b="1" dirty="0"/>
          </a:p>
          <a:p>
            <a:pPr eaLnBrk="1" hangingPunct="1">
              <a:buFont typeface="Wingdings" panose="05000000000000000000" pitchFamily="2" charset="2"/>
              <a:buNone/>
            </a:pPr>
            <a:r>
              <a:rPr lang="en-US" altLang="zh-CN" sz="2000" b="1" dirty="0"/>
              <a:t>                                                                                                    q = </a:t>
            </a:r>
            <a:r>
              <a:rPr lang="en-US" altLang="zh-CN" sz="2000" b="1" dirty="0" err="1"/>
              <a:t>q</a:t>
            </a:r>
            <a:r>
              <a:rPr lang="en-US" altLang="zh-CN" sz="1800" b="1" dirty="0" err="1">
                <a:sym typeface="Wingdings" panose="05000000000000000000" pitchFamily="2" charset="2"/>
              </a:rPr>
              <a:t></a:t>
            </a:r>
            <a:r>
              <a:rPr lang="en-US" altLang="zh-CN" sz="2000" b="1" dirty="0" err="1"/>
              <a:t>lchild</a:t>
            </a:r>
            <a:r>
              <a:rPr lang="en-US" altLang="zh-CN" sz="2000" b="1" dirty="0"/>
              <a:t>;</a:t>
            </a:r>
            <a:r>
              <a:rPr lang="en-US" altLang="zh-CN" b="1" dirty="0"/>
              <a:t> </a:t>
            </a:r>
            <a:endParaRPr lang="en-US" altLang="zh-CN" b="1" dirty="0"/>
          </a:p>
          <a:p>
            <a:pPr eaLnBrk="1" hangingPunct="1">
              <a:buFont typeface="Wingdings" panose="05000000000000000000" pitchFamily="2" charset="2"/>
              <a:buNone/>
            </a:pPr>
            <a:r>
              <a:rPr lang="en-US" altLang="zh-CN" b="1" dirty="0"/>
              <a:t>                                                         </a:t>
            </a:r>
            <a:r>
              <a:rPr lang="en-US" altLang="zh-CN" sz="2000" b="1" dirty="0">
                <a:solidFill>
                  <a:srgbClr val="0000FF"/>
                </a:solidFill>
              </a:rPr>
              <a:t>return</a:t>
            </a:r>
            <a:r>
              <a:rPr lang="en-US" altLang="zh-CN" sz="2000" b="1" dirty="0"/>
              <a:t> (q);</a:t>
            </a:r>
            <a:r>
              <a:rPr lang="en-US" altLang="zh-CN" b="1" dirty="0"/>
              <a:t> </a:t>
            </a:r>
            <a:endParaRPr lang="en-US" altLang="zh-CN" b="1" dirty="0"/>
          </a:p>
          <a:p>
            <a:pPr eaLnBrk="1" hangingPunct="1">
              <a:buFont typeface="Wingdings" panose="05000000000000000000" pitchFamily="2" charset="2"/>
              <a:buNone/>
            </a:pPr>
            <a:r>
              <a:rPr lang="en-US" altLang="zh-CN" sz="2000" b="1" dirty="0"/>
              <a:t>                                                                                    }</a:t>
            </a:r>
            <a:endParaRPr lang="en-US" altLang="zh-CN" sz="2000" b="1" dirty="0"/>
          </a:p>
          <a:p>
            <a:pPr eaLnBrk="1" hangingPunct="1">
              <a:buFont typeface="Wingdings" panose="05000000000000000000" pitchFamily="2" charset="2"/>
              <a:buNone/>
            </a:pPr>
            <a:r>
              <a:rPr lang="en-US" altLang="zh-CN" sz="2000" dirty="0"/>
              <a:t>                                                                    }</a:t>
            </a:r>
            <a:endParaRPr lang="en-US" altLang="zh-CN" sz="2000" dirty="0"/>
          </a:p>
        </p:txBody>
      </p:sp>
      <p:sp>
        <p:nvSpPr>
          <p:cNvPr id="51210" name="AutoShape 10"/>
          <p:cNvSpPr>
            <a:spLocks noChangeArrowheads="1"/>
          </p:cNvSpPr>
          <p:nvPr/>
        </p:nvSpPr>
        <p:spPr bwMode="auto">
          <a:xfrm>
            <a:off x="1331913" y="2420938"/>
            <a:ext cx="2124075" cy="790575"/>
          </a:xfrm>
          <a:prstGeom prst="flowChartDecision">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400" b="1">
                <a:latin typeface="Times New Roman" panose="02020603050405020304" pitchFamily="18" charset="0"/>
                <a:ea typeface="宋体" panose="02010600030101010101" pitchFamily="2" charset="-122"/>
              </a:rPr>
              <a:t>P</a:t>
            </a:r>
            <a:r>
              <a:rPr lang="zh-CN" altLang="en-US" sz="1400" b="1">
                <a:latin typeface="Times New Roman" panose="02020603050405020304" pitchFamily="18" charset="0"/>
                <a:ea typeface="宋体" panose="02010600030101010101" pitchFamily="2" charset="-122"/>
              </a:rPr>
              <a:t>有右孩子</a:t>
            </a:r>
            <a:endParaRPr lang="zh-CN" altLang="en-US" sz="1400" b="1">
              <a:ea typeface="宋体" panose="02010600030101010101" pitchFamily="2" charset="-122"/>
            </a:endParaRPr>
          </a:p>
        </p:txBody>
      </p:sp>
      <p:grpSp>
        <p:nvGrpSpPr>
          <p:cNvPr id="4" name="Group 11"/>
          <p:cNvGrpSpPr/>
          <p:nvPr/>
        </p:nvGrpSpPr>
        <p:grpSpPr bwMode="auto">
          <a:xfrm>
            <a:off x="3455988" y="2796016"/>
            <a:ext cx="650875" cy="488950"/>
            <a:chOff x="0" y="0"/>
            <a:chExt cx="410" cy="308"/>
          </a:xfrm>
        </p:grpSpPr>
        <p:sp>
          <p:nvSpPr>
            <p:cNvPr id="51231" name="Text Box 12"/>
            <p:cNvSpPr txBox="1">
              <a:spLocks noChangeArrowheads="1"/>
            </p:cNvSpPr>
            <p:nvPr/>
          </p:nvSpPr>
          <p:spPr bwMode="auto">
            <a:xfrm>
              <a:off x="138" y="0"/>
              <a:ext cx="272" cy="3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400" b="1">
                  <a:latin typeface="Times New Roman" panose="02020603050405020304" pitchFamily="18" charset="0"/>
                  <a:ea typeface="宋体" panose="02010600030101010101" pitchFamily="2" charset="-122"/>
                </a:rPr>
                <a:t>Y</a:t>
              </a:r>
              <a:endParaRPr lang="en-US" altLang="zh-CN" sz="1400" b="1">
                <a:ea typeface="宋体" panose="02010600030101010101" pitchFamily="2" charset="-122"/>
              </a:endParaRPr>
            </a:p>
          </p:txBody>
        </p:sp>
        <p:sp>
          <p:nvSpPr>
            <p:cNvPr id="51232" name="Line 13"/>
            <p:cNvSpPr>
              <a:spLocks noChangeShapeType="1"/>
            </p:cNvSpPr>
            <p:nvPr/>
          </p:nvSpPr>
          <p:spPr bwMode="auto">
            <a:xfrm>
              <a:off x="0" y="9"/>
              <a:ext cx="0" cy="299"/>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1214" name="AutoShape 14"/>
          <p:cNvSpPr>
            <a:spLocks noChangeArrowheads="1"/>
          </p:cNvSpPr>
          <p:nvPr/>
        </p:nvSpPr>
        <p:spPr bwMode="auto">
          <a:xfrm>
            <a:off x="2849563" y="3284966"/>
            <a:ext cx="1212850" cy="476250"/>
          </a:xfrm>
          <a:prstGeom prst="flowChartProcess">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400" b="1" dirty="0">
                <a:latin typeface="Times New Roman" panose="02020603050405020304" pitchFamily="18" charset="0"/>
                <a:ea typeface="宋体" panose="02010600030101010101" pitchFamily="2" charset="-122"/>
              </a:rPr>
              <a:t>q=</a:t>
            </a:r>
            <a:r>
              <a:rPr lang="en-US" altLang="zh-CN" sz="1400" b="1" dirty="0" err="1">
                <a:latin typeface="Times New Roman" panose="02020603050405020304" pitchFamily="18" charset="0"/>
                <a:ea typeface="宋体" panose="02010600030101010101" pitchFamily="2" charset="-122"/>
              </a:rPr>
              <a:t>p</a:t>
            </a:r>
            <a:r>
              <a:rPr lang="en-US" altLang="zh-CN" sz="1400" b="1" dirty="0" err="1">
                <a:sym typeface="Wingdings" panose="05000000000000000000" pitchFamily="2" charset="2"/>
              </a:rPr>
              <a:t></a:t>
            </a:r>
            <a:r>
              <a:rPr lang="en-US" altLang="zh-CN" sz="1400" b="1" dirty="0" err="1">
                <a:latin typeface="Times New Roman" panose="02020603050405020304" pitchFamily="18" charset="0"/>
                <a:ea typeface="宋体" panose="02010600030101010101" pitchFamily="2" charset="-122"/>
              </a:rPr>
              <a:t>rchild</a:t>
            </a:r>
            <a:endParaRPr lang="en-US" altLang="zh-CN" sz="1400" b="1" dirty="0">
              <a:ea typeface="宋体" panose="02010600030101010101" pitchFamily="2" charset="-122"/>
            </a:endParaRPr>
          </a:p>
        </p:txBody>
      </p:sp>
      <p:sp>
        <p:nvSpPr>
          <p:cNvPr id="51215" name="Line 15"/>
          <p:cNvSpPr>
            <a:spLocks noChangeShapeType="1"/>
          </p:cNvSpPr>
          <p:nvPr/>
        </p:nvSpPr>
        <p:spPr bwMode="auto">
          <a:xfrm>
            <a:off x="3455988" y="3761216"/>
            <a:ext cx="0" cy="3159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16" name="AutoShape 16"/>
          <p:cNvSpPr>
            <a:spLocks noChangeArrowheads="1"/>
          </p:cNvSpPr>
          <p:nvPr/>
        </p:nvSpPr>
        <p:spPr bwMode="auto">
          <a:xfrm>
            <a:off x="2393950" y="4077128"/>
            <a:ext cx="2124075" cy="793750"/>
          </a:xfrm>
          <a:prstGeom prst="flowChartDecision">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400" b="1">
                <a:latin typeface="Times New Roman" panose="02020603050405020304" pitchFamily="18" charset="0"/>
                <a:ea typeface="宋体" panose="02010600030101010101" pitchFamily="2" charset="-122"/>
              </a:rPr>
              <a:t>q</a:t>
            </a:r>
            <a:r>
              <a:rPr lang="zh-CN" altLang="en-US" sz="1400" b="1">
                <a:latin typeface="Times New Roman" panose="02020603050405020304" pitchFamily="18" charset="0"/>
                <a:ea typeface="宋体" panose="02010600030101010101" pitchFamily="2" charset="-122"/>
              </a:rPr>
              <a:t>有左孩子</a:t>
            </a:r>
            <a:endParaRPr lang="zh-CN" altLang="en-US" sz="1400" b="1">
              <a:latin typeface="Times New Roman" panose="02020603050405020304" pitchFamily="18" charset="0"/>
              <a:ea typeface="宋体" panose="02010600030101010101" pitchFamily="2" charset="-122"/>
            </a:endParaRPr>
          </a:p>
        </p:txBody>
      </p:sp>
      <p:sp>
        <p:nvSpPr>
          <p:cNvPr id="51217" name="AutoShape 17"/>
          <p:cNvSpPr>
            <a:spLocks noChangeArrowheads="1"/>
          </p:cNvSpPr>
          <p:nvPr/>
        </p:nvSpPr>
        <p:spPr bwMode="auto">
          <a:xfrm>
            <a:off x="2849563" y="5186791"/>
            <a:ext cx="1212850" cy="474662"/>
          </a:xfrm>
          <a:prstGeom prst="flowChartProcess">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400" b="1" dirty="0">
                <a:latin typeface="Times New Roman" panose="02020603050405020304" pitchFamily="18" charset="0"/>
                <a:ea typeface="宋体" panose="02010600030101010101" pitchFamily="2" charset="-122"/>
              </a:rPr>
              <a:t>q=</a:t>
            </a:r>
            <a:r>
              <a:rPr lang="en-US" altLang="zh-CN" sz="1400" b="1" dirty="0" err="1">
                <a:latin typeface="Times New Roman" panose="02020603050405020304" pitchFamily="18" charset="0"/>
                <a:ea typeface="宋体" panose="02010600030101010101" pitchFamily="2" charset="-122"/>
              </a:rPr>
              <a:t>q</a:t>
            </a:r>
            <a:r>
              <a:rPr lang="en-US" altLang="zh-CN" sz="1400" b="1" dirty="0" err="1">
                <a:sym typeface="Wingdings" panose="05000000000000000000" pitchFamily="2" charset="2"/>
              </a:rPr>
              <a:t></a:t>
            </a:r>
            <a:r>
              <a:rPr lang="en-US" altLang="zh-CN" sz="1400" b="1" dirty="0" err="1">
                <a:latin typeface="Times New Roman" panose="02020603050405020304" pitchFamily="18" charset="0"/>
                <a:ea typeface="宋体" panose="02010600030101010101" pitchFamily="2" charset="-122"/>
              </a:rPr>
              <a:t>lchild</a:t>
            </a:r>
            <a:endParaRPr lang="en-US" altLang="zh-CN" sz="1400" b="1" dirty="0">
              <a:ea typeface="宋体" panose="02010600030101010101" pitchFamily="2" charset="-122"/>
            </a:endParaRPr>
          </a:p>
        </p:txBody>
      </p:sp>
      <p:grpSp>
        <p:nvGrpSpPr>
          <p:cNvPr id="5" name="Group 18"/>
          <p:cNvGrpSpPr/>
          <p:nvPr/>
        </p:nvGrpSpPr>
        <p:grpSpPr bwMode="auto">
          <a:xfrm>
            <a:off x="2243138" y="3919966"/>
            <a:ext cx="1212850" cy="2058987"/>
            <a:chOff x="0" y="0"/>
            <a:chExt cx="764" cy="1297"/>
          </a:xfrm>
        </p:grpSpPr>
        <p:grpSp>
          <p:nvGrpSpPr>
            <p:cNvPr id="51226" name="Group 19"/>
            <p:cNvGrpSpPr/>
            <p:nvPr/>
          </p:nvGrpSpPr>
          <p:grpSpPr bwMode="auto">
            <a:xfrm>
              <a:off x="0" y="1097"/>
              <a:ext cx="764" cy="200"/>
              <a:chOff x="0" y="0"/>
              <a:chExt cx="764" cy="200"/>
            </a:xfrm>
          </p:grpSpPr>
          <p:sp>
            <p:nvSpPr>
              <p:cNvPr id="51229" name="Line 20"/>
              <p:cNvSpPr>
                <a:spLocks noChangeShapeType="1"/>
              </p:cNvSpPr>
              <p:nvPr/>
            </p:nvSpPr>
            <p:spPr bwMode="auto">
              <a:xfrm>
                <a:off x="764" y="0"/>
                <a:ext cx="0" cy="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30" name="Line 21"/>
              <p:cNvSpPr>
                <a:spLocks noChangeShapeType="1"/>
              </p:cNvSpPr>
              <p:nvPr/>
            </p:nvSpPr>
            <p:spPr bwMode="auto">
              <a:xfrm flipH="1">
                <a:off x="0" y="200"/>
                <a:ext cx="76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1227" name="Line 22"/>
            <p:cNvSpPr>
              <a:spLocks noChangeShapeType="1"/>
            </p:cNvSpPr>
            <p:nvPr/>
          </p:nvSpPr>
          <p:spPr bwMode="auto">
            <a:xfrm flipV="1">
              <a:off x="0" y="0"/>
              <a:ext cx="0" cy="129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28" name="Line 23"/>
            <p:cNvSpPr>
              <a:spLocks noChangeShapeType="1"/>
            </p:cNvSpPr>
            <p:nvPr/>
          </p:nvSpPr>
          <p:spPr bwMode="auto">
            <a:xfrm>
              <a:off x="0" y="0"/>
              <a:ext cx="764"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24"/>
          <p:cNvGrpSpPr/>
          <p:nvPr/>
        </p:nvGrpSpPr>
        <p:grpSpPr bwMode="auto">
          <a:xfrm>
            <a:off x="383646" y="2822575"/>
            <a:ext cx="1873250" cy="1223963"/>
            <a:chOff x="40" y="0"/>
            <a:chExt cx="1180" cy="771"/>
          </a:xfrm>
        </p:grpSpPr>
        <p:sp>
          <p:nvSpPr>
            <p:cNvPr id="51222" name="Text Box 25"/>
            <p:cNvSpPr txBox="1">
              <a:spLocks noChangeArrowheads="1"/>
            </p:cNvSpPr>
            <p:nvPr/>
          </p:nvSpPr>
          <p:spPr bwMode="auto">
            <a:xfrm>
              <a:off x="465" y="54"/>
              <a:ext cx="286" cy="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400" b="1">
                  <a:latin typeface="Times New Roman" panose="02020603050405020304" pitchFamily="18" charset="0"/>
                  <a:ea typeface="宋体" panose="02010600030101010101" pitchFamily="2" charset="-122"/>
                </a:rPr>
                <a:t>N</a:t>
              </a:r>
              <a:endParaRPr lang="en-US" altLang="zh-CN" sz="1400" b="1">
                <a:ea typeface="宋体" panose="02010600030101010101" pitchFamily="2" charset="-122"/>
              </a:endParaRPr>
            </a:p>
          </p:txBody>
        </p:sp>
        <p:sp>
          <p:nvSpPr>
            <p:cNvPr id="51224" name="Line 27"/>
            <p:cNvSpPr>
              <a:spLocks noChangeShapeType="1"/>
            </p:cNvSpPr>
            <p:nvPr/>
          </p:nvSpPr>
          <p:spPr bwMode="auto">
            <a:xfrm flipH="1">
              <a:off x="635" y="0"/>
              <a:ext cx="0" cy="317"/>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5" name="Oval 28"/>
            <p:cNvSpPr>
              <a:spLocks noChangeArrowheads="1"/>
            </p:cNvSpPr>
            <p:nvPr/>
          </p:nvSpPr>
          <p:spPr bwMode="auto">
            <a:xfrm>
              <a:off x="40" y="317"/>
              <a:ext cx="1180" cy="454"/>
            </a:xfrm>
            <a:prstGeom prst="ellipse">
              <a:avLst/>
            </a:prstGeom>
            <a:solidFill>
              <a:srgbClr val="FFC00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51223" name="AutoShape 26"/>
            <p:cNvSpPr>
              <a:spLocks noChangeArrowheads="1"/>
            </p:cNvSpPr>
            <p:nvPr/>
          </p:nvSpPr>
          <p:spPr bwMode="auto">
            <a:xfrm>
              <a:off x="112" y="436"/>
              <a:ext cx="956" cy="231"/>
            </a:xfrm>
            <a:prstGeom prst="flowChartProcess">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400" b="1" dirty="0">
                  <a:latin typeface="Times New Roman" panose="02020603050405020304" pitchFamily="18" charset="0"/>
                  <a:ea typeface="宋体" panose="02010600030101010101" pitchFamily="2" charset="-122"/>
                </a:rPr>
                <a:t>return </a:t>
              </a:r>
              <a:r>
                <a:rPr lang="en-US" altLang="zh-CN" sz="1400" b="1" dirty="0" err="1">
                  <a:latin typeface="Times New Roman" panose="02020603050405020304" pitchFamily="18" charset="0"/>
                  <a:ea typeface="宋体" panose="02010600030101010101" pitchFamily="2" charset="-122"/>
                </a:rPr>
                <a:t>p</a:t>
              </a:r>
              <a:r>
                <a:rPr lang="en-US" altLang="zh-CN" sz="1400" b="1" dirty="0" err="1">
                  <a:sym typeface="Wingdings" panose="05000000000000000000" pitchFamily="2" charset="2"/>
                </a:rPr>
                <a:t></a:t>
              </a:r>
              <a:r>
                <a:rPr lang="en-US" altLang="zh-CN" sz="1400" b="1" dirty="0" err="1">
                  <a:latin typeface="Times New Roman" panose="02020603050405020304" pitchFamily="18" charset="0"/>
                  <a:ea typeface="宋体" panose="02010600030101010101" pitchFamily="2" charset="-122"/>
                </a:rPr>
                <a:t>rchild</a:t>
              </a:r>
              <a:endParaRPr lang="en-US" altLang="zh-CN" sz="1400" b="1" dirty="0">
                <a:ea typeface="宋体" panose="02010600030101010101" pitchFamily="2" charset="-122"/>
              </a:endParaRPr>
            </a:p>
          </p:txBody>
        </p:sp>
      </p:grpSp>
      <p:grpSp>
        <p:nvGrpSpPr>
          <p:cNvPr id="9" name="Group 29"/>
          <p:cNvGrpSpPr/>
          <p:nvPr/>
        </p:nvGrpSpPr>
        <p:grpSpPr bwMode="auto">
          <a:xfrm>
            <a:off x="4972575" y="4127874"/>
            <a:ext cx="1079500" cy="720725"/>
            <a:chOff x="0" y="0"/>
            <a:chExt cx="680" cy="454"/>
          </a:xfrm>
        </p:grpSpPr>
        <p:sp>
          <p:nvSpPr>
            <p:cNvPr id="51221" name="Oval 31"/>
            <p:cNvSpPr>
              <a:spLocks noChangeArrowheads="1"/>
            </p:cNvSpPr>
            <p:nvPr/>
          </p:nvSpPr>
          <p:spPr bwMode="auto">
            <a:xfrm>
              <a:off x="0" y="0"/>
              <a:ext cx="680" cy="454"/>
            </a:xfrm>
            <a:prstGeom prst="ellipse">
              <a:avLst/>
            </a:prstGeom>
            <a:solidFill>
              <a:srgbClr val="FFC00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51220" name="AutoShape 30"/>
            <p:cNvSpPr>
              <a:spLocks noChangeArrowheads="1"/>
            </p:cNvSpPr>
            <p:nvPr/>
          </p:nvSpPr>
          <p:spPr bwMode="auto">
            <a:xfrm>
              <a:off x="65" y="111"/>
              <a:ext cx="540" cy="232"/>
            </a:xfrm>
            <a:prstGeom prst="flowChartProcess">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400" b="1" dirty="0">
                  <a:latin typeface="Times New Roman" panose="02020603050405020304" pitchFamily="18" charset="0"/>
                  <a:ea typeface="宋体" panose="02010600030101010101" pitchFamily="2" charset="-122"/>
                </a:rPr>
                <a:t>return q </a:t>
              </a:r>
              <a:endParaRPr lang="en-US" altLang="zh-CN" sz="1400" b="1" dirty="0">
                <a:ea typeface="宋体" panose="02010600030101010101" pitchFamily="2" charset="-122"/>
              </a:endParaRPr>
            </a:p>
          </p:txBody>
        </p:sp>
      </p:grpSp>
      <p:grpSp>
        <p:nvGrpSpPr>
          <p:cNvPr id="10" name="Group 32"/>
          <p:cNvGrpSpPr/>
          <p:nvPr/>
        </p:nvGrpSpPr>
        <p:grpSpPr bwMode="auto">
          <a:xfrm>
            <a:off x="2090738" y="1512888"/>
            <a:ext cx="647700" cy="908050"/>
            <a:chOff x="0" y="0"/>
            <a:chExt cx="408" cy="572"/>
          </a:xfrm>
          <a:solidFill>
            <a:srgbClr val="FFC000"/>
          </a:solidFill>
        </p:grpSpPr>
        <p:sp>
          <p:nvSpPr>
            <p:cNvPr id="51218" name="Line 33"/>
            <p:cNvSpPr>
              <a:spLocks noChangeShapeType="1"/>
            </p:cNvSpPr>
            <p:nvPr/>
          </p:nvSpPr>
          <p:spPr bwMode="auto">
            <a:xfrm>
              <a:off x="191" y="372"/>
              <a:ext cx="0" cy="200"/>
            </a:xfrm>
            <a:prstGeom prst="line">
              <a:avLst/>
            </a:prstGeom>
            <a:grpFill/>
            <a:ln w="9525">
              <a:solidFill>
                <a:srgbClr val="000000"/>
              </a:solidFill>
              <a:round/>
              <a:tailEnd type="triangle" w="med" len="med"/>
            </a:ln>
          </p:spPr>
          <p:txBody>
            <a:bodyPr/>
            <a:lstStyle/>
            <a:p>
              <a:endParaRPr lang="zh-CN" altLang="en-US"/>
            </a:p>
          </p:txBody>
        </p:sp>
        <p:sp>
          <p:nvSpPr>
            <p:cNvPr id="51219" name="Oval 34"/>
            <p:cNvSpPr>
              <a:spLocks noChangeArrowheads="1"/>
            </p:cNvSpPr>
            <p:nvPr/>
          </p:nvSpPr>
          <p:spPr bwMode="auto">
            <a:xfrm>
              <a:off x="0" y="0"/>
              <a:ext cx="408" cy="364"/>
            </a:xfrm>
            <a:prstGeom prst="ellipse">
              <a:avLst/>
            </a:prstGeom>
            <a:grp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sp>
        <p:nvSpPr>
          <p:cNvPr id="6" name="Text Box 35"/>
          <p:cNvSpPr txBox="1">
            <a:spLocks noChangeArrowheads="1"/>
          </p:cNvSpPr>
          <p:nvPr/>
        </p:nvSpPr>
        <p:spPr bwMode="auto">
          <a:xfrm>
            <a:off x="491530" y="1031876"/>
            <a:ext cx="35290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marL="285750" indent="-285750" algn="l">
              <a:spcBef>
                <a:spcPct val="50000"/>
              </a:spcBef>
              <a:buClr>
                <a:srgbClr val="FF0000"/>
              </a:buClr>
              <a:buFont typeface="Wingdings" panose="05000000000000000000" pitchFamily="2" charset="2"/>
              <a:buChar char="n"/>
            </a:pPr>
            <a:r>
              <a:rPr lang="zh-CN" altLang="en-US" b="1" dirty="0"/>
              <a:t>由讨论得流程图如下：</a:t>
            </a:r>
            <a:endParaRPr lang="zh-CN" altLang="en-US" b="1" dirty="0"/>
          </a:p>
        </p:txBody>
      </p:sp>
      <p:grpSp>
        <p:nvGrpSpPr>
          <p:cNvPr id="38" name="组合 109"/>
          <p:cNvGrpSpPr/>
          <p:nvPr/>
        </p:nvGrpSpPr>
        <p:grpSpPr>
          <a:xfrm>
            <a:off x="-180528" y="186012"/>
            <a:ext cx="6121277" cy="646307"/>
            <a:chOff x="187276" y="4581574"/>
            <a:chExt cx="6542686" cy="704675"/>
          </a:xfrm>
        </p:grpSpPr>
        <p:sp>
          <p:nvSpPr>
            <p:cNvPr id="39" name="Freeform 5"/>
            <p:cNvSpPr/>
            <p:nvPr/>
          </p:nvSpPr>
          <p:spPr bwMode="auto">
            <a:xfrm>
              <a:off x="956926" y="4581575"/>
              <a:ext cx="804761" cy="66993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40" name="图片 39"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41" name="TextBox 6"/>
            <p:cNvSpPr txBox="1">
              <a:spLocks noChangeArrowheads="1"/>
            </p:cNvSpPr>
            <p:nvPr/>
          </p:nvSpPr>
          <p:spPr bwMode="auto">
            <a:xfrm>
              <a:off x="187276" y="4581574"/>
              <a:ext cx="6542686" cy="70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8.5 </a:t>
              </a:r>
              <a:r>
                <a:rPr lang="zh-CN" altLang="en-US" sz="3600" b="1" dirty="0">
                  <a:latin typeface="Times New Roman" panose="02020603050405020304" pitchFamily="18" charset="0"/>
                  <a:ea typeface="黑体" panose="02010609060101010101" pitchFamily="49" charset="-122"/>
                </a:rPr>
                <a:t>线索二叉树</a:t>
              </a:r>
              <a:endParaRPr lang="zh-CN" altLang="en-US" sz="3600" b="1" dirty="0">
                <a:latin typeface="黑体" panose="02010609060101010101" pitchFamily="49" charset="-122"/>
                <a:ea typeface="黑体" panose="02010609060101010101" pitchFamily="49" charset="-122"/>
              </a:endParaRPr>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10"/>
                                        </p:tgtEl>
                                        <p:attrNameLst>
                                          <p:attrName>style.visibility</p:attrName>
                                        </p:attrNameLst>
                                      </p:cBhvr>
                                      <p:to>
                                        <p:strVal val="visible"/>
                                      </p:to>
                                    </p:set>
                                    <p:animEffect transition="in" filter="blinds(horizontal)">
                                      <p:cBhvr>
                                        <p:cTn id="12" dur="500"/>
                                        <p:tgtEl>
                                          <p:spTgt spid="512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14"/>
                                        </p:tgtEl>
                                        <p:attrNameLst>
                                          <p:attrName>style.visibility</p:attrName>
                                        </p:attrNameLst>
                                      </p:cBhvr>
                                      <p:to>
                                        <p:strVal val="visible"/>
                                      </p:to>
                                    </p:set>
                                    <p:animEffect transition="in" filter="blinds(horizontal)">
                                      <p:cBhvr>
                                        <p:cTn id="27" dur="500"/>
                                        <p:tgtEl>
                                          <p:spTgt spid="512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1215"/>
                                        </p:tgtEl>
                                        <p:attrNameLst>
                                          <p:attrName>style.visibility</p:attrName>
                                        </p:attrNameLst>
                                      </p:cBhvr>
                                      <p:to>
                                        <p:strVal val="visible"/>
                                      </p:to>
                                    </p:set>
                                    <p:animEffect transition="in" filter="blinds(horizontal)">
                                      <p:cBhvr>
                                        <p:cTn id="32" dur="500"/>
                                        <p:tgtEl>
                                          <p:spTgt spid="512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1216"/>
                                        </p:tgtEl>
                                        <p:attrNameLst>
                                          <p:attrName>style.visibility</p:attrName>
                                        </p:attrNameLst>
                                      </p:cBhvr>
                                      <p:to>
                                        <p:strVal val="visible"/>
                                      </p:to>
                                    </p:set>
                                    <p:animEffect transition="in" filter="blinds(horizontal)">
                                      <p:cBhvr>
                                        <p:cTn id="37" dur="500"/>
                                        <p:tgtEl>
                                          <p:spTgt spid="512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linds(horizontal)">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1217"/>
                                        </p:tgtEl>
                                        <p:attrNameLst>
                                          <p:attrName>style.visibility</p:attrName>
                                        </p:attrNameLst>
                                      </p:cBhvr>
                                      <p:to>
                                        <p:strVal val="visible"/>
                                      </p:to>
                                    </p:set>
                                    <p:animEffect transition="in" filter="blinds(horizontal)">
                                      <p:cBhvr>
                                        <p:cTn id="47" dur="500"/>
                                        <p:tgtEl>
                                          <p:spTgt spid="5121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blinds(horizontal)">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blinds(horizontal)">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1209">
                                            <p:txEl>
                                              <p:pRg st="0" end="0"/>
                                            </p:txEl>
                                          </p:spTgt>
                                        </p:tgtEl>
                                        <p:attrNameLst>
                                          <p:attrName>style.visibility</p:attrName>
                                        </p:attrNameLst>
                                      </p:cBhvr>
                                      <p:to>
                                        <p:strVal val="visible"/>
                                      </p:to>
                                    </p:set>
                                    <p:animEffect transition="in" filter="blinds(horizontal)">
                                      <p:cBhvr>
                                        <p:cTn id="67" dur="500"/>
                                        <p:tgtEl>
                                          <p:spTgt spid="51209">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1209">
                                            <p:txEl>
                                              <p:pRg st="1" end="1"/>
                                            </p:txEl>
                                          </p:spTgt>
                                        </p:tgtEl>
                                        <p:attrNameLst>
                                          <p:attrName>style.visibility</p:attrName>
                                        </p:attrNameLst>
                                      </p:cBhvr>
                                      <p:to>
                                        <p:strVal val="visible"/>
                                      </p:to>
                                    </p:set>
                                    <p:animEffect transition="in" filter="blinds(horizontal)">
                                      <p:cBhvr>
                                        <p:cTn id="72" dur="500"/>
                                        <p:tgtEl>
                                          <p:spTgt spid="51209">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1209">
                                            <p:txEl>
                                              <p:pRg st="2" end="2"/>
                                            </p:txEl>
                                          </p:spTgt>
                                        </p:tgtEl>
                                        <p:attrNameLst>
                                          <p:attrName>style.visibility</p:attrName>
                                        </p:attrNameLst>
                                      </p:cBhvr>
                                      <p:to>
                                        <p:strVal val="visible"/>
                                      </p:to>
                                    </p:set>
                                    <p:animEffect transition="in" filter="blinds(horizontal)">
                                      <p:cBhvr>
                                        <p:cTn id="77" dur="500"/>
                                        <p:tgtEl>
                                          <p:spTgt spid="51209">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1209">
                                            <p:txEl>
                                              <p:pRg st="3" end="3"/>
                                            </p:txEl>
                                          </p:spTgt>
                                        </p:tgtEl>
                                        <p:attrNameLst>
                                          <p:attrName>style.visibility</p:attrName>
                                        </p:attrNameLst>
                                      </p:cBhvr>
                                      <p:to>
                                        <p:strVal val="visible"/>
                                      </p:to>
                                    </p:set>
                                    <p:animEffect transition="in" filter="blinds(horizontal)">
                                      <p:cBhvr>
                                        <p:cTn id="82" dur="500"/>
                                        <p:tgtEl>
                                          <p:spTgt spid="51209">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51209">
                                            <p:txEl>
                                              <p:pRg st="4" end="4"/>
                                            </p:txEl>
                                          </p:spTgt>
                                        </p:tgtEl>
                                        <p:attrNameLst>
                                          <p:attrName>style.visibility</p:attrName>
                                        </p:attrNameLst>
                                      </p:cBhvr>
                                      <p:to>
                                        <p:strVal val="visible"/>
                                      </p:to>
                                    </p:set>
                                    <p:animEffect transition="in" filter="blinds(horizontal)">
                                      <p:cBhvr>
                                        <p:cTn id="87" dur="500"/>
                                        <p:tgtEl>
                                          <p:spTgt spid="51209">
                                            <p:txEl>
                                              <p:pRg st="4" end="4"/>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51209">
                                            <p:txEl>
                                              <p:pRg st="5" end="5"/>
                                            </p:txEl>
                                          </p:spTgt>
                                        </p:tgtEl>
                                        <p:attrNameLst>
                                          <p:attrName>style.visibility</p:attrName>
                                        </p:attrNameLst>
                                      </p:cBhvr>
                                      <p:to>
                                        <p:strVal val="visible"/>
                                      </p:to>
                                    </p:set>
                                    <p:animEffect transition="in" filter="blinds(horizontal)">
                                      <p:cBhvr>
                                        <p:cTn id="92" dur="500"/>
                                        <p:tgtEl>
                                          <p:spTgt spid="51209">
                                            <p:txEl>
                                              <p:pRg st="5" end="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51209">
                                            <p:txEl>
                                              <p:pRg st="6" end="6"/>
                                            </p:txEl>
                                          </p:spTgt>
                                        </p:tgtEl>
                                        <p:attrNameLst>
                                          <p:attrName>style.visibility</p:attrName>
                                        </p:attrNameLst>
                                      </p:cBhvr>
                                      <p:to>
                                        <p:strVal val="visible"/>
                                      </p:to>
                                    </p:set>
                                    <p:animEffect transition="in" filter="blinds(horizontal)">
                                      <p:cBhvr>
                                        <p:cTn id="97" dur="500"/>
                                        <p:tgtEl>
                                          <p:spTgt spid="51209">
                                            <p:txEl>
                                              <p:pRg st="6" end="6"/>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51209">
                                            <p:txEl>
                                              <p:pRg st="7" end="7"/>
                                            </p:txEl>
                                          </p:spTgt>
                                        </p:tgtEl>
                                        <p:attrNameLst>
                                          <p:attrName>style.visibility</p:attrName>
                                        </p:attrNameLst>
                                      </p:cBhvr>
                                      <p:to>
                                        <p:strVal val="visible"/>
                                      </p:to>
                                    </p:set>
                                    <p:animEffect transition="in" filter="blinds(horizontal)">
                                      <p:cBhvr>
                                        <p:cTn id="102" dur="500"/>
                                        <p:tgtEl>
                                          <p:spTgt spid="51209">
                                            <p:txEl>
                                              <p:pRg st="7" end="7"/>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51209">
                                            <p:txEl>
                                              <p:pRg st="8" end="8"/>
                                            </p:txEl>
                                          </p:spTgt>
                                        </p:tgtEl>
                                        <p:attrNameLst>
                                          <p:attrName>style.visibility</p:attrName>
                                        </p:attrNameLst>
                                      </p:cBhvr>
                                      <p:to>
                                        <p:strVal val="visible"/>
                                      </p:to>
                                    </p:set>
                                    <p:animEffect transition="in" filter="blinds(horizontal)">
                                      <p:cBhvr>
                                        <p:cTn id="107" dur="500"/>
                                        <p:tgtEl>
                                          <p:spTgt spid="51209">
                                            <p:txEl>
                                              <p:pRg st="8" end="8"/>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51209">
                                            <p:txEl>
                                              <p:pRg st="9" end="9"/>
                                            </p:txEl>
                                          </p:spTgt>
                                        </p:tgtEl>
                                        <p:attrNameLst>
                                          <p:attrName>style.visibility</p:attrName>
                                        </p:attrNameLst>
                                      </p:cBhvr>
                                      <p:to>
                                        <p:strVal val="visible"/>
                                      </p:to>
                                    </p:set>
                                    <p:animEffect transition="in" filter="blinds(horizontal)">
                                      <p:cBhvr>
                                        <p:cTn id="112" dur="500"/>
                                        <p:tgtEl>
                                          <p:spTgt spid="5120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9" grpId="0" autoUpdateAnimBg="0" build="p"/>
      <p:bldP spid="51210" grpId="0" animBg="1" autoUpdateAnimBg="0"/>
      <p:bldP spid="51214" grpId="0" animBg="1" autoUpdateAnimBg="0"/>
      <p:bldP spid="51216" grpId="0" animBg="1" autoUpdateAnimBg="0"/>
      <p:bldP spid="51217"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42266BC7-C68C-4D65-9DA5-CFA1B5A635AD}"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297574" y="694765"/>
            <a:ext cx="8229600" cy="4678451"/>
          </a:xfrm>
        </p:spPr>
        <p:txBody>
          <a:bodyPr/>
          <a:lstStyle/>
          <a:p>
            <a:pPr eaLnBrk="1" hangingPunct="1">
              <a:lnSpc>
                <a:spcPct val="80000"/>
              </a:lnSpc>
              <a:buFont typeface="Wingdings" panose="05000000000000000000" pitchFamily="2" charset="2"/>
              <a:buNone/>
            </a:pPr>
            <a:r>
              <a:rPr lang="en-US" altLang="zh-CN" sz="2000" dirty="0"/>
              <a:t>  </a:t>
            </a:r>
            <a:endParaRPr lang="en-US" altLang="zh-CN" sz="2000" dirty="0"/>
          </a:p>
          <a:p>
            <a:pPr eaLnBrk="1" hangingPunct="1">
              <a:lnSpc>
                <a:spcPct val="80000"/>
              </a:lnSpc>
              <a:buFont typeface="Wingdings" panose="05000000000000000000" pitchFamily="2" charset="2"/>
              <a:buNone/>
            </a:pPr>
            <a:r>
              <a:rPr lang="en-US" altLang="zh-CN" sz="2400" b="1" dirty="0"/>
              <a:t> (4) </a:t>
            </a:r>
            <a:r>
              <a:rPr lang="zh-CN" altLang="en-US" sz="2400" b="1" dirty="0"/>
              <a:t>中序前驱的求解 </a:t>
            </a:r>
            <a:r>
              <a:rPr lang="en-US" altLang="zh-CN" sz="2400" b="1" dirty="0"/>
              <a:t>—— </a:t>
            </a:r>
            <a:r>
              <a:rPr lang="zh-CN" altLang="en-US" sz="2400" b="1" dirty="0"/>
              <a:t>与中序后继对称</a:t>
            </a:r>
            <a:endParaRPr lang="zh-CN" altLang="en-US" sz="2400" b="1" dirty="0"/>
          </a:p>
          <a:p>
            <a:pPr eaLnBrk="1" hangingPunct="1">
              <a:buFont typeface="Wingdings" panose="05000000000000000000" pitchFamily="2" charset="2"/>
              <a:buNone/>
            </a:pPr>
            <a:r>
              <a:rPr lang="zh-CN" altLang="en-US" sz="2000" b="1" dirty="0"/>
              <a:t>        </a:t>
            </a:r>
            <a:r>
              <a:rPr lang="zh-CN" altLang="en-US" sz="2000" b="1" dirty="0">
                <a:solidFill>
                  <a:srgbClr val="FF0000"/>
                </a:solidFill>
              </a:rPr>
              <a:t>分析</a:t>
            </a:r>
            <a:r>
              <a:rPr lang="zh-CN" altLang="en-US" sz="2000" b="1" dirty="0"/>
              <a:t>：</a:t>
            </a:r>
            <a:endParaRPr lang="zh-CN" altLang="en-US" sz="2000" b="1" dirty="0"/>
          </a:p>
          <a:p>
            <a:pPr eaLnBrk="1" hangingPunct="1">
              <a:buFont typeface="Wingdings" panose="05000000000000000000" pitchFamily="2" charset="2"/>
              <a:buNone/>
            </a:pPr>
            <a:r>
              <a:rPr lang="zh-CN" altLang="en-US" sz="2000" b="1" dirty="0"/>
              <a:t>        </a:t>
            </a:r>
            <a:r>
              <a:rPr lang="en-US" altLang="zh-CN" sz="2000" b="1" dirty="0"/>
              <a:t>(a) </a:t>
            </a:r>
            <a:r>
              <a:rPr lang="zh-CN" altLang="en-US" sz="2000" b="1" dirty="0"/>
              <a:t>若有左孩子 </a:t>
            </a:r>
            <a:r>
              <a:rPr lang="en-US" altLang="zh-CN" sz="2000" b="1" dirty="0"/>
              <a:t>—— </a:t>
            </a:r>
            <a:r>
              <a:rPr lang="zh-CN" altLang="en-US" sz="2000" b="1" dirty="0"/>
              <a:t>前驱是</a:t>
            </a:r>
            <a:r>
              <a:rPr lang="zh-CN" altLang="en-US" sz="2000" b="1" dirty="0">
                <a:solidFill>
                  <a:srgbClr val="FF0000"/>
                </a:solidFill>
              </a:rPr>
              <a:t>左子树中序序列的最后一个结点</a:t>
            </a:r>
            <a:r>
              <a:rPr lang="zh-CN" altLang="en-US" sz="2000" b="1" dirty="0"/>
              <a:t>； </a:t>
            </a:r>
            <a:endParaRPr lang="zh-CN" altLang="en-US" sz="2000" b="1" dirty="0"/>
          </a:p>
          <a:p>
            <a:pPr eaLnBrk="1" hangingPunct="1">
              <a:buFont typeface="Wingdings" panose="05000000000000000000" pitchFamily="2" charset="2"/>
              <a:buNone/>
            </a:pPr>
            <a:r>
              <a:rPr lang="zh-CN" altLang="en-US" sz="2000" b="1" dirty="0"/>
              <a:t>        </a:t>
            </a:r>
            <a:r>
              <a:rPr lang="en-US" altLang="zh-CN" sz="2000" b="1" dirty="0"/>
              <a:t>(b) </a:t>
            </a:r>
            <a:r>
              <a:rPr lang="zh-CN" altLang="en-US" sz="2000" b="1" dirty="0"/>
              <a:t>若无左孩子 </a:t>
            </a:r>
            <a:r>
              <a:rPr lang="en-US" altLang="zh-CN" sz="2000" b="1" dirty="0"/>
              <a:t>—— </a:t>
            </a:r>
            <a:r>
              <a:rPr lang="zh-CN" altLang="en-US" sz="2000" b="1" dirty="0"/>
              <a:t>前驱线索</a:t>
            </a:r>
            <a:r>
              <a:rPr lang="en-US" altLang="zh-CN" sz="2000" b="1" dirty="0" err="1"/>
              <a:t>p</a:t>
            </a:r>
            <a:r>
              <a:rPr lang="en-US" altLang="zh-CN" sz="1800" b="1" dirty="0" err="1">
                <a:sym typeface="Wingdings" panose="05000000000000000000" pitchFamily="2" charset="2"/>
              </a:rPr>
              <a:t></a:t>
            </a:r>
            <a:r>
              <a:rPr lang="en-US" altLang="zh-CN" sz="2000" b="1" dirty="0" err="1"/>
              <a:t>lchild</a:t>
            </a:r>
            <a:r>
              <a:rPr lang="zh-CN" altLang="en-US" sz="2000" b="1" dirty="0"/>
              <a:t>。</a:t>
            </a:r>
            <a:endParaRPr lang="zh-CN" altLang="en-US" sz="2000" b="1" dirty="0"/>
          </a:p>
          <a:p>
            <a:pPr eaLnBrk="1" hangingPunct="1">
              <a:lnSpc>
                <a:spcPts val="1200"/>
              </a:lnSpc>
              <a:buFont typeface="Wingdings" panose="05000000000000000000" pitchFamily="2" charset="2"/>
              <a:buNone/>
            </a:pPr>
            <a:r>
              <a:rPr lang="zh-CN" altLang="en-US" sz="2000" b="1" dirty="0"/>
              <a:t> </a:t>
            </a:r>
            <a:endParaRPr lang="zh-CN" altLang="en-US" sz="2000" b="1" dirty="0"/>
          </a:p>
          <a:p>
            <a:pPr eaLnBrk="1" hangingPunct="1">
              <a:buFont typeface="Wingdings" panose="05000000000000000000" pitchFamily="2" charset="2"/>
              <a:buNone/>
            </a:pPr>
            <a:r>
              <a:rPr lang="zh-CN" altLang="en-US" sz="2200" b="1" dirty="0"/>
              <a:t>         </a:t>
            </a:r>
            <a:r>
              <a:rPr lang="en-US" altLang="zh-CN" sz="2200" b="1" dirty="0" err="1">
                <a:solidFill>
                  <a:srgbClr val="0000FF"/>
                </a:solidFill>
              </a:rPr>
              <a:t>tbnode</a:t>
            </a:r>
            <a:r>
              <a:rPr lang="en-US" altLang="zh-CN" sz="2200" b="1" dirty="0"/>
              <a:t>  * </a:t>
            </a:r>
            <a:r>
              <a:rPr lang="en-US" altLang="zh-CN" sz="2200" b="1" dirty="0" err="1"/>
              <a:t>Inpre</a:t>
            </a:r>
            <a:r>
              <a:rPr lang="en-US" altLang="zh-CN" sz="2200" b="1" dirty="0"/>
              <a:t> ( </a:t>
            </a:r>
            <a:r>
              <a:rPr lang="en-US" altLang="zh-CN" sz="2200" b="1" dirty="0" err="1">
                <a:solidFill>
                  <a:srgbClr val="0000FF"/>
                </a:solidFill>
              </a:rPr>
              <a:t>tbnode</a:t>
            </a:r>
            <a:r>
              <a:rPr lang="en-US" altLang="zh-CN" sz="2200" b="1" dirty="0"/>
              <a:t> *p ) {</a:t>
            </a:r>
            <a:endParaRPr lang="en-US" altLang="zh-CN" sz="2200" b="1" dirty="0"/>
          </a:p>
          <a:p>
            <a:pPr eaLnBrk="1" hangingPunct="1">
              <a:buFont typeface="Wingdings" panose="05000000000000000000" pitchFamily="2" charset="2"/>
              <a:buNone/>
            </a:pPr>
            <a:r>
              <a:rPr lang="en-US" altLang="zh-CN" sz="2200" b="1" dirty="0"/>
              <a:t>                     </a:t>
            </a:r>
            <a:r>
              <a:rPr lang="en-US" altLang="zh-CN" sz="2200" b="1" dirty="0">
                <a:solidFill>
                  <a:srgbClr val="0000FF"/>
                </a:solidFill>
              </a:rPr>
              <a:t>if</a:t>
            </a:r>
            <a:r>
              <a:rPr lang="en-US" altLang="zh-CN" sz="2200" b="1" dirty="0"/>
              <a:t> ( </a:t>
            </a:r>
            <a:r>
              <a:rPr lang="en-US" altLang="zh-CN" sz="2200" b="1" dirty="0" err="1"/>
              <a:t>p</a:t>
            </a:r>
            <a:r>
              <a:rPr lang="en-US" altLang="zh-CN" sz="2000" b="1" dirty="0" err="1">
                <a:sym typeface="Wingdings" panose="05000000000000000000" pitchFamily="2" charset="2"/>
              </a:rPr>
              <a:t></a:t>
            </a:r>
            <a:r>
              <a:rPr lang="en-US" altLang="zh-CN" sz="2200" b="1" dirty="0" err="1"/>
              <a:t>ltag</a:t>
            </a:r>
            <a:r>
              <a:rPr lang="en-US" altLang="zh-CN" sz="2200" b="1" dirty="0"/>
              <a:t> == 1 ) </a:t>
            </a:r>
            <a:endParaRPr lang="en-US" altLang="zh-CN" sz="2200" b="1" dirty="0"/>
          </a:p>
          <a:p>
            <a:pPr eaLnBrk="1" hangingPunct="1">
              <a:buFont typeface="Wingdings" panose="05000000000000000000" pitchFamily="2" charset="2"/>
              <a:buNone/>
            </a:pPr>
            <a:r>
              <a:rPr lang="en-US" altLang="zh-CN" sz="2200" b="1" dirty="0"/>
              <a:t>                          </a:t>
            </a:r>
            <a:r>
              <a:rPr lang="en-US" altLang="zh-CN" sz="2200" b="1" dirty="0">
                <a:solidFill>
                  <a:srgbClr val="0000FF"/>
                </a:solidFill>
              </a:rPr>
              <a:t>return</a:t>
            </a:r>
            <a:r>
              <a:rPr lang="en-US" altLang="zh-CN" sz="2200" b="1" dirty="0"/>
              <a:t> ( </a:t>
            </a:r>
            <a:r>
              <a:rPr lang="en-US" altLang="zh-CN" sz="2200" b="1" dirty="0" err="1"/>
              <a:t>p</a:t>
            </a:r>
            <a:r>
              <a:rPr lang="en-US" altLang="zh-CN" sz="2000" b="1" dirty="0" err="1">
                <a:sym typeface="Wingdings" panose="05000000000000000000" pitchFamily="2" charset="2"/>
              </a:rPr>
              <a:t></a:t>
            </a:r>
            <a:r>
              <a:rPr lang="en-US" altLang="zh-CN" sz="2200" b="1" dirty="0" err="1"/>
              <a:t>lchild</a:t>
            </a:r>
            <a:r>
              <a:rPr lang="en-US" altLang="zh-CN" sz="2200" b="1" dirty="0"/>
              <a:t> );</a:t>
            </a:r>
            <a:endParaRPr lang="en-US" altLang="zh-CN" sz="2200" b="1" dirty="0"/>
          </a:p>
          <a:p>
            <a:pPr eaLnBrk="1" hangingPunct="1">
              <a:buFont typeface="Wingdings" panose="05000000000000000000" pitchFamily="2" charset="2"/>
              <a:buNone/>
            </a:pPr>
            <a:r>
              <a:rPr lang="en-US" altLang="zh-CN" sz="2200" b="1" dirty="0"/>
              <a:t>                     </a:t>
            </a:r>
            <a:r>
              <a:rPr lang="en-US" altLang="zh-CN" sz="2200" b="1" dirty="0">
                <a:solidFill>
                  <a:srgbClr val="0000FF"/>
                </a:solidFill>
              </a:rPr>
              <a:t>else</a:t>
            </a:r>
            <a:r>
              <a:rPr lang="en-US" altLang="zh-CN" sz="2200" b="1" dirty="0"/>
              <a:t>{</a:t>
            </a:r>
            <a:endParaRPr lang="en-US" altLang="zh-CN" sz="2200" b="1" dirty="0"/>
          </a:p>
          <a:p>
            <a:pPr eaLnBrk="1" hangingPunct="1">
              <a:buFont typeface="Wingdings" panose="05000000000000000000" pitchFamily="2" charset="2"/>
              <a:buNone/>
            </a:pPr>
            <a:r>
              <a:rPr lang="en-US" altLang="zh-CN" sz="2200" b="1" dirty="0"/>
              <a:t>                             q = </a:t>
            </a:r>
            <a:r>
              <a:rPr lang="en-US" altLang="zh-CN" sz="2200" b="1" dirty="0" err="1"/>
              <a:t>p</a:t>
            </a:r>
            <a:r>
              <a:rPr lang="en-US" altLang="zh-CN" sz="2000" b="1" dirty="0" err="1">
                <a:sym typeface="Wingdings" panose="05000000000000000000" pitchFamily="2" charset="2"/>
              </a:rPr>
              <a:t></a:t>
            </a:r>
            <a:r>
              <a:rPr lang="en-US" altLang="zh-CN" sz="2200" b="1" dirty="0" err="1"/>
              <a:t>lchild</a:t>
            </a:r>
            <a:r>
              <a:rPr lang="en-US" altLang="zh-CN" sz="2200" b="1" dirty="0"/>
              <a:t>;</a:t>
            </a:r>
            <a:endParaRPr lang="en-US" altLang="zh-CN" sz="2200" b="1" dirty="0"/>
          </a:p>
          <a:p>
            <a:pPr eaLnBrk="1" hangingPunct="1">
              <a:buFont typeface="Wingdings" panose="05000000000000000000" pitchFamily="2" charset="2"/>
              <a:buNone/>
            </a:pPr>
            <a:r>
              <a:rPr lang="en-US" altLang="zh-CN" sz="2200" b="1" dirty="0"/>
              <a:t>                             </a:t>
            </a:r>
            <a:r>
              <a:rPr lang="en-US" altLang="zh-CN" sz="2200" b="1" dirty="0">
                <a:solidFill>
                  <a:srgbClr val="0000FF"/>
                </a:solidFill>
              </a:rPr>
              <a:t>while</a:t>
            </a:r>
            <a:r>
              <a:rPr lang="en-US" altLang="zh-CN" sz="2200" b="1" dirty="0"/>
              <a:t> ( </a:t>
            </a:r>
            <a:r>
              <a:rPr lang="en-US" altLang="zh-CN" sz="2200" b="1" dirty="0" err="1"/>
              <a:t>q</a:t>
            </a:r>
            <a:r>
              <a:rPr lang="en-US" altLang="zh-CN" sz="2000" b="1" dirty="0" err="1">
                <a:sym typeface="Wingdings" panose="05000000000000000000" pitchFamily="2" charset="2"/>
              </a:rPr>
              <a:t></a:t>
            </a:r>
            <a:r>
              <a:rPr lang="en-US" altLang="zh-CN" sz="2200" b="1" dirty="0" err="1"/>
              <a:t>rtag</a:t>
            </a:r>
            <a:r>
              <a:rPr lang="en-US" altLang="zh-CN" sz="2200" b="1" dirty="0"/>
              <a:t> == 0 ) </a:t>
            </a:r>
            <a:endParaRPr lang="en-US" altLang="zh-CN" sz="2200" b="1" dirty="0"/>
          </a:p>
          <a:p>
            <a:pPr eaLnBrk="1" hangingPunct="1">
              <a:buFont typeface="Wingdings" panose="05000000000000000000" pitchFamily="2" charset="2"/>
              <a:buNone/>
            </a:pPr>
            <a:r>
              <a:rPr lang="en-US" altLang="zh-CN" sz="2200" b="1" dirty="0"/>
              <a:t>                                       q = </a:t>
            </a:r>
            <a:r>
              <a:rPr lang="en-US" altLang="zh-CN" sz="2200" b="1" dirty="0" err="1"/>
              <a:t>q</a:t>
            </a:r>
            <a:r>
              <a:rPr lang="en-US" altLang="zh-CN" sz="2000" b="1" dirty="0" err="1">
                <a:sym typeface="Wingdings" panose="05000000000000000000" pitchFamily="2" charset="2"/>
              </a:rPr>
              <a:t></a:t>
            </a:r>
            <a:r>
              <a:rPr lang="en-US" altLang="zh-CN" sz="2200" b="1" dirty="0" err="1"/>
              <a:t>rchild</a:t>
            </a:r>
            <a:r>
              <a:rPr lang="en-US" altLang="zh-CN" sz="2200" b="1" dirty="0"/>
              <a:t>;</a:t>
            </a:r>
            <a:endParaRPr lang="en-US" altLang="zh-CN" sz="2200" b="1" dirty="0"/>
          </a:p>
          <a:p>
            <a:pPr eaLnBrk="1" hangingPunct="1">
              <a:buFont typeface="Wingdings" panose="05000000000000000000" pitchFamily="2" charset="2"/>
              <a:buNone/>
            </a:pPr>
            <a:r>
              <a:rPr lang="en-US" altLang="zh-CN" sz="2200" b="1" dirty="0"/>
              <a:t>                             </a:t>
            </a:r>
            <a:r>
              <a:rPr lang="en-US" altLang="zh-CN" sz="2200" b="1" dirty="0">
                <a:solidFill>
                  <a:srgbClr val="0000FF"/>
                </a:solidFill>
              </a:rPr>
              <a:t>return</a:t>
            </a:r>
            <a:r>
              <a:rPr lang="en-US" altLang="zh-CN" sz="2200" b="1" dirty="0"/>
              <a:t>  q;</a:t>
            </a:r>
            <a:endParaRPr lang="en-US" altLang="zh-CN" sz="2200" b="1" dirty="0"/>
          </a:p>
          <a:p>
            <a:pPr eaLnBrk="1" hangingPunct="1">
              <a:lnSpc>
                <a:spcPts val="2000"/>
              </a:lnSpc>
              <a:spcBef>
                <a:spcPts val="0"/>
              </a:spcBef>
              <a:buFont typeface="Wingdings" panose="05000000000000000000" pitchFamily="2" charset="2"/>
              <a:buNone/>
            </a:pPr>
            <a:r>
              <a:rPr lang="en-US" altLang="zh-CN" sz="2200" b="1" dirty="0"/>
              <a:t>                    }</a:t>
            </a:r>
            <a:endParaRPr lang="en-US" altLang="zh-CN" sz="2200" b="1" dirty="0"/>
          </a:p>
          <a:p>
            <a:pPr eaLnBrk="1" hangingPunct="1">
              <a:lnSpc>
                <a:spcPts val="2000"/>
              </a:lnSpc>
              <a:spcBef>
                <a:spcPts val="0"/>
              </a:spcBef>
              <a:buFont typeface="Wingdings" panose="05000000000000000000" pitchFamily="2" charset="2"/>
              <a:buNone/>
            </a:pPr>
            <a:r>
              <a:rPr lang="en-US" altLang="zh-CN" sz="2200" b="1" dirty="0"/>
              <a:t>          }</a:t>
            </a:r>
            <a:endParaRPr lang="en-US" altLang="zh-CN" sz="2200" b="1" dirty="0"/>
          </a:p>
        </p:txBody>
      </p:sp>
      <p:grpSp>
        <p:nvGrpSpPr>
          <p:cNvPr id="6" name="组合 109"/>
          <p:cNvGrpSpPr/>
          <p:nvPr/>
        </p:nvGrpSpPr>
        <p:grpSpPr>
          <a:xfrm>
            <a:off x="-180528" y="186012"/>
            <a:ext cx="6121277" cy="646307"/>
            <a:chOff x="187276" y="4581574"/>
            <a:chExt cx="6542686" cy="704675"/>
          </a:xfrm>
        </p:grpSpPr>
        <p:sp>
          <p:nvSpPr>
            <p:cNvPr id="7" name="Freeform 5"/>
            <p:cNvSpPr/>
            <p:nvPr/>
          </p:nvSpPr>
          <p:spPr bwMode="auto">
            <a:xfrm>
              <a:off x="956926" y="4581575"/>
              <a:ext cx="804761" cy="66993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8" name="图片 7"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87276" y="4581574"/>
              <a:ext cx="6542686" cy="70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8.5 </a:t>
              </a:r>
              <a:r>
                <a:rPr lang="zh-CN" altLang="en-US" sz="3600" b="1" dirty="0">
                  <a:latin typeface="Times New Roman" panose="02020603050405020304" pitchFamily="18" charset="0"/>
                  <a:ea typeface="黑体" panose="02010609060101010101" pitchFamily="49" charset="-122"/>
                </a:rPr>
                <a:t>线索二叉树</a:t>
              </a:r>
              <a:endParaRPr lang="zh-CN" altLang="en-US" sz="3600" b="1" dirty="0">
                <a:latin typeface="黑体" panose="02010609060101010101" pitchFamily="49" charset="-122"/>
                <a:ea typeface="黑体" panose="02010609060101010101" pitchFamily="49" charset="-122"/>
              </a:endParaRPr>
            </a:p>
          </p:txBody>
        </p:sp>
      </p:grpSp>
      <p:grpSp>
        <p:nvGrpSpPr>
          <p:cNvPr id="10" name="组合 9"/>
          <p:cNvGrpSpPr/>
          <p:nvPr/>
        </p:nvGrpSpPr>
        <p:grpSpPr>
          <a:xfrm>
            <a:off x="7272604" y="1394059"/>
            <a:ext cx="1760537" cy="2048006"/>
            <a:chOff x="6948488" y="981075"/>
            <a:chExt cx="1760537" cy="2478088"/>
          </a:xfrm>
        </p:grpSpPr>
        <p:grpSp>
          <p:nvGrpSpPr>
            <p:cNvPr id="11" name="Group 4"/>
            <p:cNvGrpSpPr/>
            <p:nvPr/>
          </p:nvGrpSpPr>
          <p:grpSpPr bwMode="auto">
            <a:xfrm>
              <a:off x="6948488" y="981075"/>
              <a:ext cx="1760537" cy="2478088"/>
              <a:chOff x="0" y="0"/>
              <a:chExt cx="1109" cy="1561"/>
            </a:xfrm>
          </p:grpSpPr>
          <p:sp>
            <p:nvSpPr>
              <p:cNvPr id="14" name="Oval 5"/>
              <p:cNvSpPr>
                <a:spLocks noChangeArrowheads="1"/>
              </p:cNvSpPr>
              <p:nvPr/>
            </p:nvSpPr>
            <p:spPr bwMode="auto">
              <a:xfrm>
                <a:off x="378" y="0"/>
                <a:ext cx="340" cy="484"/>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400" dirty="0">
                    <a:latin typeface="Times New Roman" panose="02020603050405020304" pitchFamily="18" charset="0"/>
                    <a:ea typeface="宋体" panose="02010600030101010101" pitchFamily="2" charset="-122"/>
                  </a:rPr>
                  <a:t>P</a:t>
                </a:r>
                <a:endParaRPr lang="en-US" altLang="zh-CN" sz="2400" dirty="0">
                  <a:ea typeface="宋体" panose="02010600030101010101" pitchFamily="2" charset="-122"/>
                </a:endParaRPr>
              </a:p>
            </p:txBody>
          </p:sp>
          <p:sp>
            <p:nvSpPr>
              <p:cNvPr id="15" name="Oval 7"/>
              <p:cNvSpPr>
                <a:spLocks noChangeArrowheads="1"/>
              </p:cNvSpPr>
              <p:nvPr/>
            </p:nvSpPr>
            <p:spPr bwMode="auto">
              <a:xfrm>
                <a:off x="0" y="499"/>
                <a:ext cx="499" cy="960"/>
              </a:xfrm>
              <a:prstGeom prst="ellipse">
                <a:avLst/>
              </a:prstGeom>
              <a:solidFill>
                <a:srgbClr val="00B0F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400" b="1" dirty="0">
                    <a:latin typeface="Times New Roman" panose="02020603050405020304" pitchFamily="18" charset="0"/>
                    <a:ea typeface="宋体" panose="02010600030101010101" pitchFamily="2" charset="-122"/>
                  </a:rPr>
                  <a:t> P</a:t>
                </a:r>
                <a:r>
                  <a:rPr lang="en-US" altLang="zh-CN" sz="2400" b="1" baseline="-25000" dirty="0">
                    <a:latin typeface="Times New Roman" panose="02020603050405020304" pitchFamily="18" charset="0"/>
                    <a:ea typeface="宋体" panose="02010600030101010101" pitchFamily="2" charset="-122"/>
                  </a:rPr>
                  <a:t>L</a:t>
                </a:r>
                <a:endParaRPr lang="en-US" altLang="zh-CN" sz="2400" b="1" baseline="-25000" dirty="0">
                  <a:latin typeface="Times New Roman" panose="02020603050405020304" pitchFamily="18" charset="0"/>
                  <a:ea typeface="宋体" panose="02010600030101010101" pitchFamily="2" charset="-122"/>
                </a:endParaRPr>
              </a:p>
            </p:txBody>
          </p:sp>
          <p:sp>
            <p:nvSpPr>
              <p:cNvPr id="16" name="Oval 8"/>
              <p:cNvSpPr>
                <a:spLocks noChangeArrowheads="1"/>
              </p:cNvSpPr>
              <p:nvPr/>
            </p:nvSpPr>
            <p:spPr bwMode="auto">
              <a:xfrm>
                <a:off x="635" y="499"/>
                <a:ext cx="474" cy="960"/>
              </a:xfrm>
              <a:prstGeom prst="ellipse">
                <a:avLst/>
              </a:prstGeom>
              <a:solidFill>
                <a:srgbClr val="00B0F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endParaRPr lang="en-US" altLang="zh-CN" sz="2400" b="1" dirty="0">
                  <a:latin typeface="Times New Roman" panose="02020603050405020304" pitchFamily="18" charset="0"/>
                  <a:ea typeface="宋体" panose="02010600030101010101" pitchFamily="2" charset="-122"/>
                </a:endParaRPr>
              </a:p>
              <a:p>
                <a:pPr algn="just"/>
                <a:r>
                  <a:rPr lang="en-US" altLang="zh-CN" sz="2400" b="1" dirty="0">
                    <a:latin typeface="Times New Roman" panose="02020603050405020304" pitchFamily="18" charset="0"/>
                    <a:ea typeface="宋体" panose="02010600030101010101" pitchFamily="2" charset="-122"/>
                  </a:rPr>
                  <a:t>P</a:t>
                </a:r>
                <a:r>
                  <a:rPr lang="en-US" altLang="zh-CN" sz="2400" b="1" baseline="-25000" dirty="0">
                    <a:latin typeface="Times New Roman" panose="02020603050405020304" pitchFamily="18" charset="0"/>
                    <a:ea typeface="宋体" panose="02010600030101010101" pitchFamily="2" charset="-122"/>
                  </a:rPr>
                  <a:t>R</a:t>
                </a:r>
                <a:endParaRPr lang="en-US" altLang="zh-CN" sz="2400" b="1" baseline="-25000" dirty="0">
                  <a:latin typeface="Times New Roman" panose="02020603050405020304" pitchFamily="18" charset="0"/>
                  <a:ea typeface="宋体" panose="02010600030101010101" pitchFamily="2" charset="-122"/>
                </a:endParaRPr>
              </a:p>
            </p:txBody>
          </p:sp>
          <p:sp>
            <p:nvSpPr>
              <p:cNvPr id="17" name="Text Box 10"/>
              <p:cNvSpPr txBox="1">
                <a:spLocks noChangeArrowheads="1"/>
              </p:cNvSpPr>
              <p:nvPr/>
            </p:nvSpPr>
            <p:spPr bwMode="auto">
              <a:xfrm>
                <a:off x="392" y="1330"/>
                <a:ext cx="5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dirty="0">
                    <a:ea typeface="宋体" panose="02010600030101010101" pitchFamily="2" charset="-122"/>
                  </a:rPr>
                  <a:t>(a)</a:t>
                </a:r>
                <a:endParaRPr lang="en-US" altLang="zh-CN" dirty="0">
                  <a:ea typeface="宋体" panose="02010600030101010101" pitchFamily="2" charset="-122"/>
                </a:endParaRPr>
              </a:p>
            </p:txBody>
          </p:sp>
        </p:grpSp>
        <p:cxnSp>
          <p:nvCxnSpPr>
            <p:cNvPr id="12" name="直接连接符 11"/>
            <p:cNvCxnSpPr>
              <a:stCxn id="14" idx="5"/>
              <a:endCxn id="16" idx="0"/>
            </p:cNvCxnSpPr>
            <p:nvPr/>
          </p:nvCxnSpPr>
          <p:spPr>
            <a:xfrm>
              <a:off x="8009268" y="1636903"/>
              <a:ext cx="323520" cy="1363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5" idx="0"/>
              <a:endCxn id="14" idx="3"/>
            </p:cNvCxnSpPr>
            <p:nvPr/>
          </p:nvCxnSpPr>
          <p:spPr>
            <a:xfrm flipV="1">
              <a:off x="7344569" y="1636903"/>
              <a:ext cx="283039" cy="1363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5689867" y="2100172"/>
            <a:ext cx="1366837" cy="2009958"/>
            <a:chOff x="7444003" y="2348880"/>
            <a:chExt cx="1366837" cy="2432050"/>
          </a:xfrm>
        </p:grpSpPr>
        <p:grpSp>
          <p:nvGrpSpPr>
            <p:cNvPr id="18" name="组合 17"/>
            <p:cNvGrpSpPr/>
            <p:nvPr/>
          </p:nvGrpSpPr>
          <p:grpSpPr>
            <a:xfrm>
              <a:off x="7650378" y="2348880"/>
              <a:ext cx="1160462" cy="2432050"/>
              <a:chOff x="7548563" y="981075"/>
              <a:chExt cx="1160462" cy="2432050"/>
            </a:xfrm>
          </p:grpSpPr>
          <p:grpSp>
            <p:nvGrpSpPr>
              <p:cNvPr id="19" name="Group 4"/>
              <p:cNvGrpSpPr/>
              <p:nvPr/>
            </p:nvGrpSpPr>
            <p:grpSpPr bwMode="auto">
              <a:xfrm>
                <a:off x="7548563" y="981075"/>
                <a:ext cx="1160462" cy="2432050"/>
                <a:chOff x="378" y="0"/>
                <a:chExt cx="731" cy="1532"/>
              </a:xfrm>
            </p:grpSpPr>
            <p:sp>
              <p:nvSpPr>
                <p:cNvPr id="22" name="Oval 5"/>
                <p:cNvSpPr>
                  <a:spLocks noChangeArrowheads="1"/>
                </p:cNvSpPr>
                <p:nvPr/>
              </p:nvSpPr>
              <p:spPr bwMode="auto">
                <a:xfrm>
                  <a:off x="378" y="0"/>
                  <a:ext cx="340" cy="484"/>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400" dirty="0">
                      <a:latin typeface="Times New Roman" panose="02020603050405020304" pitchFamily="18" charset="0"/>
                      <a:ea typeface="宋体" panose="02010600030101010101" pitchFamily="2" charset="-122"/>
                    </a:rPr>
                    <a:t>P</a:t>
                  </a:r>
                  <a:endParaRPr lang="en-US" altLang="zh-CN" sz="2400" dirty="0">
                    <a:ea typeface="宋体" panose="02010600030101010101" pitchFamily="2" charset="-122"/>
                  </a:endParaRPr>
                </a:p>
              </p:txBody>
            </p:sp>
            <p:sp>
              <p:nvSpPr>
                <p:cNvPr id="24" name="Oval 8"/>
                <p:cNvSpPr>
                  <a:spLocks noChangeArrowheads="1"/>
                </p:cNvSpPr>
                <p:nvPr/>
              </p:nvSpPr>
              <p:spPr bwMode="auto">
                <a:xfrm>
                  <a:off x="635" y="499"/>
                  <a:ext cx="474" cy="960"/>
                </a:xfrm>
                <a:prstGeom prst="ellipse">
                  <a:avLst/>
                </a:prstGeom>
                <a:solidFill>
                  <a:srgbClr val="00B0F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endParaRPr lang="en-US" altLang="zh-CN" sz="2400" b="1">
                    <a:latin typeface="Times New Roman" panose="02020603050405020304" pitchFamily="18" charset="0"/>
                    <a:ea typeface="宋体" panose="02010600030101010101" pitchFamily="2" charset="-122"/>
                  </a:endParaRPr>
                </a:p>
                <a:p>
                  <a:pPr algn="just"/>
                  <a:r>
                    <a:rPr lang="en-US" altLang="zh-CN" sz="2400" b="1">
                      <a:latin typeface="Times New Roman" panose="02020603050405020304" pitchFamily="18" charset="0"/>
                      <a:ea typeface="宋体" panose="02010600030101010101" pitchFamily="2" charset="-122"/>
                    </a:rPr>
                    <a:t>P</a:t>
                  </a:r>
                  <a:r>
                    <a:rPr lang="en-US" altLang="zh-CN" sz="2400" b="1" baseline="-25000">
                      <a:latin typeface="Times New Roman" panose="02020603050405020304" pitchFamily="18" charset="0"/>
                      <a:ea typeface="宋体" panose="02010600030101010101" pitchFamily="2" charset="-122"/>
                    </a:rPr>
                    <a:t>R</a:t>
                  </a:r>
                  <a:endParaRPr lang="en-US" altLang="zh-CN" sz="2400" b="1" baseline="-25000">
                    <a:latin typeface="Times New Roman" panose="02020603050405020304" pitchFamily="18" charset="0"/>
                    <a:ea typeface="宋体" panose="02010600030101010101" pitchFamily="2" charset="-122"/>
                  </a:endParaRPr>
                </a:p>
              </p:txBody>
            </p:sp>
            <p:sp>
              <p:nvSpPr>
                <p:cNvPr id="25" name="Text Box 10"/>
                <p:cNvSpPr txBox="1">
                  <a:spLocks noChangeArrowheads="1"/>
                </p:cNvSpPr>
                <p:nvPr/>
              </p:nvSpPr>
              <p:spPr bwMode="auto">
                <a:xfrm>
                  <a:off x="421" y="1301"/>
                  <a:ext cx="5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dirty="0">
                      <a:ea typeface="宋体" panose="02010600030101010101" pitchFamily="2" charset="-122"/>
                    </a:rPr>
                    <a:t>(b)</a:t>
                  </a:r>
                  <a:endParaRPr lang="en-US" altLang="zh-CN" dirty="0">
                    <a:ea typeface="宋体" panose="02010600030101010101" pitchFamily="2" charset="-122"/>
                  </a:endParaRPr>
                </a:p>
              </p:txBody>
            </p:sp>
          </p:grpSp>
          <p:cxnSp>
            <p:nvCxnSpPr>
              <p:cNvPr id="20" name="直接连接符 19"/>
              <p:cNvCxnSpPr>
                <a:stCxn id="22" idx="5"/>
                <a:endCxn id="24" idx="0"/>
              </p:cNvCxnSpPr>
              <p:nvPr/>
            </p:nvCxnSpPr>
            <p:spPr>
              <a:xfrm>
                <a:off x="8009268" y="1636903"/>
                <a:ext cx="323520" cy="1363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未知"/>
            <p:cNvSpPr/>
            <p:nvPr/>
          </p:nvSpPr>
          <p:spPr bwMode="auto">
            <a:xfrm flipH="1">
              <a:off x="7444003" y="2954985"/>
              <a:ext cx="476250" cy="409575"/>
            </a:xfrm>
            <a:custGeom>
              <a:avLst/>
              <a:gdLst>
                <a:gd name="T0" fmla="*/ 12 w 750"/>
                <a:gd name="T1" fmla="*/ 125 h 780"/>
                <a:gd name="T2" fmla="*/ 12 w 750"/>
                <a:gd name="T3" fmla="*/ 250 h 780"/>
                <a:gd name="T4" fmla="*/ 84 w 750"/>
                <a:gd name="T5" fmla="*/ 312 h 780"/>
                <a:gd name="T6" fmla="*/ 156 w 750"/>
                <a:gd name="T7" fmla="*/ 250 h 780"/>
                <a:gd name="T8" fmla="*/ 300 w 750"/>
                <a:gd name="T9" fmla="*/ 0 h 780"/>
                <a:gd name="T10" fmla="*/ 0 60000 65536"/>
                <a:gd name="T11" fmla="*/ 0 60000 65536"/>
                <a:gd name="T12" fmla="*/ 0 60000 65536"/>
                <a:gd name="T13" fmla="*/ 0 60000 65536"/>
                <a:gd name="T14" fmla="*/ 0 60000 65536"/>
                <a:gd name="T15" fmla="*/ 0 w 750"/>
                <a:gd name="T16" fmla="*/ 0 h 780"/>
                <a:gd name="T17" fmla="*/ 750 w 750"/>
                <a:gd name="T18" fmla="*/ 780 h 780"/>
              </a:gdLst>
              <a:ahLst/>
              <a:cxnLst>
                <a:cxn ang="T10">
                  <a:pos x="T0" y="T1"/>
                </a:cxn>
                <a:cxn ang="T11">
                  <a:pos x="T2" y="T3"/>
                </a:cxn>
                <a:cxn ang="T12">
                  <a:pos x="T4" y="T5"/>
                </a:cxn>
                <a:cxn ang="T13">
                  <a:pos x="T6" y="T7"/>
                </a:cxn>
                <a:cxn ang="T14">
                  <a:pos x="T8" y="T9"/>
                </a:cxn>
              </a:cxnLst>
              <a:rect l="T15" t="T16" r="T17" b="T18"/>
              <a:pathLst>
                <a:path w="750" h="780">
                  <a:moveTo>
                    <a:pt x="30" y="312"/>
                  </a:moveTo>
                  <a:cubicBezTo>
                    <a:pt x="15" y="429"/>
                    <a:pt x="0" y="546"/>
                    <a:pt x="30" y="624"/>
                  </a:cubicBezTo>
                  <a:cubicBezTo>
                    <a:pt x="60" y="702"/>
                    <a:pt x="150" y="780"/>
                    <a:pt x="210" y="780"/>
                  </a:cubicBezTo>
                  <a:cubicBezTo>
                    <a:pt x="270" y="780"/>
                    <a:pt x="300" y="754"/>
                    <a:pt x="390" y="624"/>
                  </a:cubicBezTo>
                  <a:cubicBezTo>
                    <a:pt x="480" y="494"/>
                    <a:pt x="690" y="104"/>
                    <a:pt x="750" y="0"/>
                  </a:cubicBezTo>
                </a:path>
              </a:pathLst>
            </a:custGeom>
            <a:noFill/>
            <a:ln w="19050">
              <a:solidFill>
                <a:srgbClr val="FF0000"/>
              </a:solidFill>
              <a:prstDash val="dash"/>
              <a:rou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2" name="组合 71"/>
          <p:cNvGrpSpPr/>
          <p:nvPr/>
        </p:nvGrpSpPr>
        <p:grpSpPr>
          <a:xfrm>
            <a:off x="6267816" y="3776300"/>
            <a:ext cx="2807153" cy="2737949"/>
            <a:chOff x="6267816" y="3776300"/>
            <a:chExt cx="2807153" cy="2737949"/>
          </a:xfrm>
        </p:grpSpPr>
        <p:sp>
          <p:nvSpPr>
            <p:cNvPr id="71" name="椭圆 70"/>
            <p:cNvSpPr/>
            <p:nvPr/>
          </p:nvSpPr>
          <p:spPr>
            <a:xfrm>
              <a:off x="6267816" y="4355740"/>
              <a:ext cx="2807153" cy="2158509"/>
            </a:xfrm>
            <a:prstGeom prst="ellipse">
              <a:avLst/>
            </a:prstGeom>
            <a:solidFill>
              <a:srgbClr val="00B0F0"/>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9" name="组合 68"/>
            <p:cNvGrpSpPr/>
            <p:nvPr/>
          </p:nvGrpSpPr>
          <p:grpSpPr>
            <a:xfrm>
              <a:off x="6267816" y="3776300"/>
              <a:ext cx="2588293" cy="2341233"/>
              <a:chOff x="5800551" y="3930384"/>
              <a:chExt cx="2588293" cy="2341233"/>
            </a:xfrm>
          </p:grpSpPr>
          <p:grpSp>
            <p:nvGrpSpPr>
              <p:cNvPr id="45" name="Group 13"/>
              <p:cNvGrpSpPr/>
              <p:nvPr/>
            </p:nvGrpSpPr>
            <p:grpSpPr bwMode="auto">
              <a:xfrm>
                <a:off x="6820394" y="3930384"/>
                <a:ext cx="671513" cy="700091"/>
                <a:chOff x="-127" y="0"/>
                <a:chExt cx="423" cy="441"/>
              </a:xfrm>
            </p:grpSpPr>
            <p:sp>
              <p:nvSpPr>
                <p:cNvPr id="46" name="Oval 14"/>
                <p:cNvSpPr>
                  <a:spLocks noChangeArrowheads="1"/>
                </p:cNvSpPr>
                <p:nvPr/>
              </p:nvSpPr>
              <p:spPr bwMode="auto">
                <a:xfrm>
                  <a:off x="0" y="0"/>
                  <a:ext cx="296" cy="332"/>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400" dirty="0">
                      <a:latin typeface="Times New Roman" panose="02020603050405020304" pitchFamily="18" charset="0"/>
                      <a:ea typeface="宋体" panose="02010600030101010101" pitchFamily="2" charset="-122"/>
                    </a:rPr>
                    <a:t>P</a:t>
                  </a:r>
                  <a:endParaRPr lang="en-US" altLang="zh-CN" sz="2400" dirty="0">
                    <a:ea typeface="宋体" panose="02010600030101010101" pitchFamily="2" charset="-122"/>
                  </a:endParaRPr>
                </a:p>
              </p:txBody>
            </p:sp>
            <p:sp>
              <p:nvSpPr>
                <p:cNvPr id="47" name="Line 15"/>
                <p:cNvSpPr>
                  <a:spLocks noChangeShapeType="1"/>
                </p:cNvSpPr>
                <p:nvPr/>
              </p:nvSpPr>
              <p:spPr bwMode="auto">
                <a:xfrm flipH="1">
                  <a:off x="-127" y="289"/>
                  <a:ext cx="176" cy="15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8" name="Group 16"/>
              <p:cNvGrpSpPr/>
              <p:nvPr/>
            </p:nvGrpSpPr>
            <p:grpSpPr bwMode="auto">
              <a:xfrm>
                <a:off x="6496876" y="4569888"/>
                <a:ext cx="966788" cy="803275"/>
                <a:chOff x="-609" y="-36"/>
                <a:chExt cx="609" cy="506"/>
              </a:xfrm>
            </p:grpSpPr>
            <p:sp>
              <p:nvSpPr>
                <p:cNvPr id="49" name="Line 17"/>
                <p:cNvSpPr>
                  <a:spLocks noChangeShapeType="1"/>
                </p:cNvSpPr>
                <p:nvPr/>
              </p:nvSpPr>
              <p:spPr bwMode="auto">
                <a:xfrm>
                  <a:off x="-296" y="216"/>
                  <a:ext cx="296" cy="25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 name="Oval 18"/>
                <p:cNvSpPr>
                  <a:spLocks noChangeArrowheads="1"/>
                </p:cNvSpPr>
                <p:nvPr/>
              </p:nvSpPr>
              <p:spPr bwMode="auto">
                <a:xfrm>
                  <a:off x="-609" y="-36"/>
                  <a:ext cx="362" cy="307"/>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endParaRPr lang="en-US" altLang="zh-CN" baseline="-25000" dirty="0">
                    <a:latin typeface="Times New Roman" panose="02020603050405020304" pitchFamily="18" charset="0"/>
                    <a:ea typeface="宋体" panose="02010600030101010101" pitchFamily="2" charset="-122"/>
                  </a:endParaRPr>
                </a:p>
              </p:txBody>
            </p:sp>
          </p:grpSp>
          <p:grpSp>
            <p:nvGrpSpPr>
              <p:cNvPr id="53" name="Group 21"/>
              <p:cNvGrpSpPr/>
              <p:nvPr/>
            </p:nvGrpSpPr>
            <p:grpSpPr bwMode="auto">
              <a:xfrm>
                <a:off x="7204569" y="5157192"/>
                <a:ext cx="1184275" cy="1114425"/>
                <a:chOff x="182" y="0"/>
                <a:chExt cx="746" cy="702"/>
              </a:xfrm>
            </p:grpSpPr>
            <p:sp>
              <p:nvSpPr>
                <p:cNvPr id="55" name="Oval 23"/>
                <p:cNvSpPr>
                  <a:spLocks noChangeArrowheads="1"/>
                </p:cNvSpPr>
                <p:nvPr/>
              </p:nvSpPr>
              <p:spPr bwMode="auto">
                <a:xfrm>
                  <a:off x="182" y="0"/>
                  <a:ext cx="362" cy="332"/>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dirty="0">
                      <a:latin typeface="Times New Roman" panose="02020603050405020304" pitchFamily="18" charset="0"/>
                      <a:ea typeface="宋体" panose="02010600030101010101" pitchFamily="2" charset="-122"/>
                    </a:rPr>
                    <a:t>P</a:t>
                  </a:r>
                  <a:r>
                    <a:rPr lang="en-US" altLang="zh-CN" baseline="-25000" dirty="0">
                      <a:latin typeface="Times New Roman" panose="02020603050405020304" pitchFamily="18" charset="0"/>
                      <a:ea typeface="宋体" panose="02010600030101010101" pitchFamily="2" charset="-122"/>
                    </a:rPr>
                    <a:t>2</a:t>
                  </a:r>
                  <a:endParaRPr lang="en-US" altLang="zh-CN" baseline="-25000" dirty="0">
                    <a:latin typeface="Times New Roman" panose="02020603050405020304" pitchFamily="18" charset="0"/>
                    <a:ea typeface="宋体" panose="02010600030101010101" pitchFamily="2" charset="-122"/>
                  </a:endParaRPr>
                </a:p>
              </p:txBody>
            </p:sp>
            <p:sp>
              <p:nvSpPr>
                <p:cNvPr id="56" name="Line 24"/>
                <p:cNvSpPr>
                  <a:spLocks noChangeShapeType="1"/>
                </p:cNvSpPr>
                <p:nvPr/>
              </p:nvSpPr>
              <p:spPr bwMode="auto">
                <a:xfrm>
                  <a:off x="520" y="250"/>
                  <a:ext cx="157" cy="138"/>
                </a:xfrm>
                <a:prstGeom prst="line">
                  <a:avLst/>
                </a:prstGeom>
                <a:noFill/>
                <a:ln w="28575">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57" name="Oval 25"/>
                <p:cNvSpPr>
                  <a:spLocks noChangeArrowheads="1"/>
                </p:cNvSpPr>
                <p:nvPr/>
              </p:nvSpPr>
              <p:spPr bwMode="auto">
                <a:xfrm>
                  <a:off x="610" y="339"/>
                  <a:ext cx="318" cy="363"/>
                </a:xfrm>
                <a:prstGeom prst="ellipse">
                  <a:avLst/>
                </a:prstGeom>
                <a:solidFill>
                  <a:srgbClr val="FFFF00"/>
                </a:solidFill>
                <a:ln w="28575">
                  <a:solidFill>
                    <a:schemeClr val="tx1"/>
                  </a:solidFill>
                  <a:prstDash val="sysDot"/>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sp>
            <p:nvSpPr>
              <p:cNvPr id="5" name="矩形 4"/>
              <p:cNvSpPr/>
              <p:nvPr/>
            </p:nvSpPr>
            <p:spPr>
              <a:xfrm>
                <a:off x="7956376" y="5805264"/>
                <a:ext cx="389850" cy="369332"/>
              </a:xfrm>
              <a:prstGeom prst="rect">
                <a:avLst/>
              </a:prstGeom>
            </p:spPr>
            <p:txBody>
              <a:bodyPr wrap="none">
                <a:spAutoFit/>
              </a:bodyPr>
              <a:lstStyle/>
              <a:p>
                <a:pPr algn="just"/>
                <a:r>
                  <a:rPr lang="en-US" altLang="zh-CN" dirty="0" err="1">
                    <a:latin typeface="Times New Roman" panose="02020603050405020304" pitchFamily="18" charset="0"/>
                    <a:ea typeface="宋体" panose="02010600030101010101" pitchFamily="2" charset="-122"/>
                  </a:rPr>
                  <a:t>P</a:t>
                </a:r>
                <a:r>
                  <a:rPr lang="en-US" altLang="zh-CN" baseline="-25000" dirty="0" err="1">
                    <a:latin typeface="Times New Roman" panose="02020603050405020304" pitchFamily="18" charset="0"/>
                    <a:ea typeface="宋体" panose="02010600030101010101" pitchFamily="2" charset="-122"/>
                  </a:rPr>
                  <a:t>k</a:t>
                </a:r>
                <a:endParaRPr lang="en-US" altLang="zh-CN" baseline="-25000" dirty="0">
                  <a:latin typeface="Times New Roman" panose="02020603050405020304" pitchFamily="18" charset="0"/>
                  <a:ea typeface="宋体" panose="02010600030101010101" pitchFamily="2" charset="-122"/>
                </a:endParaRPr>
              </a:p>
            </p:txBody>
          </p:sp>
          <p:sp>
            <p:nvSpPr>
              <p:cNvPr id="65" name="矩形 64"/>
              <p:cNvSpPr/>
              <p:nvPr/>
            </p:nvSpPr>
            <p:spPr>
              <a:xfrm>
                <a:off x="6579897" y="4608357"/>
                <a:ext cx="389850" cy="369332"/>
              </a:xfrm>
              <a:prstGeom prst="rect">
                <a:avLst/>
              </a:prstGeom>
            </p:spPr>
            <p:txBody>
              <a:bodyPr wrap="none">
                <a:spAutoFit/>
              </a:bodyPr>
              <a:lstStyle/>
              <a:p>
                <a:pPr algn="just"/>
                <a:r>
                  <a:rPr lang="en-US" altLang="zh-CN" dirty="0">
                    <a:latin typeface="Times New Roman" panose="02020603050405020304" pitchFamily="18" charset="0"/>
                    <a:ea typeface="宋体" panose="02010600030101010101" pitchFamily="2" charset="-122"/>
                  </a:rPr>
                  <a:t>P</a:t>
                </a:r>
                <a:r>
                  <a:rPr lang="en-US" altLang="zh-CN" baseline="-25000" dirty="0">
                    <a:latin typeface="Times New Roman" panose="02020603050405020304" pitchFamily="18" charset="0"/>
                    <a:ea typeface="宋体" panose="02010600030101010101" pitchFamily="2" charset="-122"/>
                  </a:rPr>
                  <a:t>1</a:t>
                </a:r>
                <a:endParaRPr lang="en-US" altLang="zh-CN" baseline="-25000" dirty="0">
                  <a:latin typeface="Times New Roman" panose="02020603050405020304" pitchFamily="18" charset="0"/>
                  <a:ea typeface="宋体" panose="02010600030101010101" pitchFamily="2" charset="-122"/>
                </a:endParaRPr>
              </a:p>
            </p:txBody>
          </p:sp>
          <p:cxnSp>
            <p:nvCxnSpPr>
              <p:cNvPr id="67" name="直接箭头连接符 66"/>
              <p:cNvCxnSpPr/>
              <p:nvPr/>
            </p:nvCxnSpPr>
            <p:spPr>
              <a:xfrm>
                <a:off x="6062900" y="4716611"/>
                <a:ext cx="425708" cy="945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5800551" y="4509824"/>
                <a:ext cx="384051" cy="369332"/>
              </a:xfrm>
              <a:prstGeom prst="rect">
                <a:avLst/>
              </a:prstGeom>
              <a:noFill/>
            </p:spPr>
            <p:txBody>
              <a:bodyPr wrap="square" rtlCol="0">
                <a:spAutoFit/>
              </a:bodyPr>
              <a:lstStyle/>
              <a:p>
                <a:r>
                  <a:rPr lang="en-US" altLang="zh-CN" dirty="0"/>
                  <a:t>q</a:t>
                </a:r>
                <a:endParaRPr lang="zh-CN" altLang="en-US" dirty="0"/>
              </a:p>
            </p:txBody>
          </p:sp>
        </p:grpSp>
        <p:sp>
          <p:nvSpPr>
            <p:cNvPr id="70" name="矩形 69"/>
            <p:cNvSpPr/>
            <p:nvPr/>
          </p:nvSpPr>
          <p:spPr>
            <a:xfrm>
              <a:off x="6979098" y="5249726"/>
              <a:ext cx="428322" cy="369332"/>
            </a:xfrm>
            <a:prstGeom prst="rect">
              <a:avLst/>
            </a:prstGeom>
          </p:spPr>
          <p:txBody>
            <a:bodyPr wrap="none">
              <a:spAutoFit/>
            </a:bodyPr>
            <a:lstStyle/>
            <a:p>
              <a:pPr algn="just"/>
              <a:r>
                <a:rPr lang="en-US" altLang="zh-CN" b="1" dirty="0">
                  <a:latin typeface="Times New Roman" panose="02020603050405020304" pitchFamily="18" charset="0"/>
                  <a:ea typeface="宋体" panose="02010600030101010101" pitchFamily="2" charset="-122"/>
                </a:rPr>
                <a:t>P</a:t>
              </a:r>
              <a:r>
                <a:rPr lang="en-US" altLang="zh-CN" b="1" baseline="-25000" dirty="0">
                  <a:latin typeface="Times New Roman" panose="02020603050405020304" pitchFamily="18" charset="0"/>
                  <a:ea typeface="宋体" panose="02010600030101010101" pitchFamily="2" charset="-122"/>
                </a:rPr>
                <a:t>L</a:t>
              </a:r>
              <a:endParaRPr lang="en-US" altLang="zh-CN" b="1" baseline="-25000" dirty="0">
                <a:latin typeface="Times New Roman" panose="02020603050405020304" pitchFamily="18" charset="0"/>
                <a:ea typeface="宋体" panose="02010600030101010101" pitchFamily="2" charset="-122"/>
              </a:endParaRPr>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2"/>
                                        </p:tgtEl>
                                        <p:attrNameLst>
                                          <p:attrName>style.visibility</p:attrName>
                                        </p:attrNameLst>
                                      </p:cBhvr>
                                      <p:to>
                                        <p:strVal val="visible"/>
                                      </p:to>
                                    </p:set>
                                    <p:anim calcmode="lin" valueType="num">
                                      <p:cBhvr additive="base">
                                        <p:cTn id="31" dur="500" fill="hold"/>
                                        <p:tgtEl>
                                          <p:spTgt spid="72"/>
                                        </p:tgtEl>
                                        <p:attrNameLst>
                                          <p:attrName>ppt_x</p:attrName>
                                        </p:attrNameLst>
                                      </p:cBhvr>
                                      <p:tavLst>
                                        <p:tav tm="0">
                                          <p:val>
                                            <p:strVal val="#ppt_x"/>
                                          </p:val>
                                        </p:tav>
                                        <p:tav tm="100000">
                                          <p:val>
                                            <p:strVal val="#ppt_x"/>
                                          </p:val>
                                        </p:tav>
                                      </p:tavLst>
                                    </p:anim>
                                    <p:anim calcmode="lin" valueType="num">
                                      <p:cBhvr additive="base">
                                        <p:cTn id="32"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Effect transition="in" filter="blinds(horizontal)">
                                      <p:cBhvr>
                                        <p:cTn id="37" dur="500"/>
                                        <p:tgtEl>
                                          <p:spTgt spid="2">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
                                            <p:txEl>
                                              <p:pRg st="5" end="5"/>
                                            </p:txEl>
                                          </p:spTgt>
                                        </p:tgtEl>
                                        <p:attrNameLst>
                                          <p:attrName>style.visibility</p:attrName>
                                        </p:attrNameLst>
                                      </p:cBhvr>
                                      <p:to>
                                        <p:strVal val="visible"/>
                                      </p:to>
                                    </p:set>
                                    <p:animEffect transition="in" filter="blinds(horizontal)">
                                      <p:cBhvr>
                                        <p:cTn id="46" dur="500"/>
                                        <p:tgtEl>
                                          <p:spTgt spid="2">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
                                            <p:txEl>
                                              <p:pRg st="6" end="6"/>
                                            </p:txEl>
                                          </p:spTgt>
                                        </p:tgtEl>
                                        <p:attrNameLst>
                                          <p:attrName>style.visibility</p:attrName>
                                        </p:attrNameLst>
                                      </p:cBhvr>
                                      <p:to>
                                        <p:strVal val="visible"/>
                                      </p:to>
                                    </p:set>
                                    <p:animEffect transition="in" filter="blinds(horizontal)">
                                      <p:cBhvr>
                                        <p:cTn id="51" dur="500"/>
                                        <p:tgtEl>
                                          <p:spTgt spid="2">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blinds(horizontal)">
                                      <p:cBhvr>
                                        <p:cTn id="56" dur="500"/>
                                        <p:tgtEl>
                                          <p:spTgt spid="2">
                                            <p:txEl>
                                              <p:pRg st="7" end="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
                                            <p:txEl>
                                              <p:pRg st="8" end="8"/>
                                            </p:txEl>
                                          </p:spTgt>
                                        </p:tgtEl>
                                        <p:attrNameLst>
                                          <p:attrName>style.visibility</p:attrName>
                                        </p:attrNameLst>
                                      </p:cBhvr>
                                      <p:to>
                                        <p:strVal val="visible"/>
                                      </p:to>
                                    </p:set>
                                    <p:animEffect transition="in" filter="blinds(horizontal)">
                                      <p:cBhvr>
                                        <p:cTn id="61" dur="500"/>
                                        <p:tgtEl>
                                          <p:spTgt spid="2">
                                            <p:txEl>
                                              <p:pRg st="8" end="8"/>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
                                            <p:txEl>
                                              <p:pRg st="9" end="9"/>
                                            </p:txEl>
                                          </p:spTgt>
                                        </p:tgtEl>
                                        <p:attrNameLst>
                                          <p:attrName>style.visibility</p:attrName>
                                        </p:attrNameLst>
                                      </p:cBhvr>
                                      <p:to>
                                        <p:strVal val="visible"/>
                                      </p:to>
                                    </p:set>
                                    <p:animEffect transition="in" filter="blinds(horizontal)">
                                      <p:cBhvr>
                                        <p:cTn id="66" dur="500"/>
                                        <p:tgtEl>
                                          <p:spTgt spid="2">
                                            <p:txEl>
                                              <p:pRg st="9" end="9"/>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2">
                                            <p:txEl>
                                              <p:pRg st="10" end="10"/>
                                            </p:txEl>
                                          </p:spTgt>
                                        </p:tgtEl>
                                        <p:attrNameLst>
                                          <p:attrName>style.visibility</p:attrName>
                                        </p:attrNameLst>
                                      </p:cBhvr>
                                      <p:to>
                                        <p:strVal val="visible"/>
                                      </p:to>
                                    </p:set>
                                    <p:animEffect transition="in" filter="blinds(horizontal)">
                                      <p:cBhvr>
                                        <p:cTn id="71" dur="500"/>
                                        <p:tgtEl>
                                          <p:spTgt spid="2">
                                            <p:txEl>
                                              <p:pRg st="10" end="1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2">
                                            <p:txEl>
                                              <p:pRg st="11" end="11"/>
                                            </p:txEl>
                                          </p:spTgt>
                                        </p:tgtEl>
                                        <p:attrNameLst>
                                          <p:attrName>style.visibility</p:attrName>
                                        </p:attrNameLst>
                                      </p:cBhvr>
                                      <p:to>
                                        <p:strVal val="visible"/>
                                      </p:to>
                                    </p:set>
                                    <p:animEffect transition="in" filter="blinds(horizontal)">
                                      <p:cBhvr>
                                        <p:cTn id="76" dur="500"/>
                                        <p:tgtEl>
                                          <p:spTgt spid="2">
                                            <p:txEl>
                                              <p:pRg st="11" end="1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2">
                                            <p:txEl>
                                              <p:pRg st="12" end="12"/>
                                            </p:txEl>
                                          </p:spTgt>
                                        </p:tgtEl>
                                        <p:attrNameLst>
                                          <p:attrName>style.visibility</p:attrName>
                                        </p:attrNameLst>
                                      </p:cBhvr>
                                      <p:to>
                                        <p:strVal val="visible"/>
                                      </p:to>
                                    </p:set>
                                    <p:animEffect transition="in" filter="blinds(horizontal)">
                                      <p:cBhvr>
                                        <p:cTn id="81" dur="500"/>
                                        <p:tgtEl>
                                          <p:spTgt spid="2">
                                            <p:txEl>
                                              <p:pRg st="12" end="1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2">
                                            <p:txEl>
                                              <p:pRg st="13" end="13"/>
                                            </p:txEl>
                                          </p:spTgt>
                                        </p:tgtEl>
                                        <p:attrNameLst>
                                          <p:attrName>style.visibility</p:attrName>
                                        </p:attrNameLst>
                                      </p:cBhvr>
                                      <p:to>
                                        <p:strVal val="visible"/>
                                      </p:to>
                                    </p:set>
                                    <p:animEffect transition="in" filter="blinds(horizontal)">
                                      <p:cBhvr>
                                        <p:cTn id="86" dur="500"/>
                                        <p:tgtEl>
                                          <p:spTgt spid="2">
                                            <p:txEl>
                                              <p:pRg st="13" end="13"/>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2">
                                            <p:txEl>
                                              <p:pRg st="14" end="14"/>
                                            </p:txEl>
                                          </p:spTgt>
                                        </p:tgtEl>
                                        <p:attrNameLst>
                                          <p:attrName>style.visibility</p:attrName>
                                        </p:attrNameLst>
                                      </p:cBhvr>
                                      <p:to>
                                        <p:strVal val="visible"/>
                                      </p:to>
                                    </p:set>
                                    <p:animEffect transition="in" filter="blinds(horizontal)">
                                      <p:cBhvr>
                                        <p:cTn id="91" dur="500"/>
                                        <p:tgtEl>
                                          <p:spTgt spid="2">
                                            <p:txEl>
                                              <p:pRg st="14" end="14"/>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2">
                                            <p:txEl>
                                              <p:pRg st="15" end="15"/>
                                            </p:txEl>
                                          </p:spTgt>
                                        </p:tgtEl>
                                        <p:attrNameLst>
                                          <p:attrName>style.visibility</p:attrName>
                                        </p:attrNameLst>
                                      </p:cBhvr>
                                      <p:to>
                                        <p:strVal val="visible"/>
                                      </p:to>
                                    </p:set>
                                    <p:animEffect transition="in" filter="blinds(horizontal)">
                                      <p:cBhvr>
                                        <p:cTn id="96"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69BD47A0-B973-4E4C-BCFA-B54F61EF296D}"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177640" y="876263"/>
            <a:ext cx="8229600" cy="4678451"/>
          </a:xfrm>
        </p:spPr>
        <p:txBody>
          <a:bodyPr/>
          <a:lstStyle/>
          <a:p>
            <a:pPr eaLnBrk="1" hangingPunct="1">
              <a:spcBef>
                <a:spcPts val="300"/>
              </a:spcBef>
              <a:buFont typeface="Wingdings" panose="05000000000000000000" pitchFamily="2" charset="2"/>
              <a:buNone/>
            </a:pPr>
            <a:r>
              <a:rPr lang="en-US" altLang="zh-CN" sz="2800" b="1" dirty="0"/>
              <a:t>  (5) </a:t>
            </a:r>
            <a:r>
              <a:rPr lang="zh-CN" altLang="en-US" sz="2800" b="1" dirty="0">
                <a:solidFill>
                  <a:srgbClr val="FF0000"/>
                </a:solidFill>
              </a:rPr>
              <a:t>后序前驱</a:t>
            </a:r>
            <a:r>
              <a:rPr lang="zh-CN" altLang="en-US" sz="2800" b="1" dirty="0"/>
              <a:t>的求解</a:t>
            </a:r>
            <a:endParaRPr lang="zh-CN" altLang="en-US" sz="2800" b="1" dirty="0"/>
          </a:p>
          <a:p>
            <a:pPr eaLnBrk="1" hangingPunct="1">
              <a:spcBef>
                <a:spcPts val="1200"/>
              </a:spcBef>
              <a:buFont typeface="Wingdings" panose="05000000000000000000" pitchFamily="2" charset="2"/>
              <a:buNone/>
            </a:pPr>
            <a:r>
              <a:rPr lang="zh-CN" altLang="en-US" sz="2400" b="1" dirty="0">
                <a:solidFill>
                  <a:srgbClr val="FF0000"/>
                </a:solidFill>
              </a:rPr>
              <a:t>        分析：（按照</a:t>
            </a:r>
            <a:r>
              <a:rPr lang="en-US" altLang="zh-CN" sz="2400" b="1" dirty="0">
                <a:solidFill>
                  <a:srgbClr val="FF0000"/>
                </a:solidFill>
              </a:rPr>
              <a:t>P</a:t>
            </a:r>
            <a:r>
              <a:rPr lang="en-US" altLang="zh-CN" sz="2400" b="1" baseline="-25000" dirty="0">
                <a:solidFill>
                  <a:srgbClr val="FF0000"/>
                </a:solidFill>
              </a:rPr>
              <a:t>L</a:t>
            </a:r>
            <a:r>
              <a:rPr lang="en-US" altLang="zh-CN" sz="2400" b="1" dirty="0">
                <a:solidFill>
                  <a:srgbClr val="FF0000"/>
                </a:solidFill>
              </a:rPr>
              <a:t>P</a:t>
            </a:r>
            <a:r>
              <a:rPr lang="en-US" altLang="zh-CN" sz="2400" b="1" baseline="-25000" dirty="0">
                <a:solidFill>
                  <a:srgbClr val="FF0000"/>
                </a:solidFill>
              </a:rPr>
              <a:t>R</a:t>
            </a:r>
            <a:r>
              <a:rPr lang="en-US" altLang="zh-CN" sz="2400" b="1" dirty="0">
                <a:solidFill>
                  <a:srgbClr val="FF0000"/>
                </a:solidFill>
              </a:rPr>
              <a:t>P</a:t>
            </a:r>
            <a:r>
              <a:rPr lang="zh-CN" altLang="en-US" sz="2400" b="1" dirty="0">
                <a:solidFill>
                  <a:srgbClr val="FF0000"/>
                </a:solidFill>
              </a:rPr>
              <a:t>的次序分析）</a:t>
            </a:r>
            <a:endParaRPr lang="zh-CN" altLang="en-US" sz="2400" b="1" dirty="0">
              <a:solidFill>
                <a:srgbClr val="FF0000"/>
              </a:solidFill>
            </a:endParaRPr>
          </a:p>
          <a:p>
            <a:pPr eaLnBrk="1" hangingPunct="1">
              <a:spcBef>
                <a:spcPts val="1200"/>
              </a:spcBef>
              <a:buFont typeface="Wingdings" panose="05000000000000000000" pitchFamily="2" charset="2"/>
              <a:buNone/>
            </a:pPr>
            <a:r>
              <a:rPr lang="zh-CN" altLang="en-US" sz="2400" b="1" dirty="0"/>
              <a:t>       </a:t>
            </a:r>
            <a:r>
              <a:rPr lang="en-US" altLang="zh-CN" sz="2400" b="1" dirty="0"/>
              <a:t>(a) </a:t>
            </a:r>
            <a:r>
              <a:rPr lang="zh-CN" altLang="en-US" sz="2400" b="1" dirty="0"/>
              <a:t>若*</a:t>
            </a:r>
            <a:r>
              <a:rPr lang="en-US" altLang="zh-CN" sz="2400" b="1" dirty="0"/>
              <a:t>p</a:t>
            </a:r>
            <a:r>
              <a:rPr lang="zh-CN" altLang="en-US" sz="2400" b="1" dirty="0"/>
              <a:t>有右孩子 </a:t>
            </a:r>
            <a:r>
              <a:rPr lang="en-US" altLang="zh-CN" sz="2400" b="1" dirty="0"/>
              <a:t>—— </a:t>
            </a:r>
            <a:r>
              <a:rPr lang="zh-CN" altLang="en-US" sz="2400" b="1" dirty="0"/>
              <a:t>右孩子结点是其前驱；</a:t>
            </a:r>
            <a:endParaRPr lang="zh-CN" altLang="en-US" sz="2400" b="1" dirty="0"/>
          </a:p>
          <a:p>
            <a:pPr eaLnBrk="1" hangingPunct="1">
              <a:spcBef>
                <a:spcPts val="1200"/>
              </a:spcBef>
              <a:buFont typeface="Wingdings" panose="05000000000000000000" pitchFamily="2" charset="2"/>
              <a:buNone/>
            </a:pPr>
            <a:r>
              <a:rPr lang="zh-CN" altLang="en-US" sz="2400" b="1" dirty="0"/>
              <a:t>       </a:t>
            </a:r>
            <a:r>
              <a:rPr lang="en-US" altLang="zh-CN" sz="2400" b="1" dirty="0"/>
              <a:t>(b) </a:t>
            </a:r>
            <a:r>
              <a:rPr lang="zh-CN" altLang="en-US" sz="2400" b="1" dirty="0"/>
              <a:t>否则，若*</a:t>
            </a:r>
            <a:r>
              <a:rPr lang="en-US" altLang="zh-CN" sz="2400" b="1" dirty="0"/>
              <a:t>p</a:t>
            </a:r>
            <a:r>
              <a:rPr lang="zh-CN" altLang="en-US" sz="2400" b="1" dirty="0"/>
              <a:t>有左孩子 </a:t>
            </a:r>
            <a:r>
              <a:rPr lang="en-US" altLang="zh-CN" sz="2400" b="1" dirty="0"/>
              <a:t>—— </a:t>
            </a:r>
            <a:r>
              <a:rPr lang="zh-CN" altLang="en-US" sz="2400" b="1" dirty="0"/>
              <a:t>左孩子结点是其前驱；</a:t>
            </a:r>
            <a:endParaRPr lang="zh-CN" altLang="en-US" sz="2400" b="1" dirty="0"/>
          </a:p>
          <a:p>
            <a:pPr eaLnBrk="1" hangingPunct="1">
              <a:spcBef>
                <a:spcPts val="1200"/>
              </a:spcBef>
              <a:buFont typeface="Wingdings" panose="05000000000000000000" pitchFamily="2" charset="2"/>
              <a:buNone/>
            </a:pPr>
            <a:r>
              <a:rPr lang="zh-CN" altLang="en-US" sz="2400" b="1" dirty="0"/>
              <a:t>       </a:t>
            </a:r>
            <a:r>
              <a:rPr lang="en-US" altLang="zh-CN" sz="2400" b="1" dirty="0"/>
              <a:t>(c) </a:t>
            </a:r>
            <a:r>
              <a:rPr lang="zh-CN" altLang="en-US" sz="2400" b="1" dirty="0"/>
              <a:t>否则 </a:t>
            </a:r>
            <a:r>
              <a:rPr lang="en-US" altLang="zh-CN" sz="2400" b="1" dirty="0"/>
              <a:t>—— </a:t>
            </a:r>
            <a:r>
              <a:rPr lang="en-US" altLang="zh-CN" sz="2400" b="1" dirty="0" err="1"/>
              <a:t>p</a:t>
            </a:r>
            <a:r>
              <a:rPr lang="en-US" altLang="zh-CN" sz="2000" b="1" dirty="0" err="1">
                <a:sym typeface="Wingdings" panose="05000000000000000000" pitchFamily="2" charset="2"/>
              </a:rPr>
              <a:t></a:t>
            </a:r>
            <a:r>
              <a:rPr lang="en-US" altLang="zh-CN" sz="2400" b="1" dirty="0" err="1"/>
              <a:t>lchild</a:t>
            </a:r>
            <a:r>
              <a:rPr lang="zh-CN" altLang="en-US" sz="2400" b="1" dirty="0"/>
              <a:t>是其前驱线索 。</a:t>
            </a:r>
            <a:endParaRPr lang="zh-CN" altLang="en-US" sz="2400" b="1" dirty="0"/>
          </a:p>
          <a:p>
            <a:pPr eaLnBrk="1" hangingPunct="1">
              <a:spcBef>
                <a:spcPts val="1200"/>
              </a:spcBef>
              <a:buFont typeface="Wingdings" panose="05000000000000000000" pitchFamily="2" charset="2"/>
              <a:buNone/>
            </a:pPr>
            <a:r>
              <a:rPr lang="zh-CN" altLang="en-US" sz="2400" b="1" dirty="0"/>
              <a:t>            与先序后继的求解方式</a:t>
            </a:r>
            <a:r>
              <a:rPr lang="zh-CN" altLang="en-US" sz="2400" b="1" dirty="0">
                <a:solidFill>
                  <a:srgbClr val="FF0000"/>
                </a:solidFill>
              </a:rPr>
              <a:t>对称</a:t>
            </a:r>
            <a:r>
              <a:rPr lang="zh-CN" altLang="en-US" sz="2400" b="1" dirty="0"/>
              <a:t>。</a:t>
            </a:r>
            <a:endParaRPr lang="zh-CN" altLang="en-US" sz="2400" b="1" dirty="0"/>
          </a:p>
          <a:p>
            <a:pPr>
              <a:spcBef>
                <a:spcPts val="1200"/>
              </a:spcBef>
              <a:buNone/>
            </a:pPr>
            <a:r>
              <a:rPr lang="zh-CN" altLang="en-US" sz="2400" b="1" dirty="0"/>
              <a:t>  </a:t>
            </a:r>
            <a:endParaRPr lang="zh-CN" altLang="en-US" sz="2100" dirty="0"/>
          </a:p>
        </p:txBody>
      </p:sp>
      <p:grpSp>
        <p:nvGrpSpPr>
          <p:cNvPr id="6" name="组合 109"/>
          <p:cNvGrpSpPr/>
          <p:nvPr/>
        </p:nvGrpSpPr>
        <p:grpSpPr>
          <a:xfrm>
            <a:off x="-180528" y="186012"/>
            <a:ext cx="6121277" cy="646307"/>
            <a:chOff x="187276" y="4581574"/>
            <a:chExt cx="6542686" cy="704675"/>
          </a:xfrm>
        </p:grpSpPr>
        <p:sp>
          <p:nvSpPr>
            <p:cNvPr id="7" name="Freeform 5"/>
            <p:cNvSpPr/>
            <p:nvPr/>
          </p:nvSpPr>
          <p:spPr bwMode="auto">
            <a:xfrm>
              <a:off x="956926" y="4581575"/>
              <a:ext cx="804761" cy="66993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8" name="图片 7"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87276" y="4581574"/>
              <a:ext cx="6542686" cy="70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8.5 </a:t>
              </a:r>
              <a:r>
                <a:rPr lang="zh-CN" altLang="en-US" sz="3600" b="1" dirty="0">
                  <a:latin typeface="Times New Roman" panose="02020603050405020304" pitchFamily="18" charset="0"/>
                  <a:ea typeface="黑体" panose="02010609060101010101" pitchFamily="49" charset="-122"/>
                </a:rPr>
                <a:t>线索二叉树</a:t>
              </a:r>
              <a:endParaRPr lang="zh-CN" altLang="en-US" sz="3600" b="1" dirty="0">
                <a:latin typeface="黑体" panose="02010609060101010101" pitchFamily="49" charset="-122"/>
                <a:ea typeface="黑体" panose="02010609060101010101" pitchFamily="49" charset="-122"/>
              </a:endParaRPr>
            </a:p>
          </p:txBody>
        </p:sp>
      </p:grpSp>
      <p:grpSp>
        <p:nvGrpSpPr>
          <p:cNvPr id="10" name="组合 9"/>
          <p:cNvGrpSpPr/>
          <p:nvPr/>
        </p:nvGrpSpPr>
        <p:grpSpPr>
          <a:xfrm>
            <a:off x="725638" y="4187403"/>
            <a:ext cx="1760537" cy="2251800"/>
            <a:chOff x="6948488" y="981075"/>
            <a:chExt cx="1760537" cy="2462213"/>
          </a:xfrm>
        </p:grpSpPr>
        <p:grpSp>
          <p:nvGrpSpPr>
            <p:cNvPr id="11" name="Group 4"/>
            <p:cNvGrpSpPr/>
            <p:nvPr/>
          </p:nvGrpSpPr>
          <p:grpSpPr bwMode="auto">
            <a:xfrm>
              <a:off x="6948488" y="981075"/>
              <a:ext cx="1760537" cy="2462213"/>
              <a:chOff x="0" y="0"/>
              <a:chExt cx="1109" cy="1551"/>
            </a:xfrm>
          </p:grpSpPr>
          <p:sp>
            <p:nvSpPr>
              <p:cNvPr id="14" name="Oval 5"/>
              <p:cNvSpPr>
                <a:spLocks noChangeArrowheads="1"/>
              </p:cNvSpPr>
              <p:nvPr/>
            </p:nvSpPr>
            <p:spPr bwMode="auto">
              <a:xfrm>
                <a:off x="378" y="0"/>
                <a:ext cx="340" cy="484"/>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400" dirty="0">
                    <a:latin typeface="Times New Roman" panose="02020603050405020304" pitchFamily="18" charset="0"/>
                    <a:ea typeface="宋体" panose="02010600030101010101" pitchFamily="2" charset="-122"/>
                  </a:rPr>
                  <a:t>P</a:t>
                </a:r>
                <a:endParaRPr lang="en-US" altLang="zh-CN" sz="2400" dirty="0">
                  <a:ea typeface="宋体" panose="02010600030101010101" pitchFamily="2" charset="-122"/>
                </a:endParaRPr>
              </a:p>
            </p:txBody>
          </p:sp>
          <p:sp>
            <p:nvSpPr>
              <p:cNvPr id="15" name="Oval 7"/>
              <p:cNvSpPr>
                <a:spLocks noChangeArrowheads="1"/>
              </p:cNvSpPr>
              <p:nvPr/>
            </p:nvSpPr>
            <p:spPr bwMode="auto">
              <a:xfrm>
                <a:off x="0" y="499"/>
                <a:ext cx="499" cy="960"/>
              </a:xfrm>
              <a:prstGeom prst="ellipse">
                <a:avLst/>
              </a:prstGeom>
              <a:solidFill>
                <a:srgbClr val="00B0F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400" b="1" dirty="0">
                    <a:latin typeface="Times New Roman" panose="02020603050405020304" pitchFamily="18" charset="0"/>
                    <a:ea typeface="宋体" panose="02010600030101010101" pitchFamily="2" charset="-122"/>
                  </a:rPr>
                  <a:t> P</a:t>
                </a:r>
                <a:r>
                  <a:rPr lang="en-US" altLang="zh-CN" sz="2400" b="1" baseline="-25000" dirty="0">
                    <a:latin typeface="Times New Roman" panose="02020603050405020304" pitchFamily="18" charset="0"/>
                    <a:ea typeface="宋体" panose="02010600030101010101" pitchFamily="2" charset="-122"/>
                  </a:rPr>
                  <a:t>L</a:t>
                </a:r>
                <a:endParaRPr lang="en-US" altLang="zh-CN" sz="2400" b="1" baseline="-25000" dirty="0">
                  <a:latin typeface="Times New Roman" panose="02020603050405020304" pitchFamily="18" charset="0"/>
                  <a:ea typeface="宋体" panose="02010600030101010101" pitchFamily="2" charset="-122"/>
                </a:endParaRPr>
              </a:p>
            </p:txBody>
          </p:sp>
          <p:sp>
            <p:nvSpPr>
              <p:cNvPr id="16" name="Oval 8"/>
              <p:cNvSpPr>
                <a:spLocks noChangeArrowheads="1"/>
              </p:cNvSpPr>
              <p:nvPr/>
            </p:nvSpPr>
            <p:spPr bwMode="auto">
              <a:xfrm>
                <a:off x="635" y="499"/>
                <a:ext cx="474" cy="960"/>
              </a:xfrm>
              <a:prstGeom prst="ellipse">
                <a:avLst/>
              </a:prstGeom>
              <a:solidFill>
                <a:srgbClr val="00B0F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endParaRPr lang="en-US" altLang="zh-CN" sz="2400" b="1">
                  <a:latin typeface="Times New Roman" panose="02020603050405020304" pitchFamily="18" charset="0"/>
                  <a:ea typeface="宋体" panose="02010600030101010101" pitchFamily="2" charset="-122"/>
                </a:endParaRPr>
              </a:p>
              <a:p>
                <a:pPr algn="just"/>
                <a:r>
                  <a:rPr lang="en-US" altLang="zh-CN" sz="2400" b="1">
                    <a:latin typeface="Times New Roman" panose="02020603050405020304" pitchFamily="18" charset="0"/>
                    <a:ea typeface="宋体" panose="02010600030101010101" pitchFamily="2" charset="-122"/>
                  </a:rPr>
                  <a:t>P</a:t>
                </a:r>
                <a:r>
                  <a:rPr lang="en-US" altLang="zh-CN" sz="2400" b="1" baseline="-25000">
                    <a:latin typeface="Times New Roman" panose="02020603050405020304" pitchFamily="18" charset="0"/>
                    <a:ea typeface="宋体" panose="02010600030101010101" pitchFamily="2" charset="-122"/>
                  </a:rPr>
                  <a:t>R</a:t>
                </a:r>
                <a:endParaRPr lang="en-US" altLang="zh-CN" sz="2400" b="1" baseline="-25000">
                  <a:latin typeface="Times New Roman" panose="02020603050405020304" pitchFamily="18" charset="0"/>
                  <a:ea typeface="宋体" panose="02010600030101010101" pitchFamily="2" charset="-122"/>
                </a:endParaRPr>
              </a:p>
            </p:txBody>
          </p:sp>
          <p:sp>
            <p:nvSpPr>
              <p:cNvPr id="17" name="Text Box 10"/>
              <p:cNvSpPr txBox="1">
                <a:spLocks noChangeArrowheads="1"/>
              </p:cNvSpPr>
              <p:nvPr/>
            </p:nvSpPr>
            <p:spPr bwMode="auto">
              <a:xfrm>
                <a:off x="404" y="1320"/>
                <a:ext cx="5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dirty="0">
                    <a:ea typeface="宋体" panose="02010600030101010101" pitchFamily="2" charset="-122"/>
                  </a:rPr>
                  <a:t>(a)</a:t>
                </a:r>
                <a:endParaRPr lang="en-US" altLang="zh-CN" dirty="0">
                  <a:ea typeface="宋体" panose="02010600030101010101" pitchFamily="2" charset="-122"/>
                </a:endParaRPr>
              </a:p>
            </p:txBody>
          </p:sp>
        </p:grpSp>
        <p:cxnSp>
          <p:nvCxnSpPr>
            <p:cNvPr id="12" name="直接连接符 11"/>
            <p:cNvCxnSpPr>
              <a:stCxn id="14" idx="5"/>
              <a:endCxn id="16" idx="0"/>
            </p:cNvCxnSpPr>
            <p:nvPr/>
          </p:nvCxnSpPr>
          <p:spPr>
            <a:xfrm>
              <a:off x="8009268" y="1636903"/>
              <a:ext cx="323520" cy="1363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5" idx="0"/>
              <a:endCxn id="14" idx="3"/>
            </p:cNvCxnSpPr>
            <p:nvPr/>
          </p:nvCxnSpPr>
          <p:spPr>
            <a:xfrm flipV="1">
              <a:off x="7344569" y="1636903"/>
              <a:ext cx="283039" cy="1363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2627944" y="4140201"/>
            <a:ext cx="1309690" cy="2369765"/>
            <a:chOff x="5354637" y="3213101"/>
            <a:chExt cx="1309690" cy="2624137"/>
          </a:xfrm>
        </p:grpSpPr>
        <p:grpSp>
          <p:nvGrpSpPr>
            <p:cNvPr id="19" name="Group 11"/>
            <p:cNvGrpSpPr/>
            <p:nvPr/>
          </p:nvGrpSpPr>
          <p:grpSpPr bwMode="auto">
            <a:xfrm>
              <a:off x="5354637" y="3213101"/>
              <a:ext cx="1309690" cy="2624137"/>
              <a:chOff x="-187" y="-45"/>
              <a:chExt cx="825" cy="1653"/>
            </a:xfrm>
          </p:grpSpPr>
          <p:sp>
            <p:nvSpPr>
              <p:cNvPr id="21" name="Oval 12"/>
              <p:cNvSpPr>
                <a:spLocks noChangeArrowheads="1"/>
              </p:cNvSpPr>
              <p:nvPr/>
            </p:nvSpPr>
            <p:spPr bwMode="auto">
              <a:xfrm>
                <a:off x="136" y="-45"/>
                <a:ext cx="340" cy="484"/>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400" dirty="0">
                    <a:latin typeface="Times New Roman" panose="02020603050405020304" pitchFamily="18" charset="0"/>
                    <a:ea typeface="宋体" panose="02010600030101010101" pitchFamily="2" charset="-122"/>
                  </a:rPr>
                  <a:t>P</a:t>
                </a:r>
                <a:endParaRPr lang="en-US" altLang="zh-CN" sz="2400" dirty="0">
                  <a:ea typeface="宋体" panose="02010600030101010101" pitchFamily="2" charset="-122"/>
                </a:endParaRPr>
              </a:p>
            </p:txBody>
          </p:sp>
          <p:sp>
            <p:nvSpPr>
              <p:cNvPr id="22" name="Oval 13"/>
              <p:cNvSpPr>
                <a:spLocks noChangeArrowheads="1"/>
              </p:cNvSpPr>
              <p:nvPr/>
            </p:nvSpPr>
            <p:spPr bwMode="auto">
              <a:xfrm>
                <a:off x="-187" y="476"/>
                <a:ext cx="499" cy="960"/>
              </a:xfrm>
              <a:prstGeom prst="ellipse">
                <a:avLst/>
              </a:prstGeom>
              <a:solidFill>
                <a:srgbClr val="00B0F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endParaRPr lang="en-US" altLang="zh-CN" sz="2400" b="1" dirty="0">
                  <a:latin typeface="Times New Roman" panose="02020603050405020304" pitchFamily="18" charset="0"/>
                  <a:ea typeface="宋体" panose="02010600030101010101" pitchFamily="2" charset="-122"/>
                </a:endParaRPr>
              </a:p>
              <a:p>
                <a:pPr algn="just"/>
                <a:r>
                  <a:rPr lang="en-US" altLang="zh-CN" sz="2400" b="1" dirty="0">
                    <a:latin typeface="Times New Roman" panose="02020603050405020304" pitchFamily="18" charset="0"/>
                    <a:ea typeface="宋体" panose="02010600030101010101" pitchFamily="2" charset="-122"/>
                  </a:rPr>
                  <a:t>P</a:t>
                </a:r>
                <a:r>
                  <a:rPr lang="en-US" altLang="zh-CN" sz="2400" b="1" baseline="-25000" dirty="0">
                    <a:latin typeface="Times New Roman" panose="02020603050405020304" pitchFamily="18" charset="0"/>
                    <a:ea typeface="宋体" panose="02010600030101010101" pitchFamily="2" charset="-122"/>
                  </a:rPr>
                  <a:t>L</a:t>
                </a:r>
                <a:endParaRPr lang="en-US" altLang="zh-CN" sz="2400" b="1" baseline="-25000" dirty="0">
                  <a:latin typeface="Times New Roman" panose="02020603050405020304" pitchFamily="18" charset="0"/>
                  <a:ea typeface="宋体" panose="02010600030101010101" pitchFamily="2" charset="-122"/>
                </a:endParaRPr>
              </a:p>
            </p:txBody>
          </p:sp>
          <p:sp>
            <p:nvSpPr>
              <p:cNvPr id="23" name="Text Box 15"/>
              <p:cNvSpPr txBox="1">
                <a:spLocks noChangeArrowheads="1"/>
              </p:cNvSpPr>
              <p:nvPr/>
            </p:nvSpPr>
            <p:spPr bwMode="auto">
              <a:xfrm>
                <a:off x="138" y="1377"/>
                <a:ext cx="5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dirty="0">
                    <a:ea typeface="宋体" panose="02010600030101010101" pitchFamily="2" charset="-122"/>
                  </a:rPr>
                  <a:t>(b)</a:t>
                </a:r>
                <a:endParaRPr lang="en-US" altLang="zh-CN" dirty="0">
                  <a:ea typeface="宋体" panose="02010600030101010101" pitchFamily="2" charset="-122"/>
                </a:endParaRPr>
              </a:p>
            </p:txBody>
          </p:sp>
        </p:grpSp>
        <p:cxnSp>
          <p:nvCxnSpPr>
            <p:cNvPr id="20" name="直接连接符 19"/>
            <p:cNvCxnSpPr>
              <a:stCxn id="21" idx="3"/>
              <a:endCxn id="22" idx="0"/>
            </p:cNvCxnSpPr>
            <p:nvPr/>
          </p:nvCxnSpPr>
          <p:spPr>
            <a:xfrm flipH="1">
              <a:off x="5750719" y="3868928"/>
              <a:ext cx="195726" cy="171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16"/>
          <p:cNvGrpSpPr/>
          <p:nvPr/>
        </p:nvGrpSpPr>
        <p:grpSpPr bwMode="auto">
          <a:xfrm>
            <a:off x="3816190" y="4352002"/>
            <a:ext cx="1050925" cy="1608138"/>
            <a:chOff x="-84" y="0"/>
            <a:chExt cx="662" cy="1013"/>
          </a:xfrm>
        </p:grpSpPr>
        <p:sp>
          <p:nvSpPr>
            <p:cNvPr id="25" name="Text Box 17"/>
            <p:cNvSpPr txBox="1">
              <a:spLocks noChangeArrowheads="1"/>
            </p:cNvSpPr>
            <p:nvPr/>
          </p:nvSpPr>
          <p:spPr bwMode="auto">
            <a:xfrm>
              <a:off x="78" y="782"/>
              <a:ext cx="5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dirty="0">
                  <a:ea typeface="宋体" panose="02010600030101010101" pitchFamily="2" charset="-122"/>
                </a:rPr>
                <a:t>(c)</a:t>
              </a:r>
              <a:endParaRPr lang="en-US" altLang="zh-CN" dirty="0">
                <a:ea typeface="宋体" panose="02010600030101010101" pitchFamily="2" charset="-122"/>
              </a:endParaRPr>
            </a:p>
          </p:txBody>
        </p:sp>
        <p:sp>
          <p:nvSpPr>
            <p:cNvPr id="26" name="Oval 18"/>
            <p:cNvSpPr>
              <a:spLocks noChangeArrowheads="1"/>
            </p:cNvSpPr>
            <p:nvPr/>
          </p:nvSpPr>
          <p:spPr bwMode="auto">
            <a:xfrm>
              <a:off x="46" y="0"/>
              <a:ext cx="340" cy="484"/>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400" dirty="0">
                  <a:latin typeface="Times New Roman" panose="02020603050405020304" pitchFamily="18" charset="0"/>
                  <a:ea typeface="宋体" panose="02010600030101010101" pitchFamily="2" charset="-122"/>
                </a:rPr>
                <a:t>P</a:t>
              </a:r>
              <a:endParaRPr lang="en-US" altLang="zh-CN" sz="2400" dirty="0">
                <a:ea typeface="宋体" panose="02010600030101010101" pitchFamily="2" charset="-122"/>
              </a:endParaRPr>
            </a:p>
          </p:txBody>
        </p:sp>
        <p:sp>
          <p:nvSpPr>
            <p:cNvPr id="27" name="未知"/>
            <p:cNvSpPr/>
            <p:nvPr/>
          </p:nvSpPr>
          <p:spPr bwMode="auto">
            <a:xfrm flipH="1">
              <a:off x="-84" y="369"/>
              <a:ext cx="300" cy="312"/>
            </a:xfrm>
            <a:custGeom>
              <a:avLst/>
              <a:gdLst>
                <a:gd name="T0" fmla="*/ 12 w 750"/>
                <a:gd name="T1" fmla="*/ 125 h 780"/>
                <a:gd name="T2" fmla="*/ 12 w 750"/>
                <a:gd name="T3" fmla="*/ 250 h 780"/>
                <a:gd name="T4" fmla="*/ 84 w 750"/>
                <a:gd name="T5" fmla="*/ 312 h 780"/>
                <a:gd name="T6" fmla="*/ 156 w 750"/>
                <a:gd name="T7" fmla="*/ 250 h 780"/>
                <a:gd name="T8" fmla="*/ 300 w 750"/>
                <a:gd name="T9" fmla="*/ 0 h 780"/>
                <a:gd name="T10" fmla="*/ 0 60000 65536"/>
                <a:gd name="T11" fmla="*/ 0 60000 65536"/>
                <a:gd name="T12" fmla="*/ 0 60000 65536"/>
                <a:gd name="T13" fmla="*/ 0 60000 65536"/>
                <a:gd name="T14" fmla="*/ 0 60000 65536"/>
                <a:gd name="T15" fmla="*/ 0 w 750"/>
                <a:gd name="T16" fmla="*/ 0 h 780"/>
                <a:gd name="T17" fmla="*/ 750 w 750"/>
                <a:gd name="T18" fmla="*/ 780 h 780"/>
              </a:gdLst>
              <a:ahLst/>
              <a:cxnLst>
                <a:cxn ang="T10">
                  <a:pos x="T0" y="T1"/>
                </a:cxn>
                <a:cxn ang="T11">
                  <a:pos x="T2" y="T3"/>
                </a:cxn>
                <a:cxn ang="T12">
                  <a:pos x="T4" y="T5"/>
                </a:cxn>
                <a:cxn ang="T13">
                  <a:pos x="T6" y="T7"/>
                </a:cxn>
                <a:cxn ang="T14">
                  <a:pos x="T8" y="T9"/>
                </a:cxn>
              </a:cxnLst>
              <a:rect l="T15" t="T16" r="T17" b="T18"/>
              <a:pathLst>
                <a:path w="750" h="780">
                  <a:moveTo>
                    <a:pt x="30" y="312"/>
                  </a:moveTo>
                  <a:cubicBezTo>
                    <a:pt x="15" y="429"/>
                    <a:pt x="0" y="546"/>
                    <a:pt x="30" y="624"/>
                  </a:cubicBezTo>
                  <a:cubicBezTo>
                    <a:pt x="60" y="702"/>
                    <a:pt x="150" y="780"/>
                    <a:pt x="210" y="780"/>
                  </a:cubicBezTo>
                  <a:cubicBezTo>
                    <a:pt x="270" y="780"/>
                    <a:pt x="300" y="754"/>
                    <a:pt x="390" y="624"/>
                  </a:cubicBezTo>
                  <a:cubicBezTo>
                    <a:pt x="480" y="494"/>
                    <a:pt x="690" y="104"/>
                    <a:pt x="750" y="0"/>
                  </a:cubicBezTo>
                </a:path>
              </a:pathLst>
            </a:custGeom>
            <a:noFill/>
            <a:ln w="19050">
              <a:solidFill>
                <a:srgbClr val="FF0000"/>
              </a:solidFill>
              <a:prstDash val="dash"/>
              <a:rou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 name="矩形 4"/>
          <p:cNvSpPr/>
          <p:nvPr/>
        </p:nvSpPr>
        <p:spPr>
          <a:xfrm>
            <a:off x="4828530" y="3471441"/>
            <a:ext cx="4572000" cy="1315745"/>
          </a:xfrm>
          <a:prstGeom prst="rect">
            <a:avLst/>
          </a:prstGeom>
        </p:spPr>
        <p:txBody>
          <a:bodyPr>
            <a:spAutoFit/>
          </a:bodyPr>
          <a:lstStyle/>
          <a:p>
            <a:pPr eaLnBrk="1" hangingPunct="1">
              <a:spcBef>
                <a:spcPts val="300"/>
              </a:spcBef>
              <a:buFont typeface="Wingdings" panose="05000000000000000000" pitchFamily="2" charset="2"/>
              <a:buNone/>
            </a:pPr>
            <a:r>
              <a:rPr lang="zh-CN" altLang="en-US" b="1" dirty="0"/>
              <a:t> </a:t>
            </a:r>
            <a:r>
              <a:rPr lang="en-US" altLang="zh-CN" b="1" dirty="0" err="1">
                <a:solidFill>
                  <a:srgbClr val="0000FF"/>
                </a:solidFill>
              </a:rPr>
              <a:t>tbnode</a:t>
            </a:r>
            <a:r>
              <a:rPr lang="en-US" altLang="zh-CN" b="1" dirty="0"/>
              <a:t>* </a:t>
            </a:r>
            <a:r>
              <a:rPr lang="en-US" altLang="zh-CN" b="1" dirty="0" err="1"/>
              <a:t>Presuc</a:t>
            </a:r>
            <a:r>
              <a:rPr lang="en-US" altLang="zh-CN" b="1" dirty="0"/>
              <a:t>(</a:t>
            </a:r>
            <a:r>
              <a:rPr lang="en-US" altLang="zh-CN" b="1" dirty="0" err="1">
                <a:solidFill>
                  <a:srgbClr val="0000FF"/>
                </a:solidFill>
              </a:rPr>
              <a:t>tbnode</a:t>
            </a:r>
            <a:r>
              <a:rPr lang="en-US" altLang="zh-CN" b="1" dirty="0"/>
              <a:t> *p) {</a:t>
            </a:r>
            <a:endParaRPr lang="en-US" altLang="zh-CN" b="1" dirty="0"/>
          </a:p>
          <a:p>
            <a:pPr eaLnBrk="1" hangingPunct="1">
              <a:spcBef>
                <a:spcPts val="300"/>
              </a:spcBef>
              <a:buFont typeface="Wingdings" panose="05000000000000000000" pitchFamily="2" charset="2"/>
              <a:buNone/>
            </a:pPr>
            <a:r>
              <a:rPr lang="en-US" altLang="zh-CN" b="1" dirty="0">
                <a:solidFill>
                  <a:srgbClr val="0000FF"/>
                </a:solidFill>
              </a:rPr>
              <a:t>     if</a:t>
            </a:r>
            <a:r>
              <a:rPr lang="en-US" altLang="zh-CN" b="1" dirty="0"/>
              <a:t> ( </a:t>
            </a:r>
            <a:r>
              <a:rPr lang="en-US" altLang="zh-CN" b="1" dirty="0" err="1"/>
              <a:t>p</a:t>
            </a:r>
            <a:r>
              <a:rPr lang="en-US" altLang="zh-CN" b="1" dirty="0" err="1">
                <a:sym typeface="Wingdings" panose="05000000000000000000" pitchFamily="2" charset="2"/>
              </a:rPr>
              <a:t></a:t>
            </a:r>
            <a:r>
              <a:rPr lang="en-US" altLang="zh-CN" b="1" dirty="0" err="1"/>
              <a:t>ltag</a:t>
            </a:r>
            <a:r>
              <a:rPr lang="en-US" altLang="zh-CN" b="1" dirty="0"/>
              <a:t> == 0 ) </a:t>
            </a:r>
            <a:r>
              <a:rPr lang="en-US" altLang="zh-CN" b="1" dirty="0">
                <a:solidFill>
                  <a:srgbClr val="0000FF"/>
                </a:solidFill>
              </a:rPr>
              <a:t>return</a:t>
            </a:r>
            <a:r>
              <a:rPr lang="en-US" altLang="zh-CN" b="1" dirty="0"/>
              <a:t> ( </a:t>
            </a:r>
            <a:r>
              <a:rPr lang="en-US" altLang="zh-CN" b="1" dirty="0" err="1"/>
              <a:t>p</a:t>
            </a:r>
            <a:r>
              <a:rPr lang="en-US" altLang="zh-CN" b="1" dirty="0" err="1">
                <a:sym typeface="Wingdings" panose="05000000000000000000" pitchFamily="2" charset="2"/>
              </a:rPr>
              <a:t></a:t>
            </a:r>
            <a:r>
              <a:rPr lang="en-US" altLang="zh-CN" b="1" dirty="0" err="1"/>
              <a:t>lchild</a:t>
            </a:r>
            <a:r>
              <a:rPr lang="en-US" altLang="zh-CN" b="1" dirty="0"/>
              <a:t> );</a:t>
            </a:r>
            <a:endParaRPr lang="en-US" altLang="zh-CN" b="1" dirty="0"/>
          </a:p>
          <a:p>
            <a:pPr eaLnBrk="1" hangingPunct="1">
              <a:spcBef>
                <a:spcPts val="300"/>
              </a:spcBef>
              <a:buFont typeface="Wingdings" panose="05000000000000000000" pitchFamily="2" charset="2"/>
              <a:buNone/>
            </a:pPr>
            <a:r>
              <a:rPr lang="en-US" altLang="zh-CN" b="1" dirty="0">
                <a:solidFill>
                  <a:srgbClr val="0000FF"/>
                </a:solidFill>
              </a:rPr>
              <a:t>   else return </a:t>
            </a:r>
            <a:r>
              <a:rPr lang="en-US" altLang="zh-CN" b="1" dirty="0"/>
              <a:t>( </a:t>
            </a:r>
            <a:r>
              <a:rPr lang="en-US" altLang="zh-CN" b="1" dirty="0" err="1"/>
              <a:t>p</a:t>
            </a:r>
            <a:r>
              <a:rPr lang="en-US" altLang="zh-CN" b="1" dirty="0" err="1">
                <a:sym typeface="Wingdings" panose="05000000000000000000" pitchFamily="2" charset="2"/>
              </a:rPr>
              <a:t></a:t>
            </a:r>
            <a:r>
              <a:rPr lang="en-US" altLang="zh-CN" b="1" dirty="0" err="1"/>
              <a:t>rchild</a:t>
            </a:r>
            <a:r>
              <a:rPr lang="en-US" altLang="zh-CN" b="1" dirty="0"/>
              <a:t> );</a:t>
            </a:r>
            <a:endParaRPr lang="en-US" altLang="zh-CN" b="1" dirty="0"/>
          </a:p>
          <a:p>
            <a:pPr eaLnBrk="1" hangingPunct="1">
              <a:spcBef>
                <a:spcPts val="300"/>
              </a:spcBef>
              <a:buFont typeface="Wingdings" panose="05000000000000000000" pitchFamily="2" charset="2"/>
              <a:buNone/>
            </a:pPr>
            <a:r>
              <a:rPr lang="en-US" altLang="zh-CN" b="1" dirty="0"/>
              <a:t>    }</a:t>
            </a:r>
            <a:endParaRPr lang="zh-CN" altLang="en-US" dirty="0"/>
          </a:p>
        </p:txBody>
      </p:sp>
      <p:pic>
        <p:nvPicPr>
          <p:cNvPr id="29" name="图片 28"/>
          <p:cNvPicPr>
            <a:picLocks noChangeAspect="1"/>
          </p:cNvPicPr>
          <p:nvPr/>
        </p:nvPicPr>
        <p:blipFill>
          <a:blip r:embed="rId2"/>
          <a:stretch>
            <a:fillRect/>
          </a:stretch>
        </p:blipFill>
        <p:spPr>
          <a:xfrm>
            <a:off x="5013561" y="4985623"/>
            <a:ext cx="658019" cy="941556"/>
          </a:xfrm>
          <a:prstGeom prst="rect">
            <a:avLst/>
          </a:prstGeom>
        </p:spPr>
      </p:pic>
      <p:sp>
        <p:nvSpPr>
          <p:cNvPr id="30" name="矩形 29"/>
          <p:cNvSpPr/>
          <p:nvPr/>
        </p:nvSpPr>
        <p:spPr>
          <a:xfrm>
            <a:off x="5705630" y="4849528"/>
            <a:ext cx="3390672" cy="1315745"/>
          </a:xfrm>
          <a:prstGeom prst="rect">
            <a:avLst/>
          </a:prstGeom>
        </p:spPr>
        <p:txBody>
          <a:bodyPr wrap="none">
            <a:spAutoFit/>
          </a:bodyPr>
          <a:lstStyle/>
          <a:p>
            <a:pPr eaLnBrk="1" hangingPunct="1">
              <a:spcBef>
                <a:spcPts val="300"/>
              </a:spcBef>
              <a:buFont typeface="Wingdings" panose="05000000000000000000" pitchFamily="2" charset="2"/>
              <a:buNone/>
            </a:pPr>
            <a:r>
              <a:rPr lang="en-US" altLang="zh-CN" b="1" dirty="0" err="1">
                <a:solidFill>
                  <a:srgbClr val="0000FF"/>
                </a:solidFill>
              </a:rPr>
              <a:t>tbnode</a:t>
            </a:r>
            <a:r>
              <a:rPr lang="en-US" altLang="zh-CN" b="1" dirty="0"/>
              <a:t>* </a:t>
            </a:r>
            <a:r>
              <a:rPr lang="en-US" altLang="zh-CN" b="1" dirty="0" err="1"/>
              <a:t>Sucpre</a:t>
            </a:r>
            <a:r>
              <a:rPr lang="en-US" altLang="zh-CN" b="1" dirty="0"/>
              <a:t>(</a:t>
            </a:r>
            <a:r>
              <a:rPr lang="en-US" altLang="zh-CN" b="1" dirty="0" err="1">
                <a:solidFill>
                  <a:srgbClr val="0000FF"/>
                </a:solidFill>
              </a:rPr>
              <a:t>tbnode</a:t>
            </a:r>
            <a:r>
              <a:rPr lang="en-US" altLang="zh-CN" b="1" dirty="0"/>
              <a:t> *p) {</a:t>
            </a:r>
            <a:endParaRPr lang="en-US" altLang="zh-CN" b="1" dirty="0"/>
          </a:p>
          <a:p>
            <a:pPr eaLnBrk="1" hangingPunct="1">
              <a:spcBef>
                <a:spcPts val="300"/>
              </a:spcBef>
              <a:buFont typeface="Wingdings" panose="05000000000000000000" pitchFamily="2" charset="2"/>
              <a:buNone/>
            </a:pPr>
            <a:endParaRPr lang="en-US" altLang="zh-CN" b="1" dirty="0"/>
          </a:p>
          <a:p>
            <a:pPr eaLnBrk="1" hangingPunct="1">
              <a:spcBef>
                <a:spcPts val="300"/>
              </a:spcBef>
              <a:buFont typeface="Wingdings" panose="05000000000000000000" pitchFamily="2" charset="2"/>
              <a:buNone/>
            </a:pPr>
            <a:endParaRPr lang="en-US" altLang="zh-CN" b="1" dirty="0"/>
          </a:p>
          <a:p>
            <a:pPr eaLnBrk="1" hangingPunct="1">
              <a:spcBef>
                <a:spcPts val="300"/>
              </a:spcBef>
              <a:buFont typeface="Wingdings" panose="05000000000000000000" pitchFamily="2" charset="2"/>
              <a:buNone/>
            </a:pPr>
            <a:r>
              <a:rPr lang="en-US" altLang="zh-CN" b="1" dirty="0"/>
              <a:t>}</a:t>
            </a:r>
            <a:endParaRPr lang="en-US" altLang="zh-CN" b="1"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blinds(horizontal)">
                                      <p:cBhvr>
                                        <p:cTn id="28" dur="500"/>
                                        <p:tgtEl>
                                          <p:spTgt spid="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Effect transition="in" filter="blinds(horizontal)">
                                      <p:cBhvr>
                                        <p:cTn id="39" dur="500"/>
                                        <p:tgtEl>
                                          <p:spTgt spid="2">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blinds(horizontal)">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blinds(horizontal)">
                                      <p:cBhvr>
                                        <p:cTn id="49" dur="500"/>
                                        <p:tgtEl>
                                          <p:spTgt spid="2">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additive="base">
                                        <p:cTn id="54" dur="500" fill="hold"/>
                                        <p:tgtEl>
                                          <p:spTgt spid="5"/>
                                        </p:tgtEl>
                                        <p:attrNameLst>
                                          <p:attrName>ppt_x</p:attrName>
                                        </p:attrNameLst>
                                      </p:cBhvr>
                                      <p:tavLst>
                                        <p:tav tm="0">
                                          <p:val>
                                            <p:strVal val="#ppt_x"/>
                                          </p:val>
                                        </p:tav>
                                        <p:tav tm="100000">
                                          <p:val>
                                            <p:strVal val="#ppt_x"/>
                                          </p:val>
                                        </p:tav>
                                      </p:tavLst>
                                    </p:anim>
                                    <p:anim calcmode="lin" valueType="num">
                                      <p:cBhvr additive="base">
                                        <p:cTn id="5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500" fill="hold"/>
                                        <p:tgtEl>
                                          <p:spTgt spid="29"/>
                                        </p:tgtEl>
                                        <p:attrNameLst>
                                          <p:attrName>ppt_x</p:attrName>
                                        </p:attrNameLst>
                                      </p:cBhvr>
                                      <p:tavLst>
                                        <p:tav tm="0">
                                          <p:val>
                                            <p:strVal val="#ppt_x"/>
                                          </p:val>
                                        </p:tav>
                                        <p:tav tm="100000">
                                          <p:val>
                                            <p:strVal val="#ppt_x"/>
                                          </p:val>
                                        </p:tav>
                                      </p:tavLst>
                                    </p:anim>
                                    <p:anim calcmode="lin" valueType="num">
                                      <p:cBhvr additive="base">
                                        <p:cTn id="61"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anim calcmode="lin" valueType="num">
                                      <p:cBhvr additive="base">
                                        <p:cTn id="66" dur="500" fill="hold"/>
                                        <p:tgtEl>
                                          <p:spTgt spid="30"/>
                                        </p:tgtEl>
                                        <p:attrNameLst>
                                          <p:attrName>ppt_x</p:attrName>
                                        </p:attrNameLst>
                                      </p:cBhvr>
                                      <p:tavLst>
                                        <p:tav tm="0">
                                          <p:val>
                                            <p:strVal val="#ppt_x"/>
                                          </p:val>
                                        </p:tav>
                                        <p:tav tm="100000">
                                          <p:val>
                                            <p:strVal val="#ppt_x"/>
                                          </p:val>
                                        </p:tav>
                                      </p:tavLst>
                                    </p:anim>
                                    <p:anim calcmode="lin" valueType="num">
                                      <p:cBhvr additive="base">
                                        <p:cTn id="6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P spid="5" grpId="0"/>
      <p:bldP spid="3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69BD47A0-B973-4E4C-BCFA-B54F61EF296D}"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384513" y="937330"/>
            <a:ext cx="8229600" cy="4678451"/>
          </a:xfrm>
        </p:spPr>
        <p:txBody>
          <a:bodyPr/>
          <a:lstStyle/>
          <a:p>
            <a:pPr>
              <a:spcBef>
                <a:spcPts val="1200"/>
              </a:spcBef>
              <a:buNone/>
            </a:pPr>
            <a:r>
              <a:rPr lang="zh-CN" altLang="en-US" sz="2800" b="1" dirty="0"/>
              <a:t>  </a:t>
            </a:r>
            <a:r>
              <a:rPr lang="en-US" altLang="zh-CN" sz="2800" b="1" dirty="0"/>
              <a:t>(6) </a:t>
            </a:r>
            <a:r>
              <a:rPr lang="zh-CN" altLang="en-US" sz="2800" b="1" dirty="0">
                <a:solidFill>
                  <a:srgbClr val="FF0000"/>
                </a:solidFill>
              </a:rPr>
              <a:t>后序后继</a:t>
            </a:r>
            <a:r>
              <a:rPr lang="zh-CN" altLang="en-US" sz="2800" b="1" dirty="0"/>
              <a:t>的求解</a:t>
            </a:r>
            <a:endParaRPr lang="zh-CN" altLang="en-US" sz="2800" b="1" dirty="0"/>
          </a:p>
          <a:p>
            <a:pPr eaLnBrk="1" hangingPunct="1">
              <a:spcBef>
                <a:spcPts val="1200"/>
              </a:spcBef>
              <a:buFont typeface="Wingdings" panose="05000000000000000000" pitchFamily="2" charset="2"/>
              <a:buNone/>
            </a:pPr>
            <a:r>
              <a:rPr lang="zh-CN" altLang="en-US" sz="2400" b="1" dirty="0">
                <a:solidFill>
                  <a:schemeClr val="accent2"/>
                </a:solidFill>
              </a:rPr>
              <a:t>         </a:t>
            </a:r>
            <a:r>
              <a:rPr lang="zh-CN" altLang="en-US" sz="2400" b="1" dirty="0">
                <a:solidFill>
                  <a:srgbClr val="FF0000"/>
                </a:solidFill>
              </a:rPr>
              <a:t>分析</a:t>
            </a:r>
            <a:r>
              <a:rPr lang="zh-CN" altLang="en-US" sz="2400" b="1" dirty="0"/>
              <a:t>：</a:t>
            </a:r>
            <a:endParaRPr lang="zh-CN" altLang="en-US" sz="2400" b="1" dirty="0"/>
          </a:p>
          <a:p>
            <a:pPr eaLnBrk="1" hangingPunct="1">
              <a:spcBef>
                <a:spcPts val="1200"/>
              </a:spcBef>
              <a:buFont typeface="Wingdings" panose="05000000000000000000" pitchFamily="2" charset="2"/>
              <a:buNone/>
            </a:pPr>
            <a:r>
              <a:rPr lang="zh-CN" altLang="en-US" sz="2400" b="1" dirty="0"/>
              <a:t>         </a:t>
            </a:r>
            <a:r>
              <a:rPr lang="en-US" altLang="zh-CN" sz="2400" b="1" dirty="0"/>
              <a:t>(a) </a:t>
            </a:r>
            <a:r>
              <a:rPr lang="zh-CN" altLang="en-US" sz="2400" b="1" dirty="0"/>
              <a:t>根 </a:t>
            </a:r>
            <a:r>
              <a:rPr lang="en-US" altLang="zh-CN" sz="2400" b="1" dirty="0"/>
              <a:t>—— </a:t>
            </a:r>
            <a:r>
              <a:rPr lang="zh-CN" altLang="en-US" sz="2400" b="1" dirty="0"/>
              <a:t>无后继；</a:t>
            </a:r>
            <a:endParaRPr lang="zh-CN" altLang="en-US" sz="2400" b="1" dirty="0"/>
          </a:p>
          <a:p>
            <a:pPr eaLnBrk="1" hangingPunct="1">
              <a:spcBef>
                <a:spcPts val="1200"/>
              </a:spcBef>
              <a:buFont typeface="Wingdings" panose="05000000000000000000" pitchFamily="2" charset="2"/>
              <a:buNone/>
            </a:pPr>
            <a:r>
              <a:rPr lang="zh-CN" altLang="en-US" sz="2400" b="1" dirty="0"/>
              <a:t>         </a:t>
            </a:r>
            <a:r>
              <a:rPr lang="en-US" altLang="zh-CN" sz="2400" b="1" dirty="0"/>
              <a:t>(b) </a:t>
            </a:r>
            <a:r>
              <a:rPr lang="zh-CN" altLang="en-US" sz="2400" b="1" dirty="0"/>
              <a:t>若*</a:t>
            </a:r>
            <a:r>
              <a:rPr lang="en-US" altLang="zh-CN" sz="2400" b="1" dirty="0"/>
              <a:t>p</a:t>
            </a:r>
            <a:r>
              <a:rPr lang="zh-CN" altLang="en-US" sz="2400" b="1" dirty="0"/>
              <a:t>是其父结点的右孩子 </a:t>
            </a:r>
            <a:r>
              <a:rPr lang="en-US" altLang="zh-CN" sz="2400" b="1" dirty="0"/>
              <a:t>—— </a:t>
            </a:r>
            <a:r>
              <a:rPr lang="zh-CN" altLang="en-US" sz="2400" b="1" dirty="0"/>
              <a:t>父结点是其后继；</a:t>
            </a:r>
            <a:endParaRPr lang="zh-CN" altLang="en-US" sz="2400" b="1" dirty="0"/>
          </a:p>
          <a:p>
            <a:pPr eaLnBrk="1" hangingPunct="1">
              <a:spcBef>
                <a:spcPts val="1200"/>
              </a:spcBef>
              <a:buFont typeface="Wingdings" panose="05000000000000000000" pitchFamily="2" charset="2"/>
              <a:buNone/>
            </a:pPr>
            <a:r>
              <a:rPr lang="zh-CN" altLang="en-US" sz="2400" b="1" dirty="0"/>
              <a:t>         </a:t>
            </a:r>
            <a:r>
              <a:rPr lang="en-US" altLang="zh-CN" sz="2400" b="1" dirty="0"/>
              <a:t>(c) </a:t>
            </a:r>
            <a:r>
              <a:rPr lang="zh-CN" altLang="en-US" sz="2400" b="1" dirty="0"/>
              <a:t>若是父结点的左孩子 </a:t>
            </a:r>
            <a:r>
              <a:rPr lang="en-US" altLang="zh-CN" sz="2400" b="1" dirty="0"/>
              <a:t>—— </a:t>
            </a:r>
            <a:endParaRPr lang="en-US" altLang="zh-CN" sz="2400" b="1" dirty="0"/>
          </a:p>
          <a:p>
            <a:pPr eaLnBrk="1" hangingPunct="1">
              <a:spcBef>
                <a:spcPts val="1200"/>
              </a:spcBef>
              <a:buFont typeface="Wingdings" panose="05000000000000000000" pitchFamily="2" charset="2"/>
              <a:buNone/>
            </a:pPr>
            <a:r>
              <a:rPr lang="en-US" altLang="zh-CN" sz="2400" b="1" dirty="0"/>
              <a:t>              </a:t>
            </a:r>
            <a:r>
              <a:rPr lang="zh-CN" altLang="en-US" sz="2400" b="1" dirty="0"/>
              <a:t>无右兄弟 </a:t>
            </a:r>
            <a:r>
              <a:rPr lang="en-US" altLang="zh-CN" sz="2400" b="1" dirty="0"/>
              <a:t>—— </a:t>
            </a:r>
            <a:r>
              <a:rPr lang="zh-CN" altLang="en-US" sz="2400" b="1" dirty="0"/>
              <a:t>父结点是其后继</a:t>
            </a:r>
            <a:endParaRPr lang="zh-CN" altLang="en-US" sz="2400" b="1" dirty="0"/>
          </a:p>
          <a:p>
            <a:pPr eaLnBrk="1" hangingPunct="1">
              <a:spcBef>
                <a:spcPts val="1200"/>
              </a:spcBef>
              <a:buFont typeface="Wingdings" panose="05000000000000000000" pitchFamily="2" charset="2"/>
              <a:buNone/>
            </a:pPr>
            <a:r>
              <a:rPr lang="zh-CN" altLang="en-US" sz="2400" b="1" dirty="0"/>
              <a:t>              有右兄弟 </a:t>
            </a:r>
            <a:r>
              <a:rPr lang="en-US" altLang="zh-CN" sz="2400" b="1" dirty="0"/>
              <a:t>—— </a:t>
            </a:r>
            <a:r>
              <a:rPr lang="zh-CN" altLang="en-US" sz="2400" b="1" dirty="0"/>
              <a:t>右兄弟子树的后序序列的第一个结点</a:t>
            </a:r>
            <a:endParaRPr lang="en-US" altLang="zh-CN" sz="2400" b="1" dirty="0"/>
          </a:p>
          <a:p>
            <a:pPr eaLnBrk="1" hangingPunct="1">
              <a:spcBef>
                <a:spcPts val="1200"/>
              </a:spcBef>
              <a:buFont typeface="Wingdings" panose="05000000000000000000" pitchFamily="2" charset="2"/>
              <a:buNone/>
            </a:pPr>
            <a:r>
              <a:rPr lang="en-US" altLang="zh-CN" sz="2400" b="1" dirty="0"/>
              <a:t>                                        </a:t>
            </a:r>
            <a:r>
              <a:rPr lang="zh-CN" altLang="en-US" sz="2400" b="1" dirty="0"/>
              <a:t>是其后继</a:t>
            </a:r>
            <a:endParaRPr lang="zh-CN" altLang="en-US" sz="2400" b="1" dirty="0"/>
          </a:p>
          <a:p>
            <a:pPr eaLnBrk="1" hangingPunct="1">
              <a:spcBef>
                <a:spcPts val="1200"/>
              </a:spcBef>
              <a:buFont typeface="Wingdings" panose="05000000000000000000" pitchFamily="2" charset="2"/>
              <a:buNone/>
            </a:pPr>
            <a:r>
              <a:rPr lang="zh-CN" altLang="en-US" sz="2400" b="1" dirty="0"/>
              <a:t>                                        </a:t>
            </a:r>
            <a:r>
              <a:rPr lang="en-US" altLang="zh-CN" sz="2400" b="1" dirty="0"/>
              <a:t>------</a:t>
            </a:r>
            <a:r>
              <a:rPr lang="zh-CN" altLang="en-US" sz="2400" b="1" dirty="0"/>
              <a:t>右兄弟子树中最左下的叶子结点</a:t>
            </a:r>
            <a:r>
              <a:rPr lang="zh-CN" altLang="en-US" sz="2100" b="1" dirty="0"/>
              <a:t>。</a:t>
            </a:r>
            <a:endParaRPr lang="zh-CN" altLang="en-US" sz="2100" b="1" dirty="0"/>
          </a:p>
        </p:txBody>
      </p:sp>
      <p:grpSp>
        <p:nvGrpSpPr>
          <p:cNvPr id="6" name="组合 109"/>
          <p:cNvGrpSpPr/>
          <p:nvPr/>
        </p:nvGrpSpPr>
        <p:grpSpPr>
          <a:xfrm>
            <a:off x="-180528" y="186012"/>
            <a:ext cx="6121277" cy="646307"/>
            <a:chOff x="187276" y="4581574"/>
            <a:chExt cx="6542686" cy="704675"/>
          </a:xfrm>
        </p:grpSpPr>
        <p:sp>
          <p:nvSpPr>
            <p:cNvPr id="7" name="Freeform 5"/>
            <p:cNvSpPr/>
            <p:nvPr/>
          </p:nvSpPr>
          <p:spPr bwMode="auto">
            <a:xfrm>
              <a:off x="956926" y="4581575"/>
              <a:ext cx="804761" cy="66993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8" name="图片 7"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87276" y="4581574"/>
              <a:ext cx="6542686" cy="70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8.5 </a:t>
              </a:r>
              <a:r>
                <a:rPr lang="zh-CN" altLang="en-US" sz="3600" b="1" dirty="0">
                  <a:latin typeface="Times New Roman" panose="02020603050405020304" pitchFamily="18" charset="0"/>
                  <a:ea typeface="黑体" panose="02010609060101010101" pitchFamily="49" charset="-122"/>
                </a:rPr>
                <a:t>线索二叉树</a:t>
              </a:r>
              <a:endParaRPr lang="zh-CN" altLang="en-US" sz="3600" b="1" dirty="0">
                <a:latin typeface="黑体" panose="02010609060101010101" pitchFamily="49" charset="-122"/>
                <a:ea typeface="黑体" panose="02010609060101010101" pitchFamily="49" charset="-122"/>
              </a:endParaRPr>
            </a:p>
          </p:txBody>
        </p:sp>
      </p:grpSp>
      <p:sp>
        <p:nvSpPr>
          <p:cNvPr id="10" name="Oval 5"/>
          <p:cNvSpPr>
            <a:spLocks noChangeArrowheads="1"/>
          </p:cNvSpPr>
          <p:nvPr/>
        </p:nvSpPr>
        <p:spPr bwMode="auto">
          <a:xfrm>
            <a:off x="4139952" y="1916832"/>
            <a:ext cx="539750" cy="635000"/>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400" dirty="0">
                <a:latin typeface="Times New Roman" panose="02020603050405020304" pitchFamily="18" charset="0"/>
                <a:ea typeface="宋体" panose="02010600030101010101" pitchFamily="2" charset="-122"/>
              </a:rPr>
              <a:t>P</a:t>
            </a:r>
            <a:endParaRPr lang="en-US" altLang="zh-CN" sz="2400" dirty="0">
              <a:ea typeface="宋体" panose="02010600030101010101" pitchFamily="2" charset="-122"/>
            </a:endParaRPr>
          </a:p>
        </p:txBody>
      </p:sp>
      <p:grpSp>
        <p:nvGrpSpPr>
          <p:cNvPr id="16" name="组合 15"/>
          <p:cNvGrpSpPr/>
          <p:nvPr/>
        </p:nvGrpSpPr>
        <p:grpSpPr>
          <a:xfrm>
            <a:off x="5940748" y="2924944"/>
            <a:ext cx="703692" cy="864195"/>
            <a:chOff x="6845301" y="981075"/>
            <a:chExt cx="1243012" cy="1635125"/>
          </a:xfrm>
        </p:grpSpPr>
        <p:grpSp>
          <p:nvGrpSpPr>
            <p:cNvPr id="17" name="Group 4"/>
            <p:cNvGrpSpPr/>
            <p:nvPr/>
          </p:nvGrpSpPr>
          <p:grpSpPr bwMode="auto">
            <a:xfrm>
              <a:off x="6845301" y="981075"/>
              <a:ext cx="1243012" cy="1635125"/>
              <a:chOff x="-65" y="0"/>
              <a:chExt cx="783" cy="1030"/>
            </a:xfrm>
          </p:grpSpPr>
          <p:sp>
            <p:nvSpPr>
              <p:cNvPr id="20" name="Oval 5"/>
              <p:cNvSpPr>
                <a:spLocks noChangeArrowheads="1"/>
              </p:cNvSpPr>
              <p:nvPr/>
            </p:nvSpPr>
            <p:spPr bwMode="auto">
              <a:xfrm>
                <a:off x="378" y="0"/>
                <a:ext cx="340" cy="484"/>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000" dirty="0">
                    <a:latin typeface="Times New Roman" panose="02020603050405020304" pitchFamily="18" charset="0"/>
                    <a:ea typeface="宋体" panose="02010600030101010101" pitchFamily="2" charset="-122"/>
                  </a:rPr>
                  <a:t>t</a:t>
                </a:r>
                <a:endParaRPr lang="en-US" altLang="zh-CN" sz="2000" dirty="0">
                  <a:ea typeface="宋体" panose="02010600030101010101" pitchFamily="2" charset="-122"/>
                </a:endParaRPr>
              </a:p>
            </p:txBody>
          </p:sp>
          <p:sp>
            <p:nvSpPr>
              <p:cNvPr id="21" name="Oval 7"/>
              <p:cNvSpPr>
                <a:spLocks noChangeArrowheads="1"/>
              </p:cNvSpPr>
              <p:nvPr/>
            </p:nvSpPr>
            <p:spPr bwMode="auto">
              <a:xfrm>
                <a:off x="-65" y="499"/>
                <a:ext cx="415" cy="531"/>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000" b="1" dirty="0">
                    <a:latin typeface="Times New Roman" panose="02020603050405020304" pitchFamily="18" charset="0"/>
                    <a:ea typeface="宋体" panose="02010600030101010101" pitchFamily="2" charset="-122"/>
                  </a:rPr>
                  <a:t>P</a:t>
                </a:r>
                <a:endParaRPr lang="en-US" altLang="zh-CN" sz="2000" b="1" baseline="-25000" dirty="0">
                  <a:latin typeface="Times New Roman" panose="02020603050405020304" pitchFamily="18" charset="0"/>
                  <a:ea typeface="宋体" panose="02010600030101010101" pitchFamily="2" charset="-122"/>
                </a:endParaRPr>
              </a:p>
            </p:txBody>
          </p:sp>
        </p:grpSp>
        <p:cxnSp>
          <p:nvCxnSpPr>
            <p:cNvPr id="19" name="直接连接符 18"/>
            <p:cNvCxnSpPr>
              <a:stCxn id="21" idx="0"/>
              <a:endCxn id="20" idx="3"/>
            </p:cNvCxnSpPr>
            <p:nvPr/>
          </p:nvCxnSpPr>
          <p:spPr>
            <a:xfrm flipV="1">
              <a:off x="7174707" y="1636904"/>
              <a:ext cx="452902" cy="1363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34044" y="4662974"/>
            <a:ext cx="1170124" cy="1338262"/>
            <a:chOff x="534044" y="4662974"/>
            <a:chExt cx="1170124" cy="1338262"/>
          </a:xfrm>
        </p:grpSpPr>
        <p:grpSp>
          <p:nvGrpSpPr>
            <p:cNvPr id="23" name="组合 22"/>
            <p:cNvGrpSpPr/>
            <p:nvPr/>
          </p:nvGrpSpPr>
          <p:grpSpPr>
            <a:xfrm>
              <a:off x="534044" y="4662974"/>
              <a:ext cx="1170124" cy="1338262"/>
              <a:chOff x="6845301" y="981075"/>
              <a:chExt cx="2066924" cy="2316163"/>
            </a:xfrm>
          </p:grpSpPr>
          <p:grpSp>
            <p:nvGrpSpPr>
              <p:cNvPr id="24" name="Group 4"/>
              <p:cNvGrpSpPr/>
              <p:nvPr/>
            </p:nvGrpSpPr>
            <p:grpSpPr bwMode="auto">
              <a:xfrm>
                <a:off x="6845301" y="981075"/>
                <a:ext cx="2066924" cy="2316163"/>
                <a:chOff x="-65" y="0"/>
                <a:chExt cx="1302" cy="1459"/>
              </a:xfrm>
            </p:grpSpPr>
            <p:sp>
              <p:nvSpPr>
                <p:cNvPr id="27" name="Oval 5"/>
                <p:cNvSpPr>
                  <a:spLocks noChangeArrowheads="1"/>
                </p:cNvSpPr>
                <p:nvPr/>
              </p:nvSpPr>
              <p:spPr bwMode="auto">
                <a:xfrm>
                  <a:off x="378" y="0"/>
                  <a:ext cx="340" cy="484"/>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endParaRPr lang="en-US" altLang="zh-CN" sz="2000" dirty="0">
                    <a:ea typeface="宋体" panose="02010600030101010101" pitchFamily="2" charset="-122"/>
                  </a:endParaRPr>
                </a:p>
              </p:txBody>
            </p:sp>
            <p:sp>
              <p:nvSpPr>
                <p:cNvPr id="28" name="Oval 7"/>
                <p:cNvSpPr>
                  <a:spLocks noChangeArrowheads="1"/>
                </p:cNvSpPr>
                <p:nvPr/>
              </p:nvSpPr>
              <p:spPr bwMode="auto">
                <a:xfrm>
                  <a:off x="-65" y="499"/>
                  <a:ext cx="415" cy="500"/>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000" b="1" dirty="0">
                      <a:latin typeface="Times New Roman" panose="02020603050405020304" pitchFamily="18" charset="0"/>
                      <a:ea typeface="宋体" panose="02010600030101010101" pitchFamily="2" charset="-122"/>
                    </a:rPr>
                    <a:t>P</a:t>
                  </a:r>
                  <a:endParaRPr lang="en-US" altLang="zh-CN" sz="2000" b="1" baseline="-25000" dirty="0">
                    <a:latin typeface="Times New Roman" panose="02020603050405020304" pitchFamily="18" charset="0"/>
                    <a:ea typeface="宋体" panose="02010600030101010101" pitchFamily="2" charset="-122"/>
                  </a:endParaRPr>
                </a:p>
              </p:txBody>
            </p:sp>
            <p:sp>
              <p:nvSpPr>
                <p:cNvPr id="29" name="Oval 8"/>
                <p:cNvSpPr>
                  <a:spLocks noChangeArrowheads="1"/>
                </p:cNvSpPr>
                <p:nvPr/>
              </p:nvSpPr>
              <p:spPr bwMode="auto">
                <a:xfrm>
                  <a:off x="472" y="499"/>
                  <a:ext cx="765" cy="960"/>
                </a:xfrm>
                <a:prstGeom prst="ellipse">
                  <a:avLst/>
                </a:prstGeom>
                <a:solidFill>
                  <a:srgbClr val="00B0F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000" b="1" dirty="0">
                      <a:latin typeface="Times New Roman" panose="02020603050405020304" pitchFamily="18" charset="0"/>
                      <a:ea typeface="宋体" panose="02010600030101010101" pitchFamily="2" charset="-122"/>
                    </a:rPr>
                    <a:t>P</a:t>
                  </a:r>
                  <a:r>
                    <a:rPr lang="en-US" altLang="zh-CN" sz="2000" b="1" baseline="-25000" dirty="0">
                      <a:latin typeface="Times New Roman" panose="02020603050405020304" pitchFamily="18" charset="0"/>
                      <a:ea typeface="宋体" panose="02010600030101010101" pitchFamily="2" charset="-122"/>
                    </a:rPr>
                    <a:t>R</a:t>
                  </a:r>
                  <a:endParaRPr lang="en-US" altLang="zh-CN" sz="2000" b="1" baseline="-25000" dirty="0">
                    <a:latin typeface="Times New Roman" panose="02020603050405020304" pitchFamily="18" charset="0"/>
                    <a:ea typeface="宋体" panose="02010600030101010101" pitchFamily="2" charset="-122"/>
                  </a:endParaRPr>
                </a:p>
              </p:txBody>
            </p:sp>
          </p:grpSp>
          <p:cxnSp>
            <p:nvCxnSpPr>
              <p:cNvPr id="25" name="直接连接符 24"/>
              <p:cNvCxnSpPr>
                <a:stCxn id="27" idx="5"/>
                <a:endCxn id="29" idx="0"/>
              </p:cNvCxnSpPr>
              <p:nvPr/>
            </p:nvCxnSpPr>
            <p:spPr>
              <a:xfrm>
                <a:off x="8009267" y="1636902"/>
                <a:ext cx="295417" cy="1363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28" idx="0"/>
                <a:endCxn id="27" idx="3"/>
              </p:cNvCxnSpPr>
              <p:nvPr/>
            </p:nvCxnSpPr>
            <p:spPr>
              <a:xfrm flipV="1">
                <a:off x="7174707" y="1636902"/>
                <a:ext cx="452902" cy="1363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4" name="文本框 83"/>
            <p:cNvSpPr txBox="1"/>
            <p:nvPr/>
          </p:nvSpPr>
          <p:spPr>
            <a:xfrm>
              <a:off x="951665" y="4691227"/>
              <a:ext cx="21602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p:txBody>
        </p:sp>
      </p:grpSp>
      <p:grpSp>
        <p:nvGrpSpPr>
          <p:cNvPr id="86" name="组合 85"/>
          <p:cNvGrpSpPr/>
          <p:nvPr/>
        </p:nvGrpSpPr>
        <p:grpSpPr>
          <a:xfrm>
            <a:off x="7978805" y="2258034"/>
            <a:ext cx="765715" cy="882559"/>
            <a:chOff x="7978805" y="2258034"/>
            <a:chExt cx="765715" cy="882559"/>
          </a:xfrm>
        </p:grpSpPr>
        <p:grpSp>
          <p:nvGrpSpPr>
            <p:cNvPr id="11" name="组合 10"/>
            <p:cNvGrpSpPr/>
            <p:nvPr/>
          </p:nvGrpSpPr>
          <p:grpSpPr>
            <a:xfrm>
              <a:off x="7978805" y="2271564"/>
              <a:ext cx="765715" cy="869029"/>
              <a:chOff x="7548562" y="981075"/>
              <a:chExt cx="1212849" cy="1814513"/>
            </a:xfrm>
          </p:grpSpPr>
          <p:grpSp>
            <p:nvGrpSpPr>
              <p:cNvPr id="12" name="Group 4"/>
              <p:cNvGrpSpPr/>
              <p:nvPr/>
            </p:nvGrpSpPr>
            <p:grpSpPr bwMode="auto">
              <a:xfrm>
                <a:off x="7548562" y="981075"/>
                <a:ext cx="1212849" cy="1814513"/>
                <a:chOff x="378" y="0"/>
                <a:chExt cx="764" cy="1143"/>
              </a:xfrm>
            </p:grpSpPr>
            <p:sp>
              <p:nvSpPr>
                <p:cNvPr id="14" name="Oval 5"/>
                <p:cNvSpPr>
                  <a:spLocks noChangeArrowheads="1"/>
                </p:cNvSpPr>
                <p:nvPr/>
              </p:nvSpPr>
              <p:spPr bwMode="auto">
                <a:xfrm>
                  <a:off x="378" y="0"/>
                  <a:ext cx="340" cy="484"/>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spcAft>
                      <a:spcPts val="1200"/>
                    </a:spcAft>
                  </a:pPr>
                  <a:endParaRPr lang="en-US" altLang="zh-CN" sz="2000" dirty="0">
                    <a:ea typeface="宋体" panose="02010600030101010101" pitchFamily="2" charset="-122"/>
                  </a:endParaRPr>
                </a:p>
              </p:txBody>
            </p:sp>
            <p:sp>
              <p:nvSpPr>
                <p:cNvPr id="15" name="Oval 7"/>
                <p:cNvSpPr>
                  <a:spLocks noChangeArrowheads="1"/>
                </p:cNvSpPr>
                <p:nvPr/>
              </p:nvSpPr>
              <p:spPr bwMode="auto">
                <a:xfrm>
                  <a:off x="727" y="499"/>
                  <a:ext cx="415" cy="644"/>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000" b="1" dirty="0">
                      <a:latin typeface="Times New Roman" panose="02020603050405020304" pitchFamily="18" charset="0"/>
                      <a:ea typeface="宋体" panose="02010600030101010101" pitchFamily="2" charset="-122"/>
                    </a:rPr>
                    <a:t>P</a:t>
                  </a:r>
                  <a:endParaRPr lang="en-US" altLang="zh-CN" sz="2000" b="1" baseline="-25000" dirty="0">
                    <a:latin typeface="Times New Roman" panose="02020603050405020304" pitchFamily="18" charset="0"/>
                    <a:ea typeface="宋体" panose="02010600030101010101" pitchFamily="2" charset="-122"/>
                  </a:endParaRPr>
                </a:p>
              </p:txBody>
            </p:sp>
          </p:grpSp>
          <p:cxnSp>
            <p:nvCxnSpPr>
              <p:cNvPr id="13" name="直接连接符 12"/>
              <p:cNvCxnSpPr>
                <a:stCxn id="15" idx="0"/>
                <a:endCxn id="14" idx="5"/>
              </p:cNvCxnSpPr>
              <p:nvPr/>
            </p:nvCxnSpPr>
            <p:spPr>
              <a:xfrm flipH="1" flipV="1">
                <a:off x="8009266" y="1636902"/>
                <a:ext cx="422739" cy="1363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5" name="文本框 84"/>
            <p:cNvSpPr txBox="1"/>
            <p:nvPr/>
          </p:nvSpPr>
          <p:spPr>
            <a:xfrm>
              <a:off x="8012087" y="2258034"/>
              <a:ext cx="36004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p:txBody>
        </p:sp>
      </p:grpSp>
      <p:grpSp>
        <p:nvGrpSpPr>
          <p:cNvPr id="101" name="组合 100"/>
          <p:cNvGrpSpPr/>
          <p:nvPr/>
        </p:nvGrpSpPr>
        <p:grpSpPr>
          <a:xfrm>
            <a:off x="2123728" y="4581128"/>
            <a:ext cx="1275891" cy="1820837"/>
            <a:chOff x="2371867" y="4338900"/>
            <a:chExt cx="1275891" cy="1820837"/>
          </a:xfrm>
        </p:grpSpPr>
        <p:grpSp>
          <p:nvGrpSpPr>
            <p:cNvPr id="3" name="组合 2"/>
            <p:cNvGrpSpPr/>
            <p:nvPr/>
          </p:nvGrpSpPr>
          <p:grpSpPr>
            <a:xfrm>
              <a:off x="2411761" y="4354414"/>
              <a:ext cx="1235997" cy="1805323"/>
              <a:chOff x="6877049" y="1965325"/>
              <a:chExt cx="2087564" cy="2689225"/>
            </a:xfrm>
          </p:grpSpPr>
          <p:grpSp>
            <p:nvGrpSpPr>
              <p:cNvPr id="48" name="Group 13"/>
              <p:cNvGrpSpPr/>
              <p:nvPr/>
            </p:nvGrpSpPr>
            <p:grpSpPr bwMode="auto">
              <a:xfrm>
                <a:off x="7415213" y="1965325"/>
                <a:ext cx="685800" cy="742950"/>
                <a:chOff x="0" y="0"/>
                <a:chExt cx="432" cy="468"/>
              </a:xfrm>
            </p:grpSpPr>
            <p:sp>
              <p:nvSpPr>
                <p:cNvPr id="49" name="Oval 14"/>
                <p:cNvSpPr>
                  <a:spLocks noChangeArrowheads="1"/>
                </p:cNvSpPr>
                <p:nvPr/>
              </p:nvSpPr>
              <p:spPr bwMode="auto">
                <a:xfrm>
                  <a:off x="0" y="0"/>
                  <a:ext cx="296" cy="332"/>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endParaRPr lang="en-US" altLang="zh-CN" sz="2400" dirty="0">
                    <a:ea typeface="宋体" panose="02010600030101010101" pitchFamily="2" charset="-122"/>
                  </a:endParaRPr>
                </a:p>
              </p:txBody>
            </p:sp>
            <p:sp>
              <p:nvSpPr>
                <p:cNvPr id="50" name="Line 15"/>
                <p:cNvSpPr>
                  <a:spLocks noChangeShapeType="1"/>
                </p:cNvSpPr>
                <p:nvPr/>
              </p:nvSpPr>
              <p:spPr bwMode="auto">
                <a:xfrm>
                  <a:off x="250" y="272"/>
                  <a:ext cx="182" cy="19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51" name="Group 16"/>
              <p:cNvGrpSpPr/>
              <p:nvPr/>
            </p:nvGrpSpPr>
            <p:grpSpPr bwMode="auto">
              <a:xfrm>
                <a:off x="7885113" y="2676526"/>
                <a:ext cx="1079500" cy="1257300"/>
                <a:chOff x="0" y="25"/>
                <a:chExt cx="680" cy="792"/>
              </a:xfrm>
            </p:grpSpPr>
            <p:sp>
              <p:nvSpPr>
                <p:cNvPr id="52" name="Line 17"/>
                <p:cNvSpPr>
                  <a:spLocks noChangeShapeType="1"/>
                </p:cNvSpPr>
                <p:nvPr/>
              </p:nvSpPr>
              <p:spPr bwMode="auto">
                <a:xfrm flipH="1">
                  <a:off x="0" y="318"/>
                  <a:ext cx="181" cy="18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 name="Oval 18"/>
                <p:cNvSpPr>
                  <a:spLocks noChangeArrowheads="1"/>
                </p:cNvSpPr>
                <p:nvPr/>
              </p:nvSpPr>
              <p:spPr bwMode="auto">
                <a:xfrm>
                  <a:off x="45" y="25"/>
                  <a:ext cx="362" cy="307"/>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endParaRPr lang="en-US" altLang="zh-CN" baseline="-25000" dirty="0">
                    <a:latin typeface="Times New Roman" panose="02020603050405020304" pitchFamily="18" charset="0"/>
                    <a:ea typeface="宋体" panose="02010600030101010101" pitchFamily="2" charset="-122"/>
                  </a:endParaRPr>
                </a:p>
              </p:txBody>
            </p:sp>
            <p:sp>
              <p:nvSpPr>
                <p:cNvPr id="54" name="Line 19"/>
                <p:cNvSpPr>
                  <a:spLocks noChangeShapeType="1"/>
                </p:cNvSpPr>
                <p:nvPr/>
              </p:nvSpPr>
              <p:spPr bwMode="auto">
                <a:xfrm>
                  <a:off x="363" y="272"/>
                  <a:ext cx="90" cy="182"/>
                </a:xfrm>
                <a:prstGeom prst="line">
                  <a:avLst/>
                </a:prstGeom>
                <a:noFill/>
                <a:ln w="28575">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55" name="Oval 20"/>
                <p:cNvSpPr>
                  <a:spLocks noChangeArrowheads="1"/>
                </p:cNvSpPr>
                <p:nvPr/>
              </p:nvSpPr>
              <p:spPr bwMode="auto">
                <a:xfrm>
                  <a:off x="362" y="454"/>
                  <a:ext cx="318" cy="363"/>
                </a:xfrm>
                <a:prstGeom prst="ellipse">
                  <a:avLst/>
                </a:prstGeom>
                <a:solidFill>
                  <a:srgbClr val="00B0F0"/>
                </a:solidFill>
                <a:ln w="28575">
                  <a:solidFill>
                    <a:schemeClr val="tx1"/>
                  </a:solidFill>
                  <a:prstDash val="sysDot"/>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grpSp>
            <p:nvGrpSpPr>
              <p:cNvPr id="56" name="Group 21"/>
              <p:cNvGrpSpPr/>
              <p:nvPr/>
            </p:nvGrpSpPr>
            <p:grpSpPr bwMode="auto">
              <a:xfrm>
                <a:off x="7235825" y="3357563"/>
                <a:ext cx="1295400" cy="1296987"/>
                <a:chOff x="0" y="0"/>
                <a:chExt cx="816" cy="817"/>
              </a:xfrm>
            </p:grpSpPr>
            <p:sp>
              <p:nvSpPr>
                <p:cNvPr id="57" name="Line 22"/>
                <p:cNvSpPr>
                  <a:spLocks noChangeShapeType="1"/>
                </p:cNvSpPr>
                <p:nvPr/>
              </p:nvSpPr>
              <p:spPr bwMode="auto">
                <a:xfrm flipH="1">
                  <a:off x="0" y="272"/>
                  <a:ext cx="227" cy="227"/>
                </a:xfrm>
                <a:prstGeom prst="line">
                  <a:avLst/>
                </a:prstGeom>
                <a:noFill/>
                <a:ln w="28575">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58" name="Oval 23"/>
                <p:cNvSpPr>
                  <a:spLocks noChangeArrowheads="1"/>
                </p:cNvSpPr>
                <p:nvPr/>
              </p:nvSpPr>
              <p:spPr bwMode="auto">
                <a:xfrm>
                  <a:off x="182" y="0"/>
                  <a:ext cx="362" cy="332"/>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endParaRPr lang="en-US" altLang="zh-CN" sz="1600" baseline="-25000" dirty="0">
                    <a:latin typeface="Times New Roman" panose="02020603050405020304" pitchFamily="18" charset="0"/>
                    <a:ea typeface="宋体" panose="02010600030101010101" pitchFamily="2" charset="-122"/>
                  </a:endParaRPr>
                </a:p>
              </p:txBody>
            </p:sp>
            <p:sp>
              <p:nvSpPr>
                <p:cNvPr id="59" name="Line 24"/>
                <p:cNvSpPr>
                  <a:spLocks noChangeShapeType="1"/>
                </p:cNvSpPr>
                <p:nvPr/>
              </p:nvSpPr>
              <p:spPr bwMode="auto">
                <a:xfrm>
                  <a:off x="499" y="272"/>
                  <a:ext cx="90" cy="182"/>
                </a:xfrm>
                <a:prstGeom prst="line">
                  <a:avLst/>
                </a:prstGeom>
                <a:noFill/>
                <a:ln w="28575">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60" name="Oval 25"/>
                <p:cNvSpPr>
                  <a:spLocks noChangeArrowheads="1"/>
                </p:cNvSpPr>
                <p:nvPr/>
              </p:nvSpPr>
              <p:spPr bwMode="auto">
                <a:xfrm>
                  <a:off x="498" y="454"/>
                  <a:ext cx="318" cy="363"/>
                </a:xfrm>
                <a:prstGeom prst="ellipse">
                  <a:avLst/>
                </a:prstGeom>
                <a:solidFill>
                  <a:srgbClr val="00B0F0"/>
                </a:solidFill>
                <a:ln w="28575">
                  <a:solidFill>
                    <a:schemeClr val="tx1"/>
                  </a:solidFill>
                  <a:prstDash val="sysDot"/>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sp>
            <p:nvSpPr>
              <p:cNvPr id="62" name="Oval 27"/>
              <p:cNvSpPr>
                <a:spLocks noChangeArrowheads="1"/>
              </p:cNvSpPr>
              <p:nvPr/>
            </p:nvSpPr>
            <p:spPr bwMode="auto">
              <a:xfrm>
                <a:off x="6877049" y="4005262"/>
                <a:ext cx="574674" cy="527050"/>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endParaRPr lang="en-US" altLang="zh-CN" baseline="-25000" dirty="0">
                  <a:latin typeface="Times New Roman" panose="02020603050405020304" pitchFamily="18" charset="0"/>
                  <a:ea typeface="宋体" panose="02010600030101010101" pitchFamily="2" charset="-122"/>
                </a:endParaRPr>
              </a:p>
            </p:txBody>
          </p:sp>
        </p:grpSp>
        <p:sp>
          <p:nvSpPr>
            <p:cNvPr id="5" name="文本框 4"/>
            <p:cNvSpPr txBox="1"/>
            <p:nvPr/>
          </p:nvSpPr>
          <p:spPr>
            <a:xfrm>
              <a:off x="2741226" y="4338900"/>
              <a:ext cx="39427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p:txBody>
        </p:sp>
        <p:sp>
          <p:nvSpPr>
            <p:cNvPr id="88" name="文本框 87"/>
            <p:cNvSpPr txBox="1"/>
            <p:nvPr/>
          </p:nvSpPr>
          <p:spPr>
            <a:xfrm>
              <a:off x="2777720" y="5271729"/>
              <a:ext cx="432048"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P</a:t>
              </a:r>
              <a:r>
                <a:rPr lang="en-US" altLang="zh-CN" sz="1600" baseline="-25000" dirty="0">
                  <a:latin typeface="Times New Roman" panose="02020603050405020304" pitchFamily="18" charset="0"/>
                  <a:cs typeface="Times New Roman" panose="02020603050405020304" pitchFamily="18" charset="0"/>
                </a:rPr>
                <a:t>2</a:t>
              </a:r>
              <a:endParaRPr lang="zh-CN" altLang="en-US" sz="1600" baseline="-25000" dirty="0">
                <a:latin typeface="Times New Roman" panose="02020603050405020304" pitchFamily="18" charset="0"/>
                <a:cs typeface="Times New Roman" panose="02020603050405020304" pitchFamily="18" charset="0"/>
              </a:endParaRPr>
            </a:p>
          </p:txBody>
        </p:sp>
        <p:sp>
          <p:nvSpPr>
            <p:cNvPr id="89" name="文本框 88"/>
            <p:cNvSpPr txBox="1"/>
            <p:nvPr/>
          </p:nvSpPr>
          <p:spPr>
            <a:xfrm>
              <a:off x="2411761" y="5712762"/>
              <a:ext cx="432048" cy="338554"/>
            </a:xfrm>
            <a:prstGeom prst="rect">
              <a:avLst/>
            </a:prstGeom>
            <a:noFill/>
          </p:spPr>
          <p:txBody>
            <a:bodyPr wrap="square" rtlCol="0">
              <a:spAutoFit/>
            </a:bodyPr>
            <a:lstStyle/>
            <a:p>
              <a:r>
                <a:rPr lang="en-US" altLang="zh-CN" sz="1600" dirty="0" err="1">
                  <a:latin typeface="Times New Roman" panose="02020603050405020304" pitchFamily="18" charset="0"/>
                  <a:cs typeface="Times New Roman" panose="02020603050405020304" pitchFamily="18" charset="0"/>
                </a:rPr>
                <a:t>P</a:t>
              </a:r>
              <a:r>
                <a:rPr lang="en-US" altLang="zh-CN" sz="1600" baseline="-25000" dirty="0" err="1">
                  <a:latin typeface="Times New Roman" panose="02020603050405020304" pitchFamily="18" charset="0"/>
                  <a:cs typeface="Times New Roman" panose="02020603050405020304" pitchFamily="18" charset="0"/>
                </a:rPr>
                <a:t>k</a:t>
              </a:r>
              <a:endParaRPr lang="zh-CN" altLang="en-US" sz="1600" baseline="-25000" dirty="0">
                <a:latin typeface="Times New Roman" panose="02020603050405020304" pitchFamily="18" charset="0"/>
                <a:cs typeface="Times New Roman" panose="02020603050405020304" pitchFamily="18" charset="0"/>
              </a:endParaRPr>
            </a:p>
          </p:txBody>
        </p:sp>
        <p:sp>
          <p:nvSpPr>
            <p:cNvPr id="90" name="文本框 89"/>
            <p:cNvSpPr txBox="1"/>
            <p:nvPr/>
          </p:nvSpPr>
          <p:spPr>
            <a:xfrm>
              <a:off x="3085292" y="4813243"/>
              <a:ext cx="432048"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P</a:t>
              </a:r>
              <a:r>
                <a:rPr lang="en-US" altLang="zh-CN" sz="1600" baseline="-25000" dirty="0">
                  <a:latin typeface="Times New Roman" panose="02020603050405020304" pitchFamily="18" charset="0"/>
                  <a:cs typeface="Times New Roman" panose="02020603050405020304" pitchFamily="18" charset="0"/>
                </a:rPr>
                <a:t>1</a:t>
              </a:r>
              <a:endParaRPr lang="zh-CN" altLang="en-US" sz="1600" baseline="-25000" dirty="0">
                <a:latin typeface="Times New Roman" panose="02020603050405020304" pitchFamily="18" charset="0"/>
                <a:cs typeface="Times New Roman" panose="02020603050405020304" pitchFamily="18" charset="0"/>
              </a:endParaRPr>
            </a:p>
          </p:txBody>
        </p:sp>
        <p:cxnSp>
          <p:nvCxnSpPr>
            <p:cNvPr id="92" name="直接连接符 91"/>
            <p:cNvCxnSpPr/>
            <p:nvPr/>
          </p:nvCxnSpPr>
          <p:spPr>
            <a:xfrm flipV="1">
              <a:off x="2624184" y="4661625"/>
              <a:ext cx="153536" cy="1915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Oval 7"/>
            <p:cNvSpPr>
              <a:spLocks noChangeArrowheads="1"/>
            </p:cNvSpPr>
            <p:nvPr/>
          </p:nvSpPr>
          <p:spPr bwMode="auto">
            <a:xfrm>
              <a:off x="2371867" y="4848727"/>
              <a:ext cx="372966" cy="458623"/>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endParaRPr lang="en-US" altLang="zh-CN" sz="2000" b="1" baseline="-25000" dirty="0">
                <a:latin typeface="Times New Roman" panose="02020603050405020304" pitchFamily="18" charset="0"/>
                <a:ea typeface="宋体" panose="02010600030101010101" pitchFamily="2" charset="-122"/>
              </a:endParaRPr>
            </a:p>
          </p:txBody>
        </p:sp>
        <p:sp>
          <p:nvSpPr>
            <p:cNvPr id="99" name="文本框 98"/>
            <p:cNvSpPr txBox="1"/>
            <p:nvPr/>
          </p:nvSpPr>
          <p:spPr>
            <a:xfrm>
              <a:off x="2411761" y="4880596"/>
              <a:ext cx="432048" cy="338554"/>
            </a:xfrm>
            <a:prstGeom prst="rect">
              <a:avLst/>
            </a:prstGeom>
            <a:noFill/>
          </p:spPr>
          <p:txBody>
            <a:bodyPr wrap="square" rtlCol="0">
              <a:spAutoFit/>
            </a:bodyPr>
            <a:lstStyle/>
            <a:p>
              <a:r>
                <a:rPr lang="en-US" altLang="zh-CN" sz="1600" b="1" dirty="0">
                  <a:latin typeface="Times New Roman" panose="02020603050405020304" pitchFamily="18" charset="0"/>
                  <a:cs typeface="Times New Roman" panose="02020603050405020304" pitchFamily="18" charset="0"/>
                </a:rPr>
                <a:t>P</a:t>
              </a:r>
              <a:endParaRPr lang="zh-CN" altLang="en-US" sz="1600" b="1" baseline="-25000" dirty="0">
                <a:latin typeface="Times New Roman" panose="02020603050405020304" pitchFamily="18" charset="0"/>
                <a:cs typeface="Times New Roman" panose="02020603050405020304" pitchFamily="18" charset="0"/>
              </a:endParaRPr>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blinds(horizontal)">
                                      <p:cBhvr>
                                        <p:cTn id="26" dur="500"/>
                                        <p:tgtEl>
                                          <p:spTgt spid="2">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6"/>
                                        </p:tgtEl>
                                        <p:attrNameLst>
                                          <p:attrName>style.visibility</p:attrName>
                                        </p:attrNameLst>
                                      </p:cBhvr>
                                      <p:to>
                                        <p:strVal val="visible"/>
                                      </p:to>
                                    </p:set>
                                    <p:anim calcmode="lin" valueType="num">
                                      <p:cBhvr additive="base">
                                        <p:cTn id="31" dur="500" fill="hold"/>
                                        <p:tgtEl>
                                          <p:spTgt spid="86"/>
                                        </p:tgtEl>
                                        <p:attrNameLst>
                                          <p:attrName>ppt_x</p:attrName>
                                        </p:attrNameLst>
                                      </p:cBhvr>
                                      <p:tavLst>
                                        <p:tav tm="0">
                                          <p:val>
                                            <p:strVal val="#ppt_x"/>
                                          </p:val>
                                        </p:tav>
                                        <p:tav tm="100000">
                                          <p:val>
                                            <p:strVal val="#ppt_x"/>
                                          </p:val>
                                        </p:tav>
                                      </p:tavLst>
                                    </p:anim>
                                    <p:anim calcmode="lin" valueType="num">
                                      <p:cBhvr additive="base">
                                        <p:cTn id="32"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Effect transition="in" filter="blinds(horizontal)">
                                      <p:cBhvr>
                                        <p:cTn id="37" dur="500"/>
                                        <p:tgtEl>
                                          <p:spTgt spid="2">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blinds(horizontal)">
                                      <p:cBhvr>
                                        <p:cTn id="42" dur="500"/>
                                        <p:tgtEl>
                                          <p:spTgt spid="2">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
                                            <p:txEl>
                                              <p:pRg st="6" end="6"/>
                                            </p:txEl>
                                          </p:spTgt>
                                        </p:tgtEl>
                                        <p:attrNameLst>
                                          <p:attrName>style.visibility</p:attrName>
                                        </p:attrNameLst>
                                      </p:cBhvr>
                                      <p:to>
                                        <p:strVal val="visible"/>
                                      </p:to>
                                    </p:set>
                                    <p:animEffect transition="in" filter="blinds(horizontal)">
                                      <p:cBhvr>
                                        <p:cTn id="53" dur="500"/>
                                        <p:tgtEl>
                                          <p:spTgt spid="2">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
                                            <p:txEl>
                                              <p:pRg st="7" end="7"/>
                                            </p:txEl>
                                          </p:spTgt>
                                        </p:tgtEl>
                                        <p:attrNameLst>
                                          <p:attrName>style.visibility</p:attrName>
                                        </p:attrNameLst>
                                      </p:cBhvr>
                                      <p:to>
                                        <p:strVal val="visible"/>
                                      </p:to>
                                    </p:set>
                                    <p:animEffect transition="in" filter="blinds(horizontal)">
                                      <p:cBhvr>
                                        <p:cTn id="58" dur="500"/>
                                        <p:tgtEl>
                                          <p:spTgt spid="2">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87"/>
                                        </p:tgtEl>
                                        <p:attrNameLst>
                                          <p:attrName>style.visibility</p:attrName>
                                        </p:attrNameLst>
                                      </p:cBhvr>
                                      <p:to>
                                        <p:strVal val="visible"/>
                                      </p:to>
                                    </p:set>
                                    <p:anim calcmode="lin" valueType="num">
                                      <p:cBhvr additive="base">
                                        <p:cTn id="63" dur="500" fill="hold"/>
                                        <p:tgtEl>
                                          <p:spTgt spid="87"/>
                                        </p:tgtEl>
                                        <p:attrNameLst>
                                          <p:attrName>ppt_x</p:attrName>
                                        </p:attrNameLst>
                                      </p:cBhvr>
                                      <p:tavLst>
                                        <p:tav tm="0">
                                          <p:val>
                                            <p:strVal val="#ppt_x"/>
                                          </p:val>
                                        </p:tav>
                                        <p:tav tm="100000">
                                          <p:val>
                                            <p:strVal val="#ppt_x"/>
                                          </p:val>
                                        </p:tav>
                                      </p:tavLst>
                                    </p:anim>
                                    <p:anim calcmode="lin" valueType="num">
                                      <p:cBhvr additive="base">
                                        <p:cTn id="64"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2">
                                            <p:txEl>
                                              <p:pRg st="8" end="8"/>
                                            </p:txEl>
                                          </p:spTgt>
                                        </p:tgtEl>
                                        <p:attrNameLst>
                                          <p:attrName>style.visibility</p:attrName>
                                        </p:attrNameLst>
                                      </p:cBhvr>
                                      <p:to>
                                        <p:strVal val="visible"/>
                                      </p:to>
                                    </p:set>
                                    <p:animEffect transition="in" filter="blinds(horizontal)">
                                      <p:cBhvr>
                                        <p:cTn id="69" dur="500"/>
                                        <p:tgtEl>
                                          <p:spTgt spid="2">
                                            <p:txEl>
                                              <p:pRg st="8" end="8"/>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101"/>
                                        </p:tgtEl>
                                        <p:attrNameLst>
                                          <p:attrName>style.visibility</p:attrName>
                                        </p:attrNameLst>
                                      </p:cBhvr>
                                      <p:to>
                                        <p:strVal val="visible"/>
                                      </p:to>
                                    </p:set>
                                    <p:anim calcmode="lin" valueType="num">
                                      <p:cBhvr additive="base">
                                        <p:cTn id="74" dur="500" fill="hold"/>
                                        <p:tgtEl>
                                          <p:spTgt spid="101"/>
                                        </p:tgtEl>
                                        <p:attrNameLst>
                                          <p:attrName>ppt_x</p:attrName>
                                        </p:attrNameLst>
                                      </p:cBhvr>
                                      <p:tavLst>
                                        <p:tav tm="0">
                                          <p:val>
                                            <p:strVal val="#ppt_x"/>
                                          </p:val>
                                        </p:tav>
                                        <p:tav tm="100000">
                                          <p:val>
                                            <p:strVal val="#ppt_x"/>
                                          </p:val>
                                        </p:tav>
                                      </p:tavLst>
                                    </p:anim>
                                    <p:anim calcmode="lin" valueType="num">
                                      <p:cBhvr additive="base">
                                        <p:cTn id="75"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3F81E34B-A5C8-4F9E-A97E-0288C30658A1}"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3" name="Rectangle 3"/>
          <p:cNvSpPr>
            <a:spLocks noGrp="1" noChangeArrowheads="1"/>
          </p:cNvSpPr>
          <p:nvPr>
            <p:ph type="body" idx="1"/>
          </p:nvPr>
        </p:nvSpPr>
        <p:spPr>
          <a:xfrm>
            <a:off x="395536" y="951130"/>
            <a:ext cx="8229600" cy="4678451"/>
          </a:xfrm>
        </p:spPr>
        <p:txBody>
          <a:bodyPr/>
          <a:lstStyle/>
          <a:p>
            <a:pPr algn="just" eaLnBrk="1" hangingPunct="1">
              <a:buClr>
                <a:srgbClr val="FF0000"/>
              </a:buClr>
              <a:buFont typeface="Wingdings" panose="05000000000000000000" pitchFamily="2" charset="2"/>
              <a:buChar char="Ø"/>
            </a:pPr>
            <a:r>
              <a:rPr lang="en-US" altLang="zh-CN" sz="2800" b="1" dirty="0"/>
              <a:t>4. </a:t>
            </a:r>
            <a:r>
              <a:rPr lang="zh-CN" altLang="en-US" sz="2800" b="1" dirty="0"/>
              <a:t>线索二叉树中插入结点</a:t>
            </a:r>
            <a:endParaRPr lang="zh-CN" altLang="en-US" sz="2800" b="1" dirty="0"/>
          </a:p>
          <a:p>
            <a:pPr algn="just" eaLnBrk="1" hangingPunct="1">
              <a:buFont typeface="Wingdings" panose="05000000000000000000" pitchFamily="2" charset="2"/>
              <a:buNone/>
            </a:pPr>
            <a:r>
              <a:rPr lang="zh-CN" altLang="en-US" sz="2400" b="1" dirty="0"/>
              <a:t>         在结构中插入一个元素或结点是常见的运算。</a:t>
            </a:r>
            <a:endParaRPr lang="zh-CN" altLang="en-US" sz="2400" b="1" dirty="0"/>
          </a:p>
          <a:p>
            <a:pPr algn="just" eaLnBrk="1" hangingPunct="1">
              <a:buFont typeface="Wingdings" panose="05000000000000000000" pitchFamily="2" charset="2"/>
              <a:buNone/>
            </a:pPr>
            <a:r>
              <a:rPr lang="zh-CN" altLang="en-US" sz="2400" b="1" dirty="0"/>
              <a:t>         在线索二叉树中插入一个结点时，</a:t>
            </a:r>
            <a:endParaRPr lang="zh-CN" altLang="en-US" sz="2400" b="1" dirty="0"/>
          </a:p>
          <a:p>
            <a:pPr algn="just" eaLnBrk="1" hangingPunct="1">
              <a:buFont typeface="Wingdings" panose="05000000000000000000" pitchFamily="2" charset="2"/>
              <a:buNone/>
            </a:pPr>
            <a:r>
              <a:rPr lang="zh-CN" altLang="en-US" sz="2400" b="1" dirty="0"/>
              <a:t>         不仅要实现指定结点的父子关系的运算，</a:t>
            </a:r>
            <a:endParaRPr lang="zh-CN" altLang="en-US" sz="2400" b="1" dirty="0"/>
          </a:p>
          <a:p>
            <a:pPr algn="just" eaLnBrk="1" hangingPunct="1">
              <a:buFont typeface="Wingdings" panose="05000000000000000000" pitchFamily="2" charset="2"/>
              <a:buNone/>
            </a:pPr>
            <a:r>
              <a:rPr lang="zh-CN" altLang="en-US" sz="2400" b="1" dirty="0"/>
              <a:t>         还需要在插入结点后，</a:t>
            </a:r>
            <a:endParaRPr lang="zh-CN" altLang="en-US" sz="2400" b="1" dirty="0"/>
          </a:p>
          <a:p>
            <a:pPr algn="just" eaLnBrk="1" hangingPunct="1">
              <a:buFont typeface="Wingdings" panose="05000000000000000000" pitchFamily="2" charset="2"/>
              <a:buNone/>
            </a:pPr>
            <a:r>
              <a:rPr lang="zh-CN" altLang="en-US" sz="2400" b="1" dirty="0"/>
              <a:t>         通过修改线索，</a:t>
            </a:r>
            <a:endParaRPr lang="zh-CN" altLang="en-US" sz="2400" b="1" dirty="0"/>
          </a:p>
          <a:p>
            <a:pPr algn="just" eaLnBrk="1" hangingPunct="1">
              <a:buFont typeface="Wingdings" panose="05000000000000000000" pitchFamily="2" charset="2"/>
              <a:buNone/>
            </a:pPr>
            <a:r>
              <a:rPr lang="zh-CN" altLang="en-US" sz="2400" b="1" dirty="0"/>
              <a:t>         以维护二叉树的线索关系。</a:t>
            </a:r>
            <a:endParaRPr lang="zh-CN" altLang="en-US" sz="2400" b="1" dirty="0"/>
          </a:p>
          <a:p>
            <a:pPr eaLnBrk="1" hangingPunct="1">
              <a:buClr>
                <a:srgbClr val="FF0000"/>
              </a:buClr>
              <a:buFont typeface="Wingdings" panose="05000000000000000000" pitchFamily="2" charset="2"/>
              <a:buChar char="ü"/>
            </a:pPr>
            <a:r>
              <a:rPr lang="zh-CN" altLang="en-US" sz="2400" b="1" dirty="0">
                <a:solidFill>
                  <a:srgbClr val="EB3B29"/>
                </a:solidFill>
              </a:rPr>
              <a:t>例如</a:t>
            </a:r>
            <a:r>
              <a:rPr lang="en-US" altLang="zh-CN" sz="2400" b="1" dirty="0"/>
              <a:t>: </a:t>
            </a:r>
            <a:r>
              <a:rPr lang="zh-CN" altLang="en-US" sz="2400" b="1" dirty="0"/>
              <a:t>在右图线索二叉树中，</a:t>
            </a:r>
            <a:endParaRPr lang="zh-CN" altLang="en-US" sz="2400" b="1" dirty="0"/>
          </a:p>
          <a:p>
            <a:pPr eaLnBrk="1" hangingPunct="1">
              <a:buFont typeface="Wingdings" panose="05000000000000000000" pitchFamily="2" charset="2"/>
              <a:buNone/>
            </a:pPr>
            <a:r>
              <a:rPr lang="zh-CN" altLang="en-US" sz="2400" b="1" dirty="0"/>
              <a:t>    将某结点插入到作为结点</a:t>
            </a:r>
            <a:r>
              <a:rPr lang="en-US" altLang="zh-CN" sz="2400" b="1" dirty="0"/>
              <a:t>F</a:t>
            </a:r>
            <a:r>
              <a:rPr lang="zh-CN" altLang="en-US" sz="2400" b="1" dirty="0"/>
              <a:t>的左孩子。</a:t>
            </a:r>
            <a:endParaRPr lang="zh-CN" altLang="en-US" sz="2400" b="1" dirty="0"/>
          </a:p>
          <a:p>
            <a:pPr eaLnBrk="1" hangingPunct="1">
              <a:buFont typeface="Wingdings" panose="05000000000000000000" pitchFamily="2" charset="2"/>
              <a:buNone/>
            </a:pPr>
            <a:r>
              <a:rPr lang="zh-CN" altLang="en-US" sz="2400" b="1" dirty="0">
                <a:solidFill>
                  <a:srgbClr val="EB3B29"/>
                </a:solidFill>
              </a:rPr>
              <a:t>        如何实现相关的操作</a:t>
            </a:r>
            <a:r>
              <a:rPr lang="zh-CN" altLang="en-US" sz="2400" b="1" dirty="0"/>
              <a:t>？</a:t>
            </a:r>
            <a:endParaRPr lang="zh-CN" altLang="en-US" sz="2400" b="1" dirty="0"/>
          </a:p>
        </p:txBody>
      </p:sp>
      <p:sp>
        <p:nvSpPr>
          <p:cNvPr id="54277" name="Text Box 5"/>
          <p:cNvSpPr txBox="1">
            <a:spLocks noChangeArrowheads="1"/>
          </p:cNvSpPr>
          <p:nvPr/>
        </p:nvSpPr>
        <p:spPr bwMode="auto">
          <a:xfrm>
            <a:off x="6084168" y="5366539"/>
            <a:ext cx="287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l">
              <a:spcBef>
                <a:spcPct val="50000"/>
              </a:spcBef>
            </a:pPr>
            <a:r>
              <a:rPr lang="zh-CN" altLang="en-US" b="1">
                <a:ea typeface="宋体" panose="02010600030101010101" pitchFamily="2" charset="-122"/>
              </a:rPr>
              <a:t>先序线索二叉树</a:t>
            </a:r>
            <a:endParaRPr lang="zh-CN" altLang="en-US" b="1">
              <a:ea typeface="宋体" panose="02010600030101010101" pitchFamily="2" charset="-122"/>
            </a:endParaRPr>
          </a:p>
        </p:txBody>
      </p:sp>
      <p:grpSp>
        <p:nvGrpSpPr>
          <p:cNvPr id="36" name="组合 109"/>
          <p:cNvGrpSpPr/>
          <p:nvPr/>
        </p:nvGrpSpPr>
        <p:grpSpPr>
          <a:xfrm>
            <a:off x="-180528" y="186012"/>
            <a:ext cx="6121277" cy="646307"/>
            <a:chOff x="187276" y="4581574"/>
            <a:chExt cx="6542686" cy="704675"/>
          </a:xfrm>
        </p:grpSpPr>
        <p:sp>
          <p:nvSpPr>
            <p:cNvPr id="37" name="Freeform 5"/>
            <p:cNvSpPr/>
            <p:nvPr/>
          </p:nvSpPr>
          <p:spPr bwMode="auto">
            <a:xfrm>
              <a:off x="956926" y="4581575"/>
              <a:ext cx="804761" cy="66993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38" name="图片 37"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39" name="TextBox 6"/>
            <p:cNvSpPr txBox="1">
              <a:spLocks noChangeArrowheads="1"/>
            </p:cNvSpPr>
            <p:nvPr/>
          </p:nvSpPr>
          <p:spPr bwMode="auto">
            <a:xfrm>
              <a:off x="187276" y="4581574"/>
              <a:ext cx="6542686" cy="70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8.5 </a:t>
              </a:r>
              <a:r>
                <a:rPr lang="zh-CN" altLang="en-US" sz="3600" b="1" dirty="0">
                  <a:latin typeface="Times New Roman" panose="02020603050405020304" pitchFamily="18" charset="0"/>
                  <a:ea typeface="黑体" panose="02010609060101010101" pitchFamily="49" charset="-122"/>
                </a:rPr>
                <a:t>线索二叉树</a:t>
              </a:r>
              <a:endParaRPr lang="zh-CN" altLang="en-US" sz="3600" b="1" dirty="0">
                <a:latin typeface="黑体" panose="02010609060101010101" pitchFamily="49" charset="-122"/>
                <a:ea typeface="黑体" panose="02010609060101010101" pitchFamily="49" charset="-122"/>
              </a:endParaRPr>
            </a:p>
          </p:txBody>
        </p:sp>
      </p:grpSp>
      <p:pic>
        <p:nvPicPr>
          <p:cNvPr id="6" name="图片 5"/>
          <p:cNvPicPr>
            <a:picLocks noChangeAspect="1"/>
          </p:cNvPicPr>
          <p:nvPr/>
        </p:nvPicPr>
        <p:blipFill>
          <a:blip r:embed="rId2"/>
          <a:stretch>
            <a:fillRect/>
          </a:stretch>
        </p:blipFill>
        <p:spPr>
          <a:xfrm>
            <a:off x="5760610" y="2715081"/>
            <a:ext cx="2970863" cy="2546292"/>
          </a:xfrm>
          <a:prstGeom prst="rect">
            <a:avLst/>
          </a:prstGeom>
        </p:spPr>
      </p:pic>
      <p:pic>
        <p:nvPicPr>
          <p:cNvPr id="7" name="图片 6"/>
          <p:cNvPicPr>
            <a:picLocks noChangeAspect="1"/>
          </p:cNvPicPr>
          <p:nvPr/>
        </p:nvPicPr>
        <p:blipFill>
          <a:blip r:embed="rId3"/>
          <a:stretch>
            <a:fillRect/>
          </a:stretch>
        </p:blipFill>
        <p:spPr>
          <a:xfrm>
            <a:off x="5042530" y="5143892"/>
            <a:ext cx="435183" cy="445293"/>
          </a:xfrm>
          <a:prstGeom prst="rect">
            <a:avLst/>
          </a:prstGeom>
        </p:spPr>
      </p:pic>
      <p:pic>
        <p:nvPicPr>
          <p:cNvPr id="43" name="图片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6697" y="5074245"/>
            <a:ext cx="327521" cy="436694"/>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blinds(horizontal)">
                                      <p:cBhvr>
                                        <p:cTn id="51" dur="500"/>
                                        <p:tgtEl>
                                          <p:spTgt spid="3">
                                            <p:txEl>
                                              <p:pRg st="8" end="8"/>
                                            </p:txEl>
                                          </p:spTgt>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54277"/>
                                        </p:tgtEl>
                                        <p:attrNameLst>
                                          <p:attrName>style.visibility</p:attrName>
                                        </p:attrNameLst>
                                      </p:cBhvr>
                                      <p:to>
                                        <p:strVal val="visible"/>
                                      </p:to>
                                    </p:set>
                                    <p:animEffect transition="in" filter="blinds(horizontal)">
                                      <p:cBhvr>
                                        <p:cTn id="54" dur="500"/>
                                        <p:tgtEl>
                                          <p:spTgt spid="54277"/>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ppt_x"/>
                                          </p:val>
                                        </p:tav>
                                        <p:tav tm="100000">
                                          <p:val>
                                            <p:strVal val="#ppt_x"/>
                                          </p:val>
                                        </p:tav>
                                      </p:tavLst>
                                    </p:anim>
                                    <p:anim calcmode="lin" valueType="num">
                                      <p:cBhvr additive="base">
                                        <p:cTn id="6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Effect transition="in" filter="blinds(horizontal)">
                                      <p:cBhvr>
                                        <p:cTn id="65" dur="500"/>
                                        <p:tgtEl>
                                          <p:spTgt spid="3">
                                            <p:txEl>
                                              <p:pRg st="9" end="9"/>
                                            </p:txEl>
                                          </p:spTgt>
                                        </p:tgtEl>
                                      </p:cBhvr>
                                    </p:animEffect>
                                  </p:childTnLst>
                                </p:cTn>
                              </p:par>
                              <p:par>
                                <p:cTn id="66" presetID="1" presetClass="entr" presetSubtype="0" fill="hold" nodeType="withEffect">
                                  <p:stCondLst>
                                    <p:cond delay="0"/>
                                  </p:stCondLst>
                                  <p:childTnLst>
                                    <p:set>
                                      <p:cBhvr>
                                        <p:cTn id="67"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uiExpand="1" build="p"/>
      <p:bldP spid="54277"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5636BAAE-58D2-4A21-A7CC-9FF985F92AAB}"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5" name="Rectangle 3"/>
          <p:cNvSpPr>
            <a:spLocks noGrp="1" noChangeArrowheads="1"/>
          </p:cNvSpPr>
          <p:nvPr>
            <p:ph type="body" idx="1"/>
          </p:nvPr>
        </p:nvSpPr>
        <p:spPr>
          <a:xfrm>
            <a:off x="423796" y="1045324"/>
            <a:ext cx="8229600" cy="4678451"/>
          </a:xfrm>
        </p:spPr>
        <p:txBody>
          <a:bodyPr/>
          <a:lstStyle/>
          <a:p>
            <a:pPr eaLnBrk="1" hangingPunct="1">
              <a:buClr>
                <a:srgbClr val="FF0000"/>
              </a:buClr>
              <a:buFont typeface="Wingdings" panose="05000000000000000000" pitchFamily="2" charset="2"/>
              <a:buChar char="n"/>
            </a:pPr>
            <a:r>
              <a:rPr lang="zh-CN" altLang="en-US" sz="2200" b="1" dirty="0">
                <a:solidFill>
                  <a:srgbClr val="EB3B29"/>
                </a:solidFill>
              </a:rPr>
              <a:t>分析：</a:t>
            </a:r>
            <a:r>
              <a:rPr lang="zh-CN" altLang="en-US" sz="2200" b="1" dirty="0"/>
              <a:t>对这类插入操作，通常从两个方面来考虑其实现：</a:t>
            </a:r>
            <a:endParaRPr lang="zh-CN" altLang="en-US" sz="2200" b="1" dirty="0"/>
          </a:p>
          <a:p>
            <a:pPr lvl="1">
              <a:buClr>
                <a:srgbClr val="FF0000"/>
              </a:buClr>
            </a:pPr>
            <a:r>
              <a:rPr lang="zh-CN" altLang="en-US" sz="1800" b="1" dirty="0"/>
              <a:t>一个是父子关系的连接实现</a:t>
            </a:r>
            <a:endParaRPr lang="zh-CN" altLang="en-US" sz="1800" b="1" dirty="0"/>
          </a:p>
          <a:p>
            <a:pPr lvl="2">
              <a:buClr>
                <a:srgbClr val="FF0000"/>
              </a:buClr>
            </a:pPr>
            <a:r>
              <a:rPr lang="zh-CN" altLang="en-US" sz="1600" b="1" dirty="0"/>
              <a:t>按照指定关系连接即可</a:t>
            </a:r>
            <a:endParaRPr lang="zh-CN" altLang="en-US" sz="1600" b="1" dirty="0"/>
          </a:p>
          <a:p>
            <a:pPr lvl="1">
              <a:buClr>
                <a:srgbClr val="FF0000"/>
              </a:buClr>
            </a:pPr>
            <a:r>
              <a:rPr lang="zh-CN" altLang="en-US" sz="1800" b="1" dirty="0"/>
              <a:t>线索关系的维护</a:t>
            </a:r>
            <a:endParaRPr lang="zh-CN" altLang="en-US" sz="1800" b="1" dirty="0"/>
          </a:p>
          <a:p>
            <a:pPr lvl="2">
              <a:buClr>
                <a:srgbClr val="FF0000"/>
              </a:buClr>
            </a:pPr>
            <a:r>
              <a:rPr lang="zh-CN" altLang="en-US" sz="1600" b="1" dirty="0"/>
              <a:t>这一关系的实现有一定的难度。</a:t>
            </a:r>
            <a:endParaRPr lang="zh-CN" altLang="en-US" sz="1600" b="1" dirty="0"/>
          </a:p>
          <a:p>
            <a:pPr eaLnBrk="1" hangingPunct="1">
              <a:buFont typeface="Wingdings" panose="05000000000000000000" pitchFamily="2" charset="2"/>
              <a:buNone/>
            </a:pPr>
            <a:endParaRPr lang="zh-CN" altLang="en-US" sz="2200" b="1" dirty="0"/>
          </a:p>
          <a:p>
            <a:pPr eaLnBrk="1" hangingPunct="1">
              <a:buFont typeface="Wingdings" panose="05000000000000000000" pitchFamily="2" charset="2"/>
              <a:buNone/>
            </a:pPr>
            <a:r>
              <a:rPr lang="zh-CN" altLang="en-US" sz="2200" b="1" dirty="0">
                <a:solidFill>
                  <a:srgbClr val="FF0000"/>
                </a:solidFill>
              </a:rPr>
              <a:t>（</a:t>
            </a:r>
            <a:r>
              <a:rPr lang="en-US" altLang="zh-CN" sz="2200" b="1" dirty="0">
                <a:solidFill>
                  <a:srgbClr val="FF0000"/>
                </a:solidFill>
              </a:rPr>
              <a:t>1</a:t>
            </a:r>
            <a:r>
              <a:rPr lang="zh-CN" altLang="en-US" sz="2200" b="1" dirty="0">
                <a:solidFill>
                  <a:srgbClr val="FF0000"/>
                </a:solidFill>
              </a:rPr>
              <a:t>）父子关系的连接实现</a:t>
            </a:r>
            <a:endParaRPr lang="zh-CN" altLang="en-US" sz="2200" b="1" dirty="0">
              <a:solidFill>
                <a:srgbClr val="FF0000"/>
              </a:solidFill>
            </a:endParaRPr>
          </a:p>
          <a:p>
            <a:pPr eaLnBrk="1" hangingPunct="1">
              <a:buFont typeface="Wingdings" panose="05000000000000000000" pitchFamily="2" charset="2"/>
              <a:buNone/>
            </a:pPr>
            <a:r>
              <a:rPr lang="zh-CN" altLang="en-US" sz="2000" b="1" dirty="0"/>
              <a:t>          对前述问题，由问题描述可知，</a:t>
            </a:r>
            <a:endParaRPr lang="zh-CN" altLang="en-US" sz="2000" b="1" dirty="0"/>
          </a:p>
          <a:p>
            <a:pPr eaLnBrk="1" hangingPunct="1">
              <a:buFont typeface="Wingdings" panose="05000000000000000000" pitchFamily="2" charset="2"/>
              <a:buNone/>
            </a:pPr>
            <a:r>
              <a:rPr lang="zh-CN" altLang="en-US" sz="2000" b="1" dirty="0"/>
              <a:t>          假设指针</a:t>
            </a:r>
            <a:r>
              <a:rPr lang="en-US" altLang="zh-CN" sz="2000" b="1" i="1" dirty="0"/>
              <a:t>p</a:t>
            </a:r>
            <a:r>
              <a:rPr lang="zh-CN" altLang="en-US" sz="2000" b="1" dirty="0"/>
              <a:t>指示到了</a:t>
            </a:r>
            <a:r>
              <a:rPr lang="en-US" altLang="zh-CN" sz="2000" b="1" dirty="0"/>
              <a:t>F</a:t>
            </a:r>
            <a:r>
              <a:rPr lang="zh-CN" altLang="en-US" sz="2000" b="1" dirty="0"/>
              <a:t>结点，</a:t>
            </a:r>
            <a:endParaRPr lang="zh-CN" altLang="en-US" sz="2000" b="1" dirty="0"/>
          </a:p>
          <a:p>
            <a:pPr eaLnBrk="1" hangingPunct="1">
              <a:buFont typeface="Wingdings" panose="05000000000000000000" pitchFamily="2" charset="2"/>
              <a:buNone/>
            </a:pPr>
            <a:r>
              <a:rPr lang="zh-CN" altLang="en-US" sz="2000" b="1" dirty="0"/>
              <a:t>          连接操作如图所示，操作如下：</a:t>
            </a:r>
            <a:endParaRPr lang="zh-CN" altLang="en-US" sz="2000" b="1" dirty="0"/>
          </a:p>
          <a:p>
            <a:pPr eaLnBrk="1" hangingPunct="1">
              <a:buFont typeface="Wingdings" panose="05000000000000000000" pitchFamily="2" charset="2"/>
              <a:buNone/>
            </a:pPr>
            <a:r>
              <a:rPr lang="zh-CN" altLang="en-US" sz="2200" b="1" dirty="0"/>
              <a:t>          </a:t>
            </a:r>
            <a:r>
              <a:rPr lang="en-US" altLang="zh-CN" sz="2200" b="1" i="1" dirty="0" err="1"/>
              <a:t>p</a:t>
            </a:r>
            <a:r>
              <a:rPr lang="en-US" altLang="zh-CN" sz="1800" b="1" dirty="0" err="1">
                <a:sym typeface="Wingdings" panose="05000000000000000000" pitchFamily="2" charset="2"/>
              </a:rPr>
              <a:t></a:t>
            </a:r>
            <a:r>
              <a:rPr lang="en-US" altLang="zh-CN" sz="2200" b="1" dirty="0" err="1"/>
              <a:t>lchild</a:t>
            </a:r>
            <a:r>
              <a:rPr lang="en-US" altLang="zh-CN" sz="2200" b="1" dirty="0"/>
              <a:t>=S;   </a:t>
            </a:r>
            <a:endParaRPr lang="en-US" altLang="zh-CN" sz="2200" b="1" dirty="0"/>
          </a:p>
          <a:p>
            <a:pPr eaLnBrk="1" hangingPunct="1">
              <a:buFont typeface="Wingdings" panose="05000000000000000000" pitchFamily="2" charset="2"/>
              <a:buNone/>
            </a:pPr>
            <a:r>
              <a:rPr lang="en-US" altLang="zh-CN" sz="2200" b="1" dirty="0"/>
              <a:t>          </a:t>
            </a:r>
            <a:r>
              <a:rPr lang="en-US" altLang="zh-CN" sz="2200" b="1" i="1" dirty="0" err="1"/>
              <a:t>p</a:t>
            </a:r>
            <a:r>
              <a:rPr lang="en-US" altLang="zh-CN" sz="1800" b="1" dirty="0" err="1">
                <a:sym typeface="Wingdings" panose="05000000000000000000" pitchFamily="2" charset="2"/>
              </a:rPr>
              <a:t></a:t>
            </a:r>
            <a:r>
              <a:rPr lang="en-US" altLang="zh-CN" sz="2200" b="1" dirty="0" err="1"/>
              <a:t>ltag</a:t>
            </a:r>
            <a:r>
              <a:rPr lang="en-US" altLang="zh-CN" sz="2200" b="1" dirty="0"/>
              <a:t>=0;</a:t>
            </a:r>
            <a:endParaRPr lang="en-US" altLang="zh-CN" sz="2200" b="1" dirty="0"/>
          </a:p>
        </p:txBody>
      </p:sp>
      <p:sp>
        <p:nvSpPr>
          <p:cNvPr id="55300" name="Text Box 4"/>
          <p:cNvSpPr txBox="1">
            <a:spLocks noChangeArrowheads="1"/>
          </p:cNvSpPr>
          <p:nvPr/>
        </p:nvSpPr>
        <p:spPr bwMode="auto">
          <a:xfrm>
            <a:off x="5591636" y="5982045"/>
            <a:ext cx="187220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l">
              <a:spcBef>
                <a:spcPct val="50000"/>
              </a:spcBef>
            </a:pPr>
            <a:r>
              <a:rPr lang="zh-CN" altLang="en-US" b="1" dirty="0">
                <a:ea typeface="宋体" panose="02010600030101010101" pitchFamily="2" charset="-122"/>
              </a:rPr>
              <a:t>先序线索二叉树</a:t>
            </a:r>
            <a:endParaRPr lang="zh-CN" altLang="en-US" b="1" dirty="0">
              <a:ea typeface="宋体" panose="02010600030101010101" pitchFamily="2" charset="-122"/>
            </a:endParaRPr>
          </a:p>
        </p:txBody>
      </p:sp>
      <p:grpSp>
        <p:nvGrpSpPr>
          <p:cNvPr id="41" name="组合 109"/>
          <p:cNvGrpSpPr/>
          <p:nvPr/>
        </p:nvGrpSpPr>
        <p:grpSpPr>
          <a:xfrm>
            <a:off x="-180528" y="186012"/>
            <a:ext cx="6121277" cy="646307"/>
            <a:chOff x="187276" y="4581574"/>
            <a:chExt cx="6542686" cy="704675"/>
          </a:xfrm>
        </p:grpSpPr>
        <p:sp>
          <p:nvSpPr>
            <p:cNvPr id="42" name="Freeform 5"/>
            <p:cNvSpPr/>
            <p:nvPr/>
          </p:nvSpPr>
          <p:spPr bwMode="auto">
            <a:xfrm>
              <a:off x="956926" y="4581575"/>
              <a:ext cx="804761" cy="66993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43" name="图片 42"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44" name="TextBox 6"/>
            <p:cNvSpPr txBox="1">
              <a:spLocks noChangeArrowheads="1"/>
            </p:cNvSpPr>
            <p:nvPr/>
          </p:nvSpPr>
          <p:spPr bwMode="auto">
            <a:xfrm>
              <a:off x="187276" y="4581574"/>
              <a:ext cx="6542686" cy="70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8.5 </a:t>
              </a:r>
              <a:r>
                <a:rPr lang="zh-CN" altLang="en-US" sz="3600" b="1" dirty="0">
                  <a:latin typeface="Times New Roman" panose="02020603050405020304" pitchFamily="18" charset="0"/>
                  <a:ea typeface="黑体" panose="02010609060101010101" pitchFamily="49" charset="-122"/>
                </a:rPr>
                <a:t>线索二叉树</a:t>
              </a:r>
              <a:endParaRPr lang="zh-CN" altLang="en-US" sz="3600" b="1" dirty="0">
                <a:latin typeface="黑体" panose="02010609060101010101" pitchFamily="49" charset="-122"/>
                <a:ea typeface="黑体" panose="02010609060101010101" pitchFamily="49" charset="-122"/>
              </a:endParaRPr>
            </a:p>
          </p:txBody>
        </p:sp>
      </p:grpSp>
      <p:pic>
        <p:nvPicPr>
          <p:cNvPr id="46" name="图片 45"/>
          <p:cNvPicPr>
            <a:picLocks noChangeAspect="1"/>
          </p:cNvPicPr>
          <p:nvPr/>
        </p:nvPicPr>
        <p:blipFill>
          <a:blip r:embed="rId2"/>
          <a:stretch>
            <a:fillRect/>
          </a:stretch>
        </p:blipFill>
        <p:spPr>
          <a:xfrm>
            <a:off x="5292080" y="2708920"/>
            <a:ext cx="2970863" cy="2546292"/>
          </a:xfrm>
          <a:prstGeom prst="rect">
            <a:avLst/>
          </a:prstGeom>
        </p:spPr>
      </p:pic>
      <p:pic>
        <p:nvPicPr>
          <p:cNvPr id="9" name="图片 8"/>
          <p:cNvPicPr>
            <a:picLocks noChangeAspect="1"/>
          </p:cNvPicPr>
          <p:nvPr/>
        </p:nvPicPr>
        <p:blipFill>
          <a:blip r:embed="rId3"/>
          <a:stretch>
            <a:fillRect/>
          </a:stretch>
        </p:blipFill>
        <p:spPr>
          <a:xfrm>
            <a:off x="7045211" y="4804278"/>
            <a:ext cx="842968" cy="370458"/>
          </a:xfrm>
          <a:prstGeom prst="rect">
            <a:avLst/>
          </a:prstGeom>
        </p:spPr>
      </p:pic>
      <p:pic>
        <p:nvPicPr>
          <p:cNvPr id="10" name="图片 9"/>
          <p:cNvPicPr>
            <a:picLocks noChangeAspect="1"/>
          </p:cNvPicPr>
          <p:nvPr/>
        </p:nvPicPr>
        <p:blipFill>
          <a:blip r:embed="rId4"/>
          <a:stretch>
            <a:fillRect/>
          </a:stretch>
        </p:blipFill>
        <p:spPr>
          <a:xfrm>
            <a:off x="6273403" y="5173818"/>
            <a:ext cx="559593" cy="762044"/>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linds(horizontal)">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blinds(horizontal)">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6"/>
                                        </p:tgtEl>
                                        <p:attrNameLst>
                                          <p:attrName>style.visibility</p:attrName>
                                        </p:attrNameLst>
                                      </p:cBhvr>
                                      <p:to>
                                        <p:strVal val="visible"/>
                                      </p:to>
                                    </p:set>
                                    <p:anim calcmode="lin" valueType="num">
                                      <p:cBhvr additive="base">
                                        <p:cTn id="42" dur="500" fill="hold"/>
                                        <p:tgtEl>
                                          <p:spTgt spid="46"/>
                                        </p:tgtEl>
                                        <p:attrNameLst>
                                          <p:attrName>ppt_x</p:attrName>
                                        </p:attrNameLst>
                                      </p:cBhvr>
                                      <p:tavLst>
                                        <p:tav tm="0">
                                          <p:val>
                                            <p:strVal val="#ppt_x"/>
                                          </p:val>
                                        </p:tav>
                                        <p:tav tm="100000">
                                          <p:val>
                                            <p:strVal val="#ppt_x"/>
                                          </p:val>
                                        </p:tav>
                                      </p:tavLst>
                                    </p:anim>
                                    <p:anim calcmode="lin" valueType="num">
                                      <p:cBhvr additive="base">
                                        <p:cTn id="43"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5300"/>
                                        </p:tgtEl>
                                        <p:attrNameLst>
                                          <p:attrName>style.visibility</p:attrName>
                                        </p:attrNameLst>
                                      </p:cBhvr>
                                      <p:to>
                                        <p:strVal val="visible"/>
                                      </p:to>
                                    </p:set>
                                    <p:animEffect transition="in" filter="blinds(horizontal)">
                                      <p:cBhvr>
                                        <p:cTn id="48" dur="500"/>
                                        <p:tgtEl>
                                          <p:spTgt spid="55300"/>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5">
                                            <p:txEl>
                                              <p:pRg st="8" end="8"/>
                                            </p:txEl>
                                          </p:spTgt>
                                        </p:tgtEl>
                                        <p:attrNameLst>
                                          <p:attrName>style.visibility</p:attrName>
                                        </p:attrNameLst>
                                      </p:cBhvr>
                                      <p:to>
                                        <p:strVal val="visible"/>
                                      </p:to>
                                    </p:set>
                                    <p:animEffect transition="in" filter="blinds(horizontal)">
                                      <p:cBhvr>
                                        <p:cTn id="53" dur="500"/>
                                        <p:tgtEl>
                                          <p:spTgt spid="5">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9"/>
                                        </p:tgtEl>
                                        <p:attrNameLst>
                                          <p:attrName>style.visibility</p:attrName>
                                        </p:attrNameLst>
                                      </p:cBhvr>
                                      <p:to>
                                        <p:strVal val="visible"/>
                                      </p:to>
                                    </p:set>
                                    <p:anim calcmode="lin" valueType="num">
                                      <p:cBhvr additive="base">
                                        <p:cTn id="58" dur="500" fill="hold"/>
                                        <p:tgtEl>
                                          <p:spTgt spid="9"/>
                                        </p:tgtEl>
                                        <p:attrNameLst>
                                          <p:attrName>ppt_x</p:attrName>
                                        </p:attrNameLst>
                                      </p:cBhvr>
                                      <p:tavLst>
                                        <p:tav tm="0">
                                          <p:val>
                                            <p:strVal val="#ppt_x"/>
                                          </p:val>
                                        </p:tav>
                                        <p:tav tm="100000">
                                          <p:val>
                                            <p:strVal val="#ppt_x"/>
                                          </p:val>
                                        </p:tav>
                                      </p:tavLst>
                                    </p:anim>
                                    <p:anim calcmode="lin" valueType="num">
                                      <p:cBhvr additive="base">
                                        <p:cTn id="5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5">
                                            <p:txEl>
                                              <p:pRg st="9" end="9"/>
                                            </p:txEl>
                                          </p:spTgt>
                                        </p:tgtEl>
                                        <p:attrNameLst>
                                          <p:attrName>style.visibility</p:attrName>
                                        </p:attrNameLst>
                                      </p:cBhvr>
                                      <p:to>
                                        <p:strVal val="visible"/>
                                      </p:to>
                                    </p:set>
                                    <p:animEffect transition="in" filter="blinds(horizontal)">
                                      <p:cBhvr>
                                        <p:cTn id="64" dur="500"/>
                                        <p:tgtEl>
                                          <p:spTgt spid="5">
                                            <p:txEl>
                                              <p:pRg st="9" end="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5">
                                            <p:txEl>
                                              <p:pRg st="10" end="10"/>
                                            </p:txEl>
                                          </p:spTgt>
                                        </p:tgtEl>
                                        <p:attrNameLst>
                                          <p:attrName>style.visibility</p:attrName>
                                        </p:attrNameLst>
                                      </p:cBhvr>
                                      <p:to>
                                        <p:strVal val="visible"/>
                                      </p:to>
                                    </p:set>
                                    <p:animEffect transition="in" filter="blinds(horizontal)">
                                      <p:cBhvr>
                                        <p:cTn id="69" dur="500"/>
                                        <p:tgtEl>
                                          <p:spTgt spid="5">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500" fill="hold"/>
                                        <p:tgtEl>
                                          <p:spTgt spid="10"/>
                                        </p:tgtEl>
                                        <p:attrNameLst>
                                          <p:attrName>ppt_x</p:attrName>
                                        </p:attrNameLst>
                                      </p:cBhvr>
                                      <p:tavLst>
                                        <p:tav tm="0">
                                          <p:val>
                                            <p:strVal val="#ppt_x"/>
                                          </p:val>
                                        </p:tav>
                                        <p:tav tm="100000">
                                          <p:val>
                                            <p:strVal val="#ppt_x"/>
                                          </p:val>
                                        </p:tav>
                                      </p:tavLst>
                                    </p:anim>
                                    <p:anim calcmode="lin" valueType="num">
                                      <p:cBhvr additive="base">
                                        <p:cTn id="7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5">
                                            <p:txEl>
                                              <p:pRg st="11" end="11"/>
                                            </p:txEl>
                                          </p:spTgt>
                                        </p:tgtEl>
                                        <p:attrNameLst>
                                          <p:attrName>style.visibility</p:attrName>
                                        </p:attrNameLst>
                                      </p:cBhvr>
                                      <p:to>
                                        <p:strVal val="visible"/>
                                      </p:to>
                                    </p:set>
                                    <p:animEffect transition="in" filter="blinds(horizontal)">
                                      <p:cBhvr>
                                        <p:cTn id="80"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uiExpand="1" build="p"/>
      <p:bldP spid="5530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6" name="内容占位符 5122"/>
          <p:cNvSpPr>
            <a:spLocks noGrp="1" noChangeArrowheads="1"/>
          </p:cNvSpPr>
          <p:nvPr>
            <p:ph idx="1"/>
          </p:nvPr>
        </p:nvSpPr>
        <p:spPr>
          <a:xfrm>
            <a:off x="460714" y="983601"/>
            <a:ext cx="8575781" cy="5325719"/>
          </a:xfrm>
        </p:spPr>
        <p:txBody>
          <a:bodyPr/>
          <a:lstStyle/>
          <a:p>
            <a:pPr eaLnBrk="1" hangingPunct="1">
              <a:lnSpc>
                <a:spcPct val="90000"/>
              </a:lnSpc>
              <a:buClr>
                <a:srgbClr val="FF0000"/>
              </a:buClr>
              <a:buFont typeface="Wingdings" panose="05000000000000000000" pitchFamily="2" charset="2"/>
              <a:buChar char="Ø"/>
            </a:pPr>
            <a:r>
              <a:rPr lang="zh-CN" altLang="en-US" sz="2800" b="1" dirty="0"/>
              <a:t>定义：</a:t>
            </a:r>
            <a:r>
              <a:rPr lang="zh-CN" altLang="en-US" sz="2800" b="1" dirty="0">
                <a:solidFill>
                  <a:srgbClr val="FF0000"/>
                </a:solidFill>
              </a:rPr>
              <a:t>树</a:t>
            </a:r>
            <a:r>
              <a:rPr lang="en-US" altLang="zh-CN" sz="2400" b="1" dirty="0">
                <a:solidFill>
                  <a:srgbClr val="0000FF"/>
                </a:solidFill>
              </a:rPr>
              <a:t>(Tree)</a:t>
            </a:r>
            <a:r>
              <a:rPr lang="it-IT" altLang="en-US" sz="2800" b="1" dirty="0"/>
              <a:t>T</a:t>
            </a:r>
            <a:r>
              <a:rPr lang="zh-CN" altLang="en-US" sz="2800" b="1" dirty="0"/>
              <a:t>是由</a:t>
            </a:r>
            <a:r>
              <a:rPr lang="it-IT" altLang="en-US" sz="2800" b="1" i="1" dirty="0"/>
              <a:t>n</a:t>
            </a:r>
            <a:r>
              <a:rPr lang="zh-CN" altLang="en-US" sz="2800" b="1" dirty="0"/>
              <a:t>个结点组成的</a:t>
            </a:r>
            <a:r>
              <a:rPr lang="zh-CN" altLang="en-US" sz="2800" b="1" dirty="0">
                <a:solidFill>
                  <a:srgbClr val="FF0000"/>
                </a:solidFill>
              </a:rPr>
              <a:t>有限集合</a:t>
            </a:r>
            <a:r>
              <a:rPr lang="en-US" altLang="zh-CN" sz="2800" b="1" dirty="0"/>
              <a:t>(</a:t>
            </a:r>
            <a:r>
              <a:rPr lang="it-IT" altLang="en-US" sz="2800" b="1" i="1" dirty="0"/>
              <a:t>n </a:t>
            </a:r>
            <a:r>
              <a:rPr lang="it-IT" altLang="en-US" sz="2800" b="1" dirty="0"/>
              <a:t>&gt; 0</a:t>
            </a:r>
            <a:r>
              <a:rPr lang="en-US" altLang="en-US" sz="2800" b="1" dirty="0"/>
              <a:t>)</a:t>
            </a:r>
            <a:r>
              <a:rPr lang="zh-CN" altLang="en-US" sz="2800" b="1" dirty="0"/>
              <a:t>。</a:t>
            </a:r>
            <a:endParaRPr lang="zh-CN" altLang="en-US" sz="2800" b="1" dirty="0"/>
          </a:p>
          <a:p>
            <a:pPr eaLnBrk="1" hangingPunct="1">
              <a:lnSpc>
                <a:spcPct val="90000"/>
              </a:lnSpc>
              <a:buFont typeface="Wingdings" panose="05000000000000000000" pitchFamily="2" charset="2"/>
              <a:buNone/>
            </a:pPr>
            <a:r>
              <a:rPr lang="zh-CN" altLang="en-US" sz="2800" b="1" dirty="0"/>
              <a:t>                其中有一个</a:t>
            </a:r>
            <a:r>
              <a:rPr lang="zh-CN" altLang="en-US" sz="2800" b="1" dirty="0">
                <a:solidFill>
                  <a:srgbClr val="FF0000"/>
                </a:solidFill>
              </a:rPr>
              <a:t>根结点</a:t>
            </a:r>
            <a:r>
              <a:rPr lang="zh-CN" altLang="en-US" sz="2800" b="1" dirty="0"/>
              <a:t>，</a:t>
            </a:r>
            <a:endParaRPr lang="zh-CN" altLang="en-US" sz="2800" b="1" dirty="0"/>
          </a:p>
          <a:p>
            <a:pPr eaLnBrk="1" hangingPunct="1">
              <a:lnSpc>
                <a:spcPct val="90000"/>
              </a:lnSpc>
              <a:buFont typeface="Wingdings" panose="05000000000000000000" pitchFamily="2" charset="2"/>
              <a:buNone/>
            </a:pPr>
            <a:r>
              <a:rPr lang="zh-CN" altLang="en-US" sz="2800" b="1" dirty="0"/>
              <a:t>                其余结点可划分成</a:t>
            </a:r>
            <a:r>
              <a:rPr lang="it-IT" altLang="en-US" sz="2800" b="1" i="1" dirty="0"/>
              <a:t>m</a:t>
            </a:r>
            <a:r>
              <a:rPr lang="zh-CN" altLang="en-US" sz="2800" b="1" dirty="0"/>
              <a:t>个</a:t>
            </a:r>
            <a:r>
              <a:rPr lang="en-US" altLang="zh-CN" sz="2800" b="1" dirty="0"/>
              <a:t>(</a:t>
            </a:r>
            <a:r>
              <a:rPr lang="it-IT" altLang="en-US" sz="2800" b="1" i="1" dirty="0"/>
              <a:t>m   </a:t>
            </a:r>
            <a:r>
              <a:rPr lang="it-IT" altLang="en-US" sz="2800" b="1" dirty="0"/>
              <a:t>0)</a:t>
            </a:r>
            <a:r>
              <a:rPr lang="zh-CN" altLang="en-US" sz="2800" b="1" dirty="0">
                <a:solidFill>
                  <a:srgbClr val="FF0000"/>
                </a:solidFill>
              </a:rPr>
              <a:t>互不相交的</a:t>
            </a:r>
            <a:r>
              <a:rPr lang="zh-CN" altLang="en-US" sz="2800" b="1" dirty="0"/>
              <a:t>子</a:t>
            </a:r>
            <a:endParaRPr lang="en-US" altLang="zh-CN" sz="2800" b="1" dirty="0"/>
          </a:p>
          <a:p>
            <a:pPr eaLnBrk="1" hangingPunct="1">
              <a:lnSpc>
                <a:spcPct val="90000"/>
              </a:lnSpc>
              <a:buFont typeface="Wingdings" panose="05000000000000000000" pitchFamily="2" charset="2"/>
              <a:buNone/>
            </a:pPr>
            <a:r>
              <a:rPr lang="en-US" altLang="zh-CN" sz="2800" b="1" dirty="0"/>
              <a:t>                </a:t>
            </a:r>
            <a:r>
              <a:rPr lang="zh-CN" altLang="en-US" sz="2800" b="1" dirty="0"/>
              <a:t>集</a:t>
            </a:r>
            <a:r>
              <a:rPr lang="it-IT" altLang="en-US" sz="2800" b="1" dirty="0"/>
              <a:t>T</a:t>
            </a:r>
            <a:r>
              <a:rPr lang="it-IT" altLang="en-US" sz="2800" b="1" baseline="-25000" dirty="0"/>
              <a:t>1</a:t>
            </a:r>
            <a:r>
              <a:rPr lang="it-IT" altLang="en-US" sz="2800" b="1" dirty="0"/>
              <a:t>, T</a:t>
            </a:r>
            <a:r>
              <a:rPr lang="it-IT" altLang="en-US" sz="2800" b="1" baseline="-25000" dirty="0"/>
              <a:t>2</a:t>
            </a:r>
            <a:r>
              <a:rPr lang="it-IT" altLang="en-US" sz="2800" b="1" dirty="0"/>
              <a:t>, ... ,T</a:t>
            </a:r>
            <a:r>
              <a:rPr lang="it-IT" altLang="en-US" sz="2800" b="1" baseline="-25000" dirty="0"/>
              <a:t>m</a:t>
            </a:r>
            <a:r>
              <a:rPr lang="zh-CN" altLang="en-US" sz="2800" b="1" dirty="0"/>
              <a:t>，</a:t>
            </a:r>
            <a:endParaRPr lang="zh-CN" altLang="en-US" sz="2800" b="1" dirty="0"/>
          </a:p>
          <a:p>
            <a:pPr eaLnBrk="1" hangingPunct="1">
              <a:lnSpc>
                <a:spcPct val="90000"/>
              </a:lnSpc>
              <a:buFont typeface="Wingdings" panose="05000000000000000000" pitchFamily="2" charset="2"/>
              <a:buNone/>
            </a:pPr>
            <a:r>
              <a:rPr lang="zh-CN" altLang="en-US" sz="2800" b="1" dirty="0"/>
              <a:t>                且这些子集也分别构成</a:t>
            </a:r>
            <a:r>
              <a:rPr lang="zh-CN" altLang="en-US" sz="2800" b="1" dirty="0">
                <a:solidFill>
                  <a:srgbClr val="FF0000"/>
                </a:solidFill>
              </a:rPr>
              <a:t>树</a:t>
            </a:r>
            <a:r>
              <a:rPr lang="it-IT" altLang="en-US" sz="2800" b="1" dirty="0">
                <a:solidFill>
                  <a:srgbClr val="FF0000"/>
                </a:solidFill>
              </a:rPr>
              <a:t>—T</a:t>
            </a:r>
            <a:r>
              <a:rPr lang="zh-CN" altLang="en-US" sz="2800" b="1" dirty="0">
                <a:solidFill>
                  <a:srgbClr val="FF0000"/>
                </a:solidFill>
              </a:rPr>
              <a:t>的子树。</a:t>
            </a:r>
            <a:endParaRPr lang="zh-CN" altLang="en-US" sz="2800" b="1" dirty="0">
              <a:solidFill>
                <a:srgbClr val="FF0000"/>
              </a:solidFill>
            </a:endParaRPr>
          </a:p>
          <a:p>
            <a:pPr eaLnBrk="1" hangingPunct="1">
              <a:lnSpc>
                <a:spcPct val="90000"/>
              </a:lnSpc>
              <a:buFont typeface="Wingdings" panose="05000000000000000000" pitchFamily="2" charset="2"/>
              <a:buNone/>
            </a:pPr>
            <a:r>
              <a:rPr lang="zh-CN" altLang="en-US" sz="2800" b="1" dirty="0">
                <a:solidFill>
                  <a:schemeClr val="accent2"/>
                </a:solidFill>
              </a:rPr>
              <a:t>       </a:t>
            </a:r>
            <a:endParaRPr lang="en-US" altLang="zh-CN" sz="2800" b="1" dirty="0">
              <a:solidFill>
                <a:schemeClr val="accent2"/>
              </a:solidFill>
            </a:endParaRPr>
          </a:p>
          <a:p>
            <a:pPr eaLnBrk="1" hangingPunct="1">
              <a:lnSpc>
                <a:spcPct val="90000"/>
              </a:lnSpc>
              <a:buFont typeface="Wingdings" panose="05000000000000000000" pitchFamily="2" charset="2"/>
              <a:buNone/>
            </a:pPr>
            <a:r>
              <a:rPr lang="en-US" altLang="zh-CN" sz="2800" b="1" dirty="0">
                <a:solidFill>
                  <a:srgbClr val="FF0000"/>
                </a:solidFill>
              </a:rPr>
              <a:t>(</a:t>
            </a:r>
            <a:r>
              <a:rPr lang="zh-CN" altLang="en-US" sz="2800" b="1" dirty="0">
                <a:solidFill>
                  <a:srgbClr val="FF0000"/>
                </a:solidFill>
              </a:rPr>
              <a:t>注意：有无空树的概念</a:t>
            </a:r>
            <a:r>
              <a:rPr lang="en-US" altLang="zh-CN" sz="2800" b="1" dirty="0">
                <a:solidFill>
                  <a:srgbClr val="FF0000"/>
                </a:solidFill>
              </a:rPr>
              <a:t>)</a:t>
            </a:r>
            <a:endParaRPr lang="zh-CN" altLang="en-US" sz="2800" b="1" dirty="0">
              <a:solidFill>
                <a:srgbClr val="FF0000"/>
              </a:solidFill>
            </a:endParaRPr>
          </a:p>
        </p:txBody>
      </p:sp>
      <p:grpSp>
        <p:nvGrpSpPr>
          <p:cNvPr id="9" name="组合 8"/>
          <p:cNvGrpSpPr/>
          <p:nvPr/>
        </p:nvGrpSpPr>
        <p:grpSpPr>
          <a:xfrm>
            <a:off x="251520" y="80662"/>
            <a:ext cx="7344816" cy="684042"/>
            <a:chOff x="724593" y="1866348"/>
            <a:chExt cx="7344816" cy="684042"/>
          </a:xfrm>
        </p:grpSpPr>
        <p:grpSp>
          <p:nvGrpSpPr>
            <p:cNvPr id="10" name="组合 9"/>
            <p:cNvGrpSpPr/>
            <p:nvPr/>
          </p:nvGrpSpPr>
          <p:grpSpPr>
            <a:xfrm>
              <a:off x="724593" y="1866348"/>
              <a:ext cx="7344816" cy="684042"/>
              <a:chOff x="683568" y="1326432"/>
              <a:chExt cx="7344816" cy="684042"/>
            </a:xfrm>
          </p:grpSpPr>
          <p:sp>
            <p:nvSpPr>
              <p:cNvPr id="12" name="TextBox 6"/>
              <p:cNvSpPr txBox="1">
                <a:spLocks noChangeArrowheads="1"/>
              </p:cNvSpPr>
              <p:nvPr/>
            </p:nvSpPr>
            <p:spPr bwMode="auto">
              <a:xfrm>
                <a:off x="683568" y="1326432"/>
                <a:ext cx="734481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8.2 </a:t>
                </a:r>
                <a:r>
                  <a:rPr lang="zh-CN" altLang="en-US" sz="3600" b="1" dirty="0">
                    <a:latin typeface="Times New Roman" panose="02020603050405020304" pitchFamily="18" charset="0"/>
                    <a:ea typeface="黑体" panose="02010609060101010101" pitchFamily="49" charset="-122"/>
                  </a:rPr>
                  <a:t>树的相关概念和术语</a:t>
                </a:r>
                <a:endParaRPr lang="zh-CN" altLang="en-US" sz="3600" b="1" dirty="0">
                  <a:latin typeface="黑体" panose="02010609060101010101" pitchFamily="49" charset="-122"/>
                  <a:ea typeface="黑体" panose="02010609060101010101" pitchFamily="49" charset="-122"/>
                </a:endParaRPr>
              </a:p>
            </p:txBody>
          </p:sp>
          <p:sp>
            <p:nvSpPr>
              <p:cNvPr id="13"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grpSp>
        <p:pic>
          <p:nvPicPr>
            <p:cNvPr id="11" name="图片 10"/>
            <p:cNvPicPr>
              <a:picLocks noChangeAspect="1"/>
            </p:cNvPicPr>
            <p:nvPr/>
          </p:nvPicPr>
          <p:blipFill>
            <a:blip r:embed="rId1" cstate="print"/>
            <a:stretch>
              <a:fillRect/>
            </a:stretch>
          </p:blipFill>
          <p:spPr>
            <a:xfrm>
              <a:off x="1202862" y="2008104"/>
              <a:ext cx="450465" cy="385275"/>
            </a:xfrm>
            <a:prstGeom prst="rect">
              <a:avLst/>
            </a:prstGeom>
          </p:spPr>
        </p:pic>
      </p:grpSp>
      <mc:AlternateContent xmlns:mc="http://schemas.openxmlformats.org/markup-compatibility/2006">
        <mc:Choice xmlns:a14="http://schemas.microsoft.com/office/drawing/2010/main" Requires="a14">
          <p:sp>
            <p:nvSpPr>
              <p:cNvPr id="2" name="矩形 1"/>
              <p:cNvSpPr/>
              <p:nvPr/>
            </p:nvSpPr>
            <p:spPr>
              <a:xfrm>
                <a:off x="5796136" y="1988840"/>
                <a:ext cx="42191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oMath>
                  </m:oMathPara>
                </a14:m>
                <a:endParaRPr lang="zh-CN" altLang="en-US" dirty="0"/>
              </a:p>
            </p:txBody>
          </p:sp>
        </mc:Choice>
        <mc:Fallback>
          <p:sp>
            <p:nvSpPr>
              <p:cNvPr id="2" name="矩形 1"/>
              <p:cNvSpPr>
                <a:spLocks noRot="1" noChangeAspect="1" noMove="1" noResize="1" noEditPoints="1" noAdjustHandles="1" noChangeArrowheads="1" noChangeShapeType="1" noTextEdit="1"/>
              </p:cNvSpPr>
              <p:nvPr/>
            </p:nvSpPr>
            <p:spPr>
              <a:xfrm>
                <a:off x="5796136" y="1988840"/>
                <a:ext cx="421910" cy="369332"/>
              </a:xfrm>
              <a:prstGeom prst="rect">
                <a:avLst/>
              </a:prstGeom>
              <a:blipFill rotWithShape="1">
                <a:blip r:embed="rId2"/>
                <a:stretch>
                  <a:fillRect l="-116" t="-5" r="30" b="113"/>
                </a:stretch>
              </a:blipFill>
            </p:spPr>
            <p:txBody>
              <a:bodyPr/>
              <a:lstStyle/>
              <a:p>
                <a:r>
                  <a:rPr lang="zh-CN" altLang="en-US">
                    <a:noFill/>
                  </a:rPr>
                  <a:t> </a:t>
                </a:r>
              </a:p>
            </p:txBody>
          </p:sp>
        </mc:Fallback>
      </mc:AlternateContent>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blinds(horizontal)">
                                      <p:cBhvr>
                                        <p:cTn id="24" dur="500"/>
                                        <p:tgtEl>
                                          <p:spTgt spid="6">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blinds(horizontal)">
                                      <p:cBhvr>
                                        <p:cTn id="29" dur="500"/>
                                        <p:tgtEl>
                                          <p:spTgt spid="6">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6">
                                            <p:txEl>
                                              <p:pRg st="5" end="5"/>
                                            </p:txEl>
                                          </p:spTgt>
                                        </p:tgtEl>
                                        <p:attrNameLst>
                                          <p:attrName>style.visibility</p:attrName>
                                        </p:attrNameLst>
                                      </p:cBhvr>
                                      <p:to>
                                        <p:strVal val="visible"/>
                                      </p:to>
                                    </p:set>
                                    <p:animEffect transition="in" filter="blinds(horizontal)">
                                      <p:cBhvr>
                                        <p:cTn id="34" dur="500"/>
                                        <p:tgtEl>
                                          <p:spTgt spid="6">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animEffect transition="in" filter="blinds(horizontal)">
                                      <p:cBhvr>
                                        <p:cTn id="3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3B95639F-2567-40AD-B7A0-0F32526EC9FB}"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439401" y="1006384"/>
            <a:ext cx="8229600" cy="4678451"/>
          </a:xfrm>
        </p:spPr>
        <p:txBody>
          <a:bodyPr/>
          <a:lstStyle/>
          <a:p>
            <a:pPr eaLnBrk="1" hangingPunct="1">
              <a:buFont typeface="Wingdings" panose="05000000000000000000" pitchFamily="2" charset="2"/>
              <a:buNone/>
            </a:pPr>
            <a:r>
              <a:rPr lang="zh-CN" altLang="en-US" sz="2400" b="1" dirty="0">
                <a:solidFill>
                  <a:srgbClr val="FF0000"/>
                </a:solidFill>
              </a:rPr>
              <a:t>（</a:t>
            </a:r>
            <a:r>
              <a:rPr lang="en-US" altLang="zh-CN" sz="2400" b="1" dirty="0">
                <a:solidFill>
                  <a:srgbClr val="FF0000"/>
                </a:solidFill>
              </a:rPr>
              <a:t>2</a:t>
            </a:r>
            <a:r>
              <a:rPr lang="zh-CN" altLang="en-US" sz="2400" b="1" dirty="0">
                <a:solidFill>
                  <a:srgbClr val="FF0000"/>
                </a:solidFill>
              </a:rPr>
              <a:t>）线索关系的维护</a:t>
            </a:r>
            <a:endParaRPr lang="zh-CN" altLang="en-US" sz="2400" b="1" dirty="0">
              <a:solidFill>
                <a:srgbClr val="FF0000"/>
              </a:solidFill>
            </a:endParaRPr>
          </a:p>
          <a:p>
            <a:pPr eaLnBrk="1" hangingPunct="1">
              <a:buFont typeface="Wingdings" panose="05000000000000000000" pitchFamily="2" charset="2"/>
              <a:buNone/>
            </a:pPr>
            <a:r>
              <a:rPr lang="zh-CN" altLang="en-US" sz="2000" b="1" dirty="0"/>
              <a:t>         这一操作主要由如下</a:t>
            </a:r>
            <a:r>
              <a:rPr lang="en-US" altLang="zh-CN" sz="2000" b="1" dirty="0"/>
              <a:t>4</a:t>
            </a:r>
            <a:r>
              <a:rPr lang="zh-CN" altLang="en-US" sz="2000" b="1" dirty="0"/>
              <a:t>项组成：</a:t>
            </a:r>
            <a:endParaRPr lang="zh-CN" altLang="en-US" sz="2000" b="1" dirty="0"/>
          </a:p>
          <a:p>
            <a:pPr eaLnBrk="1" hangingPunct="1">
              <a:buFont typeface="Wingdings" panose="05000000000000000000" pitchFamily="2" charset="2"/>
              <a:buNone/>
            </a:pPr>
            <a:r>
              <a:rPr lang="zh-CN" altLang="en-US" sz="2000" b="1" dirty="0"/>
              <a:t>     （某些操作可能因具体问题而不必）</a:t>
            </a:r>
            <a:endParaRPr lang="zh-CN" altLang="en-US" sz="2000" b="1" dirty="0"/>
          </a:p>
          <a:p>
            <a:pPr eaLnBrk="1" hangingPunct="1">
              <a:buClr>
                <a:srgbClr val="FF0000"/>
              </a:buClr>
            </a:pPr>
            <a:r>
              <a:rPr lang="zh-CN" altLang="en-US" sz="2000" b="1" dirty="0"/>
              <a:t>设置新插入结点的</a:t>
            </a:r>
            <a:r>
              <a:rPr lang="zh-CN" altLang="en-US" sz="2000" b="1" dirty="0">
                <a:solidFill>
                  <a:srgbClr val="FF0000"/>
                </a:solidFill>
              </a:rPr>
              <a:t>前驱、后继线索</a:t>
            </a:r>
            <a:endParaRPr lang="zh-CN" altLang="en-US" sz="2000" b="1" dirty="0">
              <a:solidFill>
                <a:srgbClr val="FF0000"/>
              </a:solidFill>
            </a:endParaRPr>
          </a:p>
          <a:p>
            <a:pPr eaLnBrk="1" hangingPunct="1">
              <a:buClr>
                <a:srgbClr val="FF0000"/>
              </a:buClr>
            </a:pPr>
            <a:r>
              <a:rPr lang="zh-CN" altLang="en-US" sz="2000" b="1" dirty="0"/>
              <a:t>修改新结点的</a:t>
            </a:r>
            <a:r>
              <a:rPr lang="zh-CN" altLang="en-US" sz="2000" b="1" dirty="0">
                <a:solidFill>
                  <a:srgbClr val="0000FF"/>
                </a:solidFill>
              </a:rPr>
              <a:t>前驱结点的</a:t>
            </a:r>
            <a:r>
              <a:rPr lang="zh-CN" altLang="en-US" sz="2000" b="1" dirty="0">
                <a:solidFill>
                  <a:srgbClr val="FF0000"/>
                </a:solidFill>
              </a:rPr>
              <a:t>后继线索</a:t>
            </a:r>
            <a:endParaRPr lang="zh-CN" altLang="en-US" sz="2000" b="1" dirty="0">
              <a:solidFill>
                <a:srgbClr val="FF0000"/>
              </a:solidFill>
            </a:endParaRPr>
          </a:p>
          <a:p>
            <a:pPr eaLnBrk="1" hangingPunct="1">
              <a:buClr>
                <a:srgbClr val="FF0000"/>
              </a:buClr>
            </a:pPr>
            <a:r>
              <a:rPr lang="zh-CN" altLang="en-US" sz="2000" b="1" dirty="0"/>
              <a:t>修改新结点的</a:t>
            </a:r>
            <a:r>
              <a:rPr lang="zh-CN" altLang="en-US" sz="2000" b="1" dirty="0">
                <a:solidFill>
                  <a:srgbClr val="0000FF"/>
                </a:solidFill>
              </a:rPr>
              <a:t>后继结点的</a:t>
            </a:r>
            <a:r>
              <a:rPr lang="zh-CN" altLang="en-US" sz="2000" b="1" dirty="0">
                <a:solidFill>
                  <a:srgbClr val="FF0000"/>
                </a:solidFill>
              </a:rPr>
              <a:t>前驱线索</a:t>
            </a:r>
            <a:endParaRPr lang="zh-CN" altLang="en-US" sz="2000" b="1" dirty="0">
              <a:solidFill>
                <a:srgbClr val="FF0000"/>
              </a:solidFill>
            </a:endParaRPr>
          </a:p>
          <a:p>
            <a:pPr eaLnBrk="1" hangingPunct="1">
              <a:buFont typeface="Wingdings" panose="05000000000000000000" pitchFamily="2" charset="2"/>
              <a:buNone/>
            </a:pPr>
            <a:endParaRPr lang="zh-CN" altLang="en-US" sz="2400" b="1" dirty="0"/>
          </a:p>
          <a:p>
            <a:pPr eaLnBrk="1" hangingPunct="1">
              <a:buFont typeface="Wingdings" panose="05000000000000000000" pitchFamily="2" charset="2"/>
              <a:buNone/>
            </a:pPr>
            <a:r>
              <a:rPr lang="zh-CN" altLang="en-US" sz="2200" b="1" dirty="0"/>
              <a:t>就本题而言，首先需要明确：</a:t>
            </a:r>
            <a:endParaRPr lang="zh-CN" altLang="en-US" sz="2200" b="1" dirty="0"/>
          </a:p>
          <a:p>
            <a:pPr eaLnBrk="1" hangingPunct="1">
              <a:buClr>
                <a:srgbClr val="FF0000"/>
              </a:buClr>
            </a:pPr>
            <a:r>
              <a:rPr lang="zh-CN" altLang="en-US" sz="2000" b="1" dirty="0"/>
              <a:t>新结点的前驱、后继位置及其指针：</a:t>
            </a:r>
            <a:endParaRPr lang="zh-CN" altLang="en-US" sz="2000" b="1" dirty="0"/>
          </a:p>
          <a:p>
            <a:pPr eaLnBrk="1" hangingPunct="1">
              <a:buFont typeface="Wingdings" panose="05000000000000000000" pitchFamily="2" charset="2"/>
              <a:buNone/>
            </a:pPr>
            <a:r>
              <a:rPr lang="zh-CN" altLang="en-US" sz="2400" b="1" dirty="0"/>
              <a:t>    </a:t>
            </a:r>
            <a:r>
              <a:rPr lang="zh-CN" altLang="en-US" sz="2000" b="1" dirty="0"/>
              <a:t>由图可知</a:t>
            </a:r>
            <a:r>
              <a:rPr lang="en-US" altLang="zh-CN" sz="2000" b="1" dirty="0"/>
              <a:t>: </a:t>
            </a:r>
            <a:r>
              <a:rPr lang="zh-CN" altLang="en-US" sz="2000" b="1" dirty="0"/>
              <a:t>前驱后继结点分别是</a:t>
            </a:r>
            <a:endParaRPr lang="zh-CN" altLang="en-US" sz="2000" b="1" dirty="0"/>
          </a:p>
          <a:p>
            <a:pPr eaLnBrk="1" hangingPunct="1">
              <a:buFont typeface="Wingdings" panose="05000000000000000000" pitchFamily="2" charset="2"/>
              <a:buNone/>
            </a:pPr>
            <a:r>
              <a:rPr lang="zh-CN" altLang="en-US" sz="2000" b="1" dirty="0"/>
              <a:t>                        </a:t>
            </a:r>
            <a:r>
              <a:rPr lang="en-US" altLang="zh-CN" sz="2000" b="1" dirty="0"/>
              <a:t>F</a:t>
            </a:r>
            <a:r>
              <a:rPr lang="zh-CN" altLang="en-US" sz="2000" b="1" dirty="0"/>
              <a:t>结点和</a:t>
            </a:r>
            <a:r>
              <a:rPr lang="en-US" altLang="zh-CN" sz="2000" b="1" dirty="0"/>
              <a:t>G</a:t>
            </a:r>
            <a:r>
              <a:rPr lang="zh-CN" altLang="en-US" sz="2000" b="1" dirty="0"/>
              <a:t>结点</a:t>
            </a:r>
            <a:endParaRPr lang="zh-CN" altLang="en-US" sz="2000" b="1" dirty="0"/>
          </a:p>
          <a:p>
            <a:pPr eaLnBrk="1" hangingPunct="1">
              <a:buFont typeface="Wingdings" panose="05000000000000000000" pitchFamily="2" charset="2"/>
              <a:buNone/>
            </a:pPr>
            <a:r>
              <a:rPr lang="zh-CN" altLang="en-US" sz="2000" b="1" dirty="0"/>
              <a:t>    更一般情况下，可由*</a:t>
            </a:r>
            <a:r>
              <a:rPr lang="en-US" altLang="zh-CN" sz="2000" b="1" i="1" dirty="0"/>
              <a:t>p</a:t>
            </a:r>
            <a:r>
              <a:rPr lang="zh-CN" altLang="en-US" sz="2000" b="1" dirty="0"/>
              <a:t>及其后继求得。</a:t>
            </a:r>
            <a:r>
              <a:rPr lang="zh-CN" altLang="en-US" sz="2400" b="1" dirty="0"/>
              <a:t>     </a:t>
            </a:r>
            <a:endParaRPr lang="zh-CN" altLang="en-US" sz="2400" b="1" dirty="0"/>
          </a:p>
        </p:txBody>
      </p:sp>
      <p:grpSp>
        <p:nvGrpSpPr>
          <p:cNvPr id="42" name="组合 109"/>
          <p:cNvGrpSpPr/>
          <p:nvPr/>
        </p:nvGrpSpPr>
        <p:grpSpPr>
          <a:xfrm>
            <a:off x="-180528" y="186012"/>
            <a:ext cx="6121277" cy="646307"/>
            <a:chOff x="187276" y="4581574"/>
            <a:chExt cx="6542686" cy="704675"/>
          </a:xfrm>
        </p:grpSpPr>
        <p:sp>
          <p:nvSpPr>
            <p:cNvPr id="43" name="Freeform 5"/>
            <p:cNvSpPr/>
            <p:nvPr/>
          </p:nvSpPr>
          <p:spPr bwMode="auto">
            <a:xfrm>
              <a:off x="956926" y="4581575"/>
              <a:ext cx="804761" cy="66993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44" name="图片 43"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45" name="TextBox 6"/>
            <p:cNvSpPr txBox="1">
              <a:spLocks noChangeArrowheads="1"/>
            </p:cNvSpPr>
            <p:nvPr/>
          </p:nvSpPr>
          <p:spPr bwMode="auto">
            <a:xfrm>
              <a:off x="187276" y="4581574"/>
              <a:ext cx="6542686" cy="70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8.5 </a:t>
              </a:r>
              <a:r>
                <a:rPr lang="zh-CN" altLang="en-US" sz="3600" b="1" dirty="0">
                  <a:latin typeface="Times New Roman" panose="02020603050405020304" pitchFamily="18" charset="0"/>
                  <a:ea typeface="黑体" panose="02010609060101010101" pitchFamily="49" charset="-122"/>
                </a:rPr>
                <a:t>线索二叉树</a:t>
              </a:r>
              <a:endParaRPr lang="zh-CN" altLang="en-US" sz="3600" b="1" dirty="0">
                <a:latin typeface="黑体" panose="02010609060101010101" pitchFamily="49" charset="-122"/>
                <a:ea typeface="黑体" panose="02010609060101010101" pitchFamily="49" charset="-122"/>
              </a:endParaRPr>
            </a:p>
          </p:txBody>
        </p:sp>
      </p:grpSp>
      <p:pic>
        <p:nvPicPr>
          <p:cNvPr id="3" name="图片 2"/>
          <p:cNvPicPr>
            <a:picLocks noChangeAspect="1"/>
          </p:cNvPicPr>
          <p:nvPr/>
        </p:nvPicPr>
        <p:blipFill>
          <a:blip r:embed="rId2"/>
          <a:stretch>
            <a:fillRect/>
          </a:stretch>
        </p:blipFill>
        <p:spPr>
          <a:xfrm>
            <a:off x="5724128" y="2141928"/>
            <a:ext cx="2850134" cy="3015263"/>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blinds(horizontal)">
                                      <p:cBhvr>
                                        <p:cTn id="13" dur="500"/>
                                        <p:tgtEl>
                                          <p:spTgt spid="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blinds(horizontal)">
                                      <p:cBhvr>
                                        <p:cTn id="18" dur="500"/>
                                        <p:tgtEl>
                                          <p:spTgt spid="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blinds(horizontal)">
                                      <p:cBhvr>
                                        <p:cTn id="23" dur="500"/>
                                        <p:tgtEl>
                                          <p:spTgt spid="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blinds(horizontal)">
                                      <p:cBhvr>
                                        <p:cTn id="28" dur="500"/>
                                        <p:tgtEl>
                                          <p:spTgt spid="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Effect transition="in" filter="blinds(horizontal)">
                                      <p:cBhvr>
                                        <p:cTn id="33" dur="500"/>
                                        <p:tgtEl>
                                          <p:spTgt spid="2">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
                                            <p:txEl>
                                              <p:pRg st="5" end="5"/>
                                            </p:txEl>
                                          </p:spTgt>
                                        </p:tgtEl>
                                        <p:attrNameLst>
                                          <p:attrName>style.visibility</p:attrName>
                                        </p:attrNameLst>
                                      </p:cBhvr>
                                      <p:to>
                                        <p:strVal val="visible"/>
                                      </p:to>
                                    </p:set>
                                    <p:animEffect transition="in" filter="blinds(horizontal)">
                                      <p:cBhvr>
                                        <p:cTn id="38" dur="500"/>
                                        <p:tgtEl>
                                          <p:spTgt spid="2">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Effect transition="in" filter="blinds(horizontal)">
                                      <p:cBhvr>
                                        <p:cTn id="43" dur="500"/>
                                        <p:tgtEl>
                                          <p:spTgt spid="2">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
                                            <p:txEl>
                                              <p:pRg st="8" end="8"/>
                                            </p:txEl>
                                          </p:spTgt>
                                        </p:tgtEl>
                                        <p:attrNameLst>
                                          <p:attrName>style.visibility</p:attrName>
                                        </p:attrNameLst>
                                      </p:cBhvr>
                                      <p:to>
                                        <p:strVal val="visible"/>
                                      </p:to>
                                    </p:set>
                                    <p:animEffect transition="in" filter="blinds(horizontal)">
                                      <p:cBhvr>
                                        <p:cTn id="48" dur="500"/>
                                        <p:tgtEl>
                                          <p:spTgt spid="2">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
                                            <p:txEl>
                                              <p:pRg st="9" end="9"/>
                                            </p:txEl>
                                          </p:spTgt>
                                        </p:tgtEl>
                                        <p:attrNameLst>
                                          <p:attrName>style.visibility</p:attrName>
                                        </p:attrNameLst>
                                      </p:cBhvr>
                                      <p:to>
                                        <p:strVal val="visible"/>
                                      </p:to>
                                    </p:set>
                                    <p:animEffect transition="in" filter="blinds(horizontal)">
                                      <p:cBhvr>
                                        <p:cTn id="53" dur="500"/>
                                        <p:tgtEl>
                                          <p:spTgt spid="2">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
                                            <p:txEl>
                                              <p:pRg st="10" end="10"/>
                                            </p:txEl>
                                          </p:spTgt>
                                        </p:tgtEl>
                                        <p:attrNameLst>
                                          <p:attrName>style.visibility</p:attrName>
                                        </p:attrNameLst>
                                      </p:cBhvr>
                                      <p:to>
                                        <p:strVal val="visible"/>
                                      </p:to>
                                    </p:set>
                                    <p:animEffect transition="in" filter="blinds(horizontal)">
                                      <p:cBhvr>
                                        <p:cTn id="58" dur="500"/>
                                        <p:tgtEl>
                                          <p:spTgt spid="2">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
                                            <p:txEl>
                                              <p:pRg st="11" end="11"/>
                                            </p:txEl>
                                          </p:spTgt>
                                        </p:tgtEl>
                                        <p:attrNameLst>
                                          <p:attrName>style.visibility</p:attrName>
                                        </p:attrNameLst>
                                      </p:cBhvr>
                                      <p:to>
                                        <p:strVal val="visible"/>
                                      </p:to>
                                    </p:set>
                                    <p:animEffect transition="in" filter="blinds(horizontal)">
                                      <p:cBhvr>
                                        <p:cTn id="63"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B9EBE1E3-7457-48C8-A639-BC89B8D41E22}"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5" name="Rectangle 3"/>
          <p:cNvSpPr>
            <a:spLocks noGrp="1" noChangeArrowheads="1"/>
          </p:cNvSpPr>
          <p:nvPr>
            <p:ph type="body" idx="1"/>
          </p:nvPr>
        </p:nvSpPr>
        <p:spPr>
          <a:xfrm>
            <a:off x="512562" y="984161"/>
            <a:ext cx="8229600" cy="4678451"/>
          </a:xfrm>
        </p:spPr>
        <p:txBody>
          <a:bodyPr/>
          <a:lstStyle/>
          <a:p>
            <a:pPr eaLnBrk="1" hangingPunct="1">
              <a:buClr>
                <a:srgbClr val="FF0000"/>
              </a:buClr>
              <a:buFont typeface="Wingdings" panose="05000000000000000000" pitchFamily="2" charset="2"/>
              <a:buChar char="n"/>
            </a:pPr>
            <a:r>
              <a:rPr lang="zh-CN" altLang="en-US" sz="2400" b="1" dirty="0"/>
              <a:t>先讨论线索操作的一般性方法，然后给出本题的操作实现。</a:t>
            </a:r>
            <a:endParaRPr lang="zh-CN" altLang="en-US" sz="2400" b="1" dirty="0"/>
          </a:p>
          <a:p>
            <a:pPr lvl="1">
              <a:buClr>
                <a:srgbClr val="FF0000"/>
              </a:buClr>
              <a:buFont typeface="Arial" panose="020B0604020202020204" pitchFamily="34" charset="0"/>
              <a:buChar char="•"/>
            </a:pPr>
            <a:r>
              <a:rPr lang="zh-CN" altLang="en-US" sz="2200" b="1" dirty="0"/>
              <a:t>假设当前结点为*</a:t>
            </a:r>
            <a:r>
              <a:rPr lang="en-US" altLang="zh-CN" sz="2200" b="1" i="1" dirty="0"/>
              <a:t> p </a:t>
            </a:r>
            <a:r>
              <a:rPr lang="zh-CN" altLang="en-US" sz="2200" b="1" dirty="0"/>
              <a:t>，</a:t>
            </a:r>
            <a:endParaRPr lang="en-US" altLang="zh-CN" sz="2200" b="1" dirty="0"/>
          </a:p>
          <a:p>
            <a:pPr lvl="1">
              <a:buClr>
                <a:srgbClr val="FF0000"/>
              </a:buClr>
              <a:buFont typeface="Arial" panose="020B0604020202020204" pitchFamily="34" charset="0"/>
              <a:buChar char="•"/>
            </a:pPr>
            <a:r>
              <a:rPr lang="zh-CN" altLang="en-US" sz="2200" b="1" dirty="0"/>
              <a:t>由于线索关系使得结点之间建立了线性关系，</a:t>
            </a:r>
            <a:endParaRPr lang="en-US" altLang="zh-CN" sz="2200" b="1" dirty="0"/>
          </a:p>
          <a:p>
            <a:pPr lvl="1">
              <a:buClr>
                <a:srgbClr val="FF0000"/>
              </a:buClr>
              <a:buFont typeface="Arial" panose="020B0604020202020204" pitchFamily="34" charset="0"/>
              <a:buChar char="•"/>
            </a:pPr>
            <a:r>
              <a:rPr lang="zh-CN" altLang="en-US" sz="2200" b="1" dirty="0"/>
              <a:t>因此，插入结点时的线索维护类似于双链表中插入结点。</a:t>
            </a:r>
            <a:endParaRPr lang="en-US" altLang="zh-CN" sz="2200" b="1" dirty="0"/>
          </a:p>
          <a:p>
            <a:pPr lvl="1">
              <a:buClr>
                <a:srgbClr val="FF0000"/>
              </a:buClr>
              <a:buFont typeface="Arial" panose="020B0604020202020204" pitchFamily="34" charset="0"/>
              <a:buChar char="•"/>
            </a:pPr>
            <a:r>
              <a:rPr lang="zh-CN" altLang="en-US" sz="2200" b="1" dirty="0"/>
              <a:t>由于新结点是作为*</a:t>
            </a:r>
            <a:r>
              <a:rPr lang="en-US" altLang="zh-CN" sz="2200" b="1" i="1" dirty="0"/>
              <a:t>p</a:t>
            </a:r>
            <a:r>
              <a:rPr lang="zh-CN" altLang="en-US" sz="2200" b="1" dirty="0"/>
              <a:t>的后继，</a:t>
            </a:r>
            <a:endParaRPr lang="en-US" altLang="zh-CN" sz="2200" b="1" dirty="0"/>
          </a:p>
          <a:p>
            <a:pPr lvl="1">
              <a:buClr>
                <a:srgbClr val="FF0000"/>
              </a:buClr>
              <a:buFont typeface="Arial" panose="020B0604020202020204" pitchFamily="34" charset="0"/>
              <a:buChar char="•"/>
            </a:pPr>
            <a:r>
              <a:rPr lang="zh-CN" altLang="en-US" sz="2200" b="1" dirty="0"/>
              <a:t>因此，可有如下的逻辑图：</a:t>
            </a:r>
            <a:endParaRPr lang="zh-CN" altLang="en-US" sz="2200" b="1" dirty="0"/>
          </a:p>
        </p:txBody>
      </p:sp>
      <p:sp>
        <p:nvSpPr>
          <p:cNvPr id="57348" name="Oval 4"/>
          <p:cNvSpPr>
            <a:spLocks noChangeArrowheads="1"/>
          </p:cNvSpPr>
          <p:nvPr/>
        </p:nvSpPr>
        <p:spPr bwMode="auto">
          <a:xfrm>
            <a:off x="5399113" y="3658020"/>
            <a:ext cx="469900" cy="527050"/>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2400" dirty="0">
                <a:latin typeface="Times New Roman" panose="02020603050405020304" pitchFamily="18" charset="0"/>
                <a:ea typeface="宋体" panose="02010600030101010101" pitchFamily="2" charset="-122"/>
              </a:rPr>
              <a:t>G</a:t>
            </a:r>
            <a:endParaRPr lang="en-US" altLang="zh-CN" sz="2400" dirty="0">
              <a:latin typeface="Times New Roman" panose="02020603050405020304" pitchFamily="18" charset="0"/>
              <a:ea typeface="宋体" panose="02010600030101010101" pitchFamily="2" charset="-122"/>
            </a:endParaRPr>
          </a:p>
        </p:txBody>
      </p:sp>
      <p:grpSp>
        <p:nvGrpSpPr>
          <p:cNvPr id="2" name="Group 5"/>
          <p:cNvGrpSpPr/>
          <p:nvPr/>
        </p:nvGrpSpPr>
        <p:grpSpPr bwMode="auto">
          <a:xfrm>
            <a:off x="2065363" y="3658020"/>
            <a:ext cx="706438" cy="1220788"/>
            <a:chOff x="77" y="0"/>
            <a:chExt cx="445" cy="769"/>
          </a:xfrm>
        </p:grpSpPr>
        <p:sp>
          <p:nvSpPr>
            <p:cNvPr id="6" name="Oval 6"/>
            <p:cNvSpPr>
              <a:spLocks noChangeArrowheads="1"/>
            </p:cNvSpPr>
            <p:nvPr/>
          </p:nvSpPr>
          <p:spPr bwMode="auto">
            <a:xfrm>
              <a:off x="226" y="0"/>
              <a:ext cx="296" cy="332"/>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2400" dirty="0">
                  <a:latin typeface="Times New Roman" panose="02020603050405020304" pitchFamily="18" charset="0"/>
                  <a:ea typeface="宋体" panose="02010600030101010101" pitchFamily="2" charset="-122"/>
                </a:rPr>
                <a:t>F</a:t>
              </a:r>
              <a:endParaRPr lang="en-US" altLang="zh-CN" sz="2400" dirty="0">
                <a:latin typeface="Times New Roman" panose="02020603050405020304" pitchFamily="18" charset="0"/>
                <a:ea typeface="宋体" panose="02010600030101010101" pitchFamily="2" charset="-122"/>
              </a:endParaRPr>
            </a:p>
          </p:txBody>
        </p:sp>
        <p:sp>
          <p:nvSpPr>
            <p:cNvPr id="7" name="Oval 7"/>
            <p:cNvSpPr>
              <a:spLocks noChangeArrowheads="1"/>
            </p:cNvSpPr>
            <p:nvPr/>
          </p:nvSpPr>
          <p:spPr bwMode="auto">
            <a:xfrm>
              <a:off x="77" y="437"/>
              <a:ext cx="296" cy="33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400" i="1" dirty="0">
                  <a:latin typeface="Times New Roman" panose="02020603050405020304" pitchFamily="18" charset="0"/>
                  <a:ea typeface="宋体" panose="02010600030101010101" pitchFamily="2" charset="-122"/>
                </a:rPr>
                <a:t>p</a:t>
              </a:r>
              <a:endParaRPr lang="en-US" altLang="zh-CN" sz="2400" i="1" dirty="0">
                <a:latin typeface="Times New Roman" panose="02020603050405020304" pitchFamily="18" charset="0"/>
                <a:ea typeface="宋体" panose="02010600030101010101" pitchFamily="2" charset="-122"/>
              </a:endParaRPr>
            </a:p>
          </p:txBody>
        </p:sp>
        <p:sp>
          <p:nvSpPr>
            <p:cNvPr id="57366" name="Line 8"/>
            <p:cNvSpPr>
              <a:spLocks noChangeShapeType="1"/>
            </p:cNvSpPr>
            <p:nvPr/>
          </p:nvSpPr>
          <p:spPr bwMode="auto">
            <a:xfrm flipV="1">
              <a:off x="317" y="316"/>
              <a:ext cx="1" cy="30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pSp>
        <p:nvGrpSpPr>
          <p:cNvPr id="3" name="Group 9"/>
          <p:cNvGrpSpPr/>
          <p:nvPr/>
        </p:nvGrpSpPr>
        <p:grpSpPr bwMode="auto">
          <a:xfrm>
            <a:off x="2771800" y="3872332"/>
            <a:ext cx="2627313" cy="92072"/>
            <a:chOff x="0" y="0"/>
            <a:chExt cx="1587" cy="45"/>
          </a:xfrm>
        </p:grpSpPr>
        <p:sp>
          <p:nvSpPr>
            <p:cNvPr id="8" name="Line 10"/>
            <p:cNvSpPr>
              <a:spLocks noChangeShapeType="1"/>
            </p:cNvSpPr>
            <p:nvPr/>
          </p:nvSpPr>
          <p:spPr bwMode="auto">
            <a:xfrm>
              <a:off x="0" y="0"/>
              <a:ext cx="1587" cy="0"/>
            </a:xfrm>
            <a:prstGeom prst="line">
              <a:avLst/>
            </a:prstGeom>
            <a:noFill/>
            <a:ln w="28575">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9" name="Line 11"/>
            <p:cNvSpPr>
              <a:spLocks noChangeShapeType="1"/>
            </p:cNvSpPr>
            <p:nvPr/>
          </p:nvSpPr>
          <p:spPr bwMode="auto">
            <a:xfrm flipH="1">
              <a:off x="0" y="45"/>
              <a:ext cx="1587" cy="0"/>
            </a:xfrm>
            <a:prstGeom prst="line">
              <a:avLst/>
            </a:prstGeom>
            <a:noFill/>
            <a:ln w="28575">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pSp>
        <p:nvGrpSpPr>
          <p:cNvPr id="4" name="Group 12"/>
          <p:cNvGrpSpPr/>
          <p:nvPr/>
        </p:nvGrpSpPr>
        <p:grpSpPr bwMode="auto">
          <a:xfrm>
            <a:off x="3570311" y="4116807"/>
            <a:ext cx="641351" cy="1155700"/>
            <a:chOff x="254" y="0"/>
            <a:chExt cx="404" cy="728"/>
          </a:xfrm>
        </p:grpSpPr>
        <p:sp>
          <p:nvSpPr>
            <p:cNvPr id="57359" name="Oval 13"/>
            <p:cNvSpPr>
              <a:spLocks noChangeArrowheads="1"/>
            </p:cNvSpPr>
            <p:nvPr/>
          </p:nvSpPr>
          <p:spPr bwMode="auto">
            <a:xfrm>
              <a:off x="362" y="0"/>
              <a:ext cx="296" cy="332"/>
            </a:xfrm>
            <a:prstGeom prst="ellipse">
              <a:avLst/>
            </a:prstGeom>
            <a:solidFill>
              <a:srgbClr val="FFFF00"/>
            </a:solidFill>
            <a:ln w="9525">
              <a:solidFill>
                <a:srgbClr val="000000"/>
              </a:solidFill>
              <a:round/>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2400" dirty="0">
                  <a:latin typeface="Times New Roman" panose="02020603050405020304" pitchFamily="18" charset="0"/>
                  <a:ea typeface="宋体" panose="02010600030101010101" pitchFamily="2" charset="-122"/>
                </a:rPr>
                <a:t>S</a:t>
              </a:r>
              <a:endParaRPr lang="en-US" altLang="zh-CN" sz="2400" dirty="0">
                <a:latin typeface="Times New Roman" panose="02020603050405020304" pitchFamily="18" charset="0"/>
                <a:ea typeface="宋体" panose="02010600030101010101" pitchFamily="2" charset="-122"/>
              </a:endParaRPr>
            </a:p>
          </p:txBody>
        </p:sp>
        <p:sp>
          <p:nvSpPr>
            <p:cNvPr id="10" name="Oval 14"/>
            <p:cNvSpPr>
              <a:spLocks noChangeArrowheads="1"/>
            </p:cNvSpPr>
            <p:nvPr/>
          </p:nvSpPr>
          <p:spPr bwMode="auto">
            <a:xfrm>
              <a:off x="254" y="410"/>
              <a:ext cx="296" cy="31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400" i="1" dirty="0">
                  <a:latin typeface="Times New Roman" panose="02020603050405020304" pitchFamily="18" charset="0"/>
                  <a:ea typeface="宋体" panose="02010600030101010101" pitchFamily="2" charset="-122"/>
                </a:rPr>
                <a:t>s</a:t>
              </a:r>
              <a:endParaRPr lang="en-US" altLang="zh-CN" sz="2400" i="1" dirty="0">
                <a:latin typeface="Times New Roman" panose="02020603050405020304" pitchFamily="18" charset="0"/>
                <a:ea typeface="宋体" panose="02010600030101010101" pitchFamily="2" charset="-122"/>
              </a:endParaRPr>
            </a:p>
          </p:txBody>
        </p:sp>
        <p:sp>
          <p:nvSpPr>
            <p:cNvPr id="11" name="Line 15"/>
            <p:cNvSpPr>
              <a:spLocks noChangeShapeType="1"/>
            </p:cNvSpPr>
            <p:nvPr/>
          </p:nvSpPr>
          <p:spPr bwMode="auto">
            <a:xfrm flipV="1">
              <a:off x="477" y="328"/>
              <a:ext cx="0" cy="31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sp>
        <p:nvSpPr>
          <p:cNvPr id="57360" name="Line 16"/>
          <p:cNvSpPr>
            <a:spLocks noChangeShapeType="1"/>
          </p:cNvSpPr>
          <p:nvPr/>
        </p:nvSpPr>
        <p:spPr bwMode="auto">
          <a:xfrm flipV="1">
            <a:off x="4211661" y="4086642"/>
            <a:ext cx="1260030" cy="214312"/>
          </a:xfrm>
          <a:prstGeom prst="line">
            <a:avLst/>
          </a:prstGeom>
          <a:noFill/>
          <a:ln w="28575">
            <a:solidFill>
              <a:srgbClr val="0000FF"/>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57361" name="Line 17"/>
          <p:cNvSpPr>
            <a:spLocks noChangeShapeType="1"/>
          </p:cNvSpPr>
          <p:nvPr/>
        </p:nvSpPr>
        <p:spPr bwMode="auto">
          <a:xfrm flipH="1" flipV="1">
            <a:off x="2663378" y="4116807"/>
            <a:ext cx="1078381" cy="280986"/>
          </a:xfrm>
          <a:prstGeom prst="line">
            <a:avLst/>
          </a:prstGeom>
          <a:noFill/>
          <a:ln w="28575">
            <a:solidFill>
              <a:srgbClr val="0000FF"/>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57362" name="Line 18"/>
          <p:cNvSpPr>
            <a:spLocks noChangeShapeType="1"/>
          </p:cNvSpPr>
          <p:nvPr/>
        </p:nvSpPr>
        <p:spPr bwMode="auto">
          <a:xfrm>
            <a:off x="2733700" y="4033937"/>
            <a:ext cx="1008061" cy="270170"/>
          </a:xfrm>
          <a:prstGeom prst="line">
            <a:avLst/>
          </a:prstGeom>
          <a:noFill/>
          <a:ln w="28575">
            <a:solidFill>
              <a:srgbClr val="0000FF"/>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57363" name="Line 19"/>
          <p:cNvSpPr>
            <a:spLocks noChangeShapeType="1"/>
          </p:cNvSpPr>
          <p:nvPr/>
        </p:nvSpPr>
        <p:spPr bwMode="auto">
          <a:xfrm flipH="1">
            <a:off x="4211662" y="4159669"/>
            <a:ext cx="1293813" cy="217487"/>
          </a:xfrm>
          <a:prstGeom prst="line">
            <a:avLst/>
          </a:prstGeom>
          <a:noFill/>
          <a:ln w="28575">
            <a:solidFill>
              <a:srgbClr val="0000FF"/>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12" name="组合 11"/>
          <p:cNvGrpSpPr/>
          <p:nvPr/>
        </p:nvGrpSpPr>
        <p:grpSpPr>
          <a:xfrm>
            <a:off x="4260876" y="3709138"/>
            <a:ext cx="300264" cy="374329"/>
            <a:chOff x="4260876" y="3709138"/>
            <a:chExt cx="358776" cy="390843"/>
          </a:xfrm>
        </p:grpSpPr>
        <p:sp>
          <p:nvSpPr>
            <p:cNvPr id="57364" name="Line 20"/>
            <p:cNvSpPr>
              <a:spLocks noChangeShapeType="1"/>
            </p:cNvSpPr>
            <p:nvPr/>
          </p:nvSpPr>
          <p:spPr bwMode="auto">
            <a:xfrm flipH="1">
              <a:off x="4260876" y="3710726"/>
              <a:ext cx="358775" cy="389255"/>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57365" name="Line 21"/>
            <p:cNvSpPr>
              <a:spLocks noChangeShapeType="1"/>
            </p:cNvSpPr>
            <p:nvPr/>
          </p:nvSpPr>
          <p:spPr bwMode="auto">
            <a:xfrm>
              <a:off x="4283737" y="3709138"/>
              <a:ext cx="335915" cy="390843"/>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pSp>
        <p:nvGrpSpPr>
          <p:cNvPr id="24" name="组合 109"/>
          <p:cNvGrpSpPr/>
          <p:nvPr/>
        </p:nvGrpSpPr>
        <p:grpSpPr>
          <a:xfrm>
            <a:off x="-180528" y="186012"/>
            <a:ext cx="6121277" cy="646307"/>
            <a:chOff x="187276" y="4581574"/>
            <a:chExt cx="6542686" cy="704675"/>
          </a:xfrm>
        </p:grpSpPr>
        <p:sp>
          <p:nvSpPr>
            <p:cNvPr id="25" name="Freeform 5"/>
            <p:cNvSpPr/>
            <p:nvPr/>
          </p:nvSpPr>
          <p:spPr bwMode="auto">
            <a:xfrm>
              <a:off x="956926" y="4581575"/>
              <a:ext cx="804761" cy="66993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26" name="图片 25"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187276" y="4581574"/>
              <a:ext cx="6542686" cy="70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8.5 </a:t>
              </a:r>
              <a:r>
                <a:rPr lang="zh-CN" altLang="en-US" sz="3600" b="1" dirty="0">
                  <a:latin typeface="Times New Roman" panose="02020603050405020304" pitchFamily="18" charset="0"/>
                  <a:ea typeface="黑体" panose="02010609060101010101" pitchFamily="49" charset="-122"/>
                </a:rPr>
                <a:t>线索二叉树</a:t>
              </a:r>
              <a:endParaRPr lang="zh-CN" altLang="en-US" sz="3600" b="1" dirty="0">
                <a:latin typeface="黑体" panose="02010609060101010101" pitchFamily="49" charset="-122"/>
                <a:ea typeface="黑体" panose="02010609060101010101" pitchFamily="49" charset="-122"/>
              </a:endParaRPr>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7348"/>
                                        </p:tgtEl>
                                        <p:attrNameLst>
                                          <p:attrName>style.visibility</p:attrName>
                                        </p:attrNameLst>
                                      </p:cBhvr>
                                      <p:to>
                                        <p:strVal val="visible"/>
                                      </p:to>
                                    </p:set>
                                    <p:animEffect transition="in" filter="blinds(horizontal)">
                                      <p:cBhvr>
                                        <p:cTn id="42" dur="500"/>
                                        <p:tgtEl>
                                          <p:spTgt spid="5734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linds(horizontal)">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7361"/>
                                        </p:tgtEl>
                                        <p:attrNameLst>
                                          <p:attrName>style.visibility</p:attrName>
                                        </p:attrNameLst>
                                      </p:cBhvr>
                                      <p:to>
                                        <p:strVal val="visible"/>
                                      </p:to>
                                    </p:set>
                                    <p:animEffect transition="in" filter="blinds(horizontal)">
                                      <p:cBhvr>
                                        <p:cTn id="57" dur="500"/>
                                        <p:tgtEl>
                                          <p:spTgt spid="57361"/>
                                        </p:tgtEl>
                                      </p:cBhvr>
                                    </p:animEffect>
                                  </p:childTnLst>
                                </p:cTn>
                              </p:par>
                              <p:par>
                                <p:cTn id="58" presetID="3" presetClass="entr" presetSubtype="10" fill="hold" nodeType="withEffect">
                                  <p:stCondLst>
                                    <p:cond delay="0"/>
                                  </p:stCondLst>
                                  <p:childTnLst>
                                    <p:set>
                                      <p:cBhvr>
                                        <p:cTn id="59" dur="1" fill="hold">
                                          <p:stCondLst>
                                            <p:cond delay="0"/>
                                          </p:stCondLst>
                                        </p:cTn>
                                        <p:tgtEl>
                                          <p:spTgt spid="57360"/>
                                        </p:tgtEl>
                                        <p:attrNameLst>
                                          <p:attrName>style.visibility</p:attrName>
                                        </p:attrNameLst>
                                      </p:cBhvr>
                                      <p:to>
                                        <p:strVal val="visible"/>
                                      </p:to>
                                    </p:set>
                                    <p:animEffect transition="in" filter="blinds(horizontal)">
                                      <p:cBhvr>
                                        <p:cTn id="60" dur="500"/>
                                        <p:tgtEl>
                                          <p:spTgt spid="57360"/>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57362"/>
                                        </p:tgtEl>
                                        <p:attrNameLst>
                                          <p:attrName>style.visibility</p:attrName>
                                        </p:attrNameLst>
                                      </p:cBhvr>
                                      <p:to>
                                        <p:strVal val="visible"/>
                                      </p:to>
                                    </p:set>
                                    <p:animEffect transition="in" filter="blinds(horizontal)">
                                      <p:cBhvr>
                                        <p:cTn id="65" dur="500"/>
                                        <p:tgtEl>
                                          <p:spTgt spid="57362"/>
                                        </p:tgtEl>
                                      </p:cBhvr>
                                    </p:animEffect>
                                  </p:childTnLst>
                                </p:cTn>
                              </p:par>
                              <p:par>
                                <p:cTn id="66" presetID="3" presetClass="entr" presetSubtype="10" fill="hold" nodeType="withEffect">
                                  <p:stCondLst>
                                    <p:cond delay="0"/>
                                  </p:stCondLst>
                                  <p:childTnLst>
                                    <p:set>
                                      <p:cBhvr>
                                        <p:cTn id="67" dur="1" fill="hold">
                                          <p:stCondLst>
                                            <p:cond delay="0"/>
                                          </p:stCondLst>
                                        </p:cTn>
                                        <p:tgtEl>
                                          <p:spTgt spid="57363"/>
                                        </p:tgtEl>
                                        <p:attrNameLst>
                                          <p:attrName>style.visibility</p:attrName>
                                        </p:attrNameLst>
                                      </p:cBhvr>
                                      <p:to>
                                        <p:strVal val="visible"/>
                                      </p:to>
                                    </p:set>
                                    <p:animEffect transition="in" filter="blinds(horizontal)">
                                      <p:cBhvr>
                                        <p:cTn id="68" dur="500"/>
                                        <p:tgtEl>
                                          <p:spTgt spid="57363"/>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build="p"/>
      <p:bldP spid="57348"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6A5C3E16-9541-4FD9-BD7D-25D5FC20B21F}"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381003" y="1003094"/>
            <a:ext cx="8229600" cy="4678451"/>
          </a:xfrm>
        </p:spPr>
        <p:txBody>
          <a:bodyPr/>
          <a:lstStyle/>
          <a:p>
            <a:pPr eaLnBrk="1" hangingPunct="1">
              <a:lnSpc>
                <a:spcPct val="90000"/>
              </a:lnSpc>
              <a:buFont typeface="Wingdings" panose="05000000000000000000" pitchFamily="2" charset="2"/>
              <a:buNone/>
            </a:pPr>
            <a:r>
              <a:rPr lang="zh-CN" altLang="en-US" sz="2400" b="1" dirty="0"/>
              <a:t>本题的线索维护操作如下：请标出其操作示意图。</a:t>
            </a:r>
            <a:endParaRPr lang="zh-CN" altLang="en-US" sz="2400" b="1" dirty="0"/>
          </a:p>
          <a:p>
            <a:pPr eaLnBrk="1" hangingPunct="1">
              <a:lnSpc>
                <a:spcPct val="90000"/>
              </a:lnSpc>
              <a:buFont typeface="Wingdings" panose="05000000000000000000" pitchFamily="2" charset="2"/>
              <a:buNone/>
            </a:pPr>
            <a:r>
              <a:rPr lang="en-US" altLang="zh-CN" sz="2000" b="1" dirty="0"/>
              <a:t>          </a:t>
            </a:r>
            <a:r>
              <a:rPr lang="en-US" altLang="zh-CN" sz="2000" b="1" i="1" dirty="0" err="1"/>
              <a:t>s</a:t>
            </a:r>
            <a:r>
              <a:rPr lang="en-US" altLang="zh-CN" sz="2000" b="1" dirty="0" err="1">
                <a:sym typeface="Wingdings" panose="05000000000000000000" pitchFamily="2" charset="2"/>
              </a:rPr>
              <a:t></a:t>
            </a:r>
            <a:r>
              <a:rPr lang="en-US" altLang="zh-CN" sz="2000" b="1" dirty="0" err="1"/>
              <a:t>lchild</a:t>
            </a:r>
            <a:r>
              <a:rPr lang="en-US" altLang="zh-CN" sz="2000" b="1" dirty="0"/>
              <a:t>=</a:t>
            </a:r>
            <a:r>
              <a:rPr lang="en-US" altLang="zh-CN" sz="2000" b="1" i="1" dirty="0"/>
              <a:t>p</a:t>
            </a:r>
            <a:r>
              <a:rPr lang="en-US" altLang="zh-CN" sz="2000" b="1" dirty="0"/>
              <a:t>;   </a:t>
            </a:r>
            <a:endParaRPr lang="en-US" altLang="zh-CN" sz="2000" b="1" dirty="0"/>
          </a:p>
          <a:p>
            <a:pPr eaLnBrk="1" hangingPunct="1">
              <a:lnSpc>
                <a:spcPct val="90000"/>
              </a:lnSpc>
              <a:buFont typeface="Wingdings" panose="05000000000000000000" pitchFamily="2" charset="2"/>
              <a:buNone/>
            </a:pPr>
            <a:r>
              <a:rPr lang="en-US" altLang="zh-CN" sz="2000" b="1" dirty="0"/>
              <a:t>          </a:t>
            </a:r>
            <a:r>
              <a:rPr lang="en-US" altLang="zh-CN" sz="2000" b="1" i="1" dirty="0" err="1"/>
              <a:t>s</a:t>
            </a:r>
            <a:r>
              <a:rPr lang="en-US" altLang="zh-CN" sz="2000" b="1" dirty="0" err="1">
                <a:sym typeface="Wingdings" panose="05000000000000000000" pitchFamily="2" charset="2"/>
              </a:rPr>
              <a:t></a:t>
            </a:r>
            <a:r>
              <a:rPr lang="en-US" altLang="zh-CN" sz="2000" b="1" dirty="0" err="1"/>
              <a:t>ltag</a:t>
            </a:r>
            <a:r>
              <a:rPr lang="en-US" altLang="zh-CN" sz="2000" b="1" dirty="0"/>
              <a:t>=1;</a:t>
            </a:r>
            <a:endParaRPr lang="en-US" altLang="zh-CN" sz="2000" b="1" dirty="0"/>
          </a:p>
          <a:p>
            <a:pPr eaLnBrk="1" hangingPunct="1">
              <a:lnSpc>
                <a:spcPct val="90000"/>
              </a:lnSpc>
              <a:buFont typeface="Wingdings" panose="05000000000000000000" pitchFamily="2" charset="2"/>
              <a:buNone/>
            </a:pPr>
            <a:endParaRPr lang="en-US" altLang="zh-CN" sz="2000" b="1" dirty="0"/>
          </a:p>
          <a:p>
            <a:pPr eaLnBrk="1" hangingPunct="1">
              <a:lnSpc>
                <a:spcPct val="90000"/>
              </a:lnSpc>
              <a:buFont typeface="Wingdings" panose="05000000000000000000" pitchFamily="2" charset="2"/>
              <a:buNone/>
            </a:pPr>
            <a:r>
              <a:rPr lang="en-US" altLang="zh-CN" sz="2000" b="1" dirty="0"/>
              <a:t>          </a:t>
            </a:r>
            <a:r>
              <a:rPr lang="en-US" altLang="zh-CN" sz="2000" b="1" i="1" dirty="0" err="1"/>
              <a:t>s</a:t>
            </a:r>
            <a:r>
              <a:rPr lang="en-US" altLang="zh-CN" sz="2000" b="1" dirty="0" err="1">
                <a:sym typeface="Wingdings" panose="05000000000000000000" pitchFamily="2" charset="2"/>
              </a:rPr>
              <a:t></a:t>
            </a:r>
            <a:r>
              <a:rPr lang="en-US" altLang="zh-CN" sz="2000" b="1" dirty="0" err="1"/>
              <a:t>rchild</a:t>
            </a:r>
            <a:r>
              <a:rPr lang="en-US" altLang="zh-CN" sz="2000" b="1" dirty="0"/>
              <a:t>=</a:t>
            </a:r>
            <a:r>
              <a:rPr lang="en-US" altLang="zh-CN" sz="2000" b="1" i="1" dirty="0" err="1"/>
              <a:t>p</a:t>
            </a:r>
            <a:r>
              <a:rPr lang="en-US" altLang="zh-CN" sz="2000" b="1" dirty="0" err="1">
                <a:sym typeface="Wingdings" panose="05000000000000000000" pitchFamily="2" charset="2"/>
              </a:rPr>
              <a:t></a:t>
            </a:r>
            <a:r>
              <a:rPr lang="en-US" altLang="zh-CN" sz="2000" b="1" dirty="0" err="1"/>
              <a:t>rchild</a:t>
            </a:r>
            <a:r>
              <a:rPr lang="en-US" altLang="zh-CN" sz="2000" b="1" dirty="0"/>
              <a:t>; </a:t>
            </a:r>
            <a:endParaRPr lang="en-US" altLang="zh-CN" sz="2000" b="1" dirty="0"/>
          </a:p>
          <a:p>
            <a:pPr eaLnBrk="1" hangingPunct="1">
              <a:lnSpc>
                <a:spcPct val="90000"/>
              </a:lnSpc>
              <a:buFont typeface="Wingdings" panose="05000000000000000000" pitchFamily="2" charset="2"/>
              <a:buNone/>
            </a:pPr>
            <a:r>
              <a:rPr lang="en-US" altLang="zh-CN" sz="2000" b="1" dirty="0"/>
              <a:t>          </a:t>
            </a:r>
            <a:r>
              <a:rPr lang="en-US" altLang="zh-CN" sz="2000" b="1" i="1" dirty="0" err="1"/>
              <a:t>s</a:t>
            </a:r>
            <a:r>
              <a:rPr lang="en-US" altLang="zh-CN" sz="2000" b="1" dirty="0" err="1">
                <a:sym typeface="Wingdings" panose="05000000000000000000" pitchFamily="2" charset="2"/>
              </a:rPr>
              <a:t></a:t>
            </a:r>
            <a:r>
              <a:rPr lang="en-US" altLang="zh-CN" sz="2000" b="1" dirty="0" err="1"/>
              <a:t>rtag</a:t>
            </a:r>
            <a:r>
              <a:rPr lang="en-US" altLang="zh-CN" sz="2000" b="1" dirty="0"/>
              <a:t>=1;</a:t>
            </a:r>
            <a:endParaRPr lang="en-US" altLang="zh-CN" sz="2000" b="1" dirty="0"/>
          </a:p>
          <a:p>
            <a:pPr eaLnBrk="1" hangingPunct="1">
              <a:lnSpc>
                <a:spcPct val="90000"/>
              </a:lnSpc>
              <a:buFont typeface="Wingdings" panose="05000000000000000000" pitchFamily="2" charset="2"/>
              <a:buNone/>
            </a:pPr>
            <a:endParaRPr lang="en-US" altLang="zh-CN" sz="2000" b="1" dirty="0"/>
          </a:p>
          <a:p>
            <a:pPr eaLnBrk="1" hangingPunct="1">
              <a:lnSpc>
                <a:spcPct val="90000"/>
              </a:lnSpc>
              <a:buFont typeface="Wingdings" panose="05000000000000000000" pitchFamily="2" charset="2"/>
              <a:buNone/>
            </a:pPr>
            <a:r>
              <a:rPr lang="en-US" altLang="zh-CN" sz="2000" b="1" dirty="0"/>
              <a:t>          </a:t>
            </a:r>
            <a:r>
              <a:rPr lang="en-US" altLang="zh-CN" sz="2000" b="1" i="1" dirty="0" err="1"/>
              <a:t>p</a:t>
            </a:r>
            <a:r>
              <a:rPr lang="en-US" altLang="zh-CN" sz="2000" b="1" dirty="0" err="1">
                <a:sym typeface="Wingdings" panose="05000000000000000000" pitchFamily="2" charset="2"/>
              </a:rPr>
              <a:t></a:t>
            </a:r>
            <a:r>
              <a:rPr lang="en-US" altLang="zh-CN" sz="2000" b="1" dirty="0" err="1"/>
              <a:t>rchild</a:t>
            </a:r>
            <a:r>
              <a:rPr lang="en-US" altLang="zh-CN" sz="2000" b="1" dirty="0"/>
              <a:t>= </a:t>
            </a:r>
            <a:r>
              <a:rPr lang="en-US" altLang="zh-CN" sz="2000" b="1" i="1" dirty="0"/>
              <a:t>s</a:t>
            </a:r>
            <a:r>
              <a:rPr lang="en-US" altLang="zh-CN" sz="2000" b="1" dirty="0"/>
              <a:t>;</a:t>
            </a:r>
            <a:endParaRPr lang="en-US" altLang="zh-CN" sz="2000" b="1" dirty="0"/>
          </a:p>
          <a:p>
            <a:pPr eaLnBrk="1" hangingPunct="1">
              <a:lnSpc>
                <a:spcPct val="90000"/>
              </a:lnSpc>
              <a:buFont typeface="Wingdings" panose="05000000000000000000" pitchFamily="2" charset="2"/>
              <a:buNone/>
            </a:pPr>
            <a:r>
              <a:rPr lang="en-US" altLang="zh-CN" sz="2000" b="1" dirty="0"/>
              <a:t>          </a:t>
            </a:r>
            <a:r>
              <a:rPr lang="en-US" altLang="zh-CN" sz="2000" b="1" i="1" dirty="0" err="1"/>
              <a:t>p</a:t>
            </a:r>
            <a:r>
              <a:rPr lang="en-US" altLang="zh-CN" sz="2000" b="1" dirty="0" err="1">
                <a:sym typeface="Wingdings" panose="05000000000000000000" pitchFamily="2" charset="2"/>
              </a:rPr>
              <a:t></a:t>
            </a:r>
            <a:r>
              <a:rPr lang="en-US" altLang="zh-CN" sz="2000" b="1" dirty="0" err="1"/>
              <a:t>rtag</a:t>
            </a:r>
            <a:r>
              <a:rPr lang="en-US" altLang="zh-CN" sz="2000" b="1" dirty="0"/>
              <a:t>=1;</a:t>
            </a:r>
            <a:endParaRPr lang="en-US" altLang="zh-CN" sz="2000" b="1" dirty="0"/>
          </a:p>
          <a:p>
            <a:pPr eaLnBrk="1" hangingPunct="1">
              <a:lnSpc>
                <a:spcPct val="90000"/>
              </a:lnSpc>
              <a:buFont typeface="Wingdings" panose="05000000000000000000" pitchFamily="2" charset="2"/>
              <a:buNone/>
            </a:pPr>
            <a:endParaRPr lang="en-US" altLang="zh-CN" sz="2000" b="1" dirty="0"/>
          </a:p>
          <a:p>
            <a:pPr eaLnBrk="1" hangingPunct="1">
              <a:lnSpc>
                <a:spcPct val="90000"/>
              </a:lnSpc>
              <a:buFont typeface="Wingdings" panose="05000000000000000000" pitchFamily="2" charset="2"/>
              <a:buNone/>
            </a:pPr>
            <a:r>
              <a:rPr lang="en-US" altLang="zh-CN" sz="2000" b="1" dirty="0"/>
              <a:t>          </a:t>
            </a:r>
            <a:r>
              <a:rPr lang="en-US" altLang="zh-CN" sz="2000" b="1" dirty="0">
                <a:solidFill>
                  <a:srgbClr val="0000FF"/>
                </a:solidFill>
              </a:rPr>
              <a:t>if </a:t>
            </a:r>
            <a:r>
              <a:rPr lang="en-US" altLang="zh-CN" sz="2000" b="1" dirty="0"/>
              <a:t>(</a:t>
            </a:r>
            <a:r>
              <a:rPr lang="en-US" altLang="zh-CN" sz="2000" b="1" i="1" dirty="0" err="1"/>
              <a:t>s</a:t>
            </a:r>
            <a:r>
              <a:rPr lang="en-US" altLang="zh-CN" sz="2000" b="1" dirty="0" err="1">
                <a:sym typeface="Wingdings" panose="05000000000000000000" pitchFamily="2" charset="2"/>
              </a:rPr>
              <a:t></a:t>
            </a:r>
            <a:r>
              <a:rPr lang="en-US" altLang="zh-CN" sz="2000" b="1" dirty="0" err="1"/>
              <a:t>rchild</a:t>
            </a:r>
            <a:r>
              <a:rPr lang="en-US" altLang="zh-CN" sz="2000" b="1" dirty="0" err="1">
                <a:sym typeface="Wingdings" panose="05000000000000000000" pitchFamily="2" charset="2"/>
              </a:rPr>
              <a:t></a:t>
            </a:r>
            <a:r>
              <a:rPr lang="en-US" altLang="zh-CN" sz="2000" b="1" dirty="0" err="1"/>
              <a:t>ltag</a:t>
            </a:r>
            <a:r>
              <a:rPr lang="en-US" altLang="zh-CN" sz="2000" b="1" dirty="0"/>
              <a:t>==1)</a:t>
            </a:r>
            <a:endParaRPr lang="en-US" altLang="zh-CN" sz="2000" b="1" dirty="0"/>
          </a:p>
          <a:p>
            <a:pPr eaLnBrk="1" hangingPunct="1">
              <a:lnSpc>
                <a:spcPct val="90000"/>
              </a:lnSpc>
              <a:buFont typeface="Wingdings" panose="05000000000000000000" pitchFamily="2" charset="2"/>
              <a:buNone/>
            </a:pPr>
            <a:r>
              <a:rPr lang="en-US" altLang="zh-CN" sz="2000" b="1" dirty="0"/>
              <a:t>              </a:t>
            </a:r>
            <a:r>
              <a:rPr lang="en-US" altLang="zh-CN" sz="2000" b="1" i="1" dirty="0" err="1"/>
              <a:t>s</a:t>
            </a:r>
            <a:r>
              <a:rPr lang="en-US" altLang="zh-CN" sz="2000" b="1" dirty="0" err="1">
                <a:sym typeface="Wingdings" panose="05000000000000000000" pitchFamily="2" charset="2"/>
              </a:rPr>
              <a:t></a:t>
            </a:r>
            <a:r>
              <a:rPr lang="en-US" altLang="zh-CN" sz="2000" b="1" dirty="0" err="1"/>
              <a:t>rchild</a:t>
            </a:r>
            <a:r>
              <a:rPr lang="en-US" altLang="zh-CN" sz="2000" b="1" dirty="0" err="1">
                <a:sym typeface="Wingdings" panose="05000000000000000000" pitchFamily="2" charset="2"/>
              </a:rPr>
              <a:t></a:t>
            </a:r>
            <a:r>
              <a:rPr lang="en-US" altLang="zh-CN" sz="2000" b="1" dirty="0" err="1"/>
              <a:t>lchild</a:t>
            </a:r>
            <a:r>
              <a:rPr lang="en-US" altLang="zh-CN" sz="2000" b="1" dirty="0"/>
              <a:t>=</a:t>
            </a:r>
            <a:r>
              <a:rPr lang="en-US" altLang="zh-CN" sz="2000" b="1" i="1" dirty="0"/>
              <a:t>s</a:t>
            </a:r>
            <a:r>
              <a:rPr lang="en-US" altLang="zh-CN" sz="2000" b="1" dirty="0"/>
              <a:t>;</a:t>
            </a:r>
            <a:endParaRPr lang="en-US" altLang="zh-CN" sz="2000" b="1" dirty="0"/>
          </a:p>
          <a:p>
            <a:pPr eaLnBrk="1" hangingPunct="1">
              <a:spcBef>
                <a:spcPts val="1200"/>
              </a:spcBef>
              <a:buFont typeface="Wingdings" panose="05000000000000000000" pitchFamily="2" charset="2"/>
              <a:buNone/>
            </a:pPr>
            <a:endParaRPr lang="en-US" altLang="zh-CN" sz="2000" b="1" dirty="0">
              <a:solidFill>
                <a:srgbClr val="FF0000"/>
              </a:solidFill>
            </a:endParaRPr>
          </a:p>
          <a:p>
            <a:pPr eaLnBrk="1" hangingPunct="1">
              <a:spcBef>
                <a:spcPts val="1200"/>
              </a:spcBef>
              <a:buFont typeface="Wingdings" panose="05000000000000000000" pitchFamily="2" charset="2"/>
              <a:buNone/>
            </a:pPr>
            <a:r>
              <a:rPr lang="zh-CN" altLang="en-US" sz="2000" b="1" dirty="0">
                <a:solidFill>
                  <a:srgbClr val="FF0000"/>
                </a:solidFill>
              </a:rPr>
              <a:t>习题</a:t>
            </a:r>
            <a:r>
              <a:rPr lang="zh-CN" altLang="en-US" sz="2000" b="1" dirty="0"/>
              <a:t>：</a:t>
            </a:r>
            <a:r>
              <a:rPr lang="en-US" altLang="zh-CN" sz="2000" b="1" dirty="0"/>
              <a:t>1. </a:t>
            </a:r>
            <a:r>
              <a:rPr lang="zh-CN" altLang="en-US" sz="2000" b="1" dirty="0"/>
              <a:t>设计算法将</a:t>
            </a:r>
            <a:r>
              <a:rPr lang="en-US" altLang="zh-CN" sz="2000" b="1" dirty="0"/>
              <a:t>S</a:t>
            </a:r>
            <a:r>
              <a:rPr lang="zh-CN" altLang="en-US" sz="2000" b="1" dirty="0"/>
              <a:t>结点作为</a:t>
            </a:r>
            <a:r>
              <a:rPr lang="en-US" altLang="zh-CN" sz="2000" b="1" dirty="0"/>
              <a:t>A</a:t>
            </a:r>
            <a:r>
              <a:rPr lang="zh-CN" altLang="en-US" sz="2000" b="1" dirty="0"/>
              <a:t>的右子树的最左下的叶子结点的左孩子   </a:t>
            </a:r>
            <a:r>
              <a:rPr lang="en-US" altLang="zh-CN" sz="2000" b="1" dirty="0"/>
              <a:t>  </a:t>
            </a:r>
            <a:endParaRPr lang="en-US" altLang="zh-CN" sz="2000" b="1" dirty="0"/>
          </a:p>
          <a:p>
            <a:pPr eaLnBrk="1" hangingPunct="1">
              <a:spcBef>
                <a:spcPts val="1200"/>
              </a:spcBef>
              <a:buFont typeface="Wingdings" panose="05000000000000000000" pitchFamily="2" charset="2"/>
              <a:buNone/>
            </a:pPr>
            <a:r>
              <a:rPr lang="en-US" altLang="zh-CN" sz="2000" b="1" dirty="0"/>
              <a:t>                </a:t>
            </a:r>
            <a:r>
              <a:rPr lang="zh-CN" altLang="en-US" sz="2000" b="1" dirty="0"/>
              <a:t>插入到先序线索二叉树中，并维护其线索关系。</a:t>
            </a:r>
            <a:endParaRPr lang="zh-CN" altLang="en-US" sz="2000" dirty="0"/>
          </a:p>
        </p:txBody>
      </p:sp>
      <p:sp>
        <p:nvSpPr>
          <p:cNvPr id="58373" name="Text Box 4"/>
          <p:cNvSpPr txBox="1">
            <a:spLocks noChangeArrowheads="1"/>
          </p:cNvSpPr>
          <p:nvPr/>
        </p:nvSpPr>
        <p:spPr bwMode="auto">
          <a:xfrm>
            <a:off x="4154275" y="3302755"/>
            <a:ext cx="2879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l">
              <a:spcBef>
                <a:spcPct val="50000"/>
              </a:spcBef>
            </a:pPr>
            <a:r>
              <a:rPr lang="zh-CN" altLang="en-US" b="1" dirty="0">
                <a:ea typeface="宋体" panose="02010600030101010101" pitchFamily="2" charset="-122"/>
              </a:rPr>
              <a:t>先序线索二叉树</a:t>
            </a:r>
            <a:endParaRPr lang="zh-CN" altLang="en-US" b="1" dirty="0">
              <a:ea typeface="宋体" panose="02010600030101010101" pitchFamily="2" charset="-122"/>
            </a:endParaRPr>
          </a:p>
        </p:txBody>
      </p:sp>
      <p:grpSp>
        <p:nvGrpSpPr>
          <p:cNvPr id="41" name="组合 109"/>
          <p:cNvGrpSpPr/>
          <p:nvPr/>
        </p:nvGrpSpPr>
        <p:grpSpPr>
          <a:xfrm>
            <a:off x="-180528" y="186012"/>
            <a:ext cx="6121277" cy="646307"/>
            <a:chOff x="187276" y="4581574"/>
            <a:chExt cx="6542686" cy="704675"/>
          </a:xfrm>
        </p:grpSpPr>
        <p:sp>
          <p:nvSpPr>
            <p:cNvPr id="42" name="Freeform 5"/>
            <p:cNvSpPr/>
            <p:nvPr/>
          </p:nvSpPr>
          <p:spPr bwMode="auto">
            <a:xfrm>
              <a:off x="956926" y="4581575"/>
              <a:ext cx="804761" cy="66993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43" name="图片 42"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44" name="TextBox 6"/>
            <p:cNvSpPr txBox="1">
              <a:spLocks noChangeArrowheads="1"/>
            </p:cNvSpPr>
            <p:nvPr/>
          </p:nvSpPr>
          <p:spPr bwMode="auto">
            <a:xfrm>
              <a:off x="187276" y="4581574"/>
              <a:ext cx="6542686" cy="70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8.5 </a:t>
              </a:r>
              <a:r>
                <a:rPr lang="zh-CN" altLang="en-US" sz="3600" b="1" dirty="0">
                  <a:latin typeface="Times New Roman" panose="02020603050405020304" pitchFamily="18" charset="0"/>
                  <a:ea typeface="黑体" panose="02010609060101010101" pitchFamily="49" charset="-122"/>
                </a:rPr>
                <a:t>线索二叉树</a:t>
              </a:r>
              <a:endParaRPr lang="zh-CN" altLang="en-US" sz="3600" b="1" dirty="0">
                <a:latin typeface="黑体" panose="02010609060101010101" pitchFamily="49" charset="-122"/>
                <a:ea typeface="黑体" panose="02010609060101010101" pitchFamily="49" charset="-122"/>
              </a:endParaRPr>
            </a:p>
          </p:txBody>
        </p:sp>
      </p:grpSp>
      <p:pic>
        <p:nvPicPr>
          <p:cNvPr id="45" name="图片 44"/>
          <p:cNvPicPr>
            <a:picLocks noChangeAspect="1"/>
          </p:cNvPicPr>
          <p:nvPr/>
        </p:nvPicPr>
        <p:blipFill>
          <a:blip r:embed="rId2"/>
          <a:stretch>
            <a:fillRect/>
          </a:stretch>
        </p:blipFill>
        <p:spPr>
          <a:xfrm>
            <a:off x="4139372" y="1340768"/>
            <a:ext cx="1881988" cy="1991025"/>
          </a:xfrm>
          <a:prstGeom prst="rect">
            <a:avLst/>
          </a:prstGeom>
        </p:spPr>
      </p:pic>
      <p:pic>
        <p:nvPicPr>
          <p:cNvPr id="4" name="图片 3"/>
          <p:cNvPicPr>
            <a:picLocks noChangeAspect="1"/>
          </p:cNvPicPr>
          <p:nvPr/>
        </p:nvPicPr>
        <p:blipFill>
          <a:blip r:embed="rId3"/>
          <a:stretch>
            <a:fillRect/>
          </a:stretch>
        </p:blipFill>
        <p:spPr>
          <a:xfrm>
            <a:off x="4190506" y="3669467"/>
            <a:ext cx="1800369" cy="2061230"/>
          </a:xfrm>
          <a:prstGeom prst="rect">
            <a:avLst/>
          </a:prstGeom>
        </p:spPr>
      </p:pic>
      <p:pic>
        <p:nvPicPr>
          <p:cNvPr id="6" name="图片 5"/>
          <p:cNvPicPr>
            <a:picLocks noChangeAspect="1"/>
          </p:cNvPicPr>
          <p:nvPr/>
        </p:nvPicPr>
        <p:blipFill>
          <a:blip r:embed="rId4"/>
          <a:stretch>
            <a:fillRect/>
          </a:stretch>
        </p:blipFill>
        <p:spPr>
          <a:xfrm>
            <a:off x="6674264" y="1193234"/>
            <a:ext cx="2044504" cy="2102330"/>
          </a:xfrm>
          <a:prstGeom prst="rect">
            <a:avLst/>
          </a:prstGeom>
        </p:spPr>
      </p:pic>
      <p:pic>
        <p:nvPicPr>
          <p:cNvPr id="7" name="图片 6"/>
          <p:cNvPicPr>
            <a:picLocks noChangeAspect="1"/>
          </p:cNvPicPr>
          <p:nvPr/>
        </p:nvPicPr>
        <p:blipFill>
          <a:blip r:embed="rId5"/>
          <a:stretch>
            <a:fillRect/>
          </a:stretch>
        </p:blipFill>
        <p:spPr>
          <a:xfrm>
            <a:off x="6674264" y="3556677"/>
            <a:ext cx="1780557" cy="2038548"/>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additive="base">
                                        <p:cTn id="12" dur="500" fill="hold"/>
                                        <p:tgtEl>
                                          <p:spTgt spid="45"/>
                                        </p:tgtEl>
                                        <p:attrNameLst>
                                          <p:attrName>ppt_x</p:attrName>
                                        </p:attrNameLst>
                                      </p:cBhvr>
                                      <p:tavLst>
                                        <p:tav tm="0">
                                          <p:val>
                                            <p:strVal val="#ppt_x"/>
                                          </p:val>
                                        </p:tav>
                                        <p:tav tm="100000">
                                          <p:val>
                                            <p:strVal val="#ppt_x"/>
                                          </p:val>
                                        </p:tav>
                                      </p:tavLst>
                                    </p:anim>
                                    <p:anim calcmode="lin" valueType="num">
                                      <p:cBhvr additive="base">
                                        <p:cTn id="13"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837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blinds(horizontal)">
                                      <p:cBhvr>
                                        <p:cTn id="28" dur="500"/>
                                        <p:tgtEl>
                                          <p:spTgt spid="2">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blinds(horizontal)">
                                      <p:cBhvr>
                                        <p:cTn id="33" dur="500"/>
                                        <p:tgtEl>
                                          <p:spTgt spid="2">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
                                            <p:txEl>
                                              <p:pRg st="4" end="4"/>
                                            </p:txEl>
                                          </p:spTgt>
                                        </p:tgtEl>
                                        <p:attrNameLst>
                                          <p:attrName>style.visibility</p:attrName>
                                        </p:attrNameLst>
                                      </p:cBhvr>
                                      <p:to>
                                        <p:strVal val="visible"/>
                                      </p:to>
                                    </p:set>
                                    <p:animEffect transition="in" filter="blinds(horizontal)">
                                      <p:cBhvr>
                                        <p:cTn id="38" dur="500"/>
                                        <p:tgtEl>
                                          <p:spTgt spid="2">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Effect transition="in" filter="blinds(horizontal)">
                                      <p:cBhvr>
                                        <p:cTn id="43" dur="500"/>
                                        <p:tgtEl>
                                          <p:spTgt spid="2">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
                                            <p:txEl>
                                              <p:pRg st="7" end="7"/>
                                            </p:txEl>
                                          </p:spTgt>
                                        </p:tgtEl>
                                        <p:attrNameLst>
                                          <p:attrName>style.visibility</p:attrName>
                                        </p:attrNameLst>
                                      </p:cBhvr>
                                      <p:to>
                                        <p:strVal val="visible"/>
                                      </p:to>
                                    </p:set>
                                    <p:animEffect transition="in" filter="blinds(horizontal)">
                                      <p:cBhvr>
                                        <p:cTn id="48" dur="500"/>
                                        <p:tgtEl>
                                          <p:spTgt spid="2">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
                                            <p:txEl>
                                              <p:pRg st="8" end="8"/>
                                            </p:txEl>
                                          </p:spTgt>
                                        </p:tgtEl>
                                        <p:attrNameLst>
                                          <p:attrName>style.visibility</p:attrName>
                                        </p:attrNameLst>
                                      </p:cBhvr>
                                      <p:to>
                                        <p:strVal val="visible"/>
                                      </p:to>
                                    </p:set>
                                    <p:animEffect transition="in" filter="blinds(horizontal)">
                                      <p:cBhvr>
                                        <p:cTn id="53" dur="500"/>
                                        <p:tgtEl>
                                          <p:spTgt spid="2">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4"/>
                                        </p:tgtEl>
                                        <p:attrNameLst>
                                          <p:attrName>style.visibility</p:attrName>
                                        </p:attrNameLst>
                                      </p:cBhvr>
                                      <p:to>
                                        <p:strVal val="visible"/>
                                      </p:to>
                                    </p:set>
                                    <p:anim calcmode="lin" valueType="num">
                                      <p:cBhvr additive="base">
                                        <p:cTn id="58" dur="500" fill="hold"/>
                                        <p:tgtEl>
                                          <p:spTgt spid="4"/>
                                        </p:tgtEl>
                                        <p:attrNameLst>
                                          <p:attrName>ppt_x</p:attrName>
                                        </p:attrNameLst>
                                      </p:cBhvr>
                                      <p:tavLst>
                                        <p:tav tm="0">
                                          <p:val>
                                            <p:strVal val="#ppt_x"/>
                                          </p:val>
                                        </p:tav>
                                        <p:tav tm="100000">
                                          <p:val>
                                            <p:strVal val="#ppt_x"/>
                                          </p:val>
                                        </p:tav>
                                      </p:tavLst>
                                    </p:anim>
                                    <p:anim calcmode="lin" valueType="num">
                                      <p:cBhvr additive="base">
                                        <p:cTn id="5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 calcmode="lin" valueType="num">
                                      <p:cBhvr additive="base">
                                        <p:cTn id="64" dur="500" fill="hold"/>
                                        <p:tgtEl>
                                          <p:spTgt spid="7"/>
                                        </p:tgtEl>
                                        <p:attrNameLst>
                                          <p:attrName>ppt_x</p:attrName>
                                        </p:attrNameLst>
                                      </p:cBhvr>
                                      <p:tavLst>
                                        <p:tav tm="0">
                                          <p:val>
                                            <p:strVal val="#ppt_x"/>
                                          </p:val>
                                        </p:tav>
                                        <p:tav tm="100000">
                                          <p:val>
                                            <p:strVal val="#ppt_x"/>
                                          </p:val>
                                        </p:tav>
                                      </p:tavLst>
                                    </p:anim>
                                    <p:anim calcmode="lin" valueType="num">
                                      <p:cBhvr additive="base">
                                        <p:cTn id="6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
                                            <p:txEl>
                                              <p:pRg st="10" end="10"/>
                                            </p:txEl>
                                          </p:spTgt>
                                        </p:tgtEl>
                                        <p:attrNameLst>
                                          <p:attrName>style.visibility</p:attrName>
                                        </p:attrNameLst>
                                      </p:cBhvr>
                                      <p:to>
                                        <p:strVal val="visible"/>
                                      </p:to>
                                    </p:set>
                                    <p:animEffect transition="in" filter="blinds(horizontal)">
                                      <p:cBhvr>
                                        <p:cTn id="70" dur="500"/>
                                        <p:tgtEl>
                                          <p:spTgt spid="2">
                                            <p:txEl>
                                              <p:pRg st="10" end="1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2">
                                            <p:txEl>
                                              <p:pRg st="11" end="11"/>
                                            </p:txEl>
                                          </p:spTgt>
                                        </p:tgtEl>
                                        <p:attrNameLst>
                                          <p:attrName>style.visibility</p:attrName>
                                        </p:attrNameLst>
                                      </p:cBhvr>
                                      <p:to>
                                        <p:strVal val="visible"/>
                                      </p:to>
                                    </p:set>
                                    <p:animEffect transition="in" filter="blinds(horizontal)">
                                      <p:cBhvr>
                                        <p:cTn id="75" dur="500"/>
                                        <p:tgtEl>
                                          <p:spTgt spid="2">
                                            <p:txEl>
                                              <p:pRg st="11" end="1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2">
                                            <p:txEl>
                                              <p:pRg st="13" end="13"/>
                                            </p:txEl>
                                          </p:spTgt>
                                        </p:tgtEl>
                                        <p:attrNameLst>
                                          <p:attrName>style.visibility</p:attrName>
                                        </p:attrNameLst>
                                      </p:cBhvr>
                                      <p:to>
                                        <p:strVal val="visible"/>
                                      </p:to>
                                    </p:set>
                                    <p:animEffect transition="in" filter="blinds(horizontal)">
                                      <p:cBhvr>
                                        <p:cTn id="80" dur="500"/>
                                        <p:tgtEl>
                                          <p:spTgt spid="2">
                                            <p:txEl>
                                              <p:pRg st="13" end="13"/>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2">
                                            <p:txEl>
                                              <p:pRg st="14" end="14"/>
                                            </p:txEl>
                                          </p:spTgt>
                                        </p:tgtEl>
                                        <p:attrNameLst>
                                          <p:attrName>style.visibility</p:attrName>
                                        </p:attrNameLst>
                                      </p:cBhvr>
                                      <p:to>
                                        <p:strVal val="visible"/>
                                      </p:to>
                                    </p:set>
                                    <p:animEffect transition="in" filter="blinds(horizontal)">
                                      <p:cBhvr>
                                        <p:cTn id="85"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P spid="5837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B9EBE1E3-7457-48C8-A639-BC89B8D41E22}"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grpSp>
        <p:nvGrpSpPr>
          <p:cNvPr id="24" name="组合 109"/>
          <p:cNvGrpSpPr/>
          <p:nvPr/>
        </p:nvGrpSpPr>
        <p:grpSpPr>
          <a:xfrm>
            <a:off x="-180528" y="186012"/>
            <a:ext cx="6121277" cy="646307"/>
            <a:chOff x="187276" y="4581574"/>
            <a:chExt cx="6542686" cy="704675"/>
          </a:xfrm>
        </p:grpSpPr>
        <p:sp>
          <p:nvSpPr>
            <p:cNvPr id="25" name="Freeform 5"/>
            <p:cNvSpPr/>
            <p:nvPr/>
          </p:nvSpPr>
          <p:spPr bwMode="auto">
            <a:xfrm>
              <a:off x="956926" y="4581575"/>
              <a:ext cx="804761" cy="66993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26" name="图片 25"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187276" y="4581574"/>
              <a:ext cx="6542686" cy="70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8.5 </a:t>
              </a:r>
              <a:r>
                <a:rPr lang="zh-CN" altLang="en-US" sz="3600" b="1" dirty="0">
                  <a:latin typeface="Times New Roman" panose="02020603050405020304" pitchFamily="18" charset="0"/>
                  <a:ea typeface="黑体" panose="02010609060101010101" pitchFamily="49" charset="-122"/>
                </a:rPr>
                <a:t>线索二叉树</a:t>
              </a:r>
              <a:endParaRPr lang="zh-CN" altLang="en-US" sz="3600" b="1" dirty="0">
                <a:latin typeface="黑体" panose="02010609060101010101" pitchFamily="49" charset="-122"/>
                <a:ea typeface="黑体" panose="02010609060101010101" pitchFamily="49" charset="-122"/>
              </a:endParaRPr>
            </a:p>
          </p:txBody>
        </p:sp>
      </p:grpSp>
      <p:sp>
        <p:nvSpPr>
          <p:cNvPr id="28" name="内容占位符 57346"/>
          <p:cNvSpPr>
            <a:spLocks noGrp="1" noChangeArrowheads="1"/>
          </p:cNvSpPr>
          <p:nvPr>
            <p:ph idx="1"/>
          </p:nvPr>
        </p:nvSpPr>
        <p:spPr>
          <a:xfrm>
            <a:off x="395536" y="910789"/>
            <a:ext cx="8229600" cy="4678451"/>
          </a:xfrm>
        </p:spPr>
        <p:txBody>
          <a:bodyPr/>
          <a:lstStyle/>
          <a:p>
            <a:pPr eaLnBrk="1" hangingPunct="1">
              <a:buClr>
                <a:srgbClr val="FF0000"/>
              </a:buClr>
              <a:buFont typeface="Wingdings" panose="05000000000000000000" pitchFamily="2" charset="2"/>
              <a:buChar char="Ø"/>
              <a:defRPr/>
            </a:pPr>
            <a:r>
              <a:rPr lang="zh-CN" altLang="en-US" sz="2400" b="1" dirty="0">
                <a:latin typeface="宋体" panose="02010600030101010101" pitchFamily="2" charset="-122"/>
                <a:ea typeface="宋体" panose="02010600030101010101" pitchFamily="2" charset="-122"/>
              </a:rPr>
              <a:t>二叉树的线索化（*）</a:t>
            </a:r>
            <a:endParaRPr lang="en-US" altLang="zh-CN" sz="2400" b="1" dirty="0">
              <a:latin typeface="宋体" panose="02010600030101010101" pitchFamily="2" charset="-122"/>
              <a:ea typeface="宋体" panose="02010600030101010101" pitchFamily="2" charset="-122"/>
            </a:endParaRPr>
          </a:p>
          <a:p>
            <a:pPr lvl="1">
              <a:buClr>
                <a:srgbClr val="FF0000"/>
              </a:buClr>
              <a:buFont typeface="Wingdings" panose="05000000000000000000" pitchFamily="2" charset="2"/>
              <a:buChar char="n"/>
              <a:defRPr/>
            </a:pPr>
            <a:r>
              <a:rPr lang="zh-CN" altLang="en-US" sz="2000" dirty="0">
                <a:latin typeface="宋体" panose="02010600030101010101" pitchFamily="2" charset="-122"/>
                <a:ea typeface="宋体" panose="02010600030101010101" pitchFamily="2" charset="-122"/>
              </a:rPr>
              <a:t>二叉树的线索化，就是将二叉树变成线索二叉树的过程。下面简要讨论线索化算法设计的思想，并给出线索化算法的基本框架。</a:t>
            </a:r>
            <a:endParaRPr lang="zh-CN" altLang="en-US" sz="2000" dirty="0">
              <a:latin typeface="宋体" panose="02010600030101010101" pitchFamily="2" charset="-122"/>
              <a:ea typeface="宋体" panose="02010600030101010101" pitchFamily="2" charset="-122"/>
            </a:endParaRPr>
          </a:p>
          <a:p>
            <a:pPr marL="0" indent="0" eaLnBrk="1" hangingPunct="1">
              <a:buFont typeface="Wingdings" panose="05000000000000000000" pitchFamily="2" charset="2"/>
              <a:buNone/>
              <a:defRPr/>
            </a:pPr>
            <a:r>
              <a:rPr lang="zh-CN" altLang="en-US" sz="1800" dirty="0">
                <a:solidFill>
                  <a:srgbClr val="FF0000"/>
                </a:solidFill>
                <a:latin typeface="宋体" panose="02010600030101010101" pitchFamily="2" charset="-122"/>
                <a:ea typeface="宋体" panose="02010600030101010101" pitchFamily="2" charset="-122"/>
              </a:rPr>
              <a:t>分析</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eaLnBrk="1" hangingPunct="1">
              <a:buClr>
                <a:srgbClr val="FF0000"/>
              </a:buClr>
              <a:defRPr/>
            </a:pPr>
            <a:r>
              <a:rPr lang="zh-CN" altLang="en-US" sz="1800" dirty="0">
                <a:latin typeface="宋体" panose="02010600030101010101" pitchFamily="2" charset="-122"/>
                <a:ea typeface="宋体" panose="02010600030101010101" pitchFamily="2" charset="-122"/>
              </a:rPr>
              <a:t>按定义，线索化就是要将二叉树中每个结点的空的左右孩子指针修改为指向其前驱和后继结点，因而线索化算法应是</a:t>
            </a:r>
            <a:r>
              <a:rPr lang="zh-CN" altLang="en-US" sz="1800" b="1" dirty="0">
                <a:solidFill>
                  <a:srgbClr val="FF0000"/>
                </a:solidFill>
                <a:latin typeface="宋体" panose="02010600030101010101" pitchFamily="2" charset="-122"/>
                <a:ea typeface="宋体" panose="02010600030101010101" pitchFamily="2" charset="-122"/>
              </a:rPr>
              <a:t>遍历算法的变形</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eaLnBrk="1" hangingPunct="1">
              <a:buClr>
                <a:srgbClr val="FF0000"/>
              </a:buClr>
              <a:defRPr/>
            </a:pPr>
            <a:r>
              <a:rPr lang="zh-CN" altLang="en-US" sz="1800" dirty="0">
                <a:latin typeface="宋体" panose="02010600030101010101" pitchFamily="2" charset="-122"/>
                <a:ea typeface="宋体" panose="02010600030101010101" pitchFamily="2" charset="-122"/>
              </a:rPr>
              <a:t>也就是说，在相应次序的遍历算法的基础上，将其中的</a:t>
            </a:r>
            <a:r>
              <a:rPr lang="en-US" altLang="zh-CN" sz="1800" dirty="0">
                <a:latin typeface="宋体" panose="02010600030101010101" pitchFamily="2" charset="-122"/>
                <a:ea typeface="宋体" panose="02010600030101010101" pitchFamily="2" charset="-122"/>
              </a:rPr>
              <a:t>visit</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T</a:t>
            </a:r>
            <a:r>
              <a:rPr lang="zh-CN" altLang="en-US" sz="1800" dirty="0">
                <a:latin typeface="宋体" panose="02010600030101010101" pitchFamily="2" charset="-122"/>
                <a:ea typeface="宋体" panose="02010600030101010101" pitchFamily="2" charset="-122"/>
              </a:rPr>
              <a:t>）替换为对结点*</a:t>
            </a:r>
            <a:r>
              <a:rPr lang="en-US" altLang="zh-CN" sz="1800" dirty="0">
                <a:latin typeface="宋体" panose="02010600030101010101" pitchFamily="2" charset="-122"/>
                <a:ea typeface="宋体" panose="02010600030101010101" pitchFamily="2" charset="-122"/>
              </a:rPr>
              <a:t>T</a:t>
            </a:r>
            <a:r>
              <a:rPr lang="zh-CN" altLang="en-US" sz="1800" dirty="0">
                <a:latin typeface="宋体" panose="02010600030101010101" pitchFamily="2" charset="-122"/>
                <a:ea typeface="宋体" panose="02010600030101010101" pitchFamily="2" charset="-122"/>
              </a:rPr>
              <a:t>的线索化操作即可；更具体说，对当前结点*</a:t>
            </a:r>
            <a:r>
              <a:rPr lang="en-US" altLang="zh-CN" sz="1800" dirty="0">
                <a:latin typeface="宋体" panose="02010600030101010101" pitchFamily="2" charset="-122"/>
                <a:ea typeface="宋体" panose="02010600030101010101" pitchFamily="2" charset="-122"/>
              </a:rPr>
              <a:t>T</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lvl="1" eaLnBrk="1" hangingPunct="1">
              <a:buClr>
                <a:srgbClr val="FF0000"/>
              </a:buClr>
              <a:defRPr/>
            </a:pPr>
            <a:r>
              <a:rPr lang="zh-CN" altLang="en-US" sz="1800" dirty="0">
                <a:latin typeface="宋体" panose="02010600030101010101" pitchFamily="2" charset="-122"/>
                <a:ea typeface="宋体" panose="02010600030101010101" pitchFamily="2" charset="-122"/>
              </a:rPr>
              <a:t>若其左孩子指针为空，则将其修改为指向*</a:t>
            </a:r>
            <a:r>
              <a:rPr lang="en-US" altLang="zh-CN" sz="1800" dirty="0">
                <a:latin typeface="宋体" panose="02010600030101010101" pitchFamily="2" charset="-122"/>
                <a:ea typeface="宋体" panose="02010600030101010101" pitchFamily="2" charset="-122"/>
              </a:rPr>
              <a:t>T</a:t>
            </a:r>
            <a:r>
              <a:rPr lang="zh-CN" altLang="en-US" sz="1800" dirty="0">
                <a:latin typeface="宋体" panose="02010600030101010101" pitchFamily="2" charset="-122"/>
                <a:ea typeface="宋体" panose="02010600030101010101" pitchFamily="2" charset="-122"/>
              </a:rPr>
              <a:t>的前驱，并作相应的标记；</a:t>
            </a:r>
            <a:endParaRPr lang="en-US" altLang="zh-CN" sz="1800" dirty="0">
              <a:latin typeface="宋体" panose="02010600030101010101" pitchFamily="2" charset="-122"/>
              <a:ea typeface="宋体" panose="02010600030101010101" pitchFamily="2" charset="-122"/>
            </a:endParaRPr>
          </a:p>
          <a:p>
            <a:pPr lvl="1" eaLnBrk="1" hangingPunct="1">
              <a:buClr>
                <a:srgbClr val="FF0000"/>
              </a:buClr>
              <a:defRPr/>
            </a:pPr>
            <a:r>
              <a:rPr lang="zh-CN" altLang="en-US" sz="1800" dirty="0">
                <a:latin typeface="宋体" panose="02010600030101010101" pitchFamily="2" charset="-122"/>
                <a:ea typeface="宋体" panose="02010600030101010101" pitchFamily="2" charset="-122"/>
              </a:rPr>
              <a:t>若其右孩子指针为空，则将其修改为指向*</a:t>
            </a:r>
            <a:r>
              <a:rPr lang="en-US" altLang="zh-CN" sz="1800" dirty="0">
                <a:latin typeface="宋体" panose="02010600030101010101" pitchFamily="2" charset="-122"/>
                <a:ea typeface="宋体" panose="02010600030101010101" pitchFamily="2" charset="-122"/>
              </a:rPr>
              <a:t>T</a:t>
            </a:r>
            <a:r>
              <a:rPr lang="zh-CN" altLang="en-US" sz="1800" dirty="0">
                <a:latin typeface="宋体" panose="02010600030101010101" pitchFamily="2" charset="-122"/>
                <a:ea typeface="宋体" panose="02010600030101010101" pitchFamily="2" charset="-122"/>
              </a:rPr>
              <a:t>的后继，并作相应的标记；</a:t>
            </a:r>
            <a:endParaRPr lang="en-US" altLang="zh-CN" sz="1800" dirty="0">
              <a:latin typeface="宋体" panose="02010600030101010101" pitchFamily="2" charset="-122"/>
              <a:ea typeface="宋体" panose="02010600030101010101" pitchFamily="2" charset="-122"/>
            </a:endParaRPr>
          </a:p>
          <a:p>
            <a:pPr lvl="1" eaLnBrk="1" hangingPunct="1">
              <a:buClr>
                <a:srgbClr val="FF0000"/>
              </a:buClr>
              <a:defRPr/>
            </a:pPr>
            <a:r>
              <a:rPr lang="zh-CN" altLang="en-US" sz="1800" dirty="0">
                <a:latin typeface="宋体" panose="02010600030101010101" pitchFamily="2" charset="-122"/>
                <a:ea typeface="宋体" panose="02010600030101010101" pitchFamily="2" charset="-122"/>
              </a:rPr>
              <a:t>如图所示，其中假设</a:t>
            </a:r>
            <a:r>
              <a:rPr lang="en-US" altLang="zh-CN" sz="1800" dirty="0" err="1">
                <a:latin typeface="宋体" panose="02010600030101010101" pitchFamily="2" charset="-122"/>
                <a:ea typeface="宋体" panose="02010600030101010101" pitchFamily="2" charset="-122"/>
              </a:rPr>
              <a:t>pre,suc</a:t>
            </a:r>
            <a:r>
              <a:rPr lang="zh-CN" altLang="en-US" sz="1800" dirty="0">
                <a:latin typeface="宋体" panose="02010600030101010101" pitchFamily="2" charset="-122"/>
                <a:ea typeface="宋体" panose="02010600030101010101" pitchFamily="2" charset="-122"/>
              </a:rPr>
              <a:t>分别指向*</a:t>
            </a:r>
            <a:r>
              <a:rPr lang="en-US" altLang="zh-CN" sz="1800" dirty="0">
                <a:latin typeface="宋体" panose="02010600030101010101" pitchFamily="2" charset="-122"/>
                <a:ea typeface="宋体" panose="02010600030101010101" pitchFamily="2" charset="-122"/>
              </a:rPr>
              <a:t>T</a:t>
            </a:r>
            <a:r>
              <a:rPr lang="zh-CN" altLang="en-US" sz="1800" dirty="0">
                <a:latin typeface="宋体" panose="02010600030101010101" pitchFamily="2" charset="-122"/>
                <a:ea typeface="宋体" panose="02010600030101010101" pitchFamily="2" charset="-122"/>
              </a:rPr>
              <a:t>的前驱和后继结点。</a:t>
            </a:r>
            <a:endParaRPr lang="en-US" altLang="zh-CN" sz="1800" dirty="0">
              <a:latin typeface="宋体" panose="02010600030101010101" pitchFamily="2" charset="-122"/>
              <a:ea typeface="宋体" panose="02010600030101010101" pitchFamily="2" charset="-122"/>
            </a:endParaRPr>
          </a:p>
        </p:txBody>
      </p:sp>
      <p:grpSp>
        <p:nvGrpSpPr>
          <p:cNvPr id="29" name="组合 28"/>
          <p:cNvGrpSpPr/>
          <p:nvPr/>
        </p:nvGrpSpPr>
        <p:grpSpPr bwMode="auto">
          <a:xfrm>
            <a:off x="1874838" y="4770438"/>
            <a:ext cx="1046162" cy="1423988"/>
            <a:chOff x="94" y="0"/>
            <a:chExt cx="659" cy="897"/>
          </a:xfrm>
        </p:grpSpPr>
        <p:sp>
          <p:nvSpPr>
            <p:cNvPr id="30" name="椭圆 57349"/>
            <p:cNvSpPr>
              <a:spLocks noChangeArrowheads="1"/>
            </p:cNvSpPr>
            <p:nvPr/>
          </p:nvSpPr>
          <p:spPr bwMode="auto">
            <a:xfrm>
              <a:off x="226" y="0"/>
              <a:ext cx="296" cy="332"/>
            </a:xfrm>
            <a:prstGeom prst="ellipse">
              <a:avLst/>
            </a:prstGeom>
            <a:solidFill>
              <a:srgbClr val="FFFF00"/>
            </a:solidFill>
            <a:ln w="9525">
              <a:solidFill>
                <a:srgbClr val="000000"/>
              </a:solidFill>
              <a:round/>
            </a:ln>
          </p:spPr>
          <p:txBody>
            <a:bodyPr/>
            <a:lstStyle>
              <a:lvl1pPr>
                <a:defRPr>
                  <a:solidFill>
                    <a:schemeClr val="tx1"/>
                  </a:solidFill>
                  <a:latin typeface="Times New Roman" panose="02020603050405020304" pitchFamily="18" charset="0"/>
                  <a:ea typeface="楷体_GB2312" pitchFamily="1" charset="-122"/>
                </a:defRPr>
              </a:lvl1pPr>
              <a:lvl2pPr marL="742950" indent="-285750">
                <a:defRPr>
                  <a:solidFill>
                    <a:schemeClr val="tx1"/>
                  </a:solidFill>
                  <a:latin typeface="Times New Roman" panose="02020603050405020304" pitchFamily="18" charset="0"/>
                  <a:ea typeface="楷体_GB2312" pitchFamily="1" charset="-122"/>
                </a:defRPr>
              </a:lvl2pPr>
              <a:lvl3pPr marL="1143000" indent="-228600">
                <a:defRPr>
                  <a:solidFill>
                    <a:schemeClr val="tx1"/>
                  </a:solidFill>
                  <a:latin typeface="Times New Roman" panose="02020603050405020304" pitchFamily="18" charset="0"/>
                  <a:ea typeface="楷体_GB2312" pitchFamily="1" charset="-122"/>
                </a:defRPr>
              </a:lvl3pPr>
              <a:lvl4pPr marL="1600200" indent="-228600">
                <a:defRPr>
                  <a:solidFill>
                    <a:schemeClr val="tx1"/>
                  </a:solidFill>
                  <a:latin typeface="Times New Roman" panose="02020603050405020304" pitchFamily="18" charset="0"/>
                  <a:ea typeface="楷体_GB2312" pitchFamily="1" charset="-122"/>
                </a:defRPr>
              </a:lvl4pPr>
              <a:lvl5pPr marL="2057400" indent="-228600">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9pPr>
            </a:lstStyle>
            <a:p>
              <a:pPr algn="just">
                <a:buFont typeface="Arial" panose="020B0604020202020204" pitchFamily="34" charset="0"/>
                <a:buNone/>
              </a:pPr>
              <a:r>
                <a:rPr lang="en-US" altLang="zh-CN" sz="2400" dirty="0">
                  <a:latin typeface="Arial" panose="020B0604020202020204" pitchFamily="34" charset="0"/>
                  <a:ea typeface="宋体" panose="02010600030101010101" pitchFamily="2" charset="-122"/>
                </a:rPr>
                <a:t>p</a:t>
              </a:r>
              <a:endParaRPr lang="en-US" altLang="zh-CN" sz="2400" dirty="0">
                <a:latin typeface="Arial" panose="020B0604020202020204" pitchFamily="34" charset="0"/>
                <a:ea typeface="宋体" panose="02010600030101010101" pitchFamily="2" charset="-122"/>
              </a:endParaRPr>
            </a:p>
          </p:txBody>
        </p:sp>
        <p:sp>
          <p:nvSpPr>
            <p:cNvPr id="31" name="椭圆 57350"/>
            <p:cNvSpPr>
              <a:spLocks noChangeArrowheads="1"/>
            </p:cNvSpPr>
            <p:nvPr/>
          </p:nvSpPr>
          <p:spPr bwMode="auto">
            <a:xfrm>
              <a:off x="94" y="565"/>
              <a:ext cx="659" cy="33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Times New Roman" panose="02020603050405020304" pitchFamily="18" charset="0"/>
                  <a:ea typeface="楷体_GB2312" pitchFamily="1" charset="-122"/>
                </a:defRPr>
              </a:lvl1pPr>
              <a:lvl2pPr marL="742950" indent="-285750">
                <a:defRPr>
                  <a:solidFill>
                    <a:schemeClr val="tx1"/>
                  </a:solidFill>
                  <a:latin typeface="Times New Roman" panose="02020603050405020304" pitchFamily="18" charset="0"/>
                  <a:ea typeface="楷体_GB2312" pitchFamily="1" charset="-122"/>
                </a:defRPr>
              </a:lvl2pPr>
              <a:lvl3pPr marL="1143000" indent="-228600">
                <a:defRPr>
                  <a:solidFill>
                    <a:schemeClr val="tx1"/>
                  </a:solidFill>
                  <a:latin typeface="Times New Roman" panose="02020603050405020304" pitchFamily="18" charset="0"/>
                  <a:ea typeface="楷体_GB2312" pitchFamily="1" charset="-122"/>
                </a:defRPr>
              </a:lvl3pPr>
              <a:lvl4pPr marL="1600200" indent="-228600">
                <a:defRPr>
                  <a:solidFill>
                    <a:schemeClr val="tx1"/>
                  </a:solidFill>
                  <a:latin typeface="Times New Roman" panose="02020603050405020304" pitchFamily="18" charset="0"/>
                  <a:ea typeface="楷体_GB2312" pitchFamily="1" charset="-122"/>
                </a:defRPr>
              </a:lvl4pPr>
              <a:lvl5pPr marL="2057400" indent="-228600">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9pPr>
            </a:lstStyle>
            <a:p>
              <a:pPr algn="just">
                <a:buFont typeface="Arial" panose="020B0604020202020204" pitchFamily="34" charset="0"/>
                <a:buNone/>
              </a:pPr>
              <a:r>
                <a:rPr lang="en-US" altLang="zh-CN" sz="2400" dirty="0">
                  <a:latin typeface="Arial" panose="020B0604020202020204" pitchFamily="34" charset="0"/>
                  <a:ea typeface="宋体" panose="02010600030101010101" pitchFamily="2" charset="-122"/>
                </a:rPr>
                <a:t>pre</a:t>
              </a:r>
              <a:endParaRPr lang="en-US" altLang="zh-CN" sz="2400" dirty="0">
                <a:latin typeface="Arial" panose="020B0604020202020204" pitchFamily="34" charset="0"/>
                <a:ea typeface="宋体" panose="02010600030101010101" pitchFamily="2" charset="-122"/>
              </a:endParaRPr>
            </a:p>
          </p:txBody>
        </p:sp>
        <p:sp>
          <p:nvSpPr>
            <p:cNvPr id="32" name="直接连接符 57351"/>
            <p:cNvSpPr>
              <a:spLocks noChangeShapeType="1"/>
            </p:cNvSpPr>
            <p:nvPr/>
          </p:nvSpPr>
          <p:spPr bwMode="auto">
            <a:xfrm flipV="1">
              <a:off x="373" y="332"/>
              <a:ext cx="0" cy="28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3" name="组合 32"/>
          <p:cNvGrpSpPr/>
          <p:nvPr/>
        </p:nvGrpSpPr>
        <p:grpSpPr bwMode="auto">
          <a:xfrm>
            <a:off x="3502026" y="4770438"/>
            <a:ext cx="493713" cy="1440053"/>
            <a:chOff x="347" y="0"/>
            <a:chExt cx="311" cy="773"/>
          </a:xfrm>
        </p:grpSpPr>
        <p:sp>
          <p:nvSpPr>
            <p:cNvPr id="34" name="椭圆 57356"/>
            <p:cNvSpPr>
              <a:spLocks noChangeArrowheads="1"/>
            </p:cNvSpPr>
            <p:nvPr/>
          </p:nvSpPr>
          <p:spPr bwMode="auto">
            <a:xfrm>
              <a:off x="362" y="0"/>
              <a:ext cx="296" cy="290"/>
            </a:xfrm>
            <a:prstGeom prst="ellipse">
              <a:avLst/>
            </a:prstGeom>
            <a:solidFill>
              <a:srgbClr val="FFFF00"/>
            </a:solidFill>
            <a:ln w="9525">
              <a:solidFill>
                <a:srgbClr val="000000"/>
              </a:solidFill>
              <a:round/>
            </a:ln>
          </p:spPr>
          <p:txBody>
            <a:bodyPr/>
            <a:lstStyle>
              <a:lvl1pPr>
                <a:defRPr>
                  <a:solidFill>
                    <a:schemeClr val="tx1"/>
                  </a:solidFill>
                  <a:latin typeface="Times New Roman" panose="02020603050405020304" pitchFamily="18" charset="0"/>
                  <a:ea typeface="楷体_GB2312" pitchFamily="1" charset="-122"/>
                </a:defRPr>
              </a:lvl1pPr>
              <a:lvl2pPr marL="742950" indent="-285750">
                <a:defRPr>
                  <a:solidFill>
                    <a:schemeClr val="tx1"/>
                  </a:solidFill>
                  <a:latin typeface="Times New Roman" panose="02020603050405020304" pitchFamily="18" charset="0"/>
                  <a:ea typeface="楷体_GB2312" pitchFamily="1" charset="-122"/>
                </a:defRPr>
              </a:lvl2pPr>
              <a:lvl3pPr marL="1143000" indent="-228600">
                <a:defRPr>
                  <a:solidFill>
                    <a:schemeClr val="tx1"/>
                  </a:solidFill>
                  <a:latin typeface="Times New Roman" panose="02020603050405020304" pitchFamily="18" charset="0"/>
                  <a:ea typeface="楷体_GB2312" pitchFamily="1" charset="-122"/>
                </a:defRPr>
              </a:lvl3pPr>
              <a:lvl4pPr marL="1600200" indent="-228600">
                <a:defRPr>
                  <a:solidFill>
                    <a:schemeClr val="tx1"/>
                  </a:solidFill>
                  <a:latin typeface="Times New Roman" panose="02020603050405020304" pitchFamily="18" charset="0"/>
                  <a:ea typeface="楷体_GB2312" pitchFamily="1" charset="-122"/>
                </a:defRPr>
              </a:lvl4pPr>
              <a:lvl5pPr marL="2057400" indent="-228600">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9pPr>
            </a:lstStyle>
            <a:p>
              <a:pPr algn="just">
                <a:buFont typeface="Arial" panose="020B0604020202020204" pitchFamily="34" charset="0"/>
                <a:buNone/>
              </a:pPr>
              <a:r>
                <a:rPr lang="en-US" altLang="zh-CN" sz="2400">
                  <a:latin typeface="Arial" panose="020B0604020202020204" pitchFamily="34" charset="0"/>
                  <a:ea typeface="宋体" panose="02010600030101010101" pitchFamily="2" charset="-122"/>
                </a:rPr>
                <a:t>t</a:t>
              </a:r>
              <a:endParaRPr lang="en-US" altLang="zh-CN" sz="2400">
                <a:latin typeface="Arial" panose="020B0604020202020204" pitchFamily="34" charset="0"/>
                <a:ea typeface="宋体" panose="02010600030101010101" pitchFamily="2" charset="-122"/>
              </a:endParaRPr>
            </a:p>
          </p:txBody>
        </p:sp>
        <p:sp>
          <p:nvSpPr>
            <p:cNvPr id="35" name="椭圆 57357"/>
            <p:cNvSpPr>
              <a:spLocks noChangeArrowheads="1"/>
            </p:cNvSpPr>
            <p:nvPr/>
          </p:nvSpPr>
          <p:spPr bwMode="auto">
            <a:xfrm>
              <a:off x="347" y="455"/>
              <a:ext cx="296" cy="31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Times New Roman" panose="02020603050405020304" pitchFamily="18" charset="0"/>
                  <a:ea typeface="楷体_GB2312" pitchFamily="1" charset="-122"/>
                </a:defRPr>
              </a:lvl1pPr>
              <a:lvl2pPr marL="742950" indent="-285750">
                <a:defRPr>
                  <a:solidFill>
                    <a:schemeClr val="tx1"/>
                  </a:solidFill>
                  <a:latin typeface="Times New Roman" panose="02020603050405020304" pitchFamily="18" charset="0"/>
                  <a:ea typeface="楷体_GB2312" pitchFamily="1" charset="-122"/>
                </a:defRPr>
              </a:lvl2pPr>
              <a:lvl3pPr marL="1143000" indent="-228600">
                <a:defRPr>
                  <a:solidFill>
                    <a:schemeClr val="tx1"/>
                  </a:solidFill>
                  <a:latin typeface="Times New Roman" panose="02020603050405020304" pitchFamily="18" charset="0"/>
                  <a:ea typeface="楷体_GB2312" pitchFamily="1" charset="-122"/>
                </a:defRPr>
              </a:lvl3pPr>
              <a:lvl4pPr marL="1600200" indent="-228600">
                <a:defRPr>
                  <a:solidFill>
                    <a:schemeClr val="tx1"/>
                  </a:solidFill>
                  <a:latin typeface="Times New Roman" panose="02020603050405020304" pitchFamily="18" charset="0"/>
                  <a:ea typeface="楷体_GB2312" pitchFamily="1" charset="-122"/>
                </a:defRPr>
              </a:lvl4pPr>
              <a:lvl5pPr marL="2057400" indent="-228600">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9pPr>
            </a:lstStyle>
            <a:p>
              <a:pPr algn="just">
                <a:buFont typeface="Arial" panose="020B0604020202020204" pitchFamily="34" charset="0"/>
                <a:buNone/>
              </a:pPr>
              <a:r>
                <a:rPr lang="en-US" altLang="zh-CN" sz="2400" dirty="0">
                  <a:latin typeface="Arial" panose="020B0604020202020204" pitchFamily="34" charset="0"/>
                  <a:ea typeface="宋体" panose="02010600030101010101" pitchFamily="2" charset="-122"/>
                </a:rPr>
                <a:t>T</a:t>
              </a:r>
              <a:endParaRPr lang="en-US" altLang="zh-CN" sz="2400" dirty="0">
                <a:latin typeface="Arial" panose="020B0604020202020204" pitchFamily="34" charset="0"/>
                <a:ea typeface="宋体" panose="02010600030101010101" pitchFamily="2" charset="-122"/>
              </a:endParaRPr>
            </a:p>
          </p:txBody>
        </p:sp>
        <p:sp>
          <p:nvSpPr>
            <p:cNvPr id="36" name="直接连接符 57358"/>
            <p:cNvSpPr>
              <a:spLocks noChangeShapeType="1"/>
            </p:cNvSpPr>
            <p:nvPr/>
          </p:nvSpPr>
          <p:spPr bwMode="auto">
            <a:xfrm flipH="1" flipV="1">
              <a:off x="514" y="281"/>
              <a:ext cx="0" cy="25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 name="直接连接符 36"/>
          <p:cNvSpPr>
            <a:spLocks noChangeShapeType="1"/>
          </p:cNvSpPr>
          <p:nvPr/>
        </p:nvSpPr>
        <p:spPr bwMode="auto">
          <a:xfrm flipV="1">
            <a:off x="3995738" y="5081588"/>
            <a:ext cx="817562" cy="0"/>
          </a:xfrm>
          <a:prstGeom prst="line">
            <a:avLst/>
          </a:prstGeom>
          <a:noFill/>
          <a:ln w="28575">
            <a:solidFill>
              <a:srgbClr val="0000FF"/>
            </a:solidFill>
            <a:prstDash val="dash"/>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8" name="直接连接符 37"/>
          <p:cNvSpPr>
            <a:spLocks noChangeShapeType="1"/>
          </p:cNvSpPr>
          <p:nvPr/>
        </p:nvSpPr>
        <p:spPr bwMode="auto">
          <a:xfrm flipH="1" flipV="1">
            <a:off x="2582863" y="5081588"/>
            <a:ext cx="936625" cy="0"/>
          </a:xfrm>
          <a:prstGeom prst="line">
            <a:avLst/>
          </a:prstGeom>
          <a:noFill/>
          <a:ln w="28575">
            <a:solidFill>
              <a:srgbClr val="0000FF"/>
            </a:solidFill>
            <a:prstDash val="dash"/>
            <a:rou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nvGrpSpPr>
          <p:cNvPr id="39" name="组合 38"/>
          <p:cNvGrpSpPr/>
          <p:nvPr/>
        </p:nvGrpSpPr>
        <p:grpSpPr bwMode="auto">
          <a:xfrm>
            <a:off x="4578350" y="4860925"/>
            <a:ext cx="1046163" cy="1379538"/>
            <a:chOff x="78" y="-24"/>
            <a:chExt cx="659" cy="869"/>
          </a:xfrm>
        </p:grpSpPr>
        <p:sp>
          <p:nvSpPr>
            <p:cNvPr id="40" name="椭圆 57349"/>
            <p:cNvSpPr>
              <a:spLocks noChangeArrowheads="1"/>
            </p:cNvSpPr>
            <p:nvPr/>
          </p:nvSpPr>
          <p:spPr bwMode="auto">
            <a:xfrm>
              <a:off x="226" y="-24"/>
              <a:ext cx="296" cy="332"/>
            </a:xfrm>
            <a:prstGeom prst="ellipse">
              <a:avLst/>
            </a:prstGeom>
            <a:solidFill>
              <a:srgbClr val="FFFF00"/>
            </a:solidFill>
            <a:ln w="9525">
              <a:solidFill>
                <a:srgbClr val="000000"/>
              </a:solidFill>
              <a:round/>
            </a:ln>
          </p:spPr>
          <p:txBody>
            <a:bodyPr/>
            <a:lstStyle>
              <a:lvl1pPr>
                <a:defRPr>
                  <a:solidFill>
                    <a:schemeClr val="tx1"/>
                  </a:solidFill>
                  <a:latin typeface="Times New Roman" panose="02020603050405020304" pitchFamily="18" charset="0"/>
                  <a:ea typeface="楷体_GB2312" pitchFamily="1" charset="-122"/>
                </a:defRPr>
              </a:lvl1pPr>
              <a:lvl2pPr marL="742950" indent="-285750">
                <a:defRPr>
                  <a:solidFill>
                    <a:schemeClr val="tx1"/>
                  </a:solidFill>
                  <a:latin typeface="Times New Roman" panose="02020603050405020304" pitchFamily="18" charset="0"/>
                  <a:ea typeface="楷体_GB2312" pitchFamily="1" charset="-122"/>
                </a:defRPr>
              </a:lvl2pPr>
              <a:lvl3pPr marL="1143000" indent="-228600">
                <a:defRPr>
                  <a:solidFill>
                    <a:schemeClr val="tx1"/>
                  </a:solidFill>
                  <a:latin typeface="Times New Roman" panose="02020603050405020304" pitchFamily="18" charset="0"/>
                  <a:ea typeface="楷体_GB2312" pitchFamily="1" charset="-122"/>
                </a:defRPr>
              </a:lvl3pPr>
              <a:lvl4pPr marL="1600200" indent="-228600">
                <a:defRPr>
                  <a:solidFill>
                    <a:schemeClr val="tx1"/>
                  </a:solidFill>
                  <a:latin typeface="Times New Roman" panose="02020603050405020304" pitchFamily="18" charset="0"/>
                  <a:ea typeface="楷体_GB2312" pitchFamily="1" charset="-122"/>
                </a:defRPr>
              </a:lvl4pPr>
              <a:lvl5pPr marL="2057400" indent="-228600">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9pPr>
            </a:lstStyle>
            <a:p>
              <a:pPr algn="just">
                <a:buFont typeface="Arial" panose="020B0604020202020204" pitchFamily="34" charset="0"/>
                <a:buNone/>
              </a:pPr>
              <a:r>
                <a:rPr lang="en-US" altLang="zh-CN" sz="2400">
                  <a:latin typeface="Arial" panose="020B0604020202020204" pitchFamily="34" charset="0"/>
                  <a:ea typeface="宋体" panose="02010600030101010101" pitchFamily="2" charset="-122"/>
                </a:rPr>
                <a:t>s</a:t>
              </a:r>
              <a:endParaRPr lang="en-US" altLang="zh-CN" sz="2400">
                <a:latin typeface="Arial" panose="020B0604020202020204" pitchFamily="34" charset="0"/>
                <a:ea typeface="宋体" panose="02010600030101010101" pitchFamily="2" charset="-122"/>
              </a:endParaRPr>
            </a:p>
          </p:txBody>
        </p:sp>
        <p:sp>
          <p:nvSpPr>
            <p:cNvPr id="41" name="椭圆 57350"/>
            <p:cNvSpPr>
              <a:spLocks noChangeArrowheads="1"/>
            </p:cNvSpPr>
            <p:nvPr/>
          </p:nvSpPr>
          <p:spPr bwMode="auto">
            <a:xfrm>
              <a:off x="78" y="513"/>
              <a:ext cx="659" cy="33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Times New Roman" panose="02020603050405020304" pitchFamily="18" charset="0"/>
                  <a:ea typeface="楷体_GB2312" pitchFamily="1" charset="-122"/>
                </a:defRPr>
              </a:lvl1pPr>
              <a:lvl2pPr marL="742950" indent="-285750">
                <a:defRPr>
                  <a:solidFill>
                    <a:schemeClr val="tx1"/>
                  </a:solidFill>
                  <a:latin typeface="Times New Roman" panose="02020603050405020304" pitchFamily="18" charset="0"/>
                  <a:ea typeface="楷体_GB2312" pitchFamily="1" charset="-122"/>
                </a:defRPr>
              </a:lvl2pPr>
              <a:lvl3pPr marL="1143000" indent="-228600">
                <a:defRPr>
                  <a:solidFill>
                    <a:schemeClr val="tx1"/>
                  </a:solidFill>
                  <a:latin typeface="Times New Roman" panose="02020603050405020304" pitchFamily="18" charset="0"/>
                  <a:ea typeface="楷体_GB2312" pitchFamily="1" charset="-122"/>
                </a:defRPr>
              </a:lvl3pPr>
              <a:lvl4pPr marL="1600200" indent="-228600">
                <a:defRPr>
                  <a:solidFill>
                    <a:schemeClr val="tx1"/>
                  </a:solidFill>
                  <a:latin typeface="Times New Roman" panose="02020603050405020304" pitchFamily="18" charset="0"/>
                  <a:ea typeface="楷体_GB2312" pitchFamily="1" charset="-122"/>
                </a:defRPr>
              </a:lvl4pPr>
              <a:lvl5pPr marL="2057400" indent="-228600">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9pPr>
            </a:lstStyle>
            <a:p>
              <a:pPr algn="just">
                <a:buFont typeface="Arial" panose="020B0604020202020204" pitchFamily="34" charset="0"/>
                <a:buNone/>
              </a:pPr>
              <a:r>
                <a:rPr lang="en-US" altLang="zh-CN" sz="2400" dirty="0" err="1">
                  <a:latin typeface="Arial" panose="020B0604020202020204" pitchFamily="34" charset="0"/>
                  <a:ea typeface="宋体" panose="02010600030101010101" pitchFamily="2" charset="-122"/>
                </a:rPr>
                <a:t>suc</a:t>
              </a:r>
              <a:endParaRPr lang="en-US" altLang="zh-CN" sz="2400" dirty="0">
                <a:latin typeface="Arial" panose="020B0604020202020204" pitchFamily="34" charset="0"/>
                <a:ea typeface="宋体" panose="02010600030101010101" pitchFamily="2" charset="-122"/>
              </a:endParaRPr>
            </a:p>
          </p:txBody>
        </p:sp>
        <p:sp>
          <p:nvSpPr>
            <p:cNvPr id="42" name="直接连接符 57351"/>
            <p:cNvSpPr>
              <a:spLocks noChangeShapeType="1"/>
            </p:cNvSpPr>
            <p:nvPr/>
          </p:nvSpPr>
          <p:spPr bwMode="auto">
            <a:xfrm flipV="1">
              <a:off x="374" y="306"/>
              <a:ext cx="0" cy="28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3" name="矩形 42"/>
          <p:cNvSpPr/>
          <p:nvPr/>
        </p:nvSpPr>
        <p:spPr>
          <a:xfrm>
            <a:off x="3059113" y="4664075"/>
            <a:ext cx="1395412" cy="950913"/>
          </a:xfrm>
          <a:prstGeom prst="rect">
            <a:avLst/>
          </a:prstGeom>
          <a:noFill/>
          <a:ln w="28575">
            <a:solidFill>
              <a:srgbClr val="FF0000"/>
            </a:solidFill>
            <a:prstDash val="dash"/>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sp>
        <p:nvSpPr>
          <p:cNvPr id="44" name="文本框 1"/>
          <p:cNvSpPr txBox="1">
            <a:spLocks noChangeArrowheads="1"/>
          </p:cNvSpPr>
          <p:nvPr/>
        </p:nvSpPr>
        <p:spPr bwMode="auto">
          <a:xfrm>
            <a:off x="5795963" y="4899025"/>
            <a:ext cx="2305050"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楷体_GB2312" pitchFamily="1" charset="-122"/>
              </a:defRPr>
            </a:lvl1pPr>
            <a:lvl2pPr marL="742950" indent="-285750">
              <a:defRPr>
                <a:solidFill>
                  <a:schemeClr val="tx1"/>
                </a:solidFill>
                <a:latin typeface="Times New Roman" panose="02020603050405020304" pitchFamily="18" charset="0"/>
                <a:ea typeface="楷体_GB2312" pitchFamily="1" charset="-122"/>
              </a:defRPr>
            </a:lvl2pPr>
            <a:lvl3pPr marL="1143000" indent="-228600">
              <a:defRPr>
                <a:solidFill>
                  <a:schemeClr val="tx1"/>
                </a:solidFill>
                <a:latin typeface="Times New Roman" panose="02020603050405020304" pitchFamily="18" charset="0"/>
                <a:ea typeface="楷体_GB2312" pitchFamily="1" charset="-122"/>
              </a:defRPr>
            </a:lvl3pPr>
            <a:lvl4pPr marL="1600200" indent="-228600">
              <a:defRPr>
                <a:solidFill>
                  <a:schemeClr val="tx1"/>
                </a:solidFill>
                <a:latin typeface="Times New Roman" panose="02020603050405020304" pitchFamily="18" charset="0"/>
                <a:ea typeface="楷体_GB2312" pitchFamily="1" charset="-122"/>
              </a:defRPr>
            </a:lvl4pPr>
            <a:lvl5pPr marL="2057400" indent="-228600">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9pPr>
          </a:lstStyle>
          <a:p>
            <a:endParaRPr lang="zh-CN" altLang="en-US"/>
          </a:p>
        </p:txBody>
      </p:sp>
      <p:sp>
        <p:nvSpPr>
          <p:cNvPr id="45" name="文本框 44"/>
          <p:cNvSpPr txBox="1">
            <a:spLocks noChangeArrowheads="1"/>
          </p:cNvSpPr>
          <p:nvPr/>
        </p:nvSpPr>
        <p:spPr bwMode="auto">
          <a:xfrm>
            <a:off x="5591725" y="4644952"/>
            <a:ext cx="22320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楷体_GB2312" pitchFamily="1" charset="-122"/>
              </a:defRPr>
            </a:lvl1pPr>
            <a:lvl2pPr marL="742950" indent="-285750">
              <a:defRPr>
                <a:solidFill>
                  <a:schemeClr val="tx1"/>
                </a:solidFill>
                <a:latin typeface="Times New Roman" panose="02020603050405020304" pitchFamily="18" charset="0"/>
                <a:ea typeface="楷体_GB2312" pitchFamily="1" charset="-122"/>
              </a:defRPr>
            </a:lvl2pPr>
            <a:lvl3pPr marL="1143000" indent="-228600">
              <a:defRPr>
                <a:solidFill>
                  <a:schemeClr val="tx1"/>
                </a:solidFill>
                <a:latin typeface="Times New Roman" panose="02020603050405020304" pitchFamily="18" charset="0"/>
                <a:ea typeface="楷体_GB2312" pitchFamily="1" charset="-122"/>
              </a:defRPr>
            </a:lvl3pPr>
            <a:lvl4pPr marL="1600200" indent="-228600">
              <a:defRPr>
                <a:solidFill>
                  <a:schemeClr val="tx1"/>
                </a:solidFill>
                <a:latin typeface="Times New Roman" panose="02020603050405020304" pitchFamily="18" charset="0"/>
                <a:ea typeface="楷体_GB2312" pitchFamily="1" charset="-122"/>
              </a:defRPr>
            </a:lvl4pPr>
            <a:lvl5pPr marL="2057400" indent="-228600">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9pPr>
          </a:lstStyle>
          <a:p>
            <a:r>
              <a:rPr lang="zh-CN" altLang="en-US" sz="1600">
                <a:latin typeface="宋体" panose="02010600030101010101" pitchFamily="2" charset="-122"/>
                <a:ea typeface="宋体" panose="02010600030101010101" pitchFamily="2" charset="-122"/>
              </a:rPr>
              <a:t>对当前结点*</a:t>
            </a:r>
            <a:r>
              <a:rPr lang="en-US" altLang="zh-CN" sz="1600">
                <a:latin typeface="宋体" panose="02010600030101010101" pitchFamily="2" charset="-122"/>
                <a:ea typeface="宋体" panose="02010600030101010101" pitchFamily="2" charset="-122"/>
              </a:rPr>
              <a:t>T</a:t>
            </a:r>
            <a:r>
              <a:rPr lang="zh-CN" altLang="en-US" sz="1600">
                <a:latin typeface="宋体" panose="02010600030101010101" pitchFamily="2" charset="-122"/>
                <a:ea typeface="宋体" panose="02010600030101010101" pitchFamily="2" charset="-122"/>
              </a:rPr>
              <a:t>的两个方向的线索化操作示意图</a:t>
            </a:r>
            <a:endParaRPr lang="zh-CN" altLang="en-US" sz="1600">
              <a:latin typeface="宋体" panose="02010600030101010101" pitchFamily="2" charset="-122"/>
              <a:ea typeface="宋体" panose="02010600030101010101" pitchFamily="2" charset="-122"/>
            </a:endParaRP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linds(horizontal)">
                                      <p:cBhvr>
                                        <p:cTn id="7" dur="500"/>
                                        <p:tgtEl>
                                          <p:spTgt spid="2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8">
                                            <p:txEl>
                                              <p:pRg st="1" end="1"/>
                                            </p:txEl>
                                          </p:spTgt>
                                        </p:tgtEl>
                                        <p:attrNameLst>
                                          <p:attrName>style.visibility</p:attrName>
                                        </p:attrNameLst>
                                      </p:cBhvr>
                                      <p:to>
                                        <p:strVal val="visible"/>
                                      </p:to>
                                    </p:set>
                                    <p:animEffect transition="in" filter="blinds(horizontal)">
                                      <p:cBhvr>
                                        <p:cTn id="10" dur="500"/>
                                        <p:tgtEl>
                                          <p:spTgt spid="2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8">
                                            <p:txEl>
                                              <p:pRg st="2" end="2"/>
                                            </p:txEl>
                                          </p:spTgt>
                                        </p:tgtEl>
                                        <p:attrNameLst>
                                          <p:attrName>style.visibility</p:attrName>
                                        </p:attrNameLst>
                                      </p:cBhvr>
                                      <p:to>
                                        <p:strVal val="visible"/>
                                      </p:to>
                                    </p:set>
                                    <p:animEffect transition="in" filter="blinds(horizontal)">
                                      <p:cBhvr>
                                        <p:cTn id="15" dur="500"/>
                                        <p:tgtEl>
                                          <p:spTgt spid="2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8">
                                            <p:txEl>
                                              <p:pRg st="3" end="3"/>
                                            </p:txEl>
                                          </p:spTgt>
                                        </p:tgtEl>
                                        <p:attrNameLst>
                                          <p:attrName>style.visibility</p:attrName>
                                        </p:attrNameLst>
                                      </p:cBhvr>
                                      <p:to>
                                        <p:strVal val="visible"/>
                                      </p:to>
                                    </p:set>
                                    <p:animEffect transition="in" filter="blinds(horizontal)">
                                      <p:cBhvr>
                                        <p:cTn id="20" dur="500"/>
                                        <p:tgtEl>
                                          <p:spTgt spid="2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8">
                                            <p:txEl>
                                              <p:pRg st="4" end="4"/>
                                            </p:txEl>
                                          </p:spTgt>
                                        </p:tgtEl>
                                        <p:attrNameLst>
                                          <p:attrName>style.visibility</p:attrName>
                                        </p:attrNameLst>
                                      </p:cBhvr>
                                      <p:to>
                                        <p:strVal val="visible"/>
                                      </p:to>
                                    </p:set>
                                    <p:animEffect transition="in" filter="blinds(horizontal)">
                                      <p:cBhvr>
                                        <p:cTn id="25" dur="500"/>
                                        <p:tgtEl>
                                          <p:spTgt spid="28">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8">
                                            <p:txEl>
                                              <p:pRg st="5" end="5"/>
                                            </p:txEl>
                                          </p:spTgt>
                                        </p:tgtEl>
                                        <p:attrNameLst>
                                          <p:attrName>style.visibility</p:attrName>
                                        </p:attrNameLst>
                                      </p:cBhvr>
                                      <p:to>
                                        <p:strVal val="visible"/>
                                      </p:to>
                                    </p:set>
                                    <p:animEffect transition="in" filter="blinds(horizontal)">
                                      <p:cBhvr>
                                        <p:cTn id="30" dur="500"/>
                                        <p:tgtEl>
                                          <p:spTgt spid="28">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8">
                                            <p:txEl>
                                              <p:pRg st="6" end="6"/>
                                            </p:txEl>
                                          </p:spTgt>
                                        </p:tgtEl>
                                        <p:attrNameLst>
                                          <p:attrName>style.visibility</p:attrName>
                                        </p:attrNameLst>
                                      </p:cBhvr>
                                      <p:to>
                                        <p:strVal val="visible"/>
                                      </p:to>
                                    </p:set>
                                    <p:animEffect transition="in" filter="blinds(horizontal)">
                                      <p:cBhvr>
                                        <p:cTn id="35" dur="500"/>
                                        <p:tgtEl>
                                          <p:spTgt spid="28">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8">
                                            <p:txEl>
                                              <p:pRg st="7" end="7"/>
                                            </p:txEl>
                                          </p:spTgt>
                                        </p:tgtEl>
                                        <p:attrNameLst>
                                          <p:attrName>style.visibility</p:attrName>
                                        </p:attrNameLst>
                                      </p:cBhvr>
                                      <p:to>
                                        <p:strVal val="visible"/>
                                      </p:to>
                                    </p:set>
                                    <p:animEffect transition="in" filter="blinds(horizontal)">
                                      <p:cBhvr>
                                        <p:cTn id="40" dur="500"/>
                                        <p:tgtEl>
                                          <p:spTgt spid="28">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uiExpand="1" build="p"/>
      <p:bldP spid="43" grpId="0" animBg="1"/>
      <p:bldP spid="4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B9EBE1E3-7457-48C8-A639-BC89B8D41E22}"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grpSp>
        <p:nvGrpSpPr>
          <p:cNvPr id="24" name="组合 109"/>
          <p:cNvGrpSpPr/>
          <p:nvPr/>
        </p:nvGrpSpPr>
        <p:grpSpPr>
          <a:xfrm>
            <a:off x="-180528" y="186012"/>
            <a:ext cx="6121277" cy="646307"/>
            <a:chOff x="187276" y="4581574"/>
            <a:chExt cx="6542686" cy="704675"/>
          </a:xfrm>
        </p:grpSpPr>
        <p:sp>
          <p:nvSpPr>
            <p:cNvPr id="25" name="Freeform 5"/>
            <p:cNvSpPr/>
            <p:nvPr/>
          </p:nvSpPr>
          <p:spPr bwMode="auto">
            <a:xfrm>
              <a:off x="956926" y="4581575"/>
              <a:ext cx="804761" cy="66993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26" name="图片 25"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187276" y="4581574"/>
              <a:ext cx="6542686" cy="70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8.5 </a:t>
              </a:r>
              <a:r>
                <a:rPr lang="zh-CN" altLang="en-US" sz="3600" b="1" dirty="0">
                  <a:latin typeface="Times New Roman" panose="02020603050405020304" pitchFamily="18" charset="0"/>
                  <a:ea typeface="黑体" panose="02010609060101010101" pitchFamily="49" charset="-122"/>
                </a:rPr>
                <a:t>线索二叉树</a:t>
              </a:r>
              <a:endParaRPr lang="zh-CN" altLang="en-US" sz="3600" b="1" dirty="0">
                <a:latin typeface="黑体" panose="02010609060101010101" pitchFamily="49" charset="-122"/>
                <a:ea typeface="黑体" panose="02010609060101010101" pitchFamily="49" charset="-122"/>
              </a:endParaRPr>
            </a:p>
          </p:txBody>
        </p:sp>
      </p:grpSp>
      <p:sp>
        <p:nvSpPr>
          <p:cNvPr id="46" name="内容占位符 57346"/>
          <p:cNvSpPr>
            <a:spLocks noGrp="1" noChangeArrowheads="1"/>
          </p:cNvSpPr>
          <p:nvPr>
            <p:ph idx="1"/>
          </p:nvPr>
        </p:nvSpPr>
        <p:spPr>
          <a:xfrm>
            <a:off x="395536" y="996760"/>
            <a:ext cx="8229600" cy="4678451"/>
          </a:xfrm>
        </p:spPr>
        <p:txBody>
          <a:bodyPr/>
          <a:lstStyle/>
          <a:p>
            <a:pPr eaLnBrk="1" hangingPunct="1">
              <a:buClr>
                <a:srgbClr val="FF0000"/>
              </a:buClr>
              <a:buFont typeface="Wingdings" panose="05000000000000000000" pitchFamily="2" charset="2"/>
              <a:buChar char="Ø"/>
              <a:defRPr/>
            </a:pPr>
            <a:r>
              <a:rPr lang="zh-CN" altLang="en-US" sz="2000" b="1" dirty="0">
                <a:latin typeface="宋体" panose="02010600030101010101" pitchFamily="2" charset="-122"/>
                <a:ea typeface="宋体" panose="02010600030101010101" pitchFamily="2" charset="-122"/>
              </a:rPr>
              <a:t>二叉树的线索化（</a:t>
            </a:r>
            <a:r>
              <a:rPr lang="zh-CN" altLang="en-US" sz="2000" b="1" dirty="0">
                <a:solidFill>
                  <a:srgbClr val="FF0000"/>
                </a:solidFill>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a:t>
            </a:r>
            <a:endParaRPr lang="en-US" altLang="zh-CN" sz="2000" b="1" dirty="0">
              <a:latin typeface="宋体" panose="02010600030101010101" pitchFamily="2" charset="-122"/>
              <a:ea typeface="宋体" panose="02010600030101010101" pitchFamily="2" charset="-122"/>
            </a:endParaRPr>
          </a:p>
          <a:p>
            <a:pPr marL="0" indent="0" eaLnBrk="1" hangingPunct="1">
              <a:buFont typeface="Wingdings" panose="05000000000000000000" pitchFamily="2" charset="2"/>
              <a:buNone/>
              <a:defRPr/>
            </a:pPr>
            <a:r>
              <a:rPr lang="zh-CN" altLang="en-US" sz="2000" b="1" dirty="0">
                <a:solidFill>
                  <a:srgbClr val="FF0000"/>
                </a:solidFill>
                <a:latin typeface="宋体" panose="02010600030101010101" pitchFamily="2" charset="-122"/>
                <a:ea typeface="宋体" panose="02010600030101010101" pitchFamily="2" charset="-122"/>
              </a:rPr>
              <a:t>分析（续）：</a:t>
            </a:r>
            <a:endParaRPr lang="en-US" altLang="zh-CN" sz="2000" b="1" dirty="0">
              <a:solidFill>
                <a:srgbClr val="FF0000"/>
              </a:solidFill>
              <a:latin typeface="宋体" panose="02010600030101010101" pitchFamily="2" charset="-122"/>
              <a:ea typeface="宋体" panose="02010600030101010101" pitchFamily="2" charset="-122"/>
            </a:endParaRPr>
          </a:p>
          <a:p>
            <a:pPr eaLnBrk="1" hangingPunct="1">
              <a:buClr>
                <a:srgbClr val="FF0000"/>
              </a:buClr>
              <a:buFont typeface="Wingdings" panose="05000000000000000000" pitchFamily="2" charset="2"/>
              <a:buChar char="n"/>
              <a:defRPr/>
            </a:pPr>
            <a:r>
              <a:rPr lang="zh-CN" altLang="en-US" sz="2000" dirty="0">
                <a:latin typeface="宋体" panose="02010600030101010101" pitchFamily="2" charset="-122"/>
                <a:ea typeface="宋体" panose="02010600030101010101" pitchFamily="2" charset="-122"/>
              </a:rPr>
              <a:t>为此，需要知道其前驱和后继结点的指针</a:t>
            </a:r>
            <a:r>
              <a:rPr lang="en-US" altLang="zh-CN" sz="2000" dirty="0">
                <a:latin typeface="宋体" panose="02010600030101010101" pitchFamily="2" charset="-122"/>
                <a:ea typeface="宋体" panose="02010600030101010101" pitchFamily="2" charset="-122"/>
              </a:rPr>
              <a:t>pre</a:t>
            </a:r>
            <a:r>
              <a:rPr lang="zh-CN" altLang="en-US"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suc</a:t>
            </a:r>
            <a:r>
              <a:rPr lang="zh-CN" altLang="en-US" sz="2000" dirty="0">
                <a:latin typeface="宋体" panose="02010600030101010101" pitchFamily="2" charset="-122"/>
                <a:ea typeface="宋体" panose="02010600030101010101" pitchFamily="2" charset="-122"/>
              </a:rPr>
              <a:t>的值。考虑如下：</a:t>
            </a:r>
            <a:endParaRPr lang="en-US" altLang="zh-CN" sz="2000" dirty="0">
              <a:latin typeface="宋体" panose="02010600030101010101" pitchFamily="2" charset="-122"/>
              <a:ea typeface="宋体" panose="02010600030101010101" pitchFamily="2" charset="-122"/>
            </a:endParaRPr>
          </a:p>
          <a:p>
            <a:pPr lvl="1" eaLnBrk="1" hangingPunct="1">
              <a:buClr>
                <a:srgbClr val="FF0000"/>
              </a:buClr>
              <a:defRPr/>
            </a:pPr>
            <a:r>
              <a:rPr lang="zh-CN" altLang="en-US" sz="2000" dirty="0">
                <a:latin typeface="宋体" panose="02010600030101010101" pitchFamily="2" charset="-122"/>
                <a:ea typeface="宋体" panose="02010600030101010101" pitchFamily="2" charset="-122"/>
              </a:rPr>
              <a:t>前驱指针：算法中增设记录*</a:t>
            </a:r>
            <a:r>
              <a:rPr lang="en-US" altLang="zh-CN" sz="2000" dirty="0">
                <a:latin typeface="宋体" panose="02010600030101010101" pitchFamily="2" charset="-122"/>
                <a:ea typeface="宋体" panose="02010600030101010101" pitchFamily="2" charset="-122"/>
              </a:rPr>
              <a:t>T</a:t>
            </a:r>
            <a:r>
              <a:rPr lang="zh-CN" altLang="en-US" sz="2000" dirty="0">
                <a:latin typeface="宋体" panose="02010600030101010101" pitchFamily="2" charset="-122"/>
                <a:ea typeface="宋体" panose="02010600030101010101" pitchFamily="2" charset="-122"/>
              </a:rPr>
              <a:t>前驱的指针参数</a:t>
            </a:r>
            <a:r>
              <a:rPr lang="en-US" altLang="zh-CN" sz="2000" dirty="0">
                <a:latin typeface="宋体" panose="02010600030101010101" pitchFamily="2" charset="-122"/>
                <a:ea typeface="宋体" panose="02010600030101010101" pitchFamily="2" charset="-122"/>
              </a:rPr>
              <a:t>pre</a:t>
            </a:r>
            <a:r>
              <a:rPr lang="zh-CN" altLang="en-US" sz="2000" dirty="0">
                <a:latin typeface="宋体" panose="02010600030101010101" pitchFamily="2" charset="-122"/>
                <a:ea typeface="宋体" panose="02010600030101010101" pitchFamily="2" charset="-122"/>
              </a:rPr>
              <a:t>（初值为空）；</a:t>
            </a:r>
            <a:endParaRPr lang="en-US" altLang="zh-CN" sz="2000" dirty="0">
              <a:latin typeface="宋体" panose="02010600030101010101" pitchFamily="2" charset="-122"/>
              <a:ea typeface="宋体" panose="02010600030101010101" pitchFamily="2" charset="-122"/>
            </a:endParaRPr>
          </a:p>
          <a:p>
            <a:pPr lvl="1" eaLnBrk="1" hangingPunct="1">
              <a:buClr>
                <a:srgbClr val="FF0000"/>
              </a:buClr>
              <a:defRPr/>
            </a:pPr>
            <a:r>
              <a:rPr lang="zh-CN" altLang="en-US" sz="2000" dirty="0">
                <a:latin typeface="宋体" panose="02010600030101010101" pitchFamily="2" charset="-122"/>
                <a:ea typeface="宋体" panose="02010600030101010101" pitchFamily="2" charset="-122"/>
              </a:rPr>
              <a:t>后继指针：由于还没有访问到，故实现起来较麻烦。怎么办？</a:t>
            </a:r>
            <a:endParaRPr lang="en-US" altLang="zh-CN" sz="2000" dirty="0">
              <a:latin typeface="宋体" panose="02010600030101010101" pitchFamily="2" charset="-122"/>
              <a:ea typeface="宋体" panose="02010600030101010101" pitchFamily="2" charset="-122"/>
            </a:endParaRPr>
          </a:p>
          <a:p>
            <a:pPr eaLnBrk="1" hangingPunct="1">
              <a:buClr>
                <a:srgbClr val="FF0000"/>
              </a:buClr>
              <a:buFont typeface="Wingdings" panose="05000000000000000000" pitchFamily="2" charset="2"/>
              <a:buChar char="n"/>
              <a:defRPr/>
            </a:pPr>
            <a:r>
              <a:rPr lang="zh-CN" altLang="en-US" sz="2000" dirty="0">
                <a:latin typeface="宋体" panose="02010600030101010101" pitchFamily="2" charset="-122"/>
                <a:ea typeface="宋体" panose="02010600030101010101" pitchFamily="2" charset="-122"/>
              </a:rPr>
              <a:t>下面采用“</a:t>
            </a:r>
            <a:r>
              <a:rPr lang="zh-CN" altLang="en-US" sz="2000" dirty="0">
                <a:solidFill>
                  <a:srgbClr val="FF0000"/>
                </a:solidFill>
                <a:latin typeface="宋体" panose="02010600030101010101" pitchFamily="2" charset="-122"/>
                <a:ea typeface="宋体" panose="02010600030101010101" pitchFamily="2" charset="-122"/>
              </a:rPr>
              <a:t>视窗错位</a:t>
            </a:r>
            <a:r>
              <a:rPr lang="zh-CN" altLang="en-US" sz="2000" dirty="0">
                <a:latin typeface="宋体" panose="02010600030101010101" pitchFamily="2" charset="-122"/>
                <a:ea typeface="宋体" panose="02010600030101010101" pitchFamily="2" charset="-122"/>
              </a:rPr>
              <a:t>”的策略来实现：</a:t>
            </a:r>
            <a:endParaRPr lang="en-US" altLang="zh-CN" sz="2000" dirty="0">
              <a:latin typeface="宋体" panose="02010600030101010101" pitchFamily="2" charset="-122"/>
              <a:ea typeface="宋体" panose="02010600030101010101" pitchFamily="2" charset="-122"/>
            </a:endParaRPr>
          </a:p>
          <a:p>
            <a:pPr lvl="1" eaLnBrk="1" hangingPunct="1">
              <a:buClr>
                <a:srgbClr val="FF0000"/>
              </a:buClr>
              <a:defRPr/>
            </a:pPr>
            <a:r>
              <a:rPr lang="zh-CN" altLang="en-US" sz="2000" dirty="0">
                <a:latin typeface="宋体" panose="02010600030101010101" pitchFamily="2" charset="-122"/>
                <a:ea typeface="宋体" panose="02010600030101010101" pitchFamily="2" charset="-122"/>
              </a:rPr>
              <a:t>左边视窗：</a:t>
            </a:r>
            <a:r>
              <a:rPr lang="zh-CN" altLang="en-US" sz="2000" b="1" dirty="0">
                <a:solidFill>
                  <a:srgbClr val="0000FF"/>
                </a:solidFill>
                <a:latin typeface="宋体" panose="02010600030101010101" pitchFamily="2" charset="-122"/>
                <a:ea typeface="宋体" panose="02010600030101010101" pitchFamily="2" charset="-122"/>
              </a:rPr>
              <a:t>*</a:t>
            </a:r>
            <a:r>
              <a:rPr lang="en-US" altLang="zh-CN" sz="2000" b="1" dirty="0">
                <a:solidFill>
                  <a:srgbClr val="0000FF"/>
                </a:solidFill>
                <a:latin typeface="宋体" panose="02010600030101010101" pitchFamily="2" charset="-122"/>
                <a:ea typeface="宋体" panose="02010600030101010101" pitchFamily="2" charset="-122"/>
              </a:rPr>
              <a:t>T</a:t>
            </a:r>
            <a:r>
              <a:rPr lang="zh-CN" altLang="en-US" sz="2000" b="1" dirty="0">
                <a:solidFill>
                  <a:srgbClr val="0000FF"/>
                </a:solidFill>
                <a:latin typeface="宋体" panose="02010600030101010101" pitchFamily="2" charset="-122"/>
                <a:ea typeface="宋体" panose="02010600030101010101" pitchFamily="2" charset="-122"/>
              </a:rPr>
              <a:t>的前驱、后继线索化</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lvl="1" eaLnBrk="1" hangingPunct="1">
              <a:buClr>
                <a:srgbClr val="FF0000"/>
              </a:buClr>
              <a:defRPr/>
            </a:pPr>
            <a:r>
              <a:rPr lang="zh-CN" altLang="en-US" sz="2000" dirty="0">
                <a:latin typeface="宋体" panose="02010600030101010101" pitchFamily="2" charset="-122"/>
                <a:ea typeface="宋体" panose="02010600030101010101" pitchFamily="2" charset="-122"/>
              </a:rPr>
              <a:t>右边视窗：</a:t>
            </a:r>
            <a:r>
              <a:rPr lang="zh-CN" altLang="en-US" sz="2000" b="1" dirty="0">
                <a:solidFill>
                  <a:srgbClr val="0000FF"/>
                </a:solidFill>
                <a:latin typeface="宋体" panose="02010600030101010101" pitchFamily="2" charset="-122"/>
                <a:ea typeface="宋体" panose="02010600030101010101" pitchFamily="2" charset="-122"/>
              </a:rPr>
              <a:t>*</a:t>
            </a:r>
            <a:r>
              <a:rPr lang="en-US" altLang="zh-CN" sz="2000" b="1" dirty="0">
                <a:solidFill>
                  <a:srgbClr val="0000FF"/>
                </a:solidFill>
                <a:latin typeface="宋体" panose="02010600030101010101" pitchFamily="2" charset="-122"/>
                <a:ea typeface="宋体" panose="02010600030101010101" pitchFamily="2" charset="-122"/>
              </a:rPr>
              <a:t>T</a:t>
            </a:r>
            <a:r>
              <a:rPr lang="zh-CN" altLang="en-US" sz="2000" b="1" dirty="0">
                <a:solidFill>
                  <a:srgbClr val="0000FF"/>
                </a:solidFill>
                <a:latin typeface="宋体" panose="02010600030101010101" pitchFamily="2" charset="-122"/>
                <a:ea typeface="宋体" panose="02010600030101010101" pitchFamily="2" charset="-122"/>
              </a:rPr>
              <a:t>的前驱线索化，</a:t>
            </a:r>
            <a:r>
              <a:rPr lang="en-US" altLang="zh-CN" sz="2000" b="1" dirty="0">
                <a:solidFill>
                  <a:srgbClr val="0000FF"/>
                </a:solidFill>
                <a:latin typeface="宋体" panose="02010600030101010101" pitchFamily="2" charset="-122"/>
                <a:ea typeface="宋体" panose="02010600030101010101" pitchFamily="2" charset="-122"/>
              </a:rPr>
              <a:t>*pre</a:t>
            </a:r>
            <a:r>
              <a:rPr lang="zh-CN" altLang="en-US" sz="2000" b="1" dirty="0">
                <a:solidFill>
                  <a:srgbClr val="0000FF"/>
                </a:solidFill>
                <a:latin typeface="宋体" panose="02010600030101010101" pitchFamily="2" charset="-122"/>
                <a:ea typeface="宋体" panose="02010600030101010101" pitchFamily="2" charset="-122"/>
              </a:rPr>
              <a:t>的后继线索化</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eaLnBrk="1" hangingPunct="1">
              <a:buClr>
                <a:srgbClr val="FF0000"/>
              </a:buClr>
              <a:buFont typeface="Wingdings" panose="05000000000000000000" pitchFamily="2" charset="2"/>
              <a:buChar char="n"/>
              <a:defRPr/>
            </a:pPr>
            <a:r>
              <a:rPr lang="zh-CN" altLang="en-US" sz="2000" dirty="0">
                <a:latin typeface="宋体" panose="02010600030101010101" pitchFamily="2" charset="-122"/>
                <a:ea typeface="宋体" panose="02010600030101010101" pitchFamily="2" charset="-122"/>
              </a:rPr>
              <a:t>即，原本*</a:t>
            </a:r>
            <a:r>
              <a:rPr lang="en-US" altLang="zh-CN" sz="2000" dirty="0">
                <a:latin typeface="宋体" panose="02010600030101010101" pitchFamily="2" charset="-122"/>
                <a:ea typeface="宋体" panose="02010600030101010101" pitchFamily="2" charset="-122"/>
              </a:rPr>
              <a:t>T</a:t>
            </a:r>
            <a:r>
              <a:rPr lang="zh-CN" altLang="en-US" sz="2000" dirty="0">
                <a:latin typeface="宋体" panose="02010600030101010101" pitchFamily="2" charset="-122"/>
                <a:ea typeface="宋体" panose="02010600030101010101" pitchFamily="2" charset="-122"/>
              </a:rPr>
              <a:t>的两个方向的线索化拆分为在两个视窗中分别进行。</a:t>
            </a:r>
            <a:endParaRPr lang="en-US" altLang="zh-CN" sz="2000" dirty="0">
              <a:latin typeface="宋体" panose="02010600030101010101" pitchFamily="2" charset="-122"/>
              <a:ea typeface="宋体" panose="02010600030101010101" pitchFamily="2" charset="-122"/>
            </a:endParaRPr>
          </a:p>
          <a:p>
            <a:pPr eaLnBrk="1" hangingPunct="1">
              <a:defRPr/>
            </a:pPr>
            <a:endParaRPr lang="en-US" altLang="zh-CN" sz="1800" dirty="0">
              <a:latin typeface="宋体" panose="02010600030101010101" pitchFamily="2" charset="-122"/>
              <a:ea typeface="宋体" panose="02010600030101010101" pitchFamily="2" charset="-122"/>
            </a:endParaRPr>
          </a:p>
          <a:p>
            <a:pPr eaLnBrk="1" hangingPunct="1">
              <a:defRPr/>
            </a:pPr>
            <a:endParaRPr lang="en-US" altLang="zh-CN" sz="1800" dirty="0">
              <a:latin typeface="宋体" panose="02010600030101010101" pitchFamily="2" charset="-122"/>
              <a:ea typeface="宋体" panose="02010600030101010101" pitchFamily="2" charset="-122"/>
            </a:endParaRPr>
          </a:p>
          <a:p>
            <a:pPr eaLnBrk="1" hangingPunct="1">
              <a:defRPr/>
            </a:pPr>
            <a:endParaRPr lang="en-US" altLang="zh-CN" sz="1800" dirty="0">
              <a:latin typeface="宋体" panose="02010600030101010101" pitchFamily="2" charset="-122"/>
              <a:ea typeface="宋体" panose="02010600030101010101" pitchFamily="2" charset="-122"/>
            </a:endParaRPr>
          </a:p>
          <a:p>
            <a:pPr eaLnBrk="1" hangingPunct="1">
              <a:defRPr/>
            </a:pPr>
            <a:endParaRPr lang="en-US" altLang="zh-CN" sz="1800" dirty="0">
              <a:latin typeface="宋体" panose="02010600030101010101" pitchFamily="2" charset="-122"/>
              <a:ea typeface="宋体" panose="02010600030101010101" pitchFamily="2" charset="-122"/>
            </a:endParaRPr>
          </a:p>
        </p:txBody>
      </p:sp>
      <p:grpSp>
        <p:nvGrpSpPr>
          <p:cNvPr id="3" name="组合 2"/>
          <p:cNvGrpSpPr/>
          <p:nvPr/>
        </p:nvGrpSpPr>
        <p:grpSpPr>
          <a:xfrm>
            <a:off x="395536" y="4518768"/>
            <a:ext cx="3749675" cy="1576388"/>
            <a:chOff x="395536" y="4518768"/>
            <a:chExt cx="3749675" cy="1576388"/>
          </a:xfrm>
        </p:grpSpPr>
        <p:grpSp>
          <p:nvGrpSpPr>
            <p:cNvPr id="47" name="组合 46"/>
            <p:cNvGrpSpPr/>
            <p:nvPr/>
          </p:nvGrpSpPr>
          <p:grpSpPr bwMode="auto">
            <a:xfrm>
              <a:off x="395536" y="4625131"/>
              <a:ext cx="1046162" cy="1423988"/>
              <a:chOff x="94" y="0"/>
              <a:chExt cx="659" cy="897"/>
            </a:xfrm>
          </p:grpSpPr>
          <p:sp>
            <p:nvSpPr>
              <p:cNvPr id="48" name="椭圆 57349"/>
              <p:cNvSpPr>
                <a:spLocks noChangeArrowheads="1"/>
              </p:cNvSpPr>
              <p:nvPr/>
            </p:nvSpPr>
            <p:spPr bwMode="auto">
              <a:xfrm>
                <a:off x="226" y="0"/>
                <a:ext cx="296" cy="332"/>
              </a:xfrm>
              <a:prstGeom prst="ellipse">
                <a:avLst/>
              </a:prstGeom>
              <a:solidFill>
                <a:srgbClr val="FFFF00"/>
              </a:solidFill>
              <a:ln w="9525">
                <a:solidFill>
                  <a:srgbClr val="000000"/>
                </a:solidFill>
                <a:round/>
              </a:ln>
            </p:spPr>
            <p:txBody>
              <a:bodyPr/>
              <a:lstStyle>
                <a:lvl1pPr>
                  <a:defRPr>
                    <a:solidFill>
                      <a:schemeClr val="tx1"/>
                    </a:solidFill>
                    <a:latin typeface="Times New Roman" panose="02020603050405020304" pitchFamily="18" charset="0"/>
                    <a:ea typeface="楷体_GB2312" pitchFamily="1" charset="-122"/>
                  </a:defRPr>
                </a:lvl1pPr>
                <a:lvl2pPr marL="742950" indent="-285750">
                  <a:defRPr>
                    <a:solidFill>
                      <a:schemeClr val="tx1"/>
                    </a:solidFill>
                    <a:latin typeface="Times New Roman" panose="02020603050405020304" pitchFamily="18" charset="0"/>
                    <a:ea typeface="楷体_GB2312" pitchFamily="1" charset="-122"/>
                  </a:defRPr>
                </a:lvl2pPr>
                <a:lvl3pPr marL="1143000" indent="-228600">
                  <a:defRPr>
                    <a:solidFill>
                      <a:schemeClr val="tx1"/>
                    </a:solidFill>
                    <a:latin typeface="Times New Roman" panose="02020603050405020304" pitchFamily="18" charset="0"/>
                    <a:ea typeface="楷体_GB2312" pitchFamily="1" charset="-122"/>
                  </a:defRPr>
                </a:lvl3pPr>
                <a:lvl4pPr marL="1600200" indent="-228600">
                  <a:defRPr>
                    <a:solidFill>
                      <a:schemeClr val="tx1"/>
                    </a:solidFill>
                    <a:latin typeface="Times New Roman" panose="02020603050405020304" pitchFamily="18" charset="0"/>
                    <a:ea typeface="楷体_GB2312" pitchFamily="1" charset="-122"/>
                  </a:defRPr>
                </a:lvl4pPr>
                <a:lvl5pPr marL="2057400" indent="-228600">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9pPr>
              </a:lstStyle>
              <a:p>
                <a:pPr algn="just">
                  <a:buFont typeface="Arial" panose="020B0604020202020204" pitchFamily="34" charset="0"/>
                  <a:buNone/>
                </a:pPr>
                <a:r>
                  <a:rPr lang="en-US" altLang="zh-CN" sz="2400" dirty="0">
                    <a:latin typeface="Arial" panose="020B0604020202020204" pitchFamily="34" charset="0"/>
                    <a:ea typeface="宋体" panose="02010600030101010101" pitchFamily="2" charset="-122"/>
                  </a:rPr>
                  <a:t>p</a:t>
                </a:r>
                <a:endParaRPr lang="en-US" altLang="zh-CN" sz="2400" dirty="0">
                  <a:latin typeface="Arial" panose="020B0604020202020204" pitchFamily="34" charset="0"/>
                  <a:ea typeface="宋体" panose="02010600030101010101" pitchFamily="2" charset="-122"/>
                </a:endParaRPr>
              </a:p>
            </p:txBody>
          </p:sp>
          <p:sp>
            <p:nvSpPr>
              <p:cNvPr id="49" name="椭圆 57350"/>
              <p:cNvSpPr>
                <a:spLocks noChangeArrowheads="1"/>
              </p:cNvSpPr>
              <p:nvPr/>
            </p:nvSpPr>
            <p:spPr bwMode="auto">
              <a:xfrm>
                <a:off x="94" y="565"/>
                <a:ext cx="659" cy="33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Times New Roman" panose="02020603050405020304" pitchFamily="18" charset="0"/>
                    <a:ea typeface="楷体_GB2312" pitchFamily="1" charset="-122"/>
                  </a:defRPr>
                </a:lvl1pPr>
                <a:lvl2pPr marL="742950" indent="-285750">
                  <a:defRPr>
                    <a:solidFill>
                      <a:schemeClr val="tx1"/>
                    </a:solidFill>
                    <a:latin typeface="Times New Roman" panose="02020603050405020304" pitchFamily="18" charset="0"/>
                    <a:ea typeface="楷体_GB2312" pitchFamily="1" charset="-122"/>
                  </a:defRPr>
                </a:lvl2pPr>
                <a:lvl3pPr marL="1143000" indent="-228600">
                  <a:defRPr>
                    <a:solidFill>
                      <a:schemeClr val="tx1"/>
                    </a:solidFill>
                    <a:latin typeface="Times New Roman" panose="02020603050405020304" pitchFamily="18" charset="0"/>
                    <a:ea typeface="楷体_GB2312" pitchFamily="1" charset="-122"/>
                  </a:defRPr>
                </a:lvl3pPr>
                <a:lvl4pPr marL="1600200" indent="-228600">
                  <a:defRPr>
                    <a:solidFill>
                      <a:schemeClr val="tx1"/>
                    </a:solidFill>
                    <a:latin typeface="Times New Roman" panose="02020603050405020304" pitchFamily="18" charset="0"/>
                    <a:ea typeface="楷体_GB2312" pitchFamily="1" charset="-122"/>
                  </a:defRPr>
                </a:lvl4pPr>
                <a:lvl5pPr marL="2057400" indent="-228600">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9pPr>
              </a:lstStyle>
              <a:p>
                <a:pPr algn="just">
                  <a:buFont typeface="Arial" panose="020B0604020202020204" pitchFamily="34" charset="0"/>
                  <a:buNone/>
                </a:pPr>
                <a:r>
                  <a:rPr lang="en-US" altLang="zh-CN" sz="2400" dirty="0">
                    <a:latin typeface="Arial" panose="020B0604020202020204" pitchFamily="34" charset="0"/>
                    <a:ea typeface="宋体" panose="02010600030101010101" pitchFamily="2" charset="-122"/>
                  </a:rPr>
                  <a:t>pre</a:t>
                </a:r>
                <a:endParaRPr lang="en-US" altLang="zh-CN" sz="2400" dirty="0">
                  <a:latin typeface="Arial" panose="020B0604020202020204" pitchFamily="34" charset="0"/>
                  <a:ea typeface="宋体" panose="02010600030101010101" pitchFamily="2" charset="-122"/>
                </a:endParaRPr>
              </a:p>
            </p:txBody>
          </p:sp>
          <p:sp>
            <p:nvSpPr>
              <p:cNvPr id="50" name="直接连接符 57351"/>
              <p:cNvSpPr>
                <a:spLocks noChangeShapeType="1"/>
              </p:cNvSpPr>
              <p:nvPr/>
            </p:nvSpPr>
            <p:spPr bwMode="auto">
              <a:xfrm flipV="1">
                <a:off x="373" y="332"/>
                <a:ext cx="0" cy="28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1" name="组合 50"/>
            <p:cNvGrpSpPr/>
            <p:nvPr/>
          </p:nvGrpSpPr>
          <p:grpSpPr bwMode="auto">
            <a:xfrm>
              <a:off x="2022724" y="4625131"/>
              <a:ext cx="493713" cy="1440053"/>
              <a:chOff x="347" y="0"/>
              <a:chExt cx="311" cy="773"/>
            </a:xfrm>
          </p:grpSpPr>
          <p:sp>
            <p:nvSpPr>
              <p:cNvPr id="52" name="椭圆 57356"/>
              <p:cNvSpPr>
                <a:spLocks noChangeArrowheads="1"/>
              </p:cNvSpPr>
              <p:nvPr/>
            </p:nvSpPr>
            <p:spPr bwMode="auto">
              <a:xfrm>
                <a:off x="362" y="0"/>
                <a:ext cx="296" cy="290"/>
              </a:xfrm>
              <a:prstGeom prst="ellipse">
                <a:avLst/>
              </a:prstGeom>
              <a:solidFill>
                <a:srgbClr val="FFFF00"/>
              </a:solidFill>
              <a:ln w="9525">
                <a:solidFill>
                  <a:srgbClr val="000000"/>
                </a:solidFill>
                <a:round/>
              </a:ln>
            </p:spPr>
            <p:txBody>
              <a:bodyPr/>
              <a:lstStyle>
                <a:lvl1pPr>
                  <a:defRPr>
                    <a:solidFill>
                      <a:schemeClr val="tx1"/>
                    </a:solidFill>
                    <a:latin typeface="Times New Roman" panose="02020603050405020304" pitchFamily="18" charset="0"/>
                    <a:ea typeface="楷体_GB2312" pitchFamily="1" charset="-122"/>
                  </a:defRPr>
                </a:lvl1pPr>
                <a:lvl2pPr marL="742950" indent="-285750">
                  <a:defRPr>
                    <a:solidFill>
                      <a:schemeClr val="tx1"/>
                    </a:solidFill>
                    <a:latin typeface="Times New Roman" panose="02020603050405020304" pitchFamily="18" charset="0"/>
                    <a:ea typeface="楷体_GB2312" pitchFamily="1" charset="-122"/>
                  </a:defRPr>
                </a:lvl2pPr>
                <a:lvl3pPr marL="1143000" indent="-228600">
                  <a:defRPr>
                    <a:solidFill>
                      <a:schemeClr val="tx1"/>
                    </a:solidFill>
                    <a:latin typeface="Times New Roman" panose="02020603050405020304" pitchFamily="18" charset="0"/>
                    <a:ea typeface="楷体_GB2312" pitchFamily="1" charset="-122"/>
                  </a:defRPr>
                </a:lvl3pPr>
                <a:lvl4pPr marL="1600200" indent="-228600">
                  <a:defRPr>
                    <a:solidFill>
                      <a:schemeClr val="tx1"/>
                    </a:solidFill>
                    <a:latin typeface="Times New Roman" panose="02020603050405020304" pitchFamily="18" charset="0"/>
                    <a:ea typeface="楷体_GB2312" pitchFamily="1" charset="-122"/>
                  </a:defRPr>
                </a:lvl4pPr>
                <a:lvl5pPr marL="2057400" indent="-228600">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9pPr>
              </a:lstStyle>
              <a:p>
                <a:pPr algn="just">
                  <a:buFont typeface="Arial" panose="020B0604020202020204" pitchFamily="34" charset="0"/>
                  <a:buNone/>
                </a:pPr>
                <a:r>
                  <a:rPr lang="en-US" altLang="zh-CN" sz="2400">
                    <a:latin typeface="Arial" panose="020B0604020202020204" pitchFamily="34" charset="0"/>
                    <a:ea typeface="宋体" panose="02010600030101010101" pitchFamily="2" charset="-122"/>
                  </a:rPr>
                  <a:t>t</a:t>
                </a:r>
                <a:endParaRPr lang="en-US" altLang="zh-CN" sz="2400">
                  <a:latin typeface="Arial" panose="020B0604020202020204" pitchFamily="34" charset="0"/>
                  <a:ea typeface="宋体" panose="02010600030101010101" pitchFamily="2" charset="-122"/>
                </a:endParaRPr>
              </a:p>
            </p:txBody>
          </p:sp>
          <p:sp>
            <p:nvSpPr>
              <p:cNvPr id="53" name="椭圆 57357"/>
              <p:cNvSpPr>
                <a:spLocks noChangeArrowheads="1"/>
              </p:cNvSpPr>
              <p:nvPr/>
            </p:nvSpPr>
            <p:spPr bwMode="auto">
              <a:xfrm>
                <a:off x="347" y="455"/>
                <a:ext cx="296" cy="31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Times New Roman" panose="02020603050405020304" pitchFamily="18" charset="0"/>
                    <a:ea typeface="楷体_GB2312" pitchFamily="1" charset="-122"/>
                  </a:defRPr>
                </a:lvl1pPr>
                <a:lvl2pPr marL="742950" indent="-285750">
                  <a:defRPr>
                    <a:solidFill>
                      <a:schemeClr val="tx1"/>
                    </a:solidFill>
                    <a:latin typeface="Times New Roman" panose="02020603050405020304" pitchFamily="18" charset="0"/>
                    <a:ea typeface="楷体_GB2312" pitchFamily="1" charset="-122"/>
                  </a:defRPr>
                </a:lvl2pPr>
                <a:lvl3pPr marL="1143000" indent="-228600">
                  <a:defRPr>
                    <a:solidFill>
                      <a:schemeClr val="tx1"/>
                    </a:solidFill>
                    <a:latin typeface="Times New Roman" panose="02020603050405020304" pitchFamily="18" charset="0"/>
                    <a:ea typeface="楷体_GB2312" pitchFamily="1" charset="-122"/>
                  </a:defRPr>
                </a:lvl3pPr>
                <a:lvl4pPr marL="1600200" indent="-228600">
                  <a:defRPr>
                    <a:solidFill>
                      <a:schemeClr val="tx1"/>
                    </a:solidFill>
                    <a:latin typeface="Times New Roman" panose="02020603050405020304" pitchFamily="18" charset="0"/>
                    <a:ea typeface="楷体_GB2312" pitchFamily="1" charset="-122"/>
                  </a:defRPr>
                </a:lvl4pPr>
                <a:lvl5pPr marL="2057400" indent="-228600">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9pPr>
              </a:lstStyle>
              <a:p>
                <a:pPr algn="just">
                  <a:buFont typeface="Arial" panose="020B0604020202020204" pitchFamily="34" charset="0"/>
                  <a:buNone/>
                </a:pPr>
                <a:r>
                  <a:rPr lang="en-US" altLang="zh-CN" sz="2400" dirty="0">
                    <a:latin typeface="Arial" panose="020B0604020202020204" pitchFamily="34" charset="0"/>
                    <a:ea typeface="宋体" panose="02010600030101010101" pitchFamily="2" charset="-122"/>
                  </a:rPr>
                  <a:t>T</a:t>
                </a:r>
                <a:endParaRPr lang="en-US" altLang="zh-CN" sz="2400" dirty="0">
                  <a:latin typeface="Arial" panose="020B0604020202020204" pitchFamily="34" charset="0"/>
                  <a:ea typeface="宋体" panose="02010600030101010101" pitchFamily="2" charset="-122"/>
                </a:endParaRPr>
              </a:p>
            </p:txBody>
          </p:sp>
          <p:sp>
            <p:nvSpPr>
              <p:cNvPr id="54" name="直接连接符 57358"/>
              <p:cNvSpPr>
                <a:spLocks noChangeShapeType="1"/>
              </p:cNvSpPr>
              <p:nvPr/>
            </p:nvSpPr>
            <p:spPr bwMode="auto">
              <a:xfrm flipH="1" flipV="1">
                <a:off x="514" y="281"/>
                <a:ext cx="0" cy="25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5" name="直接连接符 54"/>
            <p:cNvSpPr>
              <a:spLocks noChangeShapeType="1"/>
            </p:cNvSpPr>
            <p:nvPr/>
          </p:nvSpPr>
          <p:spPr bwMode="auto">
            <a:xfrm flipV="1">
              <a:off x="2516436" y="4936281"/>
              <a:ext cx="817562" cy="0"/>
            </a:xfrm>
            <a:prstGeom prst="line">
              <a:avLst/>
            </a:prstGeom>
            <a:noFill/>
            <a:ln w="28575">
              <a:solidFill>
                <a:srgbClr val="0000FF"/>
              </a:solidFill>
              <a:prstDash val="dash"/>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56" name="直接连接符 55"/>
            <p:cNvSpPr>
              <a:spLocks noChangeShapeType="1"/>
            </p:cNvSpPr>
            <p:nvPr/>
          </p:nvSpPr>
          <p:spPr bwMode="auto">
            <a:xfrm flipH="1" flipV="1">
              <a:off x="1103561" y="4936281"/>
              <a:ext cx="936625" cy="0"/>
            </a:xfrm>
            <a:prstGeom prst="line">
              <a:avLst/>
            </a:prstGeom>
            <a:noFill/>
            <a:ln w="28575">
              <a:solidFill>
                <a:srgbClr val="0000FF"/>
              </a:solidFill>
              <a:prstDash val="dash"/>
              <a:rou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nvGrpSpPr>
            <p:cNvPr id="57" name="组合 56"/>
            <p:cNvGrpSpPr/>
            <p:nvPr/>
          </p:nvGrpSpPr>
          <p:grpSpPr bwMode="auto">
            <a:xfrm>
              <a:off x="3099048" y="4715618"/>
              <a:ext cx="1046163" cy="1379538"/>
              <a:chOff x="78" y="-24"/>
              <a:chExt cx="659" cy="869"/>
            </a:xfrm>
          </p:grpSpPr>
          <p:sp>
            <p:nvSpPr>
              <p:cNvPr id="58" name="椭圆 57349"/>
              <p:cNvSpPr>
                <a:spLocks noChangeArrowheads="1"/>
              </p:cNvSpPr>
              <p:nvPr/>
            </p:nvSpPr>
            <p:spPr bwMode="auto">
              <a:xfrm>
                <a:off x="226" y="-24"/>
                <a:ext cx="296" cy="332"/>
              </a:xfrm>
              <a:prstGeom prst="ellipse">
                <a:avLst/>
              </a:prstGeom>
              <a:solidFill>
                <a:srgbClr val="FFFF00"/>
              </a:solidFill>
              <a:ln w="9525">
                <a:solidFill>
                  <a:srgbClr val="000000"/>
                </a:solidFill>
                <a:round/>
              </a:ln>
            </p:spPr>
            <p:txBody>
              <a:bodyPr/>
              <a:lstStyle>
                <a:lvl1pPr>
                  <a:defRPr>
                    <a:solidFill>
                      <a:schemeClr val="tx1"/>
                    </a:solidFill>
                    <a:latin typeface="Times New Roman" panose="02020603050405020304" pitchFamily="18" charset="0"/>
                    <a:ea typeface="楷体_GB2312" pitchFamily="1" charset="-122"/>
                  </a:defRPr>
                </a:lvl1pPr>
                <a:lvl2pPr marL="742950" indent="-285750">
                  <a:defRPr>
                    <a:solidFill>
                      <a:schemeClr val="tx1"/>
                    </a:solidFill>
                    <a:latin typeface="Times New Roman" panose="02020603050405020304" pitchFamily="18" charset="0"/>
                    <a:ea typeface="楷体_GB2312" pitchFamily="1" charset="-122"/>
                  </a:defRPr>
                </a:lvl2pPr>
                <a:lvl3pPr marL="1143000" indent="-228600">
                  <a:defRPr>
                    <a:solidFill>
                      <a:schemeClr val="tx1"/>
                    </a:solidFill>
                    <a:latin typeface="Times New Roman" panose="02020603050405020304" pitchFamily="18" charset="0"/>
                    <a:ea typeface="楷体_GB2312" pitchFamily="1" charset="-122"/>
                  </a:defRPr>
                </a:lvl3pPr>
                <a:lvl4pPr marL="1600200" indent="-228600">
                  <a:defRPr>
                    <a:solidFill>
                      <a:schemeClr val="tx1"/>
                    </a:solidFill>
                    <a:latin typeface="Times New Roman" panose="02020603050405020304" pitchFamily="18" charset="0"/>
                    <a:ea typeface="楷体_GB2312" pitchFamily="1" charset="-122"/>
                  </a:defRPr>
                </a:lvl4pPr>
                <a:lvl5pPr marL="2057400" indent="-228600">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9pPr>
              </a:lstStyle>
              <a:p>
                <a:pPr algn="just">
                  <a:buFont typeface="Arial" panose="020B0604020202020204" pitchFamily="34" charset="0"/>
                  <a:buNone/>
                </a:pPr>
                <a:r>
                  <a:rPr lang="en-US" altLang="zh-CN" sz="2400">
                    <a:latin typeface="Arial" panose="020B0604020202020204" pitchFamily="34" charset="0"/>
                    <a:ea typeface="宋体" panose="02010600030101010101" pitchFamily="2" charset="-122"/>
                  </a:rPr>
                  <a:t>s</a:t>
                </a:r>
                <a:endParaRPr lang="en-US" altLang="zh-CN" sz="2400">
                  <a:latin typeface="Arial" panose="020B0604020202020204" pitchFamily="34" charset="0"/>
                  <a:ea typeface="宋体" panose="02010600030101010101" pitchFamily="2" charset="-122"/>
                </a:endParaRPr>
              </a:p>
            </p:txBody>
          </p:sp>
          <p:sp>
            <p:nvSpPr>
              <p:cNvPr id="59" name="椭圆 57350"/>
              <p:cNvSpPr>
                <a:spLocks noChangeArrowheads="1"/>
              </p:cNvSpPr>
              <p:nvPr/>
            </p:nvSpPr>
            <p:spPr bwMode="auto">
              <a:xfrm>
                <a:off x="78" y="513"/>
                <a:ext cx="659" cy="33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Times New Roman" panose="02020603050405020304" pitchFamily="18" charset="0"/>
                    <a:ea typeface="楷体_GB2312" pitchFamily="1" charset="-122"/>
                  </a:defRPr>
                </a:lvl1pPr>
                <a:lvl2pPr marL="742950" indent="-285750">
                  <a:defRPr>
                    <a:solidFill>
                      <a:schemeClr val="tx1"/>
                    </a:solidFill>
                    <a:latin typeface="Times New Roman" panose="02020603050405020304" pitchFamily="18" charset="0"/>
                    <a:ea typeface="楷体_GB2312" pitchFamily="1" charset="-122"/>
                  </a:defRPr>
                </a:lvl2pPr>
                <a:lvl3pPr marL="1143000" indent="-228600">
                  <a:defRPr>
                    <a:solidFill>
                      <a:schemeClr val="tx1"/>
                    </a:solidFill>
                    <a:latin typeface="Times New Roman" panose="02020603050405020304" pitchFamily="18" charset="0"/>
                    <a:ea typeface="楷体_GB2312" pitchFamily="1" charset="-122"/>
                  </a:defRPr>
                </a:lvl3pPr>
                <a:lvl4pPr marL="1600200" indent="-228600">
                  <a:defRPr>
                    <a:solidFill>
                      <a:schemeClr val="tx1"/>
                    </a:solidFill>
                    <a:latin typeface="Times New Roman" panose="02020603050405020304" pitchFamily="18" charset="0"/>
                    <a:ea typeface="楷体_GB2312" pitchFamily="1" charset="-122"/>
                  </a:defRPr>
                </a:lvl4pPr>
                <a:lvl5pPr marL="2057400" indent="-228600">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9pPr>
              </a:lstStyle>
              <a:p>
                <a:pPr algn="just">
                  <a:buFont typeface="Arial" panose="020B0604020202020204" pitchFamily="34" charset="0"/>
                  <a:buNone/>
                </a:pPr>
                <a:r>
                  <a:rPr lang="en-US" altLang="zh-CN" sz="2400" dirty="0" err="1">
                    <a:latin typeface="Arial" panose="020B0604020202020204" pitchFamily="34" charset="0"/>
                    <a:ea typeface="宋体" panose="02010600030101010101" pitchFamily="2" charset="-122"/>
                  </a:rPr>
                  <a:t>suc</a:t>
                </a:r>
                <a:endParaRPr lang="en-US" altLang="zh-CN" sz="2400" dirty="0">
                  <a:latin typeface="Arial" panose="020B0604020202020204" pitchFamily="34" charset="0"/>
                  <a:ea typeface="宋体" panose="02010600030101010101" pitchFamily="2" charset="-122"/>
                </a:endParaRPr>
              </a:p>
            </p:txBody>
          </p:sp>
          <p:sp>
            <p:nvSpPr>
              <p:cNvPr id="60" name="直接连接符 57351"/>
              <p:cNvSpPr>
                <a:spLocks noChangeShapeType="1"/>
              </p:cNvSpPr>
              <p:nvPr/>
            </p:nvSpPr>
            <p:spPr bwMode="auto">
              <a:xfrm flipV="1">
                <a:off x="374" y="306"/>
                <a:ext cx="0" cy="28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1" name="矩形 60"/>
            <p:cNvSpPr/>
            <p:nvPr/>
          </p:nvSpPr>
          <p:spPr>
            <a:xfrm>
              <a:off x="1579811" y="4518768"/>
              <a:ext cx="1395412" cy="950913"/>
            </a:xfrm>
            <a:prstGeom prst="rect">
              <a:avLst/>
            </a:prstGeom>
            <a:noFill/>
            <a:ln w="28575">
              <a:solidFill>
                <a:srgbClr val="FF0000"/>
              </a:solidFill>
              <a:prstDash val="dash"/>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grpSp>
      <p:sp>
        <p:nvSpPr>
          <p:cNvPr id="62" name="文本框 1"/>
          <p:cNvSpPr txBox="1">
            <a:spLocks noChangeArrowheads="1"/>
          </p:cNvSpPr>
          <p:nvPr/>
        </p:nvSpPr>
        <p:spPr bwMode="auto">
          <a:xfrm>
            <a:off x="4316661" y="4753718"/>
            <a:ext cx="2305050"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楷体_GB2312" pitchFamily="1" charset="-122"/>
              </a:defRPr>
            </a:lvl1pPr>
            <a:lvl2pPr marL="742950" indent="-285750">
              <a:defRPr>
                <a:solidFill>
                  <a:schemeClr val="tx1"/>
                </a:solidFill>
                <a:latin typeface="Times New Roman" panose="02020603050405020304" pitchFamily="18" charset="0"/>
                <a:ea typeface="楷体_GB2312" pitchFamily="1" charset="-122"/>
              </a:defRPr>
            </a:lvl2pPr>
            <a:lvl3pPr marL="1143000" indent="-228600">
              <a:defRPr>
                <a:solidFill>
                  <a:schemeClr val="tx1"/>
                </a:solidFill>
                <a:latin typeface="Times New Roman" panose="02020603050405020304" pitchFamily="18" charset="0"/>
                <a:ea typeface="楷体_GB2312" pitchFamily="1" charset="-122"/>
              </a:defRPr>
            </a:lvl3pPr>
            <a:lvl4pPr marL="1600200" indent="-228600">
              <a:defRPr>
                <a:solidFill>
                  <a:schemeClr val="tx1"/>
                </a:solidFill>
                <a:latin typeface="Times New Roman" panose="02020603050405020304" pitchFamily="18" charset="0"/>
                <a:ea typeface="楷体_GB2312" pitchFamily="1" charset="-122"/>
              </a:defRPr>
            </a:lvl4pPr>
            <a:lvl5pPr marL="2057400" indent="-228600">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9pPr>
          </a:lstStyle>
          <a:p>
            <a:endParaRPr lang="zh-CN" altLang="en-US"/>
          </a:p>
        </p:txBody>
      </p:sp>
      <p:grpSp>
        <p:nvGrpSpPr>
          <p:cNvPr id="64" name="组合 63"/>
          <p:cNvGrpSpPr/>
          <p:nvPr/>
        </p:nvGrpSpPr>
        <p:grpSpPr>
          <a:xfrm>
            <a:off x="4661188" y="4451299"/>
            <a:ext cx="3749675" cy="1576388"/>
            <a:chOff x="395536" y="4518768"/>
            <a:chExt cx="3749675" cy="1576388"/>
          </a:xfrm>
        </p:grpSpPr>
        <p:grpSp>
          <p:nvGrpSpPr>
            <p:cNvPr id="65" name="组合 64"/>
            <p:cNvGrpSpPr/>
            <p:nvPr/>
          </p:nvGrpSpPr>
          <p:grpSpPr bwMode="auto">
            <a:xfrm>
              <a:off x="395536" y="4625131"/>
              <a:ext cx="1046162" cy="1423988"/>
              <a:chOff x="94" y="0"/>
              <a:chExt cx="659" cy="897"/>
            </a:xfrm>
          </p:grpSpPr>
          <p:sp>
            <p:nvSpPr>
              <p:cNvPr id="77" name="椭圆 57349"/>
              <p:cNvSpPr>
                <a:spLocks noChangeArrowheads="1"/>
              </p:cNvSpPr>
              <p:nvPr/>
            </p:nvSpPr>
            <p:spPr bwMode="auto">
              <a:xfrm>
                <a:off x="226" y="0"/>
                <a:ext cx="296" cy="332"/>
              </a:xfrm>
              <a:prstGeom prst="ellipse">
                <a:avLst/>
              </a:prstGeom>
              <a:solidFill>
                <a:srgbClr val="FFFF00"/>
              </a:solidFill>
              <a:ln w="9525">
                <a:solidFill>
                  <a:srgbClr val="000000"/>
                </a:solidFill>
                <a:round/>
              </a:ln>
            </p:spPr>
            <p:txBody>
              <a:bodyPr/>
              <a:lstStyle>
                <a:lvl1pPr>
                  <a:defRPr>
                    <a:solidFill>
                      <a:schemeClr val="tx1"/>
                    </a:solidFill>
                    <a:latin typeface="Times New Roman" panose="02020603050405020304" pitchFamily="18" charset="0"/>
                    <a:ea typeface="楷体_GB2312" pitchFamily="1" charset="-122"/>
                  </a:defRPr>
                </a:lvl1pPr>
                <a:lvl2pPr marL="742950" indent="-285750">
                  <a:defRPr>
                    <a:solidFill>
                      <a:schemeClr val="tx1"/>
                    </a:solidFill>
                    <a:latin typeface="Times New Roman" panose="02020603050405020304" pitchFamily="18" charset="0"/>
                    <a:ea typeface="楷体_GB2312" pitchFamily="1" charset="-122"/>
                  </a:defRPr>
                </a:lvl2pPr>
                <a:lvl3pPr marL="1143000" indent="-228600">
                  <a:defRPr>
                    <a:solidFill>
                      <a:schemeClr val="tx1"/>
                    </a:solidFill>
                    <a:latin typeface="Times New Roman" panose="02020603050405020304" pitchFamily="18" charset="0"/>
                    <a:ea typeface="楷体_GB2312" pitchFamily="1" charset="-122"/>
                  </a:defRPr>
                </a:lvl3pPr>
                <a:lvl4pPr marL="1600200" indent="-228600">
                  <a:defRPr>
                    <a:solidFill>
                      <a:schemeClr val="tx1"/>
                    </a:solidFill>
                    <a:latin typeface="Times New Roman" panose="02020603050405020304" pitchFamily="18" charset="0"/>
                    <a:ea typeface="楷体_GB2312" pitchFamily="1" charset="-122"/>
                  </a:defRPr>
                </a:lvl4pPr>
                <a:lvl5pPr marL="2057400" indent="-228600">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9pPr>
              </a:lstStyle>
              <a:p>
                <a:pPr algn="just">
                  <a:buFont typeface="Arial" panose="020B0604020202020204" pitchFamily="34" charset="0"/>
                  <a:buNone/>
                </a:pPr>
                <a:r>
                  <a:rPr lang="en-US" altLang="zh-CN" sz="2400" dirty="0">
                    <a:latin typeface="Arial" panose="020B0604020202020204" pitchFamily="34" charset="0"/>
                    <a:ea typeface="宋体" panose="02010600030101010101" pitchFamily="2" charset="-122"/>
                  </a:rPr>
                  <a:t>p</a:t>
                </a:r>
                <a:endParaRPr lang="en-US" altLang="zh-CN" sz="2400" dirty="0">
                  <a:latin typeface="Arial" panose="020B0604020202020204" pitchFamily="34" charset="0"/>
                  <a:ea typeface="宋体" panose="02010600030101010101" pitchFamily="2" charset="-122"/>
                </a:endParaRPr>
              </a:p>
            </p:txBody>
          </p:sp>
          <p:sp>
            <p:nvSpPr>
              <p:cNvPr id="78" name="椭圆 57350"/>
              <p:cNvSpPr>
                <a:spLocks noChangeArrowheads="1"/>
              </p:cNvSpPr>
              <p:nvPr/>
            </p:nvSpPr>
            <p:spPr bwMode="auto">
              <a:xfrm>
                <a:off x="94" y="565"/>
                <a:ext cx="659" cy="33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Times New Roman" panose="02020603050405020304" pitchFamily="18" charset="0"/>
                    <a:ea typeface="楷体_GB2312" pitchFamily="1" charset="-122"/>
                  </a:defRPr>
                </a:lvl1pPr>
                <a:lvl2pPr marL="742950" indent="-285750">
                  <a:defRPr>
                    <a:solidFill>
                      <a:schemeClr val="tx1"/>
                    </a:solidFill>
                    <a:latin typeface="Times New Roman" panose="02020603050405020304" pitchFamily="18" charset="0"/>
                    <a:ea typeface="楷体_GB2312" pitchFamily="1" charset="-122"/>
                  </a:defRPr>
                </a:lvl2pPr>
                <a:lvl3pPr marL="1143000" indent="-228600">
                  <a:defRPr>
                    <a:solidFill>
                      <a:schemeClr val="tx1"/>
                    </a:solidFill>
                    <a:latin typeface="Times New Roman" panose="02020603050405020304" pitchFamily="18" charset="0"/>
                    <a:ea typeface="楷体_GB2312" pitchFamily="1" charset="-122"/>
                  </a:defRPr>
                </a:lvl3pPr>
                <a:lvl4pPr marL="1600200" indent="-228600">
                  <a:defRPr>
                    <a:solidFill>
                      <a:schemeClr val="tx1"/>
                    </a:solidFill>
                    <a:latin typeface="Times New Roman" panose="02020603050405020304" pitchFamily="18" charset="0"/>
                    <a:ea typeface="楷体_GB2312" pitchFamily="1" charset="-122"/>
                  </a:defRPr>
                </a:lvl4pPr>
                <a:lvl5pPr marL="2057400" indent="-228600">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9pPr>
              </a:lstStyle>
              <a:p>
                <a:pPr algn="just">
                  <a:buFont typeface="Arial" panose="020B0604020202020204" pitchFamily="34" charset="0"/>
                  <a:buNone/>
                </a:pPr>
                <a:r>
                  <a:rPr lang="en-US" altLang="zh-CN" sz="2400" dirty="0">
                    <a:latin typeface="Arial" panose="020B0604020202020204" pitchFamily="34" charset="0"/>
                    <a:ea typeface="宋体" panose="02010600030101010101" pitchFamily="2" charset="-122"/>
                  </a:rPr>
                  <a:t>pre</a:t>
                </a:r>
                <a:endParaRPr lang="en-US" altLang="zh-CN" sz="2400" dirty="0">
                  <a:latin typeface="Arial" panose="020B0604020202020204" pitchFamily="34" charset="0"/>
                  <a:ea typeface="宋体" panose="02010600030101010101" pitchFamily="2" charset="-122"/>
                </a:endParaRPr>
              </a:p>
            </p:txBody>
          </p:sp>
          <p:sp>
            <p:nvSpPr>
              <p:cNvPr id="79" name="直接连接符 57351"/>
              <p:cNvSpPr>
                <a:spLocks noChangeShapeType="1"/>
              </p:cNvSpPr>
              <p:nvPr/>
            </p:nvSpPr>
            <p:spPr bwMode="auto">
              <a:xfrm flipV="1">
                <a:off x="373" y="332"/>
                <a:ext cx="0" cy="28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6" name="组合 65"/>
            <p:cNvGrpSpPr/>
            <p:nvPr/>
          </p:nvGrpSpPr>
          <p:grpSpPr bwMode="auto">
            <a:xfrm>
              <a:off x="2022727" y="4625131"/>
              <a:ext cx="517527" cy="1440053"/>
              <a:chOff x="347" y="0"/>
              <a:chExt cx="326" cy="773"/>
            </a:xfrm>
          </p:grpSpPr>
          <p:sp>
            <p:nvSpPr>
              <p:cNvPr id="74" name="椭圆 57356"/>
              <p:cNvSpPr>
                <a:spLocks noChangeArrowheads="1"/>
              </p:cNvSpPr>
              <p:nvPr/>
            </p:nvSpPr>
            <p:spPr bwMode="auto">
              <a:xfrm>
                <a:off x="377" y="0"/>
                <a:ext cx="296" cy="290"/>
              </a:xfrm>
              <a:prstGeom prst="ellipse">
                <a:avLst/>
              </a:prstGeom>
              <a:solidFill>
                <a:srgbClr val="FFFF00"/>
              </a:solidFill>
              <a:ln w="9525">
                <a:solidFill>
                  <a:srgbClr val="000000"/>
                </a:solidFill>
                <a:round/>
              </a:ln>
            </p:spPr>
            <p:txBody>
              <a:bodyPr/>
              <a:lstStyle>
                <a:lvl1pPr>
                  <a:defRPr>
                    <a:solidFill>
                      <a:schemeClr val="tx1"/>
                    </a:solidFill>
                    <a:latin typeface="Times New Roman" panose="02020603050405020304" pitchFamily="18" charset="0"/>
                    <a:ea typeface="楷体_GB2312" pitchFamily="1" charset="-122"/>
                  </a:defRPr>
                </a:lvl1pPr>
                <a:lvl2pPr marL="742950" indent="-285750">
                  <a:defRPr>
                    <a:solidFill>
                      <a:schemeClr val="tx1"/>
                    </a:solidFill>
                    <a:latin typeface="Times New Roman" panose="02020603050405020304" pitchFamily="18" charset="0"/>
                    <a:ea typeface="楷体_GB2312" pitchFamily="1" charset="-122"/>
                  </a:defRPr>
                </a:lvl2pPr>
                <a:lvl3pPr marL="1143000" indent="-228600">
                  <a:defRPr>
                    <a:solidFill>
                      <a:schemeClr val="tx1"/>
                    </a:solidFill>
                    <a:latin typeface="Times New Roman" panose="02020603050405020304" pitchFamily="18" charset="0"/>
                    <a:ea typeface="楷体_GB2312" pitchFamily="1" charset="-122"/>
                  </a:defRPr>
                </a:lvl3pPr>
                <a:lvl4pPr marL="1600200" indent="-228600">
                  <a:defRPr>
                    <a:solidFill>
                      <a:schemeClr val="tx1"/>
                    </a:solidFill>
                    <a:latin typeface="Times New Roman" panose="02020603050405020304" pitchFamily="18" charset="0"/>
                    <a:ea typeface="楷体_GB2312" pitchFamily="1" charset="-122"/>
                  </a:defRPr>
                </a:lvl4pPr>
                <a:lvl5pPr marL="2057400" indent="-228600">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9pPr>
              </a:lstStyle>
              <a:p>
                <a:pPr algn="just">
                  <a:buFont typeface="Arial" panose="020B0604020202020204" pitchFamily="34" charset="0"/>
                  <a:buNone/>
                </a:pPr>
                <a:r>
                  <a:rPr lang="en-US" altLang="zh-CN" sz="2400">
                    <a:latin typeface="Arial" panose="020B0604020202020204" pitchFamily="34" charset="0"/>
                    <a:ea typeface="宋体" panose="02010600030101010101" pitchFamily="2" charset="-122"/>
                  </a:rPr>
                  <a:t>t</a:t>
                </a:r>
                <a:endParaRPr lang="en-US" altLang="zh-CN" sz="2400">
                  <a:latin typeface="Arial" panose="020B0604020202020204" pitchFamily="34" charset="0"/>
                  <a:ea typeface="宋体" panose="02010600030101010101" pitchFamily="2" charset="-122"/>
                </a:endParaRPr>
              </a:p>
            </p:txBody>
          </p:sp>
          <p:sp>
            <p:nvSpPr>
              <p:cNvPr id="75" name="椭圆 57357"/>
              <p:cNvSpPr>
                <a:spLocks noChangeArrowheads="1"/>
              </p:cNvSpPr>
              <p:nvPr/>
            </p:nvSpPr>
            <p:spPr bwMode="auto">
              <a:xfrm>
                <a:off x="347" y="455"/>
                <a:ext cx="296" cy="31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Times New Roman" panose="02020603050405020304" pitchFamily="18" charset="0"/>
                    <a:ea typeface="楷体_GB2312" pitchFamily="1" charset="-122"/>
                  </a:defRPr>
                </a:lvl1pPr>
                <a:lvl2pPr marL="742950" indent="-285750">
                  <a:defRPr>
                    <a:solidFill>
                      <a:schemeClr val="tx1"/>
                    </a:solidFill>
                    <a:latin typeface="Times New Roman" panose="02020603050405020304" pitchFamily="18" charset="0"/>
                    <a:ea typeface="楷体_GB2312" pitchFamily="1" charset="-122"/>
                  </a:defRPr>
                </a:lvl2pPr>
                <a:lvl3pPr marL="1143000" indent="-228600">
                  <a:defRPr>
                    <a:solidFill>
                      <a:schemeClr val="tx1"/>
                    </a:solidFill>
                    <a:latin typeface="Times New Roman" panose="02020603050405020304" pitchFamily="18" charset="0"/>
                    <a:ea typeface="楷体_GB2312" pitchFamily="1" charset="-122"/>
                  </a:defRPr>
                </a:lvl3pPr>
                <a:lvl4pPr marL="1600200" indent="-228600">
                  <a:defRPr>
                    <a:solidFill>
                      <a:schemeClr val="tx1"/>
                    </a:solidFill>
                    <a:latin typeface="Times New Roman" panose="02020603050405020304" pitchFamily="18" charset="0"/>
                    <a:ea typeface="楷体_GB2312" pitchFamily="1" charset="-122"/>
                  </a:defRPr>
                </a:lvl4pPr>
                <a:lvl5pPr marL="2057400" indent="-228600">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9pPr>
              </a:lstStyle>
              <a:p>
                <a:pPr algn="just">
                  <a:buFont typeface="Arial" panose="020B0604020202020204" pitchFamily="34" charset="0"/>
                  <a:buNone/>
                </a:pPr>
                <a:r>
                  <a:rPr lang="en-US" altLang="zh-CN" sz="2400" dirty="0">
                    <a:latin typeface="Arial" panose="020B0604020202020204" pitchFamily="34" charset="0"/>
                    <a:ea typeface="宋体" panose="02010600030101010101" pitchFamily="2" charset="-122"/>
                  </a:rPr>
                  <a:t>T</a:t>
                </a:r>
                <a:endParaRPr lang="en-US" altLang="zh-CN" sz="2400" dirty="0">
                  <a:latin typeface="Arial" panose="020B0604020202020204" pitchFamily="34" charset="0"/>
                  <a:ea typeface="宋体" panose="02010600030101010101" pitchFamily="2" charset="-122"/>
                </a:endParaRPr>
              </a:p>
            </p:txBody>
          </p:sp>
          <p:sp>
            <p:nvSpPr>
              <p:cNvPr id="76" name="直接连接符 57358"/>
              <p:cNvSpPr>
                <a:spLocks noChangeShapeType="1"/>
              </p:cNvSpPr>
              <p:nvPr/>
            </p:nvSpPr>
            <p:spPr bwMode="auto">
              <a:xfrm flipH="1" flipV="1">
                <a:off x="514" y="281"/>
                <a:ext cx="0" cy="25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7" name="直接连接符 66"/>
            <p:cNvSpPr>
              <a:spLocks noChangeShapeType="1"/>
            </p:cNvSpPr>
            <p:nvPr/>
          </p:nvSpPr>
          <p:spPr bwMode="auto">
            <a:xfrm flipV="1">
              <a:off x="1064528" y="4783087"/>
              <a:ext cx="1031563" cy="0"/>
            </a:xfrm>
            <a:prstGeom prst="line">
              <a:avLst/>
            </a:prstGeom>
            <a:noFill/>
            <a:ln w="28575">
              <a:solidFill>
                <a:srgbClr val="0000FF"/>
              </a:solidFill>
              <a:prstDash val="dash"/>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68" name="直接连接符 67"/>
            <p:cNvSpPr>
              <a:spLocks noChangeShapeType="1"/>
            </p:cNvSpPr>
            <p:nvPr/>
          </p:nvSpPr>
          <p:spPr bwMode="auto">
            <a:xfrm flipH="1">
              <a:off x="1059743" y="4941043"/>
              <a:ext cx="1021107" cy="6485"/>
            </a:xfrm>
            <a:prstGeom prst="line">
              <a:avLst/>
            </a:prstGeom>
            <a:noFill/>
            <a:ln w="28575">
              <a:solidFill>
                <a:srgbClr val="0000FF"/>
              </a:solidFill>
              <a:prstDash val="dash"/>
              <a:rou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nvGrpSpPr>
            <p:cNvPr id="69" name="组合 68"/>
            <p:cNvGrpSpPr/>
            <p:nvPr/>
          </p:nvGrpSpPr>
          <p:grpSpPr bwMode="auto">
            <a:xfrm>
              <a:off x="3099048" y="4715618"/>
              <a:ext cx="1046163" cy="1379538"/>
              <a:chOff x="78" y="-24"/>
              <a:chExt cx="659" cy="869"/>
            </a:xfrm>
          </p:grpSpPr>
          <p:sp>
            <p:nvSpPr>
              <p:cNvPr id="71" name="椭圆 57349"/>
              <p:cNvSpPr>
                <a:spLocks noChangeArrowheads="1"/>
              </p:cNvSpPr>
              <p:nvPr/>
            </p:nvSpPr>
            <p:spPr bwMode="auto">
              <a:xfrm>
                <a:off x="226" y="-24"/>
                <a:ext cx="296" cy="332"/>
              </a:xfrm>
              <a:prstGeom prst="ellipse">
                <a:avLst/>
              </a:prstGeom>
              <a:solidFill>
                <a:srgbClr val="FFFF00"/>
              </a:solidFill>
              <a:ln w="9525">
                <a:solidFill>
                  <a:srgbClr val="000000"/>
                </a:solidFill>
                <a:round/>
              </a:ln>
            </p:spPr>
            <p:txBody>
              <a:bodyPr/>
              <a:lstStyle>
                <a:lvl1pPr>
                  <a:defRPr>
                    <a:solidFill>
                      <a:schemeClr val="tx1"/>
                    </a:solidFill>
                    <a:latin typeface="Times New Roman" panose="02020603050405020304" pitchFamily="18" charset="0"/>
                    <a:ea typeface="楷体_GB2312" pitchFamily="1" charset="-122"/>
                  </a:defRPr>
                </a:lvl1pPr>
                <a:lvl2pPr marL="742950" indent="-285750">
                  <a:defRPr>
                    <a:solidFill>
                      <a:schemeClr val="tx1"/>
                    </a:solidFill>
                    <a:latin typeface="Times New Roman" panose="02020603050405020304" pitchFamily="18" charset="0"/>
                    <a:ea typeface="楷体_GB2312" pitchFamily="1" charset="-122"/>
                  </a:defRPr>
                </a:lvl2pPr>
                <a:lvl3pPr marL="1143000" indent="-228600">
                  <a:defRPr>
                    <a:solidFill>
                      <a:schemeClr val="tx1"/>
                    </a:solidFill>
                    <a:latin typeface="Times New Roman" panose="02020603050405020304" pitchFamily="18" charset="0"/>
                    <a:ea typeface="楷体_GB2312" pitchFamily="1" charset="-122"/>
                  </a:defRPr>
                </a:lvl3pPr>
                <a:lvl4pPr marL="1600200" indent="-228600">
                  <a:defRPr>
                    <a:solidFill>
                      <a:schemeClr val="tx1"/>
                    </a:solidFill>
                    <a:latin typeface="Times New Roman" panose="02020603050405020304" pitchFamily="18" charset="0"/>
                    <a:ea typeface="楷体_GB2312" pitchFamily="1" charset="-122"/>
                  </a:defRPr>
                </a:lvl4pPr>
                <a:lvl5pPr marL="2057400" indent="-228600">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9pPr>
              </a:lstStyle>
              <a:p>
                <a:pPr algn="just">
                  <a:buFont typeface="Arial" panose="020B0604020202020204" pitchFamily="34" charset="0"/>
                  <a:buNone/>
                </a:pPr>
                <a:r>
                  <a:rPr lang="en-US" altLang="zh-CN" sz="2400">
                    <a:latin typeface="Arial" panose="020B0604020202020204" pitchFamily="34" charset="0"/>
                    <a:ea typeface="宋体" panose="02010600030101010101" pitchFamily="2" charset="-122"/>
                  </a:rPr>
                  <a:t>s</a:t>
                </a:r>
                <a:endParaRPr lang="en-US" altLang="zh-CN" sz="2400">
                  <a:latin typeface="Arial" panose="020B0604020202020204" pitchFamily="34" charset="0"/>
                  <a:ea typeface="宋体" panose="02010600030101010101" pitchFamily="2" charset="-122"/>
                </a:endParaRPr>
              </a:p>
            </p:txBody>
          </p:sp>
          <p:sp>
            <p:nvSpPr>
              <p:cNvPr id="72" name="椭圆 57350"/>
              <p:cNvSpPr>
                <a:spLocks noChangeArrowheads="1"/>
              </p:cNvSpPr>
              <p:nvPr/>
            </p:nvSpPr>
            <p:spPr bwMode="auto">
              <a:xfrm>
                <a:off x="78" y="513"/>
                <a:ext cx="659" cy="33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Times New Roman" panose="02020603050405020304" pitchFamily="18" charset="0"/>
                    <a:ea typeface="楷体_GB2312" pitchFamily="1" charset="-122"/>
                  </a:defRPr>
                </a:lvl1pPr>
                <a:lvl2pPr marL="742950" indent="-285750">
                  <a:defRPr>
                    <a:solidFill>
                      <a:schemeClr val="tx1"/>
                    </a:solidFill>
                    <a:latin typeface="Times New Roman" panose="02020603050405020304" pitchFamily="18" charset="0"/>
                    <a:ea typeface="楷体_GB2312" pitchFamily="1" charset="-122"/>
                  </a:defRPr>
                </a:lvl2pPr>
                <a:lvl3pPr marL="1143000" indent="-228600">
                  <a:defRPr>
                    <a:solidFill>
                      <a:schemeClr val="tx1"/>
                    </a:solidFill>
                    <a:latin typeface="Times New Roman" panose="02020603050405020304" pitchFamily="18" charset="0"/>
                    <a:ea typeface="楷体_GB2312" pitchFamily="1" charset="-122"/>
                  </a:defRPr>
                </a:lvl3pPr>
                <a:lvl4pPr marL="1600200" indent="-228600">
                  <a:defRPr>
                    <a:solidFill>
                      <a:schemeClr val="tx1"/>
                    </a:solidFill>
                    <a:latin typeface="Times New Roman" panose="02020603050405020304" pitchFamily="18" charset="0"/>
                    <a:ea typeface="楷体_GB2312" pitchFamily="1" charset="-122"/>
                  </a:defRPr>
                </a:lvl4pPr>
                <a:lvl5pPr marL="2057400" indent="-228600">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9pPr>
              </a:lstStyle>
              <a:p>
                <a:pPr algn="just">
                  <a:buFont typeface="Arial" panose="020B0604020202020204" pitchFamily="34" charset="0"/>
                  <a:buNone/>
                </a:pPr>
                <a:r>
                  <a:rPr lang="en-US" altLang="zh-CN" sz="2400" dirty="0" err="1">
                    <a:latin typeface="Arial" panose="020B0604020202020204" pitchFamily="34" charset="0"/>
                    <a:ea typeface="宋体" panose="02010600030101010101" pitchFamily="2" charset="-122"/>
                  </a:rPr>
                  <a:t>suc</a:t>
                </a:r>
                <a:endParaRPr lang="en-US" altLang="zh-CN" sz="2400" dirty="0">
                  <a:latin typeface="Arial" panose="020B0604020202020204" pitchFamily="34" charset="0"/>
                  <a:ea typeface="宋体" panose="02010600030101010101" pitchFamily="2" charset="-122"/>
                </a:endParaRPr>
              </a:p>
            </p:txBody>
          </p:sp>
          <p:sp>
            <p:nvSpPr>
              <p:cNvPr id="73" name="直接连接符 57351"/>
              <p:cNvSpPr>
                <a:spLocks noChangeShapeType="1"/>
              </p:cNvSpPr>
              <p:nvPr/>
            </p:nvSpPr>
            <p:spPr bwMode="auto">
              <a:xfrm flipV="1">
                <a:off x="374" y="306"/>
                <a:ext cx="0" cy="28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0" name="矩形 69"/>
            <p:cNvSpPr/>
            <p:nvPr/>
          </p:nvSpPr>
          <p:spPr>
            <a:xfrm>
              <a:off x="450364" y="4518768"/>
              <a:ext cx="2232248" cy="950913"/>
            </a:xfrm>
            <a:prstGeom prst="rect">
              <a:avLst/>
            </a:prstGeom>
            <a:noFill/>
            <a:ln w="28575">
              <a:solidFill>
                <a:srgbClr val="FF0000"/>
              </a:solidFill>
              <a:prstDash val="dash"/>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animEffect transition="in" filter="blinds(horizontal)">
                                      <p:cBhvr>
                                        <p:cTn id="7" dur="500"/>
                                        <p:tgtEl>
                                          <p:spTgt spid="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
                                            <p:txEl>
                                              <p:pRg st="1" end="1"/>
                                            </p:txEl>
                                          </p:spTgt>
                                        </p:tgtEl>
                                        <p:attrNameLst>
                                          <p:attrName>style.visibility</p:attrName>
                                        </p:attrNameLst>
                                      </p:cBhvr>
                                      <p:to>
                                        <p:strVal val="visible"/>
                                      </p:to>
                                    </p:set>
                                    <p:animEffect transition="in" filter="blinds(horizontal)">
                                      <p:cBhvr>
                                        <p:cTn id="12" dur="500"/>
                                        <p:tgtEl>
                                          <p:spTgt spid="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6">
                                            <p:txEl>
                                              <p:pRg st="2" end="2"/>
                                            </p:txEl>
                                          </p:spTgt>
                                        </p:tgtEl>
                                        <p:attrNameLst>
                                          <p:attrName>style.visibility</p:attrName>
                                        </p:attrNameLst>
                                      </p:cBhvr>
                                      <p:to>
                                        <p:strVal val="visible"/>
                                      </p:to>
                                    </p:set>
                                    <p:animEffect transition="in" filter="blinds(horizontal)">
                                      <p:cBhvr>
                                        <p:cTn id="23" dur="500"/>
                                        <p:tgtEl>
                                          <p:spTgt spid="4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6">
                                            <p:txEl>
                                              <p:pRg st="3" end="3"/>
                                            </p:txEl>
                                          </p:spTgt>
                                        </p:tgtEl>
                                        <p:attrNameLst>
                                          <p:attrName>style.visibility</p:attrName>
                                        </p:attrNameLst>
                                      </p:cBhvr>
                                      <p:to>
                                        <p:strVal val="visible"/>
                                      </p:to>
                                    </p:set>
                                    <p:animEffect transition="in" filter="blinds(horizontal)">
                                      <p:cBhvr>
                                        <p:cTn id="28" dur="500"/>
                                        <p:tgtEl>
                                          <p:spTgt spid="4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6">
                                            <p:txEl>
                                              <p:pRg st="4" end="4"/>
                                            </p:txEl>
                                          </p:spTgt>
                                        </p:tgtEl>
                                        <p:attrNameLst>
                                          <p:attrName>style.visibility</p:attrName>
                                        </p:attrNameLst>
                                      </p:cBhvr>
                                      <p:to>
                                        <p:strVal val="visible"/>
                                      </p:to>
                                    </p:set>
                                    <p:animEffect transition="in" filter="blinds(horizontal)">
                                      <p:cBhvr>
                                        <p:cTn id="33" dur="500"/>
                                        <p:tgtEl>
                                          <p:spTgt spid="46">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6">
                                            <p:txEl>
                                              <p:pRg st="5" end="5"/>
                                            </p:txEl>
                                          </p:spTgt>
                                        </p:tgtEl>
                                        <p:attrNameLst>
                                          <p:attrName>style.visibility</p:attrName>
                                        </p:attrNameLst>
                                      </p:cBhvr>
                                      <p:to>
                                        <p:strVal val="visible"/>
                                      </p:to>
                                    </p:set>
                                    <p:animEffect transition="in" filter="blinds(horizontal)">
                                      <p:cBhvr>
                                        <p:cTn id="38" dur="500"/>
                                        <p:tgtEl>
                                          <p:spTgt spid="46">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6">
                                            <p:txEl>
                                              <p:pRg st="6" end="6"/>
                                            </p:txEl>
                                          </p:spTgt>
                                        </p:tgtEl>
                                        <p:attrNameLst>
                                          <p:attrName>style.visibility</p:attrName>
                                        </p:attrNameLst>
                                      </p:cBhvr>
                                      <p:to>
                                        <p:strVal val="visible"/>
                                      </p:to>
                                    </p:set>
                                    <p:animEffect transition="in" filter="blinds(horizontal)">
                                      <p:cBhvr>
                                        <p:cTn id="43" dur="500"/>
                                        <p:tgtEl>
                                          <p:spTgt spid="46">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46">
                                            <p:txEl>
                                              <p:pRg st="7" end="7"/>
                                            </p:txEl>
                                          </p:spTgt>
                                        </p:tgtEl>
                                        <p:attrNameLst>
                                          <p:attrName>style.visibility</p:attrName>
                                        </p:attrNameLst>
                                      </p:cBhvr>
                                      <p:to>
                                        <p:strVal val="visible"/>
                                      </p:to>
                                    </p:set>
                                    <p:animEffect transition="in" filter="blinds(horizontal)">
                                      <p:cBhvr>
                                        <p:cTn id="48" dur="500"/>
                                        <p:tgtEl>
                                          <p:spTgt spid="46">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64"/>
                                        </p:tgtEl>
                                        <p:attrNameLst>
                                          <p:attrName>style.visibility</p:attrName>
                                        </p:attrNameLst>
                                      </p:cBhvr>
                                      <p:to>
                                        <p:strVal val="visible"/>
                                      </p:to>
                                    </p:set>
                                    <p:anim calcmode="lin" valueType="num">
                                      <p:cBhvr additive="base">
                                        <p:cTn id="53" dur="500" fill="hold"/>
                                        <p:tgtEl>
                                          <p:spTgt spid="64"/>
                                        </p:tgtEl>
                                        <p:attrNameLst>
                                          <p:attrName>ppt_x</p:attrName>
                                        </p:attrNameLst>
                                      </p:cBhvr>
                                      <p:tavLst>
                                        <p:tav tm="0">
                                          <p:val>
                                            <p:strVal val="#ppt_x"/>
                                          </p:val>
                                        </p:tav>
                                        <p:tav tm="100000">
                                          <p:val>
                                            <p:strVal val="#ppt_x"/>
                                          </p:val>
                                        </p:tav>
                                      </p:tavLst>
                                    </p:anim>
                                    <p:anim calcmode="lin" valueType="num">
                                      <p:cBhvr additive="base">
                                        <p:cTn id="54"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46">
                                            <p:txEl>
                                              <p:pRg st="8" end="8"/>
                                            </p:txEl>
                                          </p:spTgt>
                                        </p:tgtEl>
                                        <p:attrNameLst>
                                          <p:attrName>style.visibility</p:attrName>
                                        </p:attrNameLst>
                                      </p:cBhvr>
                                      <p:to>
                                        <p:strVal val="visible"/>
                                      </p:to>
                                    </p:set>
                                    <p:animEffect transition="in" filter="blinds(horizontal)">
                                      <p:cBhvr>
                                        <p:cTn id="59" dur="500"/>
                                        <p:tgtEl>
                                          <p:spTgt spid="4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内容占位符 57346"/>
          <p:cNvSpPr>
            <a:spLocks noGrp="1" noChangeArrowheads="1"/>
          </p:cNvSpPr>
          <p:nvPr>
            <p:ph idx="1"/>
          </p:nvPr>
        </p:nvSpPr>
        <p:spPr>
          <a:xfrm>
            <a:off x="457200" y="988845"/>
            <a:ext cx="8229600" cy="4678451"/>
          </a:xfrm>
        </p:spPr>
        <p:txBody>
          <a:bodyPr/>
          <a:lstStyle/>
          <a:p>
            <a:pPr eaLnBrk="1" hangingPunct="1">
              <a:buClr>
                <a:srgbClr val="FF0000"/>
              </a:buClr>
              <a:buFont typeface="Wingdings" panose="05000000000000000000" pitchFamily="2" charset="2"/>
              <a:buChar char="Ø"/>
              <a:defRPr/>
            </a:pPr>
            <a:r>
              <a:rPr lang="zh-CN" altLang="en-US" sz="2400" b="1" dirty="0">
                <a:latin typeface="宋体" panose="02010600030101010101" pitchFamily="2" charset="-122"/>
                <a:ea typeface="宋体" panose="02010600030101010101" pitchFamily="2" charset="-122"/>
              </a:rPr>
              <a:t>二叉树的线索化（</a:t>
            </a:r>
            <a:r>
              <a:rPr lang="zh-CN" altLang="en-US" sz="2400" b="1" dirty="0">
                <a:solidFill>
                  <a:srgbClr val="FF0000"/>
                </a:solidFill>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marL="0" indent="0" eaLnBrk="1" hangingPunct="1">
              <a:buFont typeface="Wingdings" panose="05000000000000000000" pitchFamily="2" charset="2"/>
              <a:buNone/>
              <a:defRPr/>
            </a:pPr>
            <a:r>
              <a:rPr lang="zh-CN" altLang="en-US" sz="1800" b="1" dirty="0">
                <a:solidFill>
                  <a:srgbClr val="FF0000"/>
                </a:solidFill>
                <a:latin typeface="宋体" panose="02010600030101010101" pitchFamily="2" charset="-122"/>
                <a:ea typeface="宋体" panose="02010600030101010101" pitchFamily="2" charset="-122"/>
              </a:rPr>
              <a:t>分析（续</a:t>
            </a:r>
            <a:r>
              <a:rPr lang="en-US" altLang="zh-CN" sz="1800" b="1" dirty="0">
                <a:solidFill>
                  <a:srgbClr val="FF0000"/>
                </a:solidFill>
                <a:latin typeface="宋体" panose="02010600030101010101" pitchFamily="2" charset="-122"/>
                <a:ea typeface="宋体" panose="02010600030101010101" pitchFamily="2" charset="-122"/>
              </a:rPr>
              <a:t>2</a:t>
            </a:r>
            <a:r>
              <a:rPr lang="zh-CN" altLang="en-US" sz="1800" b="1" dirty="0">
                <a:solidFill>
                  <a:srgbClr val="FF0000"/>
                </a:solidFill>
                <a:latin typeface="宋体" panose="02010600030101010101" pitchFamily="2" charset="-122"/>
                <a:ea typeface="宋体" panose="02010600030101010101" pitchFamily="2" charset="-122"/>
              </a:rPr>
              <a:t>）：</a:t>
            </a:r>
            <a:endParaRPr lang="en-US" altLang="zh-CN" sz="1800" b="1" dirty="0">
              <a:solidFill>
                <a:srgbClr val="FF0000"/>
              </a:solidFill>
              <a:latin typeface="宋体" panose="02010600030101010101" pitchFamily="2" charset="-122"/>
              <a:ea typeface="宋体" panose="02010600030101010101" pitchFamily="2" charset="-122"/>
            </a:endParaRPr>
          </a:p>
          <a:p>
            <a:pPr eaLnBrk="1" hangingPunct="1">
              <a:buClr>
                <a:srgbClr val="FF0000"/>
              </a:buClr>
              <a:buFont typeface="Wingdings" panose="05000000000000000000" pitchFamily="2" charset="2"/>
              <a:buChar char="n"/>
              <a:defRPr/>
            </a:pPr>
            <a:r>
              <a:rPr lang="zh-CN" altLang="en-US" sz="1800" b="1" dirty="0">
                <a:latin typeface="宋体" panose="02010600030101010101" pitchFamily="2" charset="-122"/>
                <a:ea typeface="宋体" panose="02010600030101010101" pitchFamily="2" charset="-122"/>
              </a:rPr>
              <a:t>每个视窗中的线索化操作包括哪些？如前所述，应包括如下：</a:t>
            </a:r>
            <a:endParaRPr lang="en-US" altLang="zh-CN" sz="1800" b="1" dirty="0">
              <a:latin typeface="宋体" panose="02010600030101010101" pitchFamily="2" charset="-122"/>
              <a:ea typeface="宋体" panose="02010600030101010101" pitchFamily="2" charset="-122"/>
            </a:endParaRPr>
          </a:p>
          <a:p>
            <a:pPr lvl="1" eaLnBrk="1" hangingPunct="1">
              <a:buClr>
                <a:srgbClr val="FF0000"/>
              </a:buClr>
              <a:defRPr/>
            </a:pPr>
            <a:r>
              <a:rPr lang="zh-CN" altLang="en-US" sz="1800" b="1" dirty="0">
                <a:latin typeface="宋体" panose="02010600030101010101" pitchFamily="2" charset="-122"/>
                <a:ea typeface="宋体" panose="02010600030101010101" pitchFamily="2" charset="-122"/>
              </a:rPr>
              <a:t>*</a:t>
            </a:r>
            <a:r>
              <a:rPr lang="en-US" altLang="zh-CN" sz="1800" b="1" dirty="0">
                <a:latin typeface="宋体" panose="02010600030101010101" pitchFamily="2" charset="-122"/>
                <a:ea typeface="宋体" panose="02010600030101010101" pitchFamily="2" charset="-122"/>
              </a:rPr>
              <a:t>T</a:t>
            </a:r>
            <a:r>
              <a:rPr lang="zh-CN" altLang="en-US" sz="1800" b="1" dirty="0">
                <a:latin typeface="宋体" panose="02010600030101010101" pitchFamily="2" charset="-122"/>
                <a:ea typeface="宋体" panose="02010600030101010101" pitchFamily="2" charset="-122"/>
              </a:rPr>
              <a:t>的前驱线索化：前提？语句实现？</a:t>
            </a:r>
            <a:endParaRPr lang="en-US" altLang="zh-CN" sz="1800" b="1" dirty="0">
              <a:latin typeface="宋体" panose="02010600030101010101" pitchFamily="2" charset="-122"/>
              <a:ea typeface="宋体" panose="02010600030101010101" pitchFamily="2" charset="-122"/>
            </a:endParaRPr>
          </a:p>
          <a:p>
            <a:pPr lvl="1" eaLnBrk="1" hangingPunct="1">
              <a:buClr>
                <a:srgbClr val="FF0000"/>
              </a:buClr>
              <a:defRPr/>
            </a:pPr>
            <a:r>
              <a:rPr lang="en-US" altLang="zh-CN" sz="1800" b="1" dirty="0">
                <a:latin typeface="宋体" panose="02010600030101010101" pitchFamily="2" charset="-122"/>
                <a:ea typeface="宋体" panose="02010600030101010101" pitchFamily="2" charset="-122"/>
              </a:rPr>
              <a:t>*pre</a:t>
            </a:r>
            <a:r>
              <a:rPr lang="zh-CN" altLang="en-US" sz="1800" b="1" dirty="0">
                <a:latin typeface="宋体" panose="02010600030101010101" pitchFamily="2" charset="-122"/>
                <a:ea typeface="宋体" panose="02010600030101010101" pitchFamily="2" charset="-122"/>
              </a:rPr>
              <a:t>的后继线索化：前提？语句；</a:t>
            </a:r>
            <a:endParaRPr lang="en-US" altLang="zh-CN" sz="1800" b="1" dirty="0">
              <a:latin typeface="宋体" panose="02010600030101010101" pitchFamily="2" charset="-122"/>
              <a:ea typeface="宋体" panose="02010600030101010101" pitchFamily="2" charset="-122"/>
            </a:endParaRPr>
          </a:p>
          <a:p>
            <a:pPr eaLnBrk="1" hangingPunct="1">
              <a:buClr>
                <a:srgbClr val="FF0000"/>
              </a:buClr>
              <a:buFont typeface="Wingdings" panose="05000000000000000000" pitchFamily="2" charset="2"/>
              <a:buChar char="n"/>
              <a:defRPr/>
            </a:pPr>
            <a:r>
              <a:rPr lang="zh-CN" altLang="en-US" sz="1800" b="1" dirty="0">
                <a:latin typeface="宋体" panose="02010600030101010101" pitchFamily="2" charset="-122"/>
                <a:ea typeface="宋体" panose="02010600030101010101" pitchFamily="2" charset="-122"/>
              </a:rPr>
              <a:t>另外，还需要考虑“配套操作”：</a:t>
            </a:r>
            <a:endParaRPr lang="en-US" altLang="zh-CN" sz="1800" b="1" dirty="0">
              <a:latin typeface="宋体" panose="02010600030101010101" pitchFamily="2" charset="-122"/>
              <a:ea typeface="宋体" panose="02010600030101010101" pitchFamily="2" charset="-122"/>
            </a:endParaRPr>
          </a:p>
          <a:p>
            <a:pPr lvl="1" eaLnBrk="1" hangingPunct="1">
              <a:buClr>
                <a:srgbClr val="FF0000"/>
              </a:buClr>
              <a:defRPr/>
            </a:pPr>
            <a:r>
              <a:rPr lang="en-US" altLang="zh-CN" sz="1800" b="1" dirty="0">
                <a:latin typeface="宋体" panose="02010600030101010101" pitchFamily="2" charset="-122"/>
                <a:ea typeface="宋体" panose="02010600030101010101" pitchFamily="2" charset="-122"/>
              </a:rPr>
              <a:t>pre</a:t>
            </a:r>
            <a:r>
              <a:rPr lang="zh-CN" altLang="en-US" sz="1800" b="1" dirty="0">
                <a:latin typeface="宋体" panose="02010600030101010101" pitchFamily="2" charset="-122"/>
                <a:ea typeface="宋体" panose="02010600030101010101" pitchFamily="2" charset="-122"/>
              </a:rPr>
              <a:t>指针的“跟进”：确保始终指向*</a:t>
            </a:r>
            <a:r>
              <a:rPr lang="en-US" altLang="zh-CN" sz="1800" b="1" dirty="0">
                <a:latin typeface="宋体" panose="02010600030101010101" pitchFamily="2" charset="-122"/>
                <a:ea typeface="宋体" panose="02010600030101010101" pitchFamily="2" charset="-122"/>
              </a:rPr>
              <a:t>T</a:t>
            </a:r>
            <a:r>
              <a:rPr lang="zh-CN" altLang="en-US" sz="1800" b="1" dirty="0">
                <a:latin typeface="宋体" panose="02010600030101010101" pitchFamily="2" charset="-122"/>
                <a:ea typeface="宋体" panose="02010600030101010101" pitchFamily="2" charset="-122"/>
              </a:rPr>
              <a:t>的前驱结点（初始时为空）；</a:t>
            </a:r>
            <a:endParaRPr lang="en-US" altLang="zh-CN" sz="1800" b="1" dirty="0">
              <a:latin typeface="宋体" panose="02010600030101010101" pitchFamily="2" charset="-122"/>
              <a:ea typeface="宋体" panose="02010600030101010101" pitchFamily="2" charset="-122"/>
            </a:endParaRPr>
          </a:p>
          <a:p>
            <a:pPr lvl="1" eaLnBrk="1" hangingPunct="1">
              <a:buClr>
                <a:srgbClr val="FF0000"/>
              </a:buClr>
              <a:defRPr/>
            </a:pPr>
            <a:r>
              <a:rPr lang="zh-CN" altLang="en-US" sz="1800" b="1" dirty="0">
                <a:latin typeface="宋体" panose="02010600030101010101" pitchFamily="2" charset="-122"/>
                <a:ea typeface="宋体" panose="02010600030101010101" pitchFamily="2" charset="-122"/>
              </a:rPr>
              <a:t>*</a:t>
            </a:r>
            <a:r>
              <a:rPr lang="en-US" altLang="zh-CN" sz="1800" b="1" dirty="0">
                <a:latin typeface="宋体" panose="02010600030101010101" pitchFamily="2" charset="-122"/>
                <a:ea typeface="宋体" panose="02010600030101010101" pitchFamily="2" charset="-122"/>
              </a:rPr>
              <a:t>T</a:t>
            </a:r>
            <a:r>
              <a:rPr lang="zh-CN" altLang="en-US" sz="1800" b="1" dirty="0">
                <a:latin typeface="宋体" panose="02010600030101010101" pitchFamily="2" charset="-122"/>
                <a:ea typeface="宋体" panose="02010600030101010101" pitchFamily="2" charset="-122"/>
              </a:rPr>
              <a:t>结点的右孩子为空时的标注：以便到下一视窗时线索化。</a:t>
            </a:r>
            <a:endParaRPr lang="en-US" altLang="zh-CN" sz="1800" b="1" dirty="0">
              <a:latin typeface="宋体" panose="02010600030101010101" pitchFamily="2" charset="-122"/>
              <a:ea typeface="宋体" panose="02010600030101010101" pitchFamily="2" charset="-122"/>
            </a:endParaRPr>
          </a:p>
          <a:p>
            <a:pPr eaLnBrk="1" hangingPunct="1">
              <a:buClr>
                <a:srgbClr val="FF0000"/>
              </a:buClr>
              <a:buFont typeface="Wingdings" panose="05000000000000000000" pitchFamily="2" charset="2"/>
              <a:buChar char="n"/>
              <a:defRPr/>
            </a:pPr>
            <a:r>
              <a:rPr lang="zh-CN" altLang="en-US" sz="1800" b="1" dirty="0">
                <a:latin typeface="宋体" panose="02010600030101010101" pitchFamily="2" charset="-122"/>
                <a:ea typeface="宋体" panose="02010600030101010101" pitchFamily="2" charset="-122"/>
              </a:rPr>
              <a:t>下面给出先序线索化算法，另两个算法类似，不再赘述。</a:t>
            </a:r>
            <a:endParaRPr lang="en-US" altLang="zh-CN" sz="1800" b="1" dirty="0">
              <a:latin typeface="宋体" panose="02010600030101010101" pitchFamily="2" charset="-122"/>
              <a:ea typeface="宋体" panose="02010600030101010101" pitchFamily="2" charset="-122"/>
            </a:endParaRPr>
          </a:p>
          <a:p>
            <a:pPr marL="0" indent="0" eaLnBrk="1" hangingPunct="1">
              <a:buFont typeface="Wingdings" panose="05000000000000000000" pitchFamily="2" charset="2"/>
              <a:buNone/>
              <a:defRPr/>
            </a:pPr>
            <a:endParaRPr lang="en-US" altLang="zh-CN" sz="1600" dirty="0">
              <a:latin typeface="宋体" panose="02010600030101010101" pitchFamily="2" charset="-122"/>
              <a:ea typeface="宋体" panose="02010600030101010101" pitchFamily="2" charset="-122"/>
            </a:endParaRPr>
          </a:p>
        </p:txBody>
      </p:sp>
      <p:sp>
        <p:nvSpPr>
          <p:cNvPr id="67588"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楷体_GB2312" pitchFamily="1" charset="-122"/>
              </a:defRPr>
            </a:lvl1pPr>
            <a:lvl2pPr marL="742950" indent="-285750">
              <a:defRPr>
                <a:solidFill>
                  <a:schemeClr val="tx1"/>
                </a:solidFill>
                <a:latin typeface="Times New Roman" panose="02020603050405020304" pitchFamily="18" charset="0"/>
                <a:ea typeface="楷体_GB2312" pitchFamily="1" charset="-122"/>
              </a:defRPr>
            </a:lvl2pPr>
            <a:lvl3pPr marL="1143000" indent="-228600">
              <a:defRPr>
                <a:solidFill>
                  <a:schemeClr val="tx1"/>
                </a:solidFill>
                <a:latin typeface="Times New Roman" panose="02020603050405020304" pitchFamily="18" charset="0"/>
                <a:ea typeface="楷体_GB2312" pitchFamily="1" charset="-122"/>
              </a:defRPr>
            </a:lvl3pPr>
            <a:lvl4pPr marL="1600200" indent="-228600">
              <a:defRPr>
                <a:solidFill>
                  <a:schemeClr val="tx1"/>
                </a:solidFill>
                <a:latin typeface="Times New Roman" panose="02020603050405020304" pitchFamily="18" charset="0"/>
                <a:ea typeface="楷体_GB2312" pitchFamily="1" charset="-122"/>
              </a:defRPr>
            </a:lvl4pPr>
            <a:lvl5pPr marL="2057400" indent="-228600">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9pPr>
          </a:lstStyle>
          <a:p>
            <a:fld id="{845C8DE9-0B66-49B2-ABFE-6E38881E5FD0}" type="slidenum">
              <a:rPr altLang="en-US">
                <a:latin typeface="Verdana" panose="020B0604030504040204" pitchFamily="34" charset="0"/>
                <a:ea typeface="宋体" panose="02010600030101010101" pitchFamily="2" charset="-122"/>
              </a:rPr>
            </a:fld>
            <a:endParaRPr lang="zh-CN" altLang="en-US">
              <a:latin typeface="Verdana" panose="020B0604030504040204" pitchFamily="34" charset="0"/>
              <a:ea typeface="宋体" panose="02010600030101010101" pitchFamily="2" charset="-122"/>
            </a:endParaRPr>
          </a:p>
        </p:txBody>
      </p:sp>
      <p:grpSp>
        <p:nvGrpSpPr>
          <p:cNvPr id="17" name="组合 109"/>
          <p:cNvGrpSpPr/>
          <p:nvPr/>
        </p:nvGrpSpPr>
        <p:grpSpPr>
          <a:xfrm>
            <a:off x="-180528" y="186012"/>
            <a:ext cx="6121277" cy="646307"/>
            <a:chOff x="187276" y="4581574"/>
            <a:chExt cx="6542686" cy="704675"/>
          </a:xfrm>
        </p:grpSpPr>
        <p:sp>
          <p:nvSpPr>
            <p:cNvPr id="18" name="Freeform 5"/>
            <p:cNvSpPr/>
            <p:nvPr/>
          </p:nvSpPr>
          <p:spPr bwMode="auto">
            <a:xfrm>
              <a:off x="956926" y="4581575"/>
              <a:ext cx="804761" cy="66993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19" name="图片 18"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0" name="TextBox 6"/>
            <p:cNvSpPr txBox="1">
              <a:spLocks noChangeArrowheads="1"/>
            </p:cNvSpPr>
            <p:nvPr/>
          </p:nvSpPr>
          <p:spPr bwMode="auto">
            <a:xfrm>
              <a:off x="187276" y="4581574"/>
              <a:ext cx="6542686" cy="70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8.5 </a:t>
              </a:r>
              <a:r>
                <a:rPr lang="zh-CN" altLang="en-US" sz="3600" b="1" dirty="0">
                  <a:latin typeface="Times New Roman" panose="02020603050405020304" pitchFamily="18" charset="0"/>
                  <a:ea typeface="黑体" panose="02010609060101010101" pitchFamily="49" charset="-122"/>
                </a:rPr>
                <a:t>线索二叉树</a:t>
              </a:r>
              <a:endParaRPr lang="zh-CN" altLang="en-US" sz="3600" b="1" dirty="0">
                <a:latin typeface="黑体" panose="02010609060101010101" pitchFamily="49" charset="-122"/>
                <a:ea typeface="黑体" panose="02010609060101010101" pitchFamily="49" charset="-122"/>
              </a:endParaRPr>
            </a:p>
          </p:txBody>
        </p:sp>
      </p:grpSp>
      <p:sp>
        <p:nvSpPr>
          <p:cNvPr id="21" name="文本框 1"/>
          <p:cNvSpPr txBox="1">
            <a:spLocks noChangeArrowheads="1"/>
          </p:cNvSpPr>
          <p:nvPr/>
        </p:nvSpPr>
        <p:spPr bwMode="auto">
          <a:xfrm>
            <a:off x="4316661" y="4753718"/>
            <a:ext cx="2305050"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楷体_GB2312" pitchFamily="1" charset="-122"/>
              </a:defRPr>
            </a:lvl1pPr>
            <a:lvl2pPr marL="742950" indent="-285750">
              <a:defRPr>
                <a:solidFill>
                  <a:schemeClr val="tx1"/>
                </a:solidFill>
                <a:latin typeface="Times New Roman" panose="02020603050405020304" pitchFamily="18" charset="0"/>
                <a:ea typeface="楷体_GB2312" pitchFamily="1" charset="-122"/>
              </a:defRPr>
            </a:lvl2pPr>
            <a:lvl3pPr marL="1143000" indent="-228600">
              <a:defRPr>
                <a:solidFill>
                  <a:schemeClr val="tx1"/>
                </a:solidFill>
                <a:latin typeface="Times New Roman" panose="02020603050405020304" pitchFamily="18" charset="0"/>
                <a:ea typeface="楷体_GB2312" pitchFamily="1" charset="-122"/>
              </a:defRPr>
            </a:lvl3pPr>
            <a:lvl4pPr marL="1600200" indent="-228600">
              <a:defRPr>
                <a:solidFill>
                  <a:schemeClr val="tx1"/>
                </a:solidFill>
                <a:latin typeface="Times New Roman" panose="02020603050405020304" pitchFamily="18" charset="0"/>
                <a:ea typeface="楷体_GB2312" pitchFamily="1" charset="-122"/>
              </a:defRPr>
            </a:lvl4pPr>
            <a:lvl5pPr marL="2057400" indent="-228600">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9pPr>
          </a:lstStyle>
          <a:p>
            <a:endParaRPr lang="zh-CN" altLang="en-US"/>
          </a:p>
        </p:txBody>
      </p:sp>
      <p:grpSp>
        <p:nvGrpSpPr>
          <p:cNvPr id="22" name="组合 21"/>
          <p:cNvGrpSpPr/>
          <p:nvPr/>
        </p:nvGrpSpPr>
        <p:grpSpPr>
          <a:xfrm>
            <a:off x="4661188" y="4451299"/>
            <a:ext cx="2287076" cy="1546416"/>
            <a:chOff x="395536" y="4518768"/>
            <a:chExt cx="2287076" cy="1546416"/>
          </a:xfrm>
        </p:grpSpPr>
        <p:grpSp>
          <p:nvGrpSpPr>
            <p:cNvPr id="23" name="组合 22"/>
            <p:cNvGrpSpPr/>
            <p:nvPr/>
          </p:nvGrpSpPr>
          <p:grpSpPr bwMode="auto">
            <a:xfrm>
              <a:off x="395536" y="4625131"/>
              <a:ext cx="1046162" cy="1423988"/>
              <a:chOff x="94" y="0"/>
              <a:chExt cx="659" cy="897"/>
            </a:xfrm>
          </p:grpSpPr>
          <p:sp>
            <p:nvSpPr>
              <p:cNvPr id="31" name="椭圆 57349"/>
              <p:cNvSpPr>
                <a:spLocks noChangeArrowheads="1"/>
              </p:cNvSpPr>
              <p:nvPr/>
            </p:nvSpPr>
            <p:spPr bwMode="auto">
              <a:xfrm>
                <a:off x="226" y="0"/>
                <a:ext cx="296" cy="332"/>
              </a:xfrm>
              <a:prstGeom prst="ellipse">
                <a:avLst/>
              </a:prstGeom>
              <a:solidFill>
                <a:srgbClr val="FFFF00"/>
              </a:solidFill>
              <a:ln w="9525">
                <a:solidFill>
                  <a:srgbClr val="000000"/>
                </a:solidFill>
                <a:round/>
              </a:ln>
            </p:spPr>
            <p:txBody>
              <a:bodyPr/>
              <a:lstStyle>
                <a:lvl1pPr>
                  <a:defRPr>
                    <a:solidFill>
                      <a:schemeClr val="tx1"/>
                    </a:solidFill>
                    <a:latin typeface="Times New Roman" panose="02020603050405020304" pitchFamily="18" charset="0"/>
                    <a:ea typeface="楷体_GB2312" pitchFamily="1" charset="-122"/>
                  </a:defRPr>
                </a:lvl1pPr>
                <a:lvl2pPr marL="742950" indent="-285750">
                  <a:defRPr>
                    <a:solidFill>
                      <a:schemeClr val="tx1"/>
                    </a:solidFill>
                    <a:latin typeface="Times New Roman" panose="02020603050405020304" pitchFamily="18" charset="0"/>
                    <a:ea typeface="楷体_GB2312" pitchFamily="1" charset="-122"/>
                  </a:defRPr>
                </a:lvl2pPr>
                <a:lvl3pPr marL="1143000" indent="-228600">
                  <a:defRPr>
                    <a:solidFill>
                      <a:schemeClr val="tx1"/>
                    </a:solidFill>
                    <a:latin typeface="Times New Roman" panose="02020603050405020304" pitchFamily="18" charset="0"/>
                    <a:ea typeface="楷体_GB2312" pitchFamily="1" charset="-122"/>
                  </a:defRPr>
                </a:lvl3pPr>
                <a:lvl4pPr marL="1600200" indent="-228600">
                  <a:defRPr>
                    <a:solidFill>
                      <a:schemeClr val="tx1"/>
                    </a:solidFill>
                    <a:latin typeface="Times New Roman" panose="02020603050405020304" pitchFamily="18" charset="0"/>
                    <a:ea typeface="楷体_GB2312" pitchFamily="1" charset="-122"/>
                  </a:defRPr>
                </a:lvl4pPr>
                <a:lvl5pPr marL="2057400" indent="-228600">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9pPr>
              </a:lstStyle>
              <a:p>
                <a:pPr algn="just">
                  <a:buFont typeface="Arial" panose="020B0604020202020204" pitchFamily="34" charset="0"/>
                  <a:buNone/>
                </a:pPr>
                <a:r>
                  <a:rPr lang="en-US" altLang="zh-CN" sz="2400" dirty="0">
                    <a:latin typeface="Arial" panose="020B0604020202020204" pitchFamily="34" charset="0"/>
                    <a:ea typeface="宋体" panose="02010600030101010101" pitchFamily="2" charset="-122"/>
                  </a:rPr>
                  <a:t>p</a:t>
                </a:r>
                <a:endParaRPr lang="en-US" altLang="zh-CN" sz="2400" dirty="0">
                  <a:latin typeface="Arial" panose="020B0604020202020204" pitchFamily="34" charset="0"/>
                  <a:ea typeface="宋体" panose="02010600030101010101" pitchFamily="2" charset="-122"/>
                </a:endParaRPr>
              </a:p>
            </p:txBody>
          </p:sp>
          <p:sp>
            <p:nvSpPr>
              <p:cNvPr id="32" name="椭圆 57350"/>
              <p:cNvSpPr>
                <a:spLocks noChangeArrowheads="1"/>
              </p:cNvSpPr>
              <p:nvPr/>
            </p:nvSpPr>
            <p:spPr bwMode="auto">
              <a:xfrm>
                <a:off x="94" y="565"/>
                <a:ext cx="659" cy="33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Times New Roman" panose="02020603050405020304" pitchFamily="18" charset="0"/>
                    <a:ea typeface="楷体_GB2312" pitchFamily="1" charset="-122"/>
                  </a:defRPr>
                </a:lvl1pPr>
                <a:lvl2pPr marL="742950" indent="-285750">
                  <a:defRPr>
                    <a:solidFill>
                      <a:schemeClr val="tx1"/>
                    </a:solidFill>
                    <a:latin typeface="Times New Roman" panose="02020603050405020304" pitchFamily="18" charset="0"/>
                    <a:ea typeface="楷体_GB2312" pitchFamily="1" charset="-122"/>
                  </a:defRPr>
                </a:lvl2pPr>
                <a:lvl3pPr marL="1143000" indent="-228600">
                  <a:defRPr>
                    <a:solidFill>
                      <a:schemeClr val="tx1"/>
                    </a:solidFill>
                    <a:latin typeface="Times New Roman" panose="02020603050405020304" pitchFamily="18" charset="0"/>
                    <a:ea typeface="楷体_GB2312" pitchFamily="1" charset="-122"/>
                  </a:defRPr>
                </a:lvl3pPr>
                <a:lvl4pPr marL="1600200" indent="-228600">
                  <a:defRPr>
                    <a:solidFill>
                      <a:schemeClr val="tx1"/>
                    </a:solidFill>
                    <a:latin typeface="Times New Roman" panose="02020603050405020304" pitchFamily="18" charset="0"/>
                    <a:ea typeface="楷体_GB2312" pitchFamily="1" charset="-122"/>
                  </a:defRPr>
                </a:lvl4pPr>
                <a:lvl5pPr marL="2057400" indent="-228600">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9pPr>
              </a:lstStyle>
              <a:p>
                <a:pPr algn="just">
                  <a:buFont typeface="Arial" panose="020B0604020202020204" pitchFamily="34" charset="0"/>
                  <a:buNone/>
                </a:pPr>
                <a:r>
                  <a:rPr lang="en-US" altLang="zh-CN" sz="2400" dirty="0">
                    <a:latin typeface="Arial" panose="020B0604020202020204" pitchFamily="34" charset="0"/>
                    <a:ea typeface="宋体" panose="02010600030101010101" pitchFamily="2" charset="-122"/>
                  </a:rPr>
                  <a:t>pre</a:t>
                </a:r>
                <a:endParaRPr lang="en-US" altLang="zh-CN" sz="2400" dirty="0">
                  <a:latin typeface="Arial" panose="020B0604020202020204" pitchFamily="34" charset="0"/>
                  <a:ea typeface="宋体" panose="02010600030101010101" pitchFamily="2" charset="-122"/>
                </a:endParaRPr>
              </a:p>
            </p:txBody>
          </p:sp>
          <p:sp>
            <p:nvSpPr>
              <p:cNvPr id="33" name="直接连接符 57351"/>
              <p:cNvSpPr>
                <a:spLocks noChangeShapeType="1"/>
              </p:cNvSpPr>
              <p:nvPr/>
            </p:nvSpPr>
            <p:spPr bwMode="auto">
              <a:xfrm flipV="1">
                <a:off x="373" y="332"/>
                <a:ext cx="0" cy="28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4" name="组合 23"/>
            <p:cNvGrpSpPr/>
            <p:nvPr/>
          </p:nvGrpSpPr>
          <p:grpSpPr bwMode="auto">
            <a:xfrm>
              <a:off x="2022727" y="4625131"/>
              <a:ext cx="517527" cy="1440053"/>
              <a:chOff x="347" y="0"/>
              <a:chExt cx="326" cy="773"/>
            </a:xfrm>
          </p:grpSpPr>
          <p:sp>
            <p:nvSpPr>
              <p:cNvPr id="28" name="椭圆 57356"/>
              <p:cNvSpPr>
                <a:spLocks noChangeArrowheads="1"/>
              </p:cNvSpPr>
              <p:nvPr/>
            </p:nvSpPr>
            <p:spPr bwMode="auto">
              <a:xfrm>
                <a:off x="377" y="0"/>
                <a:ext cx="296" cy="290"/>
              </a:xfrm>
              <a:prstGeom prst="ellipse">
                <a:avLst/>
              </a:prstGeom>
              <a:solidFill>
                <a:srgbClr val="FFFF00"/>
              </a:solidFill>
              <a:ln w="9525">
                <a:solidFill>
                  <a:srgbClr val="000000"/>
                </a:solidFill>
                <a:round/>
              </a:ln>
            </p:spPr>
            <p:txBody>
              <a:bodyPr/>
              <a:lstStyle>
                <a:lvl1pPr>
                  <a:defRPr>
                    <a:solidFill>
                      <a:schemeClr val="tx1"/>
                    </a:solidFill>
                    <a:latin typeface="Times New Roman" panose="02020603050405020304" pitchFamily="18" charset="0"/>
                    <a:ea typeface="楷体_GB2312" pitchFamily="1" charset="-122"/>
                  </a:defRPr>
                </a:lvl1pPr>
                <a:lvl2pPr marL="742950" indent="-285750">
                  <a:defRPr>
                    <a:solidFill>
                      <a:schemeClr val="tx1"/>
                    </a:solidFill>
                    <a:latin typeface="Times New Roman" panose="02020603050405020304" pitchFamily="18" charset="0"/>
                    <a:ea typeface="楷体_GB2312" pitchFamily="1" charset="-122"/>
                  </a:defRPr>
                </a:lvl2pPr>
                <a:lvl3pPr marL="1143000" indent="-228600">
                  <a:defRPr>
                    <a:solidFill>
                      <a:schemeClr val="tx1"/>
                    </a:solidFill>
                    <a:latin typeface="Times New Roman" panose="02020603050405020304" pitchFamily="18" charset="0"/>
                    <a:ea typeface="楷体_GB2312" pitchFamily="1" charset="-122"/>
                  </a:defRPr>
                </a:lvl3pPr>
                <a:lvl4pPr marL="1600200" indent="-228600">
                  <a:defRPr>
                    <a:solidFill>
                      <a:schemeClr val="tx1"/>
                    </a:solidFill>
                    <a:latin typeface="Times New Roman" panose="02020603050405020304" pitchFamily="18" charset="0"/>
                    <a:ea typeface="楷体_GB2312" pitchFamily="1" charset="-122"/>
                  </a:defRPr>
                </a:lvl4pPr>
                <a:lvl5pPr marL="2057400" indent="-228600">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9pPr>
              </a:lstStyle>
              <a:p>
                <a:pPr algn="just">
                  <a:buFont typeface="Arial" panose="020B0604020202020204" pitchFamily="34" charset="0"/>
                  <a:buNone/>
                </a:pPr>
                <a:r>
                  <a:rPr lang="en-US" altLang="zh-CN" sz="2400">
                    <a:latin typeface="Arial" panose="020B0604020202020204" pitchFamily="34" charset="0"/>
                    <a:ea typeface="宋体" panose="02010600030101010101" pitchFamily="2" charset="-122"/>
                  </a:rPr>
                  <a:t>t</a:t>
                </a:r>
                <a:endParaRPr lang="en-US" altLang="zh-CN" sz="2400">
                  <a:latin typeface="Arial" panose="020B0604020202020204" pitchFamily="34" charset="0"/>
                  <a:ea typeface="宋体" panose="02010600030101010101" pitchFamily="2" charset="-122"/>
                </a:endParaRPr>
              </a:p>
            </p:txBody>
          </p:sp>
          <p:sp>
            <p:nvSpPr>
              <p:cNvPr id="29" name="椭圆 57357"/>
              <p:cNvSpPr>
                <a:spLocks noChangeArrowheads="1"/>
              </p:cNvSpPr>
              <p:nvPr/>
            </p:nvSpPr>
            <p:spPr bwMode="auto">
              <a:xfrm>
                <a:off x="347" y="455"/>
                <a:ext cx="296" cy="31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Times New Roman" panose="02020603050405020304" pitchFamily="18" charset="0"/>
                    <a:ea typeface="楷体_GB2312" pitchFamily="1" charset="-122"/>
                  </a:defRPr>
                </a:lvl1pPr>
                <a:lvl2pPr marL="742950" indent="-285750">
                  <a:defRPr>
                    <a:solidFill>
                      <a:schemeClr val="tx1"/>
                    </a:solidFill>
                    <a:latin typeface="Times New Roman" panose="02020603050405020304" pitchFamily="18" charset="0"/>
                    <a:ea typeface="楷体_GB2312" pitchFamily="1" charset="-122"/>
                  </a:defRPr>
                </a:lvl2pPr>
                <a:lvl3pPr marL="1143000" indent="-228600">
                  <a:defRPr>
                    <a:solidFill>
                      <a:schemeClr val="tx1"/>
                    </a:solidFill>
                    <a:latin typeface="Times New Roman" panose="02020603050405020304" pitchFamily="18" charset="0"/>
                    <a:ea typeface="楷体_GB2312" pitchFamily="1" charset="-122"/>
                  </a:defRPr>
                </a:lvl3pPr>
                <a:lvl4pPr marL="1600200" indent="-228600">
                  <a:defRPr>
                    <a:solidFill>
                      <a:schemeClr val="tx1"/>
                    </a:solidFill>
                    <a:latin typeface="Times New Roman" panose="02020603050405020304" pitchFamily="18" charset="0"/>
                    <a:ea typeface="楷体_GB2312" pitchFamily="1" charset="-122"/>
                  </a:defRPr>
                </a:lvl4pPr>
                <a:lvl5pPr marL="2057400" indent="-228600">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9pPr>
              </a:lstStyle>
              <a:p>
                <a:pPr algn="just">
                  <a:buFont typeface="Arial" panose="020B0604020202020204" pitchFamily="34" charset="0"/>
                  <a:buNone/>
                </a:pPr>
                <a:r>
                  <a:rPr lang="en-US" altLang="zh-CN" sz="2400" dirty="0">
                    <a:latin typeface="Arial" panose="020B0604020202020204" pitchFamily="34" charset="0"/>
                    <a:ea typeface="宋体" panose="02010600030101010101" pitchFamily="2" charset="-122"/>
                  </a:rPr>
                  <a:t>T</a:t>
                </a:r>
                <a:endParaRPr lang="en-US" altLang="zh-CN" sz="2400" dirty="0">
                  <a:latin typeface="Arial" panose="020B0604020202020204" pitchFamily="34" charset="0"/>
                  <a:ea typeface="宋体" panose="02010600030101010101" pitchFamily="2" charset="-122"/>
                </a:endParaRPr>
              </a:p>
            </p:txBody>
          </p:sp>
          <p:sp>
            <p:nvSpPr>
              <p:cNvPr id="30" name="直接连接符 57358"/>
              <p:cNvSpPr>
                <a:spLocks noChangeShapeType="1"/>
              </p:cNvSpPr>
              <p:nvPr/>
            </p:nvSpPr>
            <p:spPr bwMode="auto">
              <a:xfrm flipH="1" flipV="1">
                <a:off x="514" y="281"/>
                <a:ext cx="0" cy="25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5" name="直接连接符 24"/>
            <p:cNvSpPr>
              <a:spLocks noChangeShapeType="1"/>
            </p:cNvSpPr>
            <p:nvPr/>
          </p:nvSpPr>
          <p:spPr bwMode="auto">
            <a:xfrm flipV="1">
              <a:off x="1064528" y="4783087"/>
              <a:ext cx="1031563" cy="0"/>
            </a:xfrm>
            <a:prstGeom prst="line">
              <a:avLst/>
            </a:prstGeom>
            <a:noFill/>
            <a:ln w="28575">
              <a:solidFill>
                <a:srgbClr val="0000FF"/>
              </a:solidFill>
              <a:prstDash val="dash"/>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 name="直接连接符 25"/>
            <p:cNvSpPr>
              <a:spLocks noChangeShapeType="1"/>
            </p:cNvSpPr>
            <p:nvPr/>
          </p:nvSpPr>
          <p:spPr bwMode="auto">
            <a:xfrm flipH="1">
              <a:off x="1059743" y="4941043"/>
              <a:ext cx="1021107" cy="6485"/>
            </a:xfrm>
            <a:prstGeom prst="line">
              <a:avLst/>
            </a:prstGeom>
            <a:noFill/>
            <a:ln w="28575">
              <a:solidFill>
                <a:srgbClr val="0000FF"/>
              </a:solidFill>
              <a:prstDash val="dash"/>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 name="矩形 26"/>
            <p:cNvSpPr/>
            <p:nvPr/>
          </p:nvSpPr>
          <p:spPr>
            <a:xfrm>
              <a:off x="450364" y="4518768"/>
              <a:ext cx="2232248" cy="950913"/>
            </a:xfrm>
            <a:prstGeom prst="rect">
              <a:avLst/>
            </a:prstGeom>
            <a:noFill/>
            <a:ln w="28575">
              <a:solidFill>
                <a:srgbClr val="FF0000"/>
              </a:solidFill>
              <a:prstDash val="dash"/>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blinds(horizontal)">
                                      <p:cBhvr>
                                        <p:cTn id="12" dur="500"/>
                                        <p:tgtEl>
                                          <p:spTgt spid="57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7" dur="500"/>
                                        <p:tgtEl>
                                          <p:spTgt spid="573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347">
                                            <p:txEl>
                                              <p:pRg st="3" end="3"/>
                                            </p:txEl>
                                          </p:spTgt>
                                        </p:tgtEl>
                                        <p:attrNameLst>
                                          <p:attrName>style.visibility</p:attrName>
                                        </p:attrNameLst>
                                      </p:cBhvr>
                                      <p:to>
                                        <p:strVal val="visible"/>
                                      </p:to>
                                    </p:set>
                                    <p:animEffect transition="in" filter="blinds(horizontal)">
                                      <p:cBhvr>
                                        <p:cTn id="22" dur="500"/>
                                        <p:tgtEl>
                                          <p:spTgt spid="573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27" dur="500"/>
                                        <p:tgtEl>
                                          <p:spTgt spid="573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7347">
                                            <p:txEl>
                                              <p:pRg st="5" end="5"/>
                                            </p:txEl>
                                          </p:spTgt>
                                        </p:tgtEl>
                                        <p:attrNameLst>
                                          <p:attrName>style.visibility</p:attrName>
                                        </p:attrNameLst>
                                      </p:cBhvr>
                                      <p:to>
                                        <p:strVal val="visible"/>
                                      </p:to>
                                    </p:set>
                                    <p:animEffect transition="in" filter="blinds(horizontal)">
                                      <p:cBhvr>
                                        <p:cTn id="32" dur="500"/>
                                        <p:tgtEl>
                                          <p:spTgt spid="57347">
                                            <p:txEl>
                                              <p:pRg st="5" end="5"/>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7347">
                                            <p:txEl>
                                              <p:pRg st="6" end="6"/>
                                            </p:txEl>
                                          </p:spTgt>
                                        </p:tgtEl>
                                        <p:attrNameLst>
                                          <p:attrName>style.visibility</p:attrName>
                                        </p:attrNameLst>
                                      </p:cBhvr>
                                      <p:to>
                                        <p:strVal val="visible"/>
                                      </p:to>
                                    </p:set>
                                    <p:animEffect transition="in" filter="blinds(horizontal)">
                                      <p:cBhvr>
                                        <p:cTn id="35" dur="500"/>
                                        <p:tgtEl>
                                          <p:spTgt spid="57347">
                                            <p:txEl>
                                              <p:pRg st="6" end="6"/>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57347">
                                            <p:txEl>
                                              <p:pRg st="7" end="7"/>
                                            </p:txEl>
                                          </p:spTgt>
                                        </p:tgtEl>
                                        <p:attrNameLst>
                                          <p:attrName>style.visibility</p:attrName>
                                        </p:attrNameLst>
                                      </p:cBhvr>
                                      <p:to>
                                        <p:strVal val="visible"/>
                                      </p:to>
                                    </p:set>
                                    <p:animEffect transition="in" filter="blinds(horizontal)">
                                      <p:cBhvr>
                                        <p:cTn id="38" dur="500"/>
                                        <p:tgtEl>
                                          <p:spTgt spid="57347">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7347">
                                            <p:txEl>
                                              <p:pRg st="8" end="8"/>
                                            </p:txEl>
                                          </p:spTgt>
                                        </p:tgtEl>
                                        <p:attrNameLst>
                                          <p:attrName>style.visibility</p:attrName>
                                        </p:attrNameLst>
                                      </p:cBhvr>
                                      <p:to>
                                        <p:strVal val="visible"/>
                                      </p:to>
                                    </p:set>
                                    <p:animEffect transition="in" filter="blinds(horizontal)">
                                      <p:cBhvr>
                                        <p:cTn id="43" dur="500"/>
                                        <p:tgtEl>
                                          <p:spTgt spid="57347">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additive="base">
                                        <p:cTn id="48" dur="500" fill="hold"/>
                                        <p:tgtEl>
                                          <p:spTgt spid="22"/>
                                        </p:tgtEl>
                                        <p:attrNameLst>
                                          <p:attrName>ppt_x</p:attrName>
                                        </p:attrNameLst>
                                      </p:cBhvr>
                                      <p:tavLst>
                                        <p:tav tm="0">
                                          <p:val>
                                            <p:strVal val="#ppt_x"/>
                                          </p:val>
                                        </p:tav>
                                        <p:tav tm="100000">
                                          <p:val>
                                            <p:strVal val="#ppt_x"/>
                                          </p:val>
                                        </p:tav>
                                      </p:tavLst>
                                    </p:anim>
                                    <p:anim calcmode="lin" valueType="num">
                                      <p:cBhvr additive="base">
                                        <p:cTn id="4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内容占位符 57346"/>
          <p:cNvSpPr>
            <a:spLocks noGrp="1" noChangeArrowheads="1"/>
          </p:cNvSpPr>
          <p:nvPr>
            <p:ph idx="1"/>
          </p:nvPr>
        </p:nvSpPr>
        <p:spPr>
          <a:xfrm>
            <a:off x="251520" y="1012000"/>
            <a:ext cx="8229600" cy="4678451"/>
          </a:xfrm>
        </p:spPr>
        <p:txBody>
          <a:bodyPr/>
          <a:lstStyle/>
          <a:p>
            <a:pPr eaLnBrk="1" hangingPunct="1">
              <a:spcBef>
                <a:spcPts val="600"/>
              </a:spcBef>
              <a:buClr>
                <a:srgbClr val="FF0000"/>
              </a:buClr>
              <a:buFont typeface="Wingdings" panose="05000000000000000000" pitchFamily="2" charset="2"/>
              <a:buChar char="Ø"/>
              <a:defRPr/>
            </a:pPr>
            <a:r>
              <a:rPr lang="zh-CN" altLang="en-US" sz="2400" b="1" dirty="0">
                <a:latin typeface="仿宋" panose="02010609060101010101" pitchFamily="49" charset="-122"/>
              </a:rPr>
              <a:t>二叉树的线索化（</a:t>
            </a:r>
            <a:r>
              <a:rPr lang="zh-CN" altLang="en-US" sz="2400" b="1" dirty="0">
                <a:solidFill>
                  <a:srgbClr val="FF0000"/>
                </a:solidFill>
                <a:latin typeface="仿宋" panose="02010609060101010101" pitchFamily="49" charset="-122"/>
              </a:rPr>
              <a:t>*</a:t>
            </a:r>
            <a:r>
              <a:rPr lang="zh-CN" altLang="en-US" sz="2400" b="1" dirty="0">
                <a:latin typeface="仿宋" panose="02010609060101010101" pitchFamily="49" charset="-122"/>
              </a:rPr>
              <a:t>）</a:t>
            </a:r>
            <a:endParaRPr lang="en-US" altLang="zh-CN" sz="2400" b="1" dirty="0">
              <a:latin typeface="仿宋" panose="02010609060101010101" pitchFamily="49" charset="-122"/>
            </a:endParaRPr>
          </a:p>
          <a:p>
            <a:pPr eaLnBrk="1" hangingPunct="1">
              <a:spcBef>
                <a:spcPts val="600"/>
              </a:spcBef>
              <a:buClr>
                <a:srgbClr val="FF0000"/>
              </a:buClr>
              <a:defRPr/>
            </a:pPr>
            <a:r>
              <a:rPr lang="zh-CN" altLang="en-US" sz="1600" b="1" dirty="0">
                <a:latin typeface="仿宋" panose="02010609060101010101" pitchFamily="49" charset="-122"/>
              </a:rPr>
              <a:t>下面给出先序线索化算法，另两个算法类似，不再赘述。</a:t>
            </a:r>
            <a:endParaRPr lang="en-US" altLang="zh-CN" sz="1600" b="1" dirty="0">
              <a:latin typeface="仿宋" panose="02010609060101010101" pitchFamily="49" charset="-122"/>
            </a:endParaRPr>
          </a:p>
          <a:p>
            <a:pPr marL="0" indent="0" eaLnBrk="1" hangingPunct="1">
              <a:spcBef>
                <a:spcPts val="200"/>
              </a:spcBef>
              <a:buFont typeface="Wingdings" panose="05000000000000000000" pitchFamily="2" charset="2"/>
              <a:buNone/>
              <a:defRPr/>
            </a:pPr>
            <a:r>
              <a:rPr lang="en-US" altLang="zh-CN" sz="1600" b="1" dirty="0">
                <a:solidFill>
                  <a:srgbClr val="0000FF"/>
                </a:solidFill>
              </a:rPr>
              <a:t>    void</a:t>
            </a:r>
            <a:r>
              <a:rPr lang="en-US" altLang="zh-CN" sz="1600" b="1" dirty="0"/>
              <a:t>   </a:t>
            </a:r>
            <a:r>
              <a:rPr lang="en-US" altLang="zh-CN" sz="1600" b="1" dirty="0" err="1"/>
              <a:t>ThreadPreorder</a:t>
            </a:r>
            <a:r>
              <a:rPr lang="en-US" altLang="zh-CN" sz="1600" b="1" dirty="0"/>
              <a:t>( </a:t>
            </a:r>
            <a:r>
              <a:rPr lang="en-US" altLang="zh-CN" sz="1600" b="1" dirty="0" err="1">
                <a:solidFill>
                  <a:srgbClr val="0000FF"/>
                </a:solidFill>
              </a:rPr>
              <a:t>bnode</a:t>
            </a:r>
            <a:r>
              <a:rPr lang="en-US" altLang="zh-CN" sz="1600" b="1" dirty="0"/>
              <a:t> *T , </a:t>
            </a:r>
            <a:r>
              <a:rPr lang="en-US" altLang="zh-CN" sz="1600" b="1" dirty="0" err="1">
                <a:solidFill>
                  <a:srgbClr val="0000FF"/>
                </a:solidFill>
              </a:rPr>
              <a:t>bnode</a:t>
            </a:r>
            <a:r>
              <a:rPr lang="en-US" altLang="zh-CN" sz="1600" b="1" dirty="0"/>
              <a:t> *&amp;pre)        //</a:t>
            </a:r>
            <a:r>
              <a:rPr lang="zh-CN" altLang="en-US" sz="1600" b="1" dirty="0"/>
              <a:t>初始调用时，</a:t>
            </a:r>
            <a:r>
              <a:rPr lang="en-US" altLang="zh-CN" sz="1600" b="1" dirty="0"/>
              <a:t>pre</a:t>
            </a:r>
            <a:r>
              <a:rPr lang="zh-CN" altLang="en-US" sz="1600" b="1" dirty="0"/>
              <a:t>初值为</a:t>
            </a:r>
            <a:r>
              <a:rPr lang="en-US" altLang="zh-CN" sz="1600" b="1" dirty="0"/>
              <a:t>null;</a:t>
            </a:r>
            <a:endParaRPr lang="en-US" altLang="zh-CN" sz="1600" b="1" dirty="0"/>
          </a:p>
          <a:p>
            <a:pPr marL="0" indent="0" eaLnBrk="1" hangingPunct="1">
              <a:spcBef>
                <a:spcPts val="200"/>
              </a:spcBef>
              <a:buFont typeface="Wingdings" panose="05000000000000000000" pitchFamily="2" charset="2"/>
              <a:buNone/>
              <a:defRPr/>
            </a:pPr>
            <a:r>
              <a:rPr lang="en-US" altLang="zh-CN" sz="1600" b="1" dirty="0"/>
              <a:t>    {       </a:t>
            </a:r>
            <a:endParaRPr lang="en-US" altLang="zh-CN" sz="1600" b="1" dirty="0"/>
          </a:p>
          <a:p>
            <a:pPr marL="0" indent="0" eaLnBrk="1" hangingPunct="1">
              <a:spcBef>
                <a:spcPts val="200"/>
              </a:spcBef>
              <a:buFont typeface="Wingdings" panose="05000000000000000000" pitchFamily="2" charset="2"/>
              <a:buNone/>
              <a:defRPr/>
            </a:pPr>
            <a:r>
              <a:rPr lang="en-US" altLang="zh-CN" sz="1600" b="1" dirty="0">
                <a:solidFill>
                  <a:srgbClr val="0000FF"/>
                </a:solidFill>
              </a:rPr>
              <a:t>           if </a:t>
            </a:r>
            <a:r>
              <a:rPr lang="en-US" altLang="zh-CN" sz="1600" b="1" dirty="0"/>
              <a:t>( T != NULL ) {</a:t>
            </a:r>
            <a:endParaRPr lang="en-US" altLang="zh-CN" sz="1600" b="1" dirty="0"/>
          </a:p>
          <a:p>
            <a:pPr marL="471170" lvl="1" indent="0" eaLnBrk="1" hangingPunct="1">
              <a:spcBef>
                <a:spcPts val="200"/>
              </a:spcBef>
              <a:buFont typeface="Wingdings" panose="05000000000000000000" pitchFamily="2" charset="2"/>
              <a:buNone/>
              <a:defRPr/>
            </a:pPr>
            <a:r>
              <a:rPr lang="zh-CN" altLang="en-US" sz="1600" b="1" dirty="0"/>
              <a:t>        </a:t>
            </a:r>
            <a:r>
              <a:rPr lang="en-US" altLang="zh-CN" sz="1600" b="1" dirty="0">
                <a:solidFill>
                  <a:srgbClr val="0000FF"/>
                </a:solidFill>
              </a:rPr>
              <a:t>if </a:t>
            </a:r>
            <a:r>
              <a:rPr lang="en-US" altLang="zh-CN" sz="1600" b="1" dirty="0"/>
              <a:t>(</a:t>
            </a:r>
            <a:r>
              <a:rPr lang="en-US" altLang="zh-CN" sz="1600" b="1" dirty="0" err="1"/>
              <a:t>T</a:t>
            </a:r>
            <a:r>
              <a:rPr lang="en-US" altLang="zh-CN" sz="1600" b="1" dirty="0" err="1">
                <a:sym typeface="Wingdings" panose="05000000000000000000" pitchFamily="2" charset="2"/>
              </a:rPr>
              <a:t></a:t>
            </a:r>
            <a:r>
              <a:rPr lang="en-US" altLang="zh-CN" sz="1600" b="1" dirty="0" err="1"/>
              <a:t>lchild</a:t>
            </a:r>
            <a:r>
              <a:rPr lang="en-US" altLang="zh-CN" sz="1600" b="1" dirty="0"/>
              <a:t>==null)</a:t>
            </a:r>
            <a:r>
              <a:rPr lang="zh-CN" altLang="en-US" sz="1600" b="1" dirty="0"/>
              <a:t>                                 </a:t>
            </a:r>
            <a:r>
              <a:rPr lang="en-US" altLang="zh-CN" sz="1600" b="1" dirty="0"/>
              <a:t>// </a:t>
            </a:r>
            <a:r>
              <a:rPr lang="zh-CN" altLang="en-US" sz="1600" b="1" dirty="0"/>
              <a:t>*</a:t>
            </a:r>
            <a:r>
              <a:rPr lang="en-US" altLang="zh-CN" sz="1600" b="1" dirty="0"/>
              <a:t>T</a:t>
            </a:r>
            <a:r>
              <a:rPr lang="zh-CN" altLang="en-US" sz="1600" b="1" dirty="0"/>
              <a:t>的前驱线索化 </a:t>
            </a:r>
            <a:endParaRPr lang="en-US" altLang="zh-CN" sz="1600" b="1" dirty="0"/>
          </a:p>
          <a:p>
            <a:pPr marL="471170" lvl="1" indent="0" eaLnBrk="1" hangingPunct="1">
              <a:spcBef>
                <a:spcPts val="200"/>
              </a:spcBef>
              <a:buFont typeface="Wingdings" panose="05000000000000000000" pitchFamily="2" charset="2"/>
              <a:buNone/>
              <a:defRPr/>
            </a:pPr>
            <a:r>
              <a:rPr lang="en-US" altLang="zh-CN" sz="1600" b="1" dirty="0"/>
              <a:t>        { </a:t>
            </a:r>
            <a:r>
              <a:rPr lang="en-US" altLang="zh-CN" sz="1600" b="1" dirty="0" err="1"/>
              <a:t>T</a:t>
            </a:r>
            <a:r>
              <a:rPr lang="en-US" altLang="zh-CN" sz="1600" b="1" dirty="0" err="1">
                <a:sym typeface="Wingdings" panose="05000000000000000000" pitchFamily="2" charset="2"/>
              </a:rPr>
              <a:t></a:t>
            </a:r>
            <a:r>
              <a:rPr lang="en-US" altLang="zh-CN" sz="1600" b="1" dirty="0" err="1"/>
              <a:t>lchild</a:t>
            </a:r>
            <a:r>
              <a:rPr lang="en-US" altLang="zh-CN" sz="1600" b="1" dirty="0"/>
              <a:t>=pre; </a:t>
            </a:r>
            <a:r>
              <a:rPr lang="en-US" altLang="zh-CN" sz="1600" b="1" dirty="0" err="1"/>
              <a:t>T</a:t>
            </a:r>
            <a:r>
              <a:rPr lang="en-US" altLang="zh-CN" sz="1600" b="1" dirty="0" err="1">
                <a:sym typeface="Wingdings" panose="05000000000000000000" pitchFamily="2" charset="2"/>
              </a:rPr>
              <a:t></a:t>
            </a:r>
            <a:r>
              <a:rPr lang="en-US" altLang="zh-CN" sz="1600" b="1" dirty="0" err="1"/>
              <a:t>ltag</a:t>
            </a:r>
            <a:r>
              <a:rPr lang="en-US" altLang="zh-CN" sz="1600" b="1" dirty="0"/>
              <a:t>=1; }</a:t>
            </a:r>
            <a:endParaRPr lang="en-US" altLang="zh-CN" sz="1600" b="1" dirty="0"/>
          </a:p>
          <a:p>
            <a:pPr marL="471170" lvl="1" indent="0" eaLnBrk="1" hangingPunct="1">
              <a:spcBef>
                <a:spcPts val="200"/>
              </a:spcBef>
              <a:buFont typeface="Wingdings" panose="05000000000000000000" pitchFamily="2" charset="2"/>
              <a:buNone/>
              <a:defRPr/>
            </a:pPr>
            <a:r>
              <a:rPr lang="en-US" altLang="zh-CN" sz="1600" b="1" dirty="0"/>
              <a:t>        </a:t>
            </a:r>
            <a:r>
              <a:rPr lang="en-US" altLang="zh-CN" sz="1600" b="1" dirty="0">
                <a:solidFill>
                  <a:srgbClr val="0000FF"/>
                </a:solidFill>
              </a:rPr>
              <a:t>else</a:t>
            </a:r>
            <a:r>
              <a:rPr lang="en-US" altLang="zh-CN" sz="1600" b="1" dirty="0"/>
              <a:t> </a:t>
            </a:r>
            <a:r>
              <a:rPr lang="en-US" altLang="zh-CN" sz="1600" b="1" dirty="0" err="1"/>
              <a:t>T</a:t>
            </a:r>
            <a:r>
              <a:rPr lang="en-US" altLang="zh-CN" sz="1600" b="1" dirty="0" err="1">
                <a:sym typeface="Wingdings" panose="05000000000000000000" pitchFamily="2" charset="2"/>
              </a:rPr>
              <a:t></a:t>
            </a:r>
            <a:r>
              <a:rPr lang="en-US" altLang="zh-CN" sz="1600" b="1" dirty="0" err="1"/>
              <a:t>ltag</a:t>
            </a:r>
            <a:r>
              <a:rPr lang="en-US" altLang="zh-CN" sz="1600" b="1" dirty="0"/>
              <a:t>=0;</a:t>
            </a:r>
            <a:endParaRPr lang="en-US" altLang="zh-CN" sz="1600" b="1" dirty="0"/>
          </a:p>
          <a:p>
            <a:pPr marL="471170" lvl="1" indent="0" eaLnBrk="1" hangingPunct="1">
              <a:spcBef>
                <a:spcPts val="200"/>
              </a:spcBef>
              <a:buFont typeface="Wingdings" panose="05000000000000000000" pitchFamily="2" charset="2"/>
              <a:buNone/>
              <a:defRPr/>
            </a:pPr>
            <a:r>
              <a:rPr lang="en-US" altLang="zh-CN" sz="1600" b="1" dirty="0"/>
              <a:t>      </a:t>
            </a:r>
            <a:r>
              <a:rPr lang="zh-CN" altLang="en-US" sz="1600" b="1" dirty="0"/>
              <a:t> </a:t>
            </a:r>
            <a:r>
              <a:rPr lang="en-US" altLang="zh-CN" sz="1600" b="1" dirty="0">
                <a:solidFill>
                  <a:srgbClr val="0000FF"/>
                </a:solidFill>
              </a:rPr>
              <a:t>if </a:t>
            </a:r>
            <a:r>
              <a:rPr lang="en-US" altLang="zh-CN" sz="1600" b="1" dirty="0"/>
              <a:t>(pre!=null &amp;&amp; pre-&gt;</a:t>
            </a:r>
            <a:r>
              <a:rPr lang="en-US" altLang="zh-CN" sz="1600" b="1" dirty="0" err="1"/>
              <a:t>rtag</a:t>
            </a:r>
            <a:r>
              <a:rPr lang="en-US" altLang="zh-CN" sz="1600" b="1" dirty="0"/>
              <a:t>==1)</a:t>
            </a:r>
            <a:r>
              <a:rPr lang="zh-CN" altLang="en-US" sz="1600" b="1" dirty="0"/>
              <a:t> </a:t>
            </a:r>
            <a:r>
              <a:rPr lang="en-US" altLang="zh-CN" sz="1600" b="1" dirty="0"/>
              <a:t>            // *pre</a:t>
            </a:r>
            <a:r>
              <a:rPr lang="zh-CN" altLang="en-US" sz="1600" b="1" dirty="0"/>
              <a:t>的后继线索化</a:t>
            </a:r>
            <a:r>
              <a:rPr lang="en-US" altLang="zh-CN" sz="1600" b="1" dirty="0"/>
              <a:t> </a:t>
            </a:r>
            <a:r>
              <a:rPr lang="zh-CN" altLang="en-US" sz="1600" b="1" dirty="0"/>
              <a:t> </a:t>
            </a:r>
            <a:endParaRPr lang="en-US" altLang="zh-CN" sz="1600" b="1" dirty="0"/>
          </a:p>
          <a:p>
            <a:pPr marL="471170" lvl="1" indent="0" eaLnBrk="1" hangingPunct="1">
              <a:spcBef>
                <a:spcPts val="200"/>
              </a:spcBef>
              <a:buFont typeface="Wingdings" panose="05000000000000000000" pitchFamily="2" charset="2"/>
              <a:buNone/>
              <a:defRPr/>
            </a:pPr>
            <a:r>
              <a:rPr lang="en-US" altLang="zh-CN" sz="1600" b="1" dirty="0"/>
              <a:t>            </a:t>
            </a:r>
            <a:r>
              <a:rPr lang="en-US" altLang="zh-CN" sz="1600" b="1" dirty="0" err="1"/>
              <a:t>pre</a:t>
            </a:r>
            <a:r>
              <a:rPr lang="en-US" altLang="zh-CN" sz="1600" b="1" dirty="0" err="1">
                <a:sym typeface="Wingdings" panose="05000000000000000000" pitchFamily="2" charset="2"/>
              </a:rPr>
              <a:t></a:t>
            </a:r>
            <a:r>
              <a:rPr lang="en-US" altLang="zh-CN" sz="1600" b="1" dirty="0" err="1"/>
              <a:t>rchild</a:t>
            </a:r>
            <a:r>
              <a:rPr lang="en-US" altLang="zh-CN" sz="1600" b="1" dirty="0"/>
              <a:t>=T;</a:t>
            </a:r>
            <a:endParaRPr lang="en-US" altLang="zh-CN" sz="1600" b="1" dirty="0"/>
          </a:p>
          <a:p>
            <a:pPr marL="471170" lvl="1" indent="0" eaLnBrk="1" hangingPunct="1">
              <a:spcBef>
                <a:spcPts val="200"/>
              </a:spcBef>
              <a:buFont typeface="Wingdings" panose="05000000000000000000" pitchFamily="2" charset="2"/>
              <a:buNone/>
              <a:defRPr/>
            </a:pPr>
            <a:r>
              <a:rPr lang="en-US" altLang="zh-CN" sz="1600" b="1" dirty="0"/>
              <a:t>       </a:t>
            </a:r>
            <a:r>
              <a:rPr lang="en-US" altLang="zh-CN" sz="1600" b="1" dirty="0">
                <a:solidFill>
                  <a:srgbClr val="0000FF"/>
                </a:solidFill>
              </a:rPr>
              <a:t>if</a:t>
            </a:r>
            <a:r>
              <a:rPr lang="en-US" altLang="zh-CN" sz="1600" b="1" dirty="0"/>
              <a:t>(</a:t>
            </a:r>
            <a:r>
              <a:rPr lang="en-US" altLang="zh-CN" sz="1600" b="1" dirty="0" err="1"/>
              <a:t>T</a:t>
            </a:r>
            <a:r>
              <a:rPr lang="en-US" altLang="zh-CN" sz="1600" b="1" dirty="0" err="1">
                <a:sym typeface="Wingdings" panose="05000000000000000000" pitchFamily="2" charset="2"/>
              </a:rPr>
              <a:t></a:t>
            </a:r>
            <a:r>
              <a:rPr lang="en-US" altLang="zh-CN" sz="1600" b="1" dirty="0" err="1"/>
              <a:t>rchild</a:t>
            </a:r>
            <a:r>
              <a:rPr lang="en-US" altLang="zh-CN" sz="1600" b="1" dirty="0"/>
              <a:t>==null)</a:t>
            </a:r>
            <a:r>
              <a:rPr lang="zh-CN" altLang="en-US" sz="1600" b="1" dirty="0"/>
              <a:t>                                  </a:t>
            </a:r>
            <a:r>
              <a:rPr lang="en-US" altLang="zh-CN" sz="1600" b="1" dirty="0"/>
              <a:t>// </a:t>
            </a:r>
            <a:r>
              <a:rPr lang="zh-CN" altLang="en-US" sz="1600" b="1" dirty="0"/>
              <a:t>设置*</a:t>
            </a:r>
            <a:r>
              <a:rPr lang="en-US" altLang="zh-CN" sz="1600" b="1" dirty="0"/>
              <a:t>T</a:t>
            </a:r>
            <a:r>
              <a:rPr lang="zh-CN" altLang="en-US" sz="1600" b="1" dirty="0"/>
              <a:t>的后继标志</a:t>
            </a:r>
            <a:endParaRPr lang="en-US" altLang="zh-CN" sz="1600" b="1" dirty="0"/>
          </a:p>
          <a:p>
            <a:pPr marL="471170" lvl="1" indent="0" eaLnBrk="1" hangingPunct="1">
              <a:spcBef>
                <a:spcPts val="200"/>
              </a:spcBef>
              <a:buFont typeface="Wingdings" panose="05000000000000000000" pitchFamily="2" charset="2"/>
              <a:buNone/>
              <a:defRPr/>
            </a:pPr>
            <a:r>
              <a:rPr lang="en-US" altLang="zh-CN" sz="1600" b="1" dirty="0"/>
              <a:t>             </a:t>
            </a:r>
            <a:r>
              <a:rPr lang="en-US" altLang="zh-CN" sz="1600" b="1" dirty="0" err="1"/>
              <a:t>T</a:t>
            </a:r>
            <a:r>
              <a:rPr lang="en-US" altLang="zh-CN" sz="1600" b="1" dirty="0" err="1">
                <a:sym typeface="Wingdings" panose="05000000000000000000" pitchFamily="2" charset="2"/>
              </a:rPr>
              <a:t></a:t>
            </a:r>
            <a:r>
              <a:rPr lang="en-US" altLang="zh-CN" sz="1600" b="1" dirty="0" err="1"/>
              <a:t>rtag</a:t>
            </a:r>
            <a:r>
              <a:rPr lang="en-US" altLang="zh-CN" sz="1600" b="1" dirty="0"/>
              <a:t>=1;        </a:t>
            </a:r>
            <a:endParaRPr lang="en-US" altLang="zh-CN" sz="1600" b="1" dirty="0"/>
          </a:p>
          <a:p>
            <a:pPr marL="471170" lvl="1" indent="0" eaLnBrk="1" hangingPunct="1">
              <a:spcBef>
                <a:spcPts val="200"/>
              </a:spcBef>
              <a:buFont typeface="Wingdings" panose="05000000000000000000" pitchFamily="2" charset="2"/>
              <a:buNone/>
              <a:defRPr/>
            </a:pPr>
            <a:r>
              <a:rPr lang="en-US" altLang="zh-CN" sz="1600" b="1" dirty="0"/>
              <a:t>       </a:t>
            </a:r>
            <a:r>
              <a:rPr lang="en-US" altLang="zh-CN" sz="1600" b="1" dirty="0">
                <a:solidFill>
                  <a:srgbClr val="0000FF"/>
                </a:solidFill>
              </a:rPr>
              <a:t>else</a:t>
            </a:r>
            <a:r>
              <a:rPr lang="en-US" altLang="zh-CN" sz="1600" b="1" dirty="0"/>
              <a:t> </a:t>
            </a:r>
            <a:r>
              <a:rPr lang="en-US" altLang="zh-CN" sz="1600" b="1" dirty="0" err="1"/>
              <a:t>T</a:t>
            </a:r>
            <a:r>
              <a:rPr lang="en-US" altLang="zh-CN" sz="1600" b="1" dirty="0" err="1">
                <a:sym typeface="Wingdings" panose="05000000000000000000" pitchFamily="2" charset="2"/>
              </a:rPr>
              <a:t></a:t>
            </a:r>
            <a:r>
              <a:rPr lang="en-US" altLang="zh-CN" sz="1600" b="1" dirty="0" err="1"/>
              <a:t>rtag</a:t>
            </a:r>
            <a:r>
              <a:rPr lang="en-US" altLang="zh-CN" sz="1600" b="1" dirty="0"/>
              <a:t>=0;      </a:t>
            </a:r>
            <a:endParaRPr lang="en-US" altLang="zh-CN" sz="1600" b="1" dirty="0"/>
          </a:p>
          <a:p>
            <a:pPr marL="471170" lvl="1" indent="0" eaLnBrk="1" hangingPunct="1">
              <a:spcBef>
                <a:spcPts val="200"/>
              </a:spcBef>
              <a:buFont typeface="Wingdings" panose="05000000000000000000" pitchFamily="2" charset="2"/>
              <a:buNone/>
              <a:defRPr/>
            </a:pPr>
            <a:r>
              <a:rPr lang="en-US" altLang="zh-CN" sz="1600" b="1" dirty="0"/>
              <a:t>       pre = T;                                                    //  pre</a:t>
            </a:r>
            <a:r>
              <a:rPr lang="zh-CN" altLang="en-US" sz="1600" b="1" dirty="0"/>
              <a:t>指针跟进，以便后续结点的线索化</a:t>
            </a:r>
            <a:endParaRPr lang="en-US" altLang="zh-CN" sz="1600" b="1" dirty="0"/>
          </a:p>
          <a:p>
            <a:pPr marL="471170" lvl="1" indent="0" eaLnBrk="1" hangingPunct="1">
              <a:spcBef>
                <a:spcPts val="200"/>
              </a:spcBef>
              <a:buFont typeface="Wingdings" panose="05000000000000000000" pitchFamily="2" charset="2"/>
              <a:buNone/>
              <a:defRPr/>
            </a:pPr>
            <a:r>
              <a:rPr lang="en-US" altLang="zh-CN" sz="1600" b="1" dirty="0">
                <a:solidFill>
                  <a:srgbClr val="0000FF"/>
                </a:solidFill>
              </a:rPr>
              <a:t>       if</a:t>
            </a:r>
            <a:r>
              <a:rPr lang="zh-CN" altLang="en-US" sz="1600" b="1" dirty="0"/>
              <a:t>（</a:t>
            </a:r>
            <a:r>
              <a:rPr lang="en-US" altLang="zh-CN" sz="1600" b="1" dirty="0" err="1"/>
              <a:t>T</a:t>
            </a:r>
            <a:r>
              <a:rPr lang="en-US" altLang="zh-CN" sz="1600" b="1" dirty="0" err="1">
                <a:sym typeface="Wingdings" panose="05000000000000000000" pitchFamily="2" charset="2"/>
              </a:rPr>
              <a:t></a:t>
            </a:r>
            <a:r>
              <a:rPr lang="en-US" altLang="zh-CN" sz="1600" b="1" dirty="0" err="1"/>
              <a:t>ltag</a:t>
            </a:r>
            <a:r>
              <a:rPr lang="en-US" altLang="zh-CN" sz="1600" b="1" dirty="0"/>
              <a:t>==0)                                       // </a:t>
            </a:r>
            <a:r>
              <a:rPr lang="zh-CN" altLang="en-US" sz="1600" b="1" dirty="0"/>
              <a:t>确保是左子树，而不是线索</a:t>
            </a:r>
            <a:endParaRPr lang="en-US" altLang="zh-CN" sz="1600" b="1" dirty="0"/>
          </a:p>
          <a:p>
            <a:pPr marL="0" indent="0" eaLnBrk="1" hangingPunct="1">
              <a:spcBef>
                <a:spcPts val="200"/>
              </a:spcBef>
              <a:buFont typeface="Wingdings" panose="05000000000000000000" pitchFamily="2" charset="2"/>
              <a:buNone/>
              <a:defRPr/>
            </a:pPr>
            <a:r>
              <a:rPr lang="en-US" altLang="zh-CN" sz="1600" b="1" dirty="0"/>
              <a:t>                        </a:t>
            </a:r>
            <a:r>
              <a:rPr lang="en-US" altLang="zh-CN" sz="1600" b="1" dirty="0" err="1"/>
              <a:t>ThreadPreorder</a:t>
            </a:r>
            <a:r>
              <a:rPr lang="en-US" altLang="zh-CN" sz="1600" b="1" dirty="0"/>
              <a:t>( </a:t>
            </a:r>
            <a:r>
              <a:rPr lang="en-US" altLang="zh-CN" sz="1600" b="1" dirty="0" err="1"/>
              <a:t>T</a:t>
            </a:r>
            <a:r>
              <a:rPr lang="en-US" altLang="zh-CN" sz="1600" b="1" dirty="0" err="1">
                <a:sym typeface="Wingdings" panose="05000000000000000000" pitchFamily="2" charset="2"/>
              </a:rPr>
              <a:t></a:t>
            </a:r>
            <a:r>
              <a:rPr lang="en-US" altLang="zh-CN" sz="1600" b="1" dirty="0" err="1"/>
              <a:t>lchild</a:t>
            </a:r>
            <a:r>
              <a:rPr lang="en-US" altLang="zh-CN" sz="1600" b="1" dirty="0"/>
              <a:t> ,pre);</a:t>
            </a:r>
            <a:endParaRPr lang="en-US" altLang="zh-CN" sz="1600" b="1" dirty="0"/>
          </a:p>
          <a:p>
            <a:pPr marL="0" indent="0" eaLnBrk="1" hangingPunct="1">
              <a:spcBef>
                <a:spcPts val="200"/>
              </a:spcBef>
              <a:buFont typeface="Wingdings" panose="05000000000000000000" pitchFamily="2" charset="2"/>
              <a:buNone/>
              <a:defRPr/>
            </a:pPr>
            <a:r>
              <a:rPr lang="en-US" altLang="zh-CN" sz="1600" b="1" dirty="0"/>
              <a:t>                </a:t>
            </a:r>
            <a:r>
              <a:rPr lang="en-US" altLang="zh-CN" sz="1600" b="1" dirty="0">
                <a:solidFill>
                  <a:srgbClr val="0000FF"/>
                </a:solidFill>
              </a:rPr>
              <a:t>if</a:t>
            </a:r>
            <a:r>
              <a:rPr lang="zh-CN" altLang="en-US" sz="1600" b="1" dirty="0"/>
              <a:t>（</a:t>
            </a:r>
            <a:r>
              <a:rPr lang="en-US" altLang="zh-CN" sz="1600" b="1" dirty="0"/>
              <a:t>T-&gt;</a:t>
            </a:r>
            <a:r>
              <a:rPr lang="en-US" altLang="zh-CN" sz="1600" b="1" dirty="0" err="1"/>
              <a:t>rtag</a:t>
            </a:r>
            <a:r>
              <a:rPr lang="en-US" altLang="zh-CN" sz="1600" b="1" dirty="0"/>
              <a:t>==0)                                       //</a:t>
            </a:r>
            <a:r>
              <a:rPr lang="zh-CN" altLang="en-US" sz="1600" b="1" dirty="0"/>
              <a:t>确保是右子树，而不是线索</a:t>
            </a:r>
            <a:endParaRPr lang="en-US" altLang="zh-CN" sz="1600" b="1" dirty="0"/>
          </a:p>
          <a:p>
            <a:pPr marL="0" indent="0" eaLnBrk="1" hangingPunct="1">
              <a:spcBef>
                <a:spcPts val="200"/>
              </a:spcBef>
              <a:buFont typeface="Wingdings" panose="05000000000000000000" pitchFamily="2" charset="2"/>
              <a:buNone/>
              <a:defRPr/>
            </a:pPr>
            <a:r>
              <a:rPr lang="en-US" altLang="zh-CN" sz="1600" b="1" dirty="0"/>
              <a:t>                        </a:t>
            </a:r>
            <a:r>
              <a:rPr lang="en-US" altLang="zh-CN" sz="1600" b="1" dirty="0" err="1"/>
              <a:t>ThreadPreorder</a:t>
            </a:r>
            <a:r>
              <a:rPr lang="en-US" altLang="zh-CN" sz="1600" b="1" dirty="0"/>
              <a:t> ( </a:t>
            </a:r>
            <a:r>
              <a:rPr lang="en-US" altLang="zh-CN" sz="1600" b="1" dirty="0" err="1"/>
              <a:t>T</a:t>
            </a:r>
            <a:r>
              <a:rPr lang="en-US" altLang="zh-CN" sz="1600" b="1" dirty="0" err="1">
                <a:sym typeface="Wingdings" panose="05000000000000000000" pitchFamily="2" charset="2"/>
              </a:rPr>
              <a:t></a:t>
            </a:r>
            <a:r>
              <a:rPr lang="en-US" altLang="zh-CN" sz="1600" b="1" dirty="0" err="1"/>
              <a:t>rchild</a:t>
            </a:r>
            <a:r>
              <a:rPr lang="en-US" altLang="zh-CN" sz="1600" b="1" dirty="0"/>
              <a:t> ,k);</a:t>
            </a:r>
            <a:endParaRPr lang="en-US" altLang="zh-CN" sz="1600" b="1" dirty="0"/>
          </a:p>
          <a:p>
            <a:pPr marL="0" indent="0" eaLnBrk="1" hangingPunct="1">
              <a:spcBef>
                <a:spcPts val="200"/>
              </a:spcBef>
              <a:buFont typeface="Wingdings" panose="05000000000000000000" pitchFamily="2" charset="2"/>
              <a:buNone/>
              <a:defRPr/>
            </a:pPr>
            <a:r>
              <a:rPr lang="en-US" altLang="zh-CN" sz="1600" b="1" dirty="0"/>
              <a:t>                }</a:t>
            </a:r>
            <a:endParaRPr lang="en-US" altLang="zh-CN" sz="1600" b="1" dirty="0"/>
          </a:p>
          <a:p>
            <a:pPr marL="0" indent="0" eaLnBrk="1" hangingPunct="1">
              <a:spcBef>
                <a:spcPts val="200"/>
              </a:spcBef>
              <a:buFont typeface="Wingdings" panose="05000000000000000000" pitchFamily="2" charset="2"/>
              <a:buNone/>
              <a:defRPr/>
            </a:pPr>
            <a:r>
              <a:rPr lang="en-US" altLang="zh-CN" sz="1600" b="1" dirty="0"/>
              <a:t>      }</a:t>
            </a:r>
            <a:endParaRPr lang="en-US" altLang="zh-CN" sz="1600" b="1" dirty="0"/>
          </a:p>
        </p:txBody>
      </p:sp>
      <p:sp>
        <p:nvSpPr>
          <p:cNvPr id="68612" name="灯片编号占位符 1"/>
          <p:cNvSpPr>
            <a:spLocks noGrp="1" noChangeArrowheads="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楷体_GB2312" pitchFamily="1" charset="-122"/>
              </a:defRPr>
            </a:lvl1pPr>
            <a:lvl2pPr marL="742950" indent="-285750">
              <a:defRPr>
                <a:solidFill>
                  <a:schemeClr val="tx1"/>
                </a:solidFill>
                <a:latin typeface="Times New Roman" panose="02020603050405020304" pitchFamily="18" charset="0"/>
                <a:ea typeface="楷体_GB2312" pitchFamily="1" charset="-122"/>
              </a:defRPr>
            </a:lvl2pPr>
            <a:lvl3pPr marL="1143000" indent="-228600">
              <a:defRPr>
                <a:solidFill>
                  <a:schemeClr val="tx1"/>
                </a:solidFill>
                <a:latin typeface="Times New Roman" panose="02020603050405020304" pitchFamily="18" charset="0"/>
                <a:ea typeface="楷体_GB2312" pitchFamily="1" charset="-122"/>
              </a:defRPr>
            </a:lvl3pPr>
            <a:lvl4pPr marL="1600200" indent="-228600">
              <a:defRPr>
                <a:solidFill>
                  <a:schemeClr val="tx1"/>
                </a:solidFill>
                <a:latin typeface="Times New Roman" panose="02020603050405020304" pitchFamily="18" charset="0"/>
                <a:ea typeface="楷体_GB2312" pitchFamily="1" charset="-122"/>
              </a:defRPr>
            </a:lvl4pPr>
            <a:lvl5pPr marL="2057400" indent="-228600">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9pPr>
          </a:lstStyle>
          <a:p>
            <a:fld id="{49D45E1C-27DA-464F-9905-31EA9A4AC34A}" type="slidenum">
              <a:rPr altLang="en-US">
                <a:latin typeface="Verdana" panose="020B0604030504040204" pitchFamily="34" charset="0"/>
                <a:ea typeface="宋体" panose="02010600030101010101" pitchFamily="2" charset="-122"/>
              </a:rPr>
            </a:fld>
            <a:endParaRPr lang="zh-CN" altLang="en-US">
              <a:latin typeface="Verdana" panose="020B0604030504040204" pitchFamily="34" charset="0"/>
              <a:ea typeface="宋体" panose="02010600030101010101" pitchFamily="2" charset="-122"/>
            </a:endParaRPr>
          </a:p>
        </p:txBody>
      </p:sp>
      <p:grpSp>
        <p:nvGrpSpPr>
          <p:cNvPr id="6" name="组合 109"/>
          <p:cNvGrpSpPr/>
          <p:nvPr/>
        </p:nvGrpSpPr>
        <p:grpSpPr>
          <a:xfrm>
            <a:off x="-180528" y="186012"/>
            <a:ext cx="6121277" cy="646307"/>
            <a:chOff x="187276" y="4581574"/>
            <a:chExt cx="6542686" cy="704675"/>
          </a:xfrm>
        </p:grpSpPr>
        <p:sp>
          <p:nvSpPr>
            <p:cNvPr id="7" name="Freeform 5"/>
            <p:cNvSpPr/>
            <p:nvPr/>
          </p:nvSpPr>
          <p:spPr bwMode="auto">
            <a:xfrm>
              <a:off x="956926" y="4581575"/>
              <a:ext cx="804761" cy="66993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8" name="图片 7"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87276" y="4581574"/>
              <a:ext cx="6542686" cy="70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8.5 </a:t>
              </a:r>
              <a:r>
                <a:rPr lang="zh-CN" altLang="en-US" sz="3600" b="1" dirty="0">
                  <a:latin typeface="Times New Roman" panose="02020603050405020304" pitchFamily="18" charset="0"/>
                  <a:ea typeface="黑体" panose="02010609060101010101" pitchFamily="49" charset="-122"/>
                </a:rPr>
                <a:t>线索二叉树</a:t>
              </a:r>
              <a:endParaRPr lang="zh-CN" altLang="en-US" sz="3600" b="1" dirty="0">
                <a:latin typeface="黑体" panose="02010609060101010101" pitchFamily="49" charset="-122"/>
                <a:ea typeface="黑体" panose="02010609060101010101" pitchFamily="49" charset="-122"/>
              </a:endParaRPr>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blinds(horizontal)">
                                      <p:cBhvr>
                                        <p:cTn id="12" dur="500"/>
                                        <p:tgtEl>
                                          <p:spTgt spid="57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7" dur="500"/>
                                        <p:tgtEl>
                                          <p:spTgt spid="573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347">
                                            <p:txEl>
                                              <p:pRg st="3" end="3"/>
                                            </p:txEl>
                                          </p:spTgt>
                                        </p:tgtEl>
                                        <p:attrNameLst>
                                          <p:attrName>style.visibility</p:attrName>
                                        </p:attrNameLst>
                                      </p:cBhvr>
                                      <p:to>
                                        <p:strVal val="visible"/>
                                      </p:to>
                                    </p:set>
                                    <p:animEffect transition="in" filter="blinds(horizontal)">
                                      <p:cBhvr>
                                        <p:cTn id="22" dur="500"/>
                                        <p:tgtEl>
                                          <p:spTgt spid="573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27" dur="500"/>
                                        <p:tgtEl>
                                          <p:spTgt spid="57347">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7347">
                                            <p:txEl>
                                              <p:pRg st="5" end="5"/>
                                            </p:txEl>
                                          </p:spTgt>
                                        </p:tgtEl>
                                        <p:attrNameLst>
                                          <p:attrName>style.visibility</p:attrName>
                                        </p:attrNameLst>
                                      </p:cBhvr>
                                      <p:to>
                                        <p:strVal val="visible"/>
                                      </p:to>
                                    </p:set>
                                    <p:animEffect transition="in" filter="blinds(horizontal)">
                                      <p:cBhvr>
                                        <p:cTn id="30" dur="500"/>
                                        <p:tgtEl>
                                          <p:spTgt spid="57347">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57347">
                                            <p:txEl>
                                              <p:pRg st="6" end="6"/>
                                            </p:txEl>
                                          </p:spTgt>
                                        </p:tgtEl>
                                        <p:attrNameLst>
                                          <p:attrName>style.visibility</p:attrName>
                                        </p:attrNameLst>
                                      </p:cBhvr>
                                      <p:to>
                                        <p:strVal val="visible"/>
                                      </p:to>
                                    </p:set>
                                    <p:animEffect transition="in" filter="blinds(horizontal)">
                                      <p:cBhvr>
                                        <p:cTn id="33" dur="500"/>
                                        <p:tgtEl>
                                          <p:spTgt spid="57347">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57347">
                                            <p:txEl>
                                              <p:pRg st="7" end="7"/>
                                            </p:txEl>
                                          </p:spTgt>
                                        </p:tgtEl>
                                        <p:attrNameLst>
                                          <p:attrName>style.visibility</p:attrName>
                                        </p:attrNameLst>
                                      </p:cBhvr>
                                      <p:to>
                                        <p:strVal val="visible"/>
                                      </p:to>
                                    </p:set>
                                    <p:animEffect transition="in" filter="blinds(horizontal)">
                                      <p:cBhvr>
                                        <p:cTn id="36" dur="500"/>
                                        <p:tgtEl>
                                          <p:spTgt spid="57347">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57347">
                                            <p:txEl>
                                              <p:pRg st="8" end="8"/>
                                            </p:txEl>
                                          </p:spTgt>
                                        </p:tgtEl>
                                        <p:attrNameLst>
                                          <p:attrName>style.visibility</p:attrName>
                                        </p:attrNameLst>
                                      </p:cBhvr>
                                      <p:to>
                                        <p:strVal val="visible"/>
                                      </p:to>
                                    </p:set>
                                    <p:animEffect transition="in" filter="blinds(horizontal)">
                                      <p:cBhvr>
                                        <p:cTn id="39" dur="500"/>
                                        <p:tgtEl>
                                          <p:spTgt spid="57347">
                                            <p:txEl>
                                              <p:pRg st="8" end="8"/>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7347">
                                            <p:txEl>
                                              <p:pRg st="9" end="9"/>
                                            </p:txEl>
                                          </p:spTgt>
                                        </p:tgtEl>
                                        <p:attrNameLst>
                                          <p:attrName>style.visibility</p:attrName>
                                        </p:attrNameLst>
                                      </p:cBhvr>
                                      <p:to>
                                        <p:strVal val="visible"/>
                                      </p:to>
                                    </p:set>
                                    <p:animEffect transition="in" filter="blinds(horizontal)">
                                      <p:cBhvr>
                                        <p:cTn id="42" dur="500"/>
                                        <p:tgtEl>
                                          <p:spTgt spid="57347">
                                            <p:txEl>
                                              <p:pRg st="9" end="9"/>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57347">
                                            <p:txEl>
                                              <p:pRg st="10" end="10"/>
                                            </p:txEl>
                                          </p:spTgt>
                                        </p:tgtEl>
                                        <p:attrNameLst>
                                          <p:attrName>style.visibility</p:attrName>
                                        </p:attrNameLst>
                                      </p:cBhvr>
                                      <p:to>
                                        <p:strVal val="visible"/>
                                      </p:to>
                                    </p:set>
                                    <p:animEffect transition="in" filter="blinds(horizontal)">
                                      <p:cBhvr>
                                        <p:cTn id="45" dur="500"/>
                                        <p:tgtEl>
                                          <p:spTgt spid="57347">
                                            <p:txEl>
                                              <p:pRg st="10" end="10"/>
                                            </p:txEl>
                                          </p:spTgt>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57347">
                                            <p:txEl>
                                              <p:pRg st="11" end="11"/>
                                            </p:txEl>
                                          </p:spTgt>
                                        </p:tgtEl>
                                        <p:attrNameLst>
                                          <p:attrName>style.visibility</p:attrName>
                                        </p:attrNameLst>
                                      </p:cBhvr>
                                      <p:to>
                                        <p:strVal val="visible"/>
                                      </p:to>
                                    </p:set>
                                    <p:animEffect transition="in" filter="blinds(horizontal)">
                                      <p:cBhvr>
                                        <p:cTn id="48" dur="500"/>
                                        <p:tgtEl>
                                          <p:spTgt spid="57347">
                                            <p:txEl>
                                              <p:pRg st="11" end="11"/>
                                            </p:txEl>
                                          </p:spTgt>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57347">
                                            <p:txEl>
                                              <p:pRg st="12" end="12"/>
                                            </p:txEl>
                                          </p:spTgt>
                                        </p:tgtEl>
                                        <p:attrNameLst>
                                          <p:attrName>style.visibility</p:attrName>
                                        </p:attrNameLst>
                                      </p:cBhvr>
                                      <p:to>
                                        <p:strVal val="visible"/>
                                      </p:to>
                                    </p:set>
                                    <p:animEffect transition="in" filter="blinds(horizontal)">
                                      <p:cBhvr>
                                        <p:cTn id="51" dur="500"/>
                                        <p:tgtEl>
                                          <p:spTgt spid="57347">
                                            <p:txEl>
                                              <p:pRg st="12" end="12"/>
                                            </p:txEl>
                                          </p:spTgt>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57347">
                                            <p:txEl>
                                              <p:pRg st="13" end="13"/>
                                            </p:txEl>
                                          </p:spTgt>
                                        </p:tgtEl>
                                        <p:attrNameLst>
                                          <p:attrName>style.visibility</p:attrName>
                                        </p:attrNameLst>
                                      </p:cBhvr>
                                      <p:to>
                                        <p:strVal val="visible"/>
                                      </p:to>
                                    </p:set>
                                    <p:animEffect transition="in" filter="blinds(horizontal)">
                                      <p:cBhvr>
                                        <p:cTn id="54" dur="500"/>
                                        <p:tgtEl>
                                          <p:spTgt spid="57347">
                                            <p:txEl>
                                              <p:pRg st="13" end="1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57347">
                                            <p:txEl>
                                              <p:pRg st="14" end="14"/>
                                            </p:txEl>
                                          </p:spTgt>
                                        </p:tgtEl>
                                        <p:attrNameLst>
                                          <p:attrName>style.visibility</p:attrName>
                                        </p:attrNameLst>
                                      </p:cBhvr>
                                      <p:to>
                                        <p:strVal val="visible"/>
                                      </p:to>
                                    </p:set>
                                    <p:animEffect transition="in" filter="blinds(horizontal)">
                                      <p:cBhvr>
                                        <p:cTn id="59" dur="500"/>
                                        <p:tgtEl>
                                          <p:spTgt spid="57347">
                                            <p:txEl>
                                              <p:pRg st="14" end="14"/>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57347">
                                            <p:txEl>
                                              <p:pRg st="15" end="15"/>
                                            </p:txEl>
                                          </p:spTgt>
                                        </p:tgtEl>
                                        <p:attrNameLst>
                                          <p:attrName>style.visibility</p:attrName>
                                        </p:attrNameLst>
                                      </p:cBhvr>
                                      <p:to>
                                        <p:strVal val="visible"/>
                                      </p:to>
                                    </p:set>
                                    <p:animEffect transition="in" filter="blinds(horizontal)">
                                      <p:cBhvr>
                                        <p:cTn id="64" dur="500"/>
                                        <p:tgtEl>
                                          <p:spTgt spid="57347">
                                            <p:txEl>
                                              <p:pRg st="15" end="15"/>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57347">
                                            <p:txEl>
                                              <p:pRg st="16" end="16"/>
                                            </p:txEl>
                                          </p:spTgt>
                                        </p:tgtEl>
                                        <p:attrNameLst>
                                          <p:attrName>style.visibility</p:attrName>
                                        </p:attrNameLst>
                                      </p:cBhvr>
                                      <p:to>
                                        <p:strVal val="visible"/>
                                      </p:to>
                                    </p:set>
                                    <p:animEffect transition="in" filter="blinds(horizontal)">
                                      <p:cBhvr>
                                        <p:cTn id="69" dur="500"/>
                                        <p:tgtEl>
                                          <p:spTgt spid="57347">
                                            <p:txEl>
                                              <p:pRg st="16" end="16"/>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57347">
                                            <p:txEl>
                                              <p:pRg st="17" end="17"/>
                                            </p:txEl>
                                          </p:spTgt>
                                        </p:tgtEl>
                                        <p:attrNameLst>
                                          <p:attrName>style.visibility</p:attrName>
                                        </p:attrNameLst>
                                      </p:cBhvr>
                                      <p:to>
                                        <p:strVal val="visible"/>
                                      </p:to>
                                    </p:set>
                                    <p:animEffect transition="in" filter="blinds(horizontal)">
                                      <p:cBhvr>
                                        <p:cTn id="74" dur="500"/>
                                        <p:tgtEl>
                                          <p:spTgt spid="57347">
                                            <p:txEl>
                                              <p:pRg st="17" end="1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57347">
                                            <p:txEl>
                                              <p:pRg st="18" end="18"/>
                                            </p:txEl>
                                          </p:spTgt>
                                        </p:tgtEl>
                                        <p:attrNameLst>
                                          <p:attrName>style.visibility</p:attrName>
                                        </p:attrNameLst>
                                      </p:cBhvr>
                                      <p:to>
                                        <p:strVal val="visible"/>
                                      </p:to>
                                    </p:set>
                                    <p:animEffect transition="in" filter="blinds(horizontal)">
                                      <p:cBhvr>
                                        <p:cTn id="79" dur="500"/>
                                        <p:tgtEl>
                                          <p:spTgt spid="57347">
                                            <p:txEl>
                                              <p:pRg st="18" end="18"/>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57347">
                                            <p:txEl>
                                              <p:pRg st="19" end="19"/>
                                            </p:txEl>
                                          </p:spTgt>
                                        </p:tgtEl>
                                        <p:attrNameLst>
                                          <p:attrName>style.visibility</p:attrName>
                                        </p:attrNameLst>
                                      </p:cBhvr>
                                      <p:to>
                                        <p:strVal val="visible"/>
                                      </p:to>
                                    </p:set>
                                    <p:animEffect transition="in" filter="blinds(horizontal)">
                                      <p:cBhvr>
                                        <p:cTn id="84" dur="500"/>
                                        <p:tgtEl>
                                          <p:spTgt spid="57347">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灯片编号占位符 7"/>
          <p:cNvSpPr>
            <a:spLocks noGrp="1"/>
          </p:cNvSpPr>
          <p:nvPr>
            <p:ph type="sldNum" sz="quarter" idx="12"/>
          </p:nvPr>
        </p:nvSpPr>
        <p:spPr>
          <a:xfrm>
            <a:off x="6664846" y="6567860"/>
            <a:ext cx="2133600" cy="226714"/>
          </a:xfrm>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9DA32145-C490-4C2E-BA8B-9509DF66565B}" type="slidenum">
              <a:rPr lang="zh-CN" altLang="en-US">
                <a:solidFill>
                  <a:schemeClr val="bg1"/>
                </a:solidFill>
                <a:latin typeface="Verdana" panose="020B0604030504040204" pitchFamily="34" charset="0"/>
                <a:ea typeface="宋体" panose="02010600030101010101" pitchFamily="2" charset="-122"/>
              </a:rPr>
            </a:fld>
            <a:endParaRPr lang="en-US" altLang="zh-CN">
              <a:solidFill>
                <a:schemeClr val="bg1"/>
              </a:solidFill>
              <a:latin typeface="Verdana" panose="020B0604030504040204" pitchFamily="34" charset="0"/>
              <a:ea typeface="宋体" panose="02010600030101010101" pitchFamily="2" charset="-122"/>
            </a:endParaRPr>
          </a:p>
        </p:txBody>
      </p:sp>
      <p:sp>
        <p:nvSpPr>
          <p:cNvPr id="3" name="Rectangle 3"/>
          <p:cNvSpPr>
            <a:spLocks noGrp="1" noChangeArrowheads="1"/>
          </p:cNvSpPr>
          <p:nvPr>
            <p:ph type="body" sz="half" idx="1"/>
          </p:nvPr>
        </p:nvSpPr>
        <p:spPr>
          <a:xfrm>
            <a:off x="506413" y="976536"/>
            <a:ext cx="6404942" cy="5184775"/>
          </a:xfrm>
        </p:spPr>
        <p:txBody>
          <a:bodyPr/>
          <a:lstStyle/>
          <a:p>
            <a:pPr algn="just" eaLnBrk="1" hangingPunct="1">
              <a:lnSpc>
                <a:spcPct val="90000"/>
              </a:lnSpc>
              <a:buClr>
                <a:srgbClr val="FF0000"/>
              </a:buClr>
              <a:buFont typeface="Wingdings" panose="05000000000000000000" pitchFamily="2" charset="2"/>
              <a:buChar char="Ø"/>
            </a:pPr>
            <a:r>
              <a:rPr lang="en-US" altLang="zh-CN" sz="2800" b="1" dirty="0"/>
              <a:t>8.5.1</a:t>
            </a:r>
            <a:r>
              <a:rPr lang="zh-CN" altLang="en-US" sz="2800" b="1" dirty="0"/>
              <a:t>树</a:t>
            </a:r>
            <a:r>
              <a:rPr lang="en-US" altLang="zh-CN" sz="2800" b="1" dirty="0"/>
              <a:t>/</a:t>
            </a:r>
            <a:r>
              <a:rPr lang="zh-CN" altLang="en-US" sz="2800" b="1" dirty="0"/>
              <a:t>森林</a:t>
            </a:r>
            <a:r>
              <a:rPr lang="en-US" altLang="zh-CN" sz="2800" b="1" dirty="0"/>
              <a:t>(</a:t>
            </a:r>
            <a:r>
              <a:rPr lang="en-US" altLang="zh-CN" sz="2400" b="1" dirty="0">
                <a:solidFill>
                  <a:srgbClr val="0000FF"/>
                </a:solidFill>
              </a:rPr>
              <a:t>Tree/Forest</a:t>
            </a:r>
            <a:r>
              <a:rPr lang="en-US" altLang="zh-CN" sz="2800" b="1" dirty="0"/>
              <a:t>)</a:t>
            </a:r>
            <a:r>
              <a:rPr lang="zh-CN" altLang="en-US" sz="2800" b="1" dirty="0"/>
              <a:t>的存储结构</a:t>
            </a:r>
            <a:endParaRPr lang="zh-CN" altLang="en-US" sz="2800" b="1" dirty="0"/>
          </a:p>
          <a:p>
            <a:pPr eaLnBrk="1" hangingPunct="1">
              <a:lnSpc>
                <a:spcPct val="90000"/>
              </a:lnSpc>
              <a:buFont typeface="Wingdings" panose="05000000000000000000" pitchFamily="2" charset="2"/>
              <a:buNone/>
            </a:pPr>
            <a:r>
              <a:rPr lang="en-US" altLang="zh-CN" sz="1800" b="1" dirty="0">
                <a:solidFill>
                  <a:srgbClr val="FF0000"/>
                </a:solidFill>
              </a:rPr>
              <a:t>      </a:t>
            </a:r>
            <a:r>
              <a:rPr lang="en-US" altLang="zh-CN" sz="2400" b="1" dirty="0">
                <a:solidFill>
                  <a:srgbClr val="FF0000"/>
                </a:solidFill>
              </a:rPr>
              <a:t>1. </a:t>
            </a:r>
            <a:r>
              <a:rPr lang="zh-CN" altLang="en-US" sz="2400" b="1" dirty="0">
                <a:solidFill>
                  <a:srgbClr val="0000FF"/>
                </a:solidFill>
              </a:rPr>
              <a:t>双亲表示法</a:t>
            </a:r>
            <a:r>
              <a:rPr lang="en-US" altLang="zh-CN" sz="2400" b="1" dirty="0">
                <a:solidFill>
                  <a:srgbClr val="0000FF"/>
                </a:solidFill>
              </a:rPr>
              <a:t>(Parent Representation)</a:t>
            </a:r>
            <a:endParaRPr lang="zh-CN" altLang="en-US" sz="2400" b="1" dirty="0">
              <a:solidFill>
                <a:srgbClr val="0000FF"/>
              </a:solidFill>
            </a:endParaRPr>
          </a:p>
          <a:p>
            <a:pPr eaLnBrk="1" hangingPunct="1">
              <a:lnSpc>
                <a:spcPct val="90000"/>
              </a:lnSpc>
              <a:buFont typeface="Wingdings" panose="05000000000000000000" pitchFamily="2" charset="2"/>
              <a:buNone/>
            </a:pPr>
            <a:r>
              <a:rPr lang="zh-CN" altLang="en-US" sz="1800" b="1" dirty="0"/>
              <a:t>            </a:t>
            </a:r>
            <a:r>
              <a:rPr lang="zh-CN" altLang="en-US" sz="2000" b="1" dirty="0"/>
              <a:t>存储每个结点的双亲结点的位置信息。</a:t>
            </a:r>
            <a:endParaRPr lang="zh-CN" altLang="en-US" sz="2000" b="1" dirty="0"/>
          </a:p>
          <a:p>
            <a:pPr lvl="1">
              <a:lnSpc>
                <a:spcPct val="90000"/>
              </a:lnSpc>
              <a:buClr>
                <a:srgbClr val="FF0000"/>
              </a:buClr>
              <a:buFont typeface="Wingdings" panose="05000000000000000000" pitchFamily="2" charset="2"/>
              <a:buChar char="ü"/>
            </a:pPr>
            <a:r>
              <a:rPr lang="zh-CN" altLang="en-US" sz="2000" b="1" dirty="0"/>
              <a:t>例如：</a:t>
            </a:r>
            <a:r>
              <a:rPr lang="zh-CN" altLang="en-US" sz="1600" b="1" dirty="0"/>
              <a:t>                                                                           </a:t>
            </a:r>
            <a:endParaRPr lang="zh-CN" altLang="en-US" sz="1600" b="1" dirty="0"/>
          </a:p>
          <a:p>
            <a:pPr eaLnBrk="1" hangingPunct="1">
              <a:lnSpc>
                <a:spcPct val="90000"/>
              </a:lnSpc>
            </a:pPr>
            <a:endParaRPr lang="zh-CN" altLang="en-US" sz="1600" dirty="0"/>
          </a:p>
          <a:p>
            <a:pPr eaLnBrk="1" hangingPunct="1">
              <a:lnSpc>
                <a:spcPct val="90000"/>
              </a:lnSpc>
            </a:pPr>
            <a:endParaRPr lang="zh-CN" altLang="en-US" sz="1600" dirty="0"/>
          </a:p>
          <a:p>
            <a:pPr eaLnBrk="1" hangingPunct="1">
              <a:lnSpc>
                <a:spcPct val="90000"/>
              </a:lnSpc>
            </a:pPr>
            <a:endParaRPr lang="zh-CN" altLang="en-US" sz="1600" dirty="0"/>
          </a:p>
          <a:p>
            <a:pPr eaLnBrk="1" hangingPunct="1">
              <a:lnSpc>
                <a:spcPct val="90000"/>
              </a:lnSpc>
            </a:pPr>
            <a:endParaRPr lang="zh-CN" altLang="en-US" sz="1600" dirty="0"/>
          </a:p>
          <a:p>
            <a:pPr eaLnBrk="1" hangingPunct="1">
              <a:lnSpc>
                <a:spcPct val="90000"/>
              </a:lnSpc>
            </a:pPr>
            <a:endParaRPr lang="zh-CN" altLang="en-US" sz="1600" dirty="0"/>
          </a:p>
          <a:p>
            <a:pPr eaLnBrk="1" hangingPunct="1">
              <a:lnSpc>
                <a:spcPct val="90000"/>
              </a:lnSpc>
            </a:pPr>
            <a:endParaRPr lang="zh-CN" altLang="en-US" sz="1600" dirty="0"/>
          </a:p>
          <a:p>
            <a:pPr eaLnBrk="1" hangingPunct="1">
              <a:lnSpc>
                <a:spcPct val="90000"/>
              </a:lnSpc>
              <a:buFont typeface="Wingdings" panose="05000000000000000000" pitchFamily="2" charset="2"/>
              <a:buNone/>
            </a:pPr>
            <a:endParaRPr lang="zh-CN" altLang="en-US" sz="1600" dirty="0"/>
          </a:p>
          <a:p>
            <a:pPr eaLnBrk="1" hangingPunct="1">
              <a:lnSpc>
                <a:spcPct val="90000"/>
              </a:lnSpc>
              <a:buFont typeface="Wingdings" panose="05000000000000000000" pitchFamily="2" charset="2"/>
              <a:buNone/>
            </a:pPr>
            <a:endParaRPr lang="zh-CN" altLang="en-US" sz="1600" dirty="0"/>
          </a:p>
          <a:p>
            <a:pPr eaLnBrk="1" hangingPunct="1">
              <a:lnSpc>
                <a:spcPct val="90000"/>
              </a:lnSpc>
              <a:buFont typeface="Wingdings" panose="05000000000000000000" pitchFamily="2" charset="2"/>
              <a:buNone/>
            </a:pPr>
            <a:endParaRPr lang="zh-CN" altLang="en-US" sz="1600" dirty="0"/>
          </a:p>
          <a:p>
            <a:pPr eaLnBrk="1" hangingPunct="1">
              <a:lnSpc>
                <a:spcPct val="90000"/>
              </a:lnSpc>
              <a:buFont typeface="Wingdings" panose="05000000000000000000" pitchFamily="2" charset="2"/>
              <a:buNone/>
            </a:pPr>
            <a:endParaRPr lang="en-US" altLang="zh-CN" sz="1800" b="1" dirty="0"/>
          </a:p>
          <a:p>
            <a:pPr eaLnBrk="1" hangingPunct="1">
              <a:lnSpc>
                <a:spcPct val="20000"/>
              </a:lnSpc>
              <a:spcBef>
                <a:spcPts val="0"/>
              </a:spcBef>
              <a:buFont typeface="Wingdings" panose="05000000000000000000" pitchFamily="2" charset="2"/>
              <a:buNone/>
            </a:pPr>
            <a:endParaRPr lang="en-US" altLang="zh-CN" sz="1800" b="1" dirty="0"/>
          </a:p>
          <a:p>
            <a:pPr eaLnBrk="1" hangingPunct="1">
              <a:lnSpc>
                <a:spcPct val="90000"/>
              </a:lnSpc>
              <a:buFont typeface="Wingdings" panose="05000000000000000000" pitchFamily="2" charset="2"/>
              <a:buNone/>
            </a:pPr>
            <a:r>
              <a:rPr lang="zh-CN" altLang="en-US" sz="1800" b="1" dirty="0"/>
              <a:t>      </a:t>
            </a:r>
            <a:r>
              <a:rPr lang="zh-CN" altLang="en-US" sz="2000" b="1" dirty="0">
                <a:solidFill>
                  <a:srgbClr val="FF0000"/>
                </a:solidFill>
              </a:rPr>
              <a:t>优点</a:t>
            </a:r>
            <a:r>
              <a:rPr lang="zh-CN" altLang="en-US" sz="2000" b="1" dirty="0"/>
              <a:t>：简洁， 形式一致；</a:t>
            </a:r>
            <a:endParaRPr lang="zh-CN" altLang="en-US" sz="2000" b="1" dirty="0"/>
          </a:p>
          <a:p>
            <a:pPr eaLnBrk="1" hangingPunct="1">
              <a:lnSpc>
                <a:spcPct val="90000"/>
              </a:lnSpc>
              <a:buFont typeface="Wingdings" panose="05000000000000000000" pitchFamily="2" charset="2"/>
              <a:buNone/>
            </a:pPr>
            <a:r>
              <a:rPr lang="zh-CN" altLang="en-US" sz="2000" b="1" dirty="0"/>
              <a:t>                  搜索父结点、祖先容易</a:t>
            </a:r>
            <a:endParaRPr lang="zh-CN" altLang="en-US" sz="2000" b="1" dirty="0"/>
          </a:p>
          <a:p>
            <a:pPr eaLnBrk="1" hangingPunct="1">
              <a:lnSpc>
                <a:spcPct val="90000"/>
              </a:lnSpc>
              <a:buFont typeface="Wingdings" panose="05000000000000000000" pitchFamily="2" charset="2"/>
              <a:buNone/>
            </a:pPr>
            <a:r>
              <a:rPr lang="zh-CN" altLang="en-US" sz="2000" b="1" dirty="0">
                <a:solidFill>
                  <a:schemeClr val="accent2"/>
                </a:solidFill>
              </a:rPr>
              <a:t>      </a:t>
            </a:r>
            <a:r>
              <a:rPr lang="zh-CN" altLang="en-US" sz="2000" b="1" dirty="0">
                <a:solidFill>
                  <a:srgbClr val="FF0000"/>
                </a:solidFill>
              </a:rPr>
              <a:t>缺点</a:t>
            </a:r>
            <a:r>
              <a:rPr lang="zh-CN" altLang="en-US" sz="2000" b="1" dirty="0"/>
              <a:t>：搜索孩子结点费时；</a:t>
            </a:r>
            <a:endParaRPr lang="zh-CN" altLang="en-US" sz="2000" b="1" dirty="0"/>
          </a:p>
          <a:p>
            <a:pPr eaLnBrk="1" hangingPunct="1">
              <a:lnSpc>
                <a:spcPct val="90000"/>
              </a:lnSpc>
              <a:buFont typeface="Wingdings" panose="05000000000000000000" pitchFamily="2" charset="2"/>
              <a:buNone/>
            </a:pPr>
            <a:r>
              <a:rPr lang="zh-CN" altLang="en-US" sz="2000" b="1" dirty="0"/>
              <a:t>                 插入删除时需注意维护关系</a:t>
            </a:r>
            <a:endParaRPr lang="zh-CN" altLang="en-US" sz="2000" b="1" dirty="0"/>
          </a:p>
        </p:txBody>
      </p:sp>
      <p:graphicFrame>
        <p:nvGraphicFramePr>
          <p:cNvPr id="59396" name="Group 4"/>
          <p:cNvGraphicFramePr>
            <a:graphicFrameLocks noGrp="1"/>
          </p:cNvGraphicFramePr>
          <p:nvPr>
            <p:ph sz="quarter" idx="2"/>
          </p:nvPr>
        </p:nvGraphicFramePr>
        <p:xfrm>
          <a:off x="6611937" y="1489671"/>
          <a:ext cx="2016125" cy="4700592"/>
        </p:xfrm>
        <a:graphic>
          <a:graphicData uri="http://schemas.openxmlformats.org/drawingml/2006/table">
            <a:tbl>
              <a:tblPr/>
              <a:tblGrid>
                <a:gridCol w="1009650"/>
                <a:gridCol w="1006475"/>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r>
              <a:tr h="4286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r>
              <a:tr h="4286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r>
            </a:tbl>
          </a:graphicData>
        </a:graphic>
      </p:graphicFrame>
      <p:sp>
        <p:nvSpPr>
          <p:cNvPr id="59434" name="Text Box 42"/>
          <p:cNvSpPr txBox="1">
            <a:spLocks noChangeArrowheads="1"/>
          </p:cNvSpPr>
          <p:nvPr/>
        </p:nvSpPr>
        <p:spPr bwMode="auto">
          <a:xfrm>
            <a:off x="6911355" y="1484313"/>
            <a:ext cx="1189037"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l">
              <a:spcBef>
                <a:spcPct val="15000"/>
              </a:spcBef>
            </a:pPr>
            <a:r>
              <a:rPr lang="en-US" altLang="zh-CN" sz="2400" b="1" dirty="0">
                <a:latin typeface="Times New Roman" panose="02020603050405020304" pitchFamily="18" charset="0"/>
                <a:ea typeface="宋体" panose="02010600030101010101" pitchFamily="2" charset="-122"/>
              </a:rPr>
              <a:t>A  	</a:t>
            </a:r>
            <a:endParaRPr lang="en-US" altLang="zh-CN" sz="2400" b="1" dirty="0">
              <a:latin typeface="Times New Roman" panose="02020603050405020304" pitchFamily="18" charset="0"/>
              <a:ea typeface="宋体" panose="02010600030101010101" pitchFamily="2" charset="-122"/>
            </a:endParaRPr>
          </a:p>
          <a:p>
            <a:pPr algn="l">
              <a:spcBef>
                <a:spcPct val="15000"/>
              </a:spcBef>
            </a:pPr>
            <a:r>
              <a:rPr lang="en-US" altLang="zh-CN" sz="2400" b="1" dirty="0">
                <a:latin typeface="Times New Roman" panose="02020603050405020304" pitchFamily="18" charset="0"/>
                <a:ea typeface="宋体" panose="02010600030101010101" pitchFamily="2" charset="-122"/>
              </a:rPr>
              <a:t>B  	</a:t>
            </a:r>
            <a:endParaRPr lang="en-US" altLang="zh-CN" sz="2400" b="1" dirty="0">
              <a:latin typeface="Times New Roman" panose="02020603050405020304" pitchFamily="18" charset="0"/>
              <a:ea typeface="宋体" panose="02010600030101010101" pitchFamily="2" charset="-122"/>
            </a:endParaRPr>
          </a:p>
          <a:p>
            <a:pPr algn="l">
              <a:spcBef>
                <a:spcPct val="15000"/>
              </a:spcBef>
            </a:pPr>
            <a:r>
              <a:rPr lang="en-US" altLang="zh-CN" sz="2400" b="1" dirty="0">
                <a:latin typeface="Times New Roman" panose="02020603050405020304" pitchFamily="18" charset="0"/>
                <a:ea typeface="宋体" panose="02010600030101010101" pitchFamily="2" charset="-122"/>
              </a:rPr>
              <a:t>C 	</a:t>
            </a:r>
            <a:endParaRPr lang="en-US" altLang="zh-CN" sz="2400" b="1" dirty="0">
              <a:latin typeface="Times New Roman" panose="02020603050405020304" pitchFamily="18" charset="0"/>
              <a:ea typeface="宋体" panose="02010600030101010101" pitchFamily="2" charset="-122"/>
            </a:endParaRPr>
          </a:p>
          <a:p>
            <a:pPr algn="l">
              <a:spcBef>
                <a:spcPct val="15000"/>
              </a:spcBef>
            </a:pPr>
            <a:r>
              <a:rPr lang="en-US" altLang="zh-CN" sz="2400" b="1" dirty="0">
                <a:latin typeface="Times New Roman" panose="02020603050405020304" pitchFamily="18" charset="0"/>
                <a:ea typeface="宋体" panose="02010600030101010101" pitchFamily="2" charset="-122"/>
              </a:rPr>
              <a:t>D 	</a:t>
            </a:r>
            <a:endParaRPr lang="en-US" altLang="zh-CN" sz="2400" b="1" dirty="0">
              <a:latin typeface="Times New Roman" panose="02020603050405020304" pitchFamily="18" charset="0"/>
              <a:ea typeface="宋体" panose="02010600030101010101" pitchFamily="2" charset="-122"/>
            </a:endParaRPr>
          </a:p>
          <a:p>
            <a:pPr algn="l">
              <a:spcBef>
                <a:spcPct val="15000"/>
              </a:spcBef>
            </a:pPr>
            <a:r>
              <a:rPr lang="en-US" altLang="zh-CN" sz="2400" b="1" dirty="0">
                <a:latin typeface="Times New Roman" panose="02020603050405020304" pitchFamily="18" charset="0"/>
                <a:ea typeface="宋体" panose="02010600030101010101" pitchFamily="2" charset="-122"/>
              </a:rPr>
              <a:t>E 	</a:t>
            </a:r>
            <a:endParaRPr lang="en-US" altLang="zh-CN" sz="2400" b="1" dirty="0">
              <a:latin typeface="Times New Roman" panose="02020603050405020304" pitchFamily="18" charset="0"/>
              <a:ea typeface="宋体" panose="02010600030101010101" pitchFamily="2" charset="-122"/>
            </a:endParaRPr>
          </a:p>
          <a:p>
            <a:pPr algn="l">
              <a:spcBef>
                <a:spcPct val="15000"/>
              </a:spcBef>
            </a:pPr>
            <a:r>
              <a:rPr lang="en-US" altLang="zh-CN" sz="2400" b="1" dirty="0">
                <a:latin typeface="Times New Roman" panose="02020603050405020304" pitchFamily="18" charset="0"/>
                <a:ea typeface="宋体" panose="02010600030101010101" pitchFamily="2" charset="-122"/>
              </a:rPr>
              <a:t>F 	</a:t>
            </a:r>
            <a:endParaRPr lang="en-US" altLang="zh-CN" sz="2400" b="1" dirty="0">
              <a:latin typeface="Times New Roman" panose="02020603050405020304" pitchFamily="18" charset="0"/>
              <a:ea typeface="宋体" panose="02010600030101010101" pitchFamily="2" charset="-122"/>
            </a:endParaRPr>
          </a:p>
          <a:p>
            <a:pPr algn="l">
              <a:spcBef>
                <a:spcPct val="15000"/>
              </a:spcBef>
            </a:pPr>
            <a:r>
              <a:rPr lang="en-US" altLang="zh-CN" sz="2400" b="1" dirty="0">
                <a:latin typeface="Times New Roman" panose="02020603050405020304" pitchFamily="18" charset="0"/>
                <a:ea typeface="宋体" panose="02010600030101010101" pitchFamily="2" charset="-122"/>
              </a:rPr>
              <a:t>G 	</a:t>
            </a:r>
            <a:endParaRPr lang="en-US" altLang="zh-CN" sz="2400" b="1" dirty="0">
              <a:latin typeface="Times New Roman" panose="02020603050405020304" pitchFamily="18" charset="0"/>
              <a:ea typeface="宋体" panose="02010600030101010101" pitchFamily="2" charset="-122"/>
            </a:endParaRPr>
          </a:p>
          <a:p>
            <a:pPr algn="l">
              <a:spcBef>
                <a:spcPct val="15000"/>
              </a:spcBef>
            </a:pPr>
            <a:r>
              <a:rPr lang="en-US" altLang="zh-CN" sz="2400" b="1" dirty="0">
                <a:latin typeface="Times New Roman" panose="02020603050405020304" pitchFamily="18" charset="0"/>
                <a:ea typeface="宋体" panose="02010600030101010101" pitchFamily="2" charset="-122"/>
              </a:rPr>
              <a:t>H 	</a:t>
            </a:r>
            <a:endParaRPr lang="en-US" altLang="zh-CN" sz="2400" b="1" dirty="0">
              <a:latin typeface="Times New Roman" panose="02020603050405020304" pitchFamily="18" charset="0"/>
              <a:ea typeface="宋体" panose="02010600030101010101" pitchFamily="2" charset="-122"/>
            </a:endParaRPr>
          </a:p>
          <a:p>
            <a:pPr algn="l">
              <a:spcBef>
                <a:spcPct val="15000"/>
              </a:spcBef>
            </a:pPr>
            <a:r>
              <a:rPr lang="en-US" altLang="zh-CN" sz="2400" b="1" dirty="0">
                <a:latin typeface="Times New Roman" panose="02020603050405020304" pitchFamily="18" charset="0"/>
                <a:ea typeface="宋体" panose="02010600030101010101" pitchFamily="2" charset="-122"/>
              </a:rPr>
              <a:t>I 	</a:t>
            </a:r>
            <a:endParaRPr lang="en-US" altLang="zh-CN" sz="2400" b="1" dirty="0">
              <a:latin typeface="Times New Roman" panose="02020603050405020304" pitchFamily="18" charset="0"/>
              <a:ea typeface="宋体" panose="02010600030101010101" pitchFamily="2" charset="-122"/>
            </a:endParaRPr>
          </a:p>
          <a:p>
            <a:pPr algn="l">
              <a:spcBef>
                <a:spcPct val="15000"/>
              </a:spcBef>
            </a:pPr>
            <a:r>
              <a:rPr lang="en-US" altLang="zh-CN" sz="2400" b="1" dirty="0">
                <a:latin typeface="Times New Roman" panose="02020603050405020304" pitchFamily="18" charset="0"/>
                <a:ea typeface="宋体" panose="02010600030101010101" pitchFamily="2" charset="-122"/>
              </a:rPr>
              <a:t>J 	</a:t>
            </a:r>
            <a:endParaRPr lang="en-US" altLang="zh-CN" sz="2400" b="1" dirty="0">
              <a:latin typeface="Times New Roman" panose="02020603050405020304" pitchFamily="18" charset="0"/>
              <a:ea typeface="宋体" panose="02010600030101010101" pitchFamily="2" charset="-122"/>
            </a:endParaRPr>
          </a:p>
          <a:p>
            <a:pPr algn="l">
              <a:spcBef>
                <a:spcPct val="15000"/>
              </a:spcBef>
            </a:pPr>
            <a:r>
              <a:rPr lang="en-US" altLang="zh-CN" sz="2400" b="1" dirty="0">
                <a:latin typeface="Times New Roman" panose="02020603050405020304" pitchFamily="18" charset="0"/>
                <a:ea typeface="宋体" panose="02010600030101010101" pitchFamily="2" charset="-122"/>
              </a:rPr>
              <a:t>K 	</a:t>
            </a:r>
            <a:endParaRPr lang="en-US" altLang="zh-CN" sz="2000" b="1" dirty="0">
              <a:ea typeface="宋体" panose="02010600030101010101" pitchFamily="2" charset="-122"/>
            </a:endParaRPr>
          </a:p>
        </p:txBody>
      </p:sp>
      <p:sp>
        <p:nvSpPr>
          <p:cNvPr id="59458" name="AutoShape 66"/>
          <p:cNvSpPr>
            <a:spLocks noChangeArrowheads="1"/>
          </p:cNvSpPr>
          <p:nvPr/>
        </p:nvSpPr>
        <p:spPr bwMode="auto">
          <a:xfrm>
            <a:off x="4810960" y="3284984"/>
            <a:ext cx="985002" cy="287908"/>
          </a:xfrm>
          <a:prstGeom prst="rightArrow">
            <a:avLst>
              <a:gd name="adj1" fmla="val 50000"/>
              <a:gd name="adj2" fmla="val 53707"/>
            </a:avLst>
          </a:prstGeom>
          <a:solidFill>
            <a:srgbClr val="FF0000"/>
          </a:solidFill>
          <a:ln w="9525">
            <a:solidFill>
              <a:schemeClr val="tx1"/>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59459" name="Text Box 67"/>
          <p:cNvSpPr txBox="1">
            <a:spLocks noChangeArrowheads="1"/>
          </p:cNvSpPr>
          <p:nvPr/>
        </p:nvSpPr>
        <p:spPr bwMode="auto">
          <a:xfrm>
            <a:off x="6767860" y="1132111"/>
            <a:ext cx="2160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b="1" dirty="0">
                <a:ea typeface="宋体" panose="02010600030101010101" pitchFamily="2" charset="-122"/>
              </a:rPr>
              <a:t>data      parents</a:t>
            </a:r>
            <a:endParaRPr lang="zh-CN" altLang="en-US" dirty="0">
              <a:ea typeface="宋体" panose="02010600030101010101" pitchFamily="2" charset="-122"/>
            </a:endParaRPr>
          </a:p>
        </p:txBody>
      </p:sp>
      <p:graphicFrame>
        <p:nvGraphicFramePr>
          <p:cNvPr id="59460" name="Group 68"/>
          <p:cNvGraphicFramePr>
            <a:graphicFrameLocks noGrp="1"/>
          </p:cNvGraphicFramePr>
          <p:nvPr>
            <p:ph sz="quarter" idx="3"/>
          </p:nvPr>
        </p:nvGraphicFramePr>
        <p:xfrm>
          <a:off x="6054725" y="1484313"/>
          <a:ext cx="576263" cy="4700592"/>
        </p:xfrm>
        <a:graphic>
          <a:graphicData uri="http://schemas.openxmlformats.org/drawingml/2006/table">
            <a:tbl>
              <a:tblPr/>
              <a:tblGrid>
                <a:gridCol w="576263"/>
              </a:tblGrid>
              <a:tr h="427038">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rgbClr val="FF0000"/>
                          </a:solidFill>
                          <a:effectLst/>
                          <a:latin typeface="Times New Roman" panose="02020603050405020304" pitchFamily="18" charset="0"/>
                          <a:ea typeface="楷体_GB2312" pitchFamily="1" charset="-122"/>
                        </a:rPr>
                        <a:t>0</a:t>
                      </a:r>
                      <a:endParaRPr kumimoji="0" lang="en-US" altLang="zh-CN" sz="2200" b="0" i="0" u="none" strike="noStrike" cap="none" normalizeH="0" baseline="0" dirty="0">
                        <a:ln>
                          <a:noFill/>
                        </a:ln>
                        <a:solidFill>
                          <a:srgbClr val="FF0000"/>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r>
              <a:tr h="427038">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rgbClr val="FF0000"/>
                          </a:solidFill>
                          <a:effectLst/>
                          <a:latin typeface="Times New Roman" panose="02020603050405020304" pitchFamily="18" charset="0"/>
                          <a:ea typeface="楷体_GB2312" pitchFamily="1" charset="-122"/>
                        </a:rPr>
                        <a:t>1</a:t>
                      </a:r>
                      <a:endParaRPr kumimoji="0" lang="en-US" altLang="zh-CN" sz="2200" b="0" i="0" u="none" strike="noStrike" cap="none" normalizeH="0" baseline="0" dirty="0">
                        <a:ln>
                          <a:noFill/>
                        </a:ln>
                        <a:solidFill>
                          <a:srgbClr val="FF0000"/>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r>
              <a:tr h="427038">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rgbClr val="FF0000"/>
                          </a:solidFill>
                          <a:effectLst/>
                          <a:latin typeface="Times New Roman" panose="02020603050405020304" pitchFamily="18" charset="0"/>
                          <a:ea typeface="楷体_GB2312" pitchFamily="1" charset="-122"/>
                        </a:rPr>
                        <a:t>2</a:t>
                      </a:r>
                      <a:endParaRPr kumimoji="0" lang="en-US" altLang="zh-CN" sz="2200" b="0" i="0" u="none" strike="noStrike" cap="none" normalizeH="0" baseline="0">
                        <a:ln>
                          <a:noFill/>
                        </a:ln>
                        <a:solidFill>
                          <a:srgbClr val="FF0000"/>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r>
              <a:tr h="427038">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rgbClr val="FF0000"/>
                          </a:solidFill>
                          <a:effectLst/>
                          <a:latin typeface="Times New Roman" panose="02020603050405020304" pitchFamily="18" charset="0"/>
                          <a:ea typeface="楷体_GB2312" pitchFamily="1" charset="-122"/>
                        </a:rPr>
                        <a:t>3</a:t>
                      </a:r>
                      <a:endParaRPr kumimoji="0" lang="en-US" altLang="zh-CN" sz="2200" b="0" i="0" u="none" strike="noStrike" cap="none" normalizeH="0" baseline="0">
                        <a:ln>
                          <a:noFill/>
                        </a:ln>
                        <a:solidFill>
                          <a:srgbClr val="FF0000"/>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r>
              <a:tr h="427038">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rgbClr val="FF0000"/>
                          </a:solidFill>
                          <a:effectLst/>
                          <a:latin typeface="Times New Roman" panose="02020603050405020304" pitchFamily="18" charset="0"/>
                          <a:ea typeface="楷体_GB2312" pitchFamily="1" charset="-122"/>
                        </a:rPr>
                        <a:t>4</a:t>
                      </a:r>
                      <a:endParaRPr kumimoji="0" lang="en-US" altLang="zh-CN" sz="2200" b="0" i="0" u="none" strike="noStrike" cap="none" normalizeH="0" baseline="0">
                        <a:ln>
                          <a:noFill/>
                        </a:ln>
                        <a:solidFill>
                          <a:srgbClr val="FF0000"/>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r>
              <a:tr h="427038">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rgbClr val="FF0000"/>
                          </a:solidFill>
                          <a:effectLst/>
                          <a:latin typeface="Times New Roman" panose="02020603050405020304" pitchFamily="18" charset="0"/>
                          <a:ea typeface="楷体_GB2312" pitchFamily="1" charset="-122"/>
                        </a:rPr>
                        <a:t>5</a:t>
                      </a:r>
                      <a:endParaRPr kumimoji="0" lang="en-US" altLang="zh-CN" sz="2200" b="0" i="0" u="none" strike="noStrike" cap="none" normalizeH="0" baseline="0">
                        <a:ln>
                          <a:noFill/>
                        </a:ln>
                        <a:solidFill>
                          <a:srgbClr val="FF0000"/>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r>
              <a:tr h="428625">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rgbClr val="FF0000"/>
                          </a:solidFill>
                          <a:effectLst/>
                          <a:latin typeface="Times New Roman" panose="02020603050405020304" pitchFamily="18" charset="0"/>
                          <a:ea typeface="楷体_GB2312" pitchFamily="1" charset="-122"/>
                        </a:rPr>
                        <a:t>6</a:t>
                      </a:r>
                      <a:endParaRPr kumimoji="0" lang="en-US" altLang="zh-CN" sz="2200" b="0" i="0" u="none" strike="noStrike" cap="none" normalizeH="0" baseline="0">
                        <a:ln>
                          <a:noFill/>
                        </a:ln>
                        <a:solidFill>
                          <a:srgbClr val="FF0000"/>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r>
              <a:tr h="427038">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rgbClr val="FF0000"/>
                          </a:solidFill>
                          <a:effectLst/>
                          <a:latin typeface="Times New Roman" panose="02020603050405020304" pitchFamily="18" charset="0"/>
                          <a:ea typeface="楷体_GB2312" pitchFamily="1" charset="-122"/>
                        </a:rPr>
                        <a:t>7</a:t>
                      </a:r>
                      <a:endParaRPr kumimoji="0" lang="en-US" altLang="zh-CN" sz="2200" b="0" i="0" u="none" strike="noStrike" cap="none" normalizeH="0" baseline="0">
                        <a:ln>
                          <a:noFill/>
                        </a:ln>
                        <a:solidFill>
                          <a:srgbClr val="FF0000"/>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r>
              <a:tr h="427038">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rgbClr val="FF0000"/>
                          </a:solidFill>
                          <a:effectLst/>
                          <a:latin typeface="Times New Roman" panose="02020603050405020304" pitchFamily="18" charset="0"/>
                          <a:ea typeface="楷体_GB2312" pitchFamily="1" charset="-122"/>
                        </a:rPr>
                        <a:t>8</a:t>
                      </a:r>
                      <a:endParaRPr kumimoji="0" lang="en-US" altLang="zh-CN" sz="2200" b="0" i="0" u="none" strike="noStrike" cap="none" normalizeH="0" baseline="0">
                        <a:ln>
                          <a:noFill/>
                        </a:ln>
                        <a:solidFill>
                          <a:srgbClr val="FF0000"/>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r>
              <a:tr h="428625">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rgbClr val="FF0000"/>
                          </a:solidFill>
                          <a:effectLst/>
                          <a:latin typeface="Times New Roman" panose="02020603050405020304" pitchFamily="18" charset="0"/>
                          <a:ea typeface="楷体_GB2312" pitchFamily="1" charset="-122"/>
                        </a:rPr>
                        <a:t>9</a:t>
                      </a:r>
                      <a:endParaRPr kumimoji="0" lang="en-US" altLang="zh-CN" sz="2200" b="0" i="0" u="none" strike="noStrike" cap="none" normalizeH="0" baseline="0">
                        <a:ln>
                          <a:noFill/>
                        </a:ln>
                        <a:solidFill>
                          <a:srgbClr val="FF0000"/>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r>
              <a:tr h="427038">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rgbClr val="FF0000"/>
                          </a:solidFill>
                          <a:effectLst/>
                          <a:latin typeface="Times New Roman" panose="02020603050405020304" pitchFamily="18" charset="0"/>
                          <a:ea typeface="楷体_GB2312" pitchFamily="1" charset="-122"/>
                        </a:rPr>
                        <a:t>10</a:t>
                      </a:r>
                      <a:endParaRPr kumimoji="0" lang="en-US" altLang="zh-CN" sz="2200" b="0" i="0" u="none" strike="noStrike" cap="none" normalizeH="0" baseline="0" dirty="0">
                        <a:ln>
                          <a:noFill/>
                        </a:ln>
                        <a:solidFill>
                          <a:srgbClr val="FF0000"/>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r>
            </a:tbl>
          </a:graphicData>
        </a:graphic>
      </p:graphicFrame>
      <p:sp>
        <p:nvSpPr>
          <p:cNvPr id="59496" name="Text Box 104"/>
          <p:cNvSpPr txBox="1">
            <a:spLocks noChangeArrowheads="1"/>
          </p:cNvSpPr>
          <p:nvPr/>
        </p:nvSpPr>
        <p:spPr bwMode="auto">
          <a:xfrm>
            <a:off x="7848154" y="1484313"/>
            <a:ext cx="154838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l">
              <a:spcBef>
                <a:spcPct val="15000"/>
              </a:spcBef>
            </a:pPr>
            <a:r>
              <a:rPr lang="en-US" altLang="zh-CN" sz="2400" b="1" dirty="0">
                <a:latin typeface="Times New Roman" panose="02020603050405020304" pitchFamily="18" charset="0"/>
                <a:ea typeface="宋体" panose="02010600030101010101" pitchFamily="2" charset="-122"/>
              </a:rPr>
              <a:t> -1	</a:t>
            </a:r>
            <a:endParaRPr lang="en-US" altLang="zh-CN" sz="2400" b="1" dirty="0">
              <a:latin typeface="Times New Roman" panose="02020603050405020304" pitchFamily="18" charset="0"/>
              <a:ea typeface="宋体" panose="02010600030101010101" pitchFamily="2" charset="-122"/>
            </a:endParaRPr>
          </a:p>
          <a:p>
            <a:pPr algn="l">
              <a:spcBef>
                <a:spcPct val="15000"/>
              </a:spcBef>
            </a:pPr>
            <a:r>
              <a:rPr lang="en-US" altLang="zh-CN" sz="2400" b="1" dirty="0">
                <a:latin typeface="Times New Roman" panose="02020603050405020304" pitchFamily="18" charset="0"/>
                <a:ea typeface="宋体" panose="02010600030101010101" pitchFamily="2" charset="-122"/>
              </a:rPr>
              <a:t> 0	</a:t>
            </a:r>
            <a:endParaRPr lang="en-US" altLang="zh-CN" sz="2400" b="1" dirty="0">
              <a:latin typeface="Times New Roman" panose="02020603050405020304" pitchFamily="18" charset="0"/>
              <a:ea typeface="宋体" panose="02010600030101010101" pitchFamily="2" charset="-122"/>
            </a:endParaRPr>
          </a:p>
          <a:p>
            <a:pPr algn="l">
              <a:spcBef>
                <a:spcPct val="15000"/>
              </a:spcBef>
            </a:pPr>
            <a:r>
              <a:rPr lang="en-US" altLang="zh-CN" sz="2400" b="1" dirty="0">
                <a:latin typeface="Times New Roman" panose="02020603050405020304" pitchFamily="18" charset="0"/>
                <a:ea typeface="宋体" panose="02010600030101010101" pitchFamily="2" charset="-122"/>
              </a:rPr>
              <a:t> 0	</a:t>
            </a:r>
            <a:endParaRPr lang="en-US" altLang="zh-CN" sz="2400" b="1" dirty="0">
              <a:latin typeface="Times New Roman" panose="02020603050405020304" pitchFamily="18" charset="0"/>
              <a:ea typeface="宋体" panose="02010600030101010101" pitchFamily="2" charset="-122"/>
            </a:endParaRPr>
          </a:p>
          <a:p>
            <a:pPr algn="l">
              <a:spcBef>
                <a:spcPct val="15000"/>
              </a:spcBef>
            </a:pPr>
            <a:r>
              <a:rPr lang="en-US" altLang="zh-CN" sz="2400" b="1" dirty="0">
                <a:latin typeface="Times New Roman" panose="02020603050405020304" pitchFamily="18" charset="0"/>
                <a:ea typeface="宋体" panose="02010600030101010101" pitchFamily="2" charset="-122"/>
              </a:rPr>
              <a:t> 0	</a:t>
            </a:r>
            <a:endParaRPr lang="en-US" altLang="zh-CN" sz="2400" b="1" dirty="0">
              <a:latin typeface="Times New Roman" panose="02020603050405020304" pitchFamily="18" charset="0"/>
              <a:ea typeface="宋体" panose="02010600030101010101" pitchFamily="2" charset="-122"/>
            </a:endParaRPr>
          </a:p>
          <a:p>
            <a:pPr algn="l">
              <a:spcBef>
                <a:spcPct val="15000"/>
              </a:spcBef>
            </a:pPr>
            <a:r>
              <a:rPr lang="en-US" altLang="zh-CN" sz="2400" b="1" dirty="0">
                <a:latin typeface="Times New Roman" panose="02020603050405020304" pitchFamily="18" charset="0"/>
                <a:ea typeface="宋体" panose="02010600030101010101" pitchFamily="2" charset="-122"/>
              </a:rPr>
              <a:t> 1	</a:t>
            </a:r>
            <a:endParaRPr lang="en-US" altLang="zh-CN" sz="2400" b="1" dirty="0">
              <a:latin typeface="Times New Roman" panose="02020603050405020304" pitchFamily="18" charset="0"/>
              <a:ea typeface="宋体" panose="02010600030101010101" pitchFamily="2" charset="-122"/>
            </a:endParaRPr>
          </a:p>
          <a:p>
            <a:pPr algn="l">
              <a:spcBef>
                <a:spcPct val="15000"/>
              </a:spcBef>
            </a:pPr>
            <a:r>
              <a:rPr lang="en-US" altLang="zh-CN" sz="2400" b="1" dirty="0">
                <a:latin typeface="Times New Roman" panose="02020603050405020304" pitchFamily="18" charset="0"/>
                <a:ea typeface="宋体" panose="02010600030101010101" pitchFamily="2" charset="-122"/>
              </a:rPr>
              <a:t> 1	</a:t>
            </a:r>
            <a:endParaRPr lang="en-US" altLang="zh-CN" sz="2400" b="1" dirty="0">
              <a:latin typeface="Times New Roman" panose="02020603050405020304" pitchFamily="18" charset="0"/>
              <a:ea typeface="宋体" panose="02010600030101010101" pitchFamily="2" charset="-122"/>
            </a:endParaRPr>
          </a:p>
          <a:p>
            <a:pPr algn="l">
              <a:spcBef>
                <a:spcPct val="15000"/>
              </a:spcBef>
            </a:pPr>
            <a:r>
              <a:rPr lang="en-US" altLang="zh-CN" sz="2400" b="1" dirty="0">
                <a:latin typeface="Times New Roman" panose="02020603050405020304" pitchFamily="18" charset="0"/>
                <a:ea typeface="宋体" panose="02010600030101010101" pitchFamily="2" charset="-122"/>
              </a:rPr>
              <a:t> 2	</a:t>
            </a:r>
            <a:endParaRPr lang="en-US" altLang="zh-CN" sz="2400" b="1" dirty="0">
              <a:latin typeface="Times New Roman" panose="02020603050405020304" pitchFamily="18" charset="0"/>
              <a:ea typeface="宋体" panose="02010600030101010101" pitchFamily="2" charset="-122"/>
            </a:endParaRPr>
          </a:p>
          <a:p>
            <a:pPr algn="l">
              <a:spcBef>
                <a:spcPct val="15000"/>
              </a:spcBef>
            </a:pPr>
            <a:r>
              <a:rPr lang="en-US" altLang="zh-CN" sz="2400" b="1" dirty="0">
                <a:latin typeface="Times New Roman" panose="02020603050405020304" pitchFamily="18" charset="0"/>
                <a:ea typeface="宋体" panose="02010600030101010101" pitchFamily="2" charset="-122"/>
              </a:rPr>
              <a:t> 3	</a:t>
            </a:r>
            <a:endParaRPr lang="en-US" altLang="zh-CN" sz="2400" b="1" dirty="0">
              <a:latin typeface="Times New Roman" panose="02020603050405020304" pitchFamily="18" charset="0"/>
              <a:ea typeface="宋体" panose="02010600030101010101" pitchFamily="2" charset="-122"/>
            </a:endParaRPr>
          </a:p>
          <a:p>
            <a:pPr algn="l">
              <a:spcBef>
                <a:spcPct val="15000"/>
              </a:spcBef>
            </a:pPr>
            <a:r>
              <a:rPr lang="en-US" altLang="zh-CN" sz="2400" b="1" dirty="0">
                <a:latin typeface="Times New Roman" panose="02020603050405020304" pitchFamily="18" charset="0"/>
                <a:ea typeface="宋体" panose="02010600030101010101" pitchFamily="2" charset="-122"/>
              </a:rPr>
              <a:t> 3	</a:t>
            </a:r>
            <a:endParaRPr lang="en-US" altLang="zh-CN" sz="2400" b="1" dirty="0">
              <a:latin typeface="Times New Roman" panose="02020603050405020304" pitchFamily="18" charset="0"/>
              <a:ea typeface="宋体" panose="02010600030101010101" pitchFamily="2" charset="-122"/>
            </a:endParaRPr>
          </a:p>
          <a:p>
            <a:pPr algn="l">
              <a:spcBef>
                <a:spcPct val="15000"/>
              </a:spcBef>
            </a:pPr>
            <a:r>
              <a:rPr lang="en-US" altLang="zh-CN" sz="2400" b="1" dirty="0">
                <a:latin typeface="Times New Roman" panose="02020603050405020304" pitchFamily="18" charset="0"/>
                <a:ea typeface="宋体" panose="02010600030101010101" pitchFamily="2" charset="-122"/>
              </a:rPr>
              <a:t> 3	</a:t>
            </a:r>
            <a:endParaRPr lang="en-US" altLang="zh-CN" sz="2400" b="1" dirty="0">
              <a:latin typeface="Times New Roman" panose="02020603050405020304" pitchFamily="18" charset="0"/>
              <a:ea typeface="宋体" panose="02010600030101010101" pitchFamily="2" charset="-122"/>
            </a:endParaRPr>
          </a:p>
          <a:p>
            <a:pPr algn="l">
              <a:spcBef>
                <a:spcPct val="15000"/>
              </a:spcBef>
            </a:pPr>
            <a:r>
              <a:rPr lang="en-US" altLang="zh-CN" sz="2400" b="1" dirty="0">
                <a:latin typeface="Times New Roman" panose="02020603050405020304" pitchFamily="18" charset="0"/>
                <a:ea typeface="宋体" panose="02010600030101010101" pitchFamily="2" charset="-122"/>
              </a:rPr>
              <a:t> 4	</a:t>
            </a:r>
            <a:endParaRPr lang="en-US" altLang="zh-CN" sz="2000" b="1" dirty="0">
              <a:ea typeface="宋体" panose="02010600030101010101" pitchFamily="2" charset="-122"/>
            </a:endParaRPr>
          </a:p>
        </p:txBody>
      </p:sp>
      <p:grpSp>
        <p:nvGrpSpPr>
          <p:cNvPr id="35" name="组合 34"/>
          <p:cNvGrpSpPr/>
          <p:nvPr/>
        </p:nvGrpSpPr>
        <p:grpSpPr>
          <a:xfrm>
            <a:off x="-958230" y="127832"/>
            <a:ext cx="7258422" cy="674160"/>
            <a:chOff x="-556250" y="5042189"/>
            <a:chExt cx="7530760" cy="647731"/>
          </a:xfrm>
        </p:grpSpPr>
        <p:sp>
          <p:nvSpPr>
            <p:cNvPr id="36"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37" name="TextBox 6"/>
            <p:cNvSpPr txBox="1">
              <a:spLocks noChangeArrowheads="1"/>
            </p:cNvSpPr>
            <p:nvPr/>
          </p:nvSpPr>
          <p:spPr bwMode="auto">
            <a:xfrm>
              <a:off x="-556250" y="5063355"/>
              <a:ext cx="7530760" cy="62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8.6 </a:t>
              </a:r>
              <a:r>
                <a:rPr lang="zh-CN" altLang="en-US" sz="3600" b="1" dirty="0">
                  <a:latin typeface="Times New Roman" panose="02020603050405020304" pitchFamily="18" charset="0"/>
                  <a:ea typeface="黑体" panose="02010609060101010101" pitchFamily="49" charset="-122"/>
                </a:rPr>
                <a:t>树与森林</a:t>
              </a:r>
              <a:endParaRPr lang="zh-CN" altLang="en-US" sz="3600" b="1" dirty="0">
                <a:latin typeface="Times New Roman" panose="02020603050405020304" pitchFamily="18" charset="0"/>
                <a:ea typeface="黑体" panose="02010609060101010101" pitchFamily="49" charset="-122"/>
              </a:endParaRPr>
            </a:p>
          </p:txBody>
        </p:sp>
        <p:pic>
          <p:nvPicPr>
            <p:cNvPr id="38" name="图片 37"/>
            <p:cNvPicPr>
              <a:picLocks noChangeAspect="1"/>
            </p:cNvPicPr>
            <p:nvPr/>
          </p:nvPicPr>
          <p:blipFill>
            <a:blip r:embed="rId1" cstate="print"/>
            <a:stretch>
              <a:fillRect/>
            </a:stretch>
          </p:blipFill>
          <p:spPr>
            <a:xfrm>
              <a:off x="1199659" y="5205012"/>
              <a:ext cx="420013" cy="322083"/>
            </a:xfrm>
            <a:prstGeom prst="rect">
              <a:avLst/>
            </a:prstGeom>
          </p:spPr>
        </p:pic>
      </p:grpSp>
      <p:pic>
        <p:nvPicPr>
          <p:cNvPr id="9" name="图片 8"/>
          <p:cNvPicPr>
            <a:picLocks noChangeAspect="1"/>
          </p:cNvPicPr>
          <p:nvPr/>
        </p:nvPicPr>
        <p:blipFill>
          <a:blip r:embed="rId2"/>
          <a:stretch>
            <a:fillRect/>
          </a:stretch>
        </p:blipFill>
        <p:spPr>
          <a:xfrm>
            <a:off x="734179" y="2184599"/>
            <a:ext cx="4180963" cy="3063478"/>
          </a:xfrm>
          <a:prstGeom prst="rect">
            <a:avLst/>
          </a:prstGeom>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9458"/>
                                        </p:tgtEl>
                                        <p:attrNameLst>
                                          <p:attrName>style.visibility</p:attrName>
                                        </p:attrNameLst>
                                      </p:cBhvr>
                                      <p:to>
                                        <p:strVal val="visible"/>
                                      </p:to>
                                    </p:set>
                                    <p:animEffect transition="in" filter="blinds(horizontal)">
                                      <p:cBhvr>
                                        <p:cTn id="25" dur="500"/>
                                        <p:tgtEl>
                                          <p:spTgt spid="5945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9460"/>
                                        </p:tgtEl>
                                        <p:attrNameLst>
                                          <p:attrName>style.visibility</p:attrName>
                                        </p:attrNameLst>
                                      </p:cBhvr>
                                      <p:to>
                                        <p:strVal val="visible"/>
                                      </p:to>
                                    </p:set>
                                    <p:animEffect transition="in" filter="blinds(horizontal)">
                                      <p:cBhvr>
                                        <p:cTn id="30" dur="500"/>
                                        <p:tgtEl>
                                          <p:spTgt spid="59460"/>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59459"/>
                                        </p:tgtEl>
                                        <p:attrNameLst>
                                          <p:attrName>style.visibility</p:attrName>
                                        </p:attrNameLst>
                                      </p:cBhvr>
                                      <p:to>
                                        <p:strVal val="visible"/>
                                      </p:to>
                                    </p:set>
                                    <p:animEffect transition="in" filter="blinds(horizontal)">
                                      <p:cBhvr>
                                        <p:cTn id="33" dur="500"/>
                                        <p:tgtEl>
                                          <p:spTgt spid="59459"/>
                                        </p:tgtEl>
                                      </p:cBhvr>
                                    </p:animEffect>
                                  </p:childTnLst>
                                </p:cTn>
                              </p:par>
                              <p:par>
                                <p:cTn id="34" presetID="3" presetClass="entr" presetSubtype="10" fill="hold" nodeType="withEffect">
                                  <p:stCondLst>
                                    <p:cond delay="0"/>
                                  </p:stCondLst>
                                  <p:childTnLst>
                                    <p:set>
                                      <p:cBhvr>
                                        <p:cTn id="35" dur="1" fill="hold">
                                          <p:stCondLst>
                                            <p:cond delay="0"/>
                                          </p:stCondLst>
                                        </p:cTn>
                                        <p:tgtEl>
                                          <p:spTgt spid="59396"/>
                                        </p:tgtEl>
                                        <p:attrNameLst>
                                          <p:attrName>style.visibility</p:attrName>
                                        </p:attrNameLst>
                                      </p:cBhvr>
                                      <p:to>
                                        <p:strVal val="visible"/>
                                      </p:to>
                                    </p:set>
                                    <p:animEffect transition="in" filter="blinds(horizontal)">
                                      <p:cBhvr>
                                        <p:cTn id="36" dur="500"/>
                                        <p:tgtEl>
                                          <p:spTgt spid="59396"/>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9434">
                                            <p:txEl>
                                              <p:pRg st="0" end="0"/>
                                            </p:txEl>
                                          </p:spTgt>
                                        </p:tgtEl>
                                        <p:attrNameLst>
                                          <p:attrName>style.visibility</p:attrName>
                                        </p:attrNameLst>
                                      </p:cBhvr>
                                      <p:to>
                                        <p:strVal val="visible"/>
                                      </p:to>
                                    </p:set>
                                    <p:animEffect transition="in" filter="blinds(horizontal)">
                                      <p:cBhvr>
                                        <p:cTn id="41" dur="500"/>
                                        <p:tgtEl>
                                          <p:spTgt spid="59434">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59434">
                                            <p:txEl>
                                              <p:pRg st="1" end="1"/>
                                            </p:txEl>
                                          </p:spTgt>
                                        </p:tgtEl>
                                        <p:attrNameLst>
                                          <p:attrName>style.visibility</p:attrName>
                                        </p:attrNameLst>
                                      </p:cBhvr>
                                      <p:to>
                                        <p:strVal val="visible"/>
                                      </p:to>
                                    </p:set>
                                    <p:animEffect transition="in" filter="blinds(horizontal)">
                                      <p:cBhvr>
                                        <p:cTn id="46" dur="500"/>
                                        <p:tgtEl>
                                          <p:spTgt spid="59434">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59434">
                                            <p:txEl>
                                              <p:pRg st="2" end="2"/>
                                            </p:txEl>
                                          </p:spTgt>
                                        </p:tgtEl>
                                        <p:attrNameLst>
                                          <p:attrName>style.visibility</p:attrName>
                                        </p:attrNameLst>
                                      </p:cBhvr>
                                      <p:to>
                                        <p:strVal val="visible"/>
                                      </p:to>
                                    </p:set>
                                    <p:animEffect transition="in" filter="blinds(horizontal)">
                                      <p:cBhvr>
                                        <p:cTn id="51" dur="500"/>
                                        <p:tgtEl>
                                          <p:spTgt spid="59434">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59434">
                                            <p:txEl>
                                              <p:pRg st="3" end="3"/>
                                            </p:txEl>
                                          </p:spTgt>
                                        </p:tgtEl>
                                        <p:attrNameLst>
                                          <p:attrName>style.visibility</p:attrName>
                                        </p:attrNameLst>
                                      </p:cBhvr>
                                      <p:to>
                                        <p:strVal val="visible"/>
                                      </p:to>
                                    </p:set>
                                    <p:animEffect transition="in" filter="blinds(horizontal)">
                                      <p:cBhvr>
                                        <p:cTn id="56" dur="500"/>
                                        <p:tgtEl>
                                          <p:spTgt spid="59434">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59434">
                                            <p:txEl>
                                              <p:pRg st="4" end="4"/>
                                            </p:txEl>
                                          </p:spTgt>
                                        </p:tgtEl>
                                        <p:attrNameLst>
                                          <p:attrName>style.visibility</p:attrName>
                                        </p:attrNameLst>
                                      </p:cBhvr>
                                      <p:to>
                                        <p:strVal val="visible"/>
                                      </p:to>
                                    </p:set>
                                    <p:animEffect transition="in" filter="blinds(horizontal)">
                                      <p:cBhvr>
                                        <p:cTn id="61" dur="500"/>
                                        <p:tgtEl>
                                          <p:spTgt spid="59434">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59434">
                                            <p:txEl>
                                              <p:pRg st="5" end="5"/>
                                            </p:txEl>
                                          </p:spTgt>
                                        </p:tgtEl>
                                        <p:attrNameLst>
                                          <p:attrName>style.visibility</p:attrName>
                                        </p:attrNameLst>
                                      </p:cBhvr>
                                      <p:to>
                                        <p:strVal val="visible"/>
                                      </p:to>
                                    </p:set>
                                    <p:animEffect transition="in" filter="blinds(horizontal)">
                                      <p:cBhvr>
                                        <p:cTn id="66" dur="500"/>
                                        <p:tgtEl>
                                          <p:spTgt spid="59434">
                                            <p:txEl>
                                              <p:pRg st="5" end="5"/>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59434">
                                            <p:txEl>
                                              <p:pRg st="6" end="6"/>
                                            </p:txEl>
                                          </p:spTgt>
                                        </p:tgtEl>
                                        <p:attrNameLst>
                                          <p:attrName>style.visibility</p:attrName>
                                        </p:attrNameLst>
                                      </p:cBhvr>
                                      <p:to>
                                        <p:strVal val="visible"/>
                                      </p:to>
                                    </p:set>
                                    <p:animEffect transition="in" filter="blinds(horizontal)">
                                      <p:cBhvr>
                                        <p:cTn id="71" dur="500"/>
                                        <p:tgtEl>
                                          <p:spTgt spid="59434">
                                            <p:txEl>
                                              <p:pRg st="6" end="6"/>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59434">
                                            <p:txEl>
                                              <p:pRg st="7" end="7"/>
                                            </p:txEl>
                                          </p:spTgt>
                                        </p:tgtEl>
                                        <p:attrNameLst>
                                          <p:attrName>style.visibility</p:attrName>
                                        </p:attrNameLst>
                                      </p:cBhvr>
                                      <p:to>
                                        <p:strVal val="visible"/>
                                      </p:to>
                                    </p:set>
                                    <p:animEffect transition="in" filter="blinds(horizontal)">
                                      <p:cBhvr>
                                        <p:cTn id="76" dur="500"/>
                                        <p:tgtEl>
                                          <p:spTgt spid="59434">
                                            <p:txEl>
                                              <p:pRg st="7" end="7"/>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59434">
                                            <p:txEl>
                                              <p:pRg st="8" end="8"/>
                                            </p:txEl>
                                          </p:spTgt>
                                        </p:tgtEl>
                                        <p:attrNameLst>
                                          <p:attrName>style.visibility</p:attrName>
                                        </p:attrNameLst>
                                      </p:cBhvr>
                                      <p:to>
                                        <p:strVal val="visible"/>
                                      </p:to>
                                    </p:set>
                                    <p:animEffect transition="in" filter="blinds(horizontal)">
                                      <p:cBhvr>
                                        <p:cTn id="81" dur="500"/>
                                        <p:tgtEl>
                                          <p:spTgt spid="59434">
                                            <p:txEl>
                                              <p:pRg st="8" end="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59434">
                                            <p:txEl>
                                              <p:pRg st="9" end="9"/>
                                            </p:txEl>
                                          </p:spTgt>
                                        </p:tgtEl>
                                        <p:attrNameLst>
                                          <p:attrName>style.visibility</p:attrName>
                                        </p:attrNameLst>
                                      </p:cBhvr>
                                      <p:to>
                                        <p:strVal val="visible"/>
                                      </p:to>
                                    </p:set>
                                    <p:animEffect transition="in" filter="blinds(horizontal)">
                                      <p:cBhvr>
                                        <p:cTn id="86" dur="500"/>
                                        <p:tgtEl>
                                          <p:spTgt spid="59434">
                                            <p:txEl>
                                              <p:pRg st="9" end="9"/>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59434">
                                            <p:txEl>
                                              <p:pRg st="10" end="10"/>
                                            </p:txEl>
                                          </p:spTgt>
                                        </p:tgtEl>
                                        <p:attrNameLst>
                                          <p:attrName>style.visibility</p:attrName>
                                        </p:attrNameLst>
                                      </p:cBhvr>
                                      <p:to>
                                        <p:strVal val="visible"/>
                                      </p:to>
                                    </p:set>
                                    <p:animEffect transition="in" filter="blinds(horizontal)">
                                      <p:cBhvr>
                                        <p:cTn id="91" dur="500"/>
                                        <p:tgtEl>
                                          <p:spTgt spid="59434">
                                            <p:txEl>
                                              <p:pRg st="10" end="1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nodeType="clickEffect">
                                  <p:stCondLst>
                                    <p:cond delay="0"/>
                                  </p:stCondLst>
                                  <p:childTnLst>
                                    <p:set>
                                      <p:cBhvr>
                                        <p:cTn id="95" dur="1" fill="hold">
                                          <p:stCondLst>
                                            <p:cond delay="0"/>
                                          </p:stCondLst>
                                        </p:cTn>
                                        <p:tgtEl>
                                          <p:spTgt spid="59496">
                                            <p:txEl>
                                              <p:pRg st="0" end="0"/>
                                            </p:txEl>
                                          </p:spTgt>
                                        </p:tgtEl>
                                        <p:attrNameLst>
                                          <p:attrName>style.visibility</p:attrName>
                                        </p:attrNameLst>
                                      </p:cBhvr>
                                      <p:to>
                                        <p:strVal val="visible"/>
                                      </p:to>
                                    </p:set>
                                    <p:animEffect transition="in" filter="blinds(horizontal)">
                                      <p:cBhvr>
                                        <p:cTn id="96" dur="500"/>
                                        <p:tgtEl>
                                          <p:spTgt spid="59496">
                                            <p:txEl>
                                              <p:pRg st="0" end="0"/>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nodeType="clickEffect">
                                  <p:stCondLst>
                                    <p:cond delay="0"/>
                                  </p:stCondLst>
                                  <p:childTnLst>
                                    <p:set>
                                      <p:cBhvr>
                                        <p:cTn id="100" dur="1" fill="hold">
                                          <p:stCondLst>
                                            <p:cond delay="0"/>
                                          </p:stCondLst>
                                        </p:cTn>
                                        <p:tgtEl>
                                          <p:spTgt spid="59496">
                                            <p:txEl>
                                              <p:pRg st="1" end="1"/>
                                            </p:txEl>
                                          </p:spTgt>
                                        </p:tgtEl>
                                        <p:attrNameLst>
                                          <p:attrName>style.visibility</p:attrName>
                                        </p:attrNameLst>
                                      </p:cBhvr>
                                      <p:to>
                                        <p:strVal val="visible"/>
                                      </p:to>
                                    </p:set>
                                    <p:animEffect transition="in" filter="blinds(horizontal)">
                                      <p:cBhvr>
                                        <p:cTn id="101" dur="500"/>
                                        <p:tgtEl>
                                          <p:spTgt spid="59496">
                                            <p:txEl>
                                              <p:pRg st="1" end="1"/>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59496">
                                            <p:txEl>
                                              <p:pRg st="2" end="2"/>
                                            </p:txEl>
                                          </p:spTgt>
                                        </p:tgtEl>
                                        <p:attrNameLst>
                                          <p:attrName>style.visibility</p:attrName>
                                        </p:attrNameLst>
                                      </p:cBhvr>
                                      <p:to>
                                        <p:strVal val="visible"/>
                                      </p:to>
                                    </p:set>
                                    <p:animEffect transition="in" filter="blinds(horizontal)">
                                      <p:cBhvr>
                                        <p:cTn id="106" dur="500"/>
                                        <p:tgtEl>
                                          <p:spTgt spid="59496">
                                            <p:txEl>
                                              <p:pRg st="2" end="2"/>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59496">
                                            <p:txEl>
                                              <p:pRg st="3" end="3"/>
                                            </p:txEl>
                                          </p:spTgt>
                                        </p:tgtEl>
                                        <p:attrNameLst>
                                          <p:attrName>style.visibility</p:attrName>
                                        </p:attrNameLst>
                                      </p:cBhvr>
                                      <p:to>
                                        <p:strVal val="visible"/>
                                      </p:to>
                                    </p:set>
                                    <p:animEffect transition="in" filter="blinds(horizontal)">
                                      <p:cBhvr>
                                        <p:cTn id="111" dur="500"/>
                                        <p:tgtEl>
                                          <p:spTgt spid="59496">
                                            <p:txEl>
                                              <p:pRg st="3" end="3"/>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nodeType="clickEffect">
                                  <p:stCondLst>
                                    <p:cond delay="0"/>
                                  </p:stCondLst>
                                  <p:childTnLst>
                                    <p:set>
                                      <p:cBhvr>
                                        <p:cTn id="115" dur="1" fill="hold">
                                          <p:stCondLst>
                                            <p:cond delay="0"/>
                                          </p:stCondLst>
                                        </p:cTn>
                                        <p:tgtEl>
                                          <p:spTgt spid="59496">
                                            <p:txEl>
                                              <p:pRg st="4" end="4"/>
                                            </p:txEl>
                                          </p:spTgt>
                                        </p:tgtEl>
                                        <p:attrNameLst>
                                          <p:attrName>style.visibility</p:attrName>
                                        </p:attrNameLst>
                                      </p:cBhvr>
                                      <p:to>
                                        <p:strVal val="visible"/>
                                      </p:to>
                                    </p:set>
                                    <p:animEffect transition="in" filter="blinds(horizontal)">
                                      <p:cBhvr>
                                        <p:cTn id="116" dur="500"/>
                                        <p:tgtEl>
                                          <p:spTgt spid="59496">
                                            <p:txEl>
                                              <p:pRg st="4" end="4"/>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nodeType="clickEffect">
                                  <p:stCondLst>
                                    <p:cond delay="0"/>
                                  </p:stCondLst>
                                  <p:childTnLst>
                                    <p:set>
                                      <p:cBhvr>
                                        <p:cTn id="120" dur="1" fill="hold">
                                          <p:stCondLst>
                                            <p:cond delay="0"/>
                                          </p:stCondLst>
                                        </p:cTn>
                                        <p:tgtEl>
                                          <p:spTgt spid="59496">
                                            <p:txEl>
                                              <p:pRg st="5" end="5"/>
                                            </p:txEl>
                                          </p:spTgt>
                                        </p:tgtEl>
                                        <p:attrNameLst>
                                          <p:attrName>style.visibility</p:attrName>
                                        </p:attrNameLst>
                                      </p:cBhvr>
                                      <p:to>
                                        <p:strVal val="visible"/>
                                      </p:to>
                                    </p:set>
                                    <p:animEffect transition="in" filter="blinds(horizontal)">
                                      <p:cBhvr>
                                        <p:cTn id="121" dur="500"/>
                                        <p:tgtEl>
                                          <p:spTgt spid="59496">
                                            <p:txEl>
                                              <p:pRg st="5" end="5"/>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3" presetClass="entr" presetSubtype="10" fill="hold" nodeType="clickEffect">
                                  <p:stCondLst>
                                    <p:cond delay="0"/>
                                  </p:stCondLst>
                                  <p:childTnLst>
                                    <p:set>
                                      <p:cBhvr>
                                        <p:cTn id="125" dur="1" fill="hold">
                                          <p:stCondLst>
                                            <p:cond delay="0"/>
                                          </p:stCondLst>
                                        </p:cTn>
                                        <p:tgtEl>
                                          <p:spTgt spid="59496">
                                            <p:txEl>
                                              <p:pRg st="6" end="6"/>
                                            </p:txEl>
                                          </p:spTgt>
                                        </p:tgtEl>
                                        <p:attrNameLst>
                                          <p:attrName>style.visibility</p:attrName>
                                        </p:attrNameLst>
                                      </p:cBhvr>
                                      <p:to>
                                        <p:strVal val="visible"/>
                                      </p:to>
                                    </p:set>
                                    <p:animEffect transition="in" filter="blinds(horizontal)">
                                      <p:cBhvr>
                                        <p:cTn id="126" dur="500"/>
                                        <p:tgtEl>
                                          <p:spTgt spid="59496">
                                            <p:txEl>
                                              <p:pRg st="6" end="6"/>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nodeType="clickEffect">
                                  <p:stCondLst>
                                    <p:cond delay="0"/>
                                  </p:stCondLst>
                                  <p:childTnLst>
                                    <p:set>
                                      <p:cBhvr>
                                        <p:cTn id="130" dur="1" fill="hold">
                                          <p:stCondLst>
                                            <p:cond delay="0"/>
                                          </p:stCondLst>
                                        </p:cTn>
                                        <p:tgtEl>
                                          <p:spTgt spid="59496">
                                            <p:txEl>
                                              <p:pRg st="7" end="7"/>
                                            </p:txEl>
                                          </p:spTgt>
                                        </p:tgtEl>
                                        <p:attrNameLst>
                                          <p:attrName>style.visibility</p:attrName>
                                        </p:attrNameLst>
                                      </p:cBhvr>
                                      <p:to>
                                        <p:strVal val="visible"/>
                                      </p:to>
                                    </p:set>
                                    <p:animEffect transition="in" filter="blinds(horizontal)">
                                      <p:cBhvr>
                                        <p:cTn id="131" dur="500"/>
                                        <p:tgtEl>
                                          <p:spTgt spid="59496">
                                            <p:txEl>
                                              <p:pRg st="7" end="7"/>
                                            </p:txEl>
                                          </p:spTgt>
                                        </p:tgtEl>
                                      </p:cBhvr>
                                    </p:animEffect>
                                  </p:childTnLst>
                                </p:cTn>
                              </p:par>
                            </p:childTnLst>
                          </p:cTn>
                        </p:par>
                      </p:childTnLst>
                    </p:cTn>
                  </p:par>
                  <p:par>
                    <p:cTn id="132" fill="hold">
                      <p:stCondLst>
                        <p:cond delay="indefinite"/>
                      </p:stCondLst>
                      <p:childTnLst>
                        <p:par>
                          <p:cTn id="133" fill="hold">
                            <p:stCondLst>
                              <p:cond delay="0"/>
                            </p:stCondLst>
                            <p:childTnLst>
                              <p:par>
                                <p:cTn id="134" presetID="3" presetClass="entr" presetSubtype="10" fill="hold" nodeType="clickEffect">
                                  <p:stCondLst>
                                    <p:cond delay="0"/>
                                  </p:stCondLst>
                                  <p:childTnLst>
                                    <p:set>
                                      <p:cBhvr>
                                        <p:cTn id="135" dur="1" fill="hold">
                                          <p:stCondLst>
                                            <p:cond delay="0"/>
                                          </p:stCondLst>
                                        </p:cTn>
                                        <p:tgtEl>
                                          <p:spTgt spid="59496">
                                            <p:txEl>
                                              <p:pRg st="8" end="8"/>
                                            </p:txEl>
                                          </p:spTgt>
                                        </p:tgtEl>
                                        <p:attrNameLst>
                                          <p:attrName>style.visibility</p:attrName>
                                        </p:attrNameLst>
                                      </p:cBhvr>
                                      <p:to>
                                        <p:strVal val="visible"/>
                                      </p:to>
                                    </p:set>
                                    <p:animEffect transition="in" filter="blinds(horizontal)">
                                      <p:cBhvr>
                                        <p:cTn id="136" dur="500"/>
                                        <p:tgtEl>
                                          <p:spTgt spid="59496">
                                            <p:txEl>
                                              <p:pRg st="8" end="8"/>
                                            </p:txEl>
                                          </p:spTgt>
                                        </p:tgtEl>
                                      </p:cBhvr>
                                    </p:animEffect>
                                  </p:childTnLst>
                                </p:cTn>
                              </p:par>
                            </p:childTnLst>
                          </p:cTn>
                        </p:par>
                      </p:childTnLst>
                    </p:cTn>
                  </p:par>
                  <p:par>
                    <p:cTn id="137" fill="hold">
                      <p:stCondLst>
                        <p:cond delay="indefinite"/>
                      </p:stCondLst>
                      <p:childTnLst>
                        <p:par>
                          <p:cTn id="138" fill="hold">
                            <p:stCondLst>
                              <p:cond delay="0"/>
                            </p:stCondLst>
                            <p:childTnLst>
                              <p:par>
                                <p:cTn id="139" presetID="3" presetClass="entr" presetSubtype="10" fill="hold" nodeType="clickEffect">
                                  <p:stCondLst>
                                    <p:cond delay="0"/>
                                  </p:stCondLst>
                                  <p:childTnLst>
                                    <p:set>
                                      <p:cBhvr>
                                        <p:cTn id="140" dur="1" fill="hold">
                                          <p:stCondLst>
                                            <p:cond delay="0"/>
                                          </p:stCondLst>
                                        </p:cTn>
                                        <p:tgtEl>
                                          <p:spTgt spid="59496">
                                            <p:txEl>
                                              <p:pRg st="9" end="9"/>
                                            </p:txEl>
                                          </p:spTgt>
                                        </p:tgtEl>
                                        <p:attrNameLst>
                                          <p:attrName>style.visibility</p:attrName>
                                        </p:attrNameLst>
                                      </p:cBhvr>
                                      <p:to>
                                        <p:strVal val="visible"/>
                                      </p:to>
                                    </p:set>
                                    <p:animEffect transition="in" filter="blinds(horizontal)">
                                      <p:cBhvr>
                                        <p:cTn id="141" dur="500"/>
                                        <p:tgtEl>
                                          <p:spTgt spid="59496">
                                            <p:txEl>
                                              <p:pRg st="9" end="9"/>
                                            </p:txEl>
                                          </p:spTgt>
                                        </p:tgtEl>
                                      </p:cBhvr>
                                    </p:animEffect>
                                  </p:childTnLst>
                                </p:cTn>
                              </p:par>
                            </p:childTnLst>
                          </p:cTn>
                        </p:par>
                      </p:childTnLst>
                    </p:cTn>
                  </p:par>
                  <p:par>
                    <p:cTn id="142" fill="hold">
                      <p:stCondLst>
                        <p:cond delay="indefinite"/>
                      </p:stCondLst>
                      <p:childTnLst>
                        <p:par>
                          <p:cTn id="143" fill="hold">
                            <p:stCondLst>
                              <p:cond delay="0"/>
                            </p:stCondLst>
                            <p:childTnLst>
                              <p:par>
                                <p:cTn id="144" presetID="3" presetClass="entr" presetSubtype="10" fill="hold" nodeType="clickEffect">
                                  <p:stCondLst>
                                    <p:cond delay="0"/>
                                  </p:stCondLst>
                                  <p:childTnLst>
                                    <p:set>
                                      <p:cBhvr>
                                        <p:cTn id="145" dur="1" fill="hold">
                                          <p:stCondLst>
                                            <p:cond delay="0"/>
                                          </p:stCondLst>
                                        </p:cTn>
                                        <p:tgtEl>
                                          <p:spTgt spid="59496">
                                            <p:txEl>
                                              <p:pRg st="10" end="10"/>
                                            </p:txEl>
                                          </p:spTgt>
                                        </p:tgtEl>
                                        <p:attrNameLst>
                                          <p:attrName>style.visibility</p:attrName>
                                        </p:attrNameLst>
                                      </p:cBhvr>
                                      <p:to>
                                        <p:strVal val="visible"/>
                                      </p:to>
                                    </p:set>
                                    <p:animEffect transition="in" filter="blinds(horizontal)">
                                      <p:cBhvr>
                                        <p:cTn id="146" dur="500"/>
                                        <p:tgtEl>
                                          <p:spTgt spid="59496">
                                            <p:txEl>
                                              <p:pRg st="10" end="10"/>
                                            </p:txEl>
                                          </p:spTgt>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ntr" presetSubtype="10" fill="hold" nodeType="clickEffect">
                                  <p:stCondLst>
                                    <p:cond delay="0"/>
                                  </p:stCondLst>
                                  <p:childTnLst>
                                    <p:set>
                                      <p:cBhvr>
                                        <p:cTn id="150" dur="1" fill="hold">
                                          <p:stCondLst>
                                            <p:cond delay="0"/>
                                          </p:stCondLst>
                                        </p:cTn>
                                        <p:tgtEl>
                                          <p:spTgt spid="3">
                                            <p:txEl>
                                              <p:pRg st="15" end="15"/>
                                            </p:txEl>
                                          </p:spTgt>
                                        </p:tgtEl>
                                        <p:attrNameLst>
                                          <p:attrName>style.visibility</p:attrName>
                                        </p:attrNameLst>
                                      </p:cBhvr>
                                      <p:to>
                                        <p:strVal val="visible"/>
                                      </p:to>
                                    </p:set>
                                    <p:animEffect transition="in" filter="blinds(horizontal)">
                                      <p:cBhvr>
                                        <p:cTn id="151" dur="500"/>
                                        <p:tgtEl>
                                          <p:spTgt spid="3">
                                            <p:txEl>
                                              <p:pRg st="15" end="15"/>
                                            </p:txEl>
                                          </p:spTgt>
                                        </p:tgtEl>
                                      </p:cBhvr>
                                    </p:animEffect>
                                  </p:childTnLst>
                                </p:cTn>
                              </p:par>
                            </p:childTnLst>
                          </p:cTn>
                        </p:par>
                      </p:childTnLst>
                    </p:cTn>
                  </p:par>
                  <p:par>
                    <p:cTn id="152" fill="hold">
                      <p:stCondLst>
                        <p:cond delay="indefinite"/>
                      </p:stCondLst>
                      <p:childTnLst>
                        <p:par>
                          <p:cTn id="153" fill="hold">
                            <p:stCondLst>
                              <p:cond delay="0"/>
                            </p:stCondLst>
                            <p:childTnLst>
                              <p:par>
                                <p:cTn id="154" presetID="3" presetClass="entr" presetSubtype="10" fill="hold" nodeType="clickEffect">
                                  <p:stCondLst>
                                    <p:cond delay="0"/>
                                  </p:stCondLst>
                                  <p:childTnLst>
                                    <p:set>
                                      <p:cBhvr>
                                        <p:cTn id="155" dur="1" fill="hold">
                                          <p:stCondLst>
                                            <p:cond delay="0"/>
                                          </p:stCondLst>
                                        </p:cTn>
                                        <p:tgtEl>
                                          <p:spTgt spid="3">
                                            <p:txEl>
                                              <p:pRg st="16" end="16"/>
                                            </p:txEl>
                                          </p:spTgt>
                                        </p:tgtEl>
                                        <p:attrNameLst>
                                          <p:attrName>style.visibility</p:attrName>
                                        </p:attrNameLst>
                                      </p:cBhvr>
                                      <p:to>
                                        <p:strVal val="visible"/>
                                      </p:to>
                                    </p:set>
                                    <p:animEffect transition="in" filter="blinds(horizontal)">
                                      <p:cBhvr>
                                        <p:cTn id="156" dur="500"/>
                                        <p:tgtEl>
                                          <p:spTgt spid="3">
                                            <p:txEl>
                                              <p:pRg st="16" end="16"/>
                                            </p:txEl>
                                          </p:spTgt>
                                        </p:tgtEl>
                                      </p:cBhvr>
                                    </p:animEffect>
                                  </p:childTnLst>
                                </p:cTn>
                              </p:par>
                            </p:childTnLst>
                          </p:cTn>
                        </p:par>
                      </p:childTnLst>
                    </p:cTn>
                  </p:par>
                  <p:par>
                    <p:cTn id="157" fill="hold">
                      <p:stCondLst>
                        <p:cond delay="indefinite"/>
                      </p:stCondLst>
                      <p:childTnLst>
                        <p:par>
                          <p:cTn id="158" fill="hold">
                            <p:stCondLst>
                              <p:cond delay="0"/>
                            </p:stCondLst>
                            <p:childTnLst>
                              <p:par>
                                <p:cTn id="159" presetID="3" presetClass="entr" presetSubtype="10" fill="hold" nodeType="clickEffect">
                                  <p:stCondLst>
                                    <p:cond delay="0"/>
                                  </p:stCondLst>
                                  <p:childTnLst>
                                    <p:set>
                                      <p:cBhvr>
                                        <p:cTn id="160" dur="1" fill="hold">
                                          <p:stCondLst>
                                            <p:cond delay="0"/>
                                          </p:stCondLst>
                                        </p:cTn>
                                        <p:tgtEl>
                                          <p:spTgt spid="3">
                                            <p:txEl>
                                              <p:pRg st="17" end="17"/>
                                            </p:txEl>
                                          </p:spTgt>
                                        </p:tgtEl>
                                        <p:attrNameLst>
                                          <p:attrName>style.visibility</p:attrName>
                                        </p:attrNameLst>
                                      </p:cBhvr>
                                      <p:to>
                                        <p:strVal val="visible"/>
                                      </p:to>
                                    </p:set>
                                    <p:animEffect transition="in" filter="blinds(horizontal)">
                                      <p:cBhvr>
                                        <p:cTn id="161" dur="500"/>
                                        <p:tgtEl>
                                          <p:spTgt spid="3">
                                            <p:txEl>
                                              <p:pRg st="17" end="17"/>
                                            </p:txEl>
                                          </p:spTgt>
                                        </p:tgtEl>
                                      </p:cBhvr>
                                    </p:animEffect>
                                  </p:childTnLst>
                                </p:cTn>
                              </p:par>
                            </p:childTnLst>
                          </p:cTn>
                        </p:par>
                      </p:childTnLst>
                    </p:cTn>
                  </p:par>
                  <p:par>
                    <p:cTn id="162" fill="hold">
                      <p:stCondLst>
                        <p:cond delay="indefinite"/>
                      </p:stCondLst>
                      <p:childTnLst>
                        <p:par>
                          <p:cTn id="163" fill="hold">
                            <p:stCondLst>
                              <p:cond delay="0"/>
                            </p:stCondLst>
                            <p:childTnLst>
                              <p:par>
                                <p:cTn id="164" presetID="3" presetClass="entr" presetSubtype="10" fill="hold" nodeType="clickEffect">
                                  <p:stCondLst>
                                    <p:cond delay="0"/>
                                  </p:stCondLst>
                                  <p:childTnLst>
                                    <p:set>
                                      <p:cBhvr>
                                        <p:cTn id="165" dur="1" fill="hold">
                                          <p:stCondLst>
                                            <p:cond delay="0"/>
                                          </p:stCondLst>
                                        </p:cTn>
                                        <p:tgtEl>
                                          <p:spTgt spid="3">
                                            <p:txEl>
                                              <p:pRg st="18" end="18"/>
                                            </p:txEl>
                                          </p:spTgt>
                                        </p:tgtEl>
                                        <p:attrNameLst>
                                          <p:attrName>style.visibility</p:attrName>
                                        </p:attrNameLst>
                                      </p:cBhvr>
                                      <p:to>
                                        <p:strVal val="visible"/>
                                      </p:to>
                                    </p:set>
                                    <p:animEffect transition="in" filter="blinds(horizontal)">
                                      <p:cBhvr>
                                        <p:cTn id="166"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build="p"/>
      <p:bldP spid="59458" grpId="0" animBg="1"/>
      <p:bldP spid="59459"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E3DBD5E9-9779-4345-8450-DF3033432237}"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8" name="Rectangle 3"/>
          <p:cNvSpPr>
            <a:spLocks noGrp="1" noChangeArrowheads="1"/>
          </p:cNvSpPr>
          <p:nvPr>
            <p:ph type="body" idx="1"/>
          </p:nvPr>
        </p:nvSpPr>
        <p:spPr>
          <a:xfrm>
            <a:off x="443806" y="982797"/>
            <a:ext cx="8448673" cy="4678451"/>
          </a:xfrm>
        </p:spPr>
        <p:txBody>
          <a:bodyPr/>
          <a:lstStyle/>
          <a:p>
            <a:pPr eaLnBrk="1" hangingPunct="1">
              <a:lnSpc>
                <a:spcPct val="80000"/>
              </a:lnSpc>
              <a:buClr>
                <a:srgbClr val="FF0000"/>
              </a:buClr>
              <a:buFont typeface="Wingdings" panose="05000000000000000000" pitchFamily="2" charset="2"/>
              <a:buChar char="n"/>
            </a:pPr>
            <a:r>
              <a:rPr lang="en-US" altLang="zh-CN" sz="2800" b="1" dirty="0">
                <a:solidFill>
                  <a:srgbClr val="0000FF"/>
                </a:solidFill>
              </a:rPr>
              <a:t>2. </a:t>
            </a:r>
            <a:r>
              <a:rPr lang="zh-CN" altLang="en-US" sz="2800" b="1" dirty="0">
                <a:solidFill>
                  <a:srgbClr val="0000FF"/>
                </a:solidFill>
              </a:rPr>
              <a:t>孩子链表表示法</a:t>
            </a:r>
            <a:r>
              <a:rPr lang="en-US" altLang="zh-CN" sz="2400" b="1" dirty="0">
                <a:solidFill>
                  <a:srgbClr val="0000FF"/>
                </a:solidFill>
              </a:rPr>
              <a:t>(Children Linked List Representation)</a:t>
            </a:r>
            <a:endParaRPr lang="zh-CN" altLang="en-US" sz="2800" b="1" dirty="0">
              <a:solidFill>
                <a:srgbClr val="0000FF"/>
              </a:solidFill>
            </a:endParaRPr>
          </a:p>
          <a:p>
            <a:pPr eaLnBrk="1" hangingPunct="1">
              <a:lnSpc>
                <a:spcPct val="80000"/>
              </a:lnSpc>
              <a:buFont typeface="Wingdings" panose="05000000000000000000" pitchFamily="2" charset="2"/>
              <a:buNone/>
            </a:pPr>
            <a:r>
              <a:rPr lang="zh-CN" altLang="en-US" sz="2000" b="1" dirty="0"/>
              <a:t>     存储每个结点的孩子信息，因而是链表形式。</a:t>
            </a:r>
            <a:endParaRPr lang="zh-CN" altLang="en-US" sz="2000" b="1" dirty="0"/>
          </a:p>
          <a:p>
            <a:pPr eaLnBrk="1" hangingPunct="1">
              <a:lnSpc>
                <a:spcPct val="80000"/>
              </a:lnSpc>
              <a:buFont typeface="Wingdings" panose="05000000000000000000" pitchFamily="2" charset="2"/>
              <a:buNone/>
            </a:pPr>
            <a:r>
              <a:rPr lang="zh-CN" altLang="en-US" b="1" dirty="0"/>
              <a:t>        </a:t>
            </a:r>
            <a:endParaRPr lang="zh-CN" altLang="en-US" sz="2000" dirty="0"/>
          </a:p>
          <a:p>
            <a:pPr eaLnBrk="1" hangingPunct="1">
              <a:lnSpc>
                <a:spcPct val="80000"/>
              </a:lnSpc>
            </a:pPr>
            <a:endParaRPr lang="zh-CN" altLang="en-US" b="1" dirty="0"/>
          </a:p>
          <a:p>
            <a:pPr eaLnBrk="1" hangingPunct="1">
              <a:lnSpc>
                <a:spcPct val="80000"/>
              </a:lnSpc>
            </a:pPr>
            <a:endParaRPr lang="zh-CN" altLang="en-US" b="1" dirty="0"/>
          </a:p>
          <a:p>
            <a:pPr eaLnBrk="1" hangingPunct="1">
              <a:lnSpc>
                <a:spcPct val="80000"/>
              </a:lnSpc>
            </a:pPr>
            <a:endParaRPr lang="zh-CN" altLang="en-US" b="1" dirty="0"/>
          </a:p>
          <a:p>
            <a:pPr eaLnBrk="1" hangingPunct="1">
              <a:lnSpc>
                <a:spcPct val="80000"/>
              </a:lnSpc>
            </a:pPr>
            <a:endParaRPr lang="zh-CN" altLang="en-US" b="1" dirty="0"/>
          </a:p>
          <a:p>
            <a:pPr eaLnBrk="1" hangingPunct="1">
              <a:lnSpc>
                <a:spcPct val="80000"/>
              </a:lnSpc>
            </a:pPr>
            <a:endParaRPr lang="zh-CN" altLang="en-US" b="1" dirty="0"/>
          </a:p>
          <a:p>
            <a:pPr eaLnBrk="1" hangingPunct="1">
              <a:lnSpc>
                <a:spcPct val="80000"/>
              </a:lnSpc>
            </a:pPr>
            <a:endParaRPr lang="zh-CN" altLang="en-US" b="1" dirty="0"/>
          </a:p>
          <a:p>
            <a:pPr eaLnBrk="1" hangingPunct="1">
              <a:lnSpc>
                <a:spcPct val="80000"/>
              </a:lnSpc>
            </a:pPr>
            <a:endParaRPr lang="zh-CN" altLang="en-US" b="1" dirty="0"/>
          </a:p>
          <a:p>
            <a:pPr eaLnBrk="1" hangingPunct="1">
              <a:lnSpc>
                <a:spcPct val="80000"/>
              </a:lnSpc>
              <a:buFont typeface="Wingdings" panose="05000000000000000000" pitchFamily="2" charset="2"/>
              <a:buNone/>
            </a:pPr>
            <a:r>
              <a:rPr lang="zh-CN" altLang="en-US" sz="2000" dirty="0"/>
              <a:t>     </a:t>
            </a:r>
            <a:endParaRPr lang="zh-CN" altLang="en-US" sz="2000" dirty="0"/>
          </a:p>
          <a:p>
            <a:pPr eaLnBrk="1" hangingPunct="1">
              <a:lnSpc>
                <a:spcPct val="80000"/>
              </a:lnSpc>
              <a:spcBef>
                <a:spcPts val="600"/>
              </a:spcBef>
              <a:buFont typeface="Wingdings" panose="05000000000000000000" pitchFamily="2" charset="2"/>
              <a:buNone/>
            </a:pPr>
            <a:r>
              <a:rPr lang="zh-CN" altLang="en-US" sz="2000" b="1" dirty="0">
                <a:solidFill>
                  <a:srgbClr val="FF0000"/>
                </a:solidFill>
              </a:rPr>
              <a:t>优点</a:t>
            </a:r>
            <a:r>
              <a:rPr lang="zh-CN" altLang="en-US" sz="2000" b="1" dirty="0"/>
              <a:t>：找孩子结点</a:t>
            </a:r>
            <a:r>
              <a:rPr lang="de-DE" altLang="en-US" sz="2000" b="1" dirty="0"/>
              <a:t>/</a:t>
            </a:r>
            <a:r>
              <a:rPr lang="zh-CN" altLang="en-US" sz="2000" b="1" dirty="0"/>
              <a:t>后代容易</a:t>
            </a:r>
            <a:endParaRPr lang="zh-CN" altLang="en-US" sz="2000" b="1" dirty="0"/>
          </a:p>
          <a:p>
            <a:pPr eaLnBrk="1" hangingPunct="1">
              <a:lnSpc>
                <a:spcPct val="80000"/>
              </a:lnSpc>
              <a:spcBef>
                <a:spcPts val="600"/>
              </a:spcBef>
              <a:buFont typeface="Wingdings" panose="05000000000000000000" pitchFamily="2" charset="2"/>
              <a:buNone/>
            </a:pPr>
            <a:r>
              <a:rPr lang="zh-CN" altLang="en-US" sz="2000" b="1" dirty="0">
                <a:solidFill>
                  <a:srgbClr val="FF0000"/>
                </a:solidFill>
              </a:rPr>
              <a:t>缺点</a:t>
            </a:r>
            <a:r>
              <a:rPr lang="zh-CN" altLang="en-US" sz="2000" b="1" dirty="0"/>
              <a:t>：重复，结构不一致</a:t>
            </a:r>
            <a:endParaRPr lang="zh-CN" altLang="en-US" sz="2000" b="1" dirty="0"/>
          </a:p>
        </p:txBody>
      </p:sp>
      <p:sp>
        <p:nvSpPr>
          <p:cNvPr id="60440" name="Line 24"/>
          <p:cNvSpPr>
            <a:spLocks noChangeShapeType="1"/>
          </p:cNvSpPr>
          <p:nvPr/>
        </p:nvSpPr>
        <p:spPr bwMode="auto">
          <a:xfrm>
            <a:off x="3059113" y="2890559"/>
            <a:ext cx="576262"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0478" name="Group 62"/>
          <p:cNvGraphicFramePr>
            <a:graphicFrameLocks noGrp="1"/>
          </p:cNvGraphicFramePr>
          <p:nvPr/>
        </p:nvGraphicFramePr>
        <p:xfrm>
          <a:off x="1763713" y="2059287"/>
          <a:ext cx="1584325" cy="3590927"/>
        </p:xfrm>
        <a:graphic>
          <a:graphicData uri="http://schemas.openxmlformats.org/drawingml/2006/table">
            <a:tbl>
              <a:tblPr/>
              <a:tblGrid>
                <a:gridCol w="792162"/>
                <a:gridCol w="792163"/>
              </a:tblGrid>
              <a:tr h="325438">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楷体_GB2312" pitchFamily="1" charset="-122"/>
                        </a:rPr>
                        <a:t>A</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r>
              <a:tr h="325438">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楷体_GB2312" pitchFamily="1" charset="-122"/>
                        </a:rPr>
                        <a:t>B</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r>
              <a:tr h="327025">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楷体_GB2312" pitchFamily="1" charset="-122"/>
                        </a:rPr>
                        <a:t>C</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r>
              <a:tr h="327025">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楷体_GB2312" pitchFamily="1" charset="-122"/>
                        </a:rPr>
                        <a:t>D</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r>
              <a:tr h="327025">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楷体_GB2312" pitchFamily="1" charset="-122"/>
                        </a:rPr>
                        <a:t>E</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r>
              <a:tr h="327025">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楷体_GB2312" pitchFamily="1" charset="-122"/>
                        </a:rPr>
                        <a:t>F</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1" charset="-122"/>
                        </a:rPr>
                        <a:t>^</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r>
              <a:tr h="327025">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楷体_GB2312" pitchFamily="1" charset="-122"/>
                        </a:rPr>
                        <a:t>G</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1" charset="-122"/>
                        </a:rPr>
                        <a:t>^</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r>
              <a:tr h="327025">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楷体_GB2312" pitchFamily="1" charset="-122"/>
                        </a:rPr>
                        <a:t>H</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1" charset="-122"/>
                        </a:rPr>
                        <a:t>^</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r>
              <a:tr h="325438">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楷体_GB2312" pitchFamily="1" charset="-122"/>
                        </a:rPr>
                        <a:t>I</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1" charset="-122"/>
                        </a:rPr>
                        <a:t>^</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r>
              <a:tr h="327025">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楷体_GB2312" pitchFamily="1" charset="-122"/>
                        </a:rPr>
                        <a:t>J</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1" charset="-122"/>
                        </a:rPr>
                        <a:t>^</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r>
              <a:tr h="325438">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楷体_GB2312" pitchFamily="1" charset="-122"/>
                        </a:rPr>
                        <a:t>K</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1" charset="-122"/>
                        </a:rPr>
                        <a:t>^</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r>
            </a:tbl>
          </a:graphicData>
        </a:graphic>
      </p:graphicFrame>
      <p:sp>
        <p:nvSpPr>
          <p:cNvPr id="60516" name="Text Box 100"/>
          <p:cNvSpPr txBox="1">
            <a:spLocks noChangeArrowheads="1"/>
          </p:cNvSpPr>
          <p:nvPr/>
        </p:nvSpPr>
        <p:spPr bwMode="auto">
          <a:xfrm>
            <a:off x="1589910" y="1714583"/>
            <a:ext cx="23749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600" dirty="0">
                <a:solidFill>
                  <a:srgbClr val="FF0000"/>
                </a:solidFill>
                <a:ea typeface="宋体" panose="02010600030101010101" pitchFamily="2" charset="-122"/>
              </a:rPr>
              <a:t>    data  </a:t>
            </a:r>
            <a:r>
              <a:rPr lang="en-US" altLang="zh-CN" sz="1600" dirty="0" err="1">
                <a:solidFill>
                  <a:srgbClr val="FF0000"/>
                </a:solidFill>
                <a:ea typeface="宋体" panose="02010600030101010101" pitchFamily="2" charset="-122"/>
              </a:rPr>
              <a:t>children_link</a:t>
            </a:r>
            <a:endParaRPr lang="zh-CN" altLang="en-US" sz="1600" dirty="0">
              <a:solidFill>
                <a:srgbClr val="FF0000"/>
              </a:solidFill>
              <a:ea typeface="宋体" panose="02010600030101010101" pitchFamily="2" charset="-122"/>
            </a:endParaRPr>
          </a:p>
        </p:txBody>
      </p:sp>
      <p:graphicFrame>
        <p:nvGraphicFramePr>
          <p:cNvPr id="60517" name="Group 101"/>
          <p:cNvGraphicFramePr>
            <a:graphicFrameLocks noGrp="1"/>
          </p:cNvGraphicFramePr>
          <p:nvPr/>
        </p:nvGraphicFramePr>
        <p:xfrm>
          <a:off x="1187624" y="1986262"/>
          <a:ext cx="576262" cy="3590927"/>
        </p:xfrm>
        <a:graphic>
          <a:graphicData uri="http://schemas.openxmlformats.org/drawingml/2006/table">
            <a:tbl>
              <a:tblPr/>
              <a:tblGrid>
                <a:gridCol w="576262"/>
              </a:tblGrid>
              <a:tr h="325438">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r"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r>
                        <a:rPr kumimoji="0" lang="en-US" altLang="zh-CN" sz="2000" b="0" i="0" u="none" strike="noStrike" cap="none" normalizeH="0" baseline="0" dirty="0">
                          <a:ln>
                            <a:noFill/>
                          </a:ln>
                          <a:solidFill>
                            <a:srgbClr val="FF0000"/>
                          </a:solidFill>
                          <a:effectLst/>
                          <a:latin typeface="Times New Roman" panose="02020603050405020304" pitchFamily="18" charset="0"/>
                          <a:ea typeface="楷体_GB2312" pitchFamily="1" charset="-122"/>
                        </a:rPr>
                        <a:t>0</a:t>
                      </a:r>
                      <a:endParaRPr kumimoji="0" lang="en-US" altLang="zh-CN" sz="2000" b="0" i="0" u="none" strike="noStrike" cap="none" normalizeH="0" baseline="0" dirty="0">
                        <a:ln>
                          <a:noFill/>
                        </a:ln>
                        <a:solidFill>
                          <a:srgbClr val="FF0000"/>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r>
              <a:tr h="325438">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r"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r>
                        <a:rPr kumimoji="0" lang="en-US" altLang="zh-CN" sz="2000" b="0" i="0" u="none" strike="noStrike" cap="none" normalizeH="0" baseline="0" dirty="0">
                          <a:ln>
                            <a:noFill/>
                          </a:ln>
                          <a:solidFill>
                            <a:srgbClr val="FF0000"/>
                          </a:solidFill>
                          <a:effectLst/>
                          <a:latin typeface="Times New Roman" panose="02020603050405020304" pitchFamily="18" charset="0"/>
                          <a:ea typeface="楷体_GB2312" pitchFamily="1" charset="-122"/>
                        </a:rPr>
                        <a:t>1</a:t>
                      </a:r>
                      <a:endParaRPr kumimoji="0" lang="en-US" altLang="zh-CN" sz="2000" b="0" i="0" u="none" strike="noStrike" cap="none" normalizeH="0" baseline="0" dirty="0">
                        <a:ln>
                          <a:noFill/>
                        </a:ln>
                        <a:solidFill>
                          <a:srgbClr val="FF0000"/>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r>
              <a:tr h="327025">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r"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r>
                        <a:rPr kumimoji="0" lang="en-US" altLang="zh-CN" sz="2000" b="0" i="0" u="none" strike="noStrike" cap="none" normalizeH="0" baseline="0" dirty="0">
                          <a:ln>
                            <a:noFill/>
                          </a:ln>
                          <a:solidFill>
                            <a:srgbClr val="FF0000"/>
                          </a:solidFill>
                          <a:effectLst/>
                          <a:latin typeface="Times New Roman" panose="02020603050405020304" pitchFamily="18" charset="0"/>
                          <a:ea typeface="楷体_GB2312" pitchFamily="1" charset="-122"/>
                        </a:rPr>
                        <a:t>2</a:t>
                      </a:r>
                      <a:endParaRPr kumimoji="0" lang="en-US" altLang="zh-CN" sz="2000" b="0" i="0" u="none" strike="noStrike" cap="none" normalizeH="0" baseline="0" dirty="0">
                        <a:ln>
                          <a:noFill/>
                        </a:ln>
                        <a:solidFill>
                          <a:srgbClr val="FF0000"/>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r>
              <a:tr h="327025">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r"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r>
                        <a:rPr kumimoji="0" lang="en-US" altLang="zh-CN" sz="2000" b="0" i="0" u="none" strike="noStrike" cap="none" normalizeH="0" baseline="0">
                          <a:ln>
                            <a:noFill/>
                          </a:ln>
                          <a:solidFill>
                            <a:srgbClr val="FF0000"/>
                          </a:solidFill>
                          <a:effectLst/>
                          <a:latin typeface="Times New Roman" panose="02020603050405020304" pitchFamily="18" charset="0"/>
                          <a:ea typeface="楷体_GB2312" pitchFamily="1" charset="-122"/>
                        </a:rPr>
                        <a:t>3</a:t>
                      </a:r>
                      <a:endParaRPr kumimoji="0" lang="en-US" altLang="zh-CN" sz="2000" b="0" i="0" u="none" strike="noStrike" cap="none" normalizeH="0" baseline="0">
                        <a:ln>
                          <a:noFill/>
                        </a:ln>
                        <a:solidFill>
                          <a:srgbClr val="FF0000"/>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r>
              <a:tr h="327025">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r"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r>
                        <a:rPr kumimoji="0" lang="en-US" altLang="zh-CN" sz="2000" b="0" i="0" u="none" strike="noStrike" cap="none" normalizeH="0" baseline="0">
                          <a:ln>
                            <a:noFill/>
                          </a:ln>
                          <a:solidFill>
                            <a:srgbClr val="FF0000"/>
                          </a:solidFill>
                          <a:effectLst/>
                          <a:latin typeface="Times New Roman" panose="02020603050405020304" pitchFamily="18" charset="0"/>
                          <a:ea typeface="楷体_GB2312" pitchFamily="1" charset="-122"/>
                        </a:rPr>
                        <a:t>4</a:t>
                      </a:r>
                      <a:endParaRPr kumimoji="0" lang="en-US" altLang="zh-CN" sz="2000" b="0" i="0" u="none" strike="noStrike" cap="none" normalizeH="0" baseline="0">
                        <a:ln>
                          <a:noFill/>
                        </a:ln>
                        <a:solidFill>
                          <a:srgbClr val="FF0000"/>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r>
              <a:tr h="327025">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r"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r>
                        <a:rPr kumimoji="0" lang="en-US" altLang="zh-CN" sz="2000" b="0" i="0" u="none" strike="noStrike" cap="none" normalizeH="0" baseline="0">
                          <a:ln>
                            <a:noFill/>
                          </a:ln>
                          <a:solidFill>
                            <a:srgbClr val="FF0000"/>
                          </a:solidFill>
                          <a:effectLst/>
                          <a:latin typeface="Times New Roman" panose="02020603050405020304" pitchFamily="18" charset="0"/>
                          <a:ea typeface="楷体_GB2312" pitchFamily="1" charset="-122"/>
                        </a:rPr>
                        <a:t>5</a:t>
                      </a:r>
                      <a:endParaRPr kumimoji="0" lang="en-US" altLang="zh-CN" sz="2000" b="0" i="0" u="none" strike="noStrike" cap="none" normalizeH="0" baseline="0">
                        <a:ln>
                          <a:noFill/>
                        </a:ln>
                        <a:solidFill>
                          <a:srgbClr val="FF0000"/>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r>
              <a:tr h="327025">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r"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r>
                        <a:rPr kumimoji="0" lang="en-US" altLang="zh-CN" sz="2000" b="0" i="0" u="none" strike="noStrike" cap="none" normalizeH="0" baseline="0">
                          <a:ln>
                            <a:noFill/>
                          </a:ln>
                          <a:solidFill>
                            <a:srgbClr val="FF0000"/>
                          </a:solidFill>
                          <a:effectLst/>
                          <a:latin typeface="Times New Roman" panose="02020603050405020304" pitchFamily="18" charset="0"/>
                          <a:ea typeface="楷体_GB2312" pitchFamily="1" charset="-122"/>
                        </a:rPr>
                        <a:t>6</a:t>
                      </a:r>
                      <a:endParaRPr kumimoji="0" lang="en-US" altLang="zh-CN" sz="2000" b="0" i="0" u="none" strike="noStrike" cap="none" normalizeH="0" baseline="0">
                        <a:ln>
                          <a:noFill/>
                        </a:ln>
                        <a:solidFill>
                          <a:srgbClr val="FF0000"/>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r>
              <a:tr h="327025">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r"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r>
                        <a:rPr kumimoji="0" lang="en-US" altLang="zh-CN" sz="2000" b="0" i="0" u="none" strike="noStrike" cap="none" normalizeH="0" baseline="0">
                          <a:ln>
                            <a:noFill/>
                          </a:ln>
                          <a:solidFill>
                            <a:srgbClr val="FF0000"/>
                          </a:solidFill>
                          <a:effectLst/>
                          <a:latin typeface="Times New Roman" panose="02020603050405020304" pitchFamily="18" charset="0"/>
                          <a:ea typeface="楷体_GB2312" pitchFamily="1" charset="-122"/>
                        </a:rPr>
                        <a:t>7</a:t>
                      </a:r>
                      <a:endParaRPr kumimoji="0" lang="en-US" altLang="zh-CN" sz="2000" b="0" i="0" u="none" strike="noStrike" cap="none" normalizeH="0" baseline="0">
                        <a:ln>
                          <a:noFill/>
                        </a:ln>
                        <a:solidFill>
                          <a:srgbClr val="FF0000"/>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r>
              <a:tr h="325438">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r"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r>
                        <a:rPr kumimoji="0" lang="en-US" altLang="zh-CN" sz="2000" b="0" i="0" u="none" strike="noStrike" cap="none" normalizeH="0" baseline="0">
                          <a:ln>
                            <a:noFill/>
                          </a:ln>
                          <a:solidFill>
                            <a:srgbClr val="FF0000"/>
                          </a:solidFill>
                          <a:effectLst/>
                          <a:latin typeface="Times New Roman" panose="02020603050405020304" pitchFamily="18" charset="0"/>
                          <a:ea typeface="楷体_GB2312" pitchFamily="1" charset="-122"/>
                        </a:rPr>
                        <a:t>8</a:t>
                      </a:r>
                      <a:endParaRPr kumimoji="0" lang="en-US" altLang="zh-CN" sz="2000" b="0" i="0" u="none" strike="noStrike" cap="none" normalizeH="0" baseline="0">
                        <a:ln>
                          <a:noFill/>
                        </a:ln>
                        <a:solidFill>
                          <a:srgbClr val="FF0000"/>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r>
              <a:tr h="327025">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r"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r>
                        <a:rPr kumimoji="0" lang="en-US" altLang="zh-CN" sz="2000" b="0" i="0" u="none" strike="noStrike" cap="none" normalizeH="0" baseline="0">
                          <a:ln>
                            <a:noFill/>
                          </a:ln>
                          <a:solidFill>
                            <a:srgbClr val="FF0000"/>
                          </a:solidFill>
                          <a:effectLst/>
                          <a:latin typeface="Times New Roman" panose="02020603050405020304" pitchFamily="18" charset="0"/>
                          <a:ea typeface="楷体_GB2312" pitchFamily="1" charset="-122"/>
                        </a:rPr>
                        <a:t>9</a:t>
                      </a:r>
                      <a:endParaRPr kumimoji="0" lang="en-US" altLang="zh-CN" sz="2000" b="0" i="0" u="none" strike="noStrike" cap="none" normalizeH="0" baseline="0">
                        <a:ln>
                          <a:noFill/>
                        </a:ln>
                        <a:solidFill>
                          <a:srgbClr val="FF0000"/>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r>
              <a:tr h="325438">
                <a:tc>
                  <a:txBody>
                    <a:bodyPr/>
                    <a:lstStyle>
                      <a:lvl1pPr algn="l">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lgn="l">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lgn="l">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r" defTabSz="914400" rtl="0" eaLnBrk="1" fontAlgn="base" latinLnBrk="0" hangingPunct="1">
                        <a:lnSpc>
                          <a:spcPct val="70000"/>
                        </a:lnSpc>
                        <a:spcBef>
                          <a:spcPct val="0"/>
                        </a:spcBef>
                        <a:spcAft>
                          <a:spcPct val="0"/>
                        </a:spcAft>
                        <a:buClr>
                          <a:schemeClr val="accent2"/>
                        </a:buClr>
                        <a:buSzTx/>
                        <a:buFont typeface="Wingdings" panose="05000000000000000000" pitchFamily="2" charset="2"/>
                        <a:buNone/>
                      </a:pPr>
                      <a:r>
                        <a:rPr kumimoji="0" lang="en-US" altLang="zh-CN" sz="2000" b="0" i="0" u="none" strike="noStrike" cap="none" normalizeH="0" baseline="0" dirty="0">
                          <a:ln>
                            <a:noFill/>
                          </a:ln>
                          <a:solidFill>
                            <a:srgbClr val="FF0000"/>
                          </a:solidFill>
                          <a:effectLst/>
                          <a:latin typeface="Times New Roman" panose="02020603050405020304" pitchFamily="18" charset="0"/>
                          <a:ea typeface="楷体_GB2312" pitchFamily="1" charset="-122"/>
                        </a:rPr>
                        <a:t>10</a:t>
                      </a:r>
                      <a:endParaRPr kumimoji="0" lang="en-US" altLang="zh-CN" sz="2000" b="0" i="0" u="none" strike="noStrike" cap="none" normalizeH="0" baseline="0" dirty="0">
                        <a:ln>
                          <a:noFill/>
                        </a:ln>
                        <a:solidFill>
                          <a:srgbClr val="FF0000"/>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r>
            </a:tbl>
          </a:graphicData>
        </a:graphic>
      </p:graphicFrame>
      <p:grpSp>
        <p:nvGrpSpPr>
          <p:cNvPr id="67" name="组合 66"/>
          <p:cNvGrpSpPr/>
          <p:nvPr/>
        </p:nvGrpSpPr>
        <p:grpSpPr>
          <a:xfrm>
            <a:off x="-988268" y="119022"/>
            <a:ext cx="7258422" cy="682974"/>
            <a:chOff x="-587415" y="5033721"/>
            <a:chExt cx="7530760" cy="656199"/>
          </a:xfrm>
        </p:grpSpPr>
        <p:sp>
          <p:nvSpPr>
            <p:cNvPr id="68"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69" name="TextBox 6"/>
            <p:cNvSpPr txBox="1">
              <a:spLocks noChangeArrowheads="1"/>
            </p:cNvSpPr>
            <p:nvPr/>
          </p:nvSpPr>
          <p:spPr bwMode="auto">
            <a:xfrm>
              <a:off x="-587415" y="5033721"/>
              <a:ext cx="7530760" cy="62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8.6 </a:t>
              </a:r>
              <a:r>
                <a:rPr lang="zh-CN" altLang="en-US" sz="3600" b="1" dirty="0">
                  <a:latin typeface="Times New Roman" panose="02020603050405020304" pitchFamily="18" charset="0"/>
                  <a:ea typeface="黑体" panose="02010609060101010101" pitchFamily="49" charset="-122"/>
                </a:rPr>
                <a:t>树与森林</a:t>
              </a:r>
              <a:endParaRPr lang="zh-CN" altLang="en-US" sz="3600" b="1" dirty="0">
                <a:latin typeface="Times New Roman" panose="02020603050405020304" pitchFamily="18" charset="0"/>
                <a:ea typeface="黑体" panose="02010609060101010101" pitchFamily="49" charset="-122"/>
              </a:endParaRPr>
            </a:p>
          </p:txBody>
        </p:sp>
        <p:pic>
          <p:nvPicPr>
            <p:cNvPr id="70" name="图片 69"/>
            <p:cNvPicPr>
              <a:picLocks noChangeAspect="1"/>
            </p:cNvPicPr>
            <p:nvPr/>
          </p:nvPicPr>
          <p:blipFill>
            <a:blip r:embed="rId1" cstate="print"/>
            <a:stretch>
              <a:fillRect/>
            </a:stretch>
          </p:blipFill>
          <p:spPr>
            <a:xfrm>
              <a:off x="1199659" y="5205012"/>
              <a:ext cx="420013" cy="322083"/>
            </a:xfrm>
            <a:prstGeom prst="rect">
              <a:avLst/>
            </a:prstGeom>
          </p:spPr>
        </p:pic>
      </p:grpSp>
      <p:pic>
        <p:nvPicPr>
          <p:cNvPr id="71" name="图片 70"/>
          <p:cNvPicPr>
            <a:picLocks noChangeAspect="1"/>
          </p:cNvPicPr>
          <p:nvPr/>
        </p:nvPicPr>
        <p:blipFill>
          <a:blip r:embed="rId2"/>
          <a:stretch>
            <a:fillRect/>
          </a:stretch>
        </p:blipFill>
        <p:spPr>
          <a:xfrm>
            <a:off x="4635288" y="3688568"/>
            <a:ext cx="3690223" cy="2703903"/>
          </a:xfrm>
          <a:prstGeom prst="rect">
            <a:avLst/>
          </a:prstGeom>
        </p:spPr>
      </p:pic>
      <p:grpSp>
        <p:nvGrpSpPr>
          <p:cNvPr id="20" name="组合 19"/>
          <p:cNvGrpSpPr/>
          <p:nvPr/>
        </p:nvGrpSpPr>
        <p:grpSpPr>
          <a:xfrm>
            <a:off x="3348036" y="1986262"/>
            <a:ext cx="4196426" cy="442684"/>
            <a:chOff x="3348036" y="1986262"/>
            <a:chExt cx="4196426" cy="442684"/>
          </a:xfrm>
        </p:grpSpPr>
        <p:sp>
          <p:nvSpPr>
            <p:cNvPr id="60522" name="Text Box 6"/>
            <p:cNvSpPr txBox="1">
              <a:spLocks noChangeArrowheads="1"/>
            </p:cNvSpPr>
            <p:nvPr/>
          </p:nvSpPr>
          <p:spPr bwMode="auto">
            <a:xfrm>
              <a:off x="3637063" y="2055531"/>
              <a:ext cx="611881" cy="265112"/>
            </a:xfrm>
            <a:prstGeom prst="rect">
              <a:avLst/>
            </a:prstGeom>
            <a:solidFill>
              <a:srgbClr val="FFFF00"/>
            </a:solidFill>
            <a:ln w="9525">
              <a:solidFill>
                <a:srgbClr val="000000"/>
              </a:solidFill>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spcAft>
                  <a:spcPts val="300"/>
                </a:spcAft>
              </a:pPr>
              <a:endParaRPr lang="en-US" altLang="zh-CN" b="1" dirty="0">
                <a:latin typeface="Times New Roman" panose="02020603050405020304" pitchFamily="18" charset="0"/>
                <a:ea typeface="宋体" panose="02010600030101010101" pitchFamily="2" charset="-122"/>
              </a:endParaRPr>
            </a:p>
          </p:txBody>
        </p:sp>
        <p:sp>
          <p:nvSpPr>
            <p:cNvPr id="60523" name="Line 7"/>
            <p:cNvSpPr>
              <a:spLocks noChangeShapeType="1"/>
            </p:cNvSpPr>
            <p:nvPr/>
          </p:nvSpPr>
          <p:spPr bwMode="auto">
            <a:xfrm>
              <a:off x="4249738" y="2054354"/>
              <a:ext cx="1588" cy="265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 name="矩形 10"/>
            <p:cNvSpPr/>
            <p:nvPr/>
          </p:nvSpPr>
          <p:spPr>
            <a:xfrm>
              <a:off x="3802126" y="1986262"/>
              <a:ext cx="243619" cy="369332"/>
            </a:xfrm>
            <a:prstGeom prst="rect">
              <a:avLst/>
            </a:prstGeom>
          </p:spPr>
          <p:txBody>
            <a:bodyPr wrap="square">
              <a:spAutoFit/>
            </a:bodyPr>
            <a:lstStyle/>
            <a:p>
              <a:r>
                <a:rPr lang="en-US" altLang="zh-CN" b="1" dirty="0"/>
                <a:t>B</a:t>
              </a:r>
              <a:endParaRPr lang="zh-CN" altLang="en-US" dirty="0"/>
            </a:p>
          </p:txBody>
        </p:sp>
        <p:sp>
          <p:nvSpPr>
            <p:cNvPr id="13" name="矩形 12"/>
            <p:cNvSpPr/>
            <p:nvPr/>
          </p:nvSpPr>
          <p:spPr>
            <a:xfrm>
              <a:off x="4248944" y="2054354"/>
              <a:ext cx="410369" cy="265112"/>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Line 20"/>
            <p:cNvSpPr>
              <a:spLocks noChangeShapeType="1"/>
            </p:cNvSpPr>
            <p:nvPr/>
          </p:nvSpPr>
          <p:spPr bwMode="auto">
            <a:xfrm>
              <a:off x="4454525" y="2199452"/>
              <a:ext cx="614363"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 name="Text Box 6"/>
            <p:cNvSpPr txBox="1">
              <a:spLocks noChangeArrowheads="1"/>
            </p:cNvSpPr>
            <p:nvPr/>
          </p:nvSpPr>
          <p:spPr bwMode="auto">
            <a:xfrm>
              <a:off x="5061735" y="2065056"/>
              <a:ext cx="611881" cy="265112"/>
            </a:xfrm>
            <a:prstGeom prst="rect">
              <a:avLst/>
            </a:prstGeom>
            <a:solidFill>
              <a:srgbClr val="FFFF00"/>
            </a:solidFill>
            <a:ln w="9525">
              <a:solidFill>
                <a:srgbClr val="000000"/>
              </a:solidFill>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spcAft>
                  <a:spcPts val="300"/>
                </a:spcAft>
              </a:pPr>
              <a:endParaRPr lang="en-US" altLang="zh-CN" b="1" dirty="0">
                <a:latin typeface="Times New Roman" panose="02020603050405020304" pitchFamily="18" charset="0"/>
                <a:ea typeface="宋体" panose="02010600030101010101" pitchFamily="2" charset="-122"/>
              </a:endParaRPr>
            </a:p>
          </p:txBody>
        </p:sp>
        <p:sp>
          <p:nvSpPr>
            <p:cNvPr id="81" name="Line 7"/>
            <p:cNvSpPr>
              <a:spLocks noChangeShapeType="1"/>
            </p:cNvSpPr>
            <p:nvPr/>
          </p:nvSpPr>
          <p:spPr bwMode="auto">
            <a:xfrm>
              <a:off x="5674410" y="2063879"/>
              <a:ext cx="1588" cy="265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 name="矩形 81"/>
            <p:cNvSpPr/>
            <p:nvPr/>
          </p:nvSpPr>
          <p:spPr>
            <a:xfrm>
              <a:off x="5673616" y="2063879"/>
              <a:ext cx="410369" cy="265112"/>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Line 20"/>
            <p:cNvSpPr>
              <a:spLocks noChangeShapeType="1"/>
            </p:cNvSpPr>
            <p:nvPr/>
          </p:nvSpPr>
          <p:spPr bwMode="auto">
            <a:xfrm>
              <a:off x="5879197" y="2208977"/>
              <a:ext cx="614363"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 name="矩形 83"/>
            <p:cNvSpPr/>
            <p:nvPr/>
          </p:nvSpPr>
          <p:spPr>
            <a:xfrm>
              <a:off x="5196954" y="2011769"/>
              <a:ext cx="243619" cy="369332"/>
            </a:xfrm>
            <a:prstGeom prst="rect">
              <a:avLst/>
            </a:prstGeom>
          </p:spPr>
          <p:txBody>
            <a:bodyPr wrap="square">
              <a:spAutoFit/>
            </a:bodyPr>
            <a:lstStyle/>
            <a:p>
              <a:r>
                <a:rPr lang="en-US" altLang="zh-CN" b="1" dirty="0"/>
                <a:t>C</a:t>
              </a:r>
              <a:endParaRPr lang="zh-CN" altLang="en-US" dirty="0"/>
            </a:p>
          </p:txBody>
        </p:sp>
        <p:sp>
          <p:nvSpPr>
            <p:cNvPr id="85" name="Text Box 6"/>
            <p:cNvSpPr txBox="1">
              <a:spLocks noChangeArrowheads="1"/>
            </p:cNvSpPr>
            <p:nvPr/>
          </p:nvSpPr>
          <p:spPr bwMode="auto">
            <a:xfrm>
              <a:off x="6498704" y="2085946"/>
              <a:ext cx="635389" cy="265112"/>
            </a:xfrm>
            <a:prstGeom prst="rect">
              <a:avLst/>
            </a:prstGeom>
            <a:solidFill>
              <a:srgbClr val="FFFF00"/>
            </a:solidFill>
            <a:ln w="9525">
              <a:solidFill>
                <a:srgbClr val="000000"/>
              </a:solidFill>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spcAft>
                  <a:spcPts val="300"/>
                </a:spcAft>
              </a:pPr>
              <a:endParaRPr lang="en-US" altLang="zh-CN" b="1" dirty="0">
                <a:latin typeface="Times New Roman" panose="02020603050405020304" pitchFamily="18" charset="0"/>
                <a:ea typeface="宋体" panose="02010600030101010101" pitchFamily="2" charset="-122"/>
              </a:endParaRPr>
            </a:p>
          </p:txBody>
        </p:sp>
        <p:sp>
          <p:nvSpPr>
            <p:cNvPr id="86" name="Line 7"/>
            <p:cNvSpPr>
              <a:spLocks noChangeShapeType="1"/>
            </p:cNvSpPr>
            <p:nvPr/>
          </p:nvSpPr>
          <p:spPr bwMode="auto">
            <a:xfrm>
              <a:off x="7134826" y="2084769"/>
              <a:ext cx="1649" cy="265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 name="矩形 86"/>
            <p:cNvSpPr/>
            <p:nvPr/>
          </p:nvSpPr>
          <p:spPr>
            <a:xfrm>
              <a:off x="7118327" y="2084769"/>
              <a:ext cx="426135" cy="265112"/>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6648071" y="2032659"/>
              <a:ext cx="252979" cy="369332"/>
            </a:xfrm>
            <a:prstGeom prst="rect">
              <a:avLst/>
            </a:prstGeom>
          </p:spPr>
          <p:txBody>
            <a:bodyPr wrap="square">
              <a:spAutoFit/>
            </a:bodyPr>
            <a:lstStyle/>
            <a:p>
              <a:r>
                <a:rPr lang="en-US" altLang="zh-CN" b="1" dirty="0"/>
                <a:t>D</a:t>
              </a:r>
              <a:endParaRPr lang="zh-CN" altLang="en-US" dirty="0"/>
            </a:p>
          </p:txBody>
        </p:sp>
        <p:sp>
          <p:nvSpPr>
            <p:cNvPr id="17" name="矩形 16"/>
            <p:cNvSpPr/>
            <p:nvPr/>
          </p:nvSpPr>
          <p:spPr>
            <a:xfrm>
              <a:off x="7166910" y="2142714"/>
              <a:ext cx="319318" cy="286232"/>
            </a:xfrm>
            <a:prstGeom prst="rect">
              <a:avLst/>
            </a:prstGeom>
          </p:spPr>
          <p:txBody>
            <a:bodyPr wrap="none">
              <a:spAutoFit/>
            </a:bodyPr>
            <a:lstStyle/>
            <a:p>
              <a:pPr lvl="0" algn="ctr">
                <a:lnSpc>
                  <a:spcPct val="70000"/>
                </a:lnSpc>
                <a:buClr>
                  <a:schemeClr val="accent2"/>
                </a:buClr>
              </a:pPr>
              <a:r>
                <a:rPr lang="en-US" altLang="zh-CN" b="1" dirty="0">
                  <a:latin typeface="Times New Roman" panose="02020603050405020304" pitchFamily="18" charset="0"/>
                  <a:ea typeface="楷体_GB2312" pitchFamily="1" charset="-122"/>
                </a:rPr>
                <a:t>^</a:t>
              </a:r>
              <a:endParaRPr lang="en-US" altLang="zh-CN" b="1" dirty="0">
                <a:latin typeface="Times New Roman" panose="02020603050405020304" pitchFamily="18" charset="0"/>
                <a:ea typeface="楷体_GB2312" pitchFamily="1" charset="-122"/>
              </a:endParaRPr>
            </a:p>
          </p:txBody>
        </p:sp>
        <p:cxnSp>
          <p:nvCxnSpPr>
            <p:cNvPr id="15" name="直接箭头连接符 14"/>
            <p:cNvCxnSpPr/>
            <p:nvPr/>
          </p:nvCxnSpPr>
          <p:spPr>
            <a:xfrm>
              <a:off x="3348036" y="2199452"/>
              <a:ext cx="28733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3345223" y="2354470"/>
            <a:ext cx="2781280" cy="417177"/>
            <a:chOff x="3348035" y="2354470"/>
            <a:chExt cx="2781280" cy="417177"/>
          </a:xfrm>
        </p:grpSpPr>
        <p:sp>
          <p:nvSpPr>
            <p:cNvPr id="60430" name="Line 14"/>
            <p:cNvSpPr>
              <a:spLocks noChangeShapeType="1"/>
            </p:cNvSpPr>
            <p:nvPr/>
          </p:nvSpPr>
          <p:spPr bwMode="auto">
            <a:xfrm flipV="1">
              <a:off x="3348035" y="2549246"/>
              <a:ext cx="287339" cy="243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9" name="组合 18"/>
            <p:cNvGrpSpPr/>
            <p:nvPr/>
          </p:nvGrpSpPr>
          <p:grpSpPr>
            <a:xfrm>
              <a:off x="3646588" y="2354470"/>
              <a:ext cx="2482727" cy="417177"/>
              <a:chOff x="3646588" y="2158908"/>
              <a:chExt cx="2482727" cy="417177"/>
            </a:xfrm>
          </p:grpSpPr>
          <p:sp>
            <p:nvSpPr>
              <p:cNvPr id="91" name="Text Box 6"/>
              <p:cNvSpPr txBox="1">
                <a:spLocks noChangeArrowheads="1"/>
              </p:cNvSpPr>
              <p:nvPr/>
            </p:nvSpPr>
            <p:spPr bwMode="auto">
              <a:xfrm>
                <a:off x="3646588" y="2212195"/>
                <a:ext cx="611881" cy="265112"/>
              </a:xfrm>
              <a:prstGeom prst="rect">
                <a:avLst/>
              </a:prstGeom>
              <a:solidFill>
                <a:srgbClr val="FFFF00"/>
              </a:solidFill>
              <a:ln w="9525">
                <a:solidFill>
                  <a:srgbClr val="000000"/>
                </a:solidFill>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spcAft>
                    <a:spcPts val="300"/>
                  </a:spcAft>
                </a:pPr>
                <a:endParaRPr lang="en-US" altLang="zh-CN" b="1" dirty="0">
                  <a:latin typeface="Times New Roman" panose="02020603050405020304" pitchFamily="18" charset="0"/>
                  <a:ea typeface="宋体" panose="02010600030101010101" pitchFamily="2" charset="-122"/>
                </a:endParaRPr>
              </a:p>
            </p:txBody>
          </p:sp>
          <p:sp>
            <p:nvSpPr>
              <p:cNvPr id="92" name="Line 7"/>
              <p:cNvSpPr>
                <a:spLocks noChangeShapeType="1"/>
              </p:cNvSpPr>
              <p:nvPr/>
            </p:nvSpPr>
            <p:spPr bwMode="auto">
              <a:xfrm>
                <a:off x="4259263" y="2211018"/>
                <a:ext cx="1588" cy="265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3" name="矩形 92"/>
              <p:cNvSpPr/>
              <p:nvPr/>
            </p:nvSpPr>
            <p:spPr>
              <a:xfrm>
                <a:off x="4258469" y="2211018"/>
                <a:ext cx="410369" cy="265112"/>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Line 20"/>
              <p:cNvSpPr>
                <a:spLocks noChangeShapeType="1"/>
              </p:cNvSpPr>
              <p:nvPr/>
            </p:nvSpPr>
            <p:spPr bwMode="auto">
              <a:xfrm>
                <a:off x="4464050" y="2356116"/>
                <a:ext cx="614363"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 name="矩形 94"/>
              <p:cNvSpPr/>
              <p:nvPr/>
            </p:nvSpPr>
            <p:spPr>
              <a:xfrm>
                <a:off x="3781807" y="2158908"/>
                <a:ext cx="243619" cy="369332"/>
              </a:xfrm>
              <a:prstGeom prst="rect">
                <a:avLst/>
              </a:prstGeom>
            </p:spPr>
            <p:txBody>
              <a:bodyPr wrap="square">
                <a:spAutoFit/>
              </a:bodyPr>
              <a:lstStyle/>
              <a:p>
                <a:r>
                  <a:rPr lang="en-US" altLang="zh-CN" b="1" dirty="0"/>
                  <a:t>E</a:t>
                </a:r>
                <a:endParaRPr lang="zh-CN" altLang="en-US" dirty="0"/>
              </a:p>
            </p:txBody>
          </p:sp>
          <p:sp>
            <p:nvSpPr>
              <p:cNvPr id="96" name="Text Box 6"/>
              <p:cNvSpPr txBox="1">
                <a:spLocks noChangeArrowheads="1"/>
              </p:cNvSpPr>
              <p:nvPr/>
            </p:nvSpPr>
            <p:spPr bwMode="auto">
              <a:xfrm>
                <a:off x="5083557" y="2233085"/>
                <a:ext cx="635389" cy="265112"/>
              </a:xfrm>
              <a:prstGeom prst="rect">
                <a:avLst/>
              </a:prstGeom>
              <a:solidFill>
                <a:srgbClr val="FFFF00"/>
              </a:solidFill>
              <a:ln w="9525">
                <a:solidFill>
                  <a:srgbClr val="000000"/>
                </a:solidFill>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spcAft>
                    <a:spcPts val="300"/>
                  </a:spcAft>
                </a:pPr>
                <a:endParaRPr lang="en-US" altLang="zh-CN" b="1" dirty="0">
                  <a:latin typeface="Times New Roman" panose="02020603050405020304" pitchFamily="18" charset="0"/>
                  <a:ea typeface="宋体" panose="02010600030101010101" pitchFamily="2" charset="-122"/>
                </a:endParaRPr>
              </a:p>
            </p:txBody>
          </p:sp>
          <p:sp>
            <p:nvSpPr>
              <p:cNvPr id="97" name="Line 7"/>
              <p:cNvSpPr>
                <a:spLocks noChangeShapeType="1"/>
              </p:cNvSpPr>
              <p:nvPr/>
            </p:nvSpPr>
            <p:spPr bwMode="auto">
              <a:xfrm>
                <a:off x="5719679" y="2231908"/>
                <a:ext cx="1649" cy="265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8" name="矩形 97"/>
              <p:cNvSpPr/>
              <p:nvPr/>
            </p:nvSpPr>
            <p:spPr>
              <a:xfrm>
                <a:off x="5703180" y="2231908"/>
                <a:ext cx="426135" cy="265112"/>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5232924" y="2179798"/>
                <a:ext cx="252979" cy="369332"/>
              </a:xfrm>
              <a:prstGeom prst="rect">
                <a:avLst/>
              </a:prstGeom>
            </p:spPr>
            <p:txBody>
              <a:bodyPr wrap="square">
                <a:spAutoFit/>
              </a:bodyPr>
              <a:lstStyle/>
              <a:p>
                <a:r>
                  <a:rPr lang="en-US" altLang="zh-CN" b="1" dirty="0"/>
                  <a:t>F</a:t>
                </a:r>
                <a:endParaRPr lang="zh-CN" altLang="en-US" dirty="0"/>
              </a:p>
            </p:txBody>
          </p:sp>
          <p:sp>
            <p:nvSpPr>
              <p:cNvPr id="100" name="矩形 99"/>
              <p:cNvSpPr/>
              <p:nvPr/>
            </p:nvSpPr>
            <p:spPr>
              <a:xfrm>
                <a:off x="5751763" y="2289853"/>
                <a:ext cx="319318" cy="286232"/>
              </a:xfrm>
              <a:prstGeom prst="rect">
                <a:avLst/>
              </a:prstGeom>
            </p:spPr>
            <p:txBody>
              <a:bodyPr wrap="none">
                <a:spAutoFit/>
              </a:bodyPr>
              <a:lstStyle/>
              <a:p>
                <a:pPr lvl="0" algn="ctr">
                  <a:lnSpc>
                    <a:spcPct val="70000"/>
                  </a:lnSpc>
                  <a:buClr>
                    <a:schemeClr val="accent2"/>
                  </a:buClr>
                </a:pPr>
                <a:r>
                  <a:rPr lang="en-US" altLang="zh-CN" b="1" dirty="0">
                    <a:latin typeface="Times New Roman" panose="02020603050405020304" pitchFamily="18" charset="0"/>
                    <a:ea typeface="楷体_GB2312" pitchFamily="1" charset="-122"/>
                  </a:rPr>
                  <a:t>^</a:t>
                </a:r>
                <a:endParaRPr lang="en-US" altLang="zh-CN" b="1" dirty="0">
                  <a:latin typeface="Times New Roman" panose="02020603050405020304" pitchFamily="18" charset="0"/>
                  <a:ea typeface="楷体_GB2312" pitchFamily="1" charset="-122"/>
                </a:endParaRPr>
              </a:p>
            </p:txBody>
          </p:sp>
        </p:grpSp>
      </p:grpSp>
      <p:grpSp>
        <p:nvGrpSpPr>
          <p:cNvPr id="18" name="组合 17"/>
          <p:cNvGrpSpPr/>
          <p:nvPr/>
        </p:nvGrpSpPr>
        <p:grpSpPr>
          <a:xfrm>
            <a:off x="3635896" y="2697983"/>
            <a:ext cx="1045758" cy="396287"/>
            <a:chOff x="7005443" y="2302829"/>
            <a:chExt cx="1045758" cy="396287"/>
          </a:xfrm>
        </p:grpSpPr>
        <p:sp>
          <p:nvSpPr>
            <p:cNvPr id="101" name="Text Box 6"/>
            <p:cNvSpPr txBox="1">
              <a:spLocks noChangeArrowheads="1"/>
            </p:cNvSpPr>
            <p:nvPr/>
          </p:nvSpPr>
          <p:spPr bwMode="auto">
            <a:xfrm>
              <a:off x="7005443" y="2356116"/>
              <a:ext cx="635389" cy="265112"/>
            </a:xfrm>
            <a:prstGeom prst="rect">
              <a:avLst/>
            </a:prstGeom>
            <a:solidFill>
              <a:srgbClr val="FFFF00"/>
            </a:solidFill>
            <a:ln w="9525">
              <a:solidFill>
                <a:srgbClr val="000000"/>
              </a:solidFill>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spcAft>
                  <a:spcPts val="300"/>
                </a:spcAft>
              </a:pPr>
              <a:endParaRPr lang="en-US" altLang="zh-CN" b="1" dirty="0">
                <a:latin typeface="Times New Roman" panose="02020603050405020304" pitchFamily="18" charset="0"/>
                <a:ea typeface="宋体" panose="02010600030101010101" pitchFamily="2" charset="-122"/>
              </a:endParaRPr>
            </a:p>
          </p:txBody>
        </p:sp>
        <p:sp>
          <p:nvSpPr>
            <p:cNvPr id="102" name="Line 7"/>
            <p:cNvSpPr>
              <a:spLocks noChangeShapeType="1"/>
            </p:cNvSpPr>
            <p:nvPr/>
          </p:nvSpPr>
          <p:spPr bwMode="auto">
            <a:xfrm>
              <a:off x="7641565" y="2354939"/>
              <a:ext cx="1649" cy="265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 name="矩形 102"/>
            <p:cNvSpPr/>
            <p:nvPr/>
          </p:nvSpPr>
          <p:spPr>
            <a:xfrm>
              <a:off x="7625066" y="2354939"/>
              <a:ext cx="426135" cy="265112"/>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7154810" y="2302829"/>
              <a:ext cx="252979" cy="369332"/>
            </a:xfrm>
            <a:prstGeom prst="rect">
              <a:avLst/>
            </a:prstGeom>
          </p:spPr>
          <p:txBody>
            <a:bodyPr wrap="square">
              <a:spAutoFit/>
            </a:bodyPr>
            <a:lstStyle/>
            <a:p>
              <a:r>
                <a:rPr lang="en-US" altLang="zh-CN" b="1" dirty="0"/>
                <a:t>G</a:t>
              </a:r>
              <a:endParaRPr lang="zh-CN" altLang="en-US" dirty="0"/>
            </a:p>
          </p:txBody>
        </p:sp>
        <p:sp>
          <p:nvSpPr>
            <p:cNvPr id="105" name="矩形 104"/>
            <p:cNvSpPr/>
            <p:nvPr/>
          </p:nvSpPr>
          <p:spPr>
            <a:xfrm>
              <a:off x="7673649" y="2412884"/>
              <a:ext cx="319318" cy="286232"/>
            </a:xfrm>
            <a:prstGeom prst="rect">
              <a:avLst/>
            </a:prstGeom>
          </p:spPr>
          <p:txBody>
            <a:bodyPr wrap="none">
              <a:spAutoFit/>
            </a:bodyPr>
            <a:lstStyle/>
            <a:p>
              <a:pPr lvl="0" algn="ctr">
                <a:lnSpc>
                  <a:spcPct val="70000"/>
                </a:lnSpc>
                <a:buClr>
                  <a:schemeClr val="accent2"/>
                </a:buClr>
              </a:pPr>
              <a:r>
                <a:rPr lang="en-US" altLang="zh-CN" b="1" dirty="0">
                  <a:latin typeface="Times New Roman" panose="02020603050405020304" pitchFamily="18" charset="0"/>
                  <a:ea typeface="楷体_GB2312" pitchFamily="1" charset="-122"/>
                </a:rPr>
                <a:t>^</a:t>
              </a:r>
              <a:endParaRPr lang="en-US" altLang="zh-CN" b="1" dirty="0">
                <a:latin typeface="Times New Roman" panose="02020603050405020304" pitchFamily="18" charset="0"/>
                <a:ea typeface="楷体_GB2312" pitchFamily="1" charset="-122"/>
              </a:endParaRPr>
            </a:p>
          </p:txBody>
        </p:sp>
      </p:grpSp>
      <p:grpSp>
        <p:nvGrpSpPr>
          <p:cNvPr id="23" name="组合 22"/>
          <p:cNvGrpSpPr/>
          <p:nvPr/>
        </p:nvGrpSpPr>
        <p:grpSpPr>
          <a:xfrm>
            <a:off x="3348036" y="3345627"/>
            <a:ext cx="1335715" cy="396287"/>
            <a:chOff x="3348036" y="3345627"/>
            <a:chExt cx="1335715" cy="396287"/>
          </a:xfrm>
        </p:grpSpPr>
        <p:sp>
          <p:nvSpPr>
            <p:cNvPr id="60444" name="Line 28"/>
            <p:cNvSpPr>
              <a:spLocks noChangeShapeType="1"/>
            </p:cNvSpPr>
            <p:nvPr/>
          </p:nvSpPr>
          <p:spPr bwMode="auto">
            <a:xfrm>
              <a:off x="3348036" y="3510519"/>
              <a:ext cx="287339"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3" name="组合 122"/>
            <p:cNvGrpSpPr/>
            <p:nvPr/>
          </p:nvGrpSpPr>
          <p:grpSpPr>
            <a:xfrm>
              <a:off x="3637993" y="3345627"/>
              <a:ext cx="1045758" cy="396287"/>
              <a:chOff x="7005443" y="2302829"/>
              <a:chExt cx="1045758" cy="396287"/>
            </a:xfrm>
          </p:grpSpPr>
          <p:sp>
            <p:nvSpPr>
              <p:cNvPr id="124" name="Text Box 6"/>
              <p:cNvSpPr txBox="1">
                <a:spLocks noChangeArrowheads="1"/>
              </p:cNvSpPr>
              <p:nvPr/>
            </p:nvSpPr>
            <p:spPr bwMode="auto">
              <a:xfrm>
                <a:off x="7005443" y="2356116"/>
                <a:ext cx="635389" cy="265112"/>
              </a:xfrm>
              <a:prstGeom prst="rect">
                <a:avLst/>
              </a:prstGeom>
              <a:solidFill>
                <a:srgbClr val="FFFF00"/>
              </a:solidFill>
              <a:ln w="9525">
                <a:solidFill>
                  <a:srgbClr val="000000"/>
                </a:solidFill>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spcAft>
                    <a:spcPts val="300"/>
                  </a:spcAft>
                </a:pPr>
                <a:endParaRPr lang="en-US" altLang="zh-CN" b="1" dirty="0">
                  <a:latin typeface="Times New Roman" panose="02020603050405020304" pitchFamily="18" charset="0"/>
                  <a:ea typeface="宋体" panose="02010600030101010101" pitchFamily="2" charset="-122"/>
                </a:endParaRPr>
              </a:p>
            </p:txBody>
          </p:sp>
          <p:sp>
            <p:nvSpPr>
              <p:cNvPr id="125" name="Line 7"/>
              <p:cNvSpPr>
                <a:spLocks noChangeShapeType="1"/>
              </p:cNvSpPr>
              <p:nvPr/>
            </p:nvSpPr>
            <p:spPr bwMode="auto">
              <a:xfrm>
                <a:off x="7641565" y="2354939"/>
                <a:ext cx="1649" cy="265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6" name="矩形 125"/>
              <p:cNvSpPr/>
              <p:nvPr/>
            </p:nvSpPr>
            <p:spPr>
              <a:xfrm>
                <a:off x="7625066" y="2354939"/>
                <a:ext cx="426135" cy="265112"/>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7154810" y="2302829"/>
                <a:ext cx="252979" cy="369332"/>
              </a:xfrm>
              <a:prstGeom prst="rect">
                <a:avLst/>
              </a:prstGeom>
            </p:spPr>
            <p:txBody>
              <a:bodyPr wrap="square">
                <a:spAutoFit/>
              </a:bodyPr>
              <a:lstStyle/>
              <a:p>
                <a:r>
                  <a:rPr lang="en-US" altLang="zh-CN" b="1" dirty="0"/>
                  <a:t>K</a:t>
                </a:r>
                <a:endParaRPr lang="zh-CN" altLang="en-US" dirty="0"/>
              </a:p>
            </p:txBody>
          </p:sp>
          <p:sp>
            <p:nvSpPr>
              <p:cNvPr id="128" name="矩形 127"/>
              <p:cNvSpPr/>
              <p:nvPr/>
            </p:nvSpPr>
            <p:spPr>
              <a:xfrm>
                <a:off x="7673649" y="2412884"/>
                <a:ext cx="319318" cy="286232"/>
              </a:xfrm>
              <a:prstGeom prst="rect">
                <a:avLst/>
              </a:prstGeom>
            </p:spPr>
            <p:txBody>
              <a:bodyPr wrap="none">
                <a:spAutoFit/>
              </a:bodyPr>
              <a:lstStyle/>
              <a:p>
                <a:pPr lvl="0" algn="ctr">
                  <a:lnSpc>
                    <a:spcPct val="70000"/>
                  </a:lnSpc>
                  <a:buClr>
                    <a:schemeClr val="accent2"/>
                  </a:buClr>
                </a:pPr>
                <a:r>
                  <a:rPr lang="en-US" altLang="zh-CN" b="1" dirty="0">
                    <a:latin typeface="Times New Roman" panose="02020603050405020304" pitchFamily="18" charset="0"/>
                    <a:ea typeface="楷体_GB2312" pitchFamily="1" charset="-122"/>
                  </a:rPr>
                  <a:t>^</a:t>
                </a:r>
                <a:endParaRPr lang="en-US" altLang="zh-CN" b="1" dirty="0">
                  <a:latin typeface="Times New Roman" panose="02020603050405020304" pitchFamily="18" charset="0"/>
                  <a:ea typeface="楷体_GB2312" pitchFamily="1" charset="-122"/>
                </a:endParaRPr>
              </a:p>
            </p:txBody>
          </p:sp>
        </p:grpSp>
      </p:grpSp>
      <p:grpSp>
        <p:nvGrpSpPr>
          <p:cNvPr id="22" name="组合 21"/>
          <p:cNvGrpSpPr/>
          <p:nvPr/>
        </p:nvGrpSpPr>
        <p:grpSpPr>
          <a:xfrm>
            <a:off x="3348037" y="3006457"/>
            <a:ext cx="4246846" cy="442684"/>
            <a:chOff x="3348037" y="3006457"/>
            <a:chExt cx="4246846" cy="442684"/>
          </a:xfrm>
        </p:grpSpPr>
        <p:sp>
          <p:nvSpPr>
            <p:cNvPr id="60445" name="Line 29"/>
            <p:cNvSpPr>
              <a:spLocks noChangeShapeType="1"/>
            </p:cNvSpPr>
            <p:nvPr/>
          </p:nvSpPr>
          <p:spPr bwMode="auto">
            <a:xfrm flipV="1">
              <a:off x="3348037" y="3202458"/>
              <a:ext cx="287338"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 name="Text Box 6"/>
            <p:cNvSpPr txBox="1">
              <a:spLocks noChangeArrowheads="1"/>
            </p:cNvSpPr>
            <p:nvPr/>
          </p:nvSpPr>
          <p:spPr bwMode="auto">
            <a:xfrm>
              <a:off x="3641932" y="3075726"/>
              <a:ext cx="674368" cy="265112"/>
            </a:xfrm>
            <a:prstGeom prst="rect">
              <a:avLst/>
            </a:prstGeom>
            <a:solidFill>
              <a:srgbClr val="FFFF00"/>
            </a:solidFill>
            <a:ln w="9525">
              <a:solidFill>
                <a:srgbClr val="000000"/>
              </a:solidFill>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spcAft>
                  <a:spcPts val="300"/>
                </a:spcAft>
              </a:pPr>
              <a:endParaRPr lang="en-US" altLang="zh-CN" b="1" dirty="0">
                <a:latin typeface="Times New Roman" panose="02020603050405020304" pitchFamily="18" charset="0"/>
                <a:ea typeface="宋体" panose="02010600030101010101" pitchFamily="2" charset="-122"/>
              </a:endParaRPr>
            </a:p>
          </p:txBody>
        </p:sp>
        <p:sp>
          <p:nvSpPr>
            <p:cNvPr id="109" name="Line 7"/>
            <p:cNvSpPr>
              <a:spLocks noChangeShapeType="1"/>
            </p:cNvSpPr>
            <p:nvPr/>
          </p:nvSpPr>
          <p:spPr bwMode="auto">
            <a:xfrm>
              <a:off x="4299997" y="3074549"/>
              <a:ext cx="1750" cy="265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0" name="矩形 109"/>
            <p:cNvSpPr/>
            <p:nvPr/>
          </p:nvSpPr>
          <p:spPr>
            <a:xfrm>
              <a:off x="3827669" y="3006457"/>
              <a:ext cx="268498" cy="369332"/>
            </a:xfrm>
            <a:prstGeom prst="rect">
              <a:avLst/>
            </a:prstGeom>
          </p:spPr>
          <p:txBody>
            <a:bodyPr wrap="square">
              <a:spAutoFit/>
            </a:bodyPr>
            <a:lstStyle/>
            <a:p>
              <a:r>
                <a:rPr lang="en-US" altLang="zh-CN" b="1" dirty="0"/>
                <a:t>H</a:t>
              </a:r>
              <a:endParaRPr lang="zh-CN" altLang="en-US" dirty="0"/>
            </a:p>
          </p:txBody>
        </p:sp>
        <p:sp>
          <p:nvSpPr>
            <p:cNvPr id="111" name="矩形 110"/>
            <p:cNvSpPr/>
            <p:nvPr/>
          </p:nvSpPr>
          <p:spPr>
            <a:xfrm>
              <a:off x="4257457" y="3074549"/>
              <a:ext cx="424197" cy="265112"/>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Text Box 6"/>
            <p:cNvSpPr txBox="1">
              <a:spLocks noChangeArrowheads="1"/>
            </p:cNvSpPr>
            <p:nvPr/>
          </p:nvSpPr>
          <p:spPr bwMode="auto">
            <a:xfrm>
              <a:off x="5049670" y="3085251"/>
              <a:ext cx="674368" cy="265112"/>
            </a:xfrm>
            <a:prstGeom prst="rect">
              <a:avLst/>
            </a:prstGeom>
            <a:solidFill>
              <a:srgbClr val="FFFF00"/>
            </a:solidFill>
            <a:ln w="9525">
              <a:solidFill>
                <a:srgbClr val="000000"/>
              </a:solidFill>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spcAft>
                  <a:spcPts val="300"/>
                </a:spcAft>
              </a:pPr>
              <a:endParaRPr lang="en-US" altLang="zh-CN" b="1" dirty="0">
                <a:latin typeface="Times New Roman" panose="02020603050405020304" pitchFamily="18" charset="0"/>
                <a:ea typeface="宋体" panose="02010600030101010101" pitchFamily="2" charset="-122"/>
              </a:endParaRPr>
            </a:p>
          </p:txBody>
        </p:sp>
        <p:sp>
          <p:nvSpPr>
            <p:cNvPr id="114" name="Line 7"/>
            <p:cNvSpPr>
              <a:spLocks noChangeShapeType="1"/>
            </p:cNvSpPr>
            <p:nvPr/>
          </p:nvSpPr>
          <p:spPr bwMode="auto">
            <a:xfrm>
              <a:off x="5724669" y="3084074"/>
              <a:ext cx="1750" cy="265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5" name="矩形 114"/>
            <p:cNvSpPr/>
            <p:nvPr/>
          </p:nvSpPr>
          <p:spPr>
            <a:xfrm>
              <a:off x="5682129" y="3084074"/>
              <a:ext cx="452277" cy="265112"/>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Line 20"/>
            <p:cNvSpPr>
              <a:spLocks noChangeShapeType="1"/>
            </p:cNvSpPr>
            <p:nvPr/>
          </p:nvSpPr>
          <p:spPr bwMode="auto">
            <a:xfrm flipV="1">
              <a:off x="5866879" y="3226154"/>
              <a:ext cx="614978" cy="301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7" name="矩形 116"/>
            <p:cNvSpPr/>
            <p:nvPr/>
          </p:nvSpPr>
          <p:spPr>
            <a:xfrm>
              <a:off x="5222497" y="3031964"/>
              <a:ext cx="268498" cy="369332"/>
            </a:xfrm>
            <a:prstGeom prst="rect">
              <a:avLst/>
            </a:prstGeom>
          </p:spPr>
          <p:txBody>
            <a:bodyPr wrap="square">
              <a:spAutoFit/>
            </a:bodyPr>
            <a:lstStyle/>
            <a:p>
              <a:r>
                <a:rPr lang="en-US" altLang="zh-CN" b="1" dirty="0"/>
                <a:t>I</a:t>
              </a:r>
              <a:endParaRPr lang="zh-CN" altLang="en-US" dirty="0"/>
            </a:p>
          </p:txBody>
        </p:sp>
        <p:sp>
          <p:nvSpPr>
            <p:cNvPr id="118" name="Text Box 6"/>
            <p:cNvSpPr txBox="1">
              <a:spLocks noChangeArrowheads="1"/>
            </p:cNvSpPr>
            <p:nvPr/>
          </p:nvSpPr>
          <p:spPr bwMode="auto">
            <a:xfrm>
              <a:off x="6484237" y="3106141"/>
              <a:ext cx="700277" cy="265112"/>
            </a:xfrm>
            <a:prstGeom prst="rect">
              <a:avLst/>
            </a:prstGeom>
            <a:solidFill>
              <a:srgbClr val="FFFF00"/>
            </a:solidFill>
            <a:ln w="9525">
              <a:solidFill>
                <a:srgbClr val="000000"/>
              </a:solidFill>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spcAft>
                  <a:spcPts val="300"/>
                </a:spcAft>
              </a:pPr>
              <a:endParaRPr lang="en-US" altLang="zh-CN" b="1" dirty="0">
                <a:latin typeface="Times New Roman" panose="02020603050405020304" pitchFamily="18" charset="0"/>
                <a:ea typeface="宋体" panose="02010600030101010101" pitchFamily="2" charset="-122"/>
              </a:endParaRPr>
            </a:p>
          </p:txBody>
        </p:sp>
        <p:sp>
          <p:nvSpPr>
            <p:cNvPr id="119" name="Line 7"/>
            <p:cNvSpPr>
              <a:spLocks noChangeShapeType="1"/>
            </p:cNvSpPr>
            <p:nvPr/>
          </p:nvSpPr>
          <p:spPr bwMode="auto">
            <a:xfrm>
              <a:off x="7185079" y="3104964"/>
              <a:ext cx="1817" cy="265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0" name="矩形 119"/>
            <p:cNvSpPr/>
            <p:nvPr/>
          </p:nvSpPr>
          <p:spPr>
            <a:xfrm>
              <a:off x="7125230" y="3104964"/>
              <a:ext cx="469653" cy="265112"/>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6672658" y="3052854"/>
              <a:ext cx="278814" cy="369332"/>
            </a:xfrm>
            <a:prstGeom prst="rect">
              <a:avLst/>
            </a:prstGeom>
          </p:spPr>
          <p:txBody>
            <a:bodyPr wrap="square">
              <a:spAutoFit/>
            </a:bodyPr>
            <a:lstStyle/>
            <a:p>
              <a:r>
                <a:rPr lang="en-US" altLang="zh-CN" b="1" dirty="0"/>
                <a:t>J</a:t>
              </a:r>
              <a:endParaRPr lang="zh-CN" altLang="en-US" dirty="0"/>
            </a:p>
          </p:txBody>
        </p:sp>
        <p:sp>
          <p:nvSpPr>
            <p:cNvPr id="122" name="矩形 121"/>
            <p:cNvSpPr/>
            <p:nvPr/>
          </p:nvSpPr>
          <p:spPr>
            <a:xfrm>
              <a:off x="7184721" y="3162909"/>
              <a:ext cx="351928" cy="286232"/>
            </a:xfrm>
            <a:prstGeom prst="rect">
              <a:avLst/>
            </a:prstGeom>
          </p:spPr>
          <p:txBody>
            <a:bodyPr wrap="square">
              <a:spAutoFit/>
            </a:bodyPr>
            <a:lstStyle/>
            <a:p>
              <a:pPr lvl="0" algn="ctr">
                <a:lnSpc>
                  <a:spcPct val="70000"/>
                </a:lnSpc>
                <a:buClr>
                  <a:schemeClr val="accent2"/>
                </a:buClr>
              </a:pPr>
              <a:r>
                <a:rPr lang="en-US" altLang="zh-CN" b="1" dirty="0">
                  <a:latin typeface="Times New Roman" panose="02020603050405020304" pitchFamily="18" charset="0"/>
                  <a:ea typeface="楷体_GB2312" pitchFamily="1" charset="-122"/>
                </a:rPr>
                <a:t>^</a:t>
              </a:r>
              <a:endParaRPr lang="en-US" altLang="zh-CN" b="1" dirty="0">
                <a:latin typeface="Times New Roman" panose="02020603050405020304" pitchFamily="18" charset="0"/>
                <a:ea typeface="楷体_GB2312" pitchFamily="1" charset="-122"/>
              </a:endParaRPr>
            </a:p>
          </p:txBody>
        </p:sp>
        <p:sp>
          <p:nvSpPr>
            <p:cNvPr id="129" name="Line 20"/>
            <p:cNvSpPr>
              <a:spLocks noChangeShapeType="1"/>
            </p:cNvSpPr>
            <p:nvPr/>
          </p:nvSpPr>
          <p:spPr bwMode="auto">
            <a:xfrm>
              <a:off x="4435307" y="3202458"/>
              <a:ext cx="614363"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1"/>
                                        </p:tgtEl>
                                        <p:attrNameLst>
                                          <p:attrName>style.visibility</p:attrName>
                                        </p:attrNameLst>
                                      </p:cBhvr>
                                      <p:to>
                                        <p:strVal val="visible"/>
                                      </p:to>
                                    </p:set>
                                    <p:anim calcmode="lin" valueType="num">
                                      <p:cBhvr additive="base">
                                        <p:cTn id="17" dur="500" fill="hold"/>
                                        <p:tgtEl>
                                          <p:spTgt spid="71"/>
                                        </p:tgtEl>
                                        <p:attrNameLst>
                                          <p:attrName>ppt_x</p:attrName>
                                        </p:attrNameLst>
                                      </p:cBhvr>
                                      <p:tavLst>
                                        <p:tav tm="0">
                                          <p:val>
                                            <p:strVal val="#ppt_x"/>
                                          </p:val>
                                        </p:tav>
                                        <p:tav tm="100000">
                                          <p:val>
                                            <p:strVal val="#ppt_x"/>
                                          </p:val>
                                        </p:tav>
                                      </p:tavLst>
                                    </p:anim>
                                    <p:anim calcmode="lin" valueType="num">
                                      <p:cBhvr additive="base">
                                        <p:cTn id="1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blinds(horizontal)">
                                      <p:cBhvr>
                                        <p:cTn id="23" dur="500"/>
                                        <p:tgtEl>
                                          <p:spTgt spid="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
                                            <p:txEl>
                                              <p:pRg st="10" end="10"/>
                                            </p:txEl>
                                          </p:spTgt>
                                        </p:tgtEl>
                                        <p:attrNameLst>
                                          <p:attrName>style.visibility</p:attrName>
                                        </p:attrNameLst>
                                      </p:cBhvr>
                                      <p:to>
                                        <p:strVal val="visible"/>
                                      </p:to>
                                    </p:set>
                                    <p:animEffect transition="in" filter="blinds(horizontal)">
                                      <p:cBhvr>
                                        <p:cTn id="28" dur="500"/>
                                        <p:tgtEl>
                                          <p:spTgt spid="8">
                                            <p:txEl>
                                              <p:pRg st="10" end="10"/>
                                            </p:txEl>
                                          </p:spTgt>
                                        </p:tgtEl>
                                      </p:cBhvr>
                                    </p:animEffect>
                                  </p:childTnLst>
                                </p:cTn>
                              </p:par>
                            </p:childTnLst>
                          </p:cTn>
                        </p:par>
                        <p:par>
                          <p:cTn id="29" fill="hold">
                            <p:stCondLst>
                              <p:cond delay="500"/>
                            </p:stCondLst>
                            <p:childTnLst>
                              <p:par>
                                <p:cTn id="30" presetID="3" presetClass="entr" presetSubtype="10" fill="hold" grpId="0" nodeType="afterEffect">
                                  <p:stCondLst>
                                    <p:cond delay="0"/>
                                  </p:stCondLst>
                                  <p:childTnLst>
                                    <p:set>
                                      <p:cBhvr>
                                        <p:cTn id="31" dur="1" fill="hold">
                                          <p:stCondLst>
                                            <p:cond delay="0"/>
                                          </p:stCondLst>
                                        </p:cTn>
                                        <p:tgtEl>
                                          <p:spTgt spid="60516"/>
                                        </p:tgtEl>
                                        <p:attrNameLst>
                                          <p:attrName>style.visibility</p:attrName>
                                        </p:attrNameLst>
                                      </p:cBhvr>
                                      <p:to>
                                        <p:strVal val="visible"/>
                                      </p:to>
                                    </p:set>
                                    <p:animEffect transition="in" filter="blinds(horizontal)">
                                      <p:cBhvr>
                                        <p:cTn id="32" dur="500"/>
                                        <p:tgtEl>
                                          <p:spTgt spid="60516"/>
                                        </p:tgtEl>
                                      </p:cBhvr>
                                    </p:animEffect>
                                  </p:childTnLst>
                                </p:cTn>
                              </p:par>
                            </p:childTnLst>
                          </p:cTn>
                        </p:par>
                        <p:par>
                          <p:cTn id="33" fill="hold">
                            <p:stCondLst>
                              <p:cond delay="1000"/>
                            </p:stCondLst>
                            <p:childTnLst>
                              <p:par>
                                <p:cTn id="34" presetID="3" presetClass="entr" presetSubtype="10" fill="hold" nodeType="afterEffect">
                                  <p:stCondLst>
                                    <p:cond delay="0"/>
                                  </p:stCondLst>
                                  <p:childTnLst>
                                    <p:set>
                                      <p:cBhvr>
                                        <p:cTn id="35" dur="1" fill="hold">
                                          <p:stCondLst>
                                            <p:cond delay="0"/>
                                          </p:stCondLst>
                                        </p:cTn>
                                        <p:tgtEl>
                                          <p:spTgt spid="60478"/>
                                        </p:tgtEl>
                                        <p:attrNameLst>
                                          <p:attrName>style.visibility</p:attrName>
                                        </p:attrNameLst>
                                      </p:cBhvr>
                                      <p:to>
                                        <p:strVal val="visible"/>
                                      </p:to>
                                    </p:set>
                                    <p:animEffect transition="in" filter="blinds(horizontal)">
                                      <p:cBhvr>
                                        <p:cTn id="36" dur="500"/>
                                        <p:tgtEl>
                                          <p:spTgt spid="60478"/>
                                        </p:tgtEl>
                                      </p:cBhvr>
                                    </p:animEffect>
                                  </p:childTnLst>
                                </p:cTn>
                              </p:par>
                              <p:par>
                                <p:cTn id="37" presetID="3" presetClass="entr" presetSubtype="10" fill="hold" nodeType="withEffect">
                                  <p:stCondLst>
                                    <p:cond delay="0"/>
                                  </p:stCondLst>
                                  <p:childTnLst>
                                    <p:set>
                                      <p:cBhvr>
                                        <p:cTn id="38" dur="1" fill="hold">
                                          <p:stCondLst>
                                            <p:cond delay="0"/>
                                          </p:stCondLst>
                                        </p:cTn>
                                        <p:tgtEl>
                                          <p:spTgt spid="60517"/>
                                        </p:tgtEl>
                                        <p:attrNameLst>
                                          <p:attrName>style.visibility</p:attrName>
                                        </p:attrNameLst>
                                      </p:cBhvr>
                                      <p:to>
                                        <p:strVal val="visible"/>
                                      </p:to>
                                    </p:set>
                                    <p:animEffect transition="in" filter="blinds(horizontal)">
                                      <p:cBhvr>
                                        <p:cTn id="39" dur="500"/>
                                        <p:tgtEl>
                                          <p:spTgt spid="60517"/>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additive="base">
                                        <p:cTn id="44" dur="500" fill="hold"/>
                                        <p:tgtEl>
                                          <p:spTgt spid="20"/>
                                        </p:tgtEl>
                                        <p:attrNameLst>
                                          <p:attrName>ppt_x</p:attrName>
                                        </p:attrNameLst>
                                      </p:cBhvr>
                                      <p:tavLst>
                                        <p:tav tm="0">
                                          <p:val>
                                            <p:strVal val="#ppt_x"/>
                                          </p:val>
                                        </p:tav>
                                        <p:tav tm="100000">
                                          <p:val>
                                            <p:strVal val="#ppt_x"/>
                                          </p:val>
                                        </p:tav>
                                      </p:tavLst>
                                    </p:anim>
                                    <p:anim calcmode="lin" valueType="num">
                                      <p:cBhvr additive="base">
                                        <p:cTn id="4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additive="base">
                                        <p:cTn id="50" dur="500" fill="hold"/>
                                        <p:tgtEl>
                                          <p:spTgt spid="21"/>
                                        </p:tgtEl>
                                        <p:attrNameLst>
                                          <p:attrName>ppt_x</p:attrName>
                                        </p:attrNameLst>
                                      </p:cBhvr>
                                      <p:tavLst>
                                        <p:tav tm="0">
                                          <p:val>
                                            <p:strVal val="#ppt_x"/>
                                          </p:val>
                                        </p:tav>
                                        <p:tav tm="100000">
                                          <p:val>
                                            <p:strVal val="#ppt_x"/>
                                          </p:val>
                                        </p:tav>
                                      </p:tavLst>
                                    </p:anim>
                                    <p:anim calcmode="lin" valueType="num">
                                      <p:cBhvr additive="base">
                                        <p:cTn id="5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60440"/>
                                        </p:tgtEl>
                                        <p:attrNameLst>
                                          <p:attrName>style.visibility</p:attrName>
                                        </p:attrNameLst>
                                      </p:cBhvr>
                                      <p:to>
                                        <p:strVal val="visible"/>
                                      </p:to>
                                    </p:set>
                                    <p:anim calcmode="lin" valueType="num">
                                      <p:cBhvr additive="base">
                                        <p:cTn id="56" dur="500" fill="hold"/>
                                        <p:tgtEl>
                                          <p:spTgt spid="60440"/>
                                        </p:tgtEl>
                                        <p:attrNameLst>
                                          <p:attrName>ppt_x</p:attrName>
                                        </p:attrNameLst>
                                      </p:cBhvr>
                                      <p:tavLst>
                                        <p:tav tm="0">
                                          <p:val>
                                            <p:strVal val="#ppt_x"/>
                                          </p:val>
                                        </p:tav>
                                        <p:tav tm="100000">
                                          <p:val>
                                            <p:strVal val="#ppt_x"/>
                                          </p:val>
                                        </p:tav>
                                      </p:tavLst>
                                    </p:anim>
                                    <p:anim calcmode="lin" valueType="num">
                                      <p:cBhvr additive="base">
                                        <p:cTn id="57" dur="500" fill="hold"/>
                                        <p:tgtEl>
                                          <p:spTgt spid="60440"/>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ppt_x"/>
                                          </p:val>
                                        </p:tav>
                                        <p:tav tm="100000">
                                          <p:val>
                                            <p:strVal val="#ppt_x"/>
                                          </p:val>
                                        </p:tav>
                                      </p:tavLst>
                                    </p:anim>
                                    <p:anim calcmode="lin" valueType="num">
                                      <p:cBhvr additive="base">
                                        <p:cTn id="6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500" fill="hold"/>
                                        <p:tgtEl>
                                          <p:spTgt spid="22"/>
                                        </p:tgtEl>
                                        <p:attrNameLst>
                                          <p:attrName>ppt_x</p:attrName>
                                        </p:attrNameLst>
                                      </p:cBhvr>
                                      <p:tavLst>
                                        <p:tav tm="0">
                                          <p:val>
                                            <p:strVal val="#ppt_x"/>
                                          </p:val>
                                        </p:tav>
                                        <p:tav tm="100000">
                                          <p:val>
                                            <p:strVal val="#ppt_x"/>
                                          </p:val>
                                        </p:tav>
                                      </p:tavLst>
                                    </p:anim>
                                    <p:anim calcmode="lin" valueType="num">
                                      <p:cBhvr additive="base">
                                        <p:cTn id="6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23"/>
                                        </p:tgtEl>
                                        <p:attrNameLst>
                                          <p:attrName>style.visibility</p:attrName>
                                        </p:attrNameLst>
                                      </p:cBhvr>
                                      <p:to>
                                        <p:strVal val="visible"/>
                                      </p:to>
                                    </p:set>
                                    <p:anim calcmode="lin" valueType="num">
                                      <p:cBhvr additive="base">
                                        <p:cTn id="72" dur="500" fill="hold"/>
                                        <p:tgtEl>
                                          <p:spTgt spid="23"/>
                                        </p:tgtEl>
                                        <p:attrNameLst>
                                          <p:attrName>ppt_x</p:attrName>
                                        </p:attrNameLst>
                                      </p:cBhvr>
                                      <p:tavLst>
                                        <p:tav tm="0">
                                          <p:val>
                                            <p:strVal val="#ppt_x"/>
                                          </p:val>
                                        </p:tav>
                                        <p:tav tm="100000">
                                          <p:val>
                                            <p:strVal val="#ppt_x"/>
                                          </p:val>
                                        </p:tav>
                                      </p:tavLst>
                                    </p:anim>
                                    <p:anim calcmode="lin" valueType="num">
                                      <p:cBhvr additive="base">
                                        <p:cTn id="7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8">
                                            <p:txEl>
                                              <p:pRg st="11" end="11"/>
                                            </p:txEl>
                                          </p:spTgt>
                                        </p:tgtEl>
                                        <p:attrNameLst>
                                          <p:attrName>style.visibility</p:attrName>
                                        </p:attrNameLst>
                                      </p:cBhvr>
                                      <p:to>
                                        <p:strVal val="visible"/>
                                      </p:to>
                                    </p:set>
                                    <p:animEffect transition="in" filter="blinds(horizontal)">
                                      <p:cBhvr>
                                        <p:cTn id="78" dur="500"/>
                                        <p:tgtEl>
                                          <p:spTgt spid="8">
                                            <p:txEl>
                                              <p:pRg st="11" end="1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8">
                                            <p:txEl>
                                              <p:pRg st="12" end="12"/>
                                            </p:txEl>
                                          </p:spTgt>
                                        </p:tgtEl>
                                        <p:attrNameLst>
                                          <p:attrName>style.visibility</p:attrName>
                                        </p:attrNameLst>
                                      </p:cBhvr>
                                      <p:to>
                                        <p:strVal val="visible"/>
                                      </p:to>
                                    </p:set>
                                    <p:animEffect transition="in" filter="blinds(horizontal)">
                                      <p:cBhvr>
                                        <p:cTn id="83"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uiExpand="1" build="p"/>
      <p:bldP spid="60440" grpId="0" animBg="1"/>
      <p:bldP spid="60516"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1261D5CE-6F17-40BF-B94E-160AB57E4223}"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323528" y="925474"/>
            <a:ext cx="8712968" cy="4678451"/>
          </a:xfrm>
        </p:spPr>
        <p:txBody>
          <a:bodyPr/>
          <a:lstStyle/>
          <a:p>
            <a:pPr eaLnBrk="1" hangingPunct="1">
              <a:buClr>
                <a:srgbClr val="FF0000"/>
              </a:buClr>
              <a:buFont typeface="Wingdings" panose="05000000000000000000" pitchFamily="2" charset="2"/>
              <a:buChar char="n"/>
            </a:pPr>
            <a:r>
              <a:rPr lang="en-US" altLang="zh-CN" sz="2800" b="1" dirty="0">
                <a:solidFill>
                  <a:srgbClr val="0000FF"/>
                </a:solidFill>
              </a:rPr>
              <a:t> </a:t>
            </a:r>
            <a:r>
              <a:rPr lang="en-US" altLang="zh-CN" sz="2400" b="1" dirty="0">
                <a:solidFill>
                  <a:srgbClr val="0000FF"/>
                </a:solidFill>
              </a:rPr>
              <a:t>3. </a:t>
            </a:r>
            <a:r>
              <a:rPr lang="zh-CN" altLang="en-US" sz="2400" b="1" dirty="0">
                <a:solidFill>
                  <a:srgbClr val="0000FF"/>
                </a:solidFill>
              </a:rPr>
              <a:t>孩子</a:t>
            </a:r>
            <a:r>
              <a:rPr lang="en-US" altLang="zh-CN" sz="2400" b="1" dirty="0">
                <a:solidFill>
                  <a:srgbClr val="0000FF"/>
                </a:solidFill>
              </a:rPr>
              <a:t>-</a:t>
            </a:r>
            <a:r>
              <a:rPr lang="zh-CN" altLang="en-US" sz="2400" b="1" dirty="0">
                <a:solidFill>
                  <a:srgbClr val="0000FF"/>
                </a:solidFill>
              </a:rPr>
              <a:t>兄弟链表表示法</a:t>
            </a:r>
            <a:r>
              <a:rPr lang="en-US" altLang="zh-CN" sz="2000" b="1" dirty="0">
                <a:solidFill>
                  <a:srgbClr val="0000FF"/>
                </a:solidFill>
              </a:rPr>
              <a:t>(Children-Sibling Linked List Representation)</a:t>
            </a:r>
            <a:endParaRPr lang="zh-CN" altLang="en-US" sz="2800" dirty="0">
              <a:solidFill>
                <a:srgbClr val="0000FF"/>
              </a:solidFill>
            </a:endParaRPr>
          </a:p>
          <a:p>
            <a:pPr eaLnBrk="1" hangingPunct="1">
              <a:buFont typeface="Wingdings" panose="05000000000000000000" pitchFamily="2" charset="2"/>
              <a:buNone/>
            </a:pPr>
            <a:r>
              <a:rPr lang="zh-CN" altLang="en-US" sz="2400" b="1" dirty="0">
                <a:solidFill>
                  <a:schemeClr val="accent2"/>
                </a:solidFill>
              </a:rPr>
              <a:t>          </a:t>
            </a:r>
            <a:r>
              <a:rPr lang="zh-CN" altLang="en-US" sz="2400" b="1" dirty="0">
                <a:solidFill>
                  <a:srgbClr val="FF0000"/>
                </a:solidFill>
              </a:rPr>
              <a:t>表示方法</a:t>
            </a:r>
            <a:r>
              <a:rPr lang="zh-CN" altLang="en-US" sz="2400" b="1" dirty="0"/>
              <a:t>：采用链表结构来存储树，</a:t>
            </a:r>
            <a:endParaRPr lang="zh-CN" altLang="en-US" sz="2400" b="1" dirty="0"/>
          </a:p>
          <a:p>
            <a:pPr eaLnBrk="1" hangingPunct="1">
              <a:buFont typeface="Wingdings" panose="05000000000000000000" pitchFamily="2" charset="2"/>
              <a:buNone/>
            </a:pPr>
            <a:r>
              <a:rPr lang="zh-CN" altLang="en-US" sz="2400" b="1" dirty="0"/>
              <a:t>                              链表中结点与树中结点一一对应，</a:t>
            </a:r>
            <a:endParaRPr lang="zh-CN" altLang="en-US" sz="2400" b="1" dirty="0"/>
          </a:p>
          <a:p>
            <a:pPr eaLnBrk="1" hangingPunct="1">
              <a:buFont typeface="Wingdings" panose="05000000000000000000" pitchFamily="2" charset="2"/>
              <a:buNone/>
            </a:pPr>
            <a:r>
              <a:rPr lang="zh-CN" altLang="en-US" sz="2400" b="1" dirty="0"/>
              <a:t>                              每个结点存储其第一个</a:t>
            </a:r>
            <a:r>
              <a:rPr lang="zh-CN" altLang="en-US" sz="2400" b="1" dirty="0">
                <a:solidFill>
                  <a:srgbClr val="FF0000"/>
                </a:solidFill>
              </a:rPr>
              <a:t>孩子</a:t>
            </a:r>
            <a:r>
              <a:rPr lang="zh-CN" altLang="en-US" sz="2400" b="1" dirty="0"/>
              <a:t>结点</a:t>
            </a:r>
            <a:endParaRPr lang="zh-CN" altLang="en-US" sz="2400" b="1" dirty="0"/>
          </a:p>
          <a:p>
            <a:pPr eaLnBrk="1" hangingPunct="1">
              <a:buFont typeface="Wingdings" panose="05000000000000000000" pitchFamily="2" charset="2"/>
              <a:buNone/>
            </a:pPr>
            <a:r>
              <a:rPr lang="zh-CN" altLang="en-US" sz="2400" b="1" dirty="0"/>
              <a:t>                              和下一个</a:t>
            </a:r>
            <a:r>
              <a:rPr lang="zh-CN" altLang="en-US" sz="2400" b="1" dirty="0">
                <a:solidFill>
                  <a:srgbClr val="FF0000"/>
                </a:solidFill>
              </a:rPr>
              <a:t>兄弟</a:t>
            </a:r>
            <a:r>
              <a:rPr lang="zh-CN" altLang="en-US" sz="2400" b="1" dirty="0"/>
              <a:t>结点的指针。</a:t>
            </a:r>
            <a:endParaRPr lang="zh-CN" altLang="en-US" sz="2400" b="1" dirty="0"/>
          </a:p>
          <a:p>
            <a:pPr eaLnBrk="1" hangingPunct="1">
              <a:buFont typeface="Wingdings" panose="05000000000000000000" pitchFamily="2" charset="2"/>
              <a:buNone/>
            </a:pPr>
            <a:endParaRPr lang="zh-CN" altLang="en-US" sz="2400" b="1" dirty="0"/>
          </a:p>
          <a:p>
            <a:pPr eaLnBrk="1" hangingPunct="1">
              <a:buFont typeface="Wingdings" panose="05000000000000000000" pitchFamily="2" charset="2"/>
              <a:buNone/>
            </a:pPr>
            <a:endParaRPr lang="zh-CN" altLang="en-US" sz="2400" b="1" dirty="0"/>
          </a:p>
          <a:p>
            <a:pPr eaLnBrk="1" hangingPunct="1">
              <a:buFont typeface="Wingdings" panose="05000000000000000000" pitchFamily="2" charset="2"/>
              <a:buNone/>
            </a:pPr>
            <a:endParaRPr lang="zh-CN" altLang="en-US" sz="2400" b="1" dirty="0"/>
          </a:p>
          <a:p>
            <a:pPr eaLnBrk="1" hangingPunct="1">
              <a:buFont typeface="Wingdings" panose="05000000000000000000" pitchFamily="2" charset="2"/>
              <a:buNone/>
            </a:pPr>
            <a:endParaRPr lang="zh-CN" altLang="en-US" sz="2400" b="1" dirty="0"/>
          </a:p>
          <a:p>
            <a:pPr eaLnBrk="1" hangingPunct="1">
              <a:buFont typeface="Wingdings" panose="05000000000000000000" pitchFamily="2" charset="2"/>
              <a:buNone/>
            </a:pPr>
            <a:r>
              <a:rPr lang="zh-CN" altLang="en-US" sz="2400" b="1" dirty="0"/>
              <a:t>由此而得名。</a:t>
            </a:r>
            <a:endParaRPr lang="zh-CN" altLang="en-US" sz="2400" b="1" dirty="0"/>
          </a:p>
          <a:p>
            <a:pPr eaLnBrk="1" hangingPunct="1">
              <a:buFont typeface="Wingdings" panose="05000000000000000000" pitchFamily="2" charset="2"/>
              <a:buNone/>
            </a:pPr>
            <a:r>
              <a:rPr lang="zh-CN" altLang="en-US" sz="2400" b="1" dirty="0"/>
              <a:t>也叫</a:t>
            </a:r>
            <a:r>
              <a:rPr lang="zh-CN" altLang="en-US" sz="2400" b="1" dirty="0">
                <a:solidFill>
                  <a:srgbClr val="FF0000"/>
                </a:solidFill>
              </a:rPr>
              <a:t>二叉链表表示法</a:t>
            </a:r>
            <a:r>
              <a:rPr lang="zh-CN" altLang="en-US" sz="2400" b="1" dirty="0"/>
              <a:t>，或</a:t>
            </a:r>
            <a:r>
              <a:rPr lang="zh-CN" altLang="en-US" sz="2400" b="1" dirty="0">
                <a:solidFill>
                  <a:srgbClr val="FF0000"/>
                </a:solidFill>
              </a:rPr>
              <a:t>二叉树表示法</a:t>
            </a:r>
            <a:r>
              <a:rPr lang="zh-CN" altLang="en-US" sz="2400" b="1" dirty="0">
                <a:solidFill>
                  <a:schemeClr val="accent2"/>
                </a:solidFill>
              </a:rPr>
              <a:t>。</a:t>
            </a:r>
            <a:endParaRPr lang="zh-CN" altLang="en-US" sz="2400" dirty="0">
              <a:solidFill>
                <a:schemeClr val="accent2"/>
              </a:solidFill>
            </a:endParaRPr>
          </a:p>
        </p:txBody>
      </p:sp>
      <p:sp>
        <p:nvSpPr>
          <p:cNvPr id="61449" name="Text Box 9"/>
          <p:cNvSpPr txBox="1">
            <a:spLocks noChangeArrowheads="1"/>
          </p:cNvSpPr>
          <p:nvPr/>
        </p:nvSpPr>
        <p:spPr bwMode="auto">
          <a:xfrm>
            <a:off x="518101" y="4515783"/>
            <a:ext cx="2881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l">
              <a:spcBef>
                <a:spcPct val="50000"/>
              </a:spcBef>
            </a:pPr>
            <a:r>
              <a:rPr lang="zh-CN" altLang="en-US" b="1" dirty="0"/>
              <a:t>指向其第一个孩子结点</a:t>
            </a:r>
            <a:endParaRPr lang="zh-CN" altLang="en-US" b="1" dirty="0"/>
          </a:p>
        </p:txBody>
      </p:sp>
      <p:sp>
        <p:nvSpPr>
          <p:cNvPr id="61450" name="Text Box 10"/>
          <p:cNvSpPr txBox="1">
            <a:spLocks noChangeArrowheads="1"/>
          </p:cNvSpPr>
          <p:nvPr/>
        </p:nvSpPr>
        <p:spPr bwMode="auto">
          <a:xfrm>
            <a:off x="6272212" y="3789040"/>
            <a:ext cx="2881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l">
              <a:spcBef>
                <a:spcPct val="50000"/>
              </a:spcBef>
            </a:pPr>
            <a:r>
              <a:rPr lang="zh-CN" altLang="en-US" b="1" dirty="0"/>
              <a:t>指向其下一个兄弟结点</a:t>
            </a:r>
            <a:endParaRPr lang="zh-CN" altLang="en-US" b="1" dirty="0"/>
          </a:p>
        </p:txBody>
      </p:sp>
      <p:grpSp>
        <p:nvGrpSpPr>
          <p:cNvPr id="13" name="组合 12"/>
          <p:cNvGrpSpPr/>
          <p:nvPr/>
        </p:nvGrpSpPr>
        <p:grpSpPr>
          <a:xfrm>
            <a:off x="-958230" y="127832"/>
            <a:ext cx="7258422" cy="674160"/>
            <a:chOff x="-556250" y="5042189"/>
            <a:chExt cx="7530760" cy="647731"/>
          </a:xfrm>
        </p:grpSpPr>
        <p:sp>
          <p:nvSpPr>
            <p:cNvPr id="14"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5" name="TextBox 6"/>
            <p:cNvSpPr txBox="1">
              <a:spLocks noChangeArrowheads="1"/>
            </p:cNvSpPr>
            <p:nvPr/>
          </p:nvSpPr>
          <p:spPr bwMode="auto">
            <a:xfrm>
              <a:off x="-556250" y="5063355"/>
              <a:ext cx="7530760" cy="62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8.6 </a:t>
              </a:r>
              <a:r>
                <a:rPr lang="zh-CN" altLang="en-US" sz="3600" b="1" dirty="0">
                  <a:latin typeface="Times New Roman" panose="02020603050405020304" pitchFamily="18" charset="0"/>
                  <a:ea typeface="黑体" panose="02010609060101010101" pitchFamily="49" charset="-122"/>
                </a:rPr>
                <a:t>树与森林</a:t>
              </a:r>
              <a:endParaRPr lang="zh-CN" altLang="en-US" sz="3600" b="1" dirty="0">
                <a:latin typeface="Times New Roman" panose="02020603050405020304" pitchFamily="18" charset="0"/>
                <a:ea typeface="黑体" panose="02010609060101010101" pitchFamily="49" charset="-122"/>
              </a:endParaRPr>
            </a:p>
          </p:txBody>
        </p:sp>
        <p:pic>
          <p:nvPicPr>
            <p:cNvPr id="16" name="图片 15"/>
            <p:cNvPicPr>
              <a:picLocks noChangeAspect="1"/>
            </p:cNvPicPr>
            <p:nvPr/>
          </p:nvPicPr>
          <p:blipFill>
            <a:blip r:embed="rId1" cstate="print"/>
            <a:stretch>
              <a:fillRect/>
            </a:stretch>
          </p:blipFill>
          <p:spPr>
            <a:xfrm>
              <a:off x="1199659" y="5205012"/>
              <a:ext cx="420013" cy="322083"/>
            </a:xfrm>
            <a:prstGeom prst="rect">
              <a:avLst/>
            </a:prstGeom>
          </p:spPr>
        </p:pic>
      </p:grpSp>
      <p:pic>
        <p:nvPicPr>
          <p:cNvPr id="141" name="图片 140"/>
          <p:cNvPicPr>
            <a:picLocks noChangeAspect="1"/>
          </p:cNvPicPr>
          <p:nvPr/>
        </p:nvPicPr>
        <p:blipFill>
          <a:blip r:embed="rId2"/>
          <a:stretch>
            <a:fillRect/>
          </a:stretch>
        </p:blipFill>
        <p:spPr>
          <a:xfrm>
            <a:off x="854945" y="3717603"/>
            <a:ext cx="5471007" cy="876300"/>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1"/>
                                        </p:tgtEl>
                                        <p:attrNameLst>
                                          <p:attrName>style.visibility</p:attrName>
                                        </p:attrNameLst>
                                      </p:cBhvr>
                                      <p:to>
                                        <p:strVal val="visible"/>
                                      </p:to>
                                    </p:set>
                                    <p:anim calcmode="lin" valueType="num">
                                      <p:cBhvr additive="base">
                                        <p:cTn id="32" dur="500" fill="hold"/>
                                        <p:tgtEl>
                                          <p:spTgt spid="141"/>
                                        </p:tgtEl>
                                        <p:attrNameLst>
                                          <p:attrName>ppt_x</p:attrName>
                                        </p:attrNameLst>
                                      </p:cBhvr>
                                      <p:tavLst>
                                        <p:tav tm="0">
                                          <p:val>
                                            <p:strVal val="#ppt_x"/>
                                          </p:val>
                                        </p:tav>
                                        <p:tav tm="100000">
                                          <p:val>
                                            <p:strVal val="#ppt_x"/>
                                          </p:val>
                                        </p:tav>
                                      </p:tavLst>
                                    </p:anim>
                                    <p:anim calcmode="lin" valueType="num">
                                      <p:cBhvr additive="base">
                                        <p:cTn id="33" dur="500" fill="hold"/>
                                        <p:tgtEl>
                                          <p:spTgt spid="141"/>
                                        </p:tgtEl>
                                        <p:attrNameLst>
                                          <p:attrName>ppt_y</p:attrName>
                                        </p:attrNameLst>
                                      </p:cBhvr>
                                      <p:tavLst>
                                        <p:tav tm="0">
                                          <p:val>
                                            <p:strVal val="1+#ppt_h/2"/>
                                          </p:val>
                                        </p:tav>
                                        <p:tav tm="100000">
                                          <p:val>
                                            <p:strVal val="#ppt_y"/>
                                          </p:val>
                                        </p:tav>
                                      </p:tavLst>
                                    </p:anim>
                                  </p:childTnLst>
                                </p:cTn>
                              </p:par>
                              <p:par>
                                <p:cTn id="34" presetID="3" presetClass="entr" presetSubtype="10" fill="hold" grpId="0" nodeType="withEffect">
                                  <p:stCondLst>
                                    <p:cond delay="0"/>
                                  </p:stCondLst>
                                  <p:childTnLst>
                                    <p:set>
                                      <p:cBhvr>
                                        <p:cTn id="35" dur="1" fill="hold">
                                          <p:stCondLst>
                                            <p:cond delay="0"/>
                                          </p:stCondLst>
                                        </p:cTn>
                                        <p:tgtEl>
                                          <p:spTgt spid="61449"/>
                                        </p:tgtEl>
                                        <p:attrNameLst>
                                          <p:attrName>style.visibility</p:attrName>
                                        </p:attrNameLst>
                                      </p:cBhvr>
                                      <p:to>
                                        <p:strVal val="visible"/>
                                      </p:to>
                                    </p:set>
                                    <p:animEffect transition="in" filter="blinds(horizontal)">
                                      <p:cBhvr>
                                        <p:cTn id="36" dur="500"/>
                                        <p:tgtEl>
                                          <p:spTgt spid="6144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61450"/>
                                        </p:tgtEl>
                                        <p:attrNameLst>
                                          <p:attrName>style.visibility</p:attrName>
                                        </p:attrNameLst>
                                      </p:cBhvr>
                                      <p:to>
                                        <p:strVal val="visible"/>
                                      </p:to>
                                    </p:set>
                                    <p:animEffect transition="in" filter="blinds(horizontal)">
                                      <p:cBhvr>
                                        <p:cTn id="39" dur="500"/>
                                        <p:tgtEl>
                                          <p:spTgt spid="61450"/>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
                                            <p:txEl>
                                              <p:pRg st="9" end="9"/>
                                            </p:txEl>
                                          </p:spTgt>
                                        </p:tgtEl>
                                        <p:attrNameLst>
                                          <p:attrName>style.visibility</p:attrName>
                                        </p:attrNameLst>
                                      </p:cBhvr>
                                      <p:to>
                                        <p:strVal val="visible"/>
                                      </p:to>
                                    </p:set>
                                    <p:animEffect transition="in" filter="blinds(horizontal)">
                                      <p:cBhvr>
                                        <p:cTn id="44" dur="500"/>
                                        <p:tgtEl>
                                          <p:spTgt spid="2">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Effect transition="in" filter="blinds(horizontal)">
                                      <p:cBhvr>
                                        <p:cTn id="49"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P spid="61449" grpId="0" autoUpdateAnimBg="0"/>
      <p:bldP spid="6145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9" name="组合 8"/>
          <p:cNvGrpSpPr/>
          <p:nvPr/>
        </p:nvGrpSpPr>
        <p:grpSpPr>
          <a:xfrm>
            <a:off x="251520" y="80662"/>
            <a:ext cx="7344816" cy="684042"/>
            <a:chOff x="724593" y="1866348"/>
            <a:chExt cx="7344816" cy="684042"/>
          </a:xfrm>
        </p:grpSpPr>
        <p:grpSp>
          <p:nvGrpSpPr>
            <p:cNvPr id="10" name="组合 9"/>
            <p:cNvGrpSpPr/>
            <p:nvPr/>
          </p:nvGrpSpPr>
          <p:grpSpPr>
            <a:xfrm>
              <a:off x="724593" y="1866348"/>
              <a:ext cx="7344816" cy="684042"/>
              <a:chOff x="683568" y="1326432"/>
              <a:chExt cx="7344816" cy="684042"/>
            </a:xfrm>
          </p:grpSpPr>
          <p:sp>
            <p:nvSpPr>
              <p:cNvPr id="12" name="TextBox 6"/>
              <p:cNvSpPr txBox="1">
                <a:spLocks noChangeArrowheads="1"/>
              </p:cNvSpPr>
              <p:nvPr/>
            </p:nvSpPr>
            <p:spPr bwMode="auto">
              <a:xfrm>
                <a:off x="683568" y="1326432"/>
                <a:ext cx="734481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8.2 </a:t>
                </a:r>
                <a:r>
                  <a:rPr lang="zh-CN" altLang="en-US" sz="3600" b="1" dirty="0">
                    <a:latin typeface="Times New Roman" panose="02020603050405020304" pitchFamily="18" charset="0"/>
                    <a:ea typeface="黑体" panose="02010609060101010101" pitchFamily="49" charset="-122"/>
                  </a:rPr>
                  <a:t>树的相关概念和术语</a:t>
                </a:r>
                <a:endParaRPr lang="zh-CN" altLang="en-US" sz="3600" b="1" dirty="0">
                  <a:latin typeface="黑体" panose="02010609060101010101" pitchFamily="49" charset="-122"/>
                  <a:ea typeface="黑体" panose="02010609060101010101" pitchFamily="49" charset="-122"/>
                </a:endParaRPr>
              </a:p>
            </p:txBody>
          </p:sp>
          <p:sp>
            <p:nvSpPr>
              <p:cNvPr id="13"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grpSp>
        <p:pic>
          <p:nvPicPr>
            <p:cNvPr id="11" name="图片 10"/>
            <p:cNvPicPr>
              <a:picLocks noChangeAspect="1"/>
            </p:cNvPicPr>
            <p:nvPr/>
          </p:nvPicPr>
          <p:blipFill>
            <a:blip r:embed="rId1" cstate="print"/>
            <a:stretch>
              <a:fillRect/>
            </a:stretch>
          </p:blipFill>
          <p:spPr>
            <a:xfrm>
              <a:off x="1202862" y="2008104"/>
              <a:ext cx="450465" cy="385275"/>
            </a:xfrm>
            <a:prstGeom prst="rect">
              <a:avLst/>
            </a:prstGeom>
          </p:spPr>
        </p:pic>
      </p:grpSp>
      <p:sp>
        <p:nvSpPr>
          <p:cNvPr id="14" name="Rectangle 3"/>
          <p:cNvSpPr txBox="1">
            <a:spLocks noChangeArrowheads="1"/>
          </p:cNvSpPr>
          <p:nvPr/>
        </p:nvSpPr>
        <p:spPr bwMode="auto">
          <a:xfrm>
            <a:off x="323528" y="981386"/>
            <a:ext cx="8229600" cy="4822467"/>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Clr>
                <a:srgbClr val="FF0000"/>
              </a:buClr>
              <a:buFont typeface="Wingdings" panose="05000000000000000000" pitchFamily="2" charset="2"/>
              <a:buChar char="Ø"/>
            </a:pPr>
            <a:r>
              <a:rPr lang="zh-CN" altLang="en-US" sz="2800" b="1" dirty="0"/>
              <a:t>术语</a:t>
            </a:r>
            <a:r>
              <a:rPr lang="en-US" altLang="zh-CN" sz="2400" b="1" dirty="0">
                <a:solidFill>
                  <a:srgbClr val="0000FF"/>
                </a:solidFill>
              </a:rPr>
              <a:t>(Term)</a:t>
            </a:r>
            <a:endParaRPr lang="zh-CN" altLang="en-US" sz="2400" b="1" dirty="0">
              <a:solidFill>
                <a:srgbClr val="0000FF"/>
              </a:solidFill>
            </a:endParaRPr>
          </a:p>
          <a:p>
            <a:pPr lvl="1">
              <a:lnSpc>
                <a:spcPct val="80000"/>
              </a:lnSpc>
              <a:spcBef>
                <a:spcPts val="1200"/>
              </a:spcBef>
              <a:buClr>
                <a:srgbClr val="FF0000"/>
              </a:buClr>
              <a:buFont typeface="Wingdings" panose="05000000000000000000" pitchFamily="2" charset="2"/>
              <a:buChar char="n"/>
            </a:pPr>
            <a:r>
              <a:rPr lang="zh-CN" altLang="en-US" sz="2400" b="1" dirty="0"/>
              <a:t>关系术语</a:t>
            </a:r>
            <a:r>
              <a:rPr lang="en-US" altLang="zh-CN" sz="2400" b="1" dirty="0">
                <a:solidFill>
                  <a:srgbClr val="0000FF"/>
                </a:solidFill>
              </a:rPr>
              <a:t>(Relation Term)</a:t>
            </a:r>
            <a:endParaRPr lang="zh-CN" altLang="en-US" sz="2400" b="1" dirty="0">
              <a:solidFill>
                <a:srgbClr val="0000FF"/>
              </a:solidFill>
            </a:endParaRPr>
          </a:p>
          <a:p>
            <a:pPr lvl="2">
              <a:spcBef>
                <a:spcPts val="1200"/>
              </a:spcBef>
              <a:buClr>
                <a:srgbClr val="FF0000"/>
              </a:buClr>
              <a:buFont typeface="Arial" panose="020B0604020202020204" pitchFamily="34" charset="0"/>
              <a:buChar char="•"/>
            </a:pPr>
            <a:r>
              <a:rPr lang="zh-CN" altLang="en-US" b="1" dirty="0">
                <a:solidFill>
                  <a:srgbClr val="FF0000"/>
                </a:solidFill>
              </a:rPr>
              <a:t>孩子结点</a:t>
            </a:r>
            <a:r>
              <a:rPr lang="en-US" altLang="zh-CN" sz="2000" b="1" dirty="0">
                <a:solidFill>
                  <a:srgbClr val="0000FF"/>
                </a:solidFill>
              </a:rPr>
              <a:t>(child node)</a:t>
            </a:r>
            <a:r>
              <a:rPr lang="zh-CN" altLang="en-US" sz="2000" b="1" dirty="0">
                <a:solidFill>
                  <a:srgbClr val="0000FF"/>
                </a:solidFill>
              </a:rPr>
              <a:t> </a:t>
            </a:r>
            <a:endParaRPr lang="it-IT" altLang="en-US" b="1" dirty="0"/>
          </a:p>
          <a:p>
            <a:pPr lvl="3">
              <a:spcBef>
                <a:spcPts val="1200"/>
              </a:spcBef>
              <a:buClr>
                <a:srgbClr val="FF0000"/>
              </a:buClr>
              <a:buFont typeface="Wingdings" panose="05000000000000000000" pitchFamily="2" charset="2"/>
              <a:buChar char="ü"/>
            </a:pPr>
            <a:r>
              <a:rPr lang="zh-CN" altLang="en-US" b="1" dirty="0"/>
              <a:t>子树</a:t>
            </a:r>
            <a:r>
              <a:rPr lang="en-US" altLang="zh-CN" b="1" dirty="0">
                <a:solidFill>
                  <a:srgbClr val="0000FF"/>
                </a:solidFill>
              </a:rPr>
              <a:t>(subtree)</a:t>
            </a:r>
            <a:r>
              <a:rPr lang="zh-CN" altLang="en-US" b="1" dirty="0"/>
              <a:t>的根</a:t>
            </a:r>
            <a:r>
              <a:rPr lang="en-US" altLang="zh-CN" b="1" dirty="0">
                <a:solidFill>
                  <a:srgbClr val="0000FF"/>
                </a:solidFill>
              </a:rPr>
              <a:t>(root)</a:t>
            </a:r>
            <a:r>
              <a:rPr lang="zh-CN" altLang="en-US" b="1" dirty="0">
                <a:solidFill>
                  <a:srgbClr val="0000FF"/>
                </a:solidFill>
              </a:rPr>
              <a:t> </a:t>
            </a:r>
            <a:endParaRPr lang="en-US" altLang="zh-CN" b="1" dirty="0"/>
          </a:p>
          <a:p>
            <a:pPr lvl="2">
              <a:spcBef>
                <a:spcPts val="1200"/>
              </a:spcBef>
              <a:buClr>
                <a:srgbClr val="FF0000"/>
              </a:buClr>
              <a:buFont typeface="Arial" panose="020B0604020202020204" pitchFamily="34" charset="0"/>
              <a:buChar char="•"/>
            </a:pPr>
            <a:r>
              <a:rPr lang="zh-CN" altLang="en-US" b="1" dirty="0">
                <a:solidFill>
                  <a:srgbClr val="FF0000"/>
                </a:solidFill>
              </a:rPr>
              <a:t>父结点</a:t>
            </a:r>
            <a:r>
              <a:rPr lang="en-US" altLang="zh-CN" b="1" dirty="0">
                <a:solidFill>
                  <a:srgbClr val="0000FF"/>
                </a:solidFill>
              </a:rPr>
              <a:t>(parent node)</a:t>
            </a:r>
            <a:r>
              <a:rPr lang="zh-CN" altLang="en-US" b="1" dirty="0">
                <a:solidFill>
                  <a:srgbClr val="0000FF"/>
                </a:solidFill>
              </a:rPr>
              <a:t> </a:t>
            </a:r>
            <a:endParaRPr lang="en-US" altLang="zh-CN" b="1" dirty="0">
              <a:solidFill>
                <a:srgbClr val="FF0000"/>
              </a:solidFill>
            </a:endParaRPr>
          </a:p>
          <a:p>
            <a:pPr lvl="2">
              <a:spcBef>
                <a:spcPts val="1200"/>
              </a:spcBef>
              <a:buClr>
                <a:srgbClr val="FF0000"/>
              </a:buClr>
              <a:buFont typeface="Arial" panose="020B0604020202020204" pitchFamily="34" charset="0"/>
              <a:buChar char="•"/>
            </a:pPr>
            <a:r>
              <a:rPr lang="zh-CN" altLang="en-US" b="1" dirty="0">
                <a:solidFill>
                  <a:srgbClr val="FF0000"/>
                </a:solidFill>
              </a:rPr>
              <a:t>兄弟结点</a:t>
            </a:r>
            <a:r>
              <a:rPr lang="en-US" altLang="zh-CN" b="1" dirty="0">
                <a:solidFill>
                  <a:srgbClr val="0000FF"/>
                </a:solidFill>
              </a:rPr>
              <a:t>(sibling node)</a:t>
            </a:r>
            <a:r>
              <a:rPr lang="zh-CN" altLang="en-US" b="1" dirty="0">
                <a:solidFill>
                  <a:srgbClr val="FF0000"/>
                </a:solidFill>
              </a:rPr>
              <a:t> </a:t>
            </a:r>
            <a:endParaRPr lang="en-US" altLang="zh-CN" b="1" dirty="0">
              <a:solidFill>
                <a:srgbClr val="FF0000"/>
              </a:solidFill>
            </a:endParaRPr>
          </a:p>
          <a:p>
            <a:pPr lvl="3">
              <a:spcBef>
                <a:spcPts val="1200"/>
              </a:spcBef>
              <a:buClr>
                <a:srgbClr val="FF0000"/>
              </a:buClr>
              <a:buFont typeface="Wingdings" panose="05000000000000000000" pitchFamily="2" charset="2"/>
              <a:buChar char="ü"/>
            </a:pPr>
            <a:r>
              <a:rPr lang="zh-CN" altLang="en-US" b="1" dirty="0"/>
              <a:t>同一个结点的孩子结点互为兄弟</a:t>
            </a:r>
            <a:r>
              <a:rPr lang="en-US" altLang="zh-CN" b="1" dirty="0"/>
              <a:t>;</a:t>
            </a:r>
            <a:endParaRPr lang="en-US" altLang="zh-CN" b="1" dirty="0"/>
          </a:p>
          <a:p>
            <a:pPr lvl="2">
              <a:spcBef>
                <a:spcPts val="1200"/>
              </a:spcBef>
              <a:buClr>
                <a:srgbClr val="FF0000"/>
              </a:buClr>
              <a:buFont typeface="Arial" panose="020B0604020202020204" pitchFamily="34" charset="0"/>
              <a:buChar char="•"/>
            </a:pPr>
            <a:r>
              <a:rPr lang="zh-CN" altLang="en-US" b="1" dirty="0">
                <a:solidFill>
                  <a:srgbClr val="FF0000"/>
                </a:solidFill>
              </a:rPr>
              <a:t>祖先结点</a:t>
            </a:r>
            <a:r>
              <a:rPr lang="en-US" altLang="zh-CN" b="1" dirty="0">
                <a:solidFill>
                  <a:srgbClr val="0000FF"/>
                </a:solidFill>
              </a:rPr>
              <a:t>(ancestor node)</a:t>
            </a:r>
            <a:r>
              <a:rPr lang="zh-CN" altLang="en-US" b="1" dirty="0">
                <a:solidFill>
                  <a:srgbClr val="0000FF"/>
                </a:solidFill>
              </a:rPr>
              <a:t> </a:t>
            </a:r>
            <a:endParaRPr lang="en-US" altLang="zh-CN" b="1" dirty="0">
              <a:solidFill>
                <a:srgbClr val="FF0000"/>
              </a:solidFill>
            </a:endParaRPr>
          </a:p>
          <a:p>
            <a:pPr lvl="2">
              <a:spcBef>
                <a:spcPts val="1200"/>
              </a:spcBef>
              <a:buClr>
                <a:srgbClr val="FF0000"/>
              </a:buClr>
              <a:buFont typeface="Arial" panose="020B0604020202020204" pitchFamily="34" charset="0"/>
              <a:buChar char="•"/>
            </a:pPr>
            <a:r>
              <a:rPr lang="zh-CN" altLang="en-US" b="1" dirty="0">
                <a:solidFill>
                  <a:srgbClr val="FF0000"/>
                </a:solidFill>
              </a:rPr>
              <a:t>后代结点</a:t>
            </a:r>
            <a:r>
              <a:rPr lang="en-US" altLang="zh-CN" b="1" dirty="0">
                <a:solidFill>
                  <a:srgbClr val="0000FF"/>
                </a:solidFill>
              </a:rPr>
              <a:t>(descendant node)</a:t>
            </a:r>
            <a:r>
              <a:rPr lang="zh-CN" altLang="en-US" b="1" dirty="0">
                <a:solidFill>
                  <a:srgbClr val="0000FF"/>
                </a:solidFill>
              </a:rPr>
              <a:t> </a:t>
            </a:r>
            <a:endParaRPr lang="zh-CN" altLang="en-US" b="1" dirty="0">
              <a:solidFill>
                <a:srgbClr val="FF0000"/>
              </a:solidFill>
            </a:endParaRPr>
          </a:p>
        </p:txBody>
      </p:sp>
      <p:pic>
        <p:nvPicPr>
          <p:cNvPr id="17" name="图片 16"/>
          <p:cNvPicPr>
            <a:picLocks noChangeAspect="1"/>
          </p:cNvPicPr>
          <p:nvPr/>
        </p:nvPicPr>
        <p:blipFill>
          <a:blip r:embed="rId2"/>
          <a:stretch>
            <a:fillRect/>
          </a:stretch>
        </p:blipFill>
        <p:spPr>
          <a:xfrm>
            <a:off x="5364088" y="981386"/>
            <a:ext cx="3702323" cy="2091893"/>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Effect transition="in" filter="blinds(horizontal)">
                                      <p:cBhvr>
                                        <p:cTn id="13" dur="500"/>
                                        <p:tgtEl>
                                          <p:spTgt spid="1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4">
                                            <p:txEl>
                                              <p:pRg st="2" end="2"/>
                                            </p:txEl>
                                          </p:spTgt>
                                        </p:tgtEl>
                                        <p:attrNameLst>
                                          <p:attrName>style.visibility</p:attrName>
                                        </p:attrNameLst>
                                      </p:cBhvr>
                                      <p:to>
                                        <p:strVal val="visible"/>
                                      </p:to>
                                    </p:set>
                                    <p:animEffect transition="in" filter="blinds(horizontal)">
                                      <p:cBhvr>
                                        <p:cTn id="18" dur="500"/>
                                        <p:tgtEl>
                                          <p:spTgt spid="1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animEffect transition="in" filter="blinds(horizontal)">
                                      <p:cBhvr>
                                        <p:cTn id="23" dur="500"/>
                                        <p:tgtEl>
                                          <p:spTgt spid="14">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4">
                                            <p:txEl>
                                              <p:pRg st="4" end="4"/>
                                            </p:txEl>
                                          </p:spTgt>
                                        </p:tgtEl>
                                        <p:attrNameLst>
                                          <p:attrName>style.visibility</p:attrName>
                                        </p:attrNameLst>
                                      </p:cBhvr>
                                      <p:to>
                                        <p:strVal val="visible"/>
                                      </p:to>
                                    </p:set>
                                    <p:animEffect transition="in" filter="blinds(horizontal)">
                                      <p:cBhvr>
                                        <p:cTn id="28" dur="500"/>
                                        <p:tgtEl>
                                          <p:spTgt spid="14">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4">
                                            <p:txEl>
                                              <p:pRg st="5" end="5"/>
                                            </p:txEl>
                                          </p:spTgt>
                                        </p:tgtEl>
                                        <p:attrNameLst>
                                          <p:attrName>style.visibility</p:attrName>
                                        </p:attrNameLst>
                                      </p:cBhvr>
                                      <p:to>
                                        <p:strVal val="visible"/>
                                      </p:to>
                                    </p:set>
                                    <p:animEffect transition="in" filter="blinds(horizontal)">
                                      <p:cBhvr>
                                        <p:cTn id="33" dur="500"/>
                                        <p:tgtEl>
                                          <p:spTgt spid="14">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4">
                                            <p:txEl>
                                              <p:pRg st="6" end="6"/>
                                            </p:txEl>
                                          </p:spTgt>
                                        </p:tgtEl>
                                        <p:attrNameLst>
                                          <p:attrName>style.visibility</p:attrName>
                                        </p:attrNameLst>
                                      </p:cBhvr>
                                      <p:to>
                                        <p:strVal val="visible"/>
                                      </p:to>
                                    </p:set>
                                    <p:animEffect transition="in" filter="blinds(horizontal)">
                                      <p:cBhvr>
                                        <p:cTn id="38" dur="500"/>
                                        <p:tgtEl>
                                          <p:spTgt spid="14">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4">
                                            <p:txEl>
                                              <p:pRg st="7" end="7"/>
                                            </p:txEl>
                                          </p:spTgt>
                                        </p:tgtEl>
                                        <p:attrNameLst>
                                          <p:attrName>style.visibility</p:attrName>
                                        </p:attrNameLst>
                                      </p:cBhvr>
                                      <p:to>
                                        <p:strVal val="visible"/>
                                      </p:to>
                                    </p:set>
                                    <p:animEffect transition="in" filter="blinds(horizontal)">
                                      <p:cBhvr>
                                        <p:cTn id="43" dur="500"/>
                                        <p:tgtEl>
                                          <p:spTgt spid="14">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4">
                                            <p:txEl>
                                              <p:pRg st="8" end="8"/>
                                            </p:txEl>
                                          </p:spTgt>
                                        </p:tgtEl>
                                        <p:attrNameLst>
                                          <p:attrName>style.visibility</p:attrName>
                                        </p:attrNameLst>
                                      </p:cBhvr>
                                      <p:to>
                                        <p:strVal val="visible"/>
                                      </p:to>
                                    </p:set>
                                    <p:animEffect transition="in" filter="blinds(horizontal)">
                                      <p:cBhvr>
                                        <p:cTn id="48"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5"/>
          <p:cNvSpPr>
            <a:spLocks noGrp="1"/>
          </p:cNvSpPr>
          <p:nvPr>
            <p:ph type="sldNum" sz="quarter" idx="4294967295"/>
          </p:nvPr>
        </p:nvSpPr>
        <p:spPr>
          <a:xfrm>
            <a:off x="7616888" y="6659018"/>
            <a:ext cx="1219416" cy="154358"/>
          </a:xfrm>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8D2558CB-3425-4818-8B3A-008B3F0DE4EA}" type="slidenum">
              <a:rPr lang="zh-CN" altLang="en-US">
                <a:solidFill>
                  <a:schemeClr val="bg1"/>
                </a:solidFill>
                <a:latin typeface="Verdana" panose="020B0604030504040204" pitchFamily="34" charset="0"/>
                <a:ea typeface="宋体" panose="02010600030101010101" pitchFamily="2" charset="-122"/>
              </a:rPr>
            </a:fld>
            <a:endParaRPr lang="en-US" altLang="zh-CN">
              <a:solidFill>
                <a:schemeClr val="bg1"/>
              </a:solidFill>
              <a:latin typeface="Verdana" panose="020B0604030504040204" pitchFamily="34" charset="0"/>
              <a:ea typeface="宋体" panose="02010600030101010101" pitchFamily="2" charset="-122"/>
            </a:endParaRPr>
          </a:p>
        </p:txBody>
      </p:sp>
      <p:sp>
        <p:nvSpPr>
          <p:cNvPr id="14" name="Rectangle 3"/>
          <p:cNvSpPr>
            <a:spLocks noGrp="1" noChangeArrowheads="1"/>
          </p:cNvSpPr>
          <p:nvPr>
            <p:ph type="body" idx="1"/>
          </p:nvPr>
        </p:nvSpPr>
        <p:spPr>
          <a:xfrm>
            <a:off x="473076" y="1061223"/>
            <a:ext cx="8229600" cy="4678451"/>
          </a:xfrm>
        </p:spPr>
        <p:txBody>
          <a:bodyPr/>
          <a:lstStyle/>
          <a:p>
            <a:pPr eaLnBrk="1" hangingPunct="1">
              <a:buClr>
                <a:srgbClr val="FF0000"/>
              </a:buClr>
              <a:buFont typeface="Wingdings" panose="05000000000000000000" pitchFamily="2" charset="2"/>
              <a:buChar char="n"/>
            </a:pPr>
            <a:r>
              <a:rPr lang="zh-CN" altLang="en-US" sz="2400" b="1" dirty="0"/>
              <a:t>前述树所对应的存储结构如下：</a:t>
            </a:r>
            <a:endParaRPr lang="zh-CN" altLang="en-US" sz="2400" b="1" dirty="0"/>
          </a:p>
        </p:txBody>
      </p:sp>
      <p:sp>
        <p:nvSpPr>
          <p:cNvPr id="62480" name="AutoShape 58"/>
          <p:cNvSpPr>
            <a:spLocks noChangeAspect="1" noChangeArrowheads="1"/>
          </p:cNvSpPr>
          <p:nvPr/>
        </p:nvSpPr>
        <p:spPr bwMode="auto">
          <a:xfrm>
            <a:off x="5292725" y="1196975"/>
            <a:ext cx="3395663"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62545" name="AutoShape 81"/>
          <p:cNvSpPr>
            <a:spLocks noChangeArrowheads="1"/>
          </p:cNvSpPr>
          <p:nvPr/>
        </p:nvSpPr>
        <p:spPr bwMode="auto">
          <a:xfrm rot="-1587162">
            <a:off x="3846399" y="3548692"/>
            <a:ext cx="1074131" cy="382561"/>
          </a:xfrm>
          <a:prstGeom prst="leftArrow">
            <a:avLst>
              <a:gd name="adj1" fmla="val 50000"/>
              <a:gd name="adj2" fmla="val 72804"/>
            </a:avLst>
          </a:prstGeom>
          <a:solidFill>
            <a:srgbClr val="FF0000"/>
          </a:solidFill>
          <a:ln w="9525">
            <a:solidFill>
              <a:schemeClr val="tx1"/>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nvGrpSpPr>
          <p:cNvPr id="84" name="组合 83"/>
          <p:cNvGrpSpPr/>
          <p:nvPr/>
        </p:nvGrpSpPr>
        <p:grpSpPr>
          <a:xfrm>
            <a:off x="-958230" y="127832"/>
            <a:ext cx="7258422" cy="674160"/>
            <a:chOff x="-556250" y="5042189"/>
            <a:chExt cx="7530760" cy="647731"/>
          </a:xfrm>
        </p:grpSpPr>
        <p:sp>
          <p:nvSpPr>
            <p:cNvPr id="85"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6" name="TextBox 6"/>
            <p:cNvSpPr txBox="1">
              <a:spLocks noChangeArrowheads="1"/>
            </p:cNvSpPr>
            <p:nvPr/>
          </p:nvSpPr>
          <p:spPr bwMode="auto">
            <a:xfrm>
              <a:off x="-556250" y="5063355"/>
              <a:ext cx="7530760" cy="62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8.6 </a:t>
              </a:r>
              <a:r>
                <a:rPr lang="zh-CN" altLang="en-US" sz="3600" b="1" dirty="0">
                  <a:latin typeface="Times New Roman" panose="02020603050405020304" pitchFamily="18" charset="0"/>
                  <a:ea typeface="黑体" panose="02010609060101010101" pitchFamily="49" charset="-122"/>
                </a:rPr>
                <a:t>树与森林</a:t>
              </a:r>
              <a:endParaRPr lang="zh-CN" altLang="en-US" sz="3600" b="1" dirty="0">
                <a:latin typeface="Times New Roman" panose="02020603050405020304" pitchFamily="18" charset="0"/>
                <a:ea typeface="黑体" panose="02010609060101010101" pitchFamily="49" charset="-122"/>
              </a:endParaRPr>
            </a:p>
          </p:txBody>
        </p:sp>
        <p:pic>
          <p:nvPicPr>
            <p:cNvPr id="87" name="图片 86"/>
            <p:cNvPicPr>
              <a:picLocks noChangeAspect="1"/>
            </p:cNvPicPr>
            <p:nvPr/>
          </p:nvPicPr>
          <p:blipFill>
            <a:blip r:embed="rId1" cstate="print"/>
            <a:stretch>
              <a:fillRect/>
            </a:stretch>
          </p:blipFill>
          <p:spPr>
            <a:xfrm>
              <a:off x="1199659" y="5205012"/>
              <a:ext cx="420013" cy="322083"/>
            </a:xfrm>
            <a:prstGeom prst="rect">
              <a:avLst/>
            </a:prstGeom>
          </p:spPr>
        </p:pic>
      </p:grpSp>
      <p:pic>
        <p:nvPicPr>
          <p:cNvPr id="88" name="图片 87"/>
          <p:cNvPicPr>
            <a:picLocks noChangeAspect="1"/>
          </p:cNvPicPr>
          <p:nvPr/>
        </p:nvPicPr>
        <p:blipFill>
          <a:blip r:embed="rId2"/>
          <a:stretch>
            <a:fillRect/>
          </a:stretch>
        </p:blipFill>
        <p:spPr>
          <a:xfrm>
            <a:off x="5262018" y="1080397"/>
            <a:ext cx="3690223" cy="2703903"/>
          </a:xfrm>
          <a:prstGeom prst="rect">
            <a:avLst/>
          </a:prstGeom>
        </p:spPr>
      </p:pic>
      <p:pic>
        <p:nvPicPr>
          <p:cNvPr id="16" name="图片 15"/>
          <p:cNvPicPr>
            <a:picLocks noChangeAspect="1"/>
          </p:cNvPicPr>
          <p:nvPr/>
        </p:nvPicPr>
        <p:blipFill>
          <a:blip r:embed="rId3"/>
          <a:stretch>
            <a:fillRect/>
          </a:stretch>
        </p:blipFill>
        <p:spPr>
          <a:xfrm>
            <a:off x="1131768" y="3793963"/>
            <a:ext cx="985251" cy="613923"/>
          </a:xfrm>
          <a:prstGeom prst="rect">
            <a:avLst/>
          </a:prstGeom>
        </p:spPr>
      </p:pic>
      <p:pic>
        <p:nvPicPr>
          <p:cNvPr id="22" name="图片 21"/>
          <p:cNvPicPr>
            <a:picLocks noChangeAspect="1"/>
          </p:cNvPicPr>
          <p:nvPr/>
        </p:nvPicPr>
        <p:blipFill>
          <a:blip r:embed="rId4"/>
          <a:stretch>
            <a:fillRect/>
          </a:stretch>
        </p:blipFill>
        <p:spPr>
          <a:xfrm>
            <a:off x="1139003" y="4309088"/>
            <a:ext cx="1218599" cy="1331607"/>
          </a:xfrm>
          <a:prstGeom prst="rect">
            <a:avLst/>
          </a:prstGeom>
        </p:spPr>
      </p:pic>
      <p:pic>
        <p:nvPicPr>
          <p:cNvPr id="23" name="图片 22"/>
          <p:cNvPicPr>
            <a:picLocks noChangeAspect="1"/>
          </p:cNvPicPr>
          <p:nvPr/>
        </p:nvPicPr>
        <p:blipFill>
          <a:blip r:embed="rId5"/>
          <a:stretch>
            <a:fillRect/>
          </a:stretch>
        </p:blipFill>
        <p:spPr>
          <a:xfrm>
            <a:off x="1130310" y="5540554"/>
            <a:ext cx="1227242" cy="613923"/>
          </a:xfrm>
          <a:prstGeom prst="rect">
            <a:avLst/>
          </a:prstGeom>
        </p:spPr>
      </p:pic>
      <p:pic>
        <p:nvPicPr>
          <p:cNvPr id="24" name="图片 23"/>
          <p:cNvPicPr>
            <a:picLocks noChangeAspect="1"/>
          </p:cNvPicPr>
          <p:nvPr/>
        </p:nvPicPr>
        <p:blipFill>
          <a:blip r:embed="rId6"/>
          <a:stretch>
            <a:fillRect/>
          </a:stretch>
        </p:blipFill>
        <p:spPr>
          <a:xfrm>
            <a:off x="1123632" y="6058086"/>
            <a:ext cx="985250" cy="432340"/>
          </a:xfrm>
          <a:prstGeom prst="rect">
            <a:avLst/>
          </a:prstGeom>
        </p:spPr>
      </p:pic>
      <p:pic>
        <p:nvPicPr>
          <p:cNvPr id="25" name="图片 24"/>
          <p:cNvPicPr>
            <a:picLocks noChangeAspect="1"/>
          </p:cNvPicPr>
          <p:nvPr/>
        </p:nvPicPr>
        <p:blipFill>
          <a:blip r:embed="rId7"/>
          <a:stretch>
            <a:fillRect/>
          </a:stretch>
        </p:blipFill>
        <p:spPr>
          <a:xfrm>
            <a:off x="2315658" y="5560323"/>
            <a:ext cx="985250" cy="432340"/>
          </a:xfrm>
          <a:prstGeom prst="rect">
            <a:avLst/>
          </a:prstGeom>
        </p:spPr>
      </p:pic>
      <p:pic>
        <p:nvPicPr>
          <p:cNvPr id="26" name="图片 25"/>
          <p:cNvPicPr>
            <a:picLocks noChangeAspect="1"/>
          </p:cNvPicPr>
          <p:nvPr/>
        </p:nvPicPr>
        <p:blipFill>
          <a:blip r:embed="rId8"/>
          <a:stretch>
            <a:fillRect/>
          </a:stretch>
        </p:blipFill>
        <p:spPr>
          <a:xfrm>
            <a:off x="2313995" y="4293646"/>
            <a:ext cx="1235884" cy="605276"/>
          </a:xfrm>
          <a:prstGeom prst="rect">
            <a:avLst/>
          </a:prstGeom>
        </p:spPr>
      </p:pic>
      <p:pic>
        <p:nvPicPr>
          <p:cNvPr id="27" name="图片 26"/>
          <p:cNvPicPr>
            <a:picLocks noChangeAspect="1"/>
          </p:cNvPicPr>
          <p:nvPr/>
        </p:nvPicPr>
        <p:blipFill>
          <a:blip r:embed="rId9"/>
          <a:stretch>
            <a:fillRect/>
          </a:stretch>
        </p:blipFill>
        <p:spPr>
          <a:xfrm>
            <a:off x="3506620" y="4309298"/>
            <a:ext cx="985250" cy="596629"/>
          </a:xfrm>
          <a:prstGeom prst="rect">
            <a:avLst/>
          </a:prstGeom>
        </p:spPr>
      </p:pic>
      <p:pic>
        <p:nvPicPr>
          <p:cNvPr id="28" name="图片 27"/>
          <p:cNvPicPr>
            <a:picLocks noChangeAspect="1"/>
          </p:cNvPicPr>
          <p:nvPr/>
        </p:nvPicPr>
        <p:blipFill>
          <a:blip r:embed="rId10"/>
          <a:stretch>
            <a:fillRect/>
          </a:stretch>
        </p:blipFill>
        <p:spPr>
          <a:xfrm>
            <a:off x="2301157" y="4798336"/>
            <a:ext cx="985250" cy="432340"/>
          </a:xfrm>
          <a:prstGeom prst="rect">
            <a:avLst/>
          </a:prstGeom>
        </p:spPr>
      </p:pic>
      <p:pic>
        <p:nvPicPr>
          <p:cNvPr id="30" name="图片 29"/>
          <p:cNvPicPr>
            <a:picLocks noChangeAspect="1"/>
          </p:cNvPicPr>
          <p:nvPr/>
        </p:nvPicPr>
        <p:blipFill>
          <a:blip r:embed="rId11"/>
          <a:stretch>
            <a:fillRect/>
          </a:stretch>
        </p:blipFill>
        <p:spPr>
          <a:xfrm>
            <a:off x="4667706" y="4807883"/>
            <a:ext cx="1209956" cy="432340"/>
          </a:xfrm>
          <a:prstGeom prst="rect">
            <a:avLst/>
          </a:prstGeom>
        </p:spPr>
      </p:pic>
      <p:pic>
        <p:nvPicPr>
          <p:cNvPr id="31" name="图片 30"/>
          <p:cNvPicPr>
            <a:picLocks noChangeAspect="1"/>
          </p:cNvPicPr>
          <p:nvPr/>
        </p:nvPicPr>
        <p:blipFill>
          <a:blip r:embed="rId12"/>
          <a:stretch>
            <a:fillRect/>
          </a:stretch>
        </p:blipFill>
        <p:spPr>
          <a:xfrm>
            <a:off x="5827616" y="4813446"/>
            <a:ext cx="985250" cy="432340"/>
          </a:xfrm>
          <a:prstGeom prst="rect">
            <a:avLst/>
          </a:prstGeom>
        </p:spPr>
      </p:pic>
      <p:pic>
        <p:nvPicPr>
          <p:cNvPr id="62548" name="图片 62547"/>
          <p:cNvPicPr>
            <a:picLocks noChangeAspect="1"/>
          </p:cNvPicPr>
          <p:nvPr/>
        </p:nvPicPr>
        <p:blipFill>
          <a:blip r:embed="rId13"/>
          <a:stretch>
            <a:fillRect/>
          </a:stretch>
        </p:blipFill>
        <p:spPr>
          <a:xfrm>
            <a:off x="3486690" y="4806677"/>
            <a:ext cx="1227516" cy="438614"/>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8"/>
                                        </p:tgtEl>
                                        <p:attrNameLst>
                                          <p:attrName>style.visibility</p:attrName>
                                        </p:attrNameLst>
                                      </p:cBhvr>
                                      <p:to>
                                        <p:strVal val="visible"/>
                                      </p:to>
                                    </p:set>
                                    <p:anim calcmode="lin" valueType="num">
                                      <p:cBhvr additive="base">
                                        <p:cTn id="12" dur="500" fill="hold"/>
                                        <p:tgtEl>
                                          <p:spTgt spid="88"/>
                                        </p:tgtEl>
                                        <p:attrNameLst>
                                          <p:attrName>ppt_x</p:attrName>
                                        </p:attrNameLst>
                                      </p:cBhvr>
                                      <p:tavLst>
                                        <p:tav tm="0">
                                          <p:val>
                                            <p:strVal val="#ppt_x"/>
                                          </p:val>
                                        </p:tav>
                                        <p:tav tm="100000">
                                          <p:val>
                                            <p:strVal val="#ppt_x"/>
                                          </p:val>
                                        </p:tav>
                                      </p:tavLst>
                                    </p:anim>
                                    <p:anim calcmode="lin" valueType="num">
                                      <p:cBhvr additive="base">
                                        <p:cTn id="13"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2545"/>
                                        </p:tgtEl>
                                        <p:attrNameLst>
                                          <p:attrName>style.visibility</p:attrName>
                                        </p:attrNameLst>
                                      </p:cBhvr>
                                      <p:to>
                                        <p:strVal val="visible"/>
                                      </p:to>
                                    </p:set>
                                    <p:animEffect transition="in" filter="blinds(horizontal)">
                                      <p:cBhvr>
                                        <p:cTn id="18" dur="500"/>
                                        <p:tgtEl>
                                          <p:spTgt spid="6254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254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build="p"/>
      <p:bldP spid="6254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8577382B-ECEA-4D82-BF4D-8EEB5E10CB07}"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4" name="Rectangle 3"/>
          <p:cNvSpPr>
            <a:spLocks noGrp="1" noChangeArrowheads="1"/>
          </p:cNvSpPr>
          <p:nvPr>
            <p:ph type="body" idx="1"/>
          </p:nvPr>
        </p:nvSpPr>
        <p:spPr>
          <a:xfrm>
            <a:off x="457200" y="1014368"/>
            <a:ext cx="8229600" cy="4678451"/>
          </a:xfrm>
        </p:spPr>
        <p:txBody>
          <a:bodyPr/>
          <a:lstStyle/>
          <a:p>
            <a:pPr eaLnBrk="1" hangingPunct="1">
              <a:buClr>
                <a:srgbClr val="FF0000"/>
              </a:buClr>
              <a:buFont typeface="Wingdings" panose="05000000000000000000" pitchFamily="2" charset="2"/>
              <a:buChar char="n"/>
            </a:pPr>
            <a:r>
              <a:rPr lang="zh-CN" altLang="en-US" sz="2400" dirty="0"/>
              <a:t>将前述孩子兄弟链表顺时针旋转</a:t>
            </a:r>
            <a:r>
              <a:rPr lang="en-US" altLang="zh-CN" sz="2400" dirty="0"/>
              <a:t>45</a:t>
            </a:r>
            <a:r>
              <a:rPr lang="zh-CN" altLang="en-US" sz="2400" baseline="30000" dirty="0"/>
              <a:t>。</a:t>
            </a:r>
            <a:r>
              <a:rPr lang="zh-CN" altLang="en-US" sz="2400" dirty="0"/>
              <a:t>，</a:t>
            </a:r>
            <a:endParaRPr lang="zh-CN" altLang="en-US" sz="2400" dirty="0"/>
          </a:p>
          <a:p>
            <a:pPr eaLnBrk="1" hangingPunct="1">
              <a:buFont typeface="Wingdings" panose="05000000000000000000" pitchFamily="2" charset="2"/>
              <a:buNone/>
            </a:pPr>
            <a:r>
              <a:rPr lang="zh-CN" altLang="en-US" sz="2400" dirty="0"/>
              <a:t>     对应到一个</a:t>
            </a:r>
            <a:r>
              <a:rPr lang="zh-CN" altLang="en-US" sz="2400" dirty="0">
                <a:solidFill>
                  <a:srgbClr val="FF0000"/>
                </a:solidFill>
              </a:rPr>
              <a:t>二叉链表</a:t>
            </a:r>
            <a:r>
              <a:rPr lang="zh-CN" altLang="en-US" sz="2400" dirty="0"/>
              <a:t>，</a:t>
            </a:r>
            <a:endParaRPr lang="zh-CN" altLang="en-US" sz="2400" dirty="0"/>
          </a:p>
          <a:p>
            <a:pPr eaLnBrk="1" hangingPunct="1">
              <a:buFont typeface="Wingdings" panose="05000000000000000000" pitchFamily="2" charset="2"/>
              <a:buNone/>
            </a:pPr>
            <a:r>
              <a:rPr lang="zh-CN" altLang="en-US" sz="2400" dirty="0"/>
              <a:t>     因此也对应到一棵</a:t>
            </a:r>
            <a:r>
              <a:rPr lang="zh-CN" altLang="en-US" sz="2400" dirty="0">
                <a:solidFill>
                  <a:srgbClr val="FF0000"/>
                </a:solidFill>
              </a:rPr>
              <a:t>二叉树</a:t>
            </a:r>
            <a:r>
              <a:rPr lang="zh-CN" altLang="en-US" sz="2400" dirty="0"/>
              <a:t>。</a:t>
            </a:r>
            <a:endParaRPr lang="zh-CN" altLang="en-US" sz="2400" dirty="0"/>
          </a:p>
        </p:txBody>
      </p:sp>
      <p:sp>
        <p:nvSpPr>
          <p:cNvPr id="63492" name="AutoShape 4"/>
          <p:cNvSpPr>
            <a:spLocks noChangeArrowheads="1"/>
          </p:cNvSpPr>
          <p:nvPr/>
        </p:nvSpPr>
        <p:spPr bwMode="auto">
          <a:xfrm>
            <a:off x="4283968" y="3181696"/>
            <a:ext cx="1180776" cy="343793"/>
          </a:xfrm>
          <a:prstGeom prst="leftRightArrow">
            <a:avLst>
              <a:gd name="adj1" fmla="val 50000"/>
              <a:gd name="adj2" fmla="val 49563"/>
            </a:avLst>
          </a:prstGeom>
          <a:solidFill>
            <a:srgbClr val="FF0000"/>
          </a:solidFill>
          <a:ln w="9525">
            <a:solidFill>
              <a:srgbClr val="000000"/>
            </a:solidFill>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nvGrpSpPr>
          <p:cNvPr id="73" name="组合 72"/>
          <p:cNvGrpSpPr/>
          <p:nvPr/>
        </p:nvGrpSpPr>
        <p:grpSpPr>
          <a:xfrm>
            <a:off x="-958230" y="127832"/>
            <a:ext cx="7258422" cy="674160"/>
            <a:chOff x="-556250" y="5042189"/>
            <a:chExt cx="7530760" cy="647731"/>
          </a:xfrm>
        </p:grpSpPr>
        <p:sp>
          <p:nvSpPr>
            <p:cNvPr id="74"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75" name="TextBox 6"/>
            <p:cNvSpPr txBox="1">
              <a:spLocks noChangeArrowheads="1"/>
            </p:cNvSpPr>
            <p:nvPr/>
          </p:nvSpPr>
          <p:spPr bwMode="auto">
            <a:xfrm>
              <a:off x="-556250" y="5063355"/>
              <a:ext cx="7530760" cy="62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8.6 </a:t>
              </a:r>
              <a:r>
                <a:rPr lang="zh-CN" altLang="en-US" sz="3600" b="1" dirty="0">
                  <a:latin typeface="Times New Roman" panose="02020603050405020304" pitchFamily="18" charset="0"/>
                  <a:ea typeface="黑体" panose="02010609060101010101" pitchFamily="49" charset="-122"/>
                </a:rPr>
                <a:t>树与森林</a:t>
              </a:r>
              <a:endParaRPr lang="zh-CN" altLang="en-US" sz="3600" b="1" dirty="0">
                <a:latin typeface="Times New Roman" panose="02020603050405020304" pitchFamily="18" charset="0"/>
                <a:ea typeface="黑体" panose="02010609060101010101" pitchFamily="49" charset="-122"/>
              </a:endParaRPr>
            </a:p>
          </p:txBody>
        </p:sp>
        <p:pic>
          <p:nvPicPr>
            <p:cNvPr id="76" name="图片 75"/>
            <p:cNvPicPr>
              <a:picLocks noChangeAspect="1"/>
            </p:cNvPicPr>
            <p:nvPr/>
          </p:nvPicPr>
          <p:blipFill>
            <a:blip r:embed="rId1" cstate="print"/>
            <a:stretch>
              <a:fillRect/>
            </a:stretch>
          </p:blipFill>
          <p:spPr>
            <a:xfrm>
              <a:off x="1199659" y="5205012"/>
              <a:ext cx="420013" cy="322083"/>
            </a:xfrm>
            <a:prstGeom prst="rect">
              <a:avLst/>
            </a:prstGeom>
          </p:spPr>
        </p:pic>
      </p:grpSp>
      <p:pic>
        <p:nvPicPr>
          <p:cNvPr id="6" name="图片 5"/>
          <p:cNvPicPr>
            <a:picLocks noChangeAspect="1"/>
          </p:cNvPicPr>
          <p:nvPr/>
        </p:nvPicPr>
        <p:blipFill>
          <a:blip r:embed="rId2"/>
          <a:stretch>
            <a:fillRect/>
          </a:stretch>
        </p:blipFill>
        <p:spPr>
          <a:xfrm>
            <a:off x="539726" y="2420888"/>
            <a:ext cx="4383111" cy="3596992"/>
          </a:xfrm>
          <a:prstGeom prst="rect">
            <a:avLst/>
          </a:prstGeom>
        </p:spPr>
      </p:pic>
      <p:pic>
        <p:nvPicPr>
          <p:cNvPr id="7" name="图片 6"/>
          <p:cNvPicPr>
            <a:picLocks noChangeAspect="1"/>
          </p:cNvPicPr>
          <p:nvPr/>
        </p:nvPicPr>
        <p:blipFill>
          <a:blip r:embed="rId3"/>
          <a:stretch>
            <a:fillRect/>
          </a:stretch>
        </p:blipFill>
        <p:spPr>
          <a:xfrm>
            <a:off x="5527351" y="1844824"/>
            <a:ext cx="3159449" cy="4511527"/>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2"/>
                                        </p:tgtEl>
                                        <p:attrNameLst>
                                          <p:attrName>style.visibility</p:attrName>
                                        </p:attrNameLst>
                                      </p:cBhvr>
                                      <p:to>
                                        <p:strVal val="visible"/>
                                      </p:to>
                                    </p:set>
                                    <p:animEffect transition="in" filter="blinds(horizontal)">
                                      <p:cBhvr>
                                        <p:cTn id="22" dur="500"/>
                                        <p:tgtEl>
                                          <p:spTgt spid="6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build="p"/>
      <p:bldP spid="6349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068E2E6A-AC35-4384-942F-238E6BD8FBA1}"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6" name="Rectangle 3"/>
          <p:cNvSpPr>
            <a:spLocks noGrp="1" noChangeArrowheads="1"/>
          </p:cNvSpPr>
          <p:nvPr>
            <p:ph type="body" idx="1"/>
          </p:nvPr>
        </p:nvSpPr>
        <p:spPr>
          <a:xfrm>
            <a:off x="383788" y="1125493"/>
            <a:ext cx="8229600" cy="4678451"/>
          </a:xfrm>
        </p:spPr>
        <p:txBody>
          <a:bodyPr/>
          <a:lstStyle/>
          <a:p>
            <a:pPr eaLnBrk="1" hangingPunct="1">
              <a:lnSpc>
                <a:spcPct val="80000"/>
              </a:lnSpc>
              <a:buFont typeface="Wingdings" panose="05000000000000000000" pitchFamily="2" charset="2"/>
              <a:buNone/>
            </a:pPr>
            <a:r>
              <a:rPr lang="zh-CN" altLang="en-US" sz="2000" b="1" dirty="0"/>
              <a:t>     </a:t>
            </a:r>
            <a:r>
              <a:rPr lang="zh-CN" altLang="en-US" sz="2400" b="1" dirty="0">
                <a:solidFill>
                  <a:srgbClr val="FF0000"/>
                </a:solidFill>
              </a:rPr>
              <a:t>如果是森林，其存储如何？</a:t>
            </a:r>
            <a:r>
              <a:rPr lang="zh-CN" altLang="en-US" sz="2400" dirty="0">
                <a:solidFill>
                  <a:srgbClr val="FF0000"/>
                </a:solidFill>
              </a:rPr>
              <a:t>         </a:t>
            </a:r>
            <a:endParaRPr lang="zh-CN" altLang="en-US" sz="2000" dirty="0">
              <a:solidFill>
                <a:srgbClr val="FF0000"/>
              </a:solidFill>
            </a:endParaRPr>
          </a:p>
          <a:p>
            <a:pPr eaLnBrk="1" hangingPunct="1">
              <a:lnSpc>
                <a:spcPct val="80000"/>
              </a:lnSpc>
              <a:buFont typeface="Wingdings" panose="05000000000000000000" pitchFamily="2" charset="2"/>
              <a:buNone/>
            </a:pPr>
            <a:r>
              <a:rPr lang="zh-CN" altLang="en-US" sz="2000" dirty="0"/>
              <a:t>                     </a:t>
            </a:r>
            <a:r>
              <a:rPr lang="zh-CN" altLang="en-US" sz="2000" b="1" dirty="0">
                <a:solidFill>
                  <a:srgbClr val="0000FF"/>
                </a:solidFill>
              </a:rPr>
              <a:t>森林</a:t>
            </a:r>
            <a:endParaRPr lang="zh-CN" altLang="en-US" sz="2000" dirty="0"/>
          </a:p>
          <a:p>
            <a:pPr eaLnBrk="1" hangingPunct="1">
              <a:lnSpc>
                <a:spcPct val="80000"/>
              </a:lnSpc>
              <a:buFont typeface="Wingdings" panose="05000000000000000000" pitchFamily="2" charset="2"/>
              <a:buNone/>
            </a:pPr>
            <a:endParaRPr lang="zh-CN" altLang="en-US" sz="1700" dirty="0"/>
          </a:p>
          <a:p>
            <a:pPr eaLnBrk="1" hangingPunct="1">
              <a:lnSpc>
                <a:spcPct val="80000"/>
              </a:lnSpc>
            </a:pPr>
            <a:endParaRPr lang="zh-CN" altLang="en-US" sz="1700" dirty="0"/>
          </a:p>
          <a:p>
            <a:pPr eaLnBrk="1" hangingPunct="1">
              <a:lnSpc>
                <a:spcPct val="80000"/>
              </a:lnSpc>
            </a:pPr>
            <a:endParaRPr lang="zh-CN" altLang="en-US" sz="1700" dirty="0"/>
          </a:p>
          <a:p>
            <a:pPr eaLnBrk="1" hangingPunct="1">
              <a:lnSpc>
                <a:spcPct val="80000"/>
              </a:lnSpc>
            </a:pPr>
            <a:endParaRPr lang="zh-CN" altLang="en-US" sz="1700" dirty="0"/>
          </a:p>
          <a:p>
            <a:pPr eaLnBrk="1" hangingPunct="1">
              <a:lnSpc>
                <a:spcPct val="80000"/>
              </a:lnSpc>
            </a:pPr>
            <a:endParaRPr lang="zh-CN" altLang="en-US" sz="1700" dirty="0"/>
          </a:p>
          <a:p>
            <a:pPr eaLnBrk="1" hangingPunct="1">
              <a:lnSpc>
                <a:spcPct val="80000"/>
              </a:lnSpc>
            </a:pPr>
            <a:endParaRPr lang="zh-CN" altLang="en-US" sz="1700" dirty="0"/>
          </a:p>
          <a:p>
            <a:pPr eaLnBrk="1" hangingPunct="1">
              <a:lnSpc>
                <a:spcPct val="80000"/>
              </a:lnSpc>
            </a:pPr>
            <a:endParaRPr lang="zh-CN" altLang="en-US" sz="1700" dirty="0"/>
          </a:p>
          <a:p>
            <a:pPr eaLnBrk="1" hangingPunct="1">
              <a:lnSpc>
                <a:spcPct val="80000"/>
              </a:lnSpc>
            </a:pPr>
            <a:endParaRPr lang="zh-CN" altLang="en-US" sz="1700" dirty="0"/>
          </a:p>
          <a:p>
            <a:pPr eaLnBrk="1" hangingPunct="1">
              <a:lnSpc>
                <a:spcPct val="80000"/>
              </a:lnSpc>
            </a:pPr>
            <a:endParaRPr lang="zh-CN" altLang="en-US" sz="1700" dirty="0"/>
          </a:p>
          <a:p>
            <a:pPr eaLnBrk="1" hangingPunct="1">
              <a:lnSpc>
                <a:spcPct val="80000"/>
              </a:lnSpc>
              <a:buFont typeface="Wingdings" panose="05000000000000000000" pitchFamily="2" charset="2"/>
              <a:buNone/>
            </a:pPr>
            <a:endParaRPr lang="zh-CN" altLang="en-US" sz="2400" b="1" dirty="0">
              <a:solidFill>
                <a:schemeClr val="accent2"/>
              </a:solidFill>
            </a:endParaRPr>
          </a:p>
          <a:p>
            <a:pPr eaLnBrk="1" hangingPunct="1">
              <a:lnSpc>
                <a:spcPct val="80000"/>
              </a:lnSpc>
              <a:buFont typeface="Wingdings" panose="05000000000000000000" pitchFamily="2" charset="2"/>
              <a:buNone/>
            </a:pPr>
            <a:r>
              <a:rPr lang="zh-CN" altLang="en-US" sz="2400" b="1" dirty="0">
                <a:solidFill>
                  <a:schemeClr val="accent2"/>
                </a:solidFill>
              </a:rPr>
              <a:t>      </a:t>
            </a:r>
            <a:endParaRPr lang="zh-CN" altLang="en-US" sz="2400" b="1" dirty="0">
              <a:solidFill>
                <a:schemeClr val="accent2"/>
              </a:solidFill>
            </a:endParaRPr>
          </a:p>
          <a:p>
            <a:pPr eaLnBrk="1" hangingPunct="1">
              <a:lnSpc>
                <a:spcPct val="80000"/>
              </a:lnSpc>
              <a:buFont typeface="Wingdings" panose="05000000000000000000" pitchFamily="2" charset="2"/>
              <a:buNone/>
            </a:pPr>
            <a:r>
              <a:rPr lang="zh-CN" altLang="en-US" sz="2000" b="1" dirty="0">
                <a:solidFill>
                  <a:schemeClr val="accent2"/>
                </a:solidFill>
              </a:rPr>
              <a:t>     </a:t>
            </a:r>
            <a:endParaRPr lang="en-US" altLang="zh-CN" sz="2000" b="1" dirty="0">
              <a:solidFill>
                <a:schemeClr val="accent2"/>
              </a:solidFill>
            </a:endParaRPr>
          </a:p>
          <a:p>
            <a:pPr eaLnBrk="1" hangingPunct="1">
              <a:lnSpc>
                <a:spcPct val="80000"/>
              </a:lnSpc>
              <a:buFont typeface="Wingdings" panose="05000000000000000000" pitchFamily="2" charset="2"/>
              <a:buNone/>
            </a:pPr>
            <a:endParaRPr lang="en-US" altLang="zh-CN" sz="2000" b="1" dirty="0">
              <a:solidFill>
                <a:schemeClr val="accent2"/>
              </a:solidFill>
            </a:endParaRPr>
          </a:p>
          <a:p>
            <a:pPr eaLnBrk="1" hangingPunct="1">
              <a:lnSpc>
                <a:spcPct val="80000"/>
              </a:lnSpc>
              <a:buFont typeface="Wingdings" panose="05000000000000000000" pitchFamily="2" charset="2"/>
              <a:buNone/>
            </a:pPr>
            <a:endParaRPr lang="en-US" altLang="zh-CN" sz="2000" b="1" dirty="0">
              <a:solidFill>
                <a:schemeClr val="accent2"/>
              </a:solidFill>
            </a:endParaRPr>
          </a:p>
          <a:p>
            <a:pPr eaLnBrk="1" hangingPunct="1">
              <a:lnSpc>
                <a:spcPct val="80000"/>
              </a:lnSpc>
              <a:buFont typeface="Wingdings" panose="05000000000000000000" pitchFamily="2" charset="2"/>
              <a:buNone/>
            </a:pPr>
            <a:r>
              <a:rPr lang="zh-CN" altLang="en-US" sz="2000" b="1" dirty="0"/>
              <a:t>由图可知，这其实是二叉链表结构，</a:t>
            </a:r>
            <a:endParaRPr lang="zh-CN" altLang="en-US" sz="2000" b="1" dirty="0"/>
          </a:p>
          <a:p>
            <a:pPr eaLnBrk="1" hangingPunct="1">
              <a:lnSpc>
                <a:spcPct val="80000"/>
              </a:lnSpc>
              <a:buFont typeface="Wingdings" panose="05000000000000000000" pitchFamily="2" charset="2"/>
              <a:buNone/>
            </a:pPr>
            <a:r>
              <a:rPr lang="zh-CN" altLang="en-US" sz="2000" b="1" dirty="0"/>
              <a:t>所以，</a:t>
            </a:r>
            <a:r>
              <a:rPr lang="zh-CN" altLang="en-US" sz="2000" b="1" dirty="0">
                <a:solidFill>
                  <a:srgbClr val="0000FF"/>
                </a:solidFill>
              </a:rPr>
              <a:t>任意一棵树（森林）必然与唯一的一棵二叉树一一对应</a:t>
            </a:r>
            <a:r>
              <a:rPr lang="zh-CN" altLang="en-US" sz="2000" b="1" dirty="0"/>
              <a:t>。</a:t>
            </a:r>
            <a:endParaRPr lang="zh-CN" altLang="en-US" sz="2400" b="1" dirty="0"/>
          </a:p>
        </p:txBody>
      </p:sp>
      <p:sp>
        <p:nvSpPr>
          <p:cNvPr id="64517" name="Rectangle 4"/>
          <p:cNvSpPr>
            <a:spLocks noChangeArrowheads="1"/>
          </p:cNvSpPr>
          <p:nvPr/>
        </p:nvSpPr>
        <p:spPr bwMode="auto">
          <a:xfrm>
            <a:off x="2555875" y="3573463"/>
            <a:ext cx="71438" cy="431800"/>
          </a:xfrm>
          <a:prstGeom prst="rect">
            <a:avLst/>
          </a:prstGeom>
          <a:solidFill>
            <a:schemeClr val="bg1"/>
          </a:solidFill>
          <a:ln w="9525">
            <a:solidFill>
              <a:schemeClr val="bg1"/>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nvGrpSpPr>
          <p:cNvPr id="63" name="组合 62"/>
          <p:cNvGrpSpPr/>
          <p:nvPr/>
        </p:nvGrpSpPr>
        <p:grpSpPr>
          <a:xfrm>
            <a:off x="-958230" y="127832"/>
            <a:ext cx="7258422" cy="674160"/>
            <a:chOff x="-556250" y="5042189"/>
            <a:chExt cx="7530760" cy="647731"/>
          </a:xfrm>
        </p:grpSpPr>
        <p:sp>
          <p:nvSpPr>
            <p:cNvPr id="64"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65" name="TextBox 6"/>
            <p:cNvSpPr txBox="1">
              <a:spLocks noChangeArrowheads="1"/>
            </p:cNvSpPr>
            <p:nvPr/>
          </p:nvSpPr>
          <p:spPr bwMode="auto">
            <a:xfrm>
              <a:off x="-556250" y="5063355"/>
              <a:ext cx="7530760" cy="62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8.6 </a:t>
              </a:r>
              <a:r>
                <a:rPr lang="zh-CN" altLang="en-US" sz="3600" b="1" dirty="0">
                  <a:latin typeface="Times New Roman" panose="02020603050405020304" pitchFamily="18" charset="0"/>
                  <a:ea typeface="黑体" panose="02010609060101010101" pitchFamily="49" charset="-122"/>
                </a:rPr>
                <a:t>树与森林</a:t>
              </a:r>
              <a:endParaRPr lang="zh-CN" altLang="en-US" sz="3600" b="1" dirty="0">
                <a:latin typeface="Times New Roman" panose="02020603050405020304" pitchFamily="18" charset="0"/>
                <a:ea typeface="黑体" panose="02010609060101010101" pitchFamily="49" charset="-122"/>
              </a:endParaRPr>
            </a:p>
          </p:txBody>
        </p:sp>
        <p:pic>
          <p:nvPicPr>
            <p:cNvPr id="66" name="图片 65"/>
            <p:cNvPicPr>
              <a:picLocks noChangeAspect="1"/>
            </p:cNvPicPr>
            <p:nvPr/>
          </p:nvPicPr>
          <p:blipFill>
            <a:blip r:embed="rId1" cstate="print"/>
            <a:stretch>
              <a:fillRect/>
            </a:stretch>
          </p:blipFill>
          <p:spPr>
            <a:xfrm>
              <a:off x="1199659" y="5205012"/>
              <a:ext cx="420013" cy="322083"/>
            </a:xfrm>
            <a:prstGeom prst="rect">
              <a:avLst/>
            </a:prstGeom>
          </p:spPr>
        </p:pic>
      </p:grpSp>
      <p:pic>
        <p:nvPicPr>
          <p:cNvPr id="67" name="图片 6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658" y="1048901"/>
            <a:ext cx="327521" cy="436694"/>
          </a:xfrm>
          <a:prstGeom prst="rect">
            <a:avLst/>
          </a:prstGeom>
        </p:spPr>
      </p:pic>
      <p:pic>
        <p:nvPicPr>
          <p:cNvPr id="12" name="图片 11"/>
          <p:cNvPicPr>
            <a:picLocks noChangeAspect="1"/>
          </p:cNvPicPr>
          <p:nvPr/>
        </p:nvPicPr>
        <p:blipFill>
          <a:blip r:embed="rId3"/>
          <a:stretch>
            <a:fillRect/>
          </a:stretch>
        </p:blipFill>
        <p:spPr>
          <a:xfrm>
            <a:off x="285085" y="1897062"/>
            <a:ext cx="4362393" cy="2670176"/>
          </a:xfrm>
          <a:prstGeom prst="rect">
            <a:avLst/>
          </a:prstGeom>
        </p:spPr>
      </p:pic>
      <p:pic>
        <p:nvPicPr>
          <p:cNvPr id="13" name="图片 12"/>
          <p:cNvPicPr>
            <a:picLocks noChangeAspect="1"/>
          </p:cNvPicPr>
          <p:nvPr/>
        </p:nvPicPr>
        <p:blipFill>
          <a:blip r:embed="rId4"/>
          <a:stretch>
            <a:fillRect/>
          </a:stretch>
        </p:blipFill>
        <p:spPr>
          <a:xfrm>
            <a:off x="4664434" y="1770076"/>
            <a:ext cx="2835639" cy="4136381"/>
          </a:xfrm>
          <a:prstGeom prst="rect">
            <a:avLst/>
          </a:prstGeom>
        </p:spPr>
      </p:pic>
      <p:pic>
        <p:nvPicPr>
          <p:cNvPr id="16" name="图片 15"/>
          <p:cNvPicPr>
            <a:picLocks noChangeAspect="1"/>
          </p:cNvPicPr>
          <p:nvPr/>
        </p:nvPicPr>
        <p:blipFill>
          <a:blip r:embed="rId5"/>
          <a:stretch>
            <a:fillRect/>
          </a:stretch>
        </p:blipFill>
        <p:spPr>
          <a:xfrm>
            <a:off x="6829879" y="2026940"/>
            <a:ext cx="1168025" cy="804863"/>
          </a:xfrm>
          <a:prstGeom prst="rect">
            <a:avLst/>
          </a:prstGeom>
        </p:spPr>
      </p:pic>
      <p:pic>
        <p:nvPicPr>
          <p:cNvPr id="17" name="图片 16"/>
          <p:cNvPicPr>
            <a:picLocks noChangeAspect="1"/>
          </p:cNvPicPr>
          <p:nvPr/>
        </p:nvPicPr>
        <p:blipFill>
          <a:blip r:embed="rId6"/>
          <a:stretch>
            <a:fillRect/>
          </a:stretch>
        </p:blipFill>
        <p:spPr>
          <a:xfrm>
            <a:off x="7932010" y="2708920"/>
            <a:ext cx="620196" cy="715963"/>
          </a:xfrm>
          <a:prstGeom prst="rect">
            <a:avLst/>
          </a:prstGeom>
        </p:spPr>
      </p:pic>
      <p:pic>
        <p:nvPicPr>
          <p:cNvPr id="18" name="图片 17"/>
          <p:cNvPicPr>
            <a:picLocks noChangeAspect="1"/>
          </p:cNvPicPr>
          <p:nvPr/>
        </p:nvPicPr>
        <p:blipFill>
          <a:blip r:embed="rId7"/>
          <a:stretch>
            <a:fillRect/>
          </a:stretch>
        </p:blipFill>
        <p:spPr>
          <a:xfrm>
            <a:off x="7824115" y="3338186"/>
            <a:ext cx="505788" cy="790128"/>
          </a:xfrm>
          <a:prstGeom prst="rect">
            <a:avLst/>
          </a:prstGeom>
        </p:spPr>
      </p:pic>
      <p:sp>
        <p:nvSpPr>
          <p:cNvPr id="19" name="矩形 18"/>
          <p:cNvSpPr/>
          <p:nvPr/>
        </p:nvSpPr>
        <p:spPr>
          <a:xfrm>
            <a:off x="5721319" y="1427610"/>
            <a:ext cx="2276585" cy="313932"/>
          </a:xfrm>
          <a:prstGeom prst="rect">
            <a:avLst/>
          </a:prstGeom>
        </p:spPr>
        <p:txBody>
          <a:bodyPr wrap="none">
            <a:spAutoFit/>
          </a:bodyPr>
          <a:lstStyle/>
          <a:p>
            <a:pPr eaLnBrk="1" hangingPunct="1">
              <a:lnSpc>
                <a:spcPct val="80000"/>
              </a:lnSpc>
              <a:buFont typeface="Wingdings" panose="05000000000000000000" pitchFamily="2" charset="2"/>
              <a:buNone/>
            </a:pPr>
            <a:r>
              <a:rPr lang="zh-CN" altLang="en-US" b="1" dirty="0">
                <a:solidFill>
                  <a:srgbClr val="0000FF"/>
                </a:solidFill>
                <a:latin typeface="仿宋" panose="02010609060101010101" pitchFamily="49" charset="-122"/>
                <a:ea typeface="仿宋" panose="02010609060101010101" pitchFamily="49" charset="-122"/>
              </a:rPr>
              <a:t>二叉链表（二叉树）</a:t>
            </a:r>
            <a:endParaRPr lang="zh-CN" altLang="en-US" b="1" dirty="0">
              <a:solidFill>
                <a:srgbClr val="0000FF"/>
              </a:solidFill>
              <a:latin typeface="仿宋" panose="02010609060101010101" pitchFamily="49" charset="-122"/>
              <a:ea typeface="仿宋" panose="02010609060101010101" pitchFamily="49" charset="-122"/>
            </a:endParaRP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blinds(horizontal)">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blinds(horizontal)">
                                      <p:cBhvr>
                                        <p:cTn id="16" dur="5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12" end="12"/>
                                            </p:txEl>
                                          </p:spTgt>
                                        </p:tgtEl>
                                        <p:attrNameLst>
                                          <p:attrName>style.visibility</p:attrName>
                                        </p:attrNameLst>
                                      </p:cBhvr>
                                      <p:to>
                                        <p:strVal val="visible"/>
                                      </p:to>
                                    </p:set>
                                    <p:animEffect transition="in" filter="blinds(horizontal)">
                                      <p:cBhvr>
                                        <p:cTn id="27" dur="500"/>
                                        <p:tgtEl>
                                          <p:spTgt spid="6">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blinds(horizontal)">
                                      <p:cBhvr>
                                        <p:cTn id="32" dur="500"/>
                                        <p:tgtEl>
                                          <p:spTgt spid="6">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
                                            <p:txEl>
                                              <p:pRg st="16" end="16"/>
                                            </p:txEl>
                                          </p:spTgt>
                                        </p:tgtEl>
                                        <p:attrNameLst>
                                          <p:attrName>style.visibility</p:attrName>
                                        </p:attrNameLst>
                                      </p:cBhvr>
                                      <p:to>
                                        <p:strVal val="visible"/>
                                      </p:to>
                                    </p:set>
                                    <p:animEffect transition="in" filter="blinds(horizontal)">
                                      <p:cBhvr>
                                        <p:cTn id="67" dur="500"/>
                                        <p:tgtEl>
                                          <p:spTgt spid="6">
                                            <p:txEl>
                                              <p:pRg st="16" end="1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
                                            <p:txEl>
                                              <p:pRg st="17" end="17"/>
                                            </p:txEl>
                                          </p:spTgt>
                                        </p:tgtEl>
                                        <p:attrNameLst>
                                          <p:attrName>style.visibility</p:attrName>
                                        </p:attrNameLst>
                                      </p:cBhvr>
                                      <p:to>
                                        <p:strVal val="visible"/>
                                      </p:to>
                                    </p:set>
                                    <p:animEffect transition="in" filter="blinds(horizontal)">
                                      <p:cBhvr>
                                        <p:cTn id="72"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uiExpand="1" build="p"/>
      <p:bldP spid="1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357BC200-F253-4AC2-A957-66A7E49C948B}"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683568" y="1391854"/>
            <a:ext cx="8229600" cy="4678451"/>
          </a:xfrm>
        </p:spPr>
        <p:txBody>
          <a:bodyPr/>
          <a:lstStyle/>
          <a:p>
            <a:pPr eaLnBrk="1" hangingPunct="1">
              <a:lnSpc>
                <a:spcPct val="90000"/>
              </a:lnSpc>
              <a:buFont typeface="Wingdings" panose="05000000000000000000" pitchFamily="2" charset="2"/>
              <a:buNone/>
            </a:pPr>
            <a:r>
              <a:rPr lang="en-US" altLang="zh-CN" sz="2200" b="1" dirty="0"/>
              <a:t>1</a:t>
            </a:r>
            <a:r>
              <a:rPr lang="zh-CN" altLang="en-US" sz="2200" b="1" dirty="0"/>
              <a:t>．森林  </a:t>
            </a:r>
            <a:r>
              <a:rPr lang="en-US" altLang="zh-CN" sz="2200" b="1" dirty="0"/>
              <a:t>F=</a:t>
            </a:r>
            <a:r>
              <a:rPr lang="en-US" altLang="zh-CN" sz="2200" dirty="0"/>
              <a:t> (</a:t>
            </a:r>
            <a:r>
              <a:rPr lang="en-US" altLang="zh-CN" sz="2200" b="1" dirty="0"/>
              <a:t> T</a:t>
            </a:r>
            <a:r>
              <a:rPr lang="en-US" altLang="zh-CN" sz="2200" b="1" baseline="-25000" dirty="0"/>
              <a:t>1</a:t>
            </a:r>
            <a:r>
              <a:rPr lang="zh-CN" altLang="en-US" sz="2200" b="1" dirty="0"/>
              <a:t>，</a:t>
            </a:r>
            <a:r>
              <a:rPr lang="en-US" altLang="zh-CN" sz="2200" b="1" dirty="0"/>
              <a:t>T</a:t>
            </a:r>
            <a:r>
              <a:rPr lang="en-US" altLang="zh-CN" sz="2200" b="1" baseline="-25000" dirty="0"/>
              <a:t>2</a:t>
            </a:r>
            <a:r>
              <a:rPr lang="zh-CN" altLang="en-US" sz="2200" b="1" dirty="0"/>
              <a:t>，</a:t>
            </a:r>
            <a:r>
              <a:rPr lang="en-US" altLang="zh-CN" sz="2200" b="1" dirty="0"/>
              <a:t>…</a:t>
            </a:r>
            <a:r>
              <a:rPr lang="zh-CN" altLang="en-US" sz="2200" b="1" dirty="0"/>
              <a:t>，</a:t>
            </a:r>
            <a:r>
              <a:rPr lang="en-US" altLang="zh-CN" sz="2200" b="1" dirty="0"/>
              <a:t>T</a:t>
            </a:r>
            <a:r>
              <a:rPr lang="en-US" altLang="zh-CN" sz="2200" b="1" i="1" baseline="-25000" dirty="0"/>
              <a:t>m</a:t>
            </a:r>
            <a:r>
              <a:rPr lang="en-US" altLang="zh-CN" sz="2200" dirty="0"/>
              <a:t> ) </a:t>
            </a:r>
            <a:r>
              <a:rPr lang="zh-CN" altLang="en-US" sz="2200" b="1" dirty="0"/>
              <a:t>  </a:t>
            </a:r>
            <a:r>
              <a:rPr lang="en-US" altLang="zh-CN" sz="2200" b="1" dirty="0"/>
              <a:t>   </a:t>
            </a:r>
            <a:r>
              <a:rPr lang="zh-CN" altLang="en-US" sz="2200" b="1" dirty="0"/>
              <a:t>二叉树  </a:t>
            </a:r>
            <a:r>
              <a:rPr lang="en-US" altLang="zh-CN" sz="2200" b="1" dirty="0"/>
              <a:t>BT</a:t>
            </a:r>
            <a:endParaRPr lang="en-US" altLang="zh-CN" sz="2200" b="1" dirty="0"/>
          </a:p>
          <a:p>
            <a:pPr lvl="1" eaLnBrk="1" hangingPunct="1">
              <a:lnSpc>
                <a:spcPct val="90000"/>
              </a:lnSpc>
              <a:buFont typeface="Wingdings" panose="05000000000000000000" pitchFamily="2" charset="2"/>
              <a:buNone/>
            </a:pPr>
            <a:r>
              <a:rPr lang="zh-CN" altLang="en-US" sz="2200" dirty="0"/>
              <a:t>若</a:t>
            </a:r>
            <a:r>
              <a:rPr lang="en-US" altLang="zh-CN" sz="2200" dirty="0"/>
              <a:t>F</a:t>
            </a:r>
            <a:r>
              <a:rPr lang="zh-CN" altLang="en-US" sz="2200" dirty="0"/>
              <a:t>不空，则</a:t>
            </a:r>
            <a:endParaRPr lang="zh-CN" altLang="en-US" sz="2200" dirty="0"/>
          </a:p>
          <a:p>
            <a:pPr lvl="1" eaLnBrk="1" hangingPunct="1">
              <a:lnSpc>
                <a:spcPct val="90000"/>
              </a:lnSpc>
              <a:buFont typeface="Wingdings" panose="05000000000000000000" pitchFamily="2" charset="2"/>
              <a:buNone/>
            </a:pPr>
            <a:r>
              <a:rPr lang="en-US" altLang="zh-CN" sz="2200" dirty="0"/>
              <a:t>(1) </a:t>
            </a:r>
            <a:r>
              <a:rPr lang="en-US" altLang="zh-CN" sz="2200" b="1" dirty="0"/>
              <a:t>T</a:t>
            </a:r>
            <a:r>
              <a:rPr lang="en-US" altLang="zh-CN" sz="2200" b="1" baseline="-25000" dirty="0"/>
              <a:t>1</a:t>
            </a:r>
            <a:r>
              <a:rPr lang="zh-CN" altLang="en-US" sz="2200" dirty="0"/>
              <a:t>的根     </a:t>
            </a:r>
            <a:r>
              <a:rPr lang="en-US" altLang="zh-CN" sz="2200" dirty="0"/>
              <a:t>BT</a:t>
            </a:r>
            <a:r>
              <a:rPr lang="zh-CN" altLang="en-US" sz="2200" dirty="0"/>
              <a:t>的根；</a:t>
            </a:r>
            <a:endParaRPr lang="zh-CN" altLang="en-US" sz="2200" dirty="0"/>
          </a:p>
          <a:p>
            <a:pPr lvl="1" eaLnBrk="1" hangingPunct="1">
              <a:lnSpc>
                <a:spcPct val="90000"/>
              </a:lnSpc>
              <a:buFont typeface="Wingdings" panose="05000000000000000000" pitchFamily="2" charset="2"/>
              <a:buNone/>
            </a:pPr>
            <a:r>
              <a:rPr lang="en-US" altLang="zh-CN" sz="2200" dirty="0"/>
              <a:t>(2) </a:t>
            </a:r>
            <a:r>
              <a:rPr lang="en-US" altLang="zh-CN" sz="2200" b="1" dirty="0"/>
              <a:t>T</a:t>
            </a:r>
            <a:r>
              <a:rPr lang="en-US" altLang="zh-CN" sz="2200" b="1" baseline="-25000" dirty="0"/>
              <a:t>1</a:t>
            </a:r>
            <a:r>
              <a:rPr lang="zh-CN" altLang="en-US" sz="2200" dirty="0"/>
              <a:t>的子树森林 </a:t>
            </a:r>
            <a:r>
              <a:rPr lang="en-US" altLang="zh-CN" sz="2200" dirty="0"/>
              <a:t>    BT</a:t>
            </a:r>
            <a:r>
              <a:rPr lang="zh-CN" altLang="en-US" sz="2200" dirty="0"/>
              <a:t>的左子树；</a:t>
            </a:r>
            <a:endParaRPr lang="zh-CN" altLang="en-US" sz="2200" dirty="0"/>
          </a:p>
          <a:p>
            <a:pPr lvl="1" eaLnBrk="1" hangingPunct="1">
              <a:lnSpc>
                <a:spcPct val="90000"/>
              </a:lnSpc>
              <a:buFont typeface="Wingdings" panose="05000000000000000000" pitchFamily="2" charset="2"/>
              <a:buNone/>
            </a:pPr>
            <a:r>
              <a:rPr lang="en-US" altLang="zh-CN" sz="2200" dirty="0"/>
              <a:t>(3) (</a:t>
            </a:r>
            <a:r>
              <a:rPr lang="en-US" altLang="zh-CN" sz="2200" b="1" dirty="0"/>
              <a:t> T</a:t>
            </a:r>
            <a:r>
              <a:rPr lang="en-US" altLang="zh-CN" sz="2200" b="1" baseline="-25000" dirty="0"/>
              <a:t>2 </a:t>
            </a:r>
            <a:r>
              <a:rPr lang="zh-CN" altLang="en-US" sz="2200" dirty="0"/>
              <a:t>，</a:t>
            </a:r>
            <a:r>
              <a:rPr lang="en-US" altLang="zh-CN" sz="2200" dirty="0"/>
              <a:t>…</a:t>
            </a:r>
            <a:r>
              <a:rPr lang="zh-CN" altLang="en-US" sz="2200" dirty="0"/>
              <a:t>，</a:t>
            </a:r>
            <a:r>
              <a:rPr lang="en-US" altLang="zh-CN" sz="2200" b="1" dirty="0"/>
              <a:t> T</a:t>
            </a:r>
            <a:r>
              <a:rPr lang="en-US" altLang="zh-CN" sz="2200" b="1" i="1" baseline="-25000" dirty="0"/>
              <a:t>m </a:t>
            </a:r>
            <a:r>
              <a:rPr lang="en-US" altLang="zh-CN" sz="2200" dirty="0"/>
              <a:t>)      BT</a:t>
            </a:r>
            <a:r>
              <a:rPr lang="zh-CN" altLang="en-US" sz="2200" dirty="0"/>
              <a:t>的右子树。</a:t>
            </a:r>
            <a:endParaRPr lang="zh-CN" altLang="en-US" sz="2200" dirty="0"/>
          </a:p>
          <a:p>
            <a:pPr lvl="1" eaLnBrk="1" hangingPunct="1">
              <a:lnSpc>
                <a:spcPct val="90000"/>
              </a:lnSpc>
              <a:buFont typeface="Wingdings" panose="05000000000000000000" pitchFamily="2" charset="2"/>
              <a:buNone/>
            </a:pPr>
            <a:endParaRPr lang="zh-CN" altLang="en-US" sz="2200" dirty="0"/>
          </a:p>
          <a:p>
            <a:pPr eaLnBrk="1" hangingPunct="1">
              <a:lnSpc>
                <a:spcPct val="90000"/>
              </a:lnSpc>
              <a:buFont typeface="Wingdings" panose="05000000000000000000" pitchFamily="2" charset="2"/>
              <a:buNone/>
            </a:pPr>
            <a:r>
              <a:rPr lang="en-US" altLang="zh-CN" sz="2200" b="1" dirty="0"/>
              <a:t>2</a:t>
            </a:r>
            <a:r>
              <a:rPr lang="zh-CN" altLang="en-US" sz="2200" b="1" dirty="0"/>
              <a:t>．二叉树  </a:t>
            </a:r>
            <a:r>
              <a:rPr lang="en-US" altLang="zh-CN" sz="2200" b="1" dirty="0"/>
              <a:t>BT    </a:t>
            </a:r>
            <a:r>
              <a:rPr lang="zh-CN" altLang="en-US" sz="2200" b="1" dirty="0"/>
              <a:t>森林  </a:t>
            </a:r>
            <a:r>
              <a:rPr lang="en-US" altLang="zh-CN" sz="2200" b="1" dirty="0"/>
              <a:t>F=</a:t>
            </a:r>
            <a:r>
              <a:rPr lang="en-US" altLang="zh-CN" sz="2200" dirty="0"/>
              <a:t> (</a:t>
            </a:r>
            <a:r>
              <a:rPr lang="en-US" altLang="zh-CN" sz="2200" b="1" dirty="0"/>
              <a:t> T</a:t>
            </a:r>
            <a:r>
              <a:rPr lang="en-US" altLang="zh-CN" sz="2200" b="1" baseline="-25000" dirty="0"/>
              <a:t>1 </a:t>
            </a:r>
            <a:r>
              <a:rPr lang="zh-CN" altLang="en-US" sz="2200" b="1" dirty="0"/>
              <a:t>，</a:t>
            </a:r>
            <a:r>
              <a:rPr lang="en-US" altLang="zh-CN" sz="2200" b="1" dirty="0"/>
              <a:t> T</a:t>
            </a:r>
            <a:r>
              <a:rPr lang="en-US" altLang="zh-CN" sz="2200" b="1" baseline="-25000" dirty="0"/>
              <a:t>2 </a:t>
            </a:r>
            <a:r>
              <a:rPr lang="zh-CN" altLang="en-US" sz="2200" b="1" dirty="0"/>
              <a:t>，</a:t>
            </a:r>
            <a:r>
              <a:rPr lang="en-US" altLang="zh-CN" sz="2200" b="1" dirty="0"/>
              <a:t>…</a:t>
            </a:r>
            <a:r>
              <a:rPr lang="zh-CN" altLang="en-US" sz="2200" b="1" dirty="0"/>
              <a:t>，</a:t>
            </a:r>
            <a:r>
              <a:rPr lang="en-US" altLang="zh-CN" sz="2200" b="1" dirty="0"/>
              <a:t> T</a:t>
            </a:r>
            <a:r>
              <a:rPr lang="en-US" altLang="zh-CN" sz="2200" b="1" i="1" baseline="-25000" dirty="0"/>
              <a:t>m </a:t>
            </a:r>
            <a:r>
              <a:rPr lang="en-US" altLang="zh-CN" sz="2200" dirty="0"/>
              <a:t>) </a:t>
            </a:r>
            <a:endParaRPr lang="zh-CN" altLang="en-US" sz="2200" b="1" dirty="0"/>
          </a:p>
          <a:p>
            <a:pPr lvl="1" eaLnBrk="1" hangingPunct="1">
              <a:lnSpc>
                <a:spcPct val="90000"/>
              </a:lnSpc>
              <a:buFont typeface="Wingdings" panose="05000000000000000000" pitchFamily="2" charset="2"/>
              <a:buNone/>
            </a:pPr>
            <a:r>
              <a:rPr lang="zh-CN" altLang="en-US" sz="2200" dirty="0"/>
              <a:t>如果</a:t>
            </a:r>
            <a:r>
              <a:rPr lang="en-US" altLang="zh-CN" sz="2200" dirty="0"/>
              <a:t>BT</a:t>
            </a:r>
            <a:r>
              <a:rPr lang="zh-CN" altLang="en-US" sz="2200" dirty="0"/>
              <a:t>不空，则：</a:t>
            </a:r>
            <a:endParaRPr lang="zh-CN" altLang="en-US" sz="2200" dirty="0"/>
          </a:p>
          <a:p>
            <a:pPr lvl="1" eaLnBrk="1" hangingPunct="1">
              <a:lnSpc>
                <a:spcPct val="90000"/>
              </a:lnSpc>
              <a:buFont typeface="Wingdings" panose="05000000000000000000" pitchFamily="2" charset="2"/>
              <a:buNone/>
            </a:pPr>
            <a:r>
              <a:rPr lang="en-US" altLang="zh-CN" sz="2200" dirty="0"/>
              <a:t>(1)  BT</a:t>
            </a:r>
            <a:r>
              <a:rPr lang="zh-CN" altLang="en-US" sz="2200" dirty="0"/>
              <a:t>的根     </a:t>
            </a:r>
            <a:r>
              <a:rPr lang="en-US" altLang="zh-CN" sz="2200" b="1" dirty="0"/>
              <a:t>T</a:t>
            </a:r>
            <a:r>
              <a:rPr lang="en-US" altLang="zh-CN" sz="2200" b="1" baseline="-25000" dirty="0"/>
              <a:t>1</a:t>
            </a:r>
            <a:r>
              <a:rPr lang="zh-CN" altLang="en-US" sz="2200" dirty="0"/>
              <a:t>的根；</a:t>
            </a:r>
            <a:endParaRPr lang="zh-CN" altLang="en-US" sz="2200" dirty="0"/>
          </a:p>
          <a:p>
            <a:pPr lvl="1" eaLnBrk="1" hangingPunct="1">
              <a:lnSpc>
                <a:spcPct val="90000"/>
              </a:lnSpc>
              <a:buFont typeface="Wingdings" panose="05000000000000000000" pitchFamily="2" charset="2"/>
              <a:buNone/>
            </a:pPr>
            <a:r>
              <a:rPr lang="en-US" altLang="zh-CN" sz="2200" dirty="0"/>
              <a:t>(2)  BT</a:t>
            </a:r>
            <a:r>
              <a:rPr lang="zh-CN" altLang="en-US" sz="2200" dirty="0"/>
              <a:t>的左子树   </a:t>
            </a:r>
            <a:r>
              <a:rPr lang="en-US" altLang="zh-CN" sz="2200" dirty="0"/>
              <a:t> </a:t>
            </a:r>
            <a:r>
              <a:rPr lang="en-US" altLang="zh-CN" sz="2200" b="1" dirty="0"/>
              <a:t>T</a:t>
            </a:r>
            <a:r>
              <a:rPr lang="en-US" altLang="zh-CN" sz="2200" b="1" baseline="-25000" dirty="0"/>
              <a:t>1</a:t>
            </a:r>
            <a:r>
              <a:rPr lang="zh-CN" altLang="en-US" sz="2200" dirty="0"/>
              <a:t>的子树森林；</a:t>
            </a:r>
            <a:endParaRPr lang="zh-CN" altLang="en-US" sz="2200" dirty="0"/>
          </a:p>
          <a:p>
            <a:pPr lvl="1" eaLnBrk="1" hangingPunct="1">
              <a:lnSpc>
                <a:spcPct val="90000"/>
              </a:lnSpc>
              <a:buFont typeface="Wingdings" panose="05000000000000000000" pitchFamily="2" charset="2"/>
              <a:buNone/>
            </a:pPr>
            <a:r>
              <a:rPr lang="en-US" altLang="zh-CN" sz="2200" dirty="0"/>
              <a:t>(3)  BT</a:t>
            </a:r>
            <a:r>
              <a:rPr lang="zh-CN" altLang="en-US" sz="2200" dirty="0"/>
              <a:t>的右子树     </a:t>
            </a:r>
            <a:r>
              <a:rPr lang="en-US" altLang="zh-CN" sz="2200" dirty="0"/>
              <a:t>(</a:t>
            </a:r>
            <a:r>
              <a:rPr lang="en-US" altLang="zh-CN" sz="2200" b="1" dirty="0"/>
              <a:t> T</a:t>
            </a:r>
            <a:r>
              <a:rPr lang="en-US" altLang="zh-CN" sz="2200" b="1" baseline="-25000" dirty="0"/>
              <a:t>2 </a:t>
            </a:r>
            <a:r>
              <a:rPr lang="zh-CN" altLang="en-US" sz="2200" dirty="0"/>
              <a:t>，</a:t>
            </a:r>
            <a:r>
              <a:rPr lang="en-US" altLang="zh-CN" sz="2200" dirty="0"/>
              <a:t>…</a:t>
            </a:r>
            <a:r>
              <a:rPr lang="zh-CN" altLang="en-US" sz="2200" dirty="0"/>
              <a:t>，</a:t>
            </a:r>
            <a:r>
              <a:rPr lang="en-US" altLang="zh-CN" sz="2200" b="1" dirty="0"/>
              <a:t> T</a:t>
            </a:r>
            <a:r>
              <a:rPr lang="en-US" altLang="zh-CN" sz="2200" b="1" i="1" baseline="-25000" dirty="0"/>
              <a:t>m</a:t>
            </a:r>
            <a:r>
              <a:rPr lang="en-US" altLang="zh-CN" sz="2200" dirty="0"/>
              <a:t> )</a:t>
            </a:r>
            <a:r>
              <a:rPr lang="zh-CN" altLang="en-US" sz="2200" dirty="0"/>
              <a:t> 。</a:t>
            </a:r>
            <a:endParaRPr lang="zh-CN" altLang="en-US" sz="2200" dirty="0"/>
          </a:p>
          <a:p>
            <a:pPr lvl="1" eaLnBrk="1" hangingPunct="1">
              <a:lnSpc>
                <a:spcPct val="90000"/>
              </a:lnSpc>
              <a:buFont typeface="Wingdings" panose="05000000000000000000" pitchFamily="2" charset="2"/>
              <a:buNone/>
            </a:pPr>
            <a:endParaRPr lang="en-US" altLang="zh-CN" sz="2200" dirty="0"/>
          </a:p>
        </p:txBody>
      </p:sp>
      <p:grpSp>
        <p:nvGrpSpPr>
          <p:cNvPr id="6" name="组合 5"/>
          <p:cNvGrpSpPr/>
          <p:nvPr/>
        </p:nvGrpSpPr>
        <p:grpSpPr>
          <a:xfrm>
            <a:off x="-958230" y="127832"/>
            <a:ext cx="7258422" cy="674160"/>
            <a:chOff x="-556250" y="5042189"/>
            <a:chExt cx="7530760" cy="647731"/>
          </a:xfrm>
        </p:grpSpPr>
        <p:sp>
          <p:nvSpPr>
            <p:cNvPr id="7"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556250" y="5063355"/>
              <a:ext cx="7530760" cy="62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8.6 </a:t>
              </a:r>
              <a:r>
                <a:rPr lang="zh-CN" altLang="en-US" sz="3600" b="1" dirty="0">
                  <a:latin typeface="Times New Roman" panose="02020603050405020304" pitchFamily="18" charset="0"/>
                  <a:ea typeface="黑体" panose="02010609060101010101" pitchFamily="49" charset="-122"/>
                </a:rPr>
                <a:t>树与森林</a:t>
              </a:r>
              <a:endParaRPr lang="zh-CN" altLang="en-US" sz="3600" b="1" dirty="0">
                <a:latin typeface="Times New Roman" panose="02020603050405020304" pitchFamily="18" charset="0"/>
                <a:ea typeface="黑体" panose="02010609060101010101" pitchFamily="49" charset="-122"/>
              </a:endParaRPr>
            </a:p>
          </p:txBody>
        </p:sp>
        <p:pic>
          <p:nvPicPr>
            <p:cNvPr id="9" name="图片 8"/>
            <p:cNvPicPr>
              <a:picLocks noChangeAspect="1"/>
            </p:cNvPicPr>
            <p:nvPr/>
          </p:nvPicPr>
          <p:blipFill>
            <a:blip r:embed="rId1" cstate="print"/>
            <a:stretch>
              <a:fillRect/>
            </a:stretch>
          </p:blipFill>
          <p:spPr>
            <a:xfrm>
              <a:off x="1199659" y="5205012"/>
              <a:ext cx="420013" cy="322083"/>
            </a:xfrm>
            <a:prstGeom prst="rect">
              <a:avLst/>
            </a:prstGeom>
          </p:spPr>
        </p:pic>
      </p:grpSp>
      <p:sp>
        <p:nvSpPr>
          <p:cNvPr id="3" name="矩形 2"/>
          <p:cNvSpPr/>
          <p:nvPr/>
        </p:nvSpPr>
        <p:spPr>
          <a:xfrm>
            <a:off x="395536" y="967122"/>
            <a:ext cx="5306261" cy="424732"/>
          </a:xfrm>
          <a:prstGeom prst="rect">
            <a:avLst/>
          </a:prstGeom>
        </p:spPr>
        <p:txBody>
          <a:bodyPr wrap="none">
            <a:spAutoFit/>
          </a:bodyPr>
          <a:lstStyle/>
          <a:p>
            <a:pPr eaLnBrk="1" hangingPunct="1">
              <a:lnSpc>
                <a:spcPct val="90000"/>
              </a:lnSpc>
              <a:buClr>
                <a:srgbClr val="FF0000"/>
              </a:buClr>
              <a:buFont typeface="Wingdings" panose="05000000000000000000" pitchFamily="2" charset="2"/>
              <a:buChar char="Ø"/>
            </a:pPr>
            <a:r>
              <a:rPr lang="en-US" altLang="zh-CN" sz="2400" b="1" dirty="0"/>
              <a:t>8.6.2 </a:t>
            </a:r>
            <a:r>
              <a:rPr lang="zh-CN" altLang="en-US" sz="2400" b="1" dirty="0"/>
              <a:t>树</a:t>
            </a:r>
            <a:r>
              <a:rPr lang="en-US" altLang="zh-CN" sz="2400" b="1" dirty="0"/>
              <a:t>/</a:t>
            </a:r>
            <a:r>
              <a:rPr lang="zh-CN" altLang="en-US" sz="2400" b="1" dirty="0"/>
              <a:t>森林与二叉树之间相互转换</a:t>
            </a:r>
            <a:endParaRPr lang="zh-CN" altLang="en-US" sz="2400" b="1" dirty="0"/>
          </a:p>
        </p:txBody>
      </p:sp>
      <mc:AlternateContent xmlns:mc="http://schemas.openxmlformats.org/markup-compatibility/2006">
        <mc:Choice xmlns:a14="http://schemas.microsoft.com/office/drawing/2010/main" Requires="a14">
          <p:sp>
            <p:nvSpPr>
              <p:cNvPr id="5" name="矩形 4"/>
              <p:cNvSpPr/>
              <p:nvPr/>
            </p:nvSpPr>
            <p:spPr>
              <a:xfrm>
                <a:off x="3494371" y="2871520"/>
                <a:ext cx="44916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oMath>
                  </m:oMathPara>
                </a14:m>
                <a:endParaRPr lang="zh-CN" altLang="en-US" dirty="0"/>
              </a:p>
            </p:txBody>
          </p:sp>
        </mc:Choice>
        <mc:Fallback>
          <p:sp>
            <p:nvSpPr>
              <p:cNvPr id="5" name="矩形 4"/>
              <p:cNvSpPr>
                <a:spLocks noRot="1" noChangeAspect="1" noMove="1" noResize="1" noEditPoints="1" noAdjustHandles="1" noChangeArrowheads="1" noChangeShapeType="1" noTextEdit="1"/>
              </p:cNvSpPr>
              <p:nvPr/>
            </p:nvSpPr>
            <p:spPr>
              <a:xfrm>
                <a:off x="3494371" y="2871520"/>
                <a:ext cx="449161" cy="369332"/>
              </a:xfrm>
              <a:prstGeom prst="rect">
                <a:avLst/>
              </a:prstGeom>
              <a:blipFill rotWithShape="1">
                <a:blip r:embed="rId2"/>
                <a:stretch>
                  <a:fillRect l="-134" t="-14" r="41" b="1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p:cNvSpPr/>
              <p:nvPr/>
            </p:nvSpPr>
            <p:spPr>
              <a:xfrm>
                <a:off x="2446400" y="2132856"/>
                <a:ext cx="44916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oMath>
                  </m:oMathPara>
                </a14:m>
                <a:endParaRPr lang="zh-CN" altLang="en-US" dirty="0"/>
              </a:p>
            </p:txBody>
          </p:sp>
        </mc:Choice>
        <mc:Fallback>
          <p:sp>
            <p:nvSpPr>
              <p:cNvPr id="10" name="矩形 9"/>
              <p:cNvSpPr>
                <a:spLocks noRot="1" noChangeAspect="1" noMove="1" noResize="1" noEditPoints="1" noAdjustHandles="1" noChangeArrowheads="1" noChangeShapeType="1" noTextEdit="1"/>
              </p:cNvSpPr>
              <p:nvPr/>
            </p:nvSpPr>
            <p:spPr>
              <a:xfrm>
                <a:off x="2446400" y="2132856"/>
                <a:ext cx="449161" cy="369332"/>
              </a:xfrm>
              <a:prstGeom prst="rect">
                <a:avLst/>
              </a:prstGeom>
              <a:blipFill rotWithShape="1">
                <a:blip r:embed="rId2"/>
                <a:stretch>
                  <a:fillRect l="-85" t="-142" r="133" b="7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p:cNvSpPr/>
              <p:nvPr/>
            </p:nvSpPr>
            <p:spPr>
              <a:xfrm>
                <a:off x="3269791" y="2502188"/>
                <a:ext cx="44916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oMath>
                  </m:oMathPara>
                </a14:m>
                <a:endParaRPr lang="zh-CN" altLang="en-US" dirty="0"/>
              </a:p>
            </p:txBody>
          </p:sp>
        </mc:Choice>
        <mc:Fallback>
          <p:sp>
            <p:nvSpPr>
              <p:cNvPr id="11" name="矩形 10"/>
              <p:cNvSpPr>
                <a:spLocks noRot="1" noChangeAspect="1" noMove="1" noResize="1" noEditPoints="1" noAdjustHandles="1" noChangeArrowheads="1" noChangeShapeType="1" noTextEdit="1"/>
              </p:cNvSpPr>
              <p:nvPr/>
            </p:nvSpPr>
            <p:spPr>
              <a:xfrm>
                <a:off x="3269791" y="2502188"/>
                <a:ext cx="449161" cy="369332"/>
              </a:xfrm>
              <a:prstGeom prst="rect">
                <a:avLst/>
              </a:prstGeom>
              <a:blipFill rotWithShape="1">
                <a:blip r:embed="rId2"/>
                <a:stretch>
                  <a:fillRect l="-39" t="-78" r="87" b="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p:cNvSpPr/>
              <p:nvPr/>
            </p:nvSpPr>
            <p:spPr>
              <a:xfrm>
                <a:off x="2599505" y="4365104"/>
                <a:ext cx="44916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oMath>
                  </m:oMathPara>
                </a14:m>
                <a:endParaRPr lang="zh-CN" altLang="en-US" dirty="0"/>
              </a:p>
            </p:txBody>
          </p:sp>
        </mc:Choice>
        <mc:Fallback>
          <p:sp>
            <p:nvSpPr>
              <p:cNvPr id="12" name="矩形 11"/>
              <p:cNvSpPr>
                <a:spLocks noRot="1" noChangeAspect="1" noMove="1" noResize="1" noEditPoints="1" noAdjustHandles="1" noChangeArrowheads="1" noChangeShapeType="1" noTextEdit="1"/>
              </p:cNvSpPr>
              <p:nvPr/>
            </p:nvSpPr>
            <p:spPr>
              <a:xfrm>
                <a:off x="2599505" y="4365104"/>
                <a:ext cx="449161" cy="369332"/>
              </a:xfrm>
              <a:prstGeom prst="rect">
                <a:avLst/>
              </a:prstGeom>
              <a:blipFill rotWithShape="1">
                <a:blip r:embed="rId2"/>
                <a:stretch>
                  <a:fillRect l="-100" t="-31" r="7" b="1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p:cNvSpPr/>
              <p:nvPr/>
            </p:nvSpPr>
            <p:spPr>
              <a:xfrm>
                <a:off x="3114727" y="4734436"/>
                <a:ext cx="44916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oMath>
                  </m:oMathPara>
                </a14:m>
              </a:p>
            </p:txBody>
          </p:sp>
        </mc:Choice>
        <mc:Fallback>
          <p:sp>
            <p:nvSpPr>
              <p:cNvPr id="13" name="矩形 12"/>
              <p:cNvSpPr>
                <a:spLocks noRot="1" noChangeAspect="1" noMove="1" noResize="1" noEditPoints="1" noAdjustHandles="1" noChangeArrowheads="1" noChangeShapeType="1" noTextEdit="1"/>
              </p:cNvSpPr>
              <p:nvPr/>
            </p:nvSpPr>
            <p:spPr>
              <a:xfrm>
                <a:off x="3114727" y="4734436"/>
                <a:ext cx="449161" cy="369332"/>
              </a:xfrm>
              <a:prstGeom prst="rect">
                <a:avLst/>
              </a:prstGeom>
              <a:blipFill rotWithShape="1">
                <a:blip r:embed="rId2"/>
                <a:stretch>
                  <a:fillRect l="-12" t="-138" r="60" b="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矩形 13"/>
              <p:cNvSpPr/>
              <p:nvPr/>
            </p:nvSpPr>
            <p:spPr>
              <a:xfrm>
                <a:off x="3146116" y="5079916"/>
                <a:ext cx="44916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oMath>
                  </m:oMathPara>
                </a14:m>
              </a:p>
            </p:txBody>
          </p:sp>
        </mc:Choice>
        <mc:Fallback>
          <p:sp>
            <p:nvSpPr>
              <p:cNvPr id="14" name="矩形 13"/>
              <p:cNvSpPr>
                <a:spLocks noRot="1" noChangeAspect="1" noMove="1" noResize="1" noEditPoints="1" noAdjustHandles="1" noChangeArrowheads="1" noChangeShapeType="1" noTextEdit="1"/>
              </p:cNvSpPr>
              <p:nvPr/>
            </p:nvSpPr>
            <p:spPr>
              <a:xfrm>
                <a:off x="3146116" y="5079916"/>
                <a:ext cx="449161" cy="369332"/>
              </a:xfrm>
              <a:prstGeom prst="rect">
                <a:avLst/>
              </a:prstGeom>
              <a:blipFill rotWithShape="1">
                <a:blip r:embed="rId2"/>
                <a:stretch>
                  <a:fillRect l="-73" t="-149" r="121" b="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矩形 14"/>
              <p:cNvSpPr/>
              <p:nvPr/>
            </p:nvSpPr>
            <p:spPr>
              <a:xfrm>
                <a:off x="2483768" y="3635732"/>
                <a:ext cx="44916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oMath>
                  </m:oMathPara>
                </a14:m>
                <a:endParaRPr lang="zh-CN" altLang="en-US" dirty="0"/>
              </a:p>
            </p:txBody>
          </p:sp>
        </mc:Choice>
        <mc:Fallback>
          <p:sp>
            <p:nvSpPr>
              <p:cNvPr id="15" name="矩形 14"/>
              <p:cNvSpPr>
                <a:spLocks noRot="1" noChangeAspect="1" noMove="1" noResize="1" noEditPoints="1" noAdjustHandles="1" noChangeArrowheads="1" noChangeShapeType="1" noTextEdit="1"/>
              </p:cNvSpPr>
              <p:nvPr/>
            </p:nvSpPr>
            <p:spPr>
              <a:xfrm>
                <a:off x="2483768" y="3635732"/>
                <a:ext cx="449161" cy="369332"/>
              </a:xfrm>
              <a:prstGeom prst="rect">
                <a:avLst/>
              </a:prstGeom>
              <a:blipFill rotWithShape="1">
                <a:blip r:embed="rId2"/>
                <a:stretch>
                  <a:fillRect l="-63" t="-97" r="111" b="3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矩形 15"/>
              <p:cNvSpPr/>
              <p:nvPr/>
            </p:nvSpPr>
            <p:spPr>
              <a:xfrm>
                <a:off x="4644008" y="1379980"/>
                <a:ext cx="44916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oMath>
                  </m:oMathPara>
                </a14:m>
                <a:endParaRPr lang="zh-CN" altLang="en-US" dirty="0"/>
              </a:p>
            </p:txBody>
          </p:sp>
        </mc:Choice>
        <mc:Fallback>
          <p:sp>
            <p:nvSpPr>
              <p:cNvPr id="16" name="矩形 15"/>
              <p:cNvSpPr>
                <a:spLocks noRot="1" noChangeAspect="1" noMove="1" noResize="1" noEditPoints="1" noAdjustHandles="1" noChangeArrowheads="1" noChangeShapeType="1" noTextEdit="1"/>
              </p:cNvSpPr>
              <p:nvPr/>
            </p:nvSpPr>
            <p:spPr>
              <a:xfrm>
                <a:off x="4644008" y="1379980"/>
                <a:ext cx="449161" cy="369332"/>
              </a:xfrm>
              <a:prstGeom prst="rect">
                <a:avLst/>
              </a:prstGeom>
              <a:blipFill rotWithShape="1">
                <a:blip r:embed="rId2"/>
                <a:stretch>
                  <a:fillRect l="-56" t="-34" r="104" b="141"/>
                </a:stretch>
              </a:blipFill>
            </p:spPr>
            <p:txBody>
              <a:bodyPr/>
              <a:lstStyle/>
              <a:p>
                <a:r>
                  <a:rPr lang="zh-CN" altLang="en-US">
                    <a:noFill/>
                  </a:rPr>
                  <a:t> </a:t>
                </a:r>
              </a:p>
            </p:txBody>
          </p:sp>
        </mc:Fallback>
      </mc:AlternateContent>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3" presetClass="entr" presetSubtype="1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animEffect transition="in" filter="blinds(horizontal)">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blinds(horizontal)">
                                      <p:cBhvr>
                                        <p:cTn id="14" dur="500"/>
                                        <p:tgtEl>
                                          <p:spTgt spid="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blinds(horizontal)">
                                      <p:cBhvr>
                                        <p:cTn id="19" dur="500"/>
                                        <p:tgtEl>
                                          <p:spTgt spid="2">
                                            <p:txEl>
                                              <p:pRg st="2" end="2"/>
                                            </p:txEl>
                                          </p:spTgt>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blinds(horizontal)">
                                      <p:cBhvr>
                                        <p:cTn id="26" dur="500"/>
                                        <p:tgtEl>
                                          <p:spTgt spid="2">
                                            <p:txEl>
                                              <p:pRg st="3" end="3"/>
                                            </p:txEl>
                                          </p:spTgt>
                                        </p:tgtEl>
                                      </p:cBhvr>
                                    </p:animEffec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Effect transition="in" filter="blinds(horizontal)">
                                      <p:cBhvr>
                                        <p:cTn id="33" dur="500"/>
                                        <p:tgtEl>
                                          <p:spTgt spid="2">
                                            <p:txEl>
                                              <p:pRg st="4" end="4"/>
                                            </p:txEl>
                                          </p:spTgt>
                                        </p:tgtEl>
                                      </p:cBhvr>
                                    </p:animEffect>
                                  </p:childTnLst>
                                </p:cTn>
                              </p:par>
                              <p:par>
                                <p:cTn id="34" presetID="1"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Effect transition="in" filter="blinds(horizontal)">
                                      <p:cBhvr>
                                        <p:cTn id="40" dur="500"/>
                                        <p:tgtEl>
                                          <p:spTgt spid="2">
                                            <p:txEl>
                                              <p:pRg st="6" end="6"/>
                                            </p:txEl>
                                          </p:spTgt>
                                        </p:tgtEl>
                                      </p:cBhvr>
                                    </p:animEffec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blinds(horizontal)">
                                      <p:cBhvr>
                                        <p:cTn id="47" dur="500"/>
                                        <p:tgtEl>
                                          <p:spTgt spid="2">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8" end="8"/>
                                            </p:txEl>
                                          </p:spTgt>
                                        </p:tgtEl>
                                        <p:attrNameLst>
                                          <p:attrName>style.visibility</p:attrName>
                                        </p:attrNameLst>
                                      </p:cBhvr>
                                      <p:to>
                                        <p:strVal val="visible"/>
                                      </p:to>
                                    </p:set>
                                    <p:animEffect transition="in" filter="blinds(horizontal)">
                                      <p:cBhvr>
                                        <p:cTn id="52" dur="500"/>
                                        <p:tgtEl>
                                          <p:spTgt spid="2">
                                            <p:txEl>
                                              <p:pRg st="8" end="8"/>
                                            </p:txEl>
                                          </p:spTgt>
                                        </p:tgtEl>
                                      </p:cBhvr>
                                    </p:animEffect>
                                  </p:childTnLst>
                                </p:cTn>
                              </p:par>
                              <p:par>
                                <p:cTn id="53" presetID="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2">
                                            <p:txEl>
                                              <p:pRg st="9" end="9"/>
                                            </p:txEl>
                                          </p:spTgt>
                                        </p:tgtEl>
                                        <p:attrNameLst>
                                          <p:attrName>style.visibility</p:attrName>
                                        </p:attrNameLst>
                                      </p:cBhvr>
                                      <p:to>
                                        <p:strVal val="visible"/>
                                      </p:to>
                                    </p:set>
                                    <p:animEffect transition="in" filter="blinds(horizontal)">
                                      <p:cBhvr>
                                        <p:cTn id="59" dur="500"/>
                                        <p:tgtEl>
                                          <p:spTgt spid="2">
                                            <p:txEl>
                                              <p:pRg st="9" end="9"/>
                                            </p:txEl>
                                          </p:spTgt>
                                        </p:tgtEl>
                                      </p:cBhvr>
                                    </p:animEffect>
                                  </p:childTnLst>
                                </p:cTn>
                              </p:par>
                              <p:par>
                                <p:cTn id="60" presetID="1" presetClass="entr" presetSubtype="0"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
                                            <p:txEl>
                                              <p:pRg st="10" end="10"/>
                                            </p:txEl>
                                          </p:spTgt>
                                        </p:tgtEl>
                                        <p:attrNameLst>
                                          <p:attrName>style.visibility</p:attrName>
                                        </p:attrNameLst>
                                      </p:cBhvr>
                                      <p:to>
                                        <p:strVal val="visible"/>
                                      </p:to>
                                    </p:set>
                                    <p:animEffect transition="in" filter="blinds(horizontal)">
                                      <p:cBhvr>
                                        <p:cTn id="66" dur="500"/>
                                        <p:tgtEl>
                                          <p:spTgt spid="2">
                                            <p:txEl>
                                              <p:pRg st="10" end="10"/>
                                            </p:txEl>
                                          </p:spTgt>
                                        </p:tgtEl>
                                      </p:cBhvr>
                                    </p:animEffect>
                                  </p:childTnLst>
                                </p:cTn>
                              </p:par>
                              <p:par>
                                <p:cTn id="67" presetID="1"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P spid="5" grpId="0" animBg="1"/>
      <p:bldP spid="10" grpId="0" animBg="1"/>
      <p:bldP spid="11" grpId="0" animBg="1"/>
      <p:bldP spid="12" grpId="0" animBg="1"/>
      <p:bldP spid="13" grpId="0" animBg="1"/>
      <p:bldP spid="14" grpId="0" animBg="1"/>
      <p:bldP spid="15" grpId="0" animBg="1"/>
      <p:bldP spid="1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4671431E-36E8-481D-87CC-F40DC7D18932}"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395536" y="932055"/>
            <a:ext cx="8229600" cy="4678451"/>
          </a:xfrm>
        </p:spPr>
        <p:txBody>
          <a:bodyPr/>
          <a:lstStyle/>
          <a:p>
            <a:pPr eaLnBrk="1" hangingPunct="1">
              <a:buClr>
                <a:srgbClr val="FF0000"/>
              </a:buClr>
              <a:buFont typeface="Wingdings" panose="05000000000000000000" pitchFamily="2" charset="2"/>
              <a:buChar char="Ø"/>
            </a:pPr>
            <a:r>
              <a:rPr lang="en-US" altLang="zh-CN" sz="2800" b="1" dirty="0"/>
              <a:t>8.6.3 </a:t>
            </a:r>
            <a:r>
              <a:rPr lang="zh-CN" altLang="en-US" sz="2800" b="1" dirty="0"/>
              <a:t>树</a:t>
            </a:r>
            <a:r>
              <a:rPr lang="en-US" altLang="zh-CN" sz="2800" b="1" dirty="0"/>
              <a:t>/</a:t>
            </a:r>
            <a:r>
              <a:rPr lang="zh-CN" altLang="en-US" sz="2800" b="1" dirty="0"/>
              <a:t>森林的遍历</a:t>
            </a:r>
            <a:endParaRPr lang="zh-CN" altLang="en-US" sz="2800" b="1" dirty="0"/>
          </a:p>
          <a:p>
            <a:pPr eaLnBrk="1" hangingPunct="1">
              <a:buFont typeface="Wingdings" panose="05000000000000000000" pitchFamily="2" charset="2"/>
              <a:buNone/>
            </a:pPr>
            <a:r>
              <a:rPr lang="zh-CN" altLang="en-US" sz="2400" b="1" dirty="0"/>
              <a:t>               按照根结点与子树的访问次序，</a:t>
            </a:r>
            <a:endParaRPr lang="zh-CN" altLang="en-US" sz="2400" b="1" dirty="0"/>
          </a:p>
          <a:p>
            <a:pPr eaLnBrk="1" hangingPunct="1">
              <a:buFont typeface="Wingdings" panose="05000000000000000000" pitchFamily="2" charset="2"/>
              <a:buNone/>
            </a:pPr>
            <a:r>
              <a:rPr lang="zh-CN" altLang="en-US" sz="2400" b="1" dirty="0"/>
              <a:t>               有两种遍历森林的方法。</a:t>
            </a:r>
            <a:endParaRPr lang="zh-CN" altLang="en-US" sz="2400" b="1" dirty="0"/>
          </a:p>
          <a:p>
            <a:pPr eaLnBrk="1" hangingPunct="1">
              <a:buFont typeface="Wingdings" panose="05000000000000000000" pitchFamily="2" charset="2"/>
              <a:buNone/>
            </a:pPr>
            <a:r>
              <a:rPr lang="zh-CN" altLang="en-US" sz="2400" b="1" dirty="0"/>
              <a:t>                </a:t>
            </a:r>
            <a:r>
              <a:rPr lang="en-US" altLang="zh-CN" sz="2400" b="1" dirty="0"/>
              <a:t>----</a:t>
            </a:r>
            <a:r>
              <a:rPr lang="zh-CN" altLang="en-US" sz="2400" b="1" dirty="0">
                <a:solidFill>
                  <a:srgbClr val="FF0000"/>
                </a:solidFill>
              </a:rPr>
              <a:t>先序遍历</a:t>
            </a:r>
            <a:r>
              <a:rPr lang="zh-CN" altLang="en-US" sz="2400" b="1" dirty="0"/>
              <a:t>和</a:t>
            </a:r>
            <a:r>
              <a:rPr lang="zh-CN" altLang="en-US" sz="2400" b="1" dirty="0">
                <a:solidFill>
                  <a:srgbClr val="FF0000"/>
                </a:solidFill>
              </a:rPr>
              <a:t>后序遍历</a:t>
            </a:r>
            <a:r>
              <a:rPr lang="zh-CN" altLang="en-US" sz="2400" b="1" dirty="0"/>
              <a:t>。 </a:t>
            </a:r>
            <a:endParaRPr lang="zh-CN" altLang="en-US" sz="2400" b="1" dirty="0"/>
          </a:p>
          <a:p>
            <a:pPr eaLnBrk="1" hangingPunct="1">
              <a:buFont typeface="Wingdings" panose="05000000000000000000" pitchFamily="2" charset="2"/>
              <a:buNone/>
            </a:pPr>
            <a:endParaRPr lang="zh-CN" altLang="en-US" sz="2400" b="1" dirty="0"/>
          </a:p>
          <a:p>
            <a:pPr eaLnBrk="1" hangingPunct="1">
              <a:buFont typeface="Wingdings" panose="05000000000000000000" pitchFamily="2" charset="2"/>
              <a:buNone/>
            </a:pPr>
            <a:r>
              <a:rPr lang="en-US" altLang="zh-CN" sz="2400" b="1" dirty="0">
                <a:solidFill>
                  <a:srgbClr val="0000FF"/>
                </a:solidFill>
              </a:rPr>
              <a:t>1</a:t>
            </a:r>
            <a:r>
              <a:rPr lang="zh-CN" altLang="en-US" sz="2400" b="1" dirty="0">
                <a:solidFill>
                  <a:srgbClr val="0000FF"/>
                </a:solidFill>
              </a:rPr>
              <a:t>、</a:t>
            </a:r>
            <a:r>
              <a:rPr lang="zh-CN" altLang="en-US" sz="2400" b="1" dirty="0">
                <a:solidFill>
                  <a:srgbClr val="FF0000"/>
                </a:solidFill>
              </a:rPr>
              <a:t>先序遍历 </a:t>
            </a:r>
            <a:r>
              <a:rPr lang="zh-CN" altLang="en-US" sz="2400" b="1" dirty="0">
                <a:solidFill>
                  <a:srgbClr val="0000FF"/>
                </a:solidFill>
              </a:rPr>
              <a:t>树</a:t>
            </a:r>
            <a:r>
              <a:rPr lang="en-US" altLang="zh-CN" sz="2400" b="1" dirty="0">
                <a:solidFill>
                  <a:srgbClr val="0000FF"/>
                </a:solidFill>
              </a:rPr>
              <a:t>(</a:t>
            </a:r>
            <a:r>
              <a:rPr lang="zh-CN" altLang="en-US" sz="2400" b="1" dirty="0">
                <a:solidFill>
                  <a:srgbClr val="0000FF"/>
                </a:solidFill>
              </a:rPr>
              <a:t>森林</a:t>
            </a:r>
            <a:r>
              <a:rPr lang="en-US" altLang="zh-CN" sz="2400" b="1" dirty="0">
                <a:solidFill>
                  <a:srgbClr val="0000FF"/>
                </a:solidFill>
              </a:rPr>
              <a:t>) F = (T</a:t>
            </a:r>
            <a:r>
              <a:rPr lang="en-US" altLang="zh-CN" sz="2400" b="1" baseline="-25000" dirty="0">
                <a:solidFill>
                  <a:srgbClr val="0000FF"/>
                </a:solidFill>
              </a:rPr>
              <a:t>1</a:t>
            </a:r>
            <a:r>
              <a:rPr lang="zh-CN" altLang="en-US" sz="2400" b="1" dirty="0">
                <a:solidFill>
                  <a:srgbClr val="0000FF"/>
                </a:solidFill>
              </a:rPr>
              <a:t>，</a:t>
            </a:r>
            <a:r>
              <a:rPr lang="en-US" altLang="zh-CN" sz="2400" b="1" dirty="0">
                <a:solidFill>
                  <a:srgbClr val="0000FF"/>
                </a:solidFill>
              </a:rPr>
              <a:t>T</a:t>
            </a:r>
            <a:r>
              <a:rPr lang="en-US" altLang="zh-CN" sz="2400" b="1" baseline="-25000" dirty="0">
                <a:solidFill>
                  <a:srgbClr val="0000FF"/>
                </a:solidFill>
              </a:rPr>
              <a:t>2</a:t>
            </a:r>
            <a:r>
              <a:rPr lang="zh-CN" altLang="en-US" sz="2400" b="1" dirty="0">
                <a:solidFill>
                  <a:srgbClr val="0000FF"/>
                </a:solidFill>
              </a:rPr>
              <a:t>，</a:t>
            </a:r>
            <a:r>
              <a:rPr lang="en-US" altLang="zh-CN" sz="2400" b="1" dirty="0">
                <a:solidFill>
                  <a:srgbClr val="0000FF"/>
                </a:solidFill>
              </a:rPr>
              <a:t>…</a:t>
            </a:r>
            <a:r>
              <a:rPr lang="zh-CN" altLang="en-US" sz="2400" b="1" dirty="0">
                <a:solidFill>
                  <a:srgbClr val="0000FF"/>
                </a:solidFill>
              </a:rPr>
              <a:t>，</a:t>
            </a:r>
            <a:r>
              <a:rPr lang="en-US" altLang="zh-CN" sz="2400" b="1" dirty="0">
                <a:solidFill>
                  <a:srgbClr val="0000FF"/>
                </a:solidFill>
              </a:rPr>
              <a:t>T</a:t>
            </a:r>
            <a:r>
              <a:rPr lang="en-US" altLang="zh-CN" sz="2400" b="1" i="1" baseline="-25000" dirty="0">
                <a:solidFill>
                  <a:srgbClr val="0000FF"/>
                </a:solidFill>
              </a:rPr>
              <a:t>m</a:t>
            </a:r>
            <a:r>
              <a:rPr lang="en-US" altLang="zh-CN" sz="2400" b="1" dirty="0">
                <a:solidFill>
                  <a:srgbClr val="0000FF"/>
                </a:solidFill>
              </a:rPr>
              <a:t>)</a:t>
            </a:r>
            <a:endParaRPr lang="zh-CN" altLang="en-US" sz="2400" b="1" dirty="0">
              <a:solidFill>
                <a:srgbClr val="0000FF"/>
              </a:solidFill>
            </a:endParaRPr>
          </a:p>
          <a:p>
            <a:pPr lvl="1" eaLnBrk="1" hangingPunct="1">
              <a:buFont typeface="Wingdings" panose="05000000000000000000" pitchFamily="2" charset="2"/>
              <a:buNone/>
            </a:pPr>
            <a:r>
              <a:rPr lang="zh-CN" altLang="en-US" b="1" dirty="0"/>
              <a:t>如果</a:t>
            </a:r>
            <a:r>
              <a:rPr lang="en-US" altLang="zh-CN" b="1" dirty="0"/>
              <a:t>F</a:t>
            </a:r>
            <a:r>
              <a:rPr lang="zh-CN" altLang="en-US" b="1" dirty="0"/>
              <a:t>不空，则：</a:t>
            </a:r>
            <a:endParaRPr lang="zh-CN" altLang="en-US" b="1" dirty="0"/>
          </a:p>
          <a:p>
            <a:pPr lvl="1" eaLnBrk="1" hangingPunct="1">
              <a:buFont typeface="Wingdings" panose="05000000000000000000" pitchFamily="2" charset="2"/>
              <a:buNone/>
            </a:pPr>
            <a:r>
              <a:rPr lang="zh-CN" altLang="en-US" b="1" dirty="0"/>
              <a:t>     </a:t>
            </a:r>
            <a:r>
              <a:rPr lang="en-US" altLang="zh-CN" b="1" dirty="0"/>
              <a:t>(1) </a:t>
            </a:r>
            <a:r>
              <a:rPr lang="zh-CN" altLang="en-US" b="1" dirty="0"/>
              <a:t>访问</a:t>
            </a:r>
            <a:r>
              <a:rPr lang="en-US" altLang="zh-CN" b="1" dirty="0"/>
              <a:t>T</a:t>
            </a:r>
            <a:r>
              <a:rPr lang="en-US" altLang="zh-CN" b="1" baseline="-25000" dirty="0"/>
              <a:t>1</a:t>
            </a:r>
            <a:r>
              <a:rPr lang="zh-CN" altLang="en-US" b="1" dirty="0"/>
              <a:t>的根；</a:t>
            </a:r>
            <a:endParaRPr lang="zh-CN" altLang="en-US" b="1" dirty="0"/>
          </a:p>
          <a:p>
            <a:pPr lvl="1" eaLnBrk="1" hangingPunct="1">
              <a:buFont typeface="Wingdings" panose="05000000000000000000" pitchFamily="2" charset="2"/>
              <a:buNone/>
            </a:pPr>
            <a:r>
              <a:rPr lang="zh-CN" altLang="en-US" b="1" dirty="0"/>
              <a:t>     </a:t>
            </a:r>
            <a:r>
              <a:rPr lang="en-US" altLang="zh-CN" b="1" dirty="0"/>
              <a:t>(2) </a:t>
            </a:r>
            <a:r>
              <a:rPr lang="zh-CN" altLang="en-US" b="1" dirty="0"/>
              <a:t>先序遍历</a:t>
            </a:r>
            <a:r>
              <a:rPr lang="en-US" altLang="zh-CN" b="1" dirty="0"/>
              <a:t>T</a:t>
            </a:r>
            <a:r>
              <a:rPr lang="en-US" altLang="zh-CN" b="1" baseline="-25000" dirty="0"/>
              <a:t>1</a:t>
            </a:r>
            <a:r>
              <a:rPr lang="zh-CN" altLang="en-US" b="1" dirty="0"/>
              <a:t>的子树森林；</a:t>
            </a:r>
            <a:endParaRPr lang="zh-CN" altLang="en-US" b="1" dirty="0"/>
          </a:p>
          <a:p>
            <a:pPr lvl="1" eaLnBrk="1" hangingPunct="1">
              <a:buFont typeface="Wingdings" panose="05000000000000000000" pitchFamily="2" charset="2"/>
              <a:buNone/>
            </a:pPr>
            <a:r>
              <a:rPr lang="zh-CN" altLang="en-US" b="1" dirty="0"/>
              <a:t>     </a:t>
            </a:r>
            <a:r>
              <a:rPr lang="en-US" altLang="zh-CN" b="1" dirty="0"/>
              <a:t>(3) </a:t>
            </a:r>
            <a:r>
              <a:rPr lang="zh-CN" altLang="en-US" b="1" dirty="0"/>
              <a:t>先序遍历</a:t>
            </a:r>
            <a:r>
              <a:rPr lang="en-US" altLang="zh-CN" b="1" dirty="0"/>
              <a:t>(T</a:t>
            </a:r>
            <a:r>
              <a:rPr lang="en-US" altLang="zh-CN" b="1" baseline="-25000" dirty="0"/>
              <a:t>2</a:t>
            </a:r>
            <a:r>
              <a:rPr lang="zh-CN" altLang="en-US" b="1" dirty="0"/>
              <a:t>，</a:t>
            </a:r>
            <a:r>
              <a:rPr lang="en-US" altLang="zh-CN" b="1" dirty="0"/>
              <a:t>T</a:t>
            </a:r>
            <a:r>
              <a:rPr lang="en-US" altLang="zh-CN" b="1" baseline="-25000" dirty="0"/>
              <a:t>3</a:t>
            </a:r>
            <a:r>
              <a:rPr lang="zh-CN" altLang="en-US" b="1" dirty="0"/>
              <a:t>，</a:t>
            </a:r>
            <a:r>
              <a:rPr lang="en-US" altLang="zh-CN" b="1" dirty="0"/>
              <a:t>…</a:t>
            </a:r>
            <a:r>
              <a:rPr lang="zh-CN" altLang="en-US" b="1" dirty="0"/>
              <a:t>，</a:t>
            </a:r>
            <a:r>
              <a:rPr lang="en-US" altLang="zh-CN" b="1" dirty="0"/>
              <a:t>T</a:t>
            </a:r>
            <a:r>
              <a:rPr lang="en-US" altLang="zh-CN" b="1" i="1" baseline="-25000" dirty="0"/>
              <a:t>m</a:t>
            </a:r>
            <a:r>
              <a:rPr lang="en-US" altLang="zh-CN" b="1" dirty="0"/>
              <a:t>)</a:t>
            </a:r>
            <a:r>
              <a:rPr lang="zh-CN" altLang="en-US" dirty="0"/>
              <a:t>；</a:t>
            </a:r>
            <a:endParaRPr lang="zh-CN" altLang="en-US" dirty="0"/>
          </a:p>
        </p:txBody>
      </p:sp>
      <p:grpSp>
        <p:nvGrpSpPr>
          <p:cNvPr id="6" name="组合 5"/>
          <p:cNvGrpSpPr/>
          <p:nvPr/>
        </p:nvGrpSpPr>
        <p:grpSpPr>
          <a:xfrm>
            <a:off x="-958230" y="127832"/>
            <a:ext cx="7258422" cy="674160"/>
            <a:chOff x="-556250" y="5042189"/>
            <a:chExt cx="7530760" cy="647731"/>
          </a:xfrm>
        </p:grpSpPr>
        <p:sp>
          <p:nvSpPr>
            <p:cNvPr id="7"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556250" y="5063355"/>
              <a:ext cx="7530760" cy="62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8.6 </a:t>
              </a:r>
              <a:r>
                <a:rPr lang="zh-CN" altLang="en-US" sz="3600" b="1" dirty="0">
                  <a:latin typeface="Times New Roman" panose="02020603050405020304" pitchFamily="18" charset="0"/>
                  <a:ea typeface="黑体" panose="02010609060101010101" pitchFamily="49" charset="-122"/>
                </a:rPr>
                <a:t>树与森林</a:t>
              </a:r>
              <a:endParaRPr lang="zh-CN" altLang="en-US" sz="3600" b="1" dirty="0">
                <a:latin typeface="Times New Roman" panose="02020603050405020304" pitchFamily="18" charset="0"/>
                <a:ea typeface="黑体" panose="02010609060101010101" pitchFamily="49" charset="-122"/>
              </a:endParaRPr>
            </a:p>
          </p:txBody>
        </p:sp>
        <p:pic>
          <p:nvPicPr>
            <p:cNvPr id="9" name="图片 8"/>
            <p:cNvPicPr>
              <a:picLocks noChangeAspect="1"/>
            </p:cNvPicPr>
            <p:nvPr/>
          </p:nvPicPr>
          <p:blipFill>
            <a:blip r:embed="rId1" cstate="print"/>
            <a:stretch>
              <a:fillRect/>
            </a:stretch>
          </p:blipFill>
          <p:spPr>
            <a:xfrm>
              <a:off x="1199659" y="5205012"/>
              <a:ext cx="420013" cy="322083"/>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linds(horizont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linds(horizont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linds(horizontal)">
                                      <p:cBhvr>
                                        <p:cTn id="4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9C790A39-9EFD-4686-ACA8-15A0E1B11E04}"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3" name="Rectangle 3"/>
          <p:cNvSpPr>
            <a:spLocks noGrp="1" noChangeArrowheads="1"/>
          </p:cNvSpPr>
          <p:nvPr>
            <p:ph type="body" idx="1"/>
          </p:nvPr>
        </p:nvSpPr>
        <p:spPr>
          <a:xfrm>
            <a:off x="539750" y="1052513"/>
            <a:ext cx="7993063" cy="5184775"/>
          </a:xfrm>
        </p:spPr>
        <p:txBody>
          <a:bodyPr/>
          <a:lstStyle/>
          <a:p>
            <a:pPr eaLnBrk="1" hangingPunct="1">
              <a:buClr>
                <a:srgbClr val="FF0000"/>
              </a:buClr>
              <a:buFont typeface="Wingdings" panose="05000000000000000000" pitchFamily="2" charset="2"/>
              <a:buChar char="ü"/>
            </a:pPr>
            <a:r>
              <a:rPr lang="zh-CN" altLang="en-US" sz="2800" b="1" dirty="0"/>
              <a:t>例如</a:t>
            </a:r>
            <a:r>
              <a:rPr lang="en-US" altLang="zh-CN" sz="2800" b="1" dirty="0"/>
              <a:t>: </a:t>
            </a:r>
            <a:r>
              <a:rPr lang="zh-CN" altLang="en-US" sz="2800" b="1" dirty="0"/>
              <a:t>对前述的森林</a:t>
            </a:r>
            <a:r>
              <a:rPr lang="zh-CN" altLang="en-US" dirty="0"/>
              <a:t>，</a:t>
            </a:r>
            <a:endParaRPr lang="zh-CN" altLang="en-US" dirty="0"/>
          </a:p>
          <a:p>
            <a:pPr eaLnBrk="1" hangingPunct="1">
              <a:buFont typeface="Wingdings" panose="05000000000000000000" pitchFamily="2" charset="2"/>
              <a:buNone/>
            </a:pPr>
            <a:endParaRPr lang="zh-CN" altLang="en-US" dirty="0"/>
          </a:p>
          <a:p>
            <a:pPr eaLnBrk="1" hangingPunct="1">
              <a:buFont typeface="Wingdings" panose="05000000000000000000" pitchFamily="2" charset="2"/>
              <a:buNone/>
            </a:pPr>
            <a:endParaRPr lang="zh-CN" altLang="en-US" dirty="0"/>
          </a:p>
          <a:p>
            <a:pPr eaLnBrk="1" hangingPunct="1">
              <a:buFont typeface="Wingdings" panose="05000000000000000000" pitchFamily="2" charset="2"/>
              <a:buNone/>
            </a:pPr>
            <a:endParaRPr lang="zh-CN" altLang="en-US" dirty="0"/>
          </a:p>
          <a:p>
            <a:pPr eaLnBrk="1" hangingPunct="1">
              <a:buFont typeface="Wingdings" panose="05000000000000000000" pitchFamily="2" charset="2"/>
              <a:buNone/>
            </a:pPr>
            <a:endParaRPr lang="zh-CN" altLang="en-US" dirty="0"/>
          </a:p>
          <a:p>
            <a:pPr eaLnBrk="1" hangingPunct="1">
              <a:buFont typeface="Wingdings" panose="05000000000000000000" pitchFamily="2" charset="2"/>
              <a:buNone/>
            </a:pPr>
            <a:endParaRPr lang="zh-CN" altLang="en-US" dirty="0"/>
          </a:p>
          <a:p>
            <a:pPr eaLnBrk="1" hangingPunct="1">
              <a:buFont typeface="Wingdings" panose="05000000000000000000" pitchFamily="2" charset="2"/>
              <a:buNone/>
            </a:pPr>
            <a:endParaRPr lang="zh-CN" altLang="en-US" dirty="0"/>
          </a:p>
          <a:p>
            <a:pPr eaLnBrk="1" hangingPunct="1">
              <a:buFont typeface="Wingdings" panose="05000000000000000000" pitchFamily="2" charset="2"/>
              <a:buNone/>
            </a:pPr>
            <a:endParaRPr lang="en-US" altLang="zh-CN" sz="2400" b="1" dirty="0"/>
          </a:p>
          <a:p>
            <a:pPr eaLnBrk="1" hangingPunct="1">
              <a:buFont typeface="Wingdings" panose="05000000000000000000" pitchFamily="2" charset="2"/>
              <a:buNone/>
            </a:pPr>
            <a:r>
              <a:rPr lang="en-US" altLang="zh-CN" sz="2400" b="1" dirty="0"/>
              <a:t>    </a:t>
            </a:r>
            <a:r>
              <a:rPr lang="zh-CN" altLang="en-US" sz="2400" b="1" dirty="0"/>
              <a:t>其先序遍历的序列</a:t>
            </a:r>
            <a:endParaRPr lang="zh-CN" altLang="en-US" sz="2400" b="1" dirty="0"/>
          </a:p>
        </p:txBody>
      </p:sp>
      <p:sp>
        <p:nvSpPr>
          <p:cNvPr id="67647" name="Text Box 63"/>
          <p:cNvSpPr txBox="1">
            <a:spLocks noChangeArrowheads="1"/>
          </p:cNvSpPr>
          <p:nvPr/>
        </p:nvSpPr>
        <p:spPr bwMode="auto">
          <a:xfrm>
            <a:off x="730007" y="5077733"/>
            <a:ext cx="316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l">
              <a:spcBef>
                <a:spcPct val="50000"/>
              </a:spcBef>
            </a:pPr>
            <a:r>
              <a:rPr lang="en-US" altLang="zh-CN" sz="2400" dirty="0">
                <a:latin typeface="Times New Roman" panose="02020603050405020304" pitchFamily="18" charset="0"/>
                <a:ea typeface="宋体" panose="02010600030101010101" pitchFamily="2" charset="-122"/>
              </a:rPr>
              <a:t>ABEKFCGDHIJLMN</a:t>
            </a:r>
            <a:endParaRPr lang="en-US" altLang="zh-CN" sz="2400" dirty="0">
              <a:latin typeface="Times New Roman" panose="02020603050405020304" pitchFamily="18" charset="0"/>
              <a:ea typeface="宋体" panose="02010600030101010101" pitchFamily="2" charset="-122"/>
            </a:endParaRPr>
          </a:p>
        </p:txBody>
      </p:sp>
      <p:sp>
        <p:nvSpPr>
          <p:cNvPr id="67648" name="Text Box 64"/>
          <p:cNvSpPr txBox="1">
            <a:spLocks noChangeArrowheads="1"/>
          </p:cNvSpPr>
          <p:nvPr/>
        </p:nvSpPr>
        <p:spPr bwMode="auto">
          <a:xfrm>
            <a:off x="5016718" y="6069802"/>
            <a:ext cx="3311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l">
              <a:spcBef>
                <a:spcPct val="50000"/>
              </a:spcBef>
            </a:pPr>
            <a:r>
              <a:rPr lang="en-US" altLang="zh-CN" sz="2400" dirty="0">
                <a:latin typeface="Times New Roman" panose="02020603050405020304" pitchFamily="18" charset="0"/>
                <a:ea typeface="宋体" panose="02010600030101010101" pitchFamily="2" charset="-122"/>
              </a:rPr>
              <a:t>ABEKFCGDHIJLMN</a:t>
            </a:r>
            <a:endParaRPr lang="en-US" altLang="zh-CN" sz="2400" dirty="0">
              <a:latin typeface="Times New Roman" panose="02020603050405020304" pitchFamily="18" charset="0"/>
              <a:ea typeface="宋体" panose="02010600030101010101" pitchFamily="2" charset="-122"/>
            </a:endParaRPr>
          </a:p>
        </p:txBody>
      </p:sp>
      <p:sp>
        <p:nvSpPr>
          <p:cNvPr id="67649" name="Text Box 65"/>
          <p:cNvSpPr txBox="1">
            <a:spLocks noChangeArrowheads="1"/>
          </p:cNvSpPr>
          <p:nvPr/>
        </p:nvSpPr>
        <p:spPr bwMode="auto">
          <a:xfrm>
            <a:off x="4403944" y="5653395"/>
            <a:ext cx="453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l">
              <a:spcBef>
                <a:spcPct val="50000"/>
              </a:spcBef>
            </a:pPr>
            <a:r>
              <a:rPr lang="zh-CN" altLang="en-US" sz="2400" b="1" dirty="0"/>
              <a:t>对应的二叉树的先序序列，</a:t>
            </a:r>
            <a:r>
              <a:rPr lang="zh-CN" altLang="en-US" sz="2400" b="1" dirty="0">
                <a:solidFill>
                  <a:srgbClr val="FF0000"/>
                </a:solidFill>
              </a:rPr>
              <a:t>也是</a:t>
            </a:r>
            <a:endParaRPr lang="zh-CN" altLang="en-US" sz="2400" b="1" dirty="0">
              <a:solidFill>
                <a:srgbClr val="FF0000"/>
              </a:solidFill>
            </a:endParaRPr>
          </a:p>
        </p:txBody>
      </p:sp>
      <p:grpSp>
        <p:nvGrpSpPr>
          <p:cNvPr id="68" name="组合 67"/>
          <p:cNvGrpSpPr/>
          <p:nvPr/>
        </p:nvGrpSpPr>
        <p:grpSpPr>
          <a:xfrm>
            <a:off x="-958230" y="127832"/>
            <a:ext cx="7258422" cy="674160"/>
            <a:chOff x="-556250" y="5042189"/>
            <a:chExt cx="7530760" cy="647731"/>
          </a:xfrm>
        </p:grpSpPr>
        <p:sp>
          <p:nvSpPr>
            <p:cNvPr id="69"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70" name="TextBox 6"/>
            <p:cNvSpPr txBox="1">
              <a:spLocks noChangeArrowheads="1"/>
            </p:cNvSpPr>
            <p:nvPr/>
          </p:nvSpPr>
          <p:spPr bwMode="auto">
            <a:xfrm>
              <a:off x="-556250" y="5063355"/>
              <a:ext cx="7530760" cy="62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8.6 </a:t>
              </a:r>
              <a:r>
                <a:rPr lang="zh-CN" altLang="en-US" sz="3600" b="1" dirty="0">
                  <a:latin typeface="Times New Roman" panose="02020603050405020304" pitchFamily="18" charset="0"/>
                  <a:ea typeface="黑体" panose="02010609060101010101" pitchFamily="49" charset="-122"/>
                </a:rPr>
                <a:t>树与森林</a:t>
              </a:r>
              <a:endParaRPr lang="zh-CN" altLang="en-US" sz="3600" b="1" dirty="0">
                <a:latin typeface="Times New Roman" panose="02020603050405020304" pitchFamily="18" charset="0"/>
                <a:ea typeface="黑体" panose="02010609060101010101" pitchFamily="49" charset="-122"/>
              </a:endParaRPr>
            </a:p>
          </p:txBody>
        </p:sp>
        <p:pic>
          <p:nvPicPr>
            <p:cNvPr id="71" name="图片 70"/>
            <p:cNvPicPr>
              <a:picLocks noChangeAspect="1"/>
            </p:cNvPicPr>
            <p:nvPr/>
          </p:nvPicPr>
          <p:blipFill>
            <a:blip r:embed="rId1" cstate="print"/>
            <a:stretch>
              <a:fillRect/>
            </a:stretch>
          </p:blipFill>
          <p:spPr>
            <a:xfrm>
              <a:off x="1199659" y="5205012"/>
              <a:ext cx="420013" cy="322083"/>
            </a:xfrm>
            <a:prstGeom prst="rect">
              <a:avLst/>
            </a:prstGeom>
          </p:spPr>
        </p:pic>
      </p:grpSp>
      <p:pic>
        <p:nvPicPr>
          <p:cNvPr id="72" name="图片 71"/>
          <p:cNvPicPr>
            <a:picLocks noChangeAspect="1"/>
          </p:cNvPicPr>
          <p:nvPr/>
        </p:nvPicPr>
        <p:blipFill>
          <a:blip r:embed="rId2"/>
          <a:stretch>
            <a:fillRect/>
          </a:stretch>
        </p:blipFill>
        <p:spPr>
          <a:xfrm>
            <a:off x="395536" y="1890224"/>
            <a:ext cx="4212451" cy="2578398"/>
          </a:xfrm>
          <a:prstGeom prst="rect">
            <a:avLst/>
          </a:prstGeom>
        </p:spPr>
      </p:pic>
      <p:pic>
        <p:nvPicPr>
          <p:cNvPr id="7" name="图片 6"/>
          <p:cNvPicPr>
            <a:picLocks noChangeAspect="1"/>
          </p:cNvPicPr>
          <p:nvPr/>
        </p:nvPicPr>
        <p:blipFill>
          <a:blip r:embed="rId3"/>
          <a:stretch>
            <a:fillRect/>
          </a:stretch>
        </p:blipFill>
        <p:spPr>
          <a:xfrm>
            <a:off x="4646218" y="937481"/>
            <a:ext cx="4319189" cy="4744628"/>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 calcmode="lin" valueType="num">
                                      <p:cBhvr additive="base">
                                        <p:cTn id="12" dur="500" fill="hold"/>
                                        <p:tgtEl>
                                          <p:spTgt spid="72"/>
                                        </p:tgtEl>
                                        <p:attrNameLst>
                                          <p:attrName>ppt_x</p:attrName>
                                        </p:attrNameLst>
                                      </p:cBhvr>
                                      <p:tavLst>
                                        <p:tav tm="0">
                                          <p:val>
                                            <p:strVal val="#ppt_x"/>
                                          </p:val>
                                        </p:tav>
                                        <p:tav tm="100000">
                                          <p:val>
                                            <p:strVal val="#ppt_x"/>
                                          </p:val>
                                        </p:tav>
                                      </p:tavLst>
                                    </p:anim>
                                    <p:anim calcmode="lin" valueType="num">
                                      <p:cBhvr additive="base">
                                        <p:cTn id="13"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7647"/>
                                        </p:tgtEl>
                                        <p:attrNameLst>
                                          <p:attrName>style.visibility</p:attrName>
                                        </p:attrNameLst>
                                      </p:cBhvr>
                                      <p:to>
                                        <p:strVal val="visible"/>
                                      </p:to>
                                    </p:set>
                                    <p:animEffect transition="in" filter="blinds(horizontal)">
                                      <p:cBhvr>
                                        <p:cTn id="18" dur="500"/>
                                        <p:tgtEl>
                                          <p:spTgt spid="6764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blinds(horizontal)">
                                      <p:cBhvr>
                                        <p:cTn id="23" dur="500"/>
                                        <p:tgtEl>
                                          <p:spTgt spid="3">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67649"/>
                                        </p:tgtEl>
                                        <p:attrNameLst>
                                          <p:attrName>style.visibility</p:attrName>
                                        </p:attrNameLst>
                                      </p:cBhvr>
                                      <p:to>
                                        <p:strVal val="visible"/>
                                      </p:to>
                                    </p:set>
                                    <p:animEffect transition="in" filter="blinds(horizontal)">
                                      <p:cBhvr>
                                        <p:cTn id="34" dur="500"/>
                                        <p:tgtEl>
                                          <p:spTgt spid="67649"/>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7648"/>
                                        </p:tgtEl>
                                        <p:attrNameLst>
                                          <p:attrName>style.visibility</p:attrName>
                                        </p:attrNameLst>
                                      </p:cBhvr>
                                      <p:to>
                                        <p:strVal val="visible"/>
                                      </p:to>
                                    </p:set>
                                    <p:animEffect transition="in" filter="blinds(horizontal)">
                                      <p:cBhvr>
                                        <p:cTn id="39" dur="500"/>
                                        <p:tgtEl>
                                          <p:spTgt spid="67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uiExpand="1" build="p"/>
      <p:bldP spid="67647" grpId="0" autoUpdateAnimBg="0"/>
      <p:bldP spid="67648" grpId="0" autoUpdateAnimBg="0"/>
      <p:bldP spid="67649"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CFA54DEF-E2BF-49B1-9CCE-495F5CA9DAB8}" type="slidenum">
              <a:rPr lang="zh-CN" altLang="en-US">
                <a:solidFill>
                  <a:schemeClr val="bg1"/>
                </a:solidFill>
                <a:latin typeface="Verdana" panose="020B0604030504040204" pitchFamily="34" charset="0"/>
                <a:ea typeface="宋体" panose="02010600030101010101" pitchFamily="2" charset="-122"/>
              </a:rPr>
            </a:fld>
            <a:endParaRPr lang="en-US" altLang="zh-CN">
              <a:solidFill>
                <a:schemeClr val="bg1"/>
              </a:solidFill>
              <a:latin typeface="Verdana" panose="020B0604030504040204" pitchFamily="34" charset="0"/>
              <a:ea typeface="宋体" panose="02010600030101010101" pitchFamily="2" charset="-122"/>
            </a:endParaRPr>
          </a:p>
        </p:txBody>
      </p:sp>
      <p:sp>
        <p:nvSpPr>
          <p:cNvPr id="68612" name="Rectangle 3"/>
          <p:cNvSpPr>
            <a:spLocks noGrp="1" noChangeArrowheads="1"/>
          </p:cNvSpPr>
          <p:nvPr>
            <p:ph type="body" idx="1"/>
          </p:nvPr>
        </p:nvSpPr>
        <p:spPr>
          <a:xfrm>
            <a:off x="457200" y="1052736"/>
            <a:ext cx="8229600" cy="4678451"/>
          </a:xfrm>
        </p:spPr>
        <p:txBody>
          <a:bodyPr/>
          <a:lstStyle/>
          <a:p>
            <a:pPr eaLnBrk="1" hangingPunct="1">
              <a:buClr>
                <a:srgbClr val="FF0000"/>
              </a:buClr>
              <a:buFont typeface="Wingdings" panose="05000000000000000000" pitchFamily="2" charset="2"/>
              <a:buChar char="n"/>
            </a:pPr>
            <a:r>
              <a:rPr lang="zh-CN" altLang="en-US" sz="2400" b="1" dirty="0">
                <a:solidFill>
                  <a:srgbClr val="FF0000"/>
                </a:solidFill>
              </a:rPr>
              <a:t>先序遍历</a:t>
            </a:r>
            <a:r>
              <a:rPr lang="zh-CN" altLang="en-US" sz="2400" b="1" dirty="0"/>
              <a:t>森林的</a:t>
            </a:r>
            <a:r>
              <a:rPr lang="zh-CN" altLang="en-US" sz="2400" b="1" dirty="0">
                <a:solidFill>
                  <a:srgbClr val="FF0000"/>
                </a:solidFill>
              </a:rPr>
              <a:t>算法</a:t>
            </a:r>
            <a:r>
              <a:rPr lang="zh-CN" altLang="en-US" sz="2400" b="1" dirty="0"/>
              <a:t>如下</a:t>
            </a:r>
            <a:r>
              <a:rPr lang="zh-CN" altLang="en-US" sz="2400" dirty="0"/>
              <a:t>：     </a:t>
            </a:r>
            <a:endParaRPr lang="zh-CN" altLang="en-US" sz="2400" dirty="0"/>
          </a:p>
          <a:p>
            <a:pPr marL="495300" indent="-495300" eaLnBrk="1" hangingPunct="1">
              <a:buFont typeface="Wingdings" panose="05000000000000000000" pitchFamily="2" charset="2"/>
              <a:buNone/>
            </a:pPr>
            <a:r>
              <a:rPr lang="zh-CN" altLang="en-US" sz="2400" dirty="0"/>
              <a:t>     </a:t>
            </a:r>
            <a:r>
              <a:rPr lang="en-US" altLang="zh-CN" sz="2400" dirty="0">
                <a:solidFill>
                  <a:srgbClr val="0000FF"/>
                </a:solidFill>
              </a:rPr>
              <a:t>void</a:t>
            </a:r>
            <a:r>
              <a:rPr lang="en-US" altLang="zh-CN" sz="2400" dirty="0"/>
              <a:t> Preorder( tree T ){</a:t>
            </a:r>
            <a:endParaRPr lang="en-US" altLang="zh-CN" sz="2400" dirty="0"/>
          </a:p>
          <a:p>
            <a:pPr marL="495300" indent="-495300" eaLnBrk="1" hangingPunct="1">
              <a:buFont typeface="Wingdings" panose="05000000000000000000" pitchFamily="2" charset="2"/>
              <a:buNone/>
            </a:pPr>
            <a:r>
              <a:rPr lang="en-US" altLang="zh-CN" sz="2400" dirty="0"/>
              <a:t>             </a:t>
            </a:r>
            <a:r>
              <a:rPr lang="en-US" altLang="zh-CN" sz="2400" dirty="0">
                <a:solidFill>
                  <a:srgbClr val="0000FF"/>
                </a:solidFill>
              </a:rPr>
              <a:t>if</a:t>
            </a:r>
            <a:r>
              <a:rPr lang="en-US" altLang="zh-CN" sz="2400" dirty="0"/>
              <a:t> ( T != NULL )</a:t>
            </a:r>
            <a:endParaRPr lang="en-US" altLang="zh-CN" sz="2400" dirty="0"/>
          </a:p>
          <a:p>
            <a:pPr marL="495300" indent="-495300" eaLnBrk="1" hangingPunct="1">
              <a:buFont typeface="Wingdings" panose="05000000000000000000" pitchFamily="2" charset="2"/>
              <a:buNone/>
            </a:pPr>
            <a:r>
              <a:rPr lang="en-US" altLang="zh-CN" sz="2400" dirty="0"/>
              <a:t>             {</a:t>
            </a:r>
            <a:endParaRPr lang="en-US" altLang="zh-CN" sz="2400" dirty="0"/>
          </a:p>
          <a:p>
            <a:pPr marL="495300" indent="-495300" eaLnBrk="1" hangingPunct="1">
              <a:buFont typeface="Wingdings" panose="05000000000000000000" pitchFamily="2" charset="2"/>
              <a:buNone/>
            </a:pPr>
            <a:r>
              <a:rPr lang="en-US" altLang="zh-CN" sz="2400" dirty="0"/>
              <a:t>                   </a:t>
            </a:r>
            <a:r>
              <a:rPr lang="en-US" altLang="zh-CN" sz="2400" dirty="0" err="1"/>
              <a:t>Visite</a:t>
            </a:r>
            <a:r>
              <a:rPr lang="en-US" altLang="zh-CN" sz="2400" dirty="0"/>
              <a:t> ( T); </a:t>
            </a:r>
            <a:endParaRPr lang="en-US" altLang="zh-CN" sz="2400" dirty="0"/>
          </a:p>
          <a:p>
            <a:pPr marL="495300" indent="-495300" eaLnBrk="1" hangingPunct="1">
              <a:buFont typeface="Wingdings" panose="05000000000000000000" pitchFamily="2" charset="2"/>
              <a:buNone/>
            </a:pPr>
            <a:r>
              <a:rPr lang="en-US" altLang="zh-CN" sz="2400" dirty="0"/>
              <a:t>                   Preorder( T </a:t>
            </a:r>
            <a:r>
              <a:rPr lang="en-US" altLang="zh-CN" sz="2400" b="1" dirty="0">
                <a:sym typeface="Wingdings" panose="05000000000000000000" pitchFamily="2" charset="2"/>
              </a:rPr>
              <a:t></a:t>
            </a:r>
            <a:r>
              <a:rPr lang="en-US" altLang="zh-CN" sz="2400" dirty="0"/>
              <a:t> </a:t>
            </a:r>
            <a:r>
              <a:rPr lang="en-US" altLang="zh-CN" sz="2400" dirty="0" err="1"/>
              <a:t>firstson</a:t>
            </a:r>
            <a:r>
              <a:rPr lang="en-US" altLang="zh-CN" sz="2400" dirty="0"/>
              <a:t> ); </a:t>
            </a:r>
            <a:endParaRPr lang="en-US" altLang="zh-CN" sz="2400" dirty="0"/>
          </a:p>
          <a:p>
            <a:pPr marL="495300" indent="-495300" eaLnBrk="1" hangingPunct="1">
              <a:buFont typeface="Wingdings" panose="05000000000000000000" pitchFamily="2" charset="2"/>
              <a:buNone/>
            </a:pPr>
            <a:r>
              <a:rPr lang="en-US" altLang="zh-CN" sz="2400" dirty="0"/>
              <a:t>                   Preorder( T </a:t>
            </a:r>
            <a:r>
              <a:rPr lang="en-US" altLang="zh-CN" sz="2400" b="1" dirty="0">
                <a:sym typeface="Wingdings" panose="05000000000000000000" pitchFamily="2" charset="2"/>
              </a:rPr>
              <a:t></a:t>
            </a:r>
            <a:r>
              <a:rPr lang="en-US" altLang="zh-CN" sz="2400" dirty="0"/>
              <a:t> </a:t>
            </a:r>
            <a:r>
              <a:rPr lang="en-US" altLang="zh-CN" sz="2400" dirty="0" err="1"/>
              <a:t>nextbrother</a:t>
            </a:r>
            <a:r>
              <a:rPr lang="en-US" altLang="zh-CN" sz="2400" dirty="0"/>
              <a:t> ); </a:t>
            </a:r>
            <a:endParaRPr lang="en-US" altLang="zh-CN" sz="2400" dirty="0"/>
          </a:p>
          <a:p>
            <a:pPr marL="495300" indent="-495300" eaLnBrk="1" hangingPunct="1">
              <a:buFont typeface="Wingdings" panose="05000000000000000000" pitchFamily="2" charset="2"/>
              <a:buNone/>
            </a:pPr>
            <a:r>
              <a:rPr lang="en-US" altLang="zh-CN" sz="2400" dirty="0"/>
              <a:t>          }                                                                </a:t>
            </a:r>
            <a:endParaRPr lang="en-US" altLang="zh-CN" sz="2400" dirty="0"/>
          </a:p>
          <a:p>
            <a:pPr marL="495300" indent="-495300" eaLnBrk="1" hangingPunct="1">
              <a:buFont typeface="Wingdings" panose="05000000000000000000" pitchFamily="2" charset="2"/>
              <a:buNone/>
            </a:pPr>
            <a:r>
              <a:rPr lang="en-US" altLang="zh-CN" sz="2400" dirty="0"/>
              <a:t>      }                                                                </a:t>
            </a:r>
            <a:endParaRPr lang="en-US" altLang="zh-CN" sz="2400" dirty="0"/>
          </a:p>
        </p:txBody>
      </p:sp>
      <p:grpSp>
        <p:nvGrpSpPr>
          <p:cNvPr id="6" name="组合 5"/>
          <p:cNvGrpSpPr/>
          <p:nvPr/>
        </p:nvGrpSpPr>
        <p:grpSpPr>
          <a:xfrm>
            <a:off x="-958230" y="127832"/>
            <a:ext cx="7258422" cy="674160"/>
            <a:chOff x="-556250" y="5042189"/>
            <a:chExt cx="7530760" cy="647731"/>
          </a:xfrm>
        </p:grpSpPr>
        <p:sp>
          <p:nvSpPr>
            <p:cNvPr id="7"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556250" y="5063355"/>
              <a:ext cx="7530760" cy="62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8.6 </a:t>
              </a:r>
              <a:r>
                <a:rPr lang="zh-CN" altLang="en-US" sz="3600" b="1" dirty="0">
                  <a:latin typeface="Times New Roman" panose="02020603050405020304" pitchFamily="18" charset="0"/>
                  <a:ea typeface="黑体" panose="02010609060101010101" pitchFamily="49" charset="-122"/>
                </a:rPr>
                <a:t>树与森林</a:t>
              </a:r>
              <a:endParaRPr lang="zh-CN" altLang="en-US" sz="3600" b="1" dirty="0">
                <a:latin typeface="Times New Roman" panose="02020603050405020304" pitchFamily="18" charset="0"/>
                <a:ea typeface="黑体" panose="02010609060101010101" pitchFamily="49" charset="-122"/>
              </a:endParaRPr>
            </a:p>
          </p:txBody>
        </p:sp>
        <p:pic>
          <p:nvPicPr>
            <p:cNvPr id="9" name="图片 8"/>
            <p:cNvPicPr>
              <a:picLocks noChangeAspect="1"/>
            </p:cNvPicPr>
            <p:nvPr/>
          </p:nvPicPr>
          <p:blipFill>
            <a:blip r:embed="rId1" cstate="print"/>
            <a:stretch>
              <a:fillRect/>
            </a:stretch>
          </p:blipFill>
          <p:spPr>
            <a:xfrm>
              <a:off x="1199659" y="5205012"/>
              <a:ext cx="420013" cy="322083"/>
            </a:xfrm>
            <a:prstGeom prst="rect">
              <a:avLst/>
            </a:prstGeom>
          </p:spPr>
        </p:pic>
      </p:grpSp>
    </p:spTree>
  </p:cSld>
  <p:clrMapOvr>
    <a:masterClrMapping/>
  </p:clrMapOvr>
  <p:transition spd="slow">
    <p:pull dir="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428FD50D-6449-463A-94AD-616B1CB95D9E}"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457200" y="965732"/>
            <a:ext cx="8229600" cy="4678451"/>
          </a:xfrm>
        </p:spPr>
        <p:txBody>
          <a:bodyPr/>
          <a:lstStyle/>
          <a:p>
            <a:pPr>
              <a:buNone/>
            </a:pPr>
            <a:r>
              <a:rPr lang="en-US" altLang="zh-CN" sz="2800" b="1" dirty="0">
                <a:solidFill>
                  <a:srgbClr val="0000FF"/>
                </a:solidFill>
              </a:rPr>
              <a:t>2</a:t>
            </a:r>
            <a:r>
              <a:rPr lang="zh-CN" altLang="en-US" sz="2800" b="1" dirty="0">
                <a:solidFill>
                  <a:srgbClr val="0000FF"/>
                </a:solidFill>
              </a:rPr>
              <a:t>、</a:t>
            </a:r>
            <a:r>
              <a:rPr lang="zh-CN" altLang="en-US" sz="2800" b="1" dirty="0">
                <a:solidFill>
                  <a:srgbClr val="FF0000"/>
                </a:solidFill>
              </a:rPr>
              <a:t>后序遍历</a:t>
            </a:r>
            <a:r>
              <a:rPr lang="zh-CN" altLang="en-US" sz="2800" b="1" dirty="0">
                <a:solidFill>
                  <a:srgbClr val="0000FF"/>
                </a:solidFill>
              </a:rPr>
              <a:t>树</a:t>
            </a:r>
            <a:r>
              <a:rPr lang="en-US" altLang="zh-CN" sz="2800" b="1" dirty="0">
                <a:solidFill>
                  <a:srgbClr val="0000FF"/>
                </a:solidFill>
              </a:rPr>
              <a:t>(</a:t>
            </a:r>
            <a:r>
              <a:rPr lang="zh-CN" altLang="en-US" sz="2800" b="1" dirty="0">
                <a:solidFill>
                  <a:srgbClr val="0000FF"/>
                </a:solidFill>
              </a:rPr>
              <a:t>森林</a:t>
            </a:r>
            <a:r>
              <a:rPr lang="en-US" altLang="zh-CN" sz="2800" b="1" dirty="0">
                <a:solidFill>
                  <a:srgbClr val="0000FF"/>
                </a:solidFill>
              </a:rPr>
              <a:t>) F = (T</a:t>
            </a:r>
            <a:r>
              <a:rPr lang="en-US" altLang="zh-CN" sz="2800" b="1" baseline="-25000" dirty="0">
                <a:solidFill>
                  <a:srgbClr val="0000FF"/>
                </a:solidFill>
              </a:rPr>
              <a:t>1</a:t>
            </a:r>
            <a:r>
              <a:rPr lang="zh-CN" altLang="en-US" sz="2800" b="1" dirty="0">
                <a:solidFill>
                  <a:srgbClr val="0000FF"/>
                </a:solidFill>
              </a:rPr>
              <a:t>，</a:t>
            </a:r>
            <a:r>
              <a:rPr lang="en-US" altLang="zh-CN" sz="2800" b="1" dirty="0">
                <a:solidFill>
                  <a:srgbClr val="0000FF"/>
                </a:solidFill>
              </a:rPr>
              <a:t>T</a:t>
            </a:r>
            <a:r>
              <a:rPr lang="en-US" altLang="zh-CN" sz="2800" b="1" baseline="-25000" dirty="0">
                <a:solidFill>
                  <a:srgbClr val="0000FF"/>
                </a:solidFill>
              </a:rPr>
              <a:t>2</a:t>
            </a:r>
            <a:r>
              <a:rPr lang="zh-CN" altLang="en-US" sz="2800" b="1" dirty="0">
                <a:solidFill>
                  <a:srgbClr val="0000FF"/>
                </a:solidFill>
              </a:rPr>
              <a:t>，</a:t>
            </a:r>
            <a:r>
              <a:rPr lang="en-US" altLang="zh-CN" sz="2800" b="1" dirty="0">
                <a:solidFill>
                  <a:srgbClr val="0000FF"/>
                </a:solidFill>
              </a:rPr>
              <a:t>…</a:t>
            </a:r>
            <a:r>
              <a:rPr lang="zh-CN" altLang="en-US" sz="2800" b="1" dirty="0">
                <a:solidFill>
                  <a:srgbClr val="0000FF"/>
                </a:solidFill>
              </a:rPr>
              <a:t>，</a:t>
            </a:r>
            <a:r>
              <a:rPr lang="en-US" altLang="zh-CN" sz="2800" b="1" dirty="0">
                <a:solidFill>
                  <a:srgbClr val="0000FF"/>
                </a:solidFill>
              </a:rPr>
              <a:t>T</a:t>
            </a:r>
            <a:r>
              <a:rPr lang="en-US" altLang="zh-CN" sz="2800" b="1" i="1" baseline="-25000" dirty="0">
                <a:solidFill>
                  <a:srgbClr val="0000FF"/>
                </a:solidFill>
              </a:rPr>
              <a:t>m</a:t>
            </a:r>
            <a:r>
              <a:rPr lang="en-US" altLang="zh-CN" sz="2800" b="1" dirty="0">
                <a:solidFill>
                  <a:srgbClr val="0000FF"/>
                </a:solidFill>
              </a:rPr>
              <a:t>)</a:t>
            </a:r>
            <a:endParaRPr lang="zh-CN" altLang="en-US" sz="2800" b="1" dirty="0">
              <a:solidFill>
                <a:srgbClr val="0000FF"/>
              </a:solidFill>
            </a:endParaRPr>
          </a:p>
          <a:p>
            <a:pPr lvl="1" eaLnBrk="1" hangingPunct="1">
              <a:buFont typeface="Wingdings" panose="05000000000000000000" pitchFamily="2" charset="2"/>
              <a:buNone/>
            </a:pPr>
            <a:r>
              <a:rPr lang="zh-CN" altLang="en-US" sz="2800" dirty="0"/>
              <a:t> 如果</a:t>
            </a:r>
            <a:r>
              <a:rPr lang="en-US" altLang="zh-CN" sz="2800" dirty="0"/>
              <a:t>F</a:t>
            </a:r>
            <a:r>
              <a:rPr lang="zh-CN" altLang="en-US" sz="2800" dirty="0"/>
              <a:t>不空，则：</a:t>
            </a:r>
            <a:endParaRPr lang="zh-CN" altLang="en-US" sz="2800" dirty="0"/>
          </a:p>
          <a:p>
            <a:pPr lvl="1" eaLnBrk="1" hangingPunct="1">
              <a:buFont typeface="Wingdings" panose="05000000000000000000" pitchFamily="2" charset="2"/>
              <a:buNone/>
            </a:pPr>
            <a:r>
              <a:rPr lang="zh-CN" altLang="en-US" sz="2800" dirty="0"/>
              <a:t>        </a:t>
            </a:r>
            <a:r>
              <a:rPr lang="en-US" altLang="zh-CN" sz="2800" dirty="0"/>
              <a:t>(1) </a:t>
            </a:r>
            <a:r>
              <a:rPr lang="zh-CN" altLang="en-US" sz="2800" dirty="0"/>
              <a:t>后序遍历</a:t>
            </a:r>
            <a:r>
              <a:rPr lang="en-US" altLang="zh-CN" b="1" dirty="0"/>
              <a:t>T</a:t>
            </a:r>
            <a:r>
              <a:rPr lang="en-US" altLang="zh-CN" b="1" baseline="-25000" dirty="0"/>
              <a:t>1</a:t>
            </a:r>
            <a:r>
              <a:rPr lang="zh-CN" altLang="en-US" sz="2800" dirty="0"/>
              <a:t>的子树森林；</a:t>
            </a:r>
            <a:endParaRPr lang="zh-CN" altLang="en-US" sz="2800" dirty="0"/>
          </a:p>
          <a:p>
            <a:pPr lvl="1" eaLnBrk="1" hangingPunct="1">
              <a:buFont typeface="Wingdings" panose="05000000000000000000" pitchFamily="2" charset="2"/>
              <a:buNone/>
            </a:pPr>
            <a:r>
              <a:rPr lang="zh-CN" altLang="en-US" sz="2800" dirty="0"/>
              <a:t>        </a:t>
            </a:r>
            <a:r>
              <a:rPr lang="en-US" altLang="zh-CN" sz="2800" dirty="0"/>
              <a:t>(2) </a:t>
            </a:r>
            <a:r>
              <a:rPr lang="zh-CN" altLang="en-US" sz="2800" dirty="0"/>
              <a:t>访问</a:t>
            </a:r>
            <a:r>
              <a:rPr lang="en-US" altLang="zh-CN" b="1" dirty="0"/>
              <a:t>T</a:t>
            </a:r>
            <a:r>
              <a:rPr lang="en-US" altLang="zh-CN" b="1" baseline="-25000" dirty="0"/>
              <a:t>1</a:t>
            </a:r>
            <a:r>
              <a:rPr lang="zh-CN" altLang="en-US" sz="2800" dirty="0"/>
              <a:t>的根；</a:t>
            </a:r>
            <a:endParaRPr lang="zh-CN" altLang="en-US" sz="2800" dirty="0"/>
          </a:p>
          <a:p>
            <a:pPr lvl="1" eaLnBrk="1" hangingPunct="1">
              <a:buFont typeface="Wingdings" panose="05000000000000000000" pitchFamily="2" charset="2"/>
              <a:buNone/>
            </a:pPr>
            <a:r>
              <a:rPr lang="zh-CN" altLang="en-US" sz="2800" dirty="0"/>
              <a:t>        </a:t>
            </a:r>
            <a:r>
              <a:rPr lang="en-US" altLang="zh-CN" sz="2800" dirty="0"/>
              <a:t>(3) </a:t>
            </a:r>
            <a:r>
              <a:rPr lang="zh-CN" altLang="en-US" sz="2800" dirty="0"/>
              <a:t>后序遍历</a:t>
            </a:r>
            <a:r>
              <a:rPr lang="en-US" altLang="zh-CN" sz="2800" dirty="0"/>
              <a:t>(</a:t>
            </a:r>
            <a:r>
              <a:rPr lang="en-US" altLang="zh-CN" b="1" dirty="0"/>
              <a:t>T</a:t>
            </a:r>
            <a:r>
              <a:rPr lang="en-US" altLang="zh-CN" b="1" baseline="-25000" dirty="0"/>
              <a:t>2</a:t>
            </a:r>
            <a:r>
              <a:rPr lang="en-US" altLang="zh-CN" b="1" baseline="-25000" dirty="0">
                <a:solidFill>
                  <a:srgbClr val="0000FF"/>
                </a:solidFill>
              </a:rPr>
              <a:t> </a:t>
            </a:r>
            <a:r>
              <a:rPr lang="zh-CN" altLang="en-US" sz="2800" dirty="0"/>
              <a:t>，</a:t>
            </a:r>
            <a:r>
              <a:rPr lang="en-US" altLang="zh-CN" b="1" dirty="0">
                <a:solidFill>
                  <a:srgbClr val="0000FF"/>
                </a:solidFill>
              </a:rPr>
              <a:t> </a:t>
            </a:r>
            <a:r>
              <a:rPr lang="en-US" altLang="zh-CN" b="1" dirty="0"/>
              <a:t>T</a:t>
            </a:r>
            <a:r>
              <a:rPr lang="en-US" altLang="zh-CN" b="1" baseline="-25000" dirty="0"/>
              <a:t>3</a:t>
            </a:r>
            <a:r>
              <a:rPr lang="zh-CN" altLang="en-US" sz="2800" dirty="0"/>
              <a:t>，</a:t>
            </a:r>
            <a:r>
              <a:rPr lang="en-US" altLang="zh-CN" sz="2800" dirty="0"/>
              <a:t>…</a:t>
            </a:r>
            <a:r>
              <a:rPr lang="zh-CN" altLang="en-US" sz="2800" dirty="0"/>
              <a:t>，</a:t>
            </a:r>
            <a:r>
              <a:rPr lang="en-US" altLang="zh-CN" b="1" dirty="0">
                <a:solidFill>
                  <a:srgbClr val="0000FF"/>
                </a:solidFill>
              </a:rPr>
              <a:t> </a:t>
            </a:r>
            <a:r>
              <a:rPr lang="en-US" altLang="zh-CN" b="1" dirty="0"/>
              <a:t>T</a:t>
            </a:r>
            <a:r>
              <a:rPr lang="en-US" altLang="zh-CN" b="1" i="1" baseline="-25000" dirty="0"/>
              <a:t>m</a:t>
            </a:r>
            <a:r>
              <a:rPr lang="en-US" altLang="zh-CN" b="1" i="1" baseline="-25000" dirty="0">
                <a:solidFill>
                  <a:srgbClr val="0000FF"/>
                </a:solidFill>
              </a:rPr>
              <a:t> </a:t>
            </a:r>
            <a:r>
              <a:rPr lang="en-US" altLang="zh-CN" sz="2800" dirty="0"/>
              <a:t>)</a:t>
            </a:r>
            <a:r>
              <a:rPr lang="zh-CN" altLang="en-US" sz="2800" dirty="0"/>
              <a:t>；</a:t>
            </a:r>
            <a:endParaRPr lang="zh-CN" altLang="en-US" dirty="0"/>
          </a:p>
        </p:txBody>
      </p:sp>
      <p:pic>
        <p:nvPicPr>
          <p:cNvPr id="69637"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5696" y="3796560"/>
            <a:ext cx="4968875"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p:cNvGrpSpPr/>
          <p:nvPr/>
        </p:nvGrpSpPr>
        <p:grpSpPr>
          <a:xfrm>
            <a:off x="-958230" y="127832"/>
            <a:ext cx="7258422" cy="674160"/>
            <a:chOff x="-556250" y="5042189"/>
            <a:chExt cx="7530760" cy="647731"/>
          </a:xfrm>
        </p:grpSpPr>
        <p:sp>
          <p:nvSpPr>
            <p:cNvPr id="8"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556250" y="5063355"/>
              <a:ext cx="7530760" cy="62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8.6 </a:t>
              </a:r>
              <a:r>
                <a:rPr lang="zh-CN" altLang="en-US" sz="3600" b="1" dirty="0">
                  <a:latin typeface="Times New Roman" panose="02020603050405020304" pitchFamily="18" charset="0"/>
                  <a:ea typeface="黑体" panose="02010609060101010101" pitchFamily="49" charset="-122"/>
                </a:rPr>
                <a:t>树与森林</a:t>
              </a:r>
              <a:endParaRPr lang="zh-CN" altLang="en-US" sz="3600" b="1" dirty="0">
                <a:latin typeface="Times New Roman" panose="02020603050405020304" pitchFamily="18" charset="0"/>
                <a:ea typeface="黑体" panose="02010609060101010101" pitchFamily="49" charset="-122"/>
              </a:endParaRPr>
            </a:p>
          </p:txBody>
        </p:sp>
        <p:pic>
          <p:nvPicPr>
            <p:cNvPr id="10" name="图片 9"/>
            <p:cNvPicPr>
              <a:picLocks noChangeAspect="1"/>
            </p:cNvPicPr>
            <p:nvPr/>
          </p:nvPicPr>
          <p:blipFill>
            <a:blip r:embed="rId2" cstate="print"/>
            <a:stretch>
              <a:fillRect/>
            </a:stretch>
          </p:blipFill>
          <p:spPr>
            <a:xfrm>
              <a:off x="1199659" y="5205012"/>
              <a:ext cx="420013" cy="322083"/>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9637"/>
                                        </p:tgtEl>
                                        <p:attrNameLst>
                                          <p:attrName>style.visibility</p:attrName>
                                        </p:attrNameLst>
                                      </p:cBhvr>
                                      <p:to>
                                        <p:strVal val="visible"/>
                                      </p:to>
                                    </p:set>
                                    <p:anim calcmode="lin" valueType="num">
                                      <p:cBhvr additive="base">
                                        <p:cTn id="32" dur="500" fill="hold"/>
                                        <p:tgtEl>
                                          <p:spTgt spid="69637"/>
                                        </p:tgtEl>
                                        <p:attrNameLst>
                                          <p:attrName>ppt_x</p:attrName>
                                        </p:attrNameLst>
                                      </p:cBhvr>
                                      <p:tavLst>
                                        <p:tav tm="0">
                                          <p:val>
                                            <p:strVal val="#ppt_x"/>
                                          </p:val>
                                        </p:tav>
                                        <p:tav tm="100000">
                                          <p:val>
                                            <p:strVal val="#ppt_x"/>
                                          </p:val>
                                        </p:tav>
                                      </p:tavLst>
                                    </p:anim>
                                    <p:anim calcmode="lin" valueType="num">
                                      <p:cBhvr additive="base">
                                        <p:cTn id="33" dur="500" fill="hold"/>
                                        <p:tgtEl>
                                          <p:spTgt spid="696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AD9D12C8-36CA-43D8-B068-DDC772F1770A}"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70660" name="Rectangle 3"/>
          <p:cNvSpPr>
            <a:spLocks noGrp="1" noChangeArrowheads="1"/>
          </p:cNvSpPr>
          <p:nvPr>
            <p:ph type="body" idx="1"/>
          </p:nvPr>
        </p:nvSpPr>
        <p:spPr>
          <a:xfrm>
            <a:off x="318056" y="1144970"/>
            <a:ext cx="8229600" cy="4678451"/>
          </a:xfrm>
        </p:spPr>
        <p:txBody>
          <a:bodyPr/>
          <a:lstStyle/>
          <a:p>
            <a:pPr lvl="1" eaLnBrk="1" hangingPunct="1">
              <a:lnSpc>
                <a:spcPct val="90000"/>
              </a:lnSpc>
              <a:buClr>
                <a:srgbClr val="FF0000"/>
              </a:buClr>
              <a:buFont typeface="Wingdings" panose="05000000000000000000" pitchFamily="2" charset="2"/>
              <a:buChar char="ü"/>
            </a:pPr>
            <a:r>
              <a:rPr lang="zh-CN" altLang="en-US" sz="2400" b="1" dirty="0"/>
              <a:t>例：</a:t>
            </a:r>
            <a:endParaRPr lang="zh-CN" altLang="en-US" sz="2400" b="1" dirty="0"/>
          </a:p>
          <a:p>
            <a:pPr eaLnBrk="1" hangingPunct="1">
              <a:lnSpc>
                <a:spcPct val="90000"/>
              </a:lnSpc>
            </a:pPr>
            <a:endParaRPr lang="zh-CN" altLang="en-US" sz="2000" dirty="0"/>
          </a:p>
          <a:p>
            <a:pPr eaLnBrk="1" hangingPunct="1">
              <a:lnSpc>
                <a:spcPct val="90000"/>
              </a:lnSpc>
              <a:buFont typeface="Wingdings" panose="05000000000000000000" pitchFamily="2" charset="2"/>
              <a:buNone/>
            </a:pPr>
            <a:endParaRPr lang="zh-CN" altLang="en-US" sz="1800" dirty="0"/>
          </a:p>
          <a:p>
            <a:pPr eaLnBrk="1" hangingPunct="1">
              <a:lnSpc>
                <a:spcPct val="90000"/>
              </a:lnSpc>
            </a:pPr>
            <a:endParaRPr lang="zh-CN" altLang="en-US" sz="1800" dirty="0"/>
          </a:p>
          <a:p>
            <a:pPr eaLnBrk="1" hangingPunct="1">
              <a:lnSpc>
                <a:spcPct val="90000"/>
              </a:lnSpc>
            </a:pPr>
            <a:endParaRPr lang="zh-CN" altLang="en-US" sz="1800" dirty="0"/>
          </a:p>
          <a:p>
            <a:pPr eaLnBrk="1" hangingPunct="1">
              <a:lnSpc>
                <a:spcPct val="90000"/>
              </a:lnSpc>
            </a:pPr>
            <a:endParaRPr lang="zh-CN" altLang="en-US" sz="1800" dirty="0"/>
          </a:p>
          <a:p>
            <a:pPr eaLnBrk="1" hangingPunct="1">
              <a:lnSpc>
                <a:spcPct val="90000"/>
              </a:lnSpc>
            </a:pPr>
            <a:endParaRPr lang="zh-CN" altLang="en-US" sz="1800" dirty="0"/>
          </a:p>
          <a:p>
            <a:pPr eaLnBrk="1" hangingPunct="1">
              <a:lnSpc>
                <a:spcPct val="90000"/>
              </a:lnSpc>
            </a:pPr>
            <a:endParaRPr lang="zh-CN" altLang="en-US" sz="1800" dirty="0"/>
          </a:p>
          <a:p>
            <a:pPr eaLnBrk="1" hangingPunct="1">
              <a:lnSpc>
                <a:spcPct val="90000"/>
              </a:lnSpc>
            </a:pPr>
            <a:endParaRPr lang="zh-CN" altLang="en-US" sz="1800" dirty="0"/>
          </a:p>
          <a:p>
            <a:pPr eaLnBrk="1" hangingPunct="1">
              <a:lnSpc>
                <a:spcPct val="90000"/>
              </a:lnSpc>
            </a:pPr>
            <a:endParaRPr lang="zh-CN" altLang="en-US" sz="1800" dirty="0"/>
          </a:p>
          <a:p>
            <a:pPr eaLnBrk="1" hangingPunct="1">
              <a:lnSpc>
                <a:spcPct val="90000"/>
              </a:lnSpc>
            </a:pPr>
            <a:endParaRPr lang="zh-CN" altLang="en-US" sz="1800" dirty="0"/>
          </a:p>
          <a:p>
            <a:pPr eaLnBrk="1" hangingPunct="1">
              <a:lnSpc>
                <a:spcPct val="90000"/>
              </a:lnSpc>
            </a:pPr>
            <a:endParaRPr lang="zh-CN" altLang="en-US" sz="1800" dirty="0"/>
          </a:p>
          <a:p>
            <a:pPr eaLnBrk="1" hangingPunct="1">
              <a:lnSpc>
                <a:spcPct val="90000"/>
              </a:lnSpc>
              <a:buFont typeface="Wingdings" panose="05000000000000000000" pitchFamily="2" charset="2"/>
              <a:buNone/>
            </a:pPr>
            <a:endParaRPr lang="zh-CN" altLang="en-US" sz="2400" b="1" dirty="0">
              <a:solidFill>
                <a:schemeClr val="accent2"/>
              </a:solidFill>
            </a:endParaRPr>
          </a:p>
          <a:p>
            <a:pPr eaLnBrk="1" hangingPunct="1">
              <a:lnSpc>
                <a:spcPct val="90000"/>
              </a:lnSpc>
              <a:buFont typeface="Wingdings" panose="05000000000000000000" pitchFamily="2" charset="2"/>
              <a:buNone/>
            </a:pPr>
            <a:endParaRPr lang="zh-CN" altLang="en-US" sz="2000" dirty="0"/>
          </a:p>
          <a:p>
            <a:pPr eaLnBrk="1" hangingPunct="1">
              <a:lnSpc>
                <a:spcPct val="90000"/>
              </a:lnSpc>
              <a:buFont typeface="Wingdings" panose="05000000000000000000" pitchFamily="2" charset="2"/>
              <a:buNone/>
            </a:pPr>
            <a:endParaRPr lang="zh-CN" altLang="en-US" sz="2000" dirty="0"/>
          </a:p>
          <a:p>
            <a:pPr eaLnBrk="1" hangingPunct="1">
              <a:lnSpc>
                <a:spcPct val="90000"/>
              </a:lnSpc>
              <a:buFont typeface="Wingdings" panose="05000000000000000000" pitchFamily="2" charset="2"/>
              <a:buNone/>
            </a:pPr>
            <a:r>
              <a:rPr lang="zh-CN" altLang="en-US" sz="2200" dirty="0"/>
              <a:t>                                                                     </a:t>
            </a:r>
            <a:endParaRPr lang="zh-CN" altLang="en-US" sz="2200" dirty="0"/>
          </a:p>
        </p:txBody>
      </p:sp>
      <p:sp>
        <p:nvSpPr>
          <p:cNvPr id="70719" name="Text Box 63"/>
          <p:cNvSpPr txBox="1">
            <a:spLocks noChangeArrowheads="1"/>
          </p:cNvSpPr>
          <p:nvPr/>
        </p:nvSpPr>
        <p:spPr bwMode="auto">
          <a:xfrm>
            <a:off x="755650" y="5373688"/>
            <a:ext cx="2952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l">
              <a:spcBef>
                <a:spcPct val="50000"/>
              </a:spcBef>
            </a:pPr>
            <a:r>
              <a:rPr lang="en-US" altLang="zh-CN" sz="2000">
                <a:latin typeface="Times New Roman" panose="02020603050405020304" pitchFamily="18" charset="0"/>
                <a:ea typeface="宋体" panose="02010600030101010101" pitchFamily="2" charset="-122"/>
              </a:rPr>
              <a:t>KEFBGCHIJDALNM</a:t>
            </a:r>
            <a:endParaRPr lang="zh-CN" altLang="en-US" sz="2000">
              <a:latin typeface="Times New Roman" panose="02020603050405020304" pitchFamily="18" charset="0"/>
              <a:ea typeface="宋体" panose="02010600030101010101" pitchFamily="2" charset="-122"/>
            </a:endParaRPr>
          </a:p>
        </p:txBody>
      </p:sp>
      <p:sp>
        <p:nvSpPr>
          <p:cNvPr id="70720" name="Text Box 64"/>
          <p:cNvSpPr txBox="1">
            <a:spLocks noChangeArrowheads="1"/>
          </p:cNvSpPr>
          <p:nvPr/>
        </p:nvSpPr>
        <p:spPr bwMode="auto">
          <a:xfrm>
            <a:off x="4211638" y="5373688"/>
            <a:ext cx="3419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l">
              <a:spcBef>
                <a:spcPct val="50000"/>
              </a:spcBef>
            </a:pPr>
            <a:r>
              <a:rPr lang="en-US" altLang="zh-CN" sz="2000">
                <a:latin typeface="Times New Roman" panose="02020603050405020304" pitchFamily="18" charset="0"/>
                <a:ea typeface="宋体" panose="02010600030101010101" pitchFamily="2" charset="-122"/>
              </a:rPr>
              <a:t>KEFBGCHIJDALNM</a:t>
            </a:r>
            <a:endParaRPr lang="zh-CN" altLang="en-US" sz="2000">
              <a:latin typeface="Times New Roman" panose="02020603050405020304" pitchFamily="18" charset="0"/>
              <a:ea typeface="宋体" panose="02010600030101010101" pitchFamily="2" charset="-122"/>
            </a:endParaRPr>
          </a:p>
        </p:txBody>
      </p:sp>
      <p:sp>
        <p:nvSpPr>
          <p:cNvPr id="70721" name="Text Box 65"/>
          <p:cNvSpPr txBox="1">
            <a:spLocks noChangeArrowheads="1"/>
          </p:cNvSpPr>
          <p:nvPr/>
        </p:nvSpPr>
        <p:spPr bwMode="auto">
          <a:xfrm>
            <a:off x="4140200" y="4724400"/>
            <a:ext cx="3097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l">
              <a:spcBef>
                <a:spcPct val="50000"/>
              </a:spcBef>
            </a:pPr>
            <a:r>
              <a:rPr lang="zh-CN" altLang="en-US" sz="2000" b="1"/>
              <a:t>对应二叉树的中序序列：</a:t>
            </a:r>
            <a:endParaRPr lang="zh-CN" altLang="en-US" sz="2000" b="1"/>
          </a:p>
        </p:txBody>
      </p:sp>
      <p:sp>
        <p:nvSpPr>
          <p:cNvPr id="70722" name="Text Box 66"/>
          <p:cNvSpPr txBox="1">
            <a:spLocks noChangeArrowheads="1"/>
          </p:cNvSpPr>
          <p:nvPr/>
        </p:nvSpPr>
        <p:spPr bwMode="auto">
          <a:xfrm>
            <a:off x="684213" y="4724400"/>
            <a:ext cx="2951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l">
              <a:spcBef>
                <a:spcPct val="50000"/>
              </a:spcBef>
            </a:pPr>
            <a:r>
              <a:rPr lang="zh-CN" altLang="en-US" sz="2000" b="1" dirty="0"/>
              <a:t>后序遍历森林的序列：</a:t>
            </a:r>
            <a:endParaRPr lang="zh-CN" altLang="en-US" sz="2000" b="1" dirty="0"/>
          </a:p>
        </p:txBody>
      </p:sp>
      <p:grpSp>
        <p:nvGrpSpPr>
          <p:cNvPr id="69" name="组合 68"/>
          <p:cNvGrpSpPr/>
          <p:nvPr/>
        </p:nvGrpSpPr>
        <p:grpSpPr>
          <a:xfrm>
            <a:off x="-958230" y="127832"/>
            <a:ext cx="7258422" cy="674160"/>
            <a:chOff x="-556250" y="5042189"/>
            <a:chExt cx="7530760" cy="647731"/>
          </a:xfrm>
        </p:grpSpPr>
        <p:sp>
          <p:nvSpPr>
            <p:cNvPr id="70"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71" name="TextBox 6"/>
            <p:cNvSpPr txBox="1">
              <a:spLocks noChangeArrowheads="1"/>
            </p:cNvSpPr>
            <p:nvPr/>
          </p:nvSpPr>
          <p:spPr bwMode="auto">
            <a:xfrm>
              <a:off x="-556250" y="5063355"/>
              <a:ext cx="7530760" cy="62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8.6 </a:t>
              </a:r>
              <a:r>
                <a:rPr lang="zh-CN" altLang="en-US" sz="3600" b="1" dirty="0">
                  <a:latin typeface="Times New Roman" panose="02020603050405020304" pitchFamily="18" charset="0"/>
                  <a:ea typeface="黑体" panose="02010609060101010101" pitchFamily="49" charset="-122"/>
                </a:rPr>
                <a:t>树与森林</a:t>
              </a:r>
              <a:endParaRPr lang="zh-CN" altLang="en-US" sz="3600" b="1" dirty="0">
                <a:latin typeface="Times New Roman" panose="02020603050405020304" pitchFamily="18" charset="0"/>
                <a:ea typeface="黑体" panose="02010609060101010101" pitchFamily="49" charset="-122"/>
              </a:endParaRPr>
            </a:p>
          </p:txBody>
        </p:sp>
        <p:pic>
          <p:nvPicPr>
            <p:cNvPr id="72" name="图片 71"/>
            <p:cNvPicPr>
              <a:picLocks noChangeAspect="1"/>
            </p:cNvPicPr>
            <p:nvPr/>
          </p:nvPicPr>
          <p:blipFill>
            <a:blip r:embed="rId1" cstate="print"/>
            <a:stretch>
              <a:fillRect/>
            </a:stretch>
          </p:blipFill>
          <p:spPr>
            <a:xfrm>
              <a:off x="1199659" y="5205012"/>
              <a:ext cx="420013" cy="322083"/>
            </a:xfrm>
            <a:prstGeom prst="rect">
              <a:avLst/>
            </a:prstGeom>
          </p:spPr>
        </p:pic>
      </p:grpSp>
      <p:pic>
        <p:nvPicPr>
          <p:cNvPr id="73" name="图片 72"/>
          <p:cNvPicPr>
            <a:picLocks noChangeAspect="1"/>
          </p:cNvPicPr>
          <p:nvPr/>
        </p:nvPicPr>
        <p:blipFill>
          <a:blip r:embed="rId2"/>
          <a:stretch>
            <a:fillRect/>
          </a:stretch>
        </p:blipFill>
        <p:spPr>
          <a:xfrm>
            <a:off x="395536" y="1890224"/>
            <a:ext cx="4212451" cy="2578398"/>
          </a:xfrm>
          <a:prstGeom prst="rect">
            <a:avLst/>
          </a:prstGeom>
        </p:spPr>
      </p:pic>
      <p:pic>
        <p:nvPicPr>
          <p:cNvPr id="74" name="图片 73"/>
          <p:cNvPicPr>
            <a:picLocks noChangeAspect="1"/>
          </p:cNvPicPr>
          <p:nvPr/>
        </p:nvPicPr>
        <p:blipFill>
          <a:blip r:embed="rId3"/>
          <a:stretch>
            <a:fillRect/>
          </a:stretch>
        </p:blipFill>
        <p:spPr>
          <a:xfrm>
            <a:off x="4646218" y="937481"/>
            <a:ext cx="4319189" cy="4744628"/>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anim calcmode="lin" valueType="num">
                                      <p:cBhvr additive="base">
                                        <p:cTn id="11" dur="500" fill="hold"/>
                                        <p:tgtEl>
                                          <p:spTgt spid="73"/>
                                        </p:tgtEl>
                                        <p:attrNameLst>
                                          <p:attrName>ppt_x</p:attrName>
                                        </p:attrNameLst>
                                      </p:cBhvr>
                                      <p:tavLst>
                                        <p:tav tm="0">
                                          <p:val>
                                            <p:strVal val="#ppt_x"/>
                                          </p:val>
                                        </p:tav>
                                        <p:tav tm="100000">
                                          <p:val>
                                            <p:strVal val="#ppt_x"/>
                                          </p:val>
                                        </p:tav>
                                      </p:tavLst>
                                    </p:anim>
                                    <p:anim calcmode="lin" valueType="num">
                                      <p:cBhvr additive="base">
                                        <p:cTn id="12"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722"/>
                                        </p:tgtEl>
                                        <p:attrNameLst>
                                          <p:attrName>style.visibility</p:attrName>
                                        </p:attrNameLst>
                                      </p:cBhvr>
                                      <p:to>
                                        <p:strVal val="visible"/>
                                      </p:to>
                                    </p:set>
                                    <p:animEffect transition="in" filter="blinds(horizontal)">
                                      <p:cBhvr>
                                        <p:cTn id="17" dur="500"/>
                                        <p:tgtEl>
                                          <p:spTgt spid="707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719"/>
                                        </p:tgtEl>
                                        <p:attrNameLst>
                                          <p:attrName>style.visibility</p:attrName>
                                        </p:attrNameLst>
                                      </p:cBhvr>
                                      <p:to>
                                        <p:strVal val="visible"/>
                                      </p:to>
                                    </p:set>
                                    <p:animEffect transition="in" filter="blinds(horizontal)">
                                      <p:cBhvr>
                                        <p:cTn id="22" dur="500"/>
                                        <p:tgtEl>
                                          <p:spTgt spid="707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721"/>
                                        </p:tgtEl>
                                        <p:attrNameLst>
                                          <p:attrName>style.visibility</p:attrName>
                                        </p:attrNameLst>
                                      </p:cBhvr>
                                      <p:to>
                                        <p:strVal val="visible"/>
                                      </p:to>
                                    </p:set>
                                    <p:animEffect transition="in" filter="blinds(horizontal)">
                                      <p:cBhvr>
                                        <p:cTn id="27" dur="500"/>
                                        <p:tgtEl>
                                          <p:spTgt spid="7072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70720"/>
                                        </p:tgtEl>
                                        <p:attrNameLst>
                                          <p:attrName>style.visibility</p:attrName>
                                        </p:attrNameLst>
                                      </p:cBhvr>
                                      <p:to>
                                        <p:strVal val="visible"/>
                                      </p:to>
                                    </p:set>
                                    <p:animEffect transition="in" filter="blinds(horizontal)">
                                      <p:cBhvr>
                                        <p:cTn id="38" dur="500"/>
                                        <p:tgtEl>
                                          <p:spTgt spid="70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19" grpId="0" autoUpdateAnimBg="0"/>
      <p:bldP spid="70720" grpId="0" autoUpdateAnimBg="0"/>
      <p:bldP spid="70721" grpId="0" autoUpdateAnimBg="0"/>
      <p:bldP spid="70722"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EFE30E0B-799D-48EE-95C1-98E1B3A375F0}"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396552" y="1052736"/>
            <a:ext cx="8229600" cy="4678451"/>
          </a:xfrm>
        </p:spPr>
        <p:txBody>
          <a:bodyPr/>
          <a:lstStyle/>
          <a:p>
            <a:pPr lvl="2" eaLnBrk="1" hangingPunct="1">
              <a:lnSpc>
                <a:spcPct val="90000"/>
              </a:lnSpc>
              <a:buClr>
                <a:srgbClr val="FF0000"/>
              </a:buClr>
              <a:buFont typeface="Wingdings" panose="05000000000000000000" pitchFamily="2" charset="2"/>
              <a:buChar char="n"/>
            </a:pPr>
            <a:r>
              <a:rPr lang="zh-CN" altLang="en-US" b="1" dirty="0"/>
              <a:t>后序遍历森林的算法如下</a:t>
            </a:r>
            <a:r>
              <a:rPr lang="zh-CN" altLang="en-US" dirty="0"/>
              <a:t>：</a:t>
            </a:r>
            <a:endParaRPr lang="zh-CN" altLang="en-US" dirty="0"/>
          </a:p>
          <a:p>
            <a:pPr lvl="2" eaLnBrk="1" hangingPunct="1">
              <a:buFont typeface="Wingdings" panose="05000000000000000000" pitchFamily="2" charset="2"/>
              <a:buNone/>
            </a:pPr>
            <a:r>
              <a:rPr lang="en-US" altLang="zh-CN" dirty="0"/>
              <a:t>   </a:t>
            </a:r>
            <a:r>
              <a:rPr lang="en-US" altLang="zh-CN" dirty="0">
                <a:solidFill>
                  <a:srgbClr val="0000FF"/>
                </a:solidFill>
              </a:rPr>
              <a:t>void</a:t>
            </a:r>
            <a:r>
              <a:rPr lang="en-US" altLang="zh-CN" dirty="0"/>
              <a:t> </a:t>
            </a:r>
            <a:r>
              <a:rPr lang="en-US" altLang="zh-CN" dirty="0" err="1"/>
              <a:t>Postorder</a:t>
            </a:r>
            <a:r>
              <a:rPr lang="en-US" altLang="zh-CN" dirty="0"/>
              <a:t>( tree T ) {</a:t>
            </a:r>
            <a:endParaRPr lang="en-US" altLang="zh-CN" dirty="0"/>
          </a:p>
          <a:p>
            <a:pPr lvl="2" eaLnBrk="1" hangingPunct="1">
              <a:buFont typeface="Wingdings" panose="05000000000000000000" pitchFamily="2" charset="2"/>
              <a:buNone/>
            </a:pPr>
            <a:r>
              <a:rPr lang="en-US" altLang="zh-CN" dirty="0"/>
              <a:t>           </a:t>
            </a:r>
            <a:r>
              <a:rPr lang="en-US" altLang="zh-CN" dirty="0">
                <a:solidFill>
                  <a:srgbClr val="0000FF"/>
                </a:solidFill>
              </a:rPr>
              <a:t>if</a:t>
            </a:r>
            <a:r>
              <a:rPr lang="en-US" altLang="zh-CN" dirty="0"/>
              <a:t> ( T != NULL ){</a:t>
            </a:r>
            <a:endParaRPr lang="en-US" altLang="zh-CN" dirty="0"/>
          </a:p>
          <a:p>
            <a:pPr lvl="2" eaLnBrk="1" hangingPunct="1">
              <a:buFont typeface="Wingdings" panose="05000000000000000000" pitchFamily="2" charset="2"/>
              <a:buNone/>
            </a:pPr>
            <a:r>
              <a:rPr lang="en-US" altLang="zh-CN" dirty="0"/>
              <a:t>                </a:t>
            </a:r>
            <a:r>
              <a:rPr lang="en-US" altLang="zh-CN" dirty="0" err="1"/>
              <a:t>Postorder</a:t>
            </a:r>
            <a:r>
              <a:rPr lang="en-US" altLang="zh-CN" dirty="0"/>
              <a:t>( T </a:t>
            </a:r>
            <a:r>
              <a:rPr lang="en-US" altLang="zh-CN" b="1" dirty="0">
                <a:sym typeface="Wingdings" panose="05000000000000000000" pitchFamily="2" charset="2"/>
              </a:rPr>
              <a:t></a:t>
            </a:r>
            <a:r>
              <a:rPr lang="en-US" altLang="zh-CN" dirty="0"/>
              <a:t> </a:t>
            </a:r>
            <a:r>
              <a:rPr lang="en-US" altLang="zh-CN" dirty="0" err="1"/>
              <a:t>firstson</a:t>
            </a:r>
            <a:r>
              <a:rPr lang="en-US" altLang="zh-CN" dirty="0"/>
              <a:t> ); </a:t>
            </a:r>
            <a:endParaRPr lang="en-US" altLang="zh-CN" dirty="0"/>
          </a:p>
          <a:p>
            <a:pPr lvl="2" eaLnBrk="1" hangingPunct="1">
              <a:buFont typeface="Wingdings" panose="05000000000000000000" pitchFamily="2" charset="2"/>
              <a:buNone/>
            </a:pPr>
            <a:r>
              <a:rPr lang="en-US" altLang="zh-CN" dirty="0"/>
              <a:t>                Visit ( T);</a:t>
            </a:r>
            <a:endParaRPr lang="en-US" altLang="zh-CN" dirty="0"/>
          </a:p>
          <a:p>
            <a:pPr lvl="2" eaLnBrk="1" hangingPunct="1">
              <a:buFont typeface="Wingdings" panose="05000000000000000000" pitchFamily="2" charset="2"/>
              <a:buNone/>
            </a:pPr>
            <a:r>
              <a:rPr lang="en-US" altLang="zh-CN" dirty="0"/>
              <a:t>                </a:t>
            </a:r>
            <a:r>
              <a:rPr lang="en-US" altLang="zh-CN" dirty="0" err="1"/>
              <a:t>Postorder</a:t>
            </a:r>
            <a:r>
              <a:rPr lang="en-US" altLang="zh-CN" dirty="0"/>
              <a:t>( T </a:t>
            </a:r>
            <a:r>
              <a:rPr lang="en-US" altLang="zh-CN" b="1" dirty="0">
                <a:sym typeface="Wingdings" panose="05000000000000000000" pitchFamily="2" charset="2"/>
              </a:rPr>
              <a:t></a:t>
            </a:r>
            <a:r>
              <a:rPr lang="en-US" altLang="zh-CN" dirty="0"/>
              <a:t> </a:t>
            </a:r>
            <a:r>
              <a:rPr lang="en-US" altLang="zh-CN" dirty="0" err="1"/>
              <a:t>nextbrother</a:t>
            </a:r>
            <a:r>
              <a:rPr lang="en-US" altLang="zh-CN" dirty="0"/>
              <a:t> );</a:t>
            </a:r>
            <a:endParaRPr lang="en-US" altLang="zh-CN" dirty="0"/>
          </a:p>
          <a:p>
            <a:pPr lvl="2" eaLnBrk="1" hangingPunct="1">
              <a:buFont typeface="Wingdings" panose="05000000000000000000" pitchFamily="2" charset="2"/>
              <a:buNone/>
            </a:pPr>
            <a:r>
              <a:rPr lang="en-US" altLang="zh-CN" dirty="0"/>
              <a:t>          }</a:t>
            </a:r>
            <a:endParaRPr lang="en-US" altLang="zh-CN" dirty="0"/>
          </a:p>
          <a:p>
            <a:pPr lvl="2" eaLnBrk="1" hangingPunct="1">
              <a:buFont typeface="Wingdings" panose="05000000000000000000" pitchFamily="2" charset="2"/>
              <a:buNone/>
            </a:pPr>
            <a:r>
              <a:rPr lang="en-US" altLang="zh-CN" dirty="0"/>
              <a:t>    }</a:t>
            </a:r>
            <a:endParaRPr lang="de-DE" altLang="en-US" dirty="0"/>
          </a:p>
          <a:p>
            <a:pPr eaLnBrk="1" hangingPunct="1">
              <a:lnSpc>
                <a:spcPct val="90000"/>
              </a:lnSpc>
              <a:buFont typeface="Wingdings" panose="05000000000000000000" pitchFamily="2" charset="2"/>
              <a:buNone/>
            </a:pPr>
            <a:endParaRPr lang="en-US" altLang="zh-CN" sz="1800" b="1" dirty="0"/>
          </a:p>
        </p:txBody>
      </p:sp>
      <p:grpSp>
        <p:nvGrpSpPr>
          <p:cNvPr id="6" name="组合 5"/>
          <p:cNvGrpSpPr/>
          <p:nvPr/>
        </p:nvGrpSpPr>
        <p:grpSpPr>
          <a:xfrm>
            <a:off x="-958230" y="127832"/>
            <a:ext cx="7258422" cy="674160"/>
            <a:chOff x="-556250" y="5042189"/>
            <a:chExt cx="7530760" cy="647731"/>
          </a:xfrm>
        </p:grpSpPr>
        <p:sp>
          <p:nvSpPr>
            <p:cNvPr id="7"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556250" y="5063355"/>
              <a:ext cx="7530760" cy="62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8.6 </a:t>
              </a:r>
              <a:r>
                <a:rPr lang="zh-CN" altLang="en-US" sz="3600" b="1" dirty="0">
                  <a:latin typeface="Times New Roman" panose="02020603050405020304" pitchFamily="18" charset="0"/>
                  <a:ea typeface="黑体" panose="02010609060101010101" pitchFamily="49" charset="-122"/>
                </a:rPr>
                <a:t>树与森林</a:t>
              </a:r>
              <a:endParaRPr lang="zh-CN" altLang="en-US" sz="3600" b="1" dirty="0">
                <a:latin typeface="Times New Roman" panose="02020603050405020304" pitchFamily="18" charset="0"/>
                <a:ea typeface="黑体" panose="02010609060101010101" pitchFamily="49" charset="-122"/>
              </a:endParaRPr>
            </a:p>
          </p:txBody>
        </p:sp>
        <p:pic>
          <p:nvPicPr>
            <p:cNvPr id="9" name="图片 8"/>
            <p:cNvPicPr>
              <a:picLocks noChangeAspect="1"/>
            </p:cNvPicPr>
            <p:nvPr/>
          </p:nvPicPr>
          <p:blipFill>
            <a:blip r:embed="rId1" cstate="print"/>
            <a:stretch>
              <a:fillRect/>
            </a:stretch>
          </p:blipFill>
          <p:spPr>
            <a:xfrm>
              <a:off x="1199659" y="5205012"/>
              <a:ext cx="420013" cy="322083"/>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9" name="组合 8"/>
          <p:cNvGrpSpPr/>
          <p:nvPr/>
        </p:nvGrpSpPr>
        <p:grpSpPr>
          <a:xfrm>
            <a:off x="251520" y="80662"/>
            <a:ext cx="7344816" cy="684042"/>
            <a:chOff x="724593" y="1866348"/>
            <a:chExt cx="7344816" cy="684042"/>
          </a:xfrm>
        </p:grpSpPr>
        <p:grpSp>
          <p:nvGrpSpPr>
            <p:cNvPr id="10" name="组合 9"/>
            <p:cNvGrpSpPr/>
            <p:nvPr/>
          </p:nvGrpSpPr>
          <p:grpSpPr>
            <a:xfrm>
              <a:off x="724593" y="1866348"/>
              <a:ext cx="7344816" cy="684042"/>
              <a:chOff x="683568" y="1326432"/>
              <a:chExt cx="7344816" cy="684042"/>
            </a:xfrm>
          </p:grpSpPr>
          <p:sp>
            <p:nvSpPr>
              <p:cNvPr id="12" name="TextBox 6"/>
              <p:cNvSpPr txBox="1">
                <a:spLocks noChangeArrowheads="1"/>
              </p:cNvSpPr>
              <p:nvPr/>
            </p:nvSpPr>
            <p:spPr bwMode="auto">
              <a:xfrm>
                <a:off x="683568" y="1326432"/>
                <a:ext cx="734481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8.2 </a:t>
                </a:r>
                <a:r>
                  <a:rPr lang="zh-CN" altLang="en-US" sz="3600" b="1" dirty="0">
                    <a:latin typeface="Times New Roman" panose="02020603050405020304" pitchFamily="18" charset="0"/>
                    <a:ea typeface="黑体" panose="02010609060101010101" pitchFamily="49" charset="-122"/>
                  </a:rPr>
                  <a:t>树的相关概念和术语</a:t>
                </a:r>
                <a:endParaRPr lang="zh-CN" altLang="en-US" sz="3600" b="1" dirty="0">
                  <a:latin typeface="黑体" panose="02010609060101010101" pitchFamily="49" charset="-122"/>
                  <a:ea typeface="黑体" panose="02010609060101010101" pitchFamily="49" charset="-122"/>
                </a:endParaRPr>
              </a:p>
            </p:txBody>
          </p:sp>
          <p:sp>
            <p:nvSpPr>
              <p:cNvPr id="13"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grpSp>
        <p:pic>
          <p:nvPicPr>
            <p:cNvPr id="11" name="图片 10"/>
            <p:cNvPicPr>
              <a:picLocks noChangeAspect="1"/>
            </p:cNvPicPr>
            <p:nvPr/>
          </p:nvPicPr>
          <p:blipFill>
            <a:blip r:embed="rId1" cstate="print"/>
            <a:stretch>
              <a:fillRect/>
            </a:stretch>
          </p:blipFill>
          <p:spPr>
            <a:xfrm>
              <a:off x="1202862" y="2008104"/>
              <a:ext cx="450465" cy="385275"/>
            </a:xfrm>
            <a:prstGeom prst="rect">
              <a:avLst/>
            </a:prstGeom>
          </p:spPr>
        </p:pic>
      </p:grpSp>
      <p:sp>
        <p:nvSpPr>
          <p:cNvPr id="14" name="Rectangle 3"/>
          <p:cNvSpPr txBox="1">
            <a:spLocks noChangeArrowheads="1"/>
          </p:cNvSpPr>
          <p:nvPr/>
        </p:nvSpPr>
        <p:spPr bwMode="auto">
          <a:xfrm>
            <a:off x="0" y="989258"/>
            <a:ext cx="8229600" cy="4822467"/>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80000"/>
              </a:lnSpc>
              <a:spcBef>
                <a:spcPts val="1200"/>
              </a:spcBef>
              <a:buClr>
                <a:srgbClr val="FF0000"/>
              </a:buClr>
              <a:buFont typeface="Wingdings" panose="05000000000000000000" pitchFamily="2" charset="2"/>
              <a:buChar char="n"/>
            </a:pPr>
            <a:r>
              <a:rPr lang="zh-CN" altLang="en-US" sz="2400" b="1" dirty="0"/>
              <a:t>层次类术语</a:t>
            </a:r>
            <a:endParaRPr lang="zh-CN" altLang="en-US" sz="2400" b="1" dirty="0"/>
          </a:p>
          <a:p>
            <a:pPr lvl="2">
              <a:spcBef>
                <a:spcPts val="600"/>
              </a:spcBef>
              <a:buClr>
                <a:srgbClr val="FF0000"/>
              </a:buClr>
              <a:buFont typeface="Arial" panose="020B0604020202020204" pitchFamily="34" charset="0"/>
              <a:buChar char="•"/>
            </a:pPr>
            <a:r>
              <a:rPr lang="zh-CN" altLang="en-US" b="1" dirty="0"/>
              <a:t>根的</a:t>
            </a:r>
            <a:r>
              <a:rPr lang="zh-CN" altLang="en-US" b="1" dirty="0">
                <a:solidFill>
                  <a:srgbClr val="FF0000"/>
                </a:solidFill>
              </a:rPr>
              <a:t>层次</a:t>
            </a:r>
            <a:r>
              <a:rPr lang="zh-CN" altLang="en-US" b="1" dirty="0"/>
              <a:t>为</a:t>
            </a:r>
            <a:r>
              <a:rPr lang="it-IT" altLang="en-US" b="1" dirty="0"/>
              <a:t>1</a:t>
            </a:r>
            <a:endParaRPr lang="it-IT" altLang="en-US" b="1" dirty="0"/>
          </a:p>
          <a:p>
            <a:pPr lvl="2">
              <a:spcBef>
                <a:spcPts val="600"/>
              </a:spcBef>
              <a:buClr>
                <a:srgbClr val="FF0000"/>
              </a:buClr>
              <a:buFont typeface="Arial" panose="020B0604020202020204" pitchFamily="34" charset="0"/>
              <a:buChar char="•"/>
            </a:pPr>
            <a:r>
              <a:rPr lang="zh-CN" altLang="en-US" b="1" dirty="0"/>
              <a:t>其余结点的层次为其父结点层次加</a:t>
            </a:r>
            <a:r>
              <a:rPr lang="it-IT" altLang="en-US" b="1" dirty="0"/>
              <a:t>1</a:t>
            </a:r>
            <a:endParaRPr lang="it-IT" altLang="en-US" b="1" dirty="0"/>
          </a:p>
          <a:p>
            <a:pPr lvl="2">
              <a:spcBef>
                <a:spcPts val="600"/>
              </a:spcBef>
              <a:buClr>
                <a:srgbClr val="FF0000"/>
              </a:buClr>
              <a:buFont typeface="Arial" panose="020B0604020202020204" pitchFamily="34" charset="0"/>
              <a:buChar char="•"/>
            </a:pPr>
            <a:r>
              <a:rPr lang="zh-CN" altLang="en-US" b="1" dirty="0">
                <a:solidFill>
                  <a:srgbClr val="FF0000"/>
                </a:solidFill>
              </a:rPr>
              <a:t>高度</a:t>
            </a:r>
            <a:r>
              <a:rPr lang="it-IT" altLang="en-US" b="1" dirty="0"/>
              <a:t>/</a:t>
            </a:r>
            <a:r>
              <a:rPr lang="zh-CN" altLang="en-US" b="1" dirty="0">
                <a:solidFill>
                  <a:srgbClr val="FF0000"/>
                </a:solidFill>
              </a:rPr>
              <a:t>深度</a:t>
            </a:r>
            <a:r>
              <a:rPr lang="en-US" altLang="zh-CN" b="1" dirty="0">
                <a:solidFill>
                  <a:srgbClr val="0000FF"/>
                </a:solidFill>
              </a:rPr>
              <a:t>(height/depth)</a:t>
            </a:r>
            <a:r>
              <a:rPr lang="zh-CN" altLang="en-US" b="1" dirty="0">
                <a:solidFill>
                  <a:srgbClr val="0000FF"/>
                </a:solidFill>
              </a:rPr>
              <a:t> </a:t>
            </a:r>
            <a:endParaRPr lang="it-IT" altLang="zh-CN" b="1" dirty="0"/>
          </a:p>
          <a:p>
            <a:pPr lvl="3">
              <a:spcBef>
                <a:spcPts val="600"/>
              </a:spcBef>
              <a:buClr>
                <a:srgbClr val="FF0000"/>
              </a:buClr>
              <a:buFont typeface="Wingdings" panose="05000000000000000000" pitchFamily="2" charset="2"/>
              <a:buChar char="ü"/>
            </a:pPr>
            <a:r>
              <a:rPr lang="it-IT" altLang="en-US" b="1" dirty="0"/>
              <a:t> </a:t>
            </a:r>
            <a:r>
              <a:rPr lang="zh-CN" altLang="en-US" b="1" dirty="0"/>
              <a:t>整个树中结点的最大层次</a:t>
            </a:r>
            <a:endParaRPr lang="en-US" altLang="zh-CN" b="1" dirty="0"/>
          </a:p>
          <a:p>
            <a:pPr lvl="2">
              <a:spcBef>
                <a:spcPts val="600"/>
              </a:spcBef>
              <a:buClr>
                <a:srgbClr val="FF0000"/>
              </a:buClr>
              <a:buFont typeface="Arial" panose="020B0604020202020204" pitchFamily="34" charset="0"/>
              <a:buChar char="•"/>
            </a:pPr>
            <a:r>
              <a:rPr lang="zh-CN" altLang="en-US" b="1" dirty="0">
                <a:solidFill>
                  <a:srgbClr val="FF0000"/>
                </a:solidFill>
              </a:rPr>
              <a:t>度</a:t>
            </a:r>
            <a:r>
              <a:rPr lang="zh-CN" altLang="en-US" b="1" dirty="0"/>
              <a:t> </a:t>
            </a:r>
            <a:r>
              <a:rPr lang="en-US" altLang="zh-CN" b="1" dirty="0">
                <a:solidFill>
                  <a:srgbClr val="0000FF"/>
                </a:solidFill>
              </a:rPr>
              <a:t>(degree)</a:t>
            </a:r>
            <a:r>
              <a:rPr lang="zh-CN" altLang="en-US" b="1" dirty="0">
                <a:solidFill>
                  <a:srgbClr val="0000FF"/>
                </a:solidFill>
              </a:rPr>
              <a:t> </a:t>
            </a:r>
            <a:r>
              <a:rPr lang="it-IT" altLang="en-US" b="1" dirty="0"/>
              <a:t>— </a:t>
            </a:r>
            <a:r>
              <a:rPr lang="zh-CN" altLang="en-US" b="1" dirty="0"/>
              <a:t>结点的孩子数目称为结点的度</a:t>
            </a:r>
            <a:endParaRPr lang="en-US" altLang="zh-CN" b="1" dirty="0"/>
          </a:p>
          <a:p>
            <a:pPr lvl="2">
              <a:spcBef>
                <a:spcPts val="600"/>
              </a:spcBef>
              <a:buClr>
                <a:srgbClr val="FF0000"/>
              </a:buClr>
              <a:buFont typeface="Arial" panose="020B0604020202020204" pitchFamily="34" charset="0"/>
              <a:buChar char="•"/>
            </a:pPr>
            <a:r>
              <a:rPr lang="zh-CN" altLang="en-US" b="1" dirty="0">
                <a:solidFill>
                  <a:srgbClr val="FF0000"/>
                </a:solidFill>
              </a:rPr>
              <a:t>叶子</a:t>
            </a:r>
            <a:r>
              <a:rPr lang="en-US" altLang="zh-CN" b="1" dirty="0">
                <a:solidFill>
                  <a:srgbClr val="0000FF"/>
                </a:solidFill>
              </a:rPr>
              <a:t>(leaf)</a:t>
            </a:r>
            <a:r>
              <a:rPr lang="en-US" altLang="zh-CN" b="1" dirty="0"/>
              <a:t>(</a:t>
            </a:r>
            <a:r>
              <a:rPr lang="zh-CN" altLang="en-US" b="1" dirty="0"/>
              <a:t>终结点</a:t>
            </a:r>
            <a:r>
              <a:rPr lang="en-US" altLang="zh-CN" b="1" dirty="0"/>
              <a:t>) </a:t>
            </a:r>
            <a:r>
              <a:rPr lang="it-IT" altLang="en-US" b="1" dirty="0"/>
              <a:t>— </a:t>
            </a:r>
            <a:r>
              <a:rPr lang="zh-CN" altLang="en-US" b="1" dirty="0"/>
              <a:t>度为</a:t>
            </a:r>
            <a:r>
              <a:rPr lang="it-IT" altLang="en-US" b="1" dirty="0"/>
              <a:t>0 </a:t>
            </a:r>
            <a:endParaRPr lang="it-IT" altLang="en-US" b="1" dirty="0"/>
          </a:p>
          <a:p>
            <a:pPr lvl="2">
              <a:spcBef>
                <a:spcPts val="600"/>
              </a:spcBef>
              <a:buClr>
                <a:srgbClr val="FF0000"/>
              </a:buClr>
              <a:buFont typeface="Arial" panose="020B0604020202020204" pitchFamily="34" charset="0"/>
              <a:buChar char="•"/>
            </a:pPr>
            <a:r>
              <a:rPr lang="zh-CN" altLang="en-US" b="1" dirty="0"/>
              <a:t>分支结点</a:t>
            </a:r>
            <a:r>
              <a:rPr lang="en-US" altLang="zh-CN" b="1" dirty="0">
                <a:solidFill>
                  <a:srgbClr val="0000FF"/>
                </a:solidFill>
              </a:rPr>
              <a:t>(branch node)</a:t>
            </a:r>
            <a:endParaRPr lang="it-IT" altLang="en-US" b="1" dirty="0"/>
          </a:p>
          <a:p>
            <a:pPr lvl="3">
              <a:spcBef>
                <a:spcPts val="600"/>
              </a:spcBef>
              <a:buClr>
                <a:srgbClr val="FF0000"/>
              </a:buClr>
              <a:buFont typeface="Wingdings" panose="05000000000000000000" pitchFamily="2" charset="2"/>
              <a:buChar char="ü"/>
            </a:pPr>
            <a:r>
              <a:rPr lang="zh-CN" altLang="en-US" b="1" dirty="0"/>
              <a:t>度不为</a:t>
            </a:r>
            <a:r>
              <a:rPr lang="it-IT" altLang="en-US" b="1" dirty="0"/>
              <a:t>0</a:t>
            </a:r>
            <a:r>
              <a:rPr lang="zh-CN" altLang="en-US" b="1" dirty="0"/>
              <a:t>的结点</a:t>
            </a:r>
            <a:r>
              <a:rPr lang="en-US" altLang="zh-CN" b="1" dirty="0"/>
              <a:t>(</a:t>
            </a:r>
            <a:r>
              <a:rPr lang="zh-CN" altLang="en-US" b="1" dirty="0"/>
              <a:t>非叶子结点</a:t>
            </a:r>
            <a:r>
              <a:rPr lang="en-US" altLang="zh-CN" b="1" dirty="0"/>
              <a:t>)</a:t>
            </a:r>
            <a:endParaRPr lang="en-US" altLang="zh-CN" b="1" dirty="0"/>
          </a:p>
          <a:p>
            <a:pPr lvl="2">
              <a:spcBef>
                <a:spcPts val="600"/>
              </a:spcBef>
              <a:buClr>
                <a:srgbClr val="FF0000"/>
              </a:buClr>
              <a:buFont typeface="Arial" panose="020B0604020202020204" pitchFamily="34" charset="0"/>
              <a:buChar char="•"/>
            </a:pPr>
            <a:r>
              <a:rPr lang="zh-CN" altLang="en-US" b="1" dirty="0"/>
              <a:t>树的度 </a:t>
            </a:r>
            <a:r>
              <a:rPr lang="it-IT" altLang="en-US" b="1" dirty="0"/>
              <a:t>— </a:t>
            </a:r>
            <a:r>
              <a:rPr lang="zh-CN" altLang="en-US" b="1" dirty="0"/>
              <a:t>最大的结点度</a:t>
            </a:r>
            <a:endParaRPr lang="en-US" altLang="zh-CN" b="1" dirty="0"/>
          </a:p>
          <a:p>
            <a:pPr lvl="2">
              <a:spcBef>
                <a:spcPts val="600"/>
              </a:spcBef>
              <a:buClr>
                <a:srgbClr val="FF0000"/>
              </a:buClr>
              <a:buFont typeface="Arial" panose="020B0604020202020204" pitchFamily="34" charset="0"/>
              <a:buChar char="•"/>
            </a:pPr>
            <a:r>
              <a:rPr lang="zh-CN" altLang="en-US" b="1" dirty="0"/>
              <a:t>森林</a:t>
            </a:r>
            <a:r>
              <a:rPr lang="en-US" altLang="zh-CN" b="1" dirty="0">
                <a:solidFill>
                  <a:srgbClr val="0000FF"/>
                </a:solidFill>
              </a:rPr>
              <a:t>(forest)</a:t>
            </a:r>
            <a:r>
              <a:rPr lang="zh-CN" altLang="en-US" b="1" dirty="0">
                <a:solidFill>
                  <a:srgbClr val="0000FF"/>
                </a:solidFill>
              </a:rPr>
              <a:t> </a:t>
            </a:r>
            <a:r>
              <a:rPr lang="it-IT" altLang="en-US" b="1" dirty="0"/>
              <a:t>— </a:t>
            </a:r>
            <a:r>
              <a:rPr lang="zh-CN" altLang="en-US" b="1" dirty="0"/>
              <a:t>多棵树</a:t>
            </a:r>
            <a:endParaRPr lang="en-US" altLang="zh-CN" b="1" dirty="0"/>
          </a:p>
          <a:p>
            <a:pPr lvl="2">
              <a:spcBef>
                <a:spcPts val="600"/>
              </a:spcBef>
              <a:buClr>
                <a:srgbClr val="FF0000"/>
              </a:buClr>
              <a:buFont typeface="Arial" panose="020B0604020202020204" pitchFamily="34" charset="0"/>
              <a:buChar char="•"/>
            </a:pPr>
            <a:r>
              <a:rPr lang="zh-CN" altLang="en-US" b="1" dirty="0"/>
              <a:t>有序树</a:t>
            </a:r>
            <a:r>
              <a:rPr lang="en-US" altLang="zh-CN" b="1" dirty="0">
                <a:solidFill>
                  <a:srgbClr val="0000FF"/>
                </a:solidFill>
              </a:rPr>
              <a:t>(ordered tree)</a:t>
            </a:r>
            <a:r>
              <a:rPr lang="zh-CN" altLang="en-US" b="1" dirty="0">
                <a:solidFill>
                  <a:srgbClr val="0000FF"/>
                </a:solidFill>
              </a:rPr>
              <a:t> </a:t>
            </a:r>
            <a:r>
              <a:rPr lang="it-IT" altLang="en-US" b="1" dirty="0"/>
              <a:t>/</a:t>
            </a:r>
            <a:r>
              <a:rPr lang="zh-CN" altLang="en-US" b="1" dirty="0"/>
              <a:t>无序树</a:t>
            </a:r>
            <a:r>
              <a:rPr lang="en-US" altLang="zh-CN" b="1" dirty="0">
                <a:solidFill>
                  <a:srgbClr val="0000FF"/>
                </a:solidFill>
              </a:rPr>
              <a:t>(unordered tree)</a:t>
            </a:r>
            <a:r>
              <a:rPr lang="zh-CN" altLang="en-US" b="1" dirty="0">
                <a:solidFill>
                  <a:srgbClr val="0000FF"/>
                </a:solidFill>
              </a:rPr>
              <a:t> </a:t>
            </a:r>
            <a:endParaRPr lang="en-US" altLang="zh-CN" b="1" dirty="0">
              <a:solidFill>
                <a:srgbClr val="0000FF"/>
              </a:solidFill>
            </a:endParaRPr>
          </a:p>
          <a:p>
            <a:pPr lvl="3">
              <a:spcBef>
                <a:spcPts val="600"/>
              </a:spcBef>
              <a:buClr>
                <a:srgbClr val="FF0000"/>
              </a:buClr>
              <a:buFont typeface="Wingdings" panose="05000000000000000000" pitchFamily="2" charset="2"/>
              <a:buChar char="ü"/>
            </a:pPr>
            <a:r>
              <a:rPr lang="zh-CN" altLang="en-US" b="1" dirty="0"/>
              <a:t>按照兄弟结点之间的排列</a:t>
            </a:r>
            <a:r>
              <a:rPr lang="zh-CN" altLang="en-US" b="1" dirty="0">
                <a:solidFill>
                  <a:srgbClr val="FF0000"/>
                </a:solidFill>
              </a:rPr>
              <a:t>是否有序</a:t>
            </a:r>
            <a:endParaRPr lang="zh-CN" altLang="en-US" b="1" dirty="0">
              <a:solidFill>
                <a:srgbClr val="FF0000"/>
              </a:solidFill>
            </a:endParaRPr>
          </a:p>
        </p:txBody>
      </p:sp>
      <p:pic>
        <p:nvPicPr>
          <p:cNvPr id="15" name="图片 14"/>
          <p:cNvPicPr>
            <a:picLocks noChangeAspect="1"/>
          </p:cNvPicPr>
          <p:nvPr/>
        </p:nvPicPr>
        <p:blipFill>
          <a:blip r:embed="rId2"/>
          <a:stretch>
            <a:fillRect/>
          </a:stretch>
        </p:blipFill>
        <p:spPr>
          <a:xfrm>
            <a:off x="5987489" y="970140"/>
            <a:ext cx="3077367" cy="1738780"/>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animEffect transition="in" filter="blinds(horizontal)">
                                      <p:cBhvr>
                                        <p:cTn id="13" dur="500"/>
                                        <p:tgtEl>
                                          <p:spTgt spid="1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4">
                                            <p:txEl>
                                              <p:pRg st="1" end="1"/>
                                            </p:txEl>
                                          </p:spTgt>
                                        </p:tgtEl>
                                        <p:attrNameLst>
                                          <p:attrName>style.visibility</p:attrName>
                                        </p:attrNameLst>
                                      </p:cBhvr>
                                      <p:to>
                                        <p:strVal val="visible"/>
                                      </p:to>
                                    </p:set>
                                    <p:animEffect transition="in" filter="blinds(horizontal)">
                                      <p:cBhvr>
                                        <p:cTn id="18" dur="500"/>
                                        <p:tgtEl>
                                          <p:spTgt spid="1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4">
                                            <p:txEl>
                                              <p:pRg st="2" end="2"/>
                                            </p:txEl>
                                          </p:spTgt>
                                        </p:tgtEl>
                                        <p:attrNameLst>
                                          <p:attrName>style.visibility</p:attrName>
                                        </p:attrNameLst>
                                      </p:cBhvr>
                                      <p:to>
                                        <p:strVal val="visible"/>
                                      </p:to>
                                    </p:set>
                                    <p:animEffect transition="in" filter="blinds(horizontal)">
                                      <p:cBhvr>
                                        <p:cTn id="23" dur="500"/>
                                        <p:tgtEl>
                                          <p:spTgt spid="1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4">
                                            <p:txEl>
                                              <p:pRg st="3" end="3"/>
                                            </p:txEl>
                                          </p:spTgt>
                                        </p:tgtEl>
                                        <p:attrNameLst>
                                          <p:attrName>style.visibility</p:attrName>
                                        </p:attrNameLst>
                                      </p:cBhvr>
                                      <p:to>
                                        <p:strVal val="visible"/>
                                      </p:to>
                                    </p:set>
                                    <p:animEffect transition="in" filter="blinds(horizontal)">
                                      <p:cBhvr>
                                        <p:cTn id="28" dur="500"/>
                                        <p:tgtEl>
                                          <p:spTgt spid="14">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4">
                                            <p:txEl>
                                              <p:pRg st="4" end="4"/>
                                            </p:txEl>
                                          </p:spTgt>
                                        </p:tgtEl>
                                        <p:attrNameLst>
                                          <p:attrName>style.visibility</p:attrName>
                                        </p:attrNameLst>
                                      </p:cBhvr>
                                      <p:to>
                                        <p:strVal val="visible"/>
                                      </p:to>
                                    </p:set>
                                    <p:animEffect transition="in" filter="blinds(horizontal)">
                                      <p:cBhvr>
                                        <p:cTn id="33" dur="500"/>
                                        <p:tgtEl>
                                          <p:spTgt spid="14">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4">
                                            <p:txEl>
                                              <p:pRg st="5" end="5"/>
                                            </p:txEl>
                                          </p:spTgt>
                                        </p:tgtEl>
                                        <p:attrNameLst>
                                          <p:attrName>style.visibility</p:attrName>
                                        </p:attrNameLst>
                                      </p:cBhvr>
                                      <p:to>
                                        <p:strVal val="visible"/>
                                      </p:to>
                                    </p:set>
                                    <p:animEffect transition="in" filter="blinds(horizontal)">
                                      <p:cBhvr>
                                        <p:cTn id="38" dur="500"/>
                                        <p:tgtEl>
                                          <p:spTgt spid="14">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4">
                                            <p:txEl>
                                              <p:pRg st="6" end="6"/>
                                            </p:txEl>
                                          </p:spTgt>
                                        </p:tgtEl>
                                        <p:attrNameLst>
                                          <p:attrName>style.visibility</p:attrName>
                                        </p:attrNameLst>
                                      </p:cBhvr>
                                      <p:to>
                                        <p:strVal val="visible"/>
                                      </p:to>
                                    </p:set>
                                    <p:animEffect transition="in" filter="blinds(horizontal)">
                                      <p:cBhvr>
                                        <p:cTn id="43" dur="500"/>
                                        <p:tgtEl>
                                          <p:spTgt spid="14">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4">
                                            <p:txEl>
                                              <p:pRg st="7" end="7"/>
                                            </p:txEl>
                                          </p:spTgt>
                                        </p:tgtEl>
                                        <p:attrNameLst>
                                          <p:attrName>style.visibility</p:attrName>
                                        </p:attrNameLst>
                                      </p:cBhvr>
                                      <p:to>
                                        <p:strVal val="visible"/>
                                      </p:to>
                                    </p:set>
                                    <p:animEffect transition="in" filter="blinds(horizontal)">
                                      <p:cBhvr>
                                        <p:cTn id="48" dur="500"/>
                                        <p:tgtEl>
                                          <p:spTgt spid="14">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4">
                                            <p:txEl>
                                              <p:pRg st="8" end="8"/>
                                            </p:txEl>
                                          </p:spTgt>
                                        </p:tgtEl>
                                        <p:attrNameLst>
                                          <p:attrName>style.visibility</p:attrName>
                                        </p:attrNameLst>
                                      </p:cBhvr>
                                      <p:to>
                                        <p:strVal val="visible"/>
                                      </p:to>
                                    </p:set>
                                    <p:animEffect transition="in" filter="blinds(horizontal)">
                                      <p:cBhvr>
                                        <p:cTn id="53" dur="500"/>
                                        <p:tgtEl>
                                          <p:spTgt spid="14">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4">
                                            <p:txEl>
                                              <p:pRg st="9" end="9"/>
                                            </p:txEl>
                                          </p:spTgt>
                                        </p:tgtEl>
                                        <p:attrNameLst>
                                          <p:attrName>style.visibility</p:attrName>
                                        </p:attrNameLst>
                                      </p:cBhvr>
                                      <p:to>
                                        <p:strVal val="visible"/>
                                      </p:to>
                                    </p:set>
                                    <p:animEffect transition="in" filter="blinds(horizontal)">
                                      <p:cBhvr>
                                        <p:cTn id="58" dur="500"/>
                                        <p:tgtEl>
                                          <p:spTgt spid="14">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14">
                                            <p:txEl>
                                              <p:pRg st="10" end="10"/>
                                            </p:txEl>
                                          </p:spTgt>
                                        </p:tgtEl>
                                        <p:attrNameLst>
                                          <p:attrName>style.visibility</p:attrName>
                                        </p:attrNameLst>
                                      </p:cBhvr>
                                      <p:to>
                                        <p:strVal val="visible"/>
                                      </p:to>
                                    </p:set>
                                    <p:animEffect transition="in" filter="blinds(horizontal)">
                                      <p:cBhvr>
                                        <p:cTn id="63" dur="500"/>
                                        <p:tgtEl>
                                          <p:spTgt spid="14">
                                            <p:txEl>
                                              <p:pRg st="10" end="1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14">
                                            <p:txEl>
                                              <p:pRg st="11" end="11"/>
                                            </p:txEl>
                                          </p:spTgt>
                                        </p:tgtEl>
                                        <p:attrNameLst>
                                          <p:attrName>style.visibility</p:attrName>
                                        </p:attrNameLst>
                                      </p:cBhvr>
                                      <p:to>
                                        <p:strVal val="visible"/>
                                      </p:to>
                                    </p:set>
                                    <p:animEffect transition="in" filter="blinds(horizontal)">
                                      <p:cBhvr>
                                        <p:cTn id="68" dur="500"/>
                                        <p:tgtEl>
                                          <p:spTgt spid="14">
                                            <p:txEl>
                                              <p:pRg st="11" end="1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14">
                                            <p:txEl>
                                              <p:pRg st="12" end="12"/>
                                            </p:txEl>
                                          </p:spTgt>
                                        </p:tgtEl>
                                        <p:attrNameLst>
                                          <p:attrName>style.visibility</p:attrName>
                                        </p:attrNameLst>
                                      </p:cBhvr>
                                      <p:to>
                                        <p:strVal val="visible"/>
                                      </p:to>
                                    </p:set>
                                    <p:animEffect transition="in" filter="blinds(horizontal)">
                                      <p:cBhvr>
                                        <p:cTn id="73" dur="500"/>
                                        <p:tgtEl>
                                          <p:spTgt spid="1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EFE30E0B-799D-48EE-95C1-98E1B3A375F0}"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539552" y="980728"/>
            <a:ext cx="8229600" cy="4678451"/>
          </a:xfrm>
        </p:spPr>
        <p:txBody>
          <a:bodyPr/>
          <a:lstStyle/>
          <a:p>
            <a:pPr eaLnBrk="1" hangingPunct="1">
              <a:lnSpc>
                <a:spcPts val="2800"/>
              </a:lnSpc>
              <a:buFont typeface="Wingdings" panose="05000000000000000000" pitchFamily="2" charset="2"/>
              <a:buNone/>
            </a:pPr>
            <a:r>
              <a:rPr lang="zh-CN" altLang="en-US" sz="2400" b="1" dirty="0">
                <a:solidFill>
                  <a:srgbClr val="0000FF"/>
                </a:solidFill>
              </a:rPr>
              <a:t>１：求森林的叶子数 </a:t>
            </a:r>
            <a:endParaRPr lang="zh-CN" altLang="en-US" sz="2400" b="1" dirty="0">
              <a:solidFill>
                <a:srgbClr val="0000FF"/>
              </a:solidFill>
            </a:endParaRPr>
          </a:p>
          <a:p>
            <a:pPr eaLnBrk="1" hangingPunct="1">
              <a:lnSpc>
                <a:spcPts val="2800"/>
              </a:lnSpc>
              <a:buFont typeface="Wingdings" panose="05000000000000000000" pitchFamily="2" charset="2"/>
              <a:buNone/>
            </a:pPr>
            <a:r>
              <a:rPr lang="zh-CN" altLang="en-US" sz="2000" dirty="0"/>
              <a:t>          设</a:t>
            </a:r>
            <a:r>
              <a:rPr lang="en-US" altLang="zh-CN" sz="2000" dirty="0" err="1"/>
              <a:t>int</a:t>
            </a:r>
            <a:r>
              <a:rPr lang="en-US" altLang="zh-CN" sz="2000" dirty="0"/>
              <a:t> leaf(T) —— </a:t>
            </a:r>
            <a:r>
              <a:rPr lang="zh-CN" altLang="en-US" sz="2000" dirty="0"/>
              <a:t>返回以</a:t>
            </a:r>
            <a:r>
              <a:rPr lang="en-US" altLang="zh-CN" sz="2000" dirty="0"/>
              <a:t>T</a:t>
            </a:r>
            <a:r>
              <a:rPr lang="zh-CN" altLang="en-US" sz="2000" dirty="0"/>
              <a:t>为第一棵树的森林中的叶子数</a:t>
            </a:r>
            <a:endParaRPr lang="zh-CN" altLang="en-US" sz="2000" dirty="0"/>
          </a:p>
          <a:p>
            <a:pPr eaLnBrk="1" hangingPunct="1">
              <a:lnSpc>
                <a:spcPts val="2800"/>
              </a:lnSpc>
              <a:buFont typeface="Wingdings" panose="05000000000000000000" pitchFamily="2" charset="2"/>
              <a:buNone/>
            </a:pPr>
            <a:r>
              <a:rPr lang="zh-CN" altLang="en-US" sz="2000" dirty="0"/>
              <a:t>         分析： </a:t>
            </a:r>
            <a:endParaRPr lang="zh-CN" altLang="en-US" sz="2000" dirty="0"/>
          </a:p>
          <a:p>
            <a:pPr eaLnBrk="1" hangingPunct="1">
              <a:lnSpc>
                <a:spcPts val="2800"/>
              </a:lnSpc>
              <a:buFont typeface="Wingdings" panose="05000000000000000000" pitchFamily="2" charset="2"/>
              <a:buNone/>
            </a:pPr>
            <a:r>
              <a:rPr lang="zh-CN" altLang="en-US" sz="2000" dirty="0"/>
              <a:t>                （</a:t>
            </a:r>
            <a:r>
              <a:rPr lang="en-US" altLang="zh-CN" sz="2000" dirty="0"/>
              <a:t>1</a:t>
            </a:r>
            <a:r>
              <a:rPr lang="zh-CN" altLang="en-US" sz="2000" dirty="0"/>
              <a:t>）若</a:t>
            </a:r>
            <a:r>
              <a:rPr lang="en-US" altLang="zh-CN" sz="2000" dirty="0"/>
              <a:t>T</a:t>
            </a:r>
            <a:r>
              <a:rPr lang="zh-CN" altLang="en-US" sz="2000" dirty="0"/>
              <a:t>为空</a:t>
            </a:r>
            <a:r>
              <a:rPr lang="en-US" altLang="zh-CN" sz="2000" dirty="0"/>
              <a:t>——0</a:t>
            </a:r>
            <a:endParaRPr lang="en-US" altLang="zh-CN" sz="2000" dirty="0"/>
          </a:p>
          <a:p>
            <a:pPr eaLnBrk="1" hangingPunct="1">
              <a:lnSpc>
                <a:spcPts val="2800"/>
              </a:lnSpc>
              <a:buFont typeface="Wingdings" panose="05000000000000000000" pitchFamily="2" charset="2"/>
              <a:buNone/>
            </a:pPr>
            <a:r>
              <a:rPr lang="en-US" altLang="zh-CN" sz="2000" dirty="0"/>
              <a:t>                </a:t>
            </a:r>
            <a:r>
              <a:rPr lang="zh-CN" altLang="en-US" sz="2000" dirty="0"/>
              <a:t>（</a:t>
            </a:r>
            <a:r>
              <a:rPr lang="en-US" altLang="zh-CN" sz="2000" dirty="0"/>
              <a:t>2</a:t>
            </a:r>
            <a:r>
              <a:rPr lang="zh-CN" altLang="en-US" sz="2000" dirty="0"/>
              <a:t>）若*</a:t>
            </a:r>
            <a:r>
              <a:rPr lang="en-US" altLang="zh-CN" sz="2000" dirty="0"/>
              <a:t>T</a:t>
            </a:r>
            <a:r>
              <a:rPr lang="zh-CN" altLang="en-US" sz="2000" dirty="0"/>
              <a:t>为叶子，则</a:t>
            </a:r>
            <a:r>
              <a:rPr lang="en-US" altLang="zh-CN" sz="2000" dirty="0"/>
              <a:t>—— 1 + leaf( T </a:t>
            </a:r>
            <a:r>
              <a:rPr lang="en-US" altLang="zh-CN" sz="2000" b="1" dirty="0">
                <a:sym typeface="Wingdings" panose="05000000000000000000" pitchFamily="2" charset="2"/>
              </a:rPr>
              <a:t></a:t>
            </a:r>
            <a:r>
              <a:rPr lang="en-US" altLang="zh-CN" sz="2000" dirty="0"/>
              <a:t> </a:t>
            </a:r>
            <a:r>
              <a:rPr lang="en-US" altLang="zh-CN" sz="2000" dirty="0" err="1"/>
              <a:t>nextbrother</a:t>
            </a:r>
            <a:r>
              <a:rPr lang="en-US" altLang="zh-CN" sz="2000" dirty="0"/>
              <a:t> )</a:t>
            </a:r>
            <a:endParaRPr lang="en-US" altLang="zh-CN" sz="2000" dirty="0"/>
          </a:p>
          <a:p>
            <a:pPr eaLnBrk="1" hangingPunct="1">
              <a:lnSpc>
                <a:spcPts val="2800"/>
              </a:lnSpc>
              <a:buFont typeface="Wingdings" panose="05000000000000000000" pitchFamily="2" charset="2"/>
              <a:buNone/>
            </a:pPr>
            <a:r>
              <a:rPr lang="en-US" altLang="zh-CN" sz="2000" dirty="0"/>
              <a:t>                </a:t>
            </a:r>
            <a:r>
              <a:rPr lang="zh-CN" altLang="en-US" sz="2000" dirty="0"/>
              <a:t>（</a:t>
            </a:r>
            <a:r>
              <a:rPr lang="en-US" altLang="zh-CN" sz="2000" dirty="0"/>
              <a:t>3</a:t>
            </a:r>
            <a:r>
              <a:rPr lang="zh-CN" altLang="en-US" sz="2000" dirty="0"/>
              <a:t>）否则</a:t>
            </a:r>
            <a:r>
              <a:rPr lang="en-US" altLang="zh-CN" sz="2000" dirty="0"/>
              <a:t>——leaf( T </a:t>
            </a:r>
            <a:r>
              <a:rPr lang="en-US" altLang="zh-CN" sz="2000" b="1" dirty="0">
                <a:sym typeface="Wingdings" panose="05000000000000000000" pitchFamily="2" charset="2"/>
              </a:rPr>
              <a:t></a:t>
            </a:r>
            <a:r>
              <a:rPr lang="en-US" altLang="zh-CN" sz="2000" dirty="0"/>
              <a:t> </a:t>
            </a:r>
            <a:r>
              <a:rPr lang="en-US" altLang="zh-CN" sz="2000" dirty="0" err="1"/>
              <a:t>firstson</a:t>
            </a:r>
            <a:r>
              <a:rPr lang="en-US" altLang="zh-CN" sz="2000" dirty="0"/>
              <a:t> ) + leaf( T </a:t>
            </a:r>
            <a:r>
              <a:rPr lang="en-US" altLang="zh-CN" sz="2000" b="1" dirty="0">
                <a:sym typeface="Wingdings" panose="05000000000000000000" pitchFamily="2" charset="2"/>
              </a:rPr>
              <a:t></a:t>
            </a:r>
            <a:r>
              <a:rPr lang="en-US" altLang="zh-CN" sz="2000" dirty="0"/>
              <a:t> </a:t>
            </a:r>
            <a:r>
              <a:rPr lang="en-US" altLang="zh-CN" sz="2000" dirty="0" err="1"/>
              <a:t>nextbrother</a:t>
            </a:r>
            <a:r>
              <a:rPr lang="en-US" altLang="zh-CN" sz="2000" dirty="0"/>
              <a:t> )</a:t>
            </a:r>
            <a:endParaRPr lang="en-US" altLang="zh-CN" sz="2000" dirty="0"/>
          </a:p>
          <a:p>
            <a:pPr eaLnBrk="1" hangingPunct="1">
              <a:lnSpc>
                <a:spcPts val="2800"/>
              </a:lnSpc>
              <a:spcBef>
                <a:spcPts val="1200"/>
              </a:spcBef>
              <a:buFont typeface="Wingdings" panose="05000000000000000000" pitchFamily="2" charset="2"/>
              <a:buNone/>
            </a:pPr>
            <a:r>
              <a:rPr lang="zh-CN" altLang="en-US" sz="2400" b="1" dirty="0">
                <a:solidFill>
                  <a:srgbClr val="0000FF"/>
                </a:solidFill>
              </a:rPr>
              <a:t>２：求森林的高度</a:t>
            </a:r>
            <a:endParaRPr lang="zh-CN" altLang="en-US" sz="2400" b="1" dirty="0">
              <a:solidFill>
                <a:srgbClr val="0000FF"/>
              </a:solidFill>
            </a:endParaRPr>
          </a:p>
        </p:txBody>
      </p:sp>
      <p:grpSp>
        <p:nvGrpSpPr>
          <p:cNvPr id="10" name="组合 9"/>
          <p:cNvGrpSpPr/>
          <p:nvPr/>
        </p:nvGrpSpPr>
        <p:grpSpPr>
          <a:xfrm>
            <a:off x="539552" y="66293"/>
            <a:ext cx="2795152" cy="696929"/>
            <a:chOff x="973123" y="4906917"/>
            <a:chExt cx="2795152" cy="696929"/>
          </a:xfrm>
        </p:grpSpPr>
        <p:sp>
          <p:nvSpPr>
            <p:cNvPr id="11" name="矩形 10"/>
            <p:cNvSpPr/>
            <p:nvPr/>
          </p:nvSpPr>
          <p:spPr>
            <a:xfrm>
              <a:off x="1523750" y="4964472"/>
              <a:ext cx="2244525"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课堂习题：</a:t>
              </a:r>
              <a:endParaRPr lang="zh-CN" altLang="en-US" sz="3200" b="1" dirty="0">
                <a:latin typeface="Verdana" panose="020B0604030504040204" pitchFamily="34" charset="0"/>
                <a:ea typeface="黑体" panose="02010609060101010101" pitchFamily="49" charset="-122"/>
              </a:endParaRPr>
            </a:p>
          </p:txBody>
        </p:sp>
        <p:pic>
          <p:nvPicPr>
            <p:cNvPr id="12" name="图片 11"/>
            <p:cNvPicPr/>
            <p:nvPr/>
          </p:nvPicPr>
          <p:blipFill>
            <a:blip r:embed="rId1"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pic>
        <p:nvPicPr>
          <p:cNvPr id="7" name="图片 6"/>
          <p:cNvPicPr>
            <a:picLocks noChangeAspect="1"/>
          </p:cNvPicPr>
          <p:nvPr/>
        </p:nvPicPr>
        <p:blipFill>
          <a:blip r:embed="rId2" cstate="print"/>
          <a:stretch>
            <a:fillRect/>
          </a:stretch>
        </p:blipFill>
        <p:spPr>
          <a:xfrm>
            <a:off x="3105961" y="3501008"/>
            <a:ext cx="457485" cy="654613"/>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fill="hold"/>
                                        <p:tgtEl>
                                          <p:spTgt spid="7"/>
                                        </p:tgtEl>
                                        <p:attrNameLst>
                                          <p:attrName>ppt_x</p:attrName>
                                        </p:attrNameLst>
                                      </p:cBhvr>
                                      <p:tavLst>
                                        <p:tav tm="0">
                                          <p:val>
                                            <p:strVal val="#ppt_x"/>
                                          </p:val>
                                        </p:tav>
                                        <p:tav tm="100000">
                                          <p:val>
                                            <p:strVal val="#ppt_x"/>
                                          </p:val>
                                        </p:tav>
                                      </p:tavLst>
                                    </p:anim>
                                    <p:anim calcmode="lin" valueType="num">
                                      <p:cBhvr additive="base">
                                        <p:cTn id="4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723BCC89-8640-4F9B-9043-7D9B169298F0}"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3" name="Rectangle 3"/>
          <p:cNvSpPr>
            <a:spLocks noGrp="1" noChangeArrowheads="1"/>
          </p:cNvSpPr>
          <p:nvPr>
            <p:ph type="body" idx="1"/>
          </p:nvPr>
        </p:nvSpPr>
        <p:spPr>
          <a:xfrm>
            <a:off x="457200" y="1027564"/>
            <a:ext cx="8229600" cy="4678451"/>
          </a:xfrm>
        </p:spPr>
        <p:txBody>
          <a:bodyPr/>
          <a:lstStyle/>
          <a:p>
            <a:pPr eaLnBrk="1" hangingPunct="1">
              <a:lnSpc>
                <a:spcPct val="80000"/>
              </a:lnSpc>
              <a:buFont typeface="Wingdings" panose="05000000000000000000" pitchFamily="2" charset="2"/>
              <a:buNone/>
            </a:pPr>
            <a:r>
              <a:rPr lang="en-US" altLang="zh-CN" sz="2400" b="1" dirty="0"/>
              <a:t>1. </a:t>
            </a:r>
            <a:r>
              <a:rPr lang="zh-CN" altLang="en-US" sz="2400" b="1" dirty="0"/>
              <a:t>将下面的森林转换为对应的二叉树</a:t>
            </a:r>
            <a:r>
              <a:rPr lang="zh-CN" altLang="en-US" sz="2400" dirty="0"/>
              <a:t>。</a:t>
            </a:r>
            <a:endParaRPr lang="zh-CN" altLang="en-US" sz="2400" dirty="0"/>
          </a:p>
          <a:p>
            <a:pPr eaLnBrk="1" hangingPunct="1">
              <a:lnSpc>
                <a:spcPct val="80000"/>
              </a:lnSpc>
              <a:buFont typeface="Wingdings" panose="05000000000000000000" pitchFamily="2" charset="2"/>
              <a:buNone/>
            </a:pPr>
            <a:endParaRPr lang="zh-CN" altLang="en-US" sz="2000" b="1" dirty="0"/>
          </a:p>
          <a:p>
            <a:pPr eaLnBrk="1" hangingPunct="1">
              <a:lnSpc>
                <a:spcPct val="80000"/>
              </a:lnSpc>
              <a:buFont typeface="Wingdings" panose="05000000000000000000" pitchFamily="2" charset="2"/>
              <a:buNone/>
            </a:pPr>
            <a:endParaRPr lang="zh-CN" altLang="en-US" sz="2000" b="1" dirty="0"/>
          </a:p>
          <a:p>
            <a:pPr eaLnBrk="1" hangingPunct="1">
              <a:lnSpc>
                <a:spcPct val="80000"/>
              </a:lnSpc>
              <a:buFont typeface="Wingdings" panose="05000000000000000000" pitchFamily="2" charset="2"/>
              <a:buNone/>
            </a:pPr>
            <a:endParaRPr lang="zh-CN" altLang="en-US" sz="2000" b="1" dirty="0"/>
          </a:p>
          <a:p>
            <a:pPr eaLnBrk="1" hangingPunct="1">
              <a:lnSpc>
                <a:spcPct val="80000"/>
              </a:lnSpc>
              <a:buFont typeface="Wingdings" panose="05000000000000000000" pitchFamily="2" charset="2"/>
              <a:buNone/>
            </a:pPr>
            <a:endParaRPr lang="zh-CN" altLang="en-US" sz="2000" b="1" dirty="0"/>
          </a:p>
          <a:p>
            <a:pPr eaLnBrk="1" hangingPunct="1">
              <a:lnSpc>
                <a:spcPct val="80000"/>
              </a:lnSpc>
              <a:buFont typeface="Wingdings" panose="05000000000000000000" pitchFamily="2" charset="2"/>
              <a:buNone/>
            </a:pPr>
            <a:endParaRPr lang="zh-CN" altLang="en-US" sz="2000" b="1" dirty="0"/>
          </a:p>
          <a:p>
            <a:pPr eaLnBrk="1" hangingPunct="1">
              <a:lnSpc>
                <a:spcPct val="80000"/>
              </a:lnSpc>
              <a:buFont typeface="Wingdings" panose="05000000000000000000" pitchFamily="2" charset="2"/>
              <a:buNone/>
            </a:pPr>
            <a:endParaRPr lang="zh-CN" altLang="en-US" sz="2000" b="1" dirty="0"/>
          </a:p>
          <a:p>
            <a:pPr eaLnBrk="1" hangingPunct="1">
              <a:lnSpc>
                <a:spcPct val="80000"/>
              </a:lnSpc>
              <a:buFont typeface="Wingdings" panose="05000000000000000000" pitchFamily="2" charset="2"/>
              <a:buNone/>
            </a:pPr>
            <a:endParaRPr lang="zh-CN" altLang="en-US" sz="2000" b="1" dirty="0"/>
          </a:p>
          <a:p>
            <a:pPr eaLnBrk="1" hangingPunct="1">
              <a:spcBef>
                <a:spcPts val="1200"/>
              </a:spcBef>
              <a:buFont typeface="Wingdings" panose="05000000000000000000" pitchFamily="2" charset="2"/>
              <a:buNone/>
            </a:pPr>
            <a:r>
              <a:rPr lang="en-US" altLang="zh-CN" sz="2000" b="1" dirty="0"/>
              <a:t>2. </a:t>
            </a:r>
            <a:r>
              <a:rPr lang="zh-CN" altLang="en-US" sz="2000" b="1" dirty="0"/>
              <a:t>解答下面问题：</a:t>
            </a:r>
            <a:endParaRPr lang="zh-CN" altLang="en-US" sz="2000" b="1" dirty="0"/>
          </a:p>
          <a:p>
            <a:pPr lvl="1" eaLnBrk="1" hangingPunct="1">
              <a:spcBef>
                <a:spcPts val="1200"/>
              </a:spcBef>
              <a:buFont typeface="Wingdings" panose="05000000000000000000" pitchFamily="2" charset="2"/>
              <a:buNone/>
            </a:pPr>
            <a:r>
              <a:rPr lang="en-US" altLang="zh-CN" sz="2000" dirty="0"/>
              <a:t>(1) </a:t>
            </a:r>
            <a:r>
              <a:rPr lang="zh-CN" altLang="en-US" sz="2000" b="1" dirty="0"/>
              <a:t>树（森林）中的叶子结点，在对应的二叉树中有何特征？</a:t>
            </a:r>
            <a:endParaRPr lang="zh-CN" altLang="en-US" sz="2000" b="1" dirty="0"/>
          </a:p>
          <a:p>
            <a:pPr lvl="1" eaLnBrk="1" hangingPunct="1">
              <a:spcBef>
                <a:spcPts val="1200"/>
              </a:spcBef>
              <a:buFont typeface="Wingdings" panose="05000000000000000000" pitchFamily="2" charset="2"/>
              <a:buNone/>
            </a:pPr>
            <a:r>
              <a:rPr lang="en-US" altLang="zh-CN" sz="2000" b="1" dirty="0"/>
              <a:t>(2) </a:t>
            </a:r>
            <a:r>
              <a:rPr lang="zh-CN" altLang="en-US" sz="2000" b="1" dirty="0"/>
              <a:t>两者分支数是否一定相同？</a:t>
            </a:r>
            <a:endParaRPr lang="zh-CN" altLang="en-US" sz="2000" b="1" dirty="0"/>
          </a:p>
          <a:p>
            <a:pPr eaLnBrk="1" hangingPunct="1">
              <a:spcBef>
                <a:spcPts val="1200"/>
              </a:spcBef>
              <a:buFont typeface="Wingdings" panose="05000000000000000000" pitchFamily="2" charset="2"/>
              <a:buNone/>
            </a:pPr>
            <a:r>
              <a:rPr lang="en-US" altLang="zh-CN" sz="2000" b="1" dirty="0"/>
              <a:t>3. </a:t>
            </a:r>
            <a:r>
              <a:rPr lang="zh-CN" altLang="en-US" sz="2000" b="1" dirty="0"/>
              <a:t>设计算法求树</a:t>
            </a:r>
            <a:r>
              <a:rPr lang="de-DE" altLang="en-US" sz="2000" b="1" dirty="0"/>
              <a:t>/</a:t>
            </a:r>
            <a:r>
              <a:rPr lang="zh-CN" altLang="en-US" sz="2000" b="1" dirty="0"/>
              <a:t>森林中的叶子结点。</a:t>
            </a:r>
            <a:endParaRPr lang="zh-CN" altLang="en-US" sz="2000" b="1" dirty="0"/>
          </a:p>
          <a:p>
            <a:pPr eaLnBrk="1" hangingPunct="1">
              <a:spcBef>
                <a:spcPts val="1200"/>
              </a:spcBef>
              <a:buFont typeface="Wingdings" panose="05000000000000000000" pitchFamily="2" charset="2"/>
              <a:buNone/>
            </a:pPr>
            <a:r>
              <a:rPr lang="en-US" altLang="zh-CN" sz="2000" b="1" dirty="0"/>
              <a:t>4. </a:t>
            </a:r>
            <a:r>
              <a:rPr lang="zh-CN" altLang="en-US" sz="2000" b="1" dirty="0"/>
              <a:t>设计算法求树</a:t>
            </a:r>
            <a:r>
              <a:rPr lang="de-DE" altLang="en-US" sz="2000" b="1" dirty="0"/>
              <a:t>/</a:t>
            </a:r>
            <a:r>
              <a:rPr lang="zh-CN" altLang="en-US" sz="2000" b="1" dirty="0"/>
              <a:t>森林的高度。</a:t>
            </a:r>
            <a:endParaRPr lang="zh-CN" altLang="en-US" sz="2000" b="1" dirty="0"/>
          </a:p>
          <a:p>
            <a:pPr eaLnBrk="1" hangingPunct="1">
              <a:spcBef>
                <a:spcPts val="1200"/>
              </a:spcBef>
              <a:buFont typeface="Wingdings" panose="05000000000000000000" pitchFamily="2" charset="2"/>
              <a:buNone/>
            </a:pPr>
            <a:r>
              <a:rPr lang="en-US" altLang="zh-CN" sz="2000" b="1" dirty="0"/>
              <a:t>5. </a:t>
            </a:r>
            <a:r>
              <a:rPr lang="zh-CN" altLang="en-US" sz="2000" b="1" dirty="0"/>
              <a:t>设计算法求树</a:t>
            </a:r>
            <a:r>
              <a:rPr lang="de-DE" altLang="en-US" sz="2000" b="1" dirty="0"/>
              <a:t>/</a:t>
            </a:r>
            <a:r>
              <a:rPr lang="zh-CN" altLang="en-US" sz="2000" b="1" dirty="0"/>
              <a:t>森林中所有的父子对。</a:t>
            </a:r>
            <a:endParaRPr lang="zh-CN" altLang="en-US" sz="2000" b="1" dirty="0"/>
          </a:p>
        </p:txBody>
      </p:sp>
      <p:grpSp>
        <p:nvGrpSpPr>
          <p:cNvPr id="44" name="组合 43"/>
          <p:cNvGrpSpPr/>
          <p:nvPr/>
        </p:nvGrpSpPr>
        <p:grpSpPr>
          <a:xfrm>
            <a:off x="539552" y="66293"/>
            <a:ext cx="1971209" cy="696929"/>
            <a:chOff x="973123" y="4906917"/>
            <a:chExt cx="1971209" cy="696929"/>
          </a:xfrm>
        </p:grpSpPr>
        <p:sp>
          <p:nvSpPr>
            <p:cNvPr id="45" name="矩形 44"/>
            <p:cNvSpPr/>
            <p:nvPr/>
          </p:nvSpPr>
          <p:spPr>
            <a:xfrm>
              <a:off x="1523750" y="4964472"/>
              <a:ext cx="1420582"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作业：</a:t>
              </a:r>
              <a:endParaRPr lang="zh-CN" altLang="en-US" sz="3200" b="1" dirty="0">
                <a:latin typeface="Verdana" panose="020B0604030504040204" pitchFamily="34" charset="0"/>
                <a:ea typeface="黑体" panose="02010609060101010101" pitchFamily="49" charset="-122"/>
              </a:endParaRPr>
            </a:p>
          </p:txBody>
        </p:sp>
        <p:pic>
          <p:nvPicPr>
            <p:cNvPr id="46" name="图片 45"/>
            <p:cNvPicPr/>
            <p:nvPr/>
          </p:nvPicPr>
          <p:blipFill>
            <a:blip r:embed="rId1"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pic>
        <p:nvPicPr>
          <p:cNvPr id="4" name="图片 3"/>
          <p:cNvPicPr>
            <a:picLocks noChangeAspect="1"/>
          </p:cNvPicPr>
          <p:nvPr/>
        </p:nvPicPr>
        <p:blipFill>
          <a:blip r:embed="rId2"/>
          <a:stretch>
            <a:fillRect/>
          </a:stretch>
        </p:blipFill>
        <p:spPr>
          <a:xfrm>
            <a:off x="914348" y="1412776"/>
            <a:ext cx="7488202" cy="1954014"/>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blinds(horizontal)">
                                      <p:cBhvr>
                                        <p:cTn id="12" dur="50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blinds(horizontal)">
                                      <p:cBhvr>
                                        <p:cTn id="17" dur="500"/>
                                        <p:tgtEl>
                                          <p:spTgt spid="3">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blinds(horizontal)">
                                      <p:cBhvr>
                                        <p:cTn id="22" dur="500"/>
                                        <p:tgtEl>
                                          <p:spTgt spid="3">
                                            <p:txEl>
                                              <p:pRg st="10" end="10"/>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Effect transition="in" filter="blinds(horizontal)">
                                      <p:cBhvr>
                                        <p:cTn id="25" dur="500"/>
                                        <p:tgtEl>
                                          <p:spTgt spid="3">
                                            <p:txEl>
                                              <p:pRg st="11" end="11"/>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12" end="12"/>
                                            </p:txEl>
                                          </p:spTgt>
                                        </p:tgtEl>
                                        <p:attrNameLst>
                                          <p:attrName>style.visibility</p:attrName>
                                        </p:attrNameLst>
                                      </p:cBhvr>
                                      <p:to>
                                        <p:strVal val="visible"/>
                                      </p:to>
                                    </p:set>
                                    <p:animEffect transition="in" filter="blinds(horizontal)">
                                      <p:cBhvr>
                                        <p:cTn id="28" dur="500"/>
                                        <p:tgtEl>
                                          <p:spTgt spid="3">
                                            <p:txEl>
                                              <p:pRg st="12" end="12"/>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animEffect transition="in" filter="blinds(horizontal)">
                                      <p:cBhvr>
                                        <p:cTn id="31"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2854" y="881232"/>
            <a:ext cx="8003232" cy="504055"/>
          </a:xfrm>
        </p:spPr>
        <p:txBody>
          <a:bodyPr/>
          <a:lstStyle/>
          <a:p>
            <a:pPr>
              <a:buClr>
                <a:srgbClr val="FF0000"/>
              </a:buClr>
              <a:buFont typeface="Wingdings" panose="05000000000000000000" pitchFamily="2" charset="2"/>
              <a:buChar char="Ø"/>
            </a:pPr>
            <a:r>
              <a:rPr lang="zh-CN" altLang="en-US" sz="2800" b="1" dirty="0"/>
              <a:t>应用领域：文本</a:t>
            </a:r>
            <a:r>
              <a:rPr lang="en-US" altLang="zh-CN" sz="2800" b="1" dirty="0"/>
              <a:t>/</a:t>
            </a:r>
            <a:r>
              <a:rPr lang="zh-CN" altLang="en-US" sz="2800" b="1" dirty="0"/>
              <a:t>图象压缩、自然语言处理</a:t>
            </a:r>
            <a:endParaRPr lang="en-US" altLang="zh-CN" sz="2800" b="1" dirty="0"/>
          </a:p>
          <a:p>
            <a:pPr algn="just">
              <a:buClr>
                <a:srgbClr val="FF0000"/>
              </a:buClr>
              <a:buFont typeface="Wingdings" panose="05000000000000000000" pitchFamily="2" charset="2"/>
              <a:buChar char="n"/>
            </a:pPr>
            <a:endParaRPr lang="en-US" altLang="zh-CN" sz="1600" dirty="0"/>
          </a:p>
          <a:p>
            <a:pPr algn="just">
              <a:buClr>
                <a:srgbClr val="FF0000"/>
              </a:buClr>
              <a:buFont typeface="Wingdings" panose="05000000000000000000" pitchFamily="2" charset="2"/>
              <a:buChar char="n"/>
            </a:pPr>
            <a:endParaRPr lang="en-US" altLang="zh-CN" sz="1600" dirty="0"/>
          </a:p>
          <a:p>
            <a:pPr algn="just">
              <a:buClr>
                <a:srgbClr val="FF0000"/>
              </a:buClr>
              <a:buFont typeface="Wingdings" panose="05000000000000000000" pitchFamily="2" charset="2"/>
              <a:buChar char="n"/>
            </a:pPr>
            <a:endParaRPr lang="en-US" altLang="zh-CN" sz="1600" dirty="0"/>
          </a:p>
          <a:p>
            <a:pPr algn="just">
              <a:buClr>
                <a:srgbClr val="FF0000"/>
              </a:buClr>
              <a:buFont typeface="Wingdings" panose="05000000000000000000" pitchFamily="2" charset="2"/>
              <a:buChar char="n"/>
            </a:pPr>
            <a:endParaRPr lang="en-US" altLang="zh-CN" sz="1600" dirty="0"/>
          </a:p>
          <a:p>
            <a:pPr algn="just">
              <a:buClr>
                <a:srgbClr val="FF0000"/>
              </a:buClr>
              <a:buFont typeface="Wingdings" panose="05000000000000000000" pitchFamily="2" charset="2"/>
              <a:buChar char="n"/>
            </a:pPr>
            <a:endParaRPr lang="en-US" altLang="zh-CN" sz="1600" dirty="0"/>
          </a:p>
          <a:p>
            <a:pPr algn="just">
              <a:buClr>
                <a:srgbClr val="FF0000"/>
              </a:buClr>
              <a:buFont typeface="Wingdings" panose="05000000000000000000" pitchFamily="2" charset="2"/>
              <a:buChar char="n"/>
            </a:pPr>
            <a:endParaRPr lang="en-US" altLang="zh-CN" sz="1600" dirty="0"/>
          </a:p>
          <a:p>
            <a:pPr algn="just">
              <a:buClr>
                <a:srgbClr val="FF0000"/>
              </a:buClr>
              <a:buFont typeface="Wingdings" panose="05000000000000000000" pitchFamily="2" charset="2"/>
              <a:buChar char="n"/>
            </a:pPr>
            <a:endParaRPr lang="en-US" altLang="zh-CN" sz="1600" dirty="0"/>
          </a:p>
          <a:p>
            <a:pPr algn="just">
              <a:buClr>
                <a:srgbClr val="FF0000"/>
              </a:buClr>
              <a:buFont typeface="Wingdings" panose="05000000000000000000" pitchFamily="2" charset="2"/>
              <a:buChar char="n"/>
            </a:pPr>
            <a:endParaRPr lang="en-US" altLang="zh-CN" sz="1600" dirty="0"/>
          </a:p>
          <a:p>
            <a:pPr algn="just">
              <a:buClr>
                <a:srgbClr val="FF0000"/>
              </a:buClr>
              <a:buFont typeface="Wingdings" panose="05000000000000000000" pitchFamily="2" charset="2"/>
              <a:buChar char="n"/>
            </a:pPr>
            <a:endParaRPr lang="en-US" altLang="zh-CN" sz="1600" dirty="0"/>
          </a:p>
          <a:p>
            <a:pPr algn="just">
              <a:buClr>
                <a:srgbClr val="FF0000"/>
              </a:buClr>
              <a:buFont typeface="Wingdings" panose="05000000000000000000" pitchFamily="2" charset="2"/>
              <a:buChar char="n"/>
            </a:pPr>
            <a:endParaRPr lang="en-US" altLang="zh-CN" sz="1600" dirty="0"/>
          </a:p>
          <a:p>
            <a:pPr algn="just">
              <a:buClr>
                <a:srgbClr val="FF0000"/>
              </a:buClr>
              <a:buFont typeface="Wingdings" panose="05000000000000000000" pitchFamily="2" charset="2"/>
              <a:buChar char="n"/>
            </a:pPr>
            <a:r>
              <a:rPr lang="zh-CN" altLang="en-US" sz="1600" dirty="0"/>
              <a:t>例：考试成绩转换</a:t>
            </a:r>
            <a:endParaRPr lang="zh-CN" altLang="en-US" sz="1600" dirty="0"/>
          </a:p>
        </p:txBody>
      </p:sp>
      <p:sp>
        <p:nvSpPr>
          <p:cNvPr id="6" name="灯片编号占位符 5"/>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12" name="TextBox 11"/>
          <p:cNvSpPr txBox="1"/>
          <p:nvPr/>
        </p:nvSpPr>
        <p:spPr>
          <a:xfrm>
            <a:off x="683568" y="5733256"/>
            <a:ext cx="7776864" cy="646331"/>
          </a:xfrm>
          <a:prstGeom prst="rect">
            <a:avLst/>
          </a:prstGeom>
          <a:noFill/>
        </p:spPr>
        <p:txBody>
          <a:bodyPr wrap="square" rtlCol="0">
            <a:spAutoFit/>
          </a:bodyPr>
          <a:lstStyle/>
          <a:p>
            <a:r>
              <a:rPr lang="zh-CN" altLang="en-US" b="1" dirty="0">
                <a:solidFill>
                  <a:srgbClr val="FF0000"/>
                </a:solidFill>
              </a:rPr>
              <a:t>       能否找到一种自动判断方法，使其将</a:t>
            </a:r>
            <a:r>
              <a:rPr lang="en-US" altLang="zh-CN" b="1" dirty="0">
                <a:solidFill>
                  <a:srgbClr val="FF0000"/>
                </a:solidFill>
              </a:rPr>
              <a:t>10000</a:t>
            </a:r>
            <a:r>
              <a:rPr lang="zh-CN" altLang="en-US" b="1" dirty="0">
                <a:solidFill>
                  <a:srgbClr val="FF0000"/>
                </a:solidFill>
              </a:rPr>
              <a:t>份试卷划分到相应等级的判</a:t>
            </a:r>
            <a:endParaRPr lang="en-US" altLang="zh-CN" b="1" dirty="0">
              <a:solidFill>
                <a:srgbClr val="FF0000"/>
              </a:solidFill>
            </a:endParaRPr>
          </a:p>
          <a:p>
            <a:r>
              <a:rPr lang="en-US" altLang="zh-CN" b="1" dirty="0">
                <a:solidFill>
                  <a:srgbClr val="FF0000"/>
                </a:solidFill>
              </a:rPr>
              <a:t>       </a:t>
            </a:r>
            <a:r>
              <a:rPr lang="zh-CN" altLang="en-US" b="1" dirty="0">
                <a:solidFill>
                  <a:srgbClr val="FF0000"/>
                </a:solidFill>
              </a:rPr>
              <a:t>断次数最少</a:t>
            </a:r>
            <a:r>
              <a:rPr lang="zh-CN" altLang="en-US" dirty="0"/>
              <a:t>？</a:t>
            </a:r>
            <a:endParaRPr lang="zh-CN" altLang="en-US" dirty="0"/>
          </a:p>
        </p:txBody>
      </p:sp>
      <p:pic>
        <p:nvPicPr>
          <p:cNvPr id="4098" name="Picture 2"/>
          <p:cNvPicPr>
            <a:picLocks noChangeAspect="1" noChangeArrowheads="1"/>
          </p:cNvPicPr>
          <p:nvPr/>
        </p:nvPicPr>
        <p:blipFill>
          <a:blip r:embed="rId1" cstate="print"/>
          <a:srcRect/>
          <a:stretch>
            <a:fillRect/>
          </a:stretch>
        </p:blipFill>
        <p:spPr bwMode="auto">
          <a:xfrm>
            <a:off x="2843808" y="4077072"/>
            <a:ext cx="2981325" cy="1638300"/>
          </a:xfrm>
          <a:prstGeom prst="rect">
            <a:avLst/>
          </a:prstGeom>
          <a:noFill/>
          <a:ln w="9525">
            <a:noFill/>
            <a:miter lim="800000"/>
            <a:headEnd/>
            <a:tailEnd/>
          </a:ln>
        </p:spPr>
      </p:pic>
      <p:pic>
        <p:nvPicPr>
          <p:cNvPr id="5121" name="Picture 1"/>
          <p:cNvPicPr>
            <a:picLocks noChangeAspect="1" noChangeArrowheads="1"/>
          </p:cNvPicPr>
          <p:nvPr/>
        </p:nvPicPr>
        <p:blipFill>
          <a:blip r:embed="rId2" cstate="print"/>
          <a:srcRect/>
          <a:stretch>
            <a:fillRect/>
          </a:stretch>
        </p:blipFill>
        <p:spPr bwMode="auto">
          <a:xfrm>
            <a:off x="5796136" y="1556793"/>
            <a:ext cx="2664296" cy="2304255"/>
          </a:xfrm>
          <a:prstGeom prst="rect">
            <a:avLst/>
          </a:prstGeom>
          <a:noFill/>
          <a:ln w="9525">
            <a:noFill/>
            <a:miter lim="800000"/>
            <a:headEnd/>
            <a:tailEnd/>
          </a:ln>
        </p:spPr>
      </p:pic>
      <p:sp>
        <p:nvSpPr>
          <p:cNvPr id="9" name="TextBox 8"/>
          <p:cNvSpPr txBox="1"/>
          <p:nvPr/>
        </p:nvSpPr>
        <p:spPr>
          <a:xfrm>
            <a:off x="5940152" y="3933056"/>
            <a:ext cx="2232248" cy="338554"/>
          </a:xfrm>
          <a:prstGeom prst="rect">
            <a:avLst/>
          </a:prstGeom>
          <a:noFill/>
        </p:spPr>
        <p:txBody>
          <a:bodyPr wrap="square" rtlCol="0">
            <a:spAutoFit/>
          </a:bodyPr>
          <a:lstStyle/>
          <a:p>
            <a:r>
              <a:rPr lang="en-US" altLang="zh-CN" sz="1600" b="1" dirty="0"/>
              <a:t>Word2Vec</a:t>
            </a:r>
            <a:r>
              <a:rPr lang="zh-CN" altLang="en-US" sz="1600" b="1" dirty="0"/>
              <a:t>词向量模型</a:t>
            </a:r>
            <a:endParaRPr lang="zh-CN" altLang="en-US" sz="1600" b="1" dirty="0"/>
          </a:p>
        </p:txBody>
      </p:sp>
      <p:pic>
        <p:nvPicPr>
          <p:cNvPr id="5122" name="Picture 2"/>
          <p:cNvPicPr>
            <a:picLocks noChangeAspect="1" noChangeArrowheads="1"/>
          </p:cNvPicPr>
          <p:nvPr/>
        </p:nvPicPr>
        <p:blipFill>
          <a:blip r:embed="rId3" cstate="print"/>
          <a:srcRect/>
          <a:stretch>
            <a:fillRect/>
          </a:stretch>
        </p:blipFill>
        <p:spPr bwMode="auto">
          <a:xfrm>
            <a:off x="899592" y="1628800"/>
            <a:ext cx="4114676" cy="2035148"/>
          </a:xfrm>
          <a:prstGeom prst="rect">
            <a:avLst/>
          </a:prstGeom>
          <a:noFill/>
          <a:ln w="9525">
            <a:noFill/>
            <a:miter lim="800000"/>
            <a:headEnd/>
            <a:tailEnd/>
          </a:ln>
        </p:spPr>
      </p:pic>
      <p:sp>
        <p:nvSpPr>
          <p:cNvPr id="10" name="TextBox 9"/>
          <p:cNvSpPr txBox="1"/>
          <p:nvPr/>
        </p:nvSpPr>
        <p:spPr>
          <a:xfrm>
            <a:off x="1691680" y="3717032"/>
            <a:ext cx="2232248" cy="338554"/>
          </a:xfrm>
          <a:prstGeom prst="rect">
            <a:avLst/>
          </a:prstGeom>
          <a:noFill/>
        </p:spPr>
        <p:txBody>
          <a:bodyPr wrap="square" rtlCol="0">
            <a:spAutoFit/>
          </a:bodyPr>
          <a:lstStyle/>
          <a:p>
            <a:r>
              <a:rPr lang="zh-CN" altLang="en-US" sz="1600" b="1" dirty="0"/>
              <a:t>文本</a:t>
            </a:r>
            <a:r>
              <a:rPr lang="en-US" altLang="zh-CN" sz="1600" b="1" dirty="0"/>
              <a:t>/</a:t>
            </a:r>
            <a:r>
              <a:rPr lang="zh-CN" altLang="en-US" sz="1600" b="1" dirty="0"/>
              <a:t>图象压缩</a:t>
            </a:r>
            <a:endParaRPr lang="zh-CN" altLang="en-US" sz="1600" b="1" dirty="0"/>
          </a:p>
        </p:txBody>
      </p:sp>
      <p:sp>
        <p:nvSpPr>
          <p:cNvPr id="11" name="TextBox 10"/>
          <p:cNvSpPr txBox="1"/>
          <p:nvPr/>
        </p:nvSpPr>
        <p:spPr>
          <a:xfrm>
            <a:off x="5724128" y="6237312"/>
            <a:ext cx="3312368" cy="307777"/>
          </a:xfrm>
          <a:prstGeom prst="rect">
            <a:avLst/>
          </a:prstGeom>
          <a:noFill/>
        </p:spPr>
        <p:txBody>
          <a:bodyPr wrap="square" rtlCol="0">
            <a:spAutoFit/>
          </a:bodyPr>
          <a:lstStyle/>
          <a:p>
            <a:r>
              <a:rPr lang="zh-CN" altLang="en-US" sz="1400" b="1" dirty="0"/>
              <a:t>注：图片来自百度百科</a:t>
            </a:r>
            <a:endParaRPr lang="zh-CN" altLang="en-US" sz="1400" b="1" dirty="0"/>
          </a:p>
        </p:txBody>
      </p:sp>
      <p:grpSp>
        <p:nvGrpSpPr>
          <p:cNvPr id="13" name="组合 12"/>
          <p:cNvGrpSpPr/>
          <p:nvPr/>
        </p:nvGrpSpPr>
        <p:grpSpPr>
          <a:xfrm>
            <a:off x="251520" y="129471"/>
            <a:ext cx="7848872" cy="649551"/>
            <a:chOff x="718072" y="5184550"/>
            <a:chExt cx="7848872" cy="649551"/>
          </a:xfrm>
        </p:grpSpPr>
        <p:grpSp>
          <p:nvGrpSpPr>
            <p:cNvPr id="14" name="组合 13"/>
            <p:cNvGrpSpPr/>
            <p:nvPr/>
          </p:nvGrpSpPr>
          <p:grpSpPr>
            <a:xfrm>
              <a:off x="718072" y="5184550"/>
              <a:ext cx="7848872" cy="649551"/>
              <a:chOff x="738579" y="5820119"/>
              <a:chExt cx="8549038" cy="850570"/>
            </a:xfrm>
          </p:grpSpPr>
          <p:sp>
            <p:nvSpPr>
              <p:cNvPr id="16"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7" name="TextBox 6"/>
              <p:cNvSpPr txBox="1">
                <a:spLocks noChangeArrowheads="1"/>
              </p:cNvSpPr>
              <p:nvPr/>
            </p:nvSpPr>
            <p:spPr bwMode="auto">
              <a:xfrm>
                <a:off x="738579" y="5824367"/>
                <a:ext cx="8549038" cy="84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8.7 </a:t>
                </a:r>
                <a:r>
                  <a:rPr lang="zh-CN" altLang="en-US" sz="3600" b="1" dirty="0">
                    <a:latin typeface="Times New Roman" panose="02020603050405020304" pitchFamily="18" charset="0"/>
                    <a:ea typeface="黑体" panose="02010609060101010101" pitchFamily="49" charset="-122"/>
                  </a:rPr>
                  <a:t>哈夫曼树 </a:t>
                </a:r>
                <a:r>
                  <a:rPr lang="en-US" altLang="zh-CN" sz="3600" b="1" dirty="0">
                    <a:latin typeface="Times New Roman" panose="02020603050405020304" pitchFamily="18" charset="0"/>
                    <a:ea typeface="黑体" panose="02010609060101010101" pitchFamily="49" charset="-122"/>
                  </a:rPr>
                  <a:t>(</a:t>
                </a:r>
                <a:r>
                  <a:rPr lang="en-US" altLang="zh-CN" sz="3600" b="1" dirty="0">
                    <a:solidFill>
                      <a:srgbClr val="0000FF"/>
                    </a:solidFill>
                    <a:latin typeface="Times New Roman" panose="02020603050405020304" pitchFamily="18" charset="0"/>
                    <a:ea typeface="黑体" panose="02010609060101010101" pitchFamily="49" charset="-122"/>
                  </a:rPr>
                  <a:t>Huffman Tree</a:t>
                </a:r>
                <a:r>
                  <a:rPr lang="en-US" altLang="zh-CN" sz="3600" b="1" dirty="0">
                    <a:latin typeface="Times New Roman" panose="02020603050405020304" pitchFamily="18" charset="0"/>
                    <a:ea typeface="黑体" panose="02010609060101010101" pitchFamily="49" charset="-122"/>
                  </a:rPr>
                  <a:t>)</a:t>
                </a:r>
                <a:endParaRPr lang="zh-CN" altLang="en-US" sz="3600" b="1" dirty="0">
                  <a:latin typeface="Times New Roman" panose="02020603050405020304" pitchFamily="18" charset="0"/>
                  <a:ea typeface="黑体" panose="02010609060101010101" pitchFamily="49" charset="-122"/>
                </a:endParaRPr>
              </a:p>
            </p:txBody>
          </p:sp>
        </p:grpSp>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0552" y="5308113"/>
              <a:ext cx="386546" cy="387475"/>
            </a:xfrm>
            <a:prstGeom prst="rect">
              <a:avLst/>
            </a:prstGeom>
          </p:spPr>
        </p:pic>
      </p:grpSp>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3025" y="5838074"/>
            <a:ext cx="327521" cy="436694"/>
          </a:xfrm>
          <a:prstGeom prst="rect">
            <a:avLst/>
          </a:prstGeom>
        </p:spPr>
      </p:pic>
    </p:spTree>
  </p:cSld>
  <p:clrMapOvr>
    <a:masterClrMapping/>
  </p:clrMapOvr>
  <p:transition spd="slow" advClick="0">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additive="base">
                                        <p:cTn id="12" dur="500" fill="hold"/>
                                        <p:tgtEl>
                                          <p:spTgt spid="5122"/>
                                        </p:tgtEl>
                                        <p:attrNameLst>
                                          <p:attrName>ppt_x</p:attrName>
                                        </p:attrNameLst>
                                      </p:cBhvr>
                                      <p:tavLst>
                                        <p:tav tm="0">
                                          <p:val>
                                            <p:strVal val="#ppt_x"/>
                                          </p:val>
                                        </p:tav>
                                        <p:tav tm="100000">
                                          <p:val>
                                            <p:strVal val="#ppt_x"/>
                                          </p:val>
                                        </p:tav>
                                      </p:tavLst>
                                    </p:anim>
                                    <p:anim calcmode="lin" valueType="num">
                                      <p:cBhvr additive="base">
                                        <p:cTn id="13" dur="500" fill="hold"/>
                                        <p:tgtEl>
                                          <p:spTgt spid="512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121"/>
                                        </p:tgtEl>
                                        <p:attrNameLst>
                                          <p:attrName>style.visibility</p:attrName>
                                        </p:attrNameLst>
                                      </p:cBhvr>
                                      <p:to>
                                        <p:strVal val="visible"/>
                                      </p:to>
                                    </p:set>
                                    <p:anim calcmode="lin" valueType="num">
                                      <p:cBhvr additive="base">
                                        <p:cTn id="22" dur="500" fill="hold"/>
                                        <p:tgtEl>
                                          <p:spTgt spid="5121"/>
                                        </p:tgtEl>
                                        <p:attrNameLst>
                                          <p:attrName>ppt_x</p:attrName>
                                        </p:attrNameLst>
                                      </p:cBhvr>
                                      <p:tavLst>
                                        <p:tav tm="0">
                                          <p:val>
                                            <p:strVal val="#ppt_x"/>
                                          </p:val>
                                        </p:tav>
                                        <p:tav tm="100000">
                                          <p:val>
                                            <p:strVal val="#ppt_x"/>
                                          </p:val>
                                        </p:tav>
                                      </p:tavLst>
                                    </p:anim>
                                    <p:anim calcmode="lin" valueType="num">
                                      <p:cBhvr additive="base">
                                        <p:cTn id="23" dur="500" fill="hold"/>
                                        <p:tgtEl>
                                          <p:spTgt spid="512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wipe(down)">
                                      <p:cBhvr>
                                        <p:cTn id="32" dur="500"/>
                                        <p:tgtEl>
                                          <p:spTgt spid="3">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p:bldP spid="9" grpId="0"/>
      <p:bldP spid="10"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5"/>
          <p:cNvSpPr>
            <a:spLocks noGrp="1"/>
          </p:cNvSpPr>
          <p:nvPr>
            <p:ph type="sldNum" sz="quarter" idx="4294967295"/>
          </p:nvPr>
        </p:nvSpPr>
        <p:spPr>
          <a:xfrm>
            <a:off x="6615024" y="6592559"/>
            <a:ext cx="2133600" cy="226714"/>
          </a:xfrm>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82A257BA-424C-4273-AC20-FF710BE47C0B}" type="slidenum">
              <a:rPr lang="zh-CN" altLang="en-US">
                <a:solidFill>
                  <a:schemeClr val="bg1"/>
                </a:solidFill>
                <a:latin typeface="Verdana" panose="020B0604030504040204" pitchFamily="34" charset="0"/>
                <a:ea typeface="宋体" panose="02010600030101010101" pitchFamily="2" charset="-122"/>
              </a:rPr>
            </a:fld>
            <a:endParaRPr lang="en-US" altLang="zh-CN">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312738" y="921897"/>
            <a:ext cx="8229600" cy="4678451"/>
          </a:xfrm>
        </p:spPr>
        <p:txBody>
          <a:bodyPr/>
          <a:lstStyle/>
          <a:p>
            <a:pPr eaLnBrk="1" hangingPunct="1">
              <a:buClr>
                <a:srgbClr val="FF0000"/>
              </a:buClr>
              <a:buFont typeface="Wingdings" panose="05000000000000000000" pitchFamily="2" charset="2"/>
              <a:buChar char="Ø"/>
            </a:pPr>
            <a:r>
              <a:rPr lang="en-US" altLang="zh-CN" sz="2800" b="1" dirty="0"/>
              <a:t>1. </a:t>
            </a:r>
            <a:r>
              <a:rPr lang="zh-CN" altLang="en-US" sz="2800" b="1" dirty="0"/>
              <a:t>引言</a:t>
            </a:r>
            <a:endParaRPr lang="zh-CN" altLang="en-US" sz="2800" b="1" dirty="0"/>
          </a:p>
          <a:p>
            <a:pPr lvl="1">
              <a:buClr>
                <a:srgbClr val="FF0000"/>
              </a:buClr>
              <a:buFont typeface="Wingdings" panose="05000000000000000000" pitchFamily="2" charset="2"/>
              <a:buChar char="ü"/>
            </a:pPr>
            <a:r>
              <a:rPr lang="zh-CN" altLang="en-US" sz="2400" b="1" dirty="0"/>
              <a:t>例：考试成绩转换                                                </a:t>
            </a:r>
            <a:endParaRPr lang="zh-CN" altLang="en-US" sz="2400" b="1" dirty="0"/>
          </a:p>
          <a:p>
            <a:pPr eaLnBrk="1" hangingPunct="1">
              <a:buFont typeface="Wingdings" panose="05000000000000000000" pitchFamily="2" charset="2"/>
              <a:buNone/>
            </a:pPr>
            <a:r>
              <a:rPr lang="zh-CN" altLang="en-US" sz="2000" dirty="0"/>
              <a:t>                      </a:t>
            </a:r>
            <a:r>
              <a:rPr lang="en-US" altLang="zh-CN" sz="2000" dirty="0"/>
              <a:t>90~100</a:t>
            </a:r>
            <a:r>
              <a:rPr lang="zh-CN" altLang="en-US" sz="2000" dirty="0"/>
              <a:t>：</a:t>
            </a:r>
            <a:r>
              <a:rPr lang="en-US" altLang="zh-CN" sz="2000" dirty="0"/>
              <a:t>—— A     </a:t>
            </a:r>
            <a:r>
              <a:rPr lang="zh-CN" altLang="en-US" sz="2000" dirty="0"/>
              <a:t>　</a:t>
            </a:r>
            <a:endParaRPr lang="zh-CN" altLang="en-US" sz="2000" dirty="0"/>
          </a:p>
          <a:p>
            <a:pPr eaLnBrk="1" hangingPunct="1">
              <a:buFont typeface="Wingdings" panose="05000000000000000000" pitchFamily="2" charset="2"/>
              <a:buNone/>
            </a:pPr>
            <a:r>
              <a:rPr lang="zh-CN" altLang="en-US" sz="2000" dirty="0"/>
              <a:t>                      </a:t>
            </a:r>
            <a:r>
              <a:rPr lang="en-US" altLang="zh-CN" sz="2000" dirty="0"/>
              <a:t>80~89 </a:t>
            </a:r>
            <a:r>
              <a:rPr lang="zh-CN" altLang="en-US" sz="2000" dirty="0"/>
              <a:t>：</a:t>
            </a:r>
            <a:r>
              <a:rPr lang="en-US" altLang="zh-CN" sz="2000" dirty="0"/>
              <a:t>—— B    </a:t>
            </a:r>
            <a:r>
              <a:rPr lang="zh-CN" altLang="en-US" sz="2000" dirty="0"/>
              <a:t>　</a:t>
            </a:r>
            <a:endParaRPr lang="zh-CN" altLang="en-US" sz="2000" dirty="0"/>
          </a:p>
          <a:p>
            <a:pPr eaLnBrk="1" hangingPunct="1">
              <a:buFont typeface="Wingdings" panose="05000000000000000000" pitchFamily="2" charset="2"/>
              <a:buNone/>
            </a:pPr>
            <a:r>
              <a:rPr lang="it-IT" altLang="en-US" sz="2000" dirty="0"/>
              <a:t>                      70~79 </a:t>
            </a:r>
            <a:r>
              <a:rPr lang="zh-CN" altLang="en-US" sz="2000" dirty="0"/>
              <a:t>：</a:t>
            </a:r>
            <a:r>
              <a:rPr lang="it-IT" altLang="en-US" sz="2000" dirty="0"/>
              <a:t>—— C    </a:t>
            </a:r>
            <a:r>
              <a:rPr lang="zh-CN" altLang="en-US" sz="2000" dirty="0"/>
              <a:t>　</a:t>
            </a:r>
            <a:endParaRPr lang="zh-CN" altLang="en-US" sz="2000" dirty="0"/>
          </a:p>
          <a:p>
            <a:pPr eaLnBrk="1" hangingPunct="1">
              <a:buFont typeface="Wingdings" panose="05000000000000000000" pitchFamily="2" charset="2"/>
              <a:buNone/>
            </a:pPr>
            <a:r>
              <a:rPr lang="it-IT" altLang="en-US" sz="2000" dirty="0"/>
              <a:t>                      60~69 </a:t>
            </a:r>
            <a:r>
              <a:rPr lang="zh-CN" altLang="en-US" sz="2000" dirty="0"/>
              <a:t>：</a:t>
            </a:r>
            <a:r>
              <a:rPr lang="it-IT" altLang="en-US" sz="2000" dirty="0"/>
              <a:t>—— D    </a:t>
            </a:r>
            <a:r>
              <a:rPr lang="zh-CN" altLang="en-US" sz="2000" dirty="0"/>
              <a:t>　</a:t>
            </a:r>
            <a:endParaRPr lang="zh-CN" altLang="en-US" sz="2000" dirty="0"/>
          </a:p>
          <a:p>
            <a:pPr eaLnBrk="1" hangingPunct="1">
              <a:buFont typeface="Wingdings" panose="05000000000000000000" pitchFamily="2" charset="2"/>
              <a:buNone/>
            </a:pPr>
            <a:r>
              <a:rPr lang="it-IT" altLang="en-US" sz="2000" dirty="0"/>
              <a:t>                      0 ~ 59 </a:t>
            </a:r>
            <a:r>
              <a:rPr lang="zh-CN" altLang="en-US" sz="2000" dirty="0"/>
              <a:t>：</a:t>
            </a:r>
            <a:r>
              <a:rPr lang="it-IT" altLang="en-US" sz="2000" dirty="0"/>
              <a:t>—— E    </a:t>
            </a:r>
            <a:r>
              <a:rPr lang="zh-CN" altLang="en-US" sz="2000" dirty="0"/>
              <a:t>　</a:t>
            </a:r>
            <a:endParaRPr lang="zh-CN" altLang="en-US" sz="2000" dirty="0"/>
          </a:p>
          <a:p>
            <a:pPr eaLnBrk="1" hangingPunct="1">
              <a:buFont typeface="Wingdings" panose="05000000000000000000" pitchFamily="2" charset="2"/>
              <a:buNone/>
            </a:pPr>
            <a:endParaRPr lang="en-US" altLang="zh-CN" sz="2000" dirty="0"/>
          </a:p>
        </p:txBody>
      </p:sp>
      <p:sp>
        <p:nvSpPr>
          <p:cNvPr id="73732" name="AutoShape 4"/>
          <p:cNvSpPr>
            <a:spLocks noChangeArrowheads="1"/>
          </p:cNvSpPr>
          <p:nvPr/>
        </p:nvSpPr>
        <p:spPr bwMode="auto">
          <a:xfrm>
            <a:off x="6370638" y="1557338"/>
            <a:ext cx="1657350" cy="790575"/>
          </a:xfrm>
          <a:prstGeom prst="flowChartDecision">
            <a:avLst/>
          </a:prstGeom>
          <a:solidFill>
            <a:srgbClr val="00B0F0"/>
          </a:solidFill>
          <a:ln w="9525">
            <a:solidFill>
              <a:schemeClr val="tx1"/>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dirty="0">
                <a:ea typeface="宋体" panose="02010600030101010101" pitchFamily="2" charset="-122"/>
              </a:rPr>
              <a:t>S&gt;=90</a:t>
            </a:r>
            <a:endParaRPr lang="en-US" altLang="zh-CN" dirty="0">
              <a:ea typeface="宋体" panose="02010600030101010101" pitchFamily="2" charset="-122"/>
            </a:endParaRPr>
          </a:p>
        </p:txBody>
      </p:sp>
      <p:sp>
        <p:nvSpPr>
          <p:cNvPr id="73733" name="AutoShape 5"/>
          <p:cNvSpPr>
            <a:spLocks noChangeArrowheads="1"/>
          </p:cNvSpPr>
          <p:nvPr/>
        </p:nvSpPr>
        <p:spPr bwMode="auto">
          <a:xfrm>
            <a:off x="5555124" y="2492375"/>
            <a:ext cx="1655762" cy="865188"/>
          </a:xfrm>
          <a:prstGeom prst="flowChartDecision">
            <a:avLst/>
          </a:prstGeom>
          <a:solidFill>
            <a:srgbClr val="00B0F0"/>
          </a:solidFill>
          <a:ln w="9525">
            <a:solidFill>
              <a:schemeClr val="tx1"/>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dirty="0">
                <a:ea typeface="宋体" panose="02010600030101010101" pitchFamily="2" charset="-122"/>
              </a:rPr>
              <a:t>S&gt;=80</a:t>
            </a:r>
            <a:endParaRPr lang="en-US" altLang="zh-CN" dirty="0">
              <a:ea typeface="宋体" panose="02010600030101010101" pitchFamily="2" charset="-122"/>
            </a:endParaRPr>
          </a:p>
        </p:txBody>
      </p:sp>
      <p:sp>
        <p:nvSpPr>
          <p:cNvPr id="73734" name="AutoShape 6"/>
          <p:cNvSpPr>
            <a:spLocks noChangeArrowheads="1"/>
          </p:cNvSpPr>
          <p:nvPr/>
        </p:nvSpPr>
        <p:spPr bwMode="auto">
          <a:xfrm>
            <a:off x="4623753" y="3573463"/>
            <a:ext cx="1873250" cy="863600"/>
          </a:xfrm>
          <a:prstGeom prst="flowChartDecision">
            <a:avLst/>
          </a:prstGeom>
          <a:solidFill>
            <a:srgbClr val="00B0F0"/>
          </a:solidFill>
          <a:ln w="9525">
            <a:solidFill>
              <a:schemeClr val="accent1"/>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dirty="0">
                <a:ea typeface="宋体" panose="02010600030101010101" pitchFamily="2" charset="-122"/>
              </a:rPr>
              <a:t>S&gt;=70</a:t>
            </a:r>
            <a:endParaRPr lang="en-US" altLang="zh-CN" dirty="0">
              <a:ea typeface="宋体" panose="02010600030101010101" pitchFamily="2" charset="-122"/>
            </a:endParaRPr>
          </a:p>
        </p:txBody>
      </p:sp>
      <p:sp>
        <p:nvSpPr>
          <p:cNvPr id="73735" name="AutoShape 7"/>
          <p:cNvSpPr>
            <a:spLocks noChangeArrowheads="1"/>
          </p:cNvSpPr>
          <p:nvPr/>
        </p:nvSpPr>
        <p:spPr bwMode="auto">
          <a:xfrm>
            <a:off x="3544253" y="4510088"/>
            <a:ext cx="2159000" cy="863600"/>
          </a:xfrm>
          <a:prstGeom prst="flowChartDecision">
            <a:avLst/>
          </a:prstGeom>
          <a:solidFill>
            <a:srgbClr val="00B0F0"/>
          </a:solidFill>
          <a:ln w="9525">
            <a:solidFill>
              <a:schemeClr val="tx1"/>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dirty="0">
                <a:ea typeface="宋体" panose="02010600030101010101" pitchFamily="2" charset="-122"/>
              </a:rPr>
              <a:t>S&gt;=60</a:t>
            </a:r>
            <a:endParaRPr lang="en-US" altLang="zh-CN" dirty="0">
              <a:ea typeface="宋体" panose="02010600030101010101" pitchFamily="2" charset="-122"/>
            </a:endParaRPr>
          </a:p>
        </p:txBody>
      </p:sp>
      <p:sp>
        <p:nvSpPr>
          <p:cNvPr id="73736" name="Line 8"/>
          <p:cNvSpPr>
            <a:spLocks noChangeShapeType="1"/>
          </p:cNvSpPr>
          <p:nvPr/>
        </p:nvSpPr>
        <p:spPr bwMode="auto">
          <a:xfrm flipH="1">
            <a:off x="6372199" y="1946276"/>
            <a:ext cx="1613" cy="54662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37" name="Line 9"/>
          <p:cNvSpPr>
            <a:spLocks noChangeShapeType="1"/>
          </p:cNvSpPr>
          <p:nvPr/>
        </p:nvSpPr>
        <p:spPr bwMode="auto">
          <a:xfrm>
            <a:off x="5555124" y="2925763"/>
            <a:ext cx="0" cy="6477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38" name="Line 10"/>
          <p:cNvSpPr>
            <a:spLocks noChangeShapeType="1"/>
          </p:cNvSpPr>
          <p:nvPr/>
        </p:nvSpPr>
        <p:spPr bwMode="auto">
          <a:xfrm>
            <a:off x="4623753" y="4005263"/>
            <a:ext cx="0" cy="5048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39" name="Line 11"/>
          <p:cNvSpPr>
            <a:spLocks noChangeShapeType="1"/>
          </p:cNvSpPr>
          <p:nvPr/>
        </p:nvSpPr>
        <p:spPr bwMode="auto">
          <a:xfrm>
            <a:off x="7200900" y="1268413"/>
            <a:ext cx="0" cy="2889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40" name="Line 12"/>
          <p:cNvSpPr>
            <a:spLocks noChangeShapeType="1"/>
          </p:cNvSpPr>
          <p:nvPr/>
        </p:nvSpPr>
        <p:spPr bwMode="auto">
          <a:xfrm>
            <a:off x="8031163" y="1949450"/>
            <a:ext cx="0" cy="6477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41" name="Line 13"/>
          <p:cNvSpPr>
            <a:spLocks noChangeShapeType="1"/>
          </p:cNvSpPr>
          <p:nvPr/>
        </p:nvSpPr>
        <p:spPr bwMode="auto">
          <a:xfrm>
            <a:off x="7210886" y="2925763"/>
            <a:ext cx="0" cy="6477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42" name="Line 14"/>
          <p:cNvSpPr>
            <a:spLocks noChangeShapeType="1"/>
          </p:cNvSpPr>
          <p:nvPr/>
        </p:nvSpPr>
        <p:spPr bwMode="auto">
          <a:xfrm>
            <a:off x="6497003" y="4005263"/>
            <a:ext cx="0" cy="57626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43" name="Line 15"/>
          <p:cNvSpPr>
            <a:spLocks noChangeShapeType="1"/>
          </p:cNvSpPr>
          <p:nvPr/>
        </p:nvSpPr>
        <p:spPr bwMode="auto">
          <a:xfrm>
            <a:off x="3544253" y="4941888"/>
            <a:ext cx="0" cy="50323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44" name="Line 16"/>
          <p:cNvSpPr>
            <a:spLocks noChangeShapeType="1"/>
          </p:cNvSpPr>
          <p:nvPr/>
        </p:nvSpPr>
        <p:spPr bwMode="auto">
          <a:xfrm>
            <a:off x="5704840" y="4941888"/>
            <a:ext cx="0" cy="57626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45" name="Rectangle 17"/>
          <p:cNvSpPr>
            <a:spLocks noChangeArrowheads="1"/>
          </p:cNvSpPr>
          <p:nvPr/>
        </p:nvSpPr>
        <p:spPr bwMode="auto">
          <a:xfrm>
            <a:off x="5938838" y="2060575"/>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a:ea typeface="宋体" panose="02010600030101010101" pitchFamily="2" charset="-122"/>
              </a:rPr>
              <a:t>N</a:t>
            </a:r>
            <a:endParaRPr lang="en-US" altLang="zh-CN" b="1">
              <a:ea typeface="宋体" panose="02010600030101010101" pitchFamily="2" charset="-122"/>
            </a:endParaRPr>
          </a:p>
        </p:txBody>
      </p:sp>
      <p:sp>
        <p:nvSpPr>
          <p:cNvPr id="73746" name="Rectangle 18"/>
          <p:cNvSpPr>
            <a:spLocks noChangeArrowheads="1"/>
          </p:cNvSpPr>
          <p:nvPr/>
        </p:nvSpPr>
        <p:spPr bwMode="auto">
          <a:xfrm>
            <a:off x="5194761" y="3068638"/>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a:ea typeface="宋体" panose="02010600030101010101" pitchFamily="2" charset="-122"/>
              </a:rPr>
              <a:t>N</a:t>
            </a:r>
            <a:endParaRPr lang="en-US" altLang="zh-CN" b="1">
              <a:ea typeface="宋体" panose="02010600030101010101" pitchFamily="2" charset="-122"/>
            </a:endParaRPr>
          </a:p>
        </p:txBody>
      </p:sp>
      <p:sp>
        <p:nvSpPr>
          <p:cNvPr id="73747" name="Rectangle 19"/>
          <p:cNvSpPr>
            <a:spLocks noChangeArrowheads="1"/>
          </p:cNvSpPr>
          <p:nvPr/>
        </p:nvSpPr>
        <p:spPr bwMode="auto">
          <a:xfrm>
            <a:off x="7176999" y="3068638"/>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ea typeface="宋体" panose="02010600030101010101" pitchFamily="2" charset="-122"/>
              </a:rPr>
              <a:t>Y</a:t>
            </a:r>
            <a:endParaRPr lang="en-US" altLang="zh-CN" b="1" dirty="0">
              <a:ea typeface="宋体" panose="02010600030101010101" pitchFamily="2" charset="-122"/>
            </a:endParaRPr>
          </a:p>
        </p:txBody>
      </p:sp>
      <p:sp>
        <p:nvSpPr>
          <p:cNvPr id="73748" name="Rectangle 20"/>
          <p:cNvSpPr>
            <a:spLocks noChangeArrowheads="1"/>
          </p:cNvSpPr>
          <p:nvPr/>
        </p:nvSpPr>
        <p:spPr bwMode="auto">
          <a:xfrm>
            <a:off x="8027615" y="2060575"/>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ea typeface="宋体" panose="02010600030101010101" pitchFamily="2" charset="-122"/>
              </a:rPr>
              <a:t>Y</a:t>
            </a:r>
            <a:endParaRPr lang="en-US" altLang="zh-CN" b="1" dirty="0">
              <a:ea typeface="宋体" panose="02010600030101010101" pitchFamily="2" charset="-122"/>
            </a:endParaRPr>
          </a:p>
        </p:txBody>
      </p:sp>
      <p:sp>
        <p:nvSpPr>
          <p:cNvPr id="73749" name="Rectangle 21"/>
          <p:cNvSpPr>
            <a:spLocks noChangeArrowheads="1"/>
          </p:cNvSpPr>
          <p:nvPr/>
        </p:nvSpPr>
        <p:spPr bwMode="auto">
          <a:xfrm>
            <a:off x="3374073" y="5434648"/>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dirty="0">
                <a:ea typeface="宋体" panose="02010600030101010101" pitchFamily="2" charset="-122"/>
              </a:rPr>
              <a:t>E</a:t>
            </a:r>
            <a:endParaRPr lang="en-US" altLang="zh-CN" dirty="0">
              <a:ea typeface="宋体" panose="02010600030101010101" pitchFamily="2" charset="-122"/>
            </a:endParaRPr>
          </a:p>
        </p:txBody>
      </p:sp>
      <p:sp>
        <p:nvSpPr>
          <p:cNvPr id="73750" name="Rectangle 22"/>
          <p:cNvSpPr>
            <a:spLocks noChangeArrowheads="1"/>
          </p:cNvSpPr>
          <p:nvPr/>
        </p:nvSpPr>
        <p:spPr bwMode="auto">
          <a:xfrm>
            <a:off x="5525453" y="5462905"/>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dirty="0">
                <a:ea typeface="宋体" panose="02010600030101010101" pitchFamily="2" charset="-122"/>
              </a:rPr>
              <a:t>D</a:t>
            </a:r>
            <a:endParaRPr lang="en-US" altLang="zh-CN" dirty="0">
              <a:ea typeface="宋体" panose="02010600030101010101" pitchFamily="2" charset="-122"/>
            </a:endParaRPr>
          </a:p>
        </p:txBody>
      </p:sp>
      <p:sp>
        <p:nvSpPr>
          <p:cNvPr id="73751" name="Rectangle 23"/>
          <p:cNvSpPr>
            <a:spLocks noChangeArrowheads="1"/>
          </p:cNvSpPr>
          <p:nvPr/>
        </p:nvSpPr>
        <p:spPr bwMode="auto">
          <a:xfrm>
            <a:off x="5682002" y="5018706"/>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ea typeface="宋体" panose="02010600030101010101" pitchFamily="2" charset="-122"/>
              </a:rPr>
              <a:t>Y</a:t>
            </a:r>
            <a:endParaRPr lang="en-US" altLang="zh-CN" b="1" dirty="0">
              <a:ea typeface="宋体" panose="02010600030101010101" pitchFamily="2" charset="-122"/>
            </a:endParaRPr>
          </a:p>
        </p:txBody>
      </p:sp>
      <p:sp>
        <p:nvSpPr>
          <p:cNvPr id="73752" name="Rectangle 24"/>
          <p:cNvSpPr>
            <a:spLocks noChangeArrowheads="1"/>
          </p:cNvSpPr>
          <p:nvPr/>
        </p:nvSpPr>
        <p:spPr bwMode="auto">
          <a:xfrm>
            <a:off x="3183890" y="5013325"/>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a:ea typeface="宋体" panose="02010600030101010101" pitchFamily="2" charset="-122"/>
              </a:rPr>
              <a:t>N</a:t>
            </a:r>
            <a:endParaRPr lang="en-US" altLang="zh-CN" b="1">
              <a:ea typeface="宋体" panose="02010600030101010101" pitchFamily="2" charset="-122"/>
            </a:endParaRPr>
          </a:p>
        </p:txBody>
      </p:sp>
      <p:sp>
        <p:nvSpPr>
          <p:cNvPr id="73753" name="Rectangle 25"/>
          <p:cNvSpPr>
            <a:spLocks noChangeArrowheads="1"/>
          </p:cNvSpPr>
          <p:nvPr/>
        </p:nvSpPr>
        <p:spPr bwMode="auto">
          <a:xfrm>
            <a:off x="6497003" y="411017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ea typeface="宋体" panose="02010600030101010101" pitchFamily="2" charset="-122"/>
              </a:rPr>
              <a:t>Y</a:t>
            </a:r>
            <a:endParaRPr lang="en-US" altLang="zh-CN" b="1" dirty="0">
              <a:ea typeface="宋体" panose="02010600030101010101" pitchFamily="2" charset="-122"/>
            </a:endParaRPr>
          </a:p>
        </p:txBody>
      </p:sp>
      <p:sp>
        <p:nvSpPr>
          <p:cNvPr id="73754" name="Rectangle 26"/>
          <p:cNvSpPr>
            <a:spLocks noChangeArrowheads="1"/>
          </p:cNvSpPr>
          <p:nvPr/>
        </p:nvSpPr>
        <p:spPr bwMode="auto">
          <a:xfrm>
            <a:off x="4256802" y="4057652"/>
            <a:ext cx="2889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ea typeface="宋体" panose="02010600030101010101" pitchFamily="2" charset="-122"/>
              </a:rPr>
              <a:t>N</a:t>
            </a:r>
            <a:endParaRPr lang="en-US" altLang="zh-CN" b="1" dirty="0">
              <a:ea typeface="宋体" panose="02010600030101010101" pitchFamily="2" charset="-122"/>
            </a:endParaRPr>
          </a:p>
        </p:txBody>
      </p:sp>
      <p:sp>
        <p:nvSpPr>
          <p:cNvPr id="73755" name="Rectangle 27"/>
          <p:cNvSpPr>
            <a:spLocks noChangeArrowheads="1"/>
          </p:cNvSpPr>
          <p:nvPr/>
        </p:nvSpPr>
        <p:spPr bwMode="auto">
          <a:xfrm>
            <a:off x="7857331" y="2597150"/>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dirty="0">
                <a:ea typeface="宋体" panose="02010600030101010101" pitchFamily="2" charset="-122"/>
              </a:rPr>
              <a:t>A</a:t>
            </a:r>
            <a:endParaRPr lang="en-US" altLang="zh-CN" dirty="0">
              <a:ea typeface="宋体" panose="02010600030101010101" pitchFamily="2" charset="-122"/>
            </a:endParaRPr>
          </a:p>
        </p:txBody>
      </p:sp>
      <p:sp>
        <p:nvSpPr>
          <p:cNvPr id="73756" name="Rectangle 28"/>
          <p:cNvSpPr>
            <a:spLocks noChangeArrowheads="1"/>
          </p:cNvSpPr>
          <p:nvPr/>
        </p:nvSpPr>
        <p:spPr bwMode="auto">
          <a:xfrm>
            <a:off x="7066424" y="3573463"/>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a:ea typeface="宋体" panose="02010600030101010101" pitchFamily="2" charset="-122"/>
              </a:rPr>
              <a:t>B</a:t>
            </a:r>
            <a:endParaRPr lang="en-US" altLang="zh-CN">
              <a:ea typeface="宋体" panose="02010600030101010101" pitchFamily="2" charset="-122"/>
            </a:endParaRPr>
          </a:p>
        </p:txBody>
      </p:sp>
      <p:sp>
        <p:nvSpPr>
          <p:cNvPr id="73757" name="Rectangle 29"/>
          <p:cNvSpPr>
            <a:spLocks noChangeArrowheads="1"/>
          </p:cNvSpPr>
          <p:nvPr/>
        </p:nvSpPr>
        <p:spPr bwMode="auto">
          <a:xfrm>
            <a:off x="6340951" y="4581525"/>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a:ea typeface="宋体" panose="02010600030101010101" pitchFamily="2" charset="-122"/>
              </a:rPr>
              <a:t>C</a:t>
            </a:r>
            <a:endParaRPr lang="en-US" altLang="zh-CN">
              <a:ea typeface="宋体" panose="02010600030101010101" pitchFamily="2" charset="-122"/>
            </a:endParaRPr>
          </a:p>
        </p:txBody>
      </p:sp>
      <p:sp>
        <p:nvSpPr>
          <p:cNvPr id="73758" name="Text Box 30"/>
          <p:cNvSpPr txBox="1">
            <a:spLocks noChangeArrowheads="1"/>
          </p:cNvSpPr>
          <p:nvPr/>
        </p:nvSpPr>
        <p:spPr bwMode="auto">
          <a:xfrm>
            <a:off x="4060068" y="1579121"/>
            <a:ext cx="1728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l">
              <a:spcBef>
                <a:spcPct val="50000"/>
              </a:spcBef>
            </a:pPr>
            <a:r>
              <a:rPr lang="zh-CN" altLang="en-US" dirty="0">
                <a:ea typeface="宋体" panose="02010600030101010101" pitchFamily="2" charset="-122"/>
              </a:rPr>
              <a:t>判断流程一</a:t>
            </a:r>
            <a:endParaRPr lang="zh-CN" altLang="en-US" dirty="0">
              <a:ea typeface="宋体" panose="02010600030101010101" pitchFamily="2" charset="-122"/>
            </a:endParaRPr>
          </a:p>
        </p:txBody>
      </p:sp>
      <p:grpSp>
        <p:nvGrpSpPr>
          <p:cNvPr id="33" name="组合 32"/>
          <p:cNvGrpSpPr/>
          <p:nvPr/>
        </p:nvGrpSpPr>
        <p:grpSpPr>
          <a:xfrm>
            <a:off x="251520" y="129471"/>
            <a:ext cx="7848872" cy="649551"/>
            <a:chOff x="718072" y="5184550"/>
            <a:chExt cx="7848872" cy="649551"/>
          </a:xfrm>
        </p:grpSpPr>
        <p:grpSp>
          <p:nvGrpSpPr>
            <p:cNvPr id="34" name="组合 33"/>
            <p:cNvGrpSpPr/>
            <p:nvPr/>
          </p:nvGrpSpPr>
          <p:grpSpPr>
            <a:xfrm>
              <a:off x="718072" y="5184550"/>
              <a:ext cx="7848872" cy="649551"/>
              <a:chOff x="738579" y="5820119"/>
              <a:chExt cx="8549038" cy="850570"/>
            </a:xfrm>
          </p:grpSpPr>
          <p:sp>
            <p:nvSpPr>
              <p:cNvPr id="36"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37" name="TextBox 6"/>
              <p:cNvSpPr txBox="1">
                <a:spLocks noChangeArrowheads="1"/>
              </p:cNvSpPr>
              <p:nvPr/>
            </p:nvSpPr>
            <p:spPr bwMode="auto">
              <a:xfrm>
                <a:off x="738579" y="5824367"/>
                <a:ext cx="8549038" cy="84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8.7 </a:t>
                </a:r>
                <a:r>
                  <a:rPr lang="zh-CN" altLang="en-US" sz="3600" b="1" dirty="0">
                    <a:latin typeface="Times New Roman" panose="02020603050405020304" pitchFamily="18" charset="0"/>
                    <a:ea typeface="黑体" panose="02010609060101010101" pitchFamily="49" charset="-122"/>
                  </a:rPr>
                  <a:t>哈夫曼树 </a:t>
                </a:r>
                <a:r>
                  <a:rPr lang="en-US" altLang="zh-CN" sz="3600" b="1" dirty="0">
                    <a:latin typeface="Times New Roman" panose="02020603050405020304" pitchFamily="18" charset="0"/>
                    <a:ea typeface="黑体" panose="02010609060101010101" pitchFamily="49" charset="-122"/>
                  </a:rPr>
                  <a:t>(</a:t>
                </a:r>
                <a:r>
                  <a:rPr lang="en-US" altLang="zh-CN" sz="3600" b="1" dirty="0">
                    <a:solidFill>
                      <a:srgbClr val="0000FF"/>
                    </a:solidFill>
                    <a:latin typeface="Times New Roman" panose="02020603050405020304" pitchFamily="18" charset="0"/>
                    <a:ea typeface="黑体" panose="02010609060101010101" pitchFamily="49" charset="-122"/>
                  </a:rPr>
                  <a:t>Huffman Tree</a:t>
                </a:r>
                <a:r>
                  <a:rPr lang="en-US" altLang="zh-CN" sz="3600" b="1" dirty="0">
                    <a:latin typeface="Times New Roman" panose="02020603050405020304" pitchFamily="18" charset="0"/>
                    <a:ea typeface="黑体" panose="02010609060101010101" pitchFamily="49" charset="-122"/>
                  </a:rPr>
                  <a:t>)</a:t>
                </a:r>
                <a:endParaRPr lang="zh-CN" altLang="en-US" sz="3600" b="1" dirty="0">
                  <a:latin typeface="Times New Roman" panose="02020603050405020304" pitchFamily="18" charset="0"/>
                  <a:ea typeface="黑体" panose="02010609060101010101" pitchFamily="49" charset="-122"/>
                </a:endParaRPr>
              </a:p>
            </p:txBody>
          </p:sp>
        </p:grpSp>
        <p:pic>
          <p:nvPicPr>
            <p:cNvPr id="35" name="图片 3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552" y="5308113"/>
              <a:ext cx="386546" cy="3874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linds(horizontal)">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linds(horizontal)">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blinds(horizontal)">
                                      <p:cBhvr>
                                        <p:cTn id="30" dur="5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blinds(horizontal)">
                                      <p:cBhvr>
                                        <p:cTn id="35" dur="500"/>
                                        <p:tgtEl>
                                          <p:spTgt spid="2">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3758"/>
                                        </p:tgtEl>
                                        <p:attrNameLst>
                                          <p:attrName>style.visibility</p:attrName>
                                        </p:attrNameLst>
                                      </p:cBhvr>
                                      <p:to>
                                        <p:strVal val="visible"/>
                                      </p:to>
                                    </p:set>
                                    <p:animEffect transition="in" filter="blinds(horizontal)">
                                      <p:cBhvr>
                                        <p:cTn id="40" dur="500"/>
                                        <p:tgtEl>
                                          <p:spTgt spid="73758"/>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73739"/>
                                        </p:tgtEl>
                                        <p:attrNameLst>
                                          <p:attrName>style.visibility</p:attrName>
                                        </p:attrNameLst>
                                      </p:cBhvr>
                                      <p:to>
                                        <p:strVal val="visible"/>
                                      </p:to>
                                    </p:set>
                                    <p:animEffect transition="in" filter="blinds(horizontal)">
                                      <p:cBhvr>
                                        <p:cTn id="45" dur="500"/>
                                        <p:tgtEl>
                                          <p:spTgt spid="73739"/>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73732"/>
                                        </p:tgtEl>
                                        <p:attrNameLst>
                                          <p:attrName>style.visibility</p:attrName>
                                        </p:attrNameLst>
                                      </p:cBhvr>
                                      <p:to>
                                        <p:strVal val="visible"/>
                                      </p:to>
                                    </p:set>
                                    <p:animEffect transition="in" filter="blinds(horizontal)">
                                      <p:cBhvr>
                                        <p:cTn id="50" dur="500"/>
                                        <p:tgtEl>
                                          <p:spTgt spid="73732"/>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73740"/>
                                        </p:tgtEl>
                                        <p:attrNameLst>
                                          <p:attrName>style.visibility</p:attrName>
                                        </p:attrNameLst>
                                      </p:cBhvr>
                                      <p:to>
                                        <p:strVal val="visible"/>
                                      </p:to>
                                    </p:set>
                                    <p:animEffect transition="in" filter="blinds(horizontal)">
                                      <p:cBhvr>
                                        <p:cTn id="55" dur="500"/>
                                        <p:tgtEl>
                                          <p:spTgt spid="73740"/>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73748"/>
                                        </p:tgtEl>
                                        <p:attrNameLst>
                                          <p:attrName>style.visibility</p:attrName>
                                        </p:attrNameLst>
                                      </p:cBhvr>
                                      <p:to>
                                        <p:strVal val="visible"/>
                                      </p:to>
                                    </p:set>
                                    <p:animEffect transition="in" filter="blinds(horizontal)">
                                      <p:cBhvr>
                                        <p:cTn id="58" dur="500"/>
                                        <p:tgtEl>
                                          <p:spTgt spid="73748"/>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73755"/>
                                        </p:tgtEl>
                                        <p:attrNameLst>
                                          <p:attrName>style.visibility</p:attrName>
                                        </p:attrNameLst>
                                      </p:cBhvr>
                                      <p:to>
                                        <p:strVal val="visible"/>
                                      </p:to>
                                    </p:set>
                                    <p:animEffect transition="in" filter="blinds(horizontal)">
                                      <p:cBhvr>
                                        <p:cTn id="63" dur="500"/>
                                        <p:tgtEl>
                                          <p:spTgt spid="73755"/>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73736"/>
                                        </p:tgtEl>
                                        <p:attrNameLst>
                                          <p:attrName>style.visibility</p:attrName>
                                        </p:attrNameLst>
                                      </p:cBhvr>
                                      <p:to>
                                        <p:strVal val="visible"/>
                                      </p:to>
                                    </p:set>
                                    <p:animEffect transition="in" filter="blinds(horizontal)">
                                      <p:cBhvr>
                                        <p:cTn id="68" dur="500"/>
                                        <p:tgtEl>
                                          <p:spTgt spid="73736"/>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73745"/>
                                        </p:tgtEl>
                                        <p:attrNameLst>
                                          <p:attrName>style.visibility</p:attrName>
                                        </p:attrNameLst>
                                      </p:cBhvr>
                                      <p:to>
                                        <p:strVal val="visible"/>
                                      </p:to>
                                    </p:set>
                                    <p:animEffect transition="in" filter="blinds(horizontal)">
                                      <p:cBhvr>
                                        <p:cTn id="71" dur="500"/>
                                        <p:tgtEl>
                                          <p:spTgt spid="73745"/>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73733"/>
                                        </p:tgtEl>
                                        <p:attrNameLst>
                                          <p:attrName>style.visibility</p:attrName>
                                        </p:attrNameLst>
                                      </p:cBhvr>
                                      <p:to>
                                        <p:strVal val="visible"/>
                                      </p:to>
                                    </p:set>
                                    <p:animEffect transition="in" filter="blinds(horizontal)">
                                      <p:cBhvr>
                                        <p:cTn id="76" dur="500"/>
                                        <p:tgtEl>
                                          <p:spTgt spid="73733"/>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73741"/>
                                        </p:tgtEl>
                                        <p:attrNameLst>
                                          <p:attrName>style.visibility</p:attrName>
                                        </p:attrNameLst>
                                      </p:cBhvr>
                                      <p:to>
                                        <p:strVal val="visible"/>
                                      </p:to>
                                    </p:set>
                                    <p:animEffect transition="in" filter="blinds(horizontal)">
                                      <p:cBhvr>
                                        <p:cTn id="81" dur="500"/>
                                        <p:tgtEl>
                                          <p:spTgt spid="73741"/>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73747"/>
                                        </p:tgtEl>
                                        <p:attrNameLst>
                                          <p:attrName>style.visibility</p:attrName>
                                        </p:attrNameLst>
                                      </p:cBhvr>
                                      <p:to>
                                        <p:strVal val="visible"/>
                                      </p:to>
                                    </p:set>
                                    <p:animEffect transition="in" filter="blinds(horizontal)">
                                      <p:cBhvr>
                                        <p:cTn id="84" dur="500"/>
                                        <p:tgtEl>
                                          <p:spTgt spid="73747"/>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73756"/>
                                        </p:tgtEl>
                                        <p:attrNameLst>
                                          <p:attrName>style.visibility</p:attrName>
                                        </p:attrNameLst>
                                      </p:cBhvr>
                                      <p:to>
                                        <p:strVal val="visible"/>
                                      </p:to>
                                    </p:set>
                                    <p:animEffect transition="in" filter="blinds(horizontal)">
                                      <p:cBhvr>
                                        <p:cTn id="89" dur="500"/>
                                        <p:tgtEl>
                                          <p:spTgt spid="73756"/>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73737"/>
                                        </p:tgtEl>
                                        <p:attrNameLst>
                                          <p:attrName>style.visibility</p:attrName>
                                        </p:attrNameLst>
                                      </p:cBhvr>
                                      <p:to>
                                        <p:strVal val="visible"/>
                                      </p:to>
                                    </p:set>
                                    <p:animEffect transition="in" filter="blinds(horizontal)">
                                      <p:cBhvr>
                                        <p:cTn id="94" dur="500"/>
                                        <p:tgtEl>
                                          <p:spTgt spid="73737"/>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73746"/>
                                        </p:tgtEl>
                                        <p:attrNameLst>
                                          <p:attrName>style.visibility</p:attrName>
                                        </p:attrNameLst>
                                      </p:cBhvr>
                                      <p:to>
                                        <p:strVal val="visible"/>
                                      </p:to>
                                    </p:set>
                                    <p:animEffect transition="in" filter="blinds(horizontal)">
                                      <p:cBhvr>
                                        <p:cTn id="97" dur="500"/>
                                        <p:tgtEl>
                                          <p:spTgt spid="73746"/>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73734"/>
                                        </p:tgtEl>
                                        <p:attrNameLst>
                                          <p:attrName>style.visibility</p:attrName>
                                        </p:attrNameLst>
                                      </p:cBhvr>
                                      <p:to>
                                        <p:strVal val="visible"/>
                                      </p:to>
                                    </p:set>
                                    <p:animEffect transition="in" filter="blinds(horizontal)">
                                      <p:cBhvr>
                                        <p:cTn id="102" dur="500"/>
                                        <p:tgtEl>
                                          <p:spTgt spid="73734"/>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73742"/>
                                        </p:tgtEl>
                                        <p:attrNameLst>
                                          <p:attrName>style.visibility</p:attrName>
                                        </p:attrNameLst>
                                      </p:cBhvr>
                                      <p:to>
                                        <p:strVal val="visible"/>
                                      </p:to>
                                    </p:set>
                                    <p:animEffect transition="in" filter="blinds(horizontal)">
                                      <p:cBhvr>
                                        <p:cTn id="107" dur="500"/>
                                        <p:tgtEl>
                                          <p:spTgt spid="73742"/>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73753"/>
                                        </p:tgtEl>
                                        <p:attrNameLst>
                                          <p:attrName>style.visibility</p:attrName>
                                        </p:attrNameLst>
                                      </p:cBhvr>
                                      <p:to>
                                        <p:strVal val="visible"/>
                                      </p:to>
                                    </p:set>
                                    <p:animEffect transition="in" filter="blinds(horizontal)">
                                      <p:cBhvr>
                                        <p:cTn id="110" dur="500"/>
                                        <p:tgtEl>
                                          <p:spTgt spid="73753"/>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73757"/>
                                        </p:tgtEl>
                                        <p:attrNameLst>
                                          <p:attrName>style.visibility</p:attrName>
                                        </p:attrNameLst>
                                      </p:cBhvr>
                                      <p:to>
                                        <p:strVal val="visible"/>
                                      </p:to>
                                    </p:set>
                                    <p:animEffect transition="in" filter="blinds(horizontal)">
                                      <p:cBhvr>
                                        <p:cTn id="115" dur="500"/>
                                        <p:tgtEl>
                                          <p:spTgt spid="73757"/>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nodeType="clickEffect">
                                  <p:stCondLst>
                                    <p:cond delay="0"/>
                                  </p:stCondLst>
                                  <p:childTnLst>
                                    <p:set>
                                      <p:cBhvr>
                                        <p:cTn id="119" dur="1" fill="hold">
                                          <p:stCondLst>
                                            <p:cond delay="0"/>
                                          </p:stCondLst>
                                        </p:cTn>
                                        <p:tgtEl>
                                          <p:spTgt spid="73738"/>
                                        </p:tgtEl>
                                        <p:attrNameLst>
                                          <p:attrName>style.visibility</p:attrName>
                                        </p:attrNameLst>
                                      </p:cBhvr>
                                      <p:to>
                                        <p:strVal val="visible"/>
                                      </p:to>
                                    </p:set>
                                    <p:animEffect transition="in" filter="blinds(horizontal)">
                                      <p:cBhvr>
                                        <p:cTn id="120" dur="500"/>
                                        <p:tgtEl>
                                          <p:spTgt spid="73738"/>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73754"/>
                                        </p:tgtEl>
                                        <p:attrNameLst>
                                          <p:attrName>style.visibility</p:attrName>
                                        </p:attrNameLst>
                                      </p:cBhvr>
                                      <p:to>
                                        <p:strVal val="visible"/>
                                      </p:to>
                                    </p:set>
                                    <p:animEffect transition="in" filter="blinds(horizontal)">
                                      <p:cBhvr>
                                        <p:cTn id="123" dur="500"/>
                                        <p:tgtEl>
                                          <p:spTgt spid="73754"/>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grpId="0" nodeType="clickEffect">
                                  <p:stCondLst>
                                    <p:cond delay="0"/>
                                  </p:stCondLst>
                                  <p:childTnLst>
                                    <p:set>
                                      <p:cBhvr>
                                        <p:cTn id="127" dur="1" fill="hold">
                                          <p:stCondLst>
                                            <p:cond delay="0"/>
                                          </p:stCondLst>
                                        </p:cTn>
                                        <p:tgtEl>
                                          <p:spTgt spid="73735"/>
                                        </p:tgtEl>
                                        <p:attrNameLst>
                                          <p:attrName>style.visibility</p:attrName>
                                        </p:attrNameLst>
                                      </p:cBhvr>
                                      <p:to>
                                        <p:strVal val="visible"/>
                                      </p:to>
                                    </p:set>
                                    <p:animEffect transition="in" filter="blinds(horizontal)">
                                      <p:cBhvr>
                                        <p:cTn id="128" dur="500"/>
                                        <p:tgtEl>
                                          <p:spTgt spid="73735"/>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10" fill="hold" nodeType="clickEffect">
                                  <p:stCondLst>
                                    <p:cond delay="0"/>
                                  </p:stCondLst>
                                  <p:childTnLst>
                                    <p:set>
                                      <p:cBhvr>
                                        <p:cTn id="132" dur="1" fill="hold">
                                          <p:stCondLst>
                                            <p:cond delay="0"/>
                                          </p:stCondLst>
                                        </p:cTn>
                                        <p:tgtEl>
                                          <p:spTgt spid="73744"/>
                                        </p:tgtEl>
                                        <p:attrNameLst>
                                          <p:attrName>style.visibility</p:attrName>
                                        </p:attrNameLst>
                                      </p:cBhvr>
                                      <p:to>
                                        <p:strVal val="visible"/>
                                      </p:to>
                                    </p:set>
                                    <p:animEffect transition="in" filter="blinds(horizontal)">
                                      <p:cBhvr>
                                        <p:cTn id="133" dur="500"/>
                                        <p:tgtEl>
                                          <p:spTgt spid="73744"/>
                                        </p:tgtEl>
                                      </p:cBhvr>
                                    </p:animEffect>
                                  </p:childTnLst>
                                </p:cTn>
                              </p:par>
                              <p:par>
                                <p:cTn id="134" presetID="3" presetClass="entr" presetSubtype="10" fill="hold" grpId="0" nodeType="withEffect">
                                  <p:stCondLst>
                                    <p:cond delay="0"/>
                                  </p:stCondLst>
                                  <p:childTnLst>
                                    <p:set>
                                      <p:cBhvr>
                                        <p:cTn id="135" dur="1" fill="hold">
                                          <p:stCondLst>
                                            <p:cond delay="0"/>
                                          </p:stCondLst>
                                        </p:cTn>
                                        <p:tgtEl>
                                          <p:spTgt spid="73751"/>
                                        </p:tgtEl>
                                        <p:attrNameLst>
                                          <p:attrName>style.visibility</p:attrName>
                                        </p:attrNameLst>
                                      </p:cBhvr>
                                      <p:to>
                                        <p:strVal val="visible"/>
                                      </p:to>
                                    </p:set>
                                    <p:animEffect transition="in" filter="blinds(horizontal)">
                                      <p:cBhvr>
                                        <p:cTn id="136" dur="500"/>
                                        <p:tgtEl>
                                          <p:spTgt spid="73751"/>
                                        </p:tgtEl>
                                      </p:cBhvr>
                                    </p:animEffect>
                                  </p:childTnLst>
                                </p:cTn>
                              </p:par>
                            </p:childTnLst>
                          </p:cTn>
                        </p:par>
                      </p:childTnLst>
                    </p:cTn>
                  </p:par>
                  <p:par>
                    <p:cTn id="137" fill="hold">
                      <p:stCondLst>
                        <p:cond delay="indefinite"/>
                      </p:stCondLst>
                      <p:childTnLst>
                        <p:par>
                          <p:cTn id="138" fill="hold">
                            <p:stCondLst>
                              <p:cond delay="0"/>
                            </p:stCondLst>
                            <p:childTnLst>
                              <p:par>
                                <p:cTn id="139" presetID="3" presetClass="entr" presetSubtype="10" fill="hold" grpId="0" nodeType="clickEffect">
                                  <p:stCondLst>
                                    <p:cond delay="0"/>
                                  </p:stCondLst>
                                  <p:childTnLst>
                                    <p:set>
                                      <p:cBhvr>
                                        <p:cTn id="140" dur="1" fill="hold">
                                          <p:stCondLst>
                                            <p:cond delay="0"/>
                                          </p:stCondLst>
                                        </p:cTn>
                                        <p:tgtEl>
                                          <p:spTgt spid="73750"/>
                                        </p:tgtEl>
                                        <p:attrNameLst>
                                          <p:attrName>style.visibility</p:attrName>
                                        </p:attrNameLst>
                                      </p:cBhvr>
                                      <p:to>
                                        <p:strVal val="visible"/>
                                      </p:to>
                                    </p:set>
                                    <p:animEffect transition="in" filter="blinds(horizontal)">
                                      <p:cBhvr>
                                        <p:cTn id="141" dur="500"/>
                                        <p:tgtEl>
                                          <p:spTgt spid="73750"/>
                                        </p:tgtEl>
                                      </p:cBhvr>
                                    </p:animEffect>
                                  </p:childTnLst>
                                </p:cTn>
                              </p:par>
                            </p:childTnLst>
                          </p:cTn>
                        </p:par>
                      </p:childTnLst>
                    </p:cTn>
                  </p:par>
                  <p:par>
                    <p:cTn id="142" fill="hold">
                      <p:stCondLst>
                        <p:cond delay="indefinite"/>
                      </p:stCondLst>
                      <p:childTnLst>
                        <p:par>
                          <p:cTn id="143" fill="hold">
                            <p:stCondLst>
                              <p:cond delay="0"/>
                            </p:stCondLst>
                            <p:childTnLst>
                              <p:par>
                                <p:cTn id="144" presetID="3" presetClass="entr" presetSubtype="10" fill="hold" nodeType="clickEffect">
                                  <p:stCondLst>
                                    <p:cond delay="0"/>
                                  </p:stCondLst>
                                  <p:childTnLst>
                                    <p:set>
                                      <p:cBhvr>
                                        <p:cTn id="145" dur="1" fill="hold">
                                          <p:stCondLst>
                                            <p:cond delay="0"/>
                                          </p:stCondLst>
                                        </p:cTn>
                                        <p:tgtEl>
                                          <p:spTgt spid="73743"/>
                                        </p:tgtEl>
                                        <p:attrNameLst>
                                          <p:attrName>style.visibility</p:attrName>
                                        </p:attrNameLst>
                                      </p:cBhvr>
                                      <p:to>
                                        <p:strVal val="visible"/>
                                      </p:to>
                                    </p:set>
                                    <p:animEffect transition="in" filter="blinds(horizontal)">
                                      <p:cBhvr>
                                        <p:cTn id="146" dur="500"/>
                                        <p:tgtEl>
                                          <p:spTgt spid="73743"/>
                                        </p:tgtEl>
                                      </p:cBhvr>
                                    </p:animEffect>
                                  </p:childTnLst>
                                </p:cTn>
                              </p:par>
                              <p:par>
                                <p:cTn id="147" presetID="3" presetClass="entr" presetSubtype="10" fill="hold" grpId="0" nodeType="withEffect">
                                  <p:stCondLst>
                                    <p:cond delay="0"/>
                                  </p:stCondLst>
                                  <p:childTnLst>
                                    <p:set>
                                      <p:cBhvr>
                                        <p:cTn id="148" dur="1" fill="hold">
                                          <p:stCondLst>
                                            <p:cond delay="0"/>
                                          </p:stCondLst>
                                        </p:cTn>
                                        <p:tgtEl>
                                          <p:spTgt spid="73752"/>
                                        </p:tgtEl>
                                        <p:attrNameLst>
                                          <p:attrName>style.visibility</p:attrName>
                                        </p:attrNameLst>
                                      </p:cBhvr>
                                      <p:to>
                                        <p:strVal val="visible"/>
                                      </p:to>
                                    </p:set>
                                    <p:animEffect transition="in" filter="blinds(horizontal)">
                                      <p:cBhvr>
                                        <p:cTn id="149" dur="500"/>
                                        <p:tgtEl>
                                          <p:spTgt spid="73752"/>
                                        </p:tgtEl>
                                      </p:cBhvr>
                                    </p:animEffect>
                                  </p:childTnLst>
                                </p:cTn>
                              </p:par>
                            </p:childTnLst>
                          </p:cTn>
                        </p:par>
                      </p:childTnLst>
                    </p:cTn>
                  </p:par>
                  <p:par>
                    <p:cTn id="150" fill="hold">
                      <p:stCondLst>
                        <p:cond delay="indefinite"/>
                      </p:stCondLst>
                      <p:childTnLst>
                        <p:par>
                          <p:cTn id="151" fill="hold">
                            <p:stCondLst>
                              <p:cond delay="0"/>
                            </p:stCondLst>
                            <p:childTnLst>
                              <p:par>
                                <p:cTn id="152" presetID="3" presetClass="entr" presetSubtype="10" fill="hold" grpId="0" nodeType="clickEffect">
                                  <p:stCondLst>
                                    <p:cond delay="0"/>
                                  </p:stCondLst>
                                  <p:childTnLst>
                                    <p:set>
                                      <p:cBhvr>
                                        <p:cTn id="153" dur="1" fill="hold">
                                          <p:stCondLst>
                                            <p:cond delay="0"/>
                                          </p:stCondLst>
                                        </p:cTn>
                                        <p:tgtEl>
                                          <p:spTgt spid="73749"/>
                                        </p:tgtEl>
                                        <p:attrNameLst>
                                          <p:attrName>style.visibility</p:attrName>
                                        </p:attrNameLst>
                                      </p:cBhvr>
                                      <p:to>
                                        <p:strVal val="visible"/>
                                      </p:to>
                                    </p:set>
                                    <p:animEffect transition="in" filter="blinds(horizontal)">
                                      <p:cBhvr>
                                        <p:cTn id="154" dur="500"/>
                                        <p:tgtEl>
                                          <p:spTgt spid="73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build="p"/>
      <p:bldP spid="73732" grpId="0" animBg="1" autoUpdateAnimBg="0"/>
      <p:bldP spid="73733" grpId="0" animBg="1" autoUpdateAnimBg="0"/>
      <p:bldP spid="73734" grpId="0" animBg="1" autoUpdateAnimBg="0"/>
      <p:bldP spid="73735" grpId="0" animBg="1" autoUpdateAnimBg="0"/>
      <p:bldP spid="73745" grpId="0" autoUpdateAnimBg="0"/>
      <p:bldP spid="73746" grpId="0" autoUpdateAnimBg="0"/>
      <p:bldP spid="73747" grpId="0" autoUpdateAnimBg="0"/>
      <p:bldP spid="73748" grpId="0" autoUpdateAnimBg="0"/>
      <p:bldP spid="73749" grpId="0" autoUpdateAnimBg="0"/>
      <p:bldP spid="73750" grpId="0" autoUpdateAnimBg="0"/>
      <p:bldP spid="73751" grpId="0" autoUpdateAnimBg="0"/>
      <p:bldP spid="73752" grpId="0" autoUpdateAnimBg="0"/>
      <p:bldP spid="73753" grpId="0" autoUpdateAnimBg="0"/>
      <p:bldP spid="73754" grpId="0" autoUpdateAnimBg="0"/>
      <p:bldP spid="73755" grpId="0" autoUpdateAnimBg="0"/>
      <p:bldP spid="73756" grpId="0" autoUpdateAnimBg="0"/>
      <p:bldP spid="73757" grpId="0" autoUpdateAnimBg="0"/>
      <p:bldP spid="73758"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BA7E8320-3480-4535-B1F2-1B1E96A260E6}"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2000" b="1" dirty="0"/>
              <a:t>判断流程二                                            判断流程三                           </a:t>
            </a:r>
            <a:endParaRPr lang="zh-CN" altLang="en-US" sz="2000" b="1" dirty="0"/>
          </a:p>
        </p:txBody>
      </p:sp>
      <p:sp>
        <p:nvSpPr>
          <p:cNvPr id="74756" name="AutoShape 4"/>
          <p:cNvSpPr>
            <a:spLocks noChangeArrowheads="1"/>
          </p:cNvSpPr>
          <p:nvPr/>
        </p:nvSpPr>
        <p:spPr bwMode="auto">
          <a:xfrm>
            <a:off x="2843213" y="1916113"/>
            <a:ext cx="1439862" cy="649287"/>
          </a:xfrm>
          <a:prstGeom prst="flowChartDecision">
            <a:avLst/>
          </a:prstGeom>
          <a:solidFill>
            <a:srgbClr val="00B0F0"/>
          </a:solidFill>
          <a:ln w="9525">
            <a:solidFill>
              <a:schemeClr val="tx1"/>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dirty="0">
                <a:ea typeface="宋体" panose="02010600030101010101" pitchFamily="2" charset="-122"/>
              </a:rPr>
              <a:t>S&lt;60</a:t>
            </a:r>
            <a:endParaRPr lang="en-US" altLang="zh-CN" dirty="0">
              <a:ea typeface="宋体" panose="02010600030101010101" pitchFamily="2" charset="-122"/>
            </a:endParaRPr>
          </a:p>
        </p:txBody>
      </p:sp>
      <p:sp>
        <p:nvSpPr>
          <p:cNvPr id="74757" name="AutoShape 5"/>
          <p:cNvSpPr>
            <a:spLocks noChangeArrowheads="1"/>
          </p:cNvSpPr>
          <p:nvPr/>
        </p:nvSpPr>
        <p:spPr bwMode="auto">
          <a:xfrm>
            <a:off x="2124075" y="2708275"/>
            <a:ext cx="1439863" cy="649288"/>
          </a:xfrm>
          <a:prstGeom prst="flowChartDecision">
            <a:avLst/>
          </a:prstGeom>
          <a:solidFill>
            <a:srgbClr val="00B0F0"/>
          </a:solidFill>
          <a:ln w="9525">
            <a:solidFill>
              <a:schemeClr val="tx1"/>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dirty="0">
                <a:ea typeface="宋体" panose="02010600030101010101" pitchFamily="2" charset="-122"/>
              </a:rPr>
              <a:t>S&lt;70</a:t>
            </a:r>
            <a:endParaRPr lang="en-US" altLang="zh-CN" dirty="0">
              <a:ea typeface="宋体" panose="02010600030101010101" pitchFamily="2" charset="-122"/>
            </a:endParaRPr>
          </a:p>
        </p:txBody>
      </p:sp>
      <p:sp>
        <p:nvSpPr>
          <p:cNvPr id="74758" name="AutoShape 6"/>
          <p:cNvSpPr>
            <a:spLocks noChangeArrowheads="1"/>
          </p:cNvSpPr>
          <p:nvPr/>
        </p:nvSpPr>
        <p:spPr bwMode="auto">
          <a:xfrm>
            <a:off x="1403350" y="3529013"/>
            <a:ext cx="1439863" cy="649287"/>
          </a:xfrm>
          <a:prstGeom prst="flowChartDecision">
            <a:avLst/>
          </a:prstGeom>
          <a:solidFill>
            <a:srgbClr val="00B0F0"/>
          </a:solidFill>
          <a:ln w="9525">
            <a:solidFill>
              <a:schemeClr val="tx1"/>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dirty="0">
                <a:ea typeface="宋体" panose="02010600030101010101" pitchFamily="2" charset="-122"/>
              </a:rPr>
              <a:t>S&lt;80</a:t>
            </a:r>
            <a:endParaRPr lang="en-US" altLang="zh-CN" dirty="0">
              <a:ea typeface="宋体" panose="02010600030101010101" pitchFamily="2" charset="-122"/>
            </a:endParaRPr>
          </a:p>
        </p:txBody>
      </p:sp>
      <p:sp>
        <p:nvSpPr>
          <p:cNvPr id="74759" name="AutoShape 7"/>
          <p:cNvSpPr>
            <a:spLocks noChangeArrowheads="1"/>
          </p:cNvSpPr>
          <p:nvPr/>
        </p:nvSpPr>
        <p:spPr bwMode="auto">
          <a:xfrm>
            <a:off x="684213" y="4349746"/>
            <a:ext cx="1439862" cy="649287"/>
          </a:xfrm>
          <a:prstGeom prst="flowChartDecision">
            <a:avLst/>
          </a:prstGeom>
          <a:solidFill>
            <a:srgbClr val="00B0F0"/>
          </a:solidFill>
          <a:ln w="9525">
            <a:solidFill>
              <a:schemeClr val="tx1"/>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dirty="0">
                <a:ea typeface="宋体" panose="02010600030101010101" pitchFamily="2" charset="-122"/>
              </a:rPr>
              <a:t>S&lt;90</a:t>
            </a:r>
            <a:endParaRPr lang="en-US" altLang="zh-CN" dirty="0">
              <a:ea typeface="宋体" panose="02010600030101010101" pitchFamily="2" charset="-122"/>
            </a:endParaRPr>
          </a:p>
        </p:txBody>
      </p:sp>
      <p:sp>
        <p:nvSpPr>
          <p:cNvPr id="74760" name="Line 8"/>
          <p:cNvSpPr>
            <a:spLocks noChangeShapeType="1"/>
          </p:cNvSpPr>
          <p:nvPr/>
        </p:nvSpPr>
        <p:spPr bwMode="auto">
          <a:xfrm>
            <a:off x="3563938" y="1557338"/>
            <a:ext cx="0" cy="35877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1" name="Line 9"/>
          <p:cNvSpPr>
            <a:spLocks noChangeShapeType="1"/>
          </p:cNvSpPr>
          <p:nvPr/>
        </p:nvSpPr>
        <p:spPr bwMode="auto">
          <a:xfrm>
            <a:off x="2843213" y="2247900"/>
            <a:ext cx="0" cy="4587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2" name="Line 10"/>
          <p:cNvSpPr>
            <a:spLocks noChangeShapeType="1"/>
          </p:cNvSpPr>
          <p:nvPr/>
        </p:nvSpPr>
        <p:spPr bwMode="auto">
          <a:xfrm>
            <a:off x="2121694" y="3035304"/>
            <a:ext cx="0" cy="50323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3" name="Line 11"/>
          <p:cNvSpPr>
            <a:spLocks noChangeShapeType="1"/>
          </p:cNvSpPr>
          <p:nvPr/>
        </p:nvSpPr>
        <p:spPr bwMode="auto">
          <a:xfrm>
            <a:off x="2124075" y="4679950"/>
            <a:ext cx="0" cy="57626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4" name="Line 12"/>
          <p:cNvSpPr>
            <a:spLocks noChangeShapeType="1"/>
          </p:cNvSpPr>
          <p:nvPr/>
        </p:nvSpPr>
        <p:spPr bwMode="auto">
          <a:xfrm>
            <a:off x="4287838" y="2244725"/>
            <a:ext cx="0" cy="50323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5" name="Line 13"/>
          <p:cNvSpPr>
            <a:spLocks noChangeShapeType="1"/>
          </p:cNvSpPr>
          <p:nvPr/>
        </p:nvSpPr>
        <p:spPr bwMode="auto">
          <a:xfrm>
            <a:off x="1403350" y="3846508"/>
            <a:ext cx="0" cy="50323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6" name="Line 14"/>
          <p:cNvSpPr>
            <a:spLocks noChangeShapeType="1"/>
          </p:cNvSpPr>
          <p:nvPr/>
        </p:nvSpPr>
        <p:spPr bwMode="auto">
          <a:xfrm>
            <a:off x="3566319" y="3032916"/>
            <a:ext cx="0" cy="57626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7" name="Line 15"/>
          <p:cNvSpPr>
            <a:spLocks noChangeShapeType="1"/>
          </p:cNvSpPr>
          <p:nvPr/>
        </p:nvSpPr>
        <p:spPr bwMode="auto">
          <a:xfrm>
            <a:off x="2843213" y="3857625"/>
            <a:ext cx="0" cy="5048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8" name="Line 16"/>
          <p:cNvSpPr>
            <a:spLocks noChangeShapeType="1"/>
          </p:cNvSpPr>
          <p:nvPr/>
        </p:nvSpPr>
        <p:spPr bwMode="auto">
          <a:xfrm>
            <a:off x="684213" y="4679950"/>
            <a:ext cx="0" cy="57626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9" name="Rectangle 17"/>
          <p:cNvSpPr>
            <a:spLocks noChangeArrowheads="1"/>
          </p:cNvSpPr>
          <p:nvPr/>
        </p:nvSpPr>
        <p:spPr bwMode="auto">
          <a:xfrm>
            <a:off x="2846388" y="3960813"/>
            <a:ext cx="5032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ea typeface="宋体" panose="02010600030101010101" pitchFamily="2" charset="-122"/>
              </a:rPr>
              <a:t>Y</a:t>
            </a:r>
            <a:endParaRPr lang="en-US" altLang="zh-CN" b="1" dirty="0">
              <a:ea typeface="宋体" panose="02010600030101010101" pitchFamily="2" charset="-122"/>
            </a:endParaRPr>
          </a:p>
        </p:txBody>
      </p:sp>
      <p:sp>
        <p:nvSpPr>
          <p:cNvPr id="74770" name="Rectangle 18"/>
          <p:cNvSpPr>
            <a:spLocks noChangeArrowheads="1"/>
          </p:cNvSpPr>
          <p:nvPr/>
        </p:nvSpPr>
        <p:spPr bwMode="auto">
          <a:xfrm>
            <a:off x="3519493" y="3141663"/>
            <a:ext cx="5032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ea typeface="宋体" panose="02010600030101010101" pitchFamily="2" charset="-122"/>
              </a:rPr>
              <a:t>Y</a:t>
            </a:r>
            <a:endParaRPr lang="en-US" altLang="zh-CN" b="1" dirty="0">
              <a:ea typeface="宋体" panose="02010600030101010101" pitchFamily="2" charset="-122"/>
            </a:endParaRPr>
          </a:p>
        </p:txBody>
      </p:sp>
      <p:sp>
        <p:nvSpPr>
          <p:cNvPr id="74771" name="Rectangle 19"/>
          <p:cNvSpPr>
            <a:spLocks noChangeArrowheads="1"/>
          </p:cNvSpPr>
          <p:nvPr/>
        </p:nvSpPr>
        <p:spPr bwMode="auto">
          <a:xfrm>
            <a:off x="4235450" y="2276475"/>
            <a:ext cx="5032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ea typeface="宋体" panose="02010600030101010101" pitchFamily="2" charset="-122"/>
              </a:rPr>
              <a:t>Y</a:t>
            </a:r>
            <a:endParaRPr lang="en-US" altLang="zh-CN" b="1" dirty="0">
              <a:ea typeface="宋体" panose="02010600030101010101" pitchFamily="2" charset="-122"/>
            </a:endParaRPr>
          </a:p>
        </p:txBody>
      </p:sp>
      <p:sp>
        <p:nvSpPr>
          <p:cNvPr id="74772" name="Rectangle 20"/>
          <p:cNvSpPr>
            <a:spLocks noChangeArrowheads="1"/>
          </p:cNvSpPr>
          <p:nvPr/>
        </p:nvSpPr>
        <p:spPr bwMode="auto">
          <a:xfrm>
            <a:off x="1763713" y="3141663"/>
            <a:ext cx="5032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a:ea typeface="宋体" panose="02010600030101010101" pitchFamily="2" charset="-122"/>
              </a:rPr>
              <a:t>N</a:t>
            </a:r>
            <a:endParaRPr lang="en-US" altLang="zh-CN" b="1">
              <a:ea typeface="宋体" panose="02010600030101010101" pitchFamily="2" charset="-122"/>
            </a:endParaRPr>
          </a:p>
        </p:txBody>
      </p:sp>
      <p:sp>
        <p:nvSpPr>
          <p:cNvPr id="74773" name="Rectangle 21"/>
          <p:cNvSpPr>
            <a:spLocks noChangeArrowheads="1"/>
          </p:cNvSpPr>
          <p:nvPr/>
        </p:nvSpPr>
        <p:spPr bwMode="auto">
          <a:xfrm>
            <a:off x="1042988" y="3846508"/>
            <a:ext cx="5032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a:ea typeface="宋体" panose="02010600030101010101" pitchFamily="2" charset="-122"/>
              </a:rPr>
              <a:t>N</a:t>
            </a:r>
            <a:endParaRPr lang="en-US" altLang="zh-CN" b="1">
              <a:ea typeface="宋体" panose="02010600030101010101" pitchFamily="2" charset="-122"/>
            </a:endParaRPr>
          </a:p>
        </p:txBody>
      </p:sp>
      <p:sp>
        <p:nvSpPr>
          <p:cNvPr id="74774" name="Rectangle 22"/>
          <p:cNvSpPr>
            <a:spLocks noChangeArrowheads="1"/>
          </p:cNvSpPr>
          <p:nvPr/>
        </p:nvSpPr>
        <p:spPr bwMode="auto">
          <a:xfrm>
            <a:off x="2484438" y="2276475"/>
            <a:ext cx="5032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a:ea typeface="宋体" panose="02010600030101010101" pitchFamily="2" charset="-122"/>
              </a:rPr>
              <a:t>N</a:t>
            </a:r>
            <a:endParaRPr lang="en-US" altLang="zh-CN" b="1">
              <a:ea typeface="宋体" panose="02010600030101010101" pitchFamily="2" charset="-122"/>
            </a:endParaRPr>
          </a:p>
        </p:txBody>
      </p:sp>
      <p:sp>
        <p:nvSpPr>
          <p:cNvPr id="74775" name="Rectangle 23"/>
          <p:cNvSpPr>
            <a:spLocks noChangeArrowheads="1"/>
          </p:cNvSpPr>
          <p:nvPr/>
        </p:nvSpPr>
        <p:spPr bwMode="auto">
          <a:xfrm>
            <a:off x="323850" y="4752975"/>
            <a:ext cx="5032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a:ea typeface="宋体" panose="02010600030101010101" pitchFamily="2" charset="-122"/>
              </a:rPr>
              <a:t>N</a:t>
            </a:r>
            <a:endParaRPr lang="en-US" altLang="zh-CN" b="1">
              <a:ea typeface="宋体" panose="02010600030101010101" pitchFamily="2" charset="-122"/>
            </a:endParaRPr>
          </a:p>
        </p:txBody>
      </p:sp>
      <p:sp>
        <p:nvSpPr>
          <p:cNvPr id="74776" name="Rectangle 24"/>
          <p:cNvSpPr>
            <a:spLocks noChangeArrowheads="1"/>
          </p:cNvSpPr>
          <p:nvPr/>
        </p:nvSpPr>
        <p:spPr bwMode="auto">
          <a:xfrm>
            <a:off x="520706" y="5184775"/>
            <a:ext cx="5032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dirty="0">
                <a:ea typeface="宋体" panose="02010600030101010101" pitchFamily="2" charset="-122"/>
              </a:rPr>
              <a:t>A</a:t>
            </a:r>
            <a:endParaRPr lang="en-US" altLang="zh-CN" dirty="0">
              <a:ea typeface="宋体" panose="02010600030101010101" pitchFamily="2" charset="-122"/>
            </a:endParaRPr>
          </a:p>
        </p:txBody>
      </p:sp>
      <p:sp>
        <p:nvSpPr>
          <p:cNvPr id="74777" name="Rectangle 25"/>
          <p:cNvSpPr>
            <a:spLocks noChangeArrowheads="1"/>
          </p:cNvSpPr>
          <p:nvPr/>
        </p:nvSpPr>
        <p:spPr bwMode="auto">
          <a:xfrm>
            <a:off x="2079634" y="4752975"/>
            <a:ext cx="5032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ea typeface="宋体" panose="02010600030101010101" pitchFamily="2" charset="-122"/>
              </a:rPr>
              <a:t>Y</a:t>
            </a:r>
            <a:endParaRPr lang="en-US" altLang="zh-CN" b="1" dirty="0">
              <a:ea typeface="宋体" panose="02010600030101010101" pitchFamily="2" charset="-122"/>
            </a:endParaRPr>
          </a:p>
        </p:txBody>
      </p:sp>
      <p:sp>
        <p:nvSpPr>
          <p:cNvPr id="74778" name="Rectangle 26"/>
          <p:cNvSpPr>
            <a:spLocks noChangeArrowheads="1"/>
          </p:cNvSpPr>
          <p:nvPr/>
        </p:nvSpPr>
        <p:spPr bwMode="auto">
          <a:xfrm>
            <a:off x="4102893" y="2708275"/>
            <a:ext cx="5032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dirty="0">
                <a:ea typeface="宋体" panose="02010600030101010101" pitchFamily="2" charset="-122"/>
              </a:rPr>
              <a:t>E</a:t>
            </a:r>
            <a:endParaRPr lang="en-US" altLang="zh-CN" dirty="0">
              <a:ea typeface="宋体" panose="02010600030101010101" pitchFamily="2" charset="-122"/>
            </a:endParaRPr>
          </a:p>
        </p:txBody>
      </p:sp>
      <p:sp>
        <p:nvSpPr>
          <p:cNvPr id="74779" name="Rectangle 27"/>
          <p:cNvSpPr>
            <a:spLocks noChangeArrowheads="1"/>
          </p:cNvSpPr>
          <p:nvPr/>
        </p:nvSpPr>
        <p:spPr bwMode="auto">
          <a:xfrm>
            <a:off x="3407570" y="3573463"/>
            <a:ext cx="5032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dirty="0">
                <a:ea typeface="宋体" panose="02010600030101010101" pitchFamily="2" charset="-122"/>
              </a:rPr>
              <a:t>D</a:t>
            </a:r>
            <a:endParaRPr lang="en-US" altLang="zh-CN" dirty="0">
              <a:ea typeface="宋体" panose="02010600030101010101" pitchFamily="2" charset="-122"/>
            </a:endParaRPr>
          </a:p>
        </p:txBody>
      </p:sp>
      <p:sp>
        <p:nvSpPr>
          <p:cNvPr id="74780" name="Rectangle 28"/>
          <p:cNvSpPr>
            <a:spLocks noChangeArrowheads="1"/>
          </p:cNvSpPr>
          <p:nvPr/>
        </p:nvSpPr>
        <p:spPr bwMode="auto">
          <a:xfrm>
            <a:off x="2671763" y="4270375"/>
            <a:ext cx="5032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dirty="0">
                <a:ea typeface="宋体" panose="02010600030101010101" pitchFamily="2" charset="-122"/>
              </a:rPr>
              <a:t>C</a:t>
            </a:r>
            <a:endParaRPr lang="en-US" altLang="zh-CN" dirty="0">
              <a:ea typeface="宋体" panose="02010600030101010101" pitchFamily="2" charset="-122"/>
            </a:endParaRPr>
          </a:p>
        </p:txBody>
      </p:sp>
      <p:sp>
        <p:nvSpPr>
          <p:cNvPr id="74781" name="Rectangle 29"/>
          <p:cNvSpPr>
            <a:spLocks noChangeArrowheads="1"/>
          </p:cNvSpPr>
          <p:nvPr/>
        </p:nvSpPr>
        <p:spPr bwMode="auto">
          <a:xfrm>
            <a:off x="1974845" y="5165723"/>
            <a:ext cx="5032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dirty="0">
                <a:ea typeface="宋体" panose="02010600030101010101" pitchFamily="2" charset="-122"/>
              </a:rPr>
              <a:t>B</a:t>
            </a:r>
            <a:endParaRPr lang="en-US" altLang="zh-CN" dirty="0">
              <a:ea typeface="宋体" panose="02010600030101010101" pitchFamily="2" charset="-122"/>
            </a:endParaRPr>
          </a:p>
        </p:txBody>
      </p:sp>
      <p:sp>
        <p:nvSpPr>
          <p:cNvPr id="74782" name="AutoShape 30"/>
          <p:cNvSpPr>
            <a:spLocks noChangeArrowheads="1"/>
          </p:cNvSpPr>
          <p:nvPr/>
        </p:nvSpPr>
        <p:spPr bwMode="auto">
          <a:xfrm>
            <a:off x="5867400" y="2060575"/>
            <a:ext cx="1800225" cy="720725"/>
          </a:xfrm>
          <a:prstGeom prst="flowChartDecision">
            <a:avLst/>
          </a:prstGeom>
          <a:solidFill>
            <a:srgbClr val="00B0F0"/>
          </a:solidFill>
          <a:ln w="9525">
            <a:solidFill>
              <a:schemeClr val="tx1"/>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dirty="0">
                <a:ea typeface="宋体" panose="02010600030101010101" pitchFamily="2" charset="-122"/>
              </a:rPr>
              <a:t>S&gt;=70</a:t>
            </a:r>
            <a:endParaRPr lang="en-US" altLang="zh-CN" dirty="0">
              <a:ea typeface="宋体" panose="02010600030101010101" pitchFamily="2" charset="-122"/>
            </a:endParaRPr>
          </a:p>
        </p:txBody>
      </p:sp>
      <p:sp>
        <p:nvSpPr>
          <p:cNvPr id="74783" name="Line 31"/>
          <p:cNvSpPr>
            <a:spLocks noChangeShapeType="1"/>
          </p:cNvSpPr>
          <p:nvPr/>
        </p:nvSpPr>
        <p:spPr bwMode="auto">
          <a:xfrm>
            <a:off x="6767513" y="1706563"/>
            <a:ext cx="0" cy="35877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84" name="AutoShape 32"/>
          <p:cNvSpPr>
            <a:spLocks noChangeArrowheads="1"/>
          </p:cNvSpPr>
          <p:nvPr/>
        </p:nvSpPr>
        <p:spPr bwMode="auto">
          <a:xfrm>
            <a:off x="5076825" y="2997200"/>
            <a:ext cx="1584325" cy="720725"/>
          </a:xfrm>
          <a:prstGeom prst="flowChartDecision">
            <a:avLst/>
          </a:prstGeom>
          <a:solidFill>
            <a:srgbClr val="00B0F0"/>
          </a:solidFill>
          <a:ln w="9525">
            <a:solidFill>
              <a:schemeClr val="tx1"/>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dirty="0">
                <a:ea typeface="宋体" panose="02010600030101010101" pitchFamily="2" charset="-122"/>
              </a:rPr>
              <a:t>S&gt;=80</a:t>
            </a:r>
            <a:endParaRPr lang="en-US" altLang="zh-CN" dirty="0">
              <a:ea typeface="宋体" panose="02010600030101010101" pitchFamily="2" charset="-122"/>
            </a:endParaRPr>
          </a:p>
        </p:txBody>
      </p:sp>
      <p:sp>
        <p:nvSpPr>
          <p:cNvPr id="74785" name="AutoShape 33"/>
          <p:cNvSpPr>
            <a:spLocks noChangeArrowheads="1"/>
          </p:cNvSpPr>
          <p:nvPr/>
        </p:nvSpPr>
        <p:spPr bwMode="auto">
          <a:xfrm>
            <a:off x="4284663" y="3933825"/>
            <a:ext cx="1584325" cy="720725"/>
          </a:xfrm>
          <a:prstGeom prst="flowChartDecision">
            <a:avLst/>
          </a:prstGeom>
          <a:solidFill>
            <a:srgbClr val="00B0F0"/>
          </a:solidFill>
          <a:ln w="9525">
            <a:solidFill>
              <a:schemeClr val="tx1"/>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dirty="0">
                <a:ea typeface="宋体" panose="02010600030101010101" pitchFamily="2" charset="-122"/>
              </a:rPr>
              <a:t>S&gt;=90</a:t>
            </a:r>
            <a:endParaRPr lang="en-US" altLang="zh-CN" dirty="0">
              <a:ea typeface="宋体" panose="02010600030101010101" pitchFamily="2" charset="-122"/>
            </a:endParaRPr>
          </a:p>
        </p:txBody>
      </p:sp>
      <p:sp>
        <p:nvSpPr>
          <p:cNvPr id="74786" name="AutoShape 34"/>
          <p:cNvSpPr>
            <a:spLocks noChangeArrowheads="1"/>
          </p:cNvSpPr>
          <p:nvPr/>
        </p:nvSpPr>
        <p:spPr bwMode="auto">
          <a:xfrm>
            <a:off x="6877050" y="2997200"/>
            <a:ext cx="1584325" cy="720725"/>
          </a:xfrm>
          <a:prstGeom prst="flowChartDecision">
            <a:avLst/>
          </a:prstGeom>
          <a:solidFill>
            <a:srgbClr val="00B0F0"/>
          </a:solidFill>
          <a:ln w="9525">
            <a:solidFill>
              <a:schemeClr val="tx1"/>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dirty="0">
                <a:ea typeface="宋体" panose="02010600030101010101" pitchFamily="2" charset="-122"/>
              </a:rPr>
              <a:t>S&gt;=60</a:t>
            </a:r>
            <a:endParaRPr lang="en-US" altLang="zh-CN" dirty="0">
              <a:ea typeface="宋体" panose="02010600030101010101" pitchFamily="2" charset="-122"/>
            </a:endParaRPr>
          </a:p>
        </p:txBody>
      </p:sp>
      <p:sp>
        <p:nvSpPr>
          <p:cNvPr id="74787" name="Line 35"/>
          <p:cNvSpPr>
            <a:spLocks noChangeShapeType="1"/>
          </p:cNvSpPr>
          <p:nvPr/>
        </p:nvSpPr>
        <p:spPr bwMode="auto">
          <a:xfrm>
            <a:off x="5867400" y="2420938"/>
            <a:ext cx="0" cy="57626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88" name="Line 36"/>
          <p:cNvSpPr>
            <a:spLocks noChangeShapeType="1"/>
          </p:cNvSpPr>
          <p:nvPr/>
        </p:nvSpPr>
        <p:spPr bwMode="auto">
          <a:xfrm>
            <a:off x="7667625" y="2420938"/>
            <a:ext cx="0" cy="57626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89" name="Line 37"/>
          <p:cNvSpPr>
            <a:spLocks noChangeShapeType="1"/>
          </p:cNvSpPr>
          <p:nvPr/>
        </p:nvSpPr>
        <p:spPr bwMode="auto">
          <a:xfrm>
            <a:off x="5076825" y="3357563"/>
            <a:ext cx="0" cy="57626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90" name="Rectangle 38"/>
          <p:cNvSpPr>
            <a:spLocks noChangeArrowheads="1"/>
          </p:cNvSpPr>
          <p:nvPr/>
        </p:nvSpPr>
        <p:spPr bwMode="auto">
          <a:xfrm>
            <a:off x="7524750" y="2565400"/>
            <a:ext cx="5032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a:ea typeface="宋体" panose="02010600030101010101" pitchFamily="2" charset="-122"/>
              </a:rPr>
              <a:t>N</a:t>
            </a:r>
            <a:endParaRPr lang="en-US" altLang="zh-CN" b="1">
              <a:ea typeface="宋体" panose="02010600030101010101" pitchFamily="2" charset="-122"/>
            </a:endParaRPr>
          </a:p>
        </p:txBody>
      </p:sp>
      <p:sp>
        <p:nvSpPr>
          <p:cNvPr id="74791" name="Rectangle 39"/>
          <p:cNvSpPr>
            <a:spLocks noChangeArrowheads="1"/>
          </p:cNvSpPr>
          <p:nvPr/>
        </p:nvSpPr>
        <p:spPr bwMode="auto">
          <a:xfrm>
            <a:off x="5508625" y="2492375"/>
            <a:ext cx="5032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a:ea typeface="宋体" panose="02010600030101010101" pitchFamily="2" charset="-122"/>
              </a:rPr>
              <a:t>Y</a:t>
            </a:r>
            <a:endParaRPr lang="en-US" altLang="zh-CN" b="1">
              <a:ea typeface="宋体" panose="02010600030101010101" pitchFamily="2" charset="-122"/>
            </a:endParaRPr>
          </a:p>
        </p:txBody>
      </p:sp>
      <p:sp>
        <p:nvSpPr>
          <p:cNvPr id="74792" name="Rectangle 40"/>
          <p:cNvSpPr>
            <a:spLocks noChangeArrowheads="1"/>
          </p:cNvSpPr>
          <p:nvPr/>
        </p:nvSpPr>
        <p:spPr bwMode="auto">
          <a:xfrm>
            <a:off x="4716463" y="3429000"/>
            <a:ext cx="5032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a:ea typeface="宋体" panose="02010600030101010101" pitchFamily="2" charset="-122"/>
              </a:rPr>
              <a:t>Y</a:t>
            </a:r>
            <a:endParaRPr lang="en-US" altLang="zh-CN" b="1">
              <a:ea typeface="宋体" panose="02010600030101010101" pitchFamily="2" charset="-122"/>
            </a:endParaRPr>
          </a:p>
        </p:txBody>
      </p:sp>
      <p:sp>
        <p:nvSpPr>
          <p:cNvPr id="74793" name="Rectangle 41"/>
          <p:cNvSpPr>
            <a:spLocks noChangeArrowheads="1"/>
          </p:cNvSpPr>
          <p:nvPr/>
        </p:nvSpPr>
        <p:spPr bwMode="auto">
          <a:xfrm flipV="1">
            <a:off x="6227763" y="3573463"/>
            <a:ext cx="50323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a:ea typeface="宋体" panose="02010600030101010101" pitchFamily="2" charset="-122"/>
              </a:rPr>
              <a:t>N</a:t>
            </a:r>
            <a:endParaRPr lang="en-US" altLang="zh-CN" b="1">
              <a:ea typeface="宋体" panose="02010600030101010101" pitchFamily="2" charset="-122"/>
            </a:endParaRPr>
          </a:p>
        </p:txBody>
      </p:sp>
      <p:sp>
        <p:nvSpPr>
          <p:cNvPr id="74794" name="Line 42"/>
          <p:cNvSpPr>
            <a:spLocks noChangeShapeType="1"/>
          </p:cNvSpPr>
          <p:nvPr/>
        </p:nvSpPr>
        <p:spPr bwMode="auto">
          <a:xfrm>
            <a:off x="6659563" y="3357563"/>
            <a:ext cx="0" cy="71913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95" name="Line 43"/>
          <p:cNvSpPr>
            <a:spLocks noChangeShapeType="1"/>
          </p:cNvSpPr>
          <p:nvPr/>
        </p:nvSpPr>
        <p:spPr bwMode="auto">
          <a:xfrm>
            <a:off x="4284663" y="4292600"/>
            <a:ext cx="0" cy="7207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96" name="Line 44"/>
          <p:cNvSpPr>
            <a:spLocks noChangeShapeType="1"/>
          </p:cNvSpPr>
          <p:nvPr/>
        </p:nvSpPr>
        <p:spPr bwMode="auto">
          <a:xfrm>
            <a:off x="5867400" y="4292600"/>
            <a:ext cx="0" cy="7207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97" name="Rectangle 45"/>
          <p:cNvSpPr>
            <a:spLocks noChangeArrowheads="1"/>
          </p:cNvSpPr>
          <p:nvPr/>
        </p:nvSpPr>
        <p:spPr bwMode="auto">
          <a:xfrm>
            <a:off x="4138612" y="4941888"/>
            <a:ext cx="5032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dirty="0">
                <a:ea typeface="宋体" panose="02010600030101010101" pitchFamily="2" charset="-122"/>
              </a:rPr>
              <a:t>A</a:t>
            </a:r>
            <a:endParaRPr lang="en-US" altLang="zh-CN" dirty="0">
              <a:ea typeface="宋体" panose="02010600030101010101" pitchFamily="2" charset="-122"/>
            </a:endParaRPr>
          </a:p>
        </p:txBody>
      </p:sp>
      <p:sp>
        <p:nvSpPr>
          <p:cNvPr id="74798" name="Rectangle 46"/>
          <p:cNvSpPr>
            <a:spLocks noChangeArrowheads="1"/>
          </p:cNvSpPr>
          <p:nvPr/>
        </p:nvSpPr>
        <p:spPr bwMode="auto">
          <a:xfrm>
            <a:off x="5651500" y="4941888"/>
            <a:ext cx="5032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a:ea typeface="宋体" panose="02010600030101010101" pitchFamily="2" charset="-122"/>
              </a:rPr>
              <a:t>B</a:t>
            </a:r>
            <a:endParaRPr lang="en-US" altLang="zh-CN">
              <a:ea typeface="宋体" panose="02010600030101010101" pitchFamily="2" charset="-122"/>
            </a:endParaRPr>
          </a:p>
        </p:txBody>
      </p:sp>
      <p:sp>
        <p:nvSpPr>
          <p:cNvPr id="74799" name="Rectangle 47"/>
          <p:cNvSpPr>
            <a:spLocks noChangeArrowheads="1"/>
          </p:cNvSpPr>
          <p:nvPr/>
        </p:nvSpPr>
        <p:spPr bwMode="auto">
          <a:xfrm>
            <a:off x="6372225" y="4005263"/>
            <a:ext cx="5032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a:ea typeface="宋体" panose="02010600030101010101" pitchFamily="2" charset="-122"/>
              </a:rPr>
              <a:t>C</a:t>
            </a:r>
            <a:endParaRPr lang="en-US" altLang="zh-CN">
              <a:ea typeface="宋体" panose="02010600030101010101" pitchFamily="2" charset="-122"/>
            </a:endParaRPr>
          </a:p>
        </p:txBody>
      </p:sp>
      <p:sp>
        <p:nvSpPr>
          <p:cNvPr id="74800" name="Line 48"/>
          <p:cNvSpPr>
            <a:spLocks noChangeShapeType="1"/>
          </p:cNvSpPr>
          <p:nvPr/>
        </p:nvSpPr>
        <p:spPr bwMode="auto">
          <a:xfrm>
            <a:off x="6877050" y="3357563"/>
            <a:ext cx="0" cy="71913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801" name="Rectangle 49"/>
          <p:cNvSpPr>
            <a:spLocks noChangeArrowheads="1"/>
          </p:cNvSpPr>
          <p:nvPr/>
        </p:nvSpPr>
        <p:spPr bwMode="auto">
          <a:xfrm flipH="1">
            <a:off x="6842125" y="3565843"/>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ea typeface="宋体" panose="02010600030101010101" pitchFamily="2" charset="-122"/>
              </a:rPr>
              <a:t>Y</a:t>
            </a:r>
            <a:endParaRPr lang="en-US" altLang="zh-CN" b="1" dirty="0">
              <a:ea typeface="宋体" panose="02010600030101010101" pitchFamily="2" charset="-122"/>
            </a:endParaRPr>
          </a:p>
        </p:txBody>
      </p:sp>
      <p:sp>
        <p:nvSpPr>
          <p:cNvPr id="74802" name="Line 50"/>
          <p:cNvSpPr>
            <a:spLocks noChangeShapeType="1"/>
          </p:cNvSpPr>
          <p:nvPr/>
        </p:nvSpPr>
        <p:spPr bwMode="auto">
          <a:xfrm>
            <a:off x="8459788" y="3357563"/>
            <a:ext cx="0" cy="71913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803" name="Rectangle 51"/>
          <p:cNvSpPr>
            <a:spLocks noChangeArrowheads="1"/>
          </p:cNvSpPr>
          <p:nvPr/>
        </p:nvSpPr>
        <p:spPr bwMode="auto">
          <a:xfrm>
            <a:off x="8415973" y="3500438"/>
            <a:ext cx="5032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ea typeface="宋体" panose="02010600030101010101" pitchFamily="2" charset="-122"/>
              </a:rPr>
              <a:t>N</a:t>
            </a:r>
            <a:endParaRPr lang="en-US" altLang="zh-CN" b="1" dirty="0">
              <a:ea typeface="宋体" panose="02010600030101010101" pitchFamily="2" charset="-122"/>
            </a:endParaRPr>
          </a:p>
        </p:txBody>
      </p:sp>
      <p:sp>
        <p:nvSpPr>
          <p:cNvPr id="74804" name="Rectangle 52"/>
          <p:cNvSpPr>
            <a:spLocks noChangeArrowheads="1"/>
          </p:cNvSpPr>
          <p:nvPr/>
        </p:nvSpPr>
        <p:spPr bwMode="auto">
          <a:xfrm>
            <a:off x="6659563" y="4005263"/>
            <a:ext cx="5032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a:ea typeface="宋体" panose="02010600030101010101" pitchFamily="2" charset="-122"/>
              </a:rPr>
              <a:t>D</a:t>
            </a:r>
            <a:endParaRPr lang="en-US" altLang="zh-CN">
              <a:ea typeface="宋体" panose="02010600030101010101" pitchFamily="2" charset="-122"/>
            </a:endParaRPr>
          </a:p>
        </p:txBody>
      </p:sp>
      <p:sp>
        <p:nvSpPr>
          <p:cNvPr id="74805" name="Rectangle 53"/>
          <p:cNvSpPr>
            <a:spLocks noChangeArrowheads="1"/>
          </p:cNvSpPr>
          <p:nvPr/>
        </p:nvSpPr>
        <p:spPr bwMode="auto">
          <a:xfrm>
            <a:off x="8243888" y="4005263"/>
            <a:ext cx="5032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a:ea typeface="宋体" panose="02010600030101010101" pitchFamily="2" charset="-122"/>
              </a:rPr>
              <a:t>E</a:t>
            </a:r>
            <a:endParaRPr lang="en-US" altLang="zh-CN">
              <a:ea typeface="宋体" panose="02010600030101010101" pitchFamily="2" charset="-122"/>
            </a:endParaRPr>
          </a:p>
        </p:txBody>
      </p:sp>
      <p:sp>
        <p:nvSpPr>
          <p:cNvPr id="74806" name="Rectangle 54"/>
          <p:cNvSpPr>
            <a:spLocks noChangeArrowheads="1"/>
          </p:cNvSpPr>
          <p:nvPr/>
        </p:nvSpPr>
        <p:spPr bwMode="auto">
          <a:xfrm>
            <a:off x="3708400" y="4437063"/>
            <a:ext cx="5032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a:ea typeface="宋体" panose="02010600030101010101" pitchFamily="2" charset="-122"/>
              </a:rPr>
              <a:t>Y</a:t>
            </a:r>
            <a:endParaRPr lang="en-US" altLang="zh-CN" b="1">
              <a:ea typeface="宋体" panose="02010600030101010101" pitchFamily="2" charset="-122"/>
            </a:endParaRPr>
          </a:p>
        </p:txBody>
      </p:sp>
      <p:sp>
        <p:nvSpPr>
          <p:cNvPr id="74807" name="Rectangle 55"/>
          <p:cNvSpPr>
            <a:spLocks noChangeArrowheads="1"/>
          </p:cNvSpPr>
          <p:nvPr/>
        </p:nvSpPr>
        <p:spPr bwMode="auto">
          <a:xfrm>
            <a:off x="5940425" y="4508500"/>
            <a:ext cx="5032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a:ea typeface="宋体" panose="02010600030101010101" pitchFamily="2" charset="-122"/>
              </a:rPr>
              <a:t>N</a:t>
            </a:r>
            <a:endParaRPr lang="en-US" altLang="zh-CN" b="1">
              <a:ea typeface="宋体" panose="02010600030101010101" pitchFamily="2" charset="-122"/>
            </a:endParaRPr>
          </a:p>
        </p:txBody>
      </p:sp>
      <p:grpSp>
        <p:nvGrpSpPr>
          <p:cNvPr id="58" name="组合 57"/>
          <p:cNvGrpSpPr/>
          <p:nvPr/>
        </p:nvGrpSpPr>
        <p:grpSpPr>
          <a:xfrm>
            <a:off x="251520" y="129471"/>
            <a:ext cx="7848872" cy="649551"/>
            <a:chOff x="718072" y="5184550"/>
            <a:chExt cx="7848872" cy="649551"/>
          </a:xfrm>
        </p:grpSpPr>
        <p:grpSp>
          <p:nvGrpSpPr>
            <p:cNvPr id="59" name="组合 58"/>
            <p:cNvGrpSpPr/>
            <p:nvPr/>
          </p:nvGrpSpPr>
          <p:grpSpPr>
            <a:xfrm>
              <a:off x="718072" y="5184550"/>
              <a:ext cx="7848872" cy="649551"/>
              <a:chOff x="738579" y="5820119"/>
              <a:chExt cx="8549038" cy="850570"/>
            </a:xfrm>
          </p:grpSpPr>
          <p:sp>
            <p:nvSpPr>
              <p:cNvPr id="61"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62" name="TextBox 6"/>
              <p:cNvSpPr txBox="1">
                <a:spLocks noChangeArrowheads="1"/>
              </p:cNvSpPr>
              <p:nvPr/>
            </p:nvSpPr>
            <p:spPr bwMode="auto">
              <a:xfrm>
                <a:off x="738579" y="5824367"/>
                <a:ext cx="8549038" cy="84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8.7 </a:t>
                </a:r>
                <a:r>
                  <a:rPr lang="zh-CN" altLang="en-US" sz="3600" b="1" dirty="0">
                    <a:latin typeface="Times New Roman" panose="02020603050405020304" pitchFamily="18" charset="0"/>
                    <a:ea typeface="黑体" panose="02010609060101010101" pitchFamily="49" charset="-122"/>
                  </a:rPr>
                  <a:t>哈夫曼树 </a:t>
                </a:r>
                <a:r>
                  <a:rPr lang="en-US" altLang="zh-CN" sz="3600" b="1" dirty="0">
                    <a:latin typeface="Times New Roman" panose="02020603050405020304" pitchFamily="18" charset="0"/>
                    <a:ea typeface="黑体" panose="02010609060101010101" pitchFamily="49" charset="-122"/>
                  </a:rPr>
                  <a:t>(</a:t>
                </a:r>
                <a:r>
                  <a:rPr lang="en-US" altLang="zh-CN" sz="3600" b="1" dirty="0">
                    <a:solidFill>
                      <a:srgbClr val="0000FF"/>
                    </a:solidFill>
                    <a:latin typeface="Times New Roman" panose="02020603050405020304" pitchFamily="18" charset="0"/>
                    <a:ea typeface="黑体" panose="02010609060101010101" pitchFamily="49" charset="-122"/>
                  </a:rPr>
                  <a:t>Huffman Tree</a:t>
                </a:r>
                <a:r>
                  <a:rPr lang="en-US" altLang="zh-CN" sz="3600" b="1" dirty="0">
                    <a:latin typeface="Times New Roman" panose="02020603050405020304" pitchFamily="18" charset="0"/>
                    <a:ea typeface="黑体" panose="02010609060101010101" pitchFamily="49" charset="-122"/>
                  </a:rPr>
                  <a:t>)</a:t>
                </a:r>
                <a:endParaRPr lang="zh-CN" altLang="en-US" sz="3600" b="1" dirty="0">
                  <a:latin typeface="Times New Roman" panose="02020603050405020304" pitchFamily="18" charset="0"/>
                  <a:ea typeface="黑体" panose="02010609060101010101" pitchFamily="49" charset="-122"/>
                </a:endParaRPr>
              </a:p>
            </p:txBody>
          </p:sp>
        </p:grpSp>
        <p:pic>
          <p:nvPicPr>
            <p:cNvPr id="60" name="图片 5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552" y="5308113"/>
              <a:ext cx="386546" cy="3874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760"/>
                                        </p:tgtEl>
                                        <p:attrNameLst>
                                          <p:attrName>style.visibility</p:attrName>
                                        </p:attrNameLst>
                                      </p:cBhvr>
                                      <p:to>
                                        <p:strVal val="visible"/>
                                      </p:to>
                                    </p:set>
                                    <p:animEffect transition="in" filter="blinds(horizontal)">
                                      <p:cBhvr>
                                        <p:cTn id="12" dur="500"/>
                                        <p:tgtEl>
                                          <p:spTgt spid="7476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4756"/>
                                        </p:tgtEl>
                                        <p:attrNameLst>
                                          <p:attrName>style.visibility</p:attrName>
                                        </p:attrNameLst>
                                      </p:cBhvr>
                                      <p:to>
                                        <p:strVal val="visible"/>
                                      </p:to>
                                    </p:set>
                                    <p:animEffect transition="in" filter="blinds(horizontal)">
                                      <p:cBhvr>
                                        <p:cTn id="15" dur="500"/>
                                        <p:tgtEl>
                                          <p:spTgt spid="7475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4761"/>
                                        </p:tgtEl>
                                        <p:attrNameLst>
                                          <p:attrName>style.visibility</p:attrName>
                                        </p:attrNameLst>
                                      </p:cBhvr>
                                      <p:to>
                                        <p:strVal val="visible"/>
                                      </p:to>
                                    </p:set>
                                    <p:animEffect transition="in" filter="blinds(horizontal)">
                                      <p:cBhvr>
                                        <p:cTn id="20" dur="500"/>
                                        <p:tgtEl>
                                          <p:spTgt spid="7476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74774"/>
                                        </p:tgtEl>
                                        <p:attrNameLst>
                                          <p:attrName>style.visibility</p:attrName>
                                        </p:attrNameLst>
                                      </p:cBhvr>
                                      <p:to>
                                        <p:strVal val="visible"/>
                                      </p:to>
                                    </p:set>
                                    <p:animEffect transition="in" filter="blinds(horizontal)">
                                      <p:cBhvr>
                                        <p:cTn id="23" dur="500"/>
                                        <p:tgtEl>
                                          <p:spTgt spid="7477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4757"/>
                                        </p:tgtEl>
                                        <p:attrNameLst>
                                          <p:attrName>style.visibility</p:attrName>
                                        </p:attrNameLst>
                                      </p:cBhvr>
                                      <p:to>
                                        <p:strVal val="visible"/>
                                      </p:to>
                                    </p:set>
                                    <p:animEffect transition="in" filter="blinds(horizontal)">
                                      <p:cBhvr>
                                        <p:cTn id="28" dur="500"/>
                                        <p:tgtEl>
                                          <p:spTgt spid="7475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4762"/>
                                        </p:tgtEl>
                                        <p:attrNameLst>
                                          <p:attrName>style.visibility</p:attrName>
                                        </p:attrNameLst>
                                      </p:cBhvr>
                                      <p:to>
                                        <p:strVal val="visible"/>
                                      </p:to>
                                    </p:set>
                                    <p:animEffect transition="in" filter="blinds(horizontal)">
                                      <p:cBhvr>
                                        <p:cTn id="33" dur="500"/>
                                        <p:tgtEl>
                                          <p:spTgt spid="74762"/>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74772"/>
                                        </p:tgtEl>
                                        <p:attrNameLst>
                                          <p:attrName>style.visibility</p:attrName>
                                        </p:attrNameLst>
                                      </p:cBhvr>
                                      <p:to>
                                        <p:strVal val="visible"/>
                                      </p:to>
                                    </p:set>
                                    <p:animEffect transition="in" filter="blinds(horizontal)">
                                      <p:cBhvr>
                                        <p:cTn id="36" dur="500"/>
                                        <p:tgtEl>
                                          <p:spTgt spid="7477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74758"/>
                                        </p:tgtEl>
                                        <p:attrNameLst>
                                          <p:attrName>style.visibility</p:attrName>
                                        </p:attrNameLst>
                                      </p:cBhvr>
                                      <p:to>
                                        <p:strVal val="visible"/>
                                      </p:to>
                                    </p:set>
                                    <p:animEffect transition="in" filter="blinds(horizontal)">
                                      <p:cBhvr>
                                        <p:cTn id="41" dur="500"/>
                                        <p:tgtEl>
                                          <p:spTgt spid="7475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74765"/>
                                        </p:tgtEl>
                                        <p:attrNameLst>
                                          <p:attrName>style.visibility</p:attrName>
                                        </p:attrNameLst>
                                      </p:cBhvr>
                                      <p:to>
                                        <p:strVal val="visible"/>
                                      </p:to>
                                    </p:set>
                                    <p:animEffect transition="in" filter="blinds(horizontal)">
                                      <p:cBhvr>
                                        <p:cTn id="46" dur="500"/>
                                        <p:tgtEl>
                                          <p:spTgt spid="74765"/>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74773"/>
                                        </p:tgtEl>
                                        <p:attrNameLst>
                                          <p:attrName>style.visibility</p:attrName>
                                        </p:attrNameLst>
                                      </p:cBhvr>
                                      <p:to>
                                        <p:strVal val="visible"/>
                                      </p:to>
                                    </p:set>
                                    <p:animEffect transition="in" filter="blinds(horizontal)">
                                      <p:cBhvr>
                                        <p:cTn id="49" dur="500"/>
                                        <p:tgtEl>
                                          <p:spTgt spid="74773"/>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74759"/>
                                        </p:tgtEl>
                                        <p:attrNameLst>
                                          <p:attrName>style.visibility</p:attrName>
                                        </p:attrNameLst>
                                      </p:cBhvr>
                                      <p:to>
                                        <p:strVal val="visible"/>
                                      </p:to>
                                    </p:set>
                                    <p:animEffect transition="in" filter="blinds(horizontal)">
                                      <p:cBhvr>
                                        <p:cTn id="54" dur="500"/>
                                        <p:tgtEl>
                                          <p:spTgt spid="74759"/>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74768"/>
                                        </p:tgtEl>
                                        <p:attrNameLst>
                                          <p:attrName>style.visibility</p:attrName>
                                        </p:attrNameLst>
                                      </p:cBhvr>
                                      <p:to>
                                        <p:strVal val="visible"/>
                                      </p:to>
                                    </p:set>
                                    <p:animEffect transition="in" filter="blinds(horizontal)">
                                      <p:cBhvr>
                                        <p:cTn id="59" dur="500"/>
                                        <p:tgtEl>
                                          <p:spTgt spid="74768"/>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74775"/>
                                        </p:tgtEl>
                                        <p:attrNameLst>
                                          <p:attrName>style.visibility</p:attrName>
                                        </p:attrNameLst>
                                      </p:cBhvr>
                                      <p:to>
                                        <p:strVal val="visible"/>
                                      </p:to>
                                    </p:set>
                                    <p:animEffect transition="in" filter="blinds(horizontal)">
                                      <p:cBhvr>
                                        <p:cTn id="62" dur="500"/>
                                        <p:tgtEl>
                                          <p:spTgt spid="7477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4776"/>
                                        </p:tgtEl>
                                        <p:attrNameLst>
                                          <p:attrName>style.visibility</p:attrName>
                                        </p:attrNameLst>
                                      </p:cBhvr>
                                      <p:to>
                                        <p:strVal val="visible"/>
                                      </p:to>
                                    </p:set>
                                    <p:animEffect transition="in" filter="blinds(horizontal)">
                                      <p:cBhvr>
                                        <p:cTn id="67" dur="500"/>
                                        <p:tgtEl>
                                          <p:spTgt spid="7477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4763"/>
                                        </p:tgtEl>
                                        <p:attrNameLst>
                                          <p:attrName>style.visibility</p:attrName>
                                        </p:attrNameLst>
                                      </p:cBhvr>
                                      <p:to>
                                        <p:strVal val="visible"/>
                                      </p:to>
                                    </p:set>
                                    <p:animEffect transition="in" filter="blinds(horizontal)">
                                      <p:cBhvr>
                                        <p:cTn id="72" dur="500"/>
                                        <p:tgtEl>
                                          <p:spTgt spid="74763"/>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74777"/>
                                        </p:tgtEl>
                                        <p:attrNameLst>
                                          <p:attrName>style.visibility</p:attrName>
                                        </p:attrNameLst>
                                      </p:cBhvr>
                                      <p:to>
                                        <p:strVal val="visible"/>
                                      </p:to>
                                    </p:set>
                                    <p:animEffect transition="in" filter="blinds(horizontal)">
                                      <p:cBhvr>
                                        <p:cTn id="75" dur="500"/>
                                        <p:tgtEl>
                                          <p:spTgt spid="74777"/>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74781"/>
                                        </p:tgtEl>
                                        <p:attrNameLst>
                                          <p:attrName>style.visibility</p:attrName>
                                        </p:attrNameLst>
                                      </p:cBhvr>
                                      <p:to>
                                        <p:strVal val="visible"/>
                                      </p:to>
                                    </p:set>
                                    <p:animEffect transition="in" filter="blinds(horizontal)">
                                      <p:cBhvr>
                                        <p:cTn id="80" dur="500"/>
                                        <p:tgtEl>
                                          <p:spTgt spid="74781"/>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74769"/>
                                        </p:tgtEl>
                                        <p:attrNameLst>
                                          <p:attrName>style.visibility</p:attrName>
                                        </p:attrNameLst>
                                      </p:cBhvr>
                                      <p:to>
                                        <p:strVal val="visible"/>
                                      </p:to>
                                    </p:set>
                                    <p:animEffect transition="in" filter="blinds(horizontal)">
                                      <p:cBhvr>
                                        <p:cTn id="85" dur="500"/>
                                        <p:tgtEl>
                                          <p:spTgt spid="74769"/>
                                        </p:tgtEl>
                                      </p:cBhvr>
                                    </p:animEffect>
                                  </p:childTnLst>
                                </p:cTn>
                              </p:par>
                              <p:par>
                                <p:cTn id="86" presetID="3" presetClass="entr" presetSubtype="10" fill="hold" nodeType="withEffect">
                                  <p:stCondLst>
                                    <p:cond delay="0"/>
                                  </p:stCondLst>
                                  <p:childTnLst>
                                    <p:set>
                                      <p:cBhvr>
                                        <p:cTn id="87" dur="1" fill="hold">
                                          <p:stCondLst>
                                            <p:cond delay="0"/>
                                          </p:stCondLst>
                                        </p:cTn>
                                        <p:tgtEl>
                                          <p:spTgt spid="74767"/>
                                        </p:tgtEl>
                                        <p:attrNameLst>
                                          <p:attrName>style.visibility</p:attrName>
                                        </p:attrNameLst>
                                      </p:cBhvr>
                                      <p:to>
                                        <p:strVal val="visible"/>
                                      </p:to>
                                    </p:set>
                                    <p:animEffect transition="in" filter="blinds(horizontal)">
                                      <p:cBhvr>
                                        <p:cTn id="88" dur="500"/>
                                        <p:tgtEl>
                                          <p:spTgt spid="74767"/>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74780"/>
                                        </p:tgtEl>
                                        <p:attrNameLst>
                                          <p:attrName>style.visibility</p:attrName>
                                        </p:attrNameLst>
                                      </p:cBhvr>
                                      <p:to>
                                        <p:strVal val="visible"/>
                                      </p:to>
                                    </p:set>
                                    <p:animEffect transition="in" filter="blinds(horizontal)">
                                      <p:cBhvr>
                                        <p:cTn id="93" dur="500"/>
                                        <p:tgtEl>
                                          <p:spTgt spid="74780"/>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74770"/>
                                        </p:tgtEl>
                                        <p:attrNameLst>
                                          <p:attrName>style.visibility</p:attrName>
                                        </p:attrNameLst>
                                      </p:cBhvr>
                                      <p:to>
                                        <p:strVal val="visible"/>
                                      </p:to>
                                    </p:set>
                                    <p:animEffect transition="in" filter="blinds(horizontal)">
                                      <p:cBhvr>
                                        <p:cTn id="98" dur="500"/>
                                        <p:tgtEl>
                                          <p:spTgt spid="74770"/>
                                        </p:tgtEl>
                                      </p:cBhvr>
                                    </p:animEffect>
                                  </p:childTnLst>
                                </p:cTn>
                              </p:par>
                              <p:par>
                                <p:cTn id="99" presetID="3" presetClass="entr" presetSubtype="10" fill="hold" nodeType="withEffect">
                                  <p:stCondLst>
                                    <p:cond delay="0"/>
                                  </p:stCondLst>
                                  <p:childTnLst>
                                    <p:set>
                                      <p:cBhvr>
                                        <p:cTn id="100" dur="1" fill="hold">
                                          <p:stCondLst>
                                            <p:cond delay="0"/>
                                          </p:stCondLst>
                                        </p:cTn>
                                        <p:tgtEl>
                                          <p:spTgt spid="74766"/>
                                        </p:tgtEl>
                                        <p:attrNameLst>
                                          <p:attrName>style.visibility</p:attrName>
                                        </p:attrNameLst>
                                      </p:cBhvr>
                                      <p:to>
                                        <p:strVal val="visible"/>
                                      </p:to>
                                    </p:set>
                                    <p:animEffect transition="in" filter="blinds(horizontal)">
                                      <p:cBhvr>
                                        <p:cTn id="101" dur="500"/>
                                        <p:tgtEl>
                                          <p:spTgt spid="74766"/>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74779"/>
                                        </p:tgtEl>
                                        <p:attrNameLst>
                                          <p:attrName>style.visibility</p:attrName>
                                        </p:attrNameLst>
                                      </p:cBhvr>
                                      <p:to>
                                        <p:strVal val="visible"/>
                                      </p:to>
                                    </p:set>
                                    <p:animEffect transition="in" filter="blinds(horizontal)">
                                      <p:cBhvr>
                                        <p:cTn id="106" dur="500"/>
                                        <p:tgtEl>
                                          <p:spTgt spid="74779"/>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74764"/>
                                        </p:tgtEl>
                                        <p:attrNameLst>
                                          <p:attrName>style.visibility</p:attrName>
                                        </p:attrNameLst>
                                      </p:cBhvr>
                                      <p:to>
                                        <p:strVal val="visible"/>
                                      </p:to>
                                    </p:set>
                                    <p:animEffect transition="in" filter="blinds(horizontal)">
                                      <p:cBhvr>
                                        <p:cTn id="111" dur="500"/>
                                        <p:tgtEl>
                                          <p:spTgt spid="74764"/>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74771"/>
                                        </p:tgtEl>
                                        <p:attrNameLst>
                                          <p:attrName>style.visibility</p:attrName>
                                        </p:attrNameLst>
                                      </p:cBhvr>
                                      <p:to>
                                        <p:strVal val="visible"/>
                                      </p:to>
                                    </p:set>
                                    <p:animEffect transition="in" filter="blinds(horizontal)">
                                      <p:cBhvr>
                                        <p:cTn id="114" dur="500"/>
                                        <p:tgtEl>
                                          <p:spTgt spid="74771"/>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74778"/>
                                        </p:tgtEl>
                                        <p:attrNameLst>
                                          <p:attrName>style.visibility</p:attrName>
                                        </p:attrNameLst>
                                      </p:cBhvr>
                                      <p:to>
                                        <p:strVal val="visible"/>
                                      </p:to>
                                    </p:set>
                                    <p:animEffect transition="in" filter="blinds(horizontal)">
                                      <p:cBhvr>
                                        <p:cTn id="119" dur="500"/>
                                        <p:tgtEl>
                                          <p:spTgt spid="74778"/>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nodeType="clickEffect">
                                  <p:stCondLst>
                                    <p:cond delay="0"/>
                                  </p:stCondLst>
                                  <p:childTnLst>
                                    <p:set>
                                      <p:cBhvr>
                                        <p:cTn id="123" dur="1" fill="hold">
                                          <p:stCondLst>
                                            <p:cond delay="0"/>
                                          </p:stCondLst>
                                        </p:cTn>
                                        <p:tgtEl>
                                          <p:spTgt spid="74783"/>
                                        </p:tgtEl>
                                        <p:attrNameLst>
                                          <p:attrName>style.visibility</p:attrName>
                                        </p:attrNameLst>
                                      </p:cBhvr>
                                      <p:to>
                                        <p:strVal val="visible"/>
                                      </p:to>
                                    </p:set>
                                    <p:animEffect transition="in" filter="blinds(horizontal)">
                                      <p:cBhvr>
                                        <p:cTn id="124" dur="500"/>
                                        <p:tgtEl>
                                          <p:spTgt spid="74783"/>
                                        </p:tgtEl>
                                      </p:cBhvr>
                                    </p:animEffect>
                                  </p:childTnLst>
                                </p:cTn>
                              </p:par>
                              <p:par>
                                <p:cTn id="125" presetID="3" presetClass="entr" presetSubtype="10" fill="hold" grpId="0" nodeType="withEffect">
                                  <p:stCondLst>
                                    <p:cond delay="0"/>
                                  </p:stCondLst>
                                  <p:childTnLst>
                                    <p:set>
                                      <p:cBhvr>
                                        <p:cTn id="126" dur="1" fill="hold">
                                          <p:stCondLst>
                                            <p:cond delay="0"/>
                                          </p:stCondLst>
                                        </p:cTn>
                                        <p:tgtEl>
                                          <p:spTgt spid="74782"/>
                                        </p:tgtEl>
                                        <p:attrNameLst>
                                          <p:attrName>style.visibility</p:attrName>
                                        </p:attrNameLst>
                                      </p:cBhvr>
                                      <p:to>
                                        <p:strVal val="visible"/>
                                      </p:to>
                                    </p:set>
                                    <p:animEffect transition="in" filter="blinds(horizontal)">
                                      <p:cBhvr>
                                        <p:cTn id="127" dur="500"/>
                                        <p:tgtEl>
                                          <p:spTgt spid="74782"/>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74791"/>
                                        </p:tgtEl>
                                        <p:attrNameLst>
                                          <p:attrName>style.visibility</p:attrName>
                                        </p:attrNameLst>
                                      </p:cBhvr>
                                      <p:to>
                                        <p:strVal val="visible"/>
                                      </p:to>
                                    </p:set>
                                    <p:animEffect transition="in" filter="blinds(horizontal)">
                                      <p:cBhvr>
                                        <p:cTn id="132" dur="500"/>
                                        <p:tgtEl>
                                          <p:spTgt spid="74791"/>
                                        </p:tgtEl>
                                      </p:cBhvr>
                                    </p:animEffect>
                                  </p:childTnLst>
                                </p:cTn>
                              </p:par>
                              <p:par>
                                <p:cTn id="133" presetID="3" presetClass="entr" presetSubtype="10" fill="hold" nodeType="withEffect">
                                  <p:stCondLst>
                                    <p:cond delay="0"/>
                                  </p:stCondLst>
                                  <p:childTnLst>
                                    <p:set>
                                      <p:cBhvr>
                                        <p:cTn id="134" dur="1" fill="hold">
                                          <p:stCondLst>
                                            <p:cond delay="0"/>
                                          </p:stCondLst>
                                        </p:cTn>
                                        <p:tgtEl>
                                          <p:spTgt spid="74787"/>
                                        </p:tgtEl>
                                        <p:attrNameLst>
                                          <p:attrName>style.visibility</p:attrName>
                                        </p:attrNameLst>
                                      </p:cBhvr>
                                      <p:to>
                                        <p:strVal val="visible"/>
                                      </p:to>
                                    </p:set>
                                    <p:animEffect transition="in" filter="blinds(horizontal)">
                                      <p:cBhvr>
                                        <p:cTn id="135" dur="500"/>
                                        <p:tgtEl>
                                          <p:spTgt spid="74787"/>
                                        </p:tgtEl>
                                      </p:cBhvr>
                                    </p:animEffect>
                                  </p:child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74784"/>
                                        </p:tgtEl>
                                        <p:attrNameLst>
                                          <p:attrName>style.visibility</p:attrName>
                                        </p:attrNameLst>
                                      </p:cBhvr>
                                      <p:to>
                                        <p:strVal val="visible"/>
                                      </p:to>
                                    </p:set>
                                    <p:animEffect transition="in" filter="blinds(horizontal)">
                                      <p:cBhvr>
                                        <p:cTn id="140" dur="500"/>
                                        <p:tgtEl>
                                          <p:spTgt spid="74784"/>
                                        </p:tgtEl>
                                      </p:cBhvr>
                                    </p:animEffect>
                                  </p:childTnLst>
                                </p:cTn>
                              </p:par>
                            </p:childTnLst>
                          </p:cTn>
                        </p:par>
                      </p:childTnLst>
                    </p:cTn>
                  </p:par>
                  <p:par>
                    <p:cTn id="141" fill="hold">
                      <p:stCondLst>
                        <p:cond delay="indefinite"/>
                      </p:stCondLst>
                      <p:childTnLst>
                        <p:par>
                          <p:cTn id="142" fill="hold">
                            <p:stCondLst>
                              <p:cond delay="0"/>
                            </p:stCondLst>
                            <p:childTnLst>
                              <p:par>
                                <p:cTn id="143" presetID="3" presetClass="entr" presetSubtype="10" fill="hold" grpId="0" nodeType="clickEffect">
                                  <p:stCondLst>
                                    <p:cond delay="0"/>
                                  </p:stCondLst>
                                  <p:childTnLst>
                                    <p:set>
                                      <p:cBhvr>
                                        <p:cTn id="144" dur="1" fill="hold">
                                          <p:stCondLst>
                                            <p:cond delay="0"/>
                                          </p:stCondLst>
                                        </p:cTn>
                                        <p:tgtEl>
                                          <p:spTgt spid="74792"/>
                                        </p:tgtEl>
                                        <p:attrNameLst>
                                          <p:attrName>style.visibility</p:attrName>
                                        </p:attrNameLst>
                                      </p:cBhvr>
                                      <p:to>
                                        <p:strVal val="visible"/>
                                      </p:to>
                                    </p:set>
                                    <p:animEffect transition="in" filter="blinds(horizontal)">
                                      <p:cBhvr>
                                        <p:cTn id="145" dur="500"/>
                                        <p:tgtEl>
                                          <p:spTgt spid="74792"/>
                                        </p:tgtEl>
                                      </p:cBhvr>
                                    </p:animEffect>
                                  </p:childTnLst>
                                </p:cTn>
                              </p:par>
                              <p:par>
                                <p:cTn id="146" presetID="3" presetClass="entr" presetSubtype="10" fill="hold" nodeType="withEffect">
                                  <p:stCondLst>
                                    <p:cond delay="0"/>
                                  </p:stCondLst>
                                  <p:childTnLst>
                                    <p:set>
                                      <p:cBhvr>
                                        <p:cTn id="147" dur="1" fill="hold">
                                          <p:stCondLst>
                                            <p:cond delay="0"/>
                                          </p:stCondLst>
                                        </p:cTn>
                                        <p:tgtEl>
                                          <p:spTgt spid="74789"/>
                                        </p:tgtEl>
                                        <p:attrNameLst>
                                          <p:attrName>style.visibility</p:attrName>
                                        </p:attrNameLst>
                                      </p:cBhvr>
                                      <p:to>
                                        <p:strVal val="visible"/>
                                      </p:to>
                                    </p:set>
                                    <p:animEffect transition="in" filter="blinds(horizontal)">
                                      <p:cBhvr>
                                        <p:cTn id="148" dur="500"/>
                                        <p:tgtEl>
                                          <p:spTgt spid="74789"/>
                                        </p:tgtEl>
                                      </p:cBhvr>
                                    </p:animEffect>
                                  </p:childTnLst>
                                </p:cTn>
                              </p:par>
                            </p:childTnLst>
                          </p:cTn>
                        </p:par>
                      </p:childTnLst>
                    </p:cTn>
                  </p:par>
                  <p:par>
                    <p:cTn id="149" fill="hold">
                      <p:stCondLst>
                        <p:cond delay="indefinite"/>
                      </p:stCondLst>
                      <p:childTnLst>
                        <p:par>
                          <p:cTn id="150" fill="hold">
                            <p:stCondLst>
                              <p:cond delay="0"/>
                            </p:stCondLst>
                            <p:childTnLst>
                              <p:par>
                                <p:cTn id="151" presetID="3" presetClass="entr" presetSubtype="10" fill="hold" grpId="0" nodeType="clickEffect">
                                  <p:stCondLst>
                                    <p:cond delay="0"/>
                                  </p:stCondLst>
                                  <p:childTnLst>
                                    <p:set>
                                      <p:cBhvr>
                                        <p:cTn id="152" dur="1" fill="hold">
                                          <p:stCondLst>
                                            <p:cond delay="0"/>
                                          </p:stCondLst>
                                        </p:cTn>
                                        <p:tgtEl>
                                          <p:spTgt spid="74785"/>
                                        </p:tgtEl>
                                        <p:attrNameLst>
                                          <p:attrName>style.visibility</p:attrName>
                                        </p:attrNameLst>
                                      </p:cBhvr>
                                      <p:to>
                                        <p:strVal val="visible"/>
                                      </p:to>
                                    </p:set>
                                    <p:animEffect transition="in" filter="blinds(horizontal)">
                                      <p:cBhvr>
                                        <p:cTn id="153" dur="500"/>
                                        <p:tgtEl>
                                          <p:spTgt spid="74785"/>
                                        </p:tgtEl>
                                      </p:cBhvr>
                                    </p:animEffect>
                                  </p:childTnLst>
                                </p:cTn>
                              </p:par>
                            </p:childTnLst>
                          </p:cTn>
                        </p:par>
                      </p:childTnLst>
                    </p:cTn>
                  </p:par>
                  <p:par>
                    <p:cTn id="154" fill="hold">
                      <p:stCondLst>
                        <p:cond delay="indefinite"/>
                      </p:stCondLst>
                      <p:childTnLst>
                        <p:par>
                          <p:cTn id="155" fill="hold">
                            <p:stCondLst>
                              <p:cond delay="0"/>
                            </p:stCondLst>
                            <p:childTnLst>
                              <p:par>
                                <p:cTn id="156" presetID="3" presetClass="entr" presetSubtype="10" fill="hold" grpId="0" nodeType="clickEffect">
                                  <p:stCondLst>
                                    <p:cond delay="0"/>
                                  </p:stCondLst>
                                  <p:childTnLst>
                                    <p:set>
                                      <p:cBhvr>
                                        <p:cTn id="157" dur="1" fill="hold">
                                          <p:stCondLst>
                                            <p:cond delay="0"/>
                                          </p:stCondLst>
                                        </p:cTn>
                                        <p:tgtEl>
                                          <p:spTgt spid="74806"/>
                                        </p:tgtEl>
                                        <p:attrNameLst>
                                          <p:attrName>style.visibility</p:attrName>
                                        </p:attrNameLst>
                                      </p:cBhvr>
                                      <p:to>
                                        <p:strVal val="visible"/>
                                      </p:to>
                                    </p:set>
                                    <p:animEffect transition="in" filter="blinds(horizontal)">
                                      <p:cBhvr>
                                        <p:cTn id="158" dur="500"/>
                                        <p:tgtEl>
                                          <p:spTgt spid="74806"/>
                                        </p:tgtEl>
                                      </p:cBhvr>
                                    </p:animEffect>
                                  </p:childTnLst>
                                </p:cTn>
                              </p:par>
                            </p:childTnLst>
                          </p:cTn>
                        </p:par>
                      </p:childTnLst>
                    </p:cTn>
                  </p:par>
                  <p:par>
                    <p:cTn id="159" fill="hold">
                      <p:stCondLst>
                        <p:cond delay="indefinite"/>
                      </p:stCondLst>
                      <p:childTnLst>
                        <p:par>
                          <p:cTn id="160" fill="hold">
                            <p:stCondLst>
                              <p:cond delay="0"/>
                            </p:stCondLst>
                            <p:childTnLst>
                              <p:par>
                                <p:cTn id="161" presetID="3" presetClass="entr" presetSubtype="10" fill="hold" nodeType="clickEffect">
                                  <p:stCondLst>
                                    <p:cond delay="0"/>
                                  </p:stCondLst>
                                  <p:childTnLst>
                                    <p:set>
                                      <p:cBhvr>
                                        <p:cTn id="162" dur="1" fill="hold">
                                          <p:stCondLst>
                                            <p:cond delay="0"/>
                                          </p:stCondLst>
                                        </p:cTn>
                                        <p:tgtEl>
                                          <p:spTgt spid="74795"/>
                                        </p:tgtEl>
                                        <p:attrNameLst>
                                          <p:attrName>style.visibility</p:attrName>
                                        </p:attrNameLst>
                                      </p:cBhvr>
                                      <p:to>
                                        <p:strVal val="visible"/>
                                      </p:to>
                                    </p:set>
                                    <p:animEffect transition="in" filter="blinds(horizontal)">
                                      <p:cBhvr>
                                        <p:cTn id="163" dur="500"/>
                                        <p:tgtEl>
                                          <p:spTgt spid="74795"/>
                                        </p:tgtEl>
                                      </p:cBhvr>
                                    </p:animEffect>
                                  </p:childTnLst>
                                </p:cTn>
                              </p:par>
                              <p:par>
                                <p:cTn id="164" presetID="3" presetClass="entr" presetSubtype="10" fill="hold" grpId="1" nodeType="withEffect">
                                  <p:stCondLst>
                                    <p:cond delay="0"/>
                                  </p:stCondLst>
                                  <p:childTnLst>
                                    <p:set>
                                      <p:cBhvr>
                                        <p:cTn id="165" dur="1" fill="hold">
                                          <p:stCondLst>
                                            <p:cond delay="0"/>
                                          </p:stCondLst>
                                        </p:cTn>
                                        <p:tgtEl>
                                          <p:spTgt spid="74806"/>
                                        </p:tgtEl>
                                        <p:attrNameLst>
                                          <p:attrName>style.visibility</p:attrName>
                                        </p:attrNameLst>
                                      </p:cBhvr>
                                      <p:to>
                                        <p:strVal val="visible"/>
                                      </p:to>
                                    </p:set>
                                    <p:animEffect transition="in" filter="blinds(horizontal)">
                                      <p:cBhvr>
                                        <p:cTn id="166" dur="500"/>
                                        <p:tgtEl>
                                          <p:spTgt spid="74806"/>
                                        </p:tgtEl>
                                      </p:cBhvr>
                                    </p:animEffect>
                                  </p:childTnLst>
                                </p:cTn>
                              </p:par>
                            </p:childTnLst>
                          </p:cTn>
                        </p:par>
                      </p:childTnLst>
                    </p:cTn>
                  </p:par>
                  <p:par>
                    <p:cTn id="167" fill="hold">
                      <p:stCondLst>
                        <p:cond delay="indefinite"/>
                      </p:stCondLst>
                      <p:childTnLst>
                        <p:par>
                          <p:cTn id="168" fill="hold">
                            <p:stCondLst>
                              <p:cond delay="0"/>
                            </p:stCondLst>
                            <p:childTnLst>
                              <p:par>
                                <p:cTn id="169" presetID="3" presetClass="entr" presetSubtype="10" fill="hold" grpId="0" nodeType="clickEffect">
                                  <p:stCondLst>
                                    <p:cond delay="0"/>
                                  </p:stCondLst>
                                  <p:childTnLst>
                                    <p:set>
                                      <p:cBhvr>
                                        <p:cTn id="170" dur="1" fill="hold">
                                          <p:stCondLst>
                                            <p:cond delay="0"/>
                                          </p:stCondLst>
                                        </p:cTn>
                                        <p:tgtEl>
                                          <p:spTgt spid="74797"/>
                                        </p:tgtEl>
                                        <p:attrNameLst>
                                          <p:attrName>style.visibility</p:attrName>
                                        </p:attrNameLst>
                                      </p:cBhvr>
                                      <p:to>
                                        <p:strVal val="visible"/>
                                      </p:to>
                                    </p:set>
                                    <p:animEffect transition="in" filter="blinds(horizontal)">
                                      <p:cBhvr>
                                        <p:cTn id="171" dur="500"/>
                                        <p:tgtEl>
                                          <p:spTgt spid="74797"/>
                                        </p:tgtEl>
                                      </p:cBhvr>
                                    </p:animEffect>
                                  </p:childTnLst>
                                </p:cTn>
                              </p:par>
                            </p:childTnLst>
                          </p:cTn>
                        </p:par>
                      </p:childTnLst>
                    </p:cTn>
                  </p:par>
                  <p:par>
                    <p:cTn id="172" fill="hold">
                      <p:stCondLst>
                        <p:cond delay="indefinite"/>
                      </p:stCondLst>
                      <p:childTnLst>
                        <p:par>
                          <p:cTn id="173" fill="hold">
                            <p:stCondLst>
                              <p:cond delay="0"/>
                            </p:stCondLst>
                            <p:childTnLst>
                              <p:par>
                                <p:cTn id="174" presetID="3" presetClass="entr" presetSubtype="10" fill="hold" grpId="0" nodeType="clickEffect">
                                  <p:stCondLst>
                                    <p:cond delay="0"/>
                                  </p:stCondLst>
                                  <p:childTnLst>
                                    <p:set>
                                      <p:cBhvr>
                                        <p:cTn id="175" dur="1" fill="hold">
                                          <p:stCondLst>
                                            <p:cond delay="0"/>
                                          </p:stCondLst>
                                        </p:cTn>
                                        <p:tgtEl>
                                          <p:spTgt spid="74807"/>
                                        </p:tgtEl>
                                        <p:attrNameLst>
                                          <p:attrName>style.visibility</p:attrName>
                                        </p:attrNameLst>
                                      </p:cBhvr>
                                      <p:to>
                                        <p:strVal val="visible"/>
                                      </p:to>
                                    </p:set>
                                    <p:animEffect transition="in" filter="blinds(horizontal)">
                                      <p:cBhvr>
                                        <p:cTn id="176" dur="500"/>
                                        <p:tgtEl>
                                          <p:spTgt spid="74807"/>
                                        </p:tgtEl>
                                      </p:cBhvr>
                                    </p:animEffect>
                                  </p:childTnLst>
                                </p:cTn>
                              </p:par>
                              <p:par>
                                <p:cTn id="177" presetID="3" presetClass="entr" presetSubtype="10" fill="hold" nodeType="withEffect">
                                  <p:stCondLst>
                                    <p:cond delay="0"/>
                                  </p:stCondLst>
                                  <p:childTnLst>
                                    <p:set>
                                      <p:cBhvr>
                                        <p:cTn id="178" dur="1" fill="hold">
                                          <p:stCondLst>
                                            <p:cond delay="0"/>
                                          </p:stCondLst>
                                        </p:cTn>
                                        <p:tgtEl>
                                          <p:spTgt spid="74796"/>
                                        </p:tgtEl>
                                        <p:attrNameLst>
                                          <p:attrName>style.visibility</p:attrName>
                                        </p:attrNameLst>
                                      </p:cBhvr>
                                      <p:to>
                                        <p:strVal val="visible"/>
                                      </p:to>
                                    </p:set>
                                    <p:animEffect transition="in" filter="blinds(horizontal)">
                                      <p:cBhvr>
                                        <p:cTn id="179" dur="500"/>
                                        <p:tgtEl>
                                          <p:spTgt spid="74796"/>
                                        </p:tgtEl>
                                      </p:cBhvr>
                                    </p:animEffect>
                                  </p:childTnLst>
                                </p:cTn>
                              </p:par>
                            </p:childTnLst>
                          </p:cTn>
                        </p:par>
                      </p:childTnLst>
                    </p:cTn>
                  </p:par>
                  <p:par>
                    <p:cTn id="180" fill="hold">
                      <p:stCondLst>
                        <p:cond delay="indefinite"/>
                      </p:stCondLst>
                      <p:childTnLst>
                        <p:par>
                          <p:cTn id="181" fill="hold">
                            <p:stCondLst>
                              <p:cond delay="0"/>
                            </p:stCondLst>
                            <p:childTnLst>
                              <p:par>
                                <p:cTn id="182" presetID="3" presetClass="entr" presetSubtype="10" fill="hold" grpId="0" nodeType="clickEffect">
                                  <p:stCondLst>
                                    <p:cond delay="0"/>
                                  </p:stCondLst>
                                  <p:childTnLst>
                                    <p:set>
                                      <p:cBhvr>
                                        <p:cTn id="183" dur="1" fill="hold">
                                          <p:stCondLst>
                                            <p:cond delay="0"/>
                                          </p:stCondLst>
                                        </p:cTn>
                                        <p:tgtEl>
                                          <p:spTgt spid="74798"/>
                                        </p:tgtEl>
                                        <p:attrNameLst>
                                          <p:attrName>style.visibility</p:attrName>
                                        </p:attrNameLst>
                                      </p:cBhvr>
                                      <p:to>
                                        <p:strVal val="visible"/>
                                      </p:to>
                                    </p:set>
                                    <p:animEffect transition="in" filter="blinds(horizontal)">
                                      <p:cBhvr>
                                        <p:cTn id="184" dur="500"/>
                                        <p:tgtEl>
                                          <p:spTgt spid="74798"/>
                                        </p:tgtEl>
                                      </p:cBhvr>
                                    </p:animEffect>
                                  </p:childTnLst>
                                </p:cTn>
                              </p:par>
                            </p:childTnLst>
                          </p:cTn>
                        </p:par>
                      </p:childTnLst>
                    </p:cTn>
                  </p:par>
                  <p:par>
                    <p:cTn id="185" fill="hold">
                      <p:stCondLst>
                        <p:cond delay="indefinite"/>
                      </p:stCondLst>
                      <p:childTnLst>
                        <p:par>
                          <p:cTn id="186" fill="hold">
                            <p:stCondLst>
                              <p:cond delay="0"/>
                            </p:stCondLst>
                            <p:childTnLst>
                              <p:par>
                                <p:cTn id="187" presetID="3" presetClass="entr" presetSubtype="10" fill="hold" grpId="0" nodeType="clickEffect">
                                  <p:stCondLst>
                                    <p:cond delay="0"/>
                                  </p:stCondLst>
                                  <p:childTnLst>
                                    <p:set>
                                      <p:cBhvr>
                                        <p:cTn id="188" dur="1" fill="hold">
                                          <p:stCondLst>
                                            <p:cond delay="0"/>
                                          </p:stCondLst>
                                        </p:cTn>
                                        <p:tgtEl>
                                          <p:spTgt spid="74793"/>
                                        </p:tgtEl>
                                        <p:attrNameLst>
                                          <p:attrName>style.visibility</p:attrName>
                                        </p:attrNameLst>
                                      </p:cBhvr>
                                      <p:to>
                                        <p:strVal val="visible"/>
                                      </p:to>
                                    </p:set>
                                    <p:animEffect transition="in" filter="blinds(horizontal)">
                                      <p:cBhvr>
                                        <p:cTn id="189" dur="500"/>
                                        <p:tgtEl>
                                          <p:spTgt spid="74793"/>
                                        </p:tgtEl>
                                      </p:cBhvr>
                                    </p:animEffect>
                                  </p:childTnLst>
                                </p:cTn>
                              </p:par>
                              <p:par>
                                <p:cTn id="190" presetID="3" presetClass="entr" presetSubtype="10" fill="hold" nodeType="withEffect">
                                  <p:stCondLst>
                                    <p:cond delay="0"/>
                                  </p:stCondLst>
                                  <p:childTnLst>
                                    <p:set>
                                      <p:cBhvr>
                                        <p:cTn id="191" dur="1" fill="hold">
                                          <p:stCondLst>
                                            <p:cond delay="0"/>
                                          </p:stCondLst>
                                        </p:cTn>
                                        <p:tgtEl>
                                          <p:spTgt spid="74794"/>
                                        </p:tgtEl>
                                        <p:attrNameLst>
                                          <p:attrName>style.visibility</p:attrName>
                                        </p:attrNameLst>
                                      </p:cBhvr>
                                      <p:to>
                                        <p:strVal val="visible"/>
                                      </p:to>
                                    </p:set>
                                    <p:animEffect transition="in" filter="blinds(horizontal)">
                                      <p:cBhvr>
                                        <p:cTn id="192" dur="500"/>
                                        <p:tgtEl>
                                          <p:spTgt spid="74794"/>
                                        </p:tgtEl>
                                      </p:cBhvr>
                                    </p:animEffect>
                                  </p:childTnLst>
                                </p:cTn>
                              </p:par>
                            </p:childTnLst>
                          </p:cTn>
                        </p:par>
                      </p:childTnLst>
                    </p:cTn>
                  </p:par>
                  <p:par>
                    <p:cTn id="193" fill="hold">
                      <p:stCondLst>
                        <p:cond delay="indefinite"/>
                      </p:stCondLst>
                      <p:childTnLst>
                        <p:par>
                          <p:cTn id="194" fill="hold">
                            <p:stCondLst>
                              <p:cond delay="0"/>
                            </p:stCondLst>
                            <p:childTnLst>
                              <p:par>
                                <p:cTn id="195" presetID="3" presetClass="entr" presetSubtype="10" fill="hold" grpId="0" nodeType="clickEffect">
                                  <p:stCondLst>
                                    <p:cond delay="0"/>
                                  </p:stCondLst>
                                  <p:childTnLst>
                                    <p:set>
                                      <p:cBhvr>
                                        <p:cTn id="196" dur="1" fill="hold">
                                          <p:stCondLst>
                                            <p:cond delay="0"/>
                                          </p:stCondLst>
                                        </p:cTn>
                                        <p:tgtEl>
                                          <p:spTgt spid="74799"/>
                                        </p:tgtEl>
                                        <p:attrNameLst>
                                          <p:attrName>style.visibility</p:attrName>
                                        </p:attrNameLst>
                                      </p:cBhvr>
                                      <p:to>
                                        <p:strVal val="visible"/>
                                      </p:to>
                                    </p:set>
                                    <p:animEffect transition="in" filter="blinds(horizontal)">
                                      <p:cBhvr>
                                        <p:cTn id="197" dur="500"/>
                                        <p:tgtEl>
                                          <p:spTgt spid="74799"/>
                                        </p:tgtEl>
                                      </p:cBhvr>
                                    </p:animEffect>
                                  </p:childTnLst>
                                </p:cTn>
                              </p:par>
                            </p:childTnLst>
                          </p:cTn>
                        </p:par>
                      </p:childTnLst>
                    </p:cTn>
                  </p:par>
                  <p:par>
                    <p:cTn id="198" fill="hold">
                      <p:stCondLst>
                        <p:cond delay="indefinite"/>
                      </p:stCondLst>
                      <p:childTnLst>
                        <p:par>
                          <p:cTn id="199" fill="hold">
                            <p:stCondLst>
                              <p:cond delay="0"/>
                            </p:stCondLst>
                            <p:childTnLst>
                              <p:par>
                                <p:cTn id="200" presetID="3" presetClass="entr" presetSubtype="10" fill="hold" grpId="0" nodeType="clickEffect">
                                  <p:stCondLst>
                                    <p:cond delay="0"/>
                                  </p:stCondLst>
                                  <p:childTnLst>
                                    <p:set>
                                      <p:cBhvr>
                                        <p:cTn id="201" dur="1" fill="hold">
                                          <p:stCondLst>
                                            <p:cond delay="0"/>
                                          </p:stCondLst>
                                        </p:cTn>
                                        <p:tgtEl>
                                          <p:spTgt spid="74790"/>
                                        </p:tgtEl>
                                        <p:attrNameLst>
                                          <p:attrName>style.visibility</p:attrName>
                                        </p:attrNameLst>
                                      </p:cBhvr>
                                      <p:to>
                                        <p:strVal val="visible"/>
                                      </p:to>
                                    </p:set>
                                    <p:animEffect transition="in" filter="blinds(horizontal)">
                                      <p:cBhvr>
                                        <p:cTn id="202" dur="500"/>
                                        <p:tgtEl>
                                          <p:spTgt spid="74790"/>
                                        </p:tgtEl>
                                      </p:cBhvr>
                                    </p:animEffect>
                                  </p:childTnLst>
                                </p:cTn>
                              </p:par>
                              <p:par>
                                <p:cTn id="203" presetID="3" presetClass="entr" presetSubtype="10" fill="hold" nodeType="withEffect">
                                  <p:stCondLst>
                                    <p:cond delay="0"/>
                                  </p:stCondLst>
                                  <p:childTnLst>
                                    <p:set>
                                      <p:cBhvr>
                                        <p:cTn id="204" dur="1" fill="hold">
                                          <p:stCondLst>
                                            <p:cond delay="0"/>
                                          </p:stCondLst>
                                        </p:cTn>
                                        <p:tgtEl>
                                          <p:spTgt spid="74788"/>
                                        </p:tgtEl>
                                        <p:attrNameLst>
                                          <p:attrName>style.visibility</p:attrName>
                                        </p:attrNameLst>
                                      </p:cBhvr>
                                      <p:to>
                                        <p:strVal val="visible"/>
                                      </p:to>
                                    </p:set>
                                    <p:animEffect transition="in" filter="blinds(horizontal)">
                                      <p:cBhvr>
                                        <p:cTn id="205" dur="500"/>
                                        <p:tgtEl>
                                          <p:spTgt spid="74788"/>
                                        </p:tgtEl>
                                      </p:cBhvr>
                                    </p:animEffect>
                                  </p:childTnLst>
                                </p:cTn>
                              </p:par>
                            </p:childTnLst>
                          </p:cTn>
                        </p:par>
                      </p:childTnLst>
                    </p:cTn>
                  </p:par>
                  <p:par>
                    <p:cTn id="206" fill="hold">
                      <p:stCondLst>
                        <p:cond delay="indefinite"/>
                      </p:stCondLst>
                      <p:childTnLst>
                        <p:par>
                          <p:cTn id="207" fill="hold">
                            <p:stCondLst>
                              <p:cond delay="0"/>
                            </p:stCondLst>
                            <p:childTnLst>
                              <p:par>
                                <p:cTn id="208" presetID="3" presetClass="entr" presetSubtype="10" fill="hold" grpId="0" nodeType="clickEffect">
                                  <p:stCondLst>
                                    <p:cond delay="0"/>
                                  </p:stCondLst>
                                  <p:childTnLst>
                                    <p:set>
                                      <p:cBhvr>
                                        <p:cTn id="209" dur="1" fill="hold">
                                          <p:stCondLst>
                                            <p:cond delay="0"/>
                                          </p:stCondLst>
                                        </p:cTn>
                                        <p:tgtEl>
                                          <p:spTgt spid="74786"/>
                                        </p:tgtEl>
                                        <p:attrNameLst>
                                          <p:attrName>style.visibility</p:attrName>
                                        </p:attrNameLst>
                                      </p:cBhvr>
                                      <p:to>
                                        <p:strVal val="visible"/>
                                      </p:to>
                                    </p:set>
                                    <p:animEffect transition="in" filter="blinds(horizontal)">
                                      <p:cBhvr>
                                        <p:cTn id="210" dur="500"/>
                                        <p:tgtEl>
                                          <p:spTgt spid="74786"/>
                                        </p:tgtEl>
                                      </p:cBhvr>
                                    </p:animEffect>
                                  </p:childTnLst>
                                </p:cTn>
                              </p:par>
                            </p:childTnLst>
                          </p:cTn>
                        </p:par>
                      </p:childTnLst>
                    </p:cTn>
                  </p:par>
                  <p:par>
                    <p:cTn id="211" fill="hold">
                      <p:stCondLst>
                        <p:cond delay="indefinite"/>
                      </p:stCondLst>
                      <p:childTnLst>
                        <p:par>
                          <p:cTn id="212" fill="hold">
                            <p:stCondLst>
                              <p:cond delay="0"/>
                            </p:stCondLst>
                            <p:childTnLst>
                              <p:par>
                                <p:cTn id="213" presetID="3" presetClass="entr" presetSubtype="10" fill="hold" nodeType="clickEffect">
                                  <p:stCondLst>
                                    <p:cond delay="0"/>
                                  </p:stCondLst>
                                  <p:childTnLst>
                                    <p:set>
                                      <p:cBhvr>
                                        <p:cTn id="214" dur="1" fill="hold">
                                          <p:stCondLst>
                                            <p:cond delay="0"/>
                                          </p:stCondLst>
                                        </p:cTn>
                                        <p:tgtEl>
                                          <p:spTgt spid="74800"/>
                                        </p:tgtEl>
                                        <p:attrNameLst>
                                          <p:attrName>style.visibility</p:attrName>
                                        </p:attrNameLst>
                                      </p:cBhvr>
                                      <p:to>
                                        <p:strVal val="visible"/>
                                      </p:to>
                                    </p:set>
                                    <p:animEffect transition="in" filter="blinds(horizontal)">
                                      <p:cBhvr>
                                        <p:cTn id="215" dur="500"/>
                                        <p:tgtEl>
                                          <p:spTgt spid="74800"/>
                                        </p:tgtEl>
                                      </p:cBhvr>
                                    </p:animEffect>
                                  </p:childTnLst>
                                </p:cTn>
                              </p:par>
                              <p:par>
                                <p:cTn id="216" presetID="3" presetClass="entr" presetSubtype="10" fill="hold" grpId="0" nodeType="withEffect">
                                  <p:stCondLst>
                                    <p:cond delay="0"/>
                                  </p:stCondLst>
                                  <p:childTnLst>
                                    <p:set>
                                      <p:cBhvr>
                                        <p:cTn id="217" dur="1" fill="hold">
                                          <p:stCondLst>
                                            <p:cond delay="0"/>
                                          </p:stCondLst>
                                        </p:cTn>
                                        <p:tgtEl>
                                          <p:spTgt spid="74801"/>
                                        </p:tgtEl>
                                        <p:attrNameLst>
                                          <p:attrName>style.visibility</p:attrName>
                                        </p:attrNameLst>
                                      </p:cBhvr>
                                      <p:to>
                                        <p:strVal val="visible"/>
                                      </p:to>
                                    </p:set>
                                    <p:animEffect transition="in" filter="blinds(horizontal)">
                                      <p:cBhvr>
                                        <p:cTn id="218" dur="500"/>
                                        <p:tgtEl>
                                          <p:spTgt spid="74801"/>
                                        </p:tgtEl>
                                      </p:cBhvr>
                                    </p:animEffect>
                                  </p:childTnLst>
                                </p:cTn>
                              </p:par>
                            </p:childTnLst>
                          </p:cTn>
                        </p:par>
                      </p:childTnLst>
                    </p:cTn>
                  </p:par>
                  <p:par>
                    <p:cTn id="219" fill="hold">
                      <p:stCondLst>
                        <p:cond delay="indefinite"/>
                      </p:stCondLst>
                      <p:childTnLst>
                        <p:par>
                          <p:cTn id="220" fill="hold">
                            <p:stCondLst>
                              <p:cond delay="0"/>
                            </p:stCondLst>
                            <p:childTnLst>
                              <p:par>
                                <p:cTn id="221" presetID="3" presetClass="entr" presetSubtype="10" fill="hold" grpId="0" nodeType="clickEffect">
                                  <p:stCondLst>
                                    <p:cond delay="0"/>
                                  </p:stCondLst>
                                  <p:childTnLst>
                                    <p:set>
                                      <p:cBhvr>
                                        <p:cTn id="222" dur="1" fill="hold">
                                          <p:stCondLst>
                                            <p:cond delay="0"/>
                                          </p:stCondLst>
                                        </p:cTn>
                                        <p:tgtEl>
                                          <p:spTgt spid="74804"/>
                                        </p:tgtEl>
                                        <p:attrNameLst>
                                          <p:attrName>style.visibility</p:attrName>
                                        </p:attrNameLst>
                                      </p:cBhvr>
                                      <p:to>
                                        <p:strVal val="visible"/>
                                      </p:to>
                                    </p:set>
                                    <p:animEffect transition="in" filter="blinds(horizontal)">
                                      <p:cBhvr>
                                        <p:cTn id="223" dur="500"/>
                                        <p:tgtEl>
                                          <p:spTgt spid="74804"/>
                                        </p:tgtEl>
                                      </p:cBhvr>
                                    </p:animEffect>
                                  </p:childTnLst>
                                </p:cTn>
                              </p:par>
                            </p:childTnLst>
                          </p:cTn>
                        </p:par>
                      </p:childTnLst>
                    </p:cTn>
                  </p:par>
                  <p:par>
                    <p:cTn id="224" fill="hold">
                      <p:stCondLst>
                        <p:cond delay="indefinite"/>
                      </p:stCondLst>
                      <p:childTnLst>
                        <p:par>
                          <p:cTn id="225" fill="hold">
                            <p:stCondLst>
                              <p:cond delay="0"/>
                            </p:stCondLst>
                            <p:childTnLst>
                              <p:par>
                                <p:cTn id="226" presetID="3" presetClass="entr" presetSubtype="10" fill="hold" nodeType="clickEffect">
                                  <p:stCondLst>
                                    <p:cond delay="0"/>
                                  </p:stCondLst>
                                  <p:childTnLst>
                                    <p:set>
                                      <p:cBhvr>
                                        <p:cTn id="227" dur="1" fill="hold">
                                          <p:stCondLst>
                                            <p:cond delay="0"/>
                                          </p:stCondLst>
                                        </p:cTn>
                                        <p:tgtEl>
                                          <p:spTgt spid="74802"/>
                                        </p:tgtEl>
                                        <p:attrNameLst>
                                          <p:attrName>style.visibility</p:attrName>
                                        </p:attrNameLst>
                                      </p:cBhvr>
                                      <p:to>
                                        <p:strVal val="visible"/>
                                      </p:to>
                                    </p:set>
                                    <p:animEffect transition="in" filter="blinds(horizontal)">
                                      <p:cBhvr>
                                        <p:cTn id="228" dur="500"/>
                                        <p:tgtEl>
                                          <p:spTgt spid="74802"/>
                                        </p:tgtEl>
                                      </p:cBhvr>
                                    </p:animEffect>
                                  </p:childTnLst>
                                </p:cTn>
                              </p:par>
                              <p:par>
                                <p:cTn id="229" presetID="3" presetClass="entr" presetSubtype="10" fill="hold" grpId="0" nodeType="withEffect">
                                  <p:stCondLst>
                                    <p:cond delay="0"/>
                                  </p:stCondLst>
                                  <p:childTnLst>
                                    <p:set>
                                      <p:cBhvr>
                                        <p:cTn id="230" dur="1" fill="hold">
                                          <p:stCondLst>
                                            <p:cond delay="0"/>
                                          </p:stCondLst>
                                        </p:cTn>
                                        <p:tgtEl>
                                          <p:spTgt spid="74803"/>
                                        </p:tgtEl>
                                        <p:attrNameLst>
                                          <p:attrName>style.visibility</p:attrName>
                                        </p:attrNameLst>
                                      </p:cBhvr>
                                      <p:to>
                                        <p:strVal val="visible"/>
                                      </p:to>
                                    </p:set>
                                    <p:animEffect transition="in" filter="blinds(horizontal)">
                                      <p:cBhvr>
                                        <p:cTn id="231" dur="500"/>
                                        <p:tgtEl>
                                          <p:spTgt spid="74803"/>
                                        </p:tgtEl>
                                      </p:cBhvr>
                                    </p:animEffect>
                                  </p:childTnLst>
                                </p:cTn>
                              </p:par>
                            </p:childTnLst>
                          </p:cTn>
                        </p:par>
                      </p:childTnLst>
                    </p:cTn>
                  </p:par>
                  <p:par>
                    <p:cTn id="232" fill="hold">
                      <p:stCondLst>
                        <p:cond delay="indefinite"/>
                      </p:stCondLst>
                      <p:childTnLst>
                        <p:par>
                          <p:cTn id="233" fill="hold">
                            <p:stCondLst>
                              <p:cond delay="0"/>
                            </p:stCondLst>
                            <p:childTnLst>
                              <p:par>
                                <p:cTn id="234" presetID="3" presetClass="entr" presetSubtype="10" fill="hold" grpId="0" nodeType="clickEffect">
                                  <p:stCondLst>
                                    <p:cond delay="0"/>
                                  </p:stCondLst>
                                  <p:childTnLst>
                                    <p:set>
                                      <p:cBhvr>
                                        <p:cTn id="235" dur="1" fill="hold">
                                          <p:stCondLst>
                                            <p:cond delay="0"/>
                                          </p:stCondLst>
                                        </p:cTn>
                                        <p:tgtEl>
                                          <p:spTgt spid="74805"/>
                                        </p:tgtEl>
                                        <p:attrNameLst>
                                          <p:attrName>style.visibility</p:attrName>
                                        </p:attrNameLst>
                                      </p:cBhvr>
                                      <p:to>
                                        <p:strVal val="visible"/>
                                      </p:to>
                                    </p:set>
                                    <p:animEffect transition="in" filter="blinds(horizontal)">
                                      <p:cBhvr>
                                        <p:cTn id="236" dur="500"/>
                                        <p:tgtEl>
                                          <p:spTgt spid="74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build="p"/>
      <p:bldP spid="74756" grpId="0" animBg="1" autoUpdateAnimBg="0"/>
      <p:bldP spid="74757" grpId="0" animBg="1" autoUpdateAnimBg="0"/>
      <p:bldP spid="74758" grpId="0" animBg="1" autoUpdateAnimBg="0"/>
      <p:bldP spid="74759" grpId="0" animBg="1" autoUpdateAnimBg="0"/>
      <p:bldP spid="74769" grpId="0" autoUpdateAnimBg="0"/>
      <p:bldP spid="74770" grpId="0" autoUpdateAnimBg="0"/>
      <p:bldP spid="74771" grpId="0" autoUpdateAnimBg="0"/>
      <p:bldP spid="74772" grpId="0" autoUpdateAnimBg="0"/>
      <p:bldP spid="74773" grpId="0" autoUpdateAnimBg="0"/>
      <p:bldP spid="74774" grpId="0" autoUpdateAnimBg="0"/>
      <p:bldP spid="74775" grpId="0" autoUpdateAnimBg="0"/>
      <p:bldP spid="74776" grpId="0" autoUpdateAnimBg="0"/>
      <p:bldP spid="74777" grpId="0" autoUpdateAnimBg="0"/>
      <p:bldP spid="74778" grpId="0" autoUpdateAnimBg="0"/>
      <p:bldP spid="74779" grpId="0" autoUpdateAnimBg="0"/>
      <p:bldP spid="74780" grpId="0" autoUpdateAnimBg="0"/>
      <p:bldP spid="74781" grpId="0" autoUpdateAnimBg="0"/>
      <p:bldP spid="74782" grpId="0" animBg="1" autoUpdateAnimBg="0"/>
      <p:bldP spid="74784" grpId="0" animBg="1" autoUpdateAnimBg="0"/>
      <p:bldP spid="74785" grpId="0" animBg="1" autoUpdateAnimBg="0"/>
      <p:bldP spid="74786" grpId="0" animBg="1" autoUpdateAnimBg="0"/>
      <p:bldP spid="74790" grpId="0" autoUpdateAnimBg="0"/>
      <p:bldP spid="74791" grpId="0" autoUpdateAnimBg="0"/>
      <p:bldP spid="74792" grpId="0" autoUpdateAnimBg="0"/>
      <p:bldP spid="74793" grpId="0" autoUpdateAnimBg="0"/>
      <p:bldP spid="74797" grpId="0" autoUpdateAnimBg="0"/>
      <p:bldP spid="74798" grpId="0" autoUpdateAnimBg="0"/>
      <p:bldP spid="74799" grpId="0" autoUpdateAnimBg="0"/>
      <p:bldP spid="74801" grpId="0" autoUpdateAnimBg="0"/>
      <p:bldP spid="74803" grpId="0" autoUpdateAnimBg="0"/>
      <p:bldP spid="74804" grpId="0" autoUpdateAnimBg="0"/>
      <p:bldP spid="74805" grpId="0" autoUpdateAnimBg="0"/>
      <p:bldP spid="74806" grpId="0" autoUpdateAnimBg="0"/>
      <p:bldP spid="74806" grpId="1" autoUpdateAnimBg="0"/>
      <p:bldP spid="74807"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6"/>
          <p:cNvSpPr>
            <a:spLocks noGrp="1"/>
          </p:cNvSpPr>
          <p:nvPr>
            <p:ph type="sldNum" sz="quarter" idx="12"/>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84234B29-277C-43FA-9EFA-B486FFC12B66}"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75779" name="Rectangle 2"/>
          <p:cNvSpPr>
            <a:spLocks noGrp="1" noChangeArrowheads="1"/>
          </p:cNvSpPr>
          <p:nvPr>
            <p:ph type="title"/>
          </p:nvPr>
        </p:nvSpPr>
        <p:spPr/>
        <p:txBody>
          <a:bodyPr/>
          <a:lstStyle/>
          <a:p>
            <a:pPr eaLnBrk="1" hangingPunct="1"/>
            <a:r>
              <a:rPr lang="en-US" altLang="zh-CN"/>
              <a:t>8.6 </a:t>
            </a:r>
            <a:r>
              <a:rPr lang="zh-CN" altLang="en-US"/>
              <a:t>哈夫曼树（</a:t>
            </a:r>
            <a:r>
              <a:rPr lang="en-US" altLang="zh-CN"/>
              <a:t>Huffman</a:t>
            </a:r>
            <a:r>
              <a:rPr lang="zh-CN" altLang="en-US"/>
              <a:t>）</a:t>
            </a:r>
            <a:endParaRPr lang="zh-CN" altLang="en-US"/>
          </a:p>
        </p:txBody>
      </p:sp>
      <p:sp>
        <p:nvSpPr>
          <p:cNvPr id="3" name="Rectangle 3"/>
          <p:cNvSpPr>
            <a:spLocks noGrp="1" noChangeArrowheads="1"/>
          </p:cNvSpPr>
          <p:nvPr>
            <p:ph type="body" sz="half" idx="1"/>
          </p:nvPr>
        </p:nvSpPr>
        <p:spPr>
          <a:xfrm>
            <a:off x="611188" y="1052513"/>
            <a:ext cx="7921625" cy="5040312"/>
          </a:xfrm>
        </p:spPr>
        <p:txBody>
          <a:bodyPr/>
          <a:lstStyle/>
          <a:p>
            <a:pPr eaLnBrk="1" hangingPunct="1">
              <a:lnSpc>
                <a:spcPct val="80000"/>
              </a:lnSpc>
              <a:buClr>
                <a:srgbClr val="FF0000"/>
              </a:buClr>
              <a:buFont typeface="Wingdings" panose="05000000000000000000" pitchFamily="2" charset="2"/>
              <a:buChar char="n"/>
            </a:pPr>
            <a:r>
              <a:rPr lang="zh-CN" altLang="en-US" sz="2000" b="1" dirty="0"/>
              <a:t>假设个分数段的分布如下，</a:t>
            </a:r>
            <a:endParaRPr lang="zh-CN" altLang="en-US" sz="2000" b="1" dirty="0"/>
          </a:p>
          <a:p>
            <a:pPr eaLnBrk="1" hangingPunct="1">
              <a:lnSpc>
                <a:spcPct val="80000"/>
              </a:lnSpc>
              <a:buFont typeface="Wingdings" panose="05000000000000000000" pitchFamily="2" charset="2"/>
              <a:buNone/>
            </a:pPr>
            <a:r>
              <a:rPr lang="en-US" altLang="zh-CN" sz="2000" b="1" dirty="0"/>
              <a:t>A</a:t>
            </a:r>
            <a:r>
              <a:rPr lang="zh-CN" altLang="en-US" sz="2000" b="1" dirty="0"/>
              <a:t>：     </a:t>
            </a:r>
            <a:r>
              <a:rPr lang="en-US" altLang="zh-CN" sz="2000" b="1" dirty="0"/>
              <a:t>5% 500</a:t>
            </a:r>
            <a:r>
              <a:rPr lang="zh-CN" altLang="en-US" sz="2000" b="1" dirty="0"/>
              <a:t>份</a:t>
            </a:r>
            <a:endParaRPr lang="zh-CN" altLang="en-US" sz="2000" b="1" dirty="0"/>
          </a:p>
          <a:p>
            <a:pPr eaLnBrk="1" hangingPunct="1">
              <a:lnSpc>
                <a:spcPct val="80000"/>
              </a:lnSpc>
              <a:buFont typeface="Wingdings" panose="05000000000000000000" pitchFamily="2" charset="2"/>
              <a:buNone/>
            </a:pPr>
            <a:r>
              <a:rPr lang="en-US" altLang="zh-CN" sz="2000" b="1" dirty="0"/>
              <a:t>B</a:t>
            </a:r>
            <a:r>
              <a:rPr lang="zh-CN" altLang="en-US" sz="2000" b="1" dirty="0"/>
              <a:t>： </a:t>
            </a:r>
            <a:r>
              <a:rPr lang="en-US" altLang="zh-CN" sz="2000" b="1" dirty="0"/>
              <a:t>15% 1500</a:t>
            </a:r>
            <a:r>
              <a:rPr lang="zh-CN" altLang="en-US" sz="2000" b="1" dirty="0"/>
              <a:t>份</a:t>
            </a:r>
            <a:endParaRPr lang="zh-CN" altLang="en-US" sz="2000" b="1" dirty="0"/>
          </a:p>
          <a:p>
            <a:pPr eaLnBrk="1" hangingPunct="1">
              <a:lnSpc>
                <a:spcPct val="80000"/>
              </a:lnSpc>
              <a:buFont typeface="Wingdings" panose="05000000000000000000" pitchFamily="2" charset="2"/>
              <a:buNone/>
            </a:pPr>
            <a:r>
              <a:rPr lang="en-US" altLang="zh-CN" sz="2000" b="1" dirty="0"/>
              <a:t>C</a:t>
            </a:r>
            <a:r>
              <a:rPr lang="zh-CN" altLang="en-US" sz="2000" b="1" dirty="0"/>
              <a:t>： </a:t>
            </a:r>
            <a:r>
              <a:rPr lang="it-IT" altLang="en-US" sz="2000" b="1" dirty="0"/>
              <a:t>30%</a:t>
            </a:r>
            <a:r>
              <a:rPr lang="en-US" altLang="zh-CN" sz="2000" b="1" dirty="0"/>
              <a:t> 3000</a:t>
            </a:r>
            <a:r>
              <a:rPr lang="zh-CN" altLang="en-US" sz="2000" b="1" dirty="0"/>
              <a:t>份</a:t>
            </a:r>
            <a:endParaRPr lang="zh-CN" altLang="en-US" sz="2000" b="1" dirty="0"/>
          </a:p>
          <a:p>
            <a:pPr eaLnBrk="1" hangingPunct="1">
              <a:lnSpc>
                <a:spcPct val="80000"/>
              </a:lnSpc>
              <a:buFont typeface="Wingdings" panose="05000000000000000000" pitchFamily="2" charset="2"/>
              <a:buNone/>
            </a:pPr>
            <a:r>
              <a:rPr lang="en-US" altLang="zh-CN" sz="2000" b="1" dirty="0"/>
              <a:t>D</a:t>
            </a:r>
            <a:r>
              <a:rPr lang="zh-CN" altLang="en-US" sz="2000" b="1" dirty="0"/>
              <a:t>： </a:t>
            </a:r>
            <a:r>
              <a:rPr lang="it-IT" altLang="en-US" sz="2000" b="1" dirty="0"/>
              <a:t>35%</a:t>
            </a:r>
            <a:r>
              <a:rPr lang="en-US" altLang="zh-CN" sz="2000" b="1" dirty="0"/>
              <a:t> 3500</a:t>
            </a:r>
            <a:r>
              <a:rPr lang="zh-CN" altLang="en-US" sz="2000" b="1" dirty="0"/>
              <a:t>份</a:t>
            </a:r>
            <a:endParaRPr lang="zh-CN" altLang="en-US" sz="2000" b="1" dirty="0"/>
          </a:p>
          <a:p>
            <a:pPr eaLnBrk="1" hangingPunct="1">
              <a:lnSpc>
                <a:spcPct val="80000"/>
              </a:lnSpc>
              <a:buFont typeface="Wingdings" panose="05000000000000000000" pitchFamily="2" charset="2"/>
              <a:buNone/>
            </a:pPr>
            <a:r>
              <a:rPr lang="en-US" altLang="zh-CN" sz="2000" b="1" dirty="0"/>
              <a:t>E</a:t>
            </a:r>
            <a:r>
              <a:rPr lang="zh-CN" altLang="en-US" sz="2000" b="1" dirty="0"/>
              <a:t>： </a:t>
            </a:r>
            <a:r>
              <a:rPr lang="it-IT" altLang="en-US" sz="2000" b="1" dirty="0"/>
              <a:t>15%</a:t>
            </a:r>
            <a:r>
              <a:rPr lang="en-US" altLang="zh-CN" sz="2000" b="1" dirty="0"/>
              <a:t> 1500</a:t>
            </a:r>
            <a:r>
              <a:rPr lang="zh-CN" altLang="en-US" sz="2000" b="1" dirty="0"/>
              <a:t>份</a:t>
            </a:r>
            <a:endParaRPr lang="zh-CN" altLang="en-US" sz="2000" b="1" dirty="0"/>
          </a:p>
          <a:p>
            <a:pPr eaLnBrk="1" hangingPunct="1">
              <a:lnSpc>
                <a:spcPct val="80000"/>
              </a:lnSpc>
              <a:buClr>
                <a:srgbClr val="FF0000"/>
              </a:buClr>
              <a:buFont typeface="Wingdings" panose="05000000000000000000" pitchFamily="2" charset="2"/>
              <a:buChar char="n"/>
            </a:pPr>
            <a:r>
              <a:rPr lang="zh-CN" altLang="en-US" sz="2000" b="1" dirty="0"/>
              <a:t>则各流程图的</a:t>
            </a:r>
            <a:endParaRPr lang="zh-CN" altLang="en-US" sz="2000" b="1" dirty="0"/>
          </a:p>
          <a:p>
            <a:pPr eaLnBrk="1" hangingPunct="1">
              <a:lnSpc>
                <a:spcPct val="80000"/>
              </a:lnSpc>
              <a:buFont typeface="Wingdings" panose="05000000000000000000" pitchFamily="2" charset="2"/>
              <a:buNone/>
            </a:pPr>
            <a:r>
              <a:rPr lang="en-US" altLang="zh-CN" sz="2000" b="1" dirty="0"/>
              <a:t>     </a:t>
            </a:r>
            <a:r>
              <a:rPr lang="zh-CN" altLang="en-US" sz="2000" b="1" dirty="0"/>
              <a:t>判断次数存在差异：</a:t>
            </a:r>
            <a:endParaRPr lang="zh-CN" altLang="en-US" sz="2000" b="1" dirty="0"/>
          </a:p>
          <a:p>
            <a:pPr eaLnBrk="1" hangingPunct="1">
              <a:lnSpc>
                <a:spcPct val="80000"/>
              </a:lnSpc>
              <a:buFont typeface="Wingdings" panose="05000000000000000000" pitchFamily="2" charset="2"/>
              <a:buNone/>
            </a:pPr>
            <a:r>
              <a:rPr lang="zh-CN" altLang="en-US" sz="2000" b="1" dirty="0"/>
              <a:t>     </a:t>
            </a:r>
            <a:r>
              <a:rPr lang="zh-CN" altLang="en-US" sz="2000" b="1" dirty="0">
                <a:solidFill>
                  <a:srgbClr val="0000FF"/>
                </a:solidFill>
              </a:rPr>
              <a:t>流程一的判断次数</a:t>
            </a:r>
            <a:r>
              <a:rPr lang="zh-CN" altLang="en-US" sz="2000" b="1" dirty="0"/>
              <a:t>：</a:t>
            </a:r>
            <a:endParaRPr lang="zh-CN" altLang="en-US" sz="2000" b="1" dirty="0"/>
          </a:p>
          <a:p>
            <a:pPr eaLnBrk="1" hangingPunct="1">
              <a:lnSpc>
                <a:spcPct val="80000"/>
              </a:lnSpc>
              <a:buFont typeface="Wingdings" panose="05000000000000000000" pitchFamily="2" charset="2"/>
              <a:buNone/>
            </a:pPr>
            <a:endParaRPr lang="zh-CN" altLang="en-US" sz="2000" b="1" dirty="0"/>
          </a:p>
          <a:p>
            <a:pPr eaLnBrk="1" hangingPunct="1">
              <a:lnSpc>
                <a:spcPct val="80000"/>
              </a:lnSpc>
              <a:buFont typeface="Wingdings" panose="05000000000000000000" pitchFamily="2" charset="2"/>
              <a:buNone/>
            </a:pPr>
            <a:endParaRPr lang="zh-CN" altLang="en-US" sz="2000" b="1" dirty="0"/>
          </a:p>
          <a:p>
            <a:pPr eaLnBrk="1" hangingPunct="1">
              <a:lnSpc>
                <a:spcPct val="80000"/>
              </a:lnSpc>
              <a:buFont typeface="Wingdings" panose="05000000000000000000" pitchFamily="2" charset="2"/>
              <a:buNone/>
            </a:pPr>
            <a:endParaRPr lang="it-IT" altLang="en-US" sz="2000" b="1" dirty="0"/>
          </a:p>
          <a:p>
            <a:pPr eaLnBrk="1" hangingPunct="1">
              <a:lnSpc>
                <a:spcPct val="80000"/>
              </a:lnSpc>
              <a:buFont typeface="Wingdings" panose="05000000000000000000" pitchFamily="2" charset="2"/>
              <a:buNone/>
            </a:pPr>
            <a:endParaRPr lang="it-IT" altLang="en-US" sz="2000" b="1" dirty="0"/>
          </a:p>
          <a:p>
            <a:pPr eaLnBrk="1" hangingPunct="1">
              <a:lnSpc>
                <a:spcPct val="80000"/>
              </a:lnSpc>
              <a:buFont typeface="Wingdings" panose="05000000000000000000" pitchFamily="2" charset="2"/>
              <a:buNone/>
            </a:pPr>
            <a:endParaRPr lang="it-IT" altLang="en-US" sz="2000" b="1" dirty="0"/>
          </a:p>
          <a:p>
            <a:pPr eaLnBrk="1" hangingPunct="1">
              <a:lnSpc>
                <a:spcPct val="80000"/>
              </a:lnSpc>
              <a:buFont typeface="Wingdings" panose="05000000000000000000" pitchFamily="2" charset="2"/>
              <a:buNone/>
            </a:pPr>
            <a:endParaRPr lang="it-IT" altLang="en-US" sz="2000" b="1" dirty="0"/>
          </a:p>
          <a:p>
            <a:pPr eaLnBrk="1" hangingPunct="1">
              <a:lnSpc>
                <a:spcPct val="80000"/>
              </a:lnSpc>
              <a:buFont typeface="Wingdings" panose="05000000000000000000" pitchFamily="2" charset="2"/>
              <a:buNone/>
            </a:pPr>
            <a:r>
              <a:rPr lang="it-IT" altLang="en-US" sz="2000" b="1" dirty="0"/>
              <a:t>        500×1</a:t>
            </a:r>
            <a:r>
              <a:rPr lang="zh-CN" altLang="en-US" sz="2000" b="1" dirty="0"/>
              <a:t>＋</a:t>
            </a:r>
            <a:r>
              <a:rPr lang="it-IT" altLang="en-US" sz="2000" b="1" dirty="0"/>
              <a:t>1500×2</a:t>
            </a:r>
            <a:r>
              <a:rPr lang="zh-CN" altLang="en-US" sz="2000" b="1" dirty="0"/>
              <a:t>＋</a:t>
            </a:r>
            <a:r>
              <a:rPr lang="it-IT" altLang="en-US" sz="2000" b="1" dirty="0"/>
              <a:t>3000×3</a:t>
            </a:r>
            <a:r>
              <a:rPr lang="zh-CN" altLang="en-US" sz="2000" b="1" dirty="0"/>
              <a:t>＋</a:t>
            </a:r>
            <a:r>
              <a:rPr lang="it-IT" altLang="en-US" sz="2000" b="1" dirty="0"/>
              <a:t>3500×4</a:t>
            </a:r>
            <a:r>
              <a:rPr lang="zh-CN" altLang="en-US" sz="2000" b="1" dirty="0"/>
              <a:t>＋</a:t>
            </a:r>
            <a:r>
              <a:rPr lang="it-IT" altLang="en-US" sz="2000" b="1" dirty="0"/>
              <a:t>1500×4</a:t>
            </a:r>
            <a:endParaRPr lang="it-IT" altLang="en-US" sz="2000" b="1" dirty="0"/>
          </a:p>
          <a:p>
            <a:pPr eaLnBrk="1" hangingPunct="1">
              <a:lnSpc>
                <a:spcPct val="80000"/>
              </a:lnSpc>
              <a:buFont typeface="Wingdings" panose="05000000000000000000" pitchFamily="2" charset="2"/>
              <a:buNone/>
            </a:pPr>
            <a:endParaRPr lang="en-US" altLang="zh-CN" sz="2000" b="1" dirty="0"/>
          </a:p>
          <a:p>
            <a:pPr eaLnBrk="1" hangingPunct="1">
              <a:lnSpc>
                <a:spcPct val="80000"/>
              </a:lnSpc>
              <a:buFont typeface="Wingdings" panose="05000000000000000000" pitchFamily="2" charset="2"/>
              <a:buNone/>
            </a:pPr>
            <a:r>
              <a:rPr lang="en-US" altLang="zh-CN" sz="2000" b="1" dirty="0"/>
              <a:t>       </a:t>
            </a:r>
            <a:r>
              <a:rPr lang="zh-CN" altLang="en-US" sz="2000" b="1" dirty="0"/>
              <a:t>＝ </a:t>
            </a:r>
            <a:r>
              <a:rPr lang="it-IT" altLang="en-US" sz="2000" b="1" dirty="0"/>
              <a:t>32500</a:t>
            </a:r>
            <a:r>
              <a:rPr lang="zh-CN" altLang="en-US" sz="2000" b="1" dirty="0"/>
              <a:t>次</a:t>
            </a:r>
            <a:endParaRPr lang="zh-CN" altLang="en-US" sz="2000" b="1" dirty="0"/>
          </a:p>
        </p:txBody>
      </p:sp>
      <p:sp>
        <p:nvSpPr>
          <p:cNvPr id="52" name="Rectangle 24"/>
          <p:cNvSpPr>
            <a:spLocks noChangeArrowheads="1"/>
          </p:cNvSpPr>
          <p:nvPr/>
        </p:nvSpPr>
        <p:spPr bwMode="auto">
          <a:xfrm>
            <a:off x="3251042" y="4725566"/>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a:ea typeface="宋体" panose="02010600030101010101" pitchFamily="2" charset="-122"/>
              </a:rPr>
              <a:t>N</a:t>
            </a:r>
            <a:endParaRPr lang="en-US" altLang="zh-CN" b="1">
              <a:ea typeface="宋体" panose="02010600030101010101" pitchFamily="2" charset="-122"/>
            </a:endParaRPr>
          </a:p>
        </p:txBody>
      </p:sp>
      <p:grpSp>
        <p:nvGrpSpPr>
          <p:cNvPr id="4" name="组合 3"/>
          <p:cNvGrpSpPr/>
          <p:nvPr/>
        </p:nvGrpSpPr>
        <p:grpSpPr>
          <a:xfrm>
            <a:off x="3441225" y="980654"/>
            <a:ext cx="5158367" cy="4554855"/>
            <a:chOff x="3441225" y="980654"/>
            <a:chExt cx="5158367" cy="4554855"/>
          </a:xfrm>
        </p:grpSpPr>
        <p:sp>
          <p:nvSpPr>
            <p:cNvPr id="32" name="AutoShape 4"/>
            <p:cNvSpPr>
              <a:spLocks noChangeArrowheads="1"/>
            </p:cNvSpPr>
            <p:nvPr/>
          </p:nvSpPr>
          <p:spPr bwMode="auto">
            <a:xfrm>
              <a:off x="6437790" y="1269579"/>
              <a:ext cx="1657350" cy="790575"/>
            </a:xfrm>
            <a:prstGeom prst="flowChartDecision">
              <a:avLst/>
            </a:prstGeom>
            <a:solidFill>
              <a:srgbClr val="00B0F0"/>
            </a:solidFill>
            <a:ln w="9525">
              <a:solidFill>
                <a:schemeClr val="tx1"/>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dirty="0">
                  <a:ea typeface="宋体" panose="02010600030101010101" pitchFamily="2" charset="-122"/>
                </a:rPr>
                <a:t>S&gt;=90</a:t>
              </a:r>
              <a:endParaRPr lang="en-US" altLang="zh-CN" dirty="0">
                <a:ea typeface="宋体" panose="02010600030101010101" pitchFamily="2" charset="-122"/>
              </a:endParaRPr>
            </a:p>
          </p:txBody>
        </p:sp>
        <p:sp>
          <p:nvSpPr>
            <p:cNvPr id="33" name="AutoShape 5"/>
            <p:cNvSpPr>
              <a:spLocks noChangeArrowheads="1"/>
            </p:cNvSpPr>
            <p:nvPr/>
          </p:nvSpPr>
          <p:spPr bwMode="auto">
            <a:xfrm>
              <a:off x="5622276" y="2204616"/>
              <a:ext cx="1655762" cy="865188"/>
            </a:xfrm>
            <a:prstGeom prst="flowChartDecision">
              <a:avLst/>
            </a:prstGeom>
            <a:solidFill>
              <a:srgbClr val="00B0F0"/>
            </a:solidFill>
            <a:ln w="9525">
              <a:solidFill>
                <a:schemeClr val="tx1"/>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dirty="0">
                  <a:ea typeface="宋体" panose="02010600030101010101" pitchFamily="2" charset="-122"/>
                </a:rPr>
                <a:t>S&gt;=80</a:t>
              </a:r>
              <a:endParaRPr lang="en-US" altLang="zh-CN" dirty="0">
                <a:ea typeface="宋体" panose="02010600030101010101" pitchFamily="2" charset="-122"/>
              </a:endParaRPr>
            </a:p>
          </p:txBody>
        </p:sp>
        <p:sp>
          <p:nvSpPr>
            <p:cNvPr id="34" name="AutoShape 6"/>
            <p:cNvSpPr>
              <a:spLocks noChangeArrowheads="1"/>
            </p:cNvSpPr>
            <p:nvPr/>
          </p:nvSpPr>
          <p:spPr bwMode="auto">
            <a:xfrm>
              <a:off x="4690905" y="3285704"/>
              <a:ext cx="1873250" cy="863600"/>
            </a:xfrm>
            <a:prstGeom prst="flowChartDecision">
              <a:avLst/>
            </a:prstGeom>
            <a:solidFill>
              <a:srgbClr val="00B0F0"/>
            </a:solidFill>
            <a:ln w="9525">
              <a:solidFill>
                <a:schemeClr val="accent1"/>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dirty="0">
                  <a:ea typeface="宋体" panose="02010600030101010101" pitchFamily="2" charset="-122"/>
                </a:rPr>
                <a:t>S&gt;=70</a:t>
              </a:r>
              <a:endParaRPr lang="en-US" altLang="zh-CN" dirty="0">
                <a:ea typeface="宋体" panose="02010600030101010101" pitchFamily="2" charset="-122"/>
              </a:endParaRPr>
            </a:p>
          </p:txBody>
        </p:sp>
        <p:sp>
          <p:nvSpPr>
            <p:cNvPr id="35" name="AutoShape 7"/>
            <p:cNvSpPr>
              <a:spLocks noChangeArrowheads="1"/>
            </p:cNvSpPr>
            <p:nvPr/>
          </p:nvSpPr>
          <p:spPr bwMode="auto">
            <a:xfrm>
              <a:off x="3611405" y="4222329"/>
              <a:ext cx="2159000" cy="863600"/>
            </a:xfrm>
            <a:prstGeom prst="flowChartDecision">
              <a:avLst/>
            </a:prstGeom>
            <a:solidFill>
              <a:srgbClr val="00B0F0"/>
            </a:solidFill>
            <a:ln w="9525">
              <a:solidFill>
                <a:schemeClr val="tx1"/>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dirty="0">
                  <a:ea typeface="宋体" panose="02010600030101010101" pitchFamily="2" charset="-122"/>
                </a:rPr>
                <a:t>S&gt;=60</a:t>
              </a:r>
              <a:endParaRPr lang="en-US" altLang="zh-CN" dirty="0">
                <a:ea typeface="宋体" panose="02010600030101010101" pitchFamily="2" charset="-122"/>
              </a:endParaRPr>
            </a:p>
          </p:txBody>
        </p:sp>
        <p:sp>
          <p:nvSpPr>
            <p:cNvPr id="36" name="Line 8"/>
            <p:cNvSpPr>
              <a:spLocks noChangeShapeType="1"/>
            </p:cNvSpPr>
            <p:nvPr/>
          </p:nvSpPr>
          <p:spPr bwMode="auto">
            <a:xfrm flipH="1">
              <a:off x="6439351" y="1658517"/>
              <a:ext cx="1613" cy="54662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Line 9"/>
            <p:cNvSpPr>
              <a:spLocks noChangeShapeType="1"/>
            </p:cNvSpPr>
            <p:nvPr/>
          </p:nvSpPr>
          <p:spPr bwMode="auto">
            <a:xfrm>
              <a:off x="5622276" y="2638004"/>
              <a:ext cx="0" cy="6477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Line 10"/>
            <p:cNvSpPr>
              <a:spLocks noChangeShapeType="1"/>
            </p:cNvSpPr>
            <p:nvPr/>
          </p:nvSpPr>
          <p:spPr bwMode="auto">
            <a:xfrm>
              <a:off x="4690905" y="3717504"/>
              <a:ext cx="0" cy="5048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Line 11"/>
            <p:cNvSpPr>
              <a:spLocks noChangeShapeType="1"/>
            </p:cNvSpPr>
            <p:nvPr/>
          </p:nvSpPr>
          <p:spPr bwMode="auto">
            <a:xfrm>
              <a:off x="7268052" y="980654"/>
              <a:ext cx="0" cy="2889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Line 12"/>
            <p:cNvSpPr>
              <a:spLocks noChangeShapeType="1"/>
            </p:cNvSpPr>
            <p:nvPr/>
          </p:nvSpPr>
          <p:spPr bwMode="auto">
            <a:xfrm>
              <a:off x="8098315" y="1661691"/>
              <a:ext cx="0" cy="6477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 name="Line 13"/>
            <p:cNvSpPr>
              <a:spLocks noChangeShapeType="1"/>
            </p:cNvSpPr>
            <p:nvPr/>
          </p:nvSpPr>
          <p:spPr bwMode="auto">
            <a:xfrm>
              <a:off x="7278038" y="2638004"/>
              <a:ext cx="0" cy="6477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 name="Line 14"/>
            <p:cNvSpPr>
              <a:spLocks noChangeShapeType="1"/>
            </p:cNvSpPr>
            <p:nvPr/>
          </p:nvSpPr>
          <p:spPr bwMode="auto">
            <a:xfrm>
              <a:off x="6564155" y="3717504"/>
              <a:ext cx="0" cy="57626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 name="Line 15"/>
            <p:cNvSpPr>
              <a:spLocks noChangeShapeType="1"/>
            </p:cNvSpPr>
            <p:nvPr/>
          </p:nvSpPr>
          <p:spPr bwMode="auto">
            <a:xfrm>
              <a:off x="3611405" y="4654129"/>
              <a:ext cx="0" cy="50323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Line 16"/>
            <p:cNvSpPr>
              <a:spLocks noChangeShapeType="1"/>
            </p:cNvSpPr>
            <p:nvPr/>
          </p:nvSpPr>
          <p:spPr bwMode="auto">
            <a:xfrm>
              <a:off x="5771992" y="4654129"/>
              <a:ext cx="0" cy="57626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 name="Rectangle 17"/>
            <p:cNvSpPr>
              <a:spLocks noChangeArrowheads="1"/>
            </p:cNvSpPr>
            <p:nvPr/>
          </p:nvSpPr>
          <p:spPr bwMode="auto">
            <a:xfrm>
              <a:off x="6005990" y="1772816"/>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a:ea typeface="宋体" panose="02010600030101010101" pitchFamily="2" charset="-122"/>
                </a:rPr>
                <a:t>N</a:t>
              </a:r>
              <a:endParaRPr lang="en-US" altLang="zh-CN" b="1">
                <a:ea typeface="宋体" panose="02010600030101010101" pitchFamily="2" charset="-122"/>
              </a:endParaRPr>
            </a:p>
          </p:txBody>
        </p:sp>
        <p:sp>
          <p:nvSpPr>
            <p:cNvPr id="46" name="Rectangle 18"/>
            <p:cNvSpPr>
              <a:spLocks noChangeArrowheads="1"/>
            </p:cNvSpPr>
            <p:nvPr/>
          </p:nvSpPr>
          <p:spPr bwMode="auto">
            <a:xfrm>
              <a:off x="5261913" y="2780879"/>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a:ea typeface="宋体" panose="02010600030101010101" pitchFamily="2" charset="-122"/>
                </a:rPr>
                <a:t>N</a:t>
              </a:r>
              <a:endParaRPr lang="en-US" altLang="zh-CN" b="1">
                <a:ea typeface="宋体" panose="02010600030101010101" pitchFamily="2" charset="-122"/>
              </a:endParaRPr>
            </a:p>
          </p:txBody>
        </p:sp>
        <p:sp>
          <p:nvSpPr>
            <p:cNvPr id="47" name="Rectangle 19"/>
            <p:cNvSpPr>
              <a:spLocks noChangeArrowheads="1"/>
            </p:cNvSpPr>
            <p:nvPr/>
          </p:nvSpPr>
          <p:spPr bwMode="auto">
            <a:xfrm>
              <a:off x="7244151" y="2780879"/>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ea typeface="宋体" panose="02010600030101010101" pitchFamily="2" charset="-122"/>
                </a:rPr>
                <a:t>Y</a:t>
              </a:r>
              <a:endParaRPr lang="en-US" altLang="zh-CN" b="1" dirty="0">
                <a:ea typeface="宋体" panose="02010600030101010101" pitchFamily="2" charset="-122"/>
              </a:endParaRPr>
            </a:p>
          </p:txBody>
        </p:sp>
        <p:sp>
          <p:nvSpPr>
            <p:cNvPr id="48" name="Rectangle 20"/>
            <p:cNvSpPr>
              <a:spLocks noChangeArrowheads="1"/>
            </p:cNvSpPr>
            <p:nvPr/>
          </p:nvSpPr>
          <p:spPr bwMode="auto">
            <a:xfrm>
              <a:off x="8094767" y="1772816"/>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ea typeface="宋体" panose="02010600030101010101" pitchFamily="2" charset="-122"/>
                </a:rPr>
                <a:t>Y</a:t>
              </a:r>
              <a:endParaRPr lang="en-US" altLang="zh-CN" b="1" dirty="0">
                <a:ea typeface="宋体" panose="02010600030101010101" pitchFamily="2" charset="-122"/>
              </a:endParaRPr>
            </a:p>
          </p:txBody>
        </p:sp>
        <p:sp>
          <p:nvSpPr>
            <p:cNvPr id="49" name="Rectangle 21"/>
            <p:cNvSpPr>
              <a:spLocks noChangeArrowheads="1"/>
            </p:cNvSpPr>
            <p:nvPr/>
          </p:nvSpPr>
          <p:spPr bwMode="auto">
            <a:xfrm>
              <a:off x="3441225" y="5146889"/>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dirty="0">
                  <a:ea typeface="宋体" panose="02010600030101010101" pitchFamily="2" charset="-122"/>
                </a:rPr>
                <a:t>E</a:t>
              </a:r>
              <a:endParaRPr lang="en-US" altLang="zh-CN" dirty="0">
                <a:ea typeface="宋体" panose="02010600030101010101" pitchFamily="2" charset="-122"/>
              </a:endParaRPr>
            </a:p>
          </p:txBody>
        </p:sp>
        <p:sp>
          <p:nvSpPr>
            <p:cNvPr id="50" name="Rectangle 22"/>
            <p:cNvSpPr>
              <a:spLocks noChangeArrowheads="1"/>
            </p:cNvSpPr>
            <p:nvPr/>
          </p:nvSpPr>
          <p:spPr bwMode="auto">
            <a:xfrm>
              <a:off x="5592605" y="5175146"/>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dirty="0">
                  <a:ea typeface="宋体" panose="02010600030101010101" pitchFamily="2" charset="-122"/>
                </a:rPr>
                <a:t>D</a:t>
              </a:r>
              <a:endParaRPr lang="en-US" altLang="zh-CN" dirty="0">
                <a:ea typeface="宋体" panose="02010600030101010101" pitchFamily="2" charset="-122"/>
              </a:endParaRPr>
            </a:p>
          </p:txBody>
        </p:sp>
        <p:sp>
          <p:nvSpPr>
            <p:cNvPr id="51" name="Rectangle 23"/>
            <p:cNvSpPr>
              <a:spLocks noChangeArrowheads="1"/>
            </p:cNvSpPr>
            <p:nvPr/>
          </p:nvSpPr>
          <p:spPr bwMode="auto">
            <a:xfrm>
              <a:off x="5749154" y="4730947"/>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ea typeface="宋体" panose="02010600030101010101" pitchFamily="2" charset="-122"/>
                </a:rPr>
                <a:t>Y</a:t>
              </a:r>
              <a:endParaRPr lang="en-US" altLang="zh-CN" b="1" dirty="0">
                <a:ea typeface="宋体" panose="02010600030101010101" pitchFamily="2" charset="-122"/>
              </a:endParaRPr>
            </a:p>
          </p:txBody>
        </p:sp>
        <p:sp>
          <p:nvSpPr>
            <p:cNvPr id="53" name="Rectangle 25"/>
            <p:cNvSpPr>
              <a:spLocks noChangeArrowheads="1"/>
            </p:cNvSpPr>
            <p:nvPr/>
          </p:nvSpPr>
          <p:spPr bwMode="auto">
            <a:xfrm>
              <a:off x="6564155" y="3822420"/>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ea typeface="宋体" panose="02010600030101010101" pitchFamily="2" charset="-122"/>
                </a:rPr>
                <a:t>Y</a:t>
              </a:r>
              <a:endParaRPr lang="en-US" altLang="zh-CN" b="1" dirty="0">
                <a:ea typeface="宋体" panose="02010600030101010101" pitchFamily="2" charset="-122"/>
              </a:endParaRPr>
            </a:p>
          </p:txBody>
        </p:sp>
        <p:sp>
          <p:nvSpPr>
            <p:cNvPr id="54" name="Rectangle 26"/>
            <p:cNvSpPr>
              <a:spLocks noChangeArrowheads="1"/>
            </p:cNvSpPr>
            <p:nvPr/>
          </p:nvSpPr>
          <p:spPr bwMode="auto">
            <a:xfrm>
              <a:off x="4323954" y="3769893"/>
              <a:ext cx="2889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b="1" dirty="0">
                  <a:ea typeface="宋体" panose="02010600030101010101" pitchFamily="2" charset="-122"/>
                </a:rPr>
                <a:t>N</a:t>
              </a:r>
              <a:endParaRPr lang="en-US" altLang="zh-CN" b="1" dirty="0">
                <a:ea typeface="宋体" panose="02010600030101010101" pitchFamily="2" charset="-122"/>
              </a:endParaRPr>
            </a:p>
          </p:txBody>
        </p:sp>
        <p:sp>
          <p:nvSpPr>
            <p:cNvPr id="55" name="Rectangle 27"/>
            <p:cNvSpPr>
              <a:spLocks noChangeArrowheads="1"/>
            </p:cNvSpPr>
            <p:nvPr/>
          </p:nvSpPr>
          <p:spPr bwMode="auto">
            <a:xfrm>
              <a:off x="7924483" y="2309391"/>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dirty="0">
                  <a:ea typeface="宋体" panose="02010600030101010101" pitchFamily="2" charset="-122"/>
                </a:rPr>
                <a:t>A</a:t>
              </a:r>
              <a:endParaRPr lang="en-US" altLang="zh-CN" dirty="0">
                <a:ea typeface="宋体" panose="02010600030101010101" pitchFamily="2" charset="-122"/>
              </a:endParaRPr>
            </a:p>
          </p:txBody>
        </p:sp>
        <p:sp>
          <p:nvSpPr>
            <p:cNvPr id="56" name="Rectangle 28"/>
            <p:cNvSpPr>
              <a:spLocks noChangeArrowheads="1"/>
            </p:cNvSpPr>
            <p:nvPr/>
          </p:nvSpPr>
          <p:spPr bwMode="auto">
            <a:xfrm>
              <a:off x="7133576" y="3285704"/>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a:ea typeface="宋体" panose="02010600030101010101" pitchFamily="2" charset="-122"/>
                </a:rPr>
                <a:t>B</a:t>
              </a:r>
              <a:endParaRPr lang="en-US" altLang="zh-CN">
                <a:ea typeface="宋体" panose="02010600030101010101" pitchFamily="2" charset="-122"/>
              </a:endParaRPr>
            </a:p>
          </p:txBody>
        </p:sp>
        <p:sp>
          <p:nvSpPr>
            <p:cNvPr id="57" name="Rectangle 29"/>
            <p:cNvSpPr>
              <a:spLocks noChangeArrowheads="1"/>
            </p:cNvSpPr>
            <p:nvPr/>
          </p:nvSpPr>
          <p:spPr bwMode="auto">
            <a:xfrm>
              <a:off x="6408103" y="4293766"/>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a:ea typeface="宋体" panose="02010600030101010101" pitchFamily="2" charset="-122"/>
                </a:rPr>
                <a:t>C</a:t>
              </a:r>
              <a:endParaRPr lang="en-US" altLang="zh-CN">
                <a:ea typeface="宋体" panose="02010600030101010101" pitchFamily="2" charset="-122"/>
              </a:endParaRPr>
            </a:p>
          </p:txBody>
        </p:sp>
        <p:sp>
          <p:nvSpPr>
            <p:cNvPr id="58" name="Text Box 30"/>
            <p:cNvSpPr txBox="1">
              <a:spLocks noChangeArrowheads="1"/>
            </p:cNvSpPr>
            <p:nvPr/>
          </p:nvSpPr>
          <p:spPr bwMode="auto">
            <a:xfrm>
              <a:off x="4127220" y="1291362"/>
              <a:ext cx="1728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l">
                <a:spcBef>
                  <a:spcPct val="50000"/>
                </a:spcBef>
              </a:pPr>
              <a:r>
                <a:rPr lang="zh-CN" altLang="en-US" b="1" dirty="0">
                  <a:ea typeface="宋体" panose="02010600030101010101" pitchFamily="2" charset="-122"/>
                </a:rPr>
                <a:t>判断流程一</a:t>
              </a:r>
              <a:endParaRPr lang="zh-CN" altLang="en-US" b="1" dirty="0">
                <a:ea typeface="宋体" panose="02010600030101010101" pitchFamily="2" charset="-122"/>
              </a:endParaRP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additive="base">
                                        <p:cTn id="52" dur="500" fill="hold"/>
                                        <p:tgtEl>
                                          <p:spTgt spid="4"/>
                                        </p:tgtEl>
                                        <p:attrNameLst>
                                          <p:attrName>ppt_x</p:attrName>
                                        </p:attrNameLst>
                                      </p:cBhvr>
                                      <p:tavLst>
                                        <p:tav tm="0">
                                          <p:val>
                                            <p:strVal val="#ppt_x"/>
                                          </p:val>
                                        </p:tav>
                                        <p:tav tm="100000">
                                          <p:val>
                                            <p:strVal val="#ppt_x"/>
                                          </p:val>
                                        </p:tav>
                                      </p:tavLst>
                                    </p:anim>
                                    <p:anim calcmode="lin" valueType="num">
                                      <p:cBhvr additive="base">
                                        <p:cTn id="5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3">
                                            <p:txEl>
                                              <p:pRg st="15" end="15"/>
                                            </p:txEl>
                                          </p:spTgt>
                                        </p:tgtEl>
                                        <p:attrNameLst>
                                          <p:attrName>style.visibility</p:attrName>
                                        </p:attrNameLst>
                                      </p:cBhvr>
                                      <p:to>
                                        <p:strVal val="visible"/>
                                      </p:to>
                                    </p:set>
                                    <p:animEffect transition="in" filter="blinds(horizontal)">
                                      <p:cBhvr>
                                        <p:cTn id="58" dur="500"/>
                                        <p:tgtEl>
                                          <p:spTgt spid="3">
                                            <p:txEl>
                                              <p:pRg st="15" end="15"/>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
                                            <p:txEl>
                                              <p:pRg st="17" end="17"/>
                                            </p:txEl>
                                          </p:spTgt>
                                        </p:tgtEl>
                                        <p:attrNameLst>
                                          <p:attrName>style.visibility</p:attrName>
                                        </p:attrNameLst>
                                      </p:cBhvr>
                                      <p:to>
                                        <p:strVal val="visible"/>
                                      </p:to>
                                    </p:set>
                                    <p:animEffect transition="in" filter="blinds(horizontal)">
                                      <p:cBhvr>
                                        <p:cTn id="63" dur="500"/>
                                        <p:tgtEl>
                                          <p:spTgt spid="3">
                                            <p:txEl>
                                              <p:pRg st="17" end="17"/>
                                            </p:txEl>
                                          </p:spTgt>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blinds(horizontal)">
                                      <p:cBhvr>
                                        <p:cTn id="6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uiExpand="1" build="p"/>
      <p:bldP spid="52"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5"/>
          <p:cNvSpPr>
            <a:spLocks noGrp="1"/>
          </p:cNvSpPr>
          <p:nvPr>
            <p:ph type="sldNum" sz="quarter" idx="4294967295"/>
          </p:nvPr>
        </p:nvSpPr>
        <p:spPr>
          <a:xfrm>
            <a:off x="6812585" y="6479793"/>
            <a:ext cx="1981200" cy="476250"/>
          </a:xfrm>
          <a:prstGeom prst="rect">
            <a:avLst/>
          </a:prstGeom>
        </p:spPr>
        <p:txBody>
          <a:bodyPr/>
          <a:lstStyle/>
          <a:p>
            <a:pPr>
              <a:defRPr/>
            </a:pPr>
            <a:fld id="{50719917-FD0C-4D0A-97C6-DED19D0AB87A}" type="slidenum">
              <a:rPr lang="zh-CN" altLang="en-US"/>
            </a:fld>
            <a:endParaRPr lang="en-US" altLang="zh-CN" dirty="0"/>
          </a:p>
        </p:txBody>
      </p:sp>
      <p:sp>
        <p:nvSpPr>
          <p:cNvPr id="3" name="Rectangle 3"/>
          <p:cNvSpPr>
            <a:spLocks noGrp="1" noChangeArrowheads="1"/>
          </p:cNvSpPr>
          <p:nvPr>
            <p:ph type="body" idx="1"/>
          </p:nvPr>
        </p:nvSpPr>
        <p:spPr>
          <a:xfrm>
            <a:off x="460041" y="4898201"/>
            <a:ext cx="8507288" cy="1924245"/>
          </a:xfrm>
        </p:spPr>
        <p:txBody>
          <a:bodyPr/>
          <a:lstStyle/>
          <a:p>
            <a:pPr eaLnBrk="1" hangingPunct="1">
              <a:lnSpc>
                <a:spcPct val="80000"/>
              </a:lnSpc>
              <a:buFont typeface="Wingdings" panose="05000000000000000000" pitchFamily="2" charset="2"/>
              <a:buNone/>
            </a:pPr>
            <a:endParaRPr lang="en-US" altLang="zh-CN" sz="1800" b="1" dirty="0"/>
          </a:p>
          <a:p>
            <a:pPr eaLnBrk="1" hangingPunct="1">
              <a:lnSpc>
                <a:spcPct val="80000"/>
              </a:lnSpc>
              <a:buFont typeface="Wingdings" panose="05000000000000000000" pitchFamily="2" charset="2"/>
              <a:buNone/>
            </a:pPr>
            <a:r>
              <a:rPr lang="zh-CN" altLang="en-US" sz="1800" b="1" dirty="0"/>
              <a:t>流程二判断次数：</a:t>
            </a:r>
            <a:endParaRPr lang="zh-CN" altLang="en-US" sz="1800" b="1" dirty="0"/>
          </a:p>
          <a:p>
            <a:pPr eaLnBrk="1" hangingPunct="1">
              <a:lnSpc>
                <a:spcPct val="80000"/>
              </a:lnSpc>
              <a:buFont typeface="Wingdings" panose="05000000000000000000" pitchFamily="2" charset="2"/>
              <a:buNone/>
            </a:pPr>
            <a:r>
              <a:rPr lang="it-IT" altLang="en-US" sz="1800" b="1" dirty="0"/>
              <a:t>        </a:t>
            </a:r>
            <a:r>
              <a:rPr lang="en-US" altLang="zh-CN" sz="1800" b="1" dirty="0"/>
              <a:t>500×4</a:t>
            </a:r>
            <a:r>
              <a:rPr lang="zh-CN" altLang="en-US" sz="1800" b="1" dirty="0"/>
              <a:t>＋</a:t>
            </a:r>
            <a:r>
              <a:rPr lang="en-US" altLang="zh-CN" sz="1800" b="1" dirty="0"/>
              <a:t>1500×4</a:t>
            </a:r>
            <a:r>
              <a:rPr lang="zh-CN" altLang="en-US" sz="1800" b="1" dirty="0"/>
              <a:t>＋</a:t>
            </a:r>
            <a:r>
              <a:rPr lang="en-US" altLang="zh-CN" sz="1800" b="1" dirty="0"/>
              <a:t>3000×3</a:t>
            </a:r>
            <a:r>
              <a:rPr lang="zh-CN" altLang="en-US" sz="1800" b="1" dirty="0"/>
              <a:t>＋</a:t>
            </a:r>
            <a:r>
              <a:rPr lang="en-US" altLang="zh-CN" sz="1800" b="1" dirty="0"/>
              <a:t>3500×2</a:t>
            </a:r>
            <a:r>
              <a:rPr lang="zh-CN" altLang="en-US" sz="1800" b="1" dirty="0"/>
              <a:t>＋</a:t>
            </a:r>
            <a:r>
              <a:rPr lang="en-US" altLang="zh-CN" sz="1800" b="1" dirty="0"/>
              <a:t>1500×1</a:t>
            </a:r>
            <a:r>
              <a:rPr lang="zh-CN" altLang="en-US" sz="1800" b="1" dirty="0"/>
              <a:t>＝</a:t>
            </a:r>
            <a:r>
              <a:rPr lang="en-US" altLang="zh-CN" sz="1800" b="1" dirty="0"/>
              <a:t>25500</a:t>
            </a:r>
            <a:r>
              <a:rPr lang="zh-CN" altLang="en-US" sz="1800" b="1" dirty="0"/>
              <a:t>次</a:t>
            </a:r>
            <a:endParaRPr lang="zh-CN" altLang="en-US" sz="1800" b="1" dirty="0"/>
          </a:p>
          <a:p>
            <a:pPr eaLnBrk="1" hangingPunct="1">
              <a:lnSpc>
                <a:spcPct val="80000"/>
              </a:lnSpc>
              <a:buFont typeface="Wingdings" panose="05000000000000000000" pitchFamily="2" charset="2"/>
              <a:buNone/>
            </a:pPr>
            <a:r>
              <a:rPr lang="zh-CN" altLang="en-US" sz="1800" b="1" dirty="0"/>
              <a:t>流程三判断次数：</a:t>
            </a:r>
            <a:endParaRPr lang="zh-CN" altLang="en-US" sz="1800" b="1" dirty="0"/>
          </a:p>
          <a:p>
            <a:pPr eaLnBrk="1" hangingPunct="1">
              <a:lnSpc>
                <a:spcPct val="80000"/>
              </a:lnSpc>
              <a:buFont typeface="Wingdings" panose="05000000000000000000" pitchFamily="2" charset="2"/>
              <a:buNone/>
            </a:pPr>
            <a:r>
              <a:rPr lang="it-IT" altLang="en-US" sz="1800" b="1" dirty="0"/>
              <a:t>        </a:t>
            </a:r>
            <a:r>
              <a:rPr lang="en-US" altLang="zh-CN" sz="1800" b="1" dirty="0"/>
              <a:t>500×2</a:t>
            </a:r>
            <a:r>
              <a:rPr lang="zh-CN" altLang="en-US" sz="1800" b="1" dirty="0"/>
              <a:t>＋</a:t>
            </a:r>
            <a:r>
              <a:rPr lang="en-US" altLang="zh-CN" sz="1800" b="1" dirty="0"/>
              <a:t>1500×2</a:t>
            </a:r>
            <a:r>
              <a:rPr lang="zh-CN" altLang="en-US" sz="1800" b="1" dirty="0"/>
              <a:t>＋</a:t>
            </a:r>
            <a:r>
              <a:rPr lang="en-US" altLang="zh-CN" sz="1800" b="1" dirty="0"/>
              <a:t>3000×2</a:t>
            </a:r>
            <a:r>
              <a:rPr lang="zh-CN" altLang="en-US" sz="1800" b="1" dirty="0"/>
              <a:t>＋</a:t>
            </a:r>
            <a:r>
              <a:rPr lang="en-US" altLang="zh-CN" sz="1800" b="1" dirty="0"/>
              <a:t>3500×3</a:t>
            </a:r>
            <a:r>
              <a:rPr lang="zh-CN" altLang="en-US" sz="1800" b="1" dirty="0"/>
              <a:t>＋</a:t>
            </a:r>
            <a:r>
              <a:rPr lang="en-US" altLang="zh-CN" sz="1800" b="1" dirty="0"/>
              <a:t>1500×3</a:t>
            </a:r>
            <a:r>
              <a:rPr lang="zh-CN" altLang="en-US" sz="1800" b="1" dirty="0"/>
              <a:t>＝</a:t>
            </a:r>
            <a:r>
              <a:rPr lang="en-US" altLang="zh-CN" sz="1800" b="1" dirty="0"/>
              <a:t>25000</a:t>
            </a:r>
            <a:r>
              <a:rPr lang="zh-CN" altLang="en-US" sz="1800" b="1" dirty="0"/>
              <a:t>次</a:t>
            </a:r>
            <a:endParaRPr lang="zh-CN" altLang="en-US" sz="1800" b="1" dirty="0"/>
          </a:p>
          <a:p>
            <a:pPr eaLnBrk="1" hangingPunct="1">
              <a:lnSpc>
                <a:spcPct val="80000"/>
              </a:lnSpc>
              <a:buFont typeface="Wingdings" panose="05000000000000000000" pitchFamily="2" charset="2"/>
              <a:buNone/>
            </a:pPr>
            <a:r>
              <a:rPr lang="zh-CN" altLang="en-US" sz="1800" b="1" dirty="0">
                <a:solidFill>
                  <a:srgbClr val="FF0000"/>
                </a:solidFill>
              </a:rPr>
              <a:t>结论：选择不同的求解次序造成比较</a:t>
            </a:r>
            <a:r>
              <a:rPr lang="it-IT" altLang="en-US" sz="1800" b="1" dirty="0">
                <a:solidFill>
                  <a:srgbClr val="FF0000"/>
                </a:solidFill>
              </a:rPr>
              <a:t>/</a:t>
            </a:r>
            <a:r>
              <a:rPr lang="zh-CN" altLang="en-US" sz="1800" b="1" dirty="0">
                <a:solidFill>
                  <a:srgbClr val="FF0000"/>
                </a:solidFill>
              </a:rPr>
              <a:t>判断次数的差异</a:t>
            </a:r>
            <a:endParaRPr lang="zh-CN" altLang="en-US" sz="2000" b="1" dirty="0">
              <a:solidFill>
                <a:srgbClr val="FF0000"/>
              </a:solidFill>
            </a:endParaRPr>
          </a:p>
        </p:txBody>
      </p:sp>
      <p:sp>
        <p:nvSpPr>
          <p:cNvPr id="76805" name="Rectangle 4"/>
          <p:cNvSpPr>
            <a:spLocks noChangeArrowheads="1"/>
          </p:cNvSpPr>
          <p:nvPr/>
        </p:nvSpPr>
        <p:spPr bwMode="auto">
          <a:xfrm>
            <a:off x="539750" y="1052513"/>
            <a:ext cx="7993063" cy="5184775"/>
          </a:xfrm>
          <a:prstGeom prst="rect">
            <a:avLst/>
          </a:prstGeom>
          <a:noFill/>
          <a:ln w="9525">
            <a:noFill/>
            <a:miter lim="800000"/>
          </a:ln>
        </p:spPr>
        <p:txBody>
          <a:bodyPr/>
          <a:lstStyle/>
          <a:p>
            <a:pPr marL="469900" indent="-469900" algn="l" eaLnBrk="1" hangingPunct="1">
              <a:spcBef>
                <a:spcPct val="20000"/>
              </a:spcBef>
              <a:buClr>
                <a:schemeClr val="accent2"/>
              </a:buClr>
              <a:buFont typeface="Wingdings" panose="05000000000000000000" pitchFamily="2" charset="2"/>
              <a:buNone/>
            </a:pPr>
            <a:r>
              <a:rPr lang="zh-CN" altLang="en-US" sz="2000" dirty="0">
                <a:latin typeface="Times New Roman" panose="02020603050405020304" pitchFamily="18" charset="0"/>
              </a:rPr>
              <a:t>    </a:t>
            </a:r>
            <a:endParaRPr lang="zh-CN" altLang="en-US" sz="2000" dirty="0">
              <a:latin typeface="Times New Roman" panose="02020603050405020304" pitchFamily="18" charset="0"/>
            </a:endParaRPr>
          </a:p>
        </p:txBody>
      </p:sp>
      <p:sp>
        <p:nvSpPr>
          <p:cNvPr id="76808" name="Rectangle 34"/>
          <p:cNvSpPr>
            <a:spLocks noChangeArrowheads="1"/>
          </p:cNvSpPr>
          <p:nvPr/>
        </p:nvSpPr>
        <p:spPr bwMode="auto">
          <a:xfrm>
            <a:off x="3388615" y="4297834"/>
            <a:ext cx="503238" cy="431800"/>
          </a:xfrm>
          <a:prstGeom prst="rect">
            <a:avLst/>
          </a:prstGeom>
          <a:noFill/>
          <a:ln w="9525">
            <a:noFill/>
            <a:miter lim="800000"/>
          </a:ln>
        </p:spPr>
        <p:txBody>
          <a:bodyPr wrap="none" anchor="ctr"/>
          <a:lstStyle/>
          <a:p>
            <a:endParaRPr lang="en-US" altLang="zh-CN" dirty="0">
              <a:ea typeface="宋体" panose="02010600030101010101" pitchFamily="2" charset="-122"/>
            </a:endParaRPr>
          </a:p>
        </p:txBody>
      </p:sp>
      <p:grpSp>
        <p:nvGrpSpPr>
          <p:cNvPr id="19" name="组合 18"/>
          <p:cNvGrpSpPr/>
          <p:nvPr/>
        </p:nvGrpSpPr>
        <p:grpSpPr>
          <a:xfrm>
            <a:off x="4255801" y="1040411"/>
            <a:ext cx="4877885" cy="3981411"/>
            <a:chOff x="7324533" y="1340768"/>
            <a:chExt cx="4877885" cy="3981411"/>
          </a:xfrm>
        </p:grpSpPr>
        <p:grpSp>
          <p:nvGrpSpPr>
            <p:cNvPr id="6" name="Group 35"/>
            <p:cNvGrpSpPr/>
            <p:nvPr/>
          </p:nvGrpSpPr>
          <p:grpSpPr bwMode="auto">
            <a:xfrm>
              <a:off x="7569743" y="1644496"/>
              <a:ext cx="4186239" cy="3313113"/>
              <a:chOff x="856" y="227"/>
              <a:chExt cx="2637" cy="2087"/>
            </a:xfrm>
          </p:grpSpPr>
          <p:sp>
            <p:nvSpPr>
              <p:cNvPr id="76810" name="AutoShape 36"/>
              <p:cNvSpPr>
                <a:spLocks noChangeArrowheads="1"/>
              </p:cNvSpPr>
              <p:nvPr/>
            </p:nvSpPr>
            <p:spPr bwMode="auto">
              <a:xfrm>
                <a:off x="1360" y="227"/>
                <a:ext cx="1180" cy="454"/>
              </a:xfrm>
              <a:prstGeom prst="flowChartDecision">
                <a:avLst/>
              </a:prstGeom>
              <a:solidFill>
                <a:srgbClr val="00B0F0"/>
              </a:solidFill>
              <a:ln w="9525">
                <a:solidFill>
                  <a:schemeClr val="tx1"/>
                </a:solidFill>
                <a:miter lim="800000"/>
              </a:ln>
            </p:spPr>
            <p:txBody>
              <a:bodyPr wrap="none" anchor="ctr"/>
              <a:lstStyle/>
              <a:p>
                <a:r>
                  <a:rPr lang="en-US" altLang="zh-CN" dirty="0">
                    <a:ea typeface="宋体" panose="02010600030101010101" pitchFamily="2" charset="-122"/>
                  </a:rPr>
                  <a:t>S&gt;=80</a:t>
                </a:r>
                <a:endParaRPr lang="en-US" altLang="zh-CN" dirty="0">
                  <a:ea typeface="宋体" panose="02010600030101010101" pitchFamily="2" charset="-122"/>
                </a:endParaRPr>
              </a:p>
            </p:txBody>
          </p:sp>
          <p:sp>
            <p:nvSpPr>
              <p:cNvPr id="76812" name="AutoShape 38"/>
              <p:cNvSpPr>
                <a:spLocks noChangeArrowheads="1"/>
              </p:cNvSpPr>
              <p:nvPr/>
            </p:nvSpPr>
            <p:spPr bwMode="auto">
              <a:xfrm>
                <a:off x="862" y="817"/>
                <a:ext cx="998" cy="454"/>
              </a:xfrm>
              <a:prstGeom prst="flowChartDecision">
                <a:avLst/>
              </a:prstGeom>
              <a:solidFill>
                <a:srgbClr val="00B0F0"/>
              </a:solidFill>
              <a:ln w="9525">
                <a:solidFill>
                  <a:schemeClr val="tx1"/>
                </a:solidFill>
                <a:miter lim="800000"/>
              </a:ln>
            </p:spPr>
            <p:txBody>
              <a:bodyPr wrap="none" anchor="ctr"/>
              <a:lstStyle/>
              <a:p>
                <a:r>
                  <a:rPr lang="en-US" altLang="zh-CN" dirty="0">
                    <a:ea typeface="宋体" panose="02010600030101010101" pitchFamily="2" charset="-122"/>
                  </a:rPr>
                  <a:t>S&gt;=90</a:t>
                </a:r>
                <a:endParaRPr lang="en-US" altLang="zh-CN" dirty="0">
                  <a:ea typeface="宋体" panose="02010600030101010101" pitchFamily="2" charset="-122"/>
                </a:endParaRPr>
              </a:p>
            </p:txBody>
          </p:sp>
          <p:sp>
            <p:nvSpPr>
              <p:cNvPr id="76813" name="AutoShape 39"/>
              <p:cNvSpPr>
                <a:spLocks noChangeArrowheads="1"/>
              </p:cNvSpPr>
              <p:nvPr/>
            </p:nvSpPr>
            <p:spPr bwMode="auto">
              <a:xfrm>
                <a:off x="2495" y="1478"/>
                <a:ext cx="998" cy="454"/>
              </a:xfrm>
              <a:prstGeom prst="flowChartDecision">
                <a:avLst/>
              </a:prstGeom>
              <a:solidFill>
                <a:srgbClr val="00B0F0"/>
              </a:solidFill>
              <a:ln w="9525">
                <a:solidFill>
                  <a:schemeClr val="tx1"/>
                </a:solidFill>
                <a:miter lim="800000"/>
              </a:ln>
            </p:spPr>
            <p:txBody>
              <a:bodyPr wrap="none" anchor="ctr"/>
              <a:lstStyle/>
              <a:p>
                <a:r>
                  <a:rPr lang="en-US" altLang="zh-CN" dirty="0">
                    <a:ea typeface="宋体" panose="02010600030101010101" pitchFamily="2" charset="-122"/>
                  </a:rPr>
                  <a:t>S&gt;=60</a:t>
                </a:r>
                <a:endParaRPr lang="en-US" altLang="zh-CN" dirty="0">
                  <a:ea typeface="宋体" panose="02010600030101010101" pitchFamily="2" charset="-122"/>
                </a:endParaRPr>
              </a:p>
            </p:txBody>
          </p:sp>
          <p:sp>
            <p:nvSpPr>
              <p:cNvPr id="76814" name="AutoShape 40"/>
              <p:cNvSpPr>
                <a:spLocks noChangeArrowheads="1"/>
              </p:cNvSpPr>
              <p:nvPr/>
            </p:nvSpPr>
            <p:spPr bwMode="auto">
              <a:xfrm>
                <a:off x="2086" y="817"/>
                <a:ext cx="908" cy="454"/>
              </a:xfrm>
              <a:prstGeom prst="flowChartDecision">
                <a:avLst/>
              </a:prstGeom>
              <a:solidFill>
                <a:srgbClr val="00B0F0"/>
              </a:solidFill>
              <a:ln w="9525">
                <a:solidFill>
                  <a:schemeClr val="tx1"/>
                </a:solidFill>
                <a:miter lim="800000"/>
              </a:ln>
            </p:spPr>
            <p:txBody>
              <a:bodyPr wrap="none" anchor="ctr"/>
              <a:lstStyle/>
              <a:p>
                <a:r>
                  <a:rPr lang="en-US" altLang="zh-CN" dirty="0">
                    <a:ea typeface="宋体" panose="02010600030101010101" pitchFamily="2" charset="-122"/>
                  </a:rPr>
                  <a:t>S&gt;=70</a:t>
                </a:r>
                <a:endParaRPr lang="en-US" altLang="zh-CN" dirty="0">
                  <a:ea typeface="宋体" panose="02010600030101010101" pitchFamily="2" charset="-122"/>
                </a:endParaRPr>
              </a:p>
            </p:txBody>
          </p:sp>
          <p:sp>
            <p:nvSpPr>
              <p:cNvPr id="76815" name="Line 41"/>
              <p:cNvSpPr>
                <a:spLocks noChangeShapeType="1"/>
              </p:cNvSpPr>
              <p:nvPr/>
            </p:nvSpPr>
            <p:spPr bwMode="auto">
              <a:xfrm>
                <a:off x="1356" y="454"/>
                <a:ext cx="0" cy="363"/>
              </a:xfrm>
              <a:prstGeom prst="line">
                <a:avLst/>
              </a:prstGeom>
              <a:noFill/>
              <a:ln w="9525">
                <a:solidFill>
                  <a:schemeClr val="tx1"/>
                </a:solidFill>
                <a:round/>
                <a:tailEnd type="triangle" w="med" len="med"/>
              </a:ln>
            </p:spPr>
            <p:txBody>
              <a:bodyPr/>
              <a:lstStyle/>
              <a:p>
                <a:endParaRPr lang="zh-CN" altLang="en-US"/>
              </a:p>
            </p:txBody>
          </p:sp>
          <p:sp>
            <p:nvSpPr>
              <p:cNvPr id="76816" name="Line 42"/>
              <p:cNvSpPr>
                <a:spLocks noChangeShapeType="1"/>
              </p:cNvSpPr>
              <p:nvPr/>
            </p:nvSpPr>
            <p:spPr bwMode="auto">
              <a:xfrm>
                <a:off x="2544" y="454"/>
                <a:ext cx="0" cy="363"/>
              </a:xfrm>
              <a:prstGeom prst="line">
                <a:avLst/>
              </a:prstGeom>
              <a:noFill/>
              <a:ln w="9525">
                <a:solidFill>
                  <a:schemeClr val="tx1"/>
                </a:solidFill>
                <a:round/>
                <a:tailEnd type="triangle" w="med" len="med"/>
              </a:ln>
            </p:spPr>
            <p:txBody>
              <a:bodyPr/>
              <a:lstStyle/>
              <a:p>
                <a:endParaRPr lang="zh-CN" altLang="en-US"/>
              </a:p>
            </p:txBody>
          </p:sp>
          <p:sp>
            <p:nvSpPr>
              <p:cNvPr id="76817" name="Line 43"/>
              <p:cNvSpPr>
                <a:spLocks noChangeShapeType="1"/>
              </p:cNvSpPr>
              <p:nvPr/>
            </p:nvSpPr>
            <p:spPr bwMode="auto">
              <a:xfrm flipH="1">
                <a:off x="856" y="1044"/>
                <a:ext cx="2" cy="451"/>
              </a:xfrm>
              <a:prstGeom prst="line">
                <a:avLst/>
              </a:prstGeom>
              <a:noFill/>
              <a:ln w="9525">
                <a:solidFill>
                  <a:schemeClr val="tx1"/>
                </a:solidFill>
                <a:round/>
                <a:tailEnd type="triangle" w="med" len="med"/>
              </a:ln>
            </p:spPr>
            <p:txBody>
              <a:bodyPr/>
              <a:lstStyle/>
              <a:p>
                <a:endParaRPr lang="zh-CN" altLang="en-US"/>
              </a:p>
            </p:txBody>
          </p:sp>
          <p:sp>
            <p:nvSpPr>
              <p:cNvPr id="76818" name="Rectangle 44"/>
              <p:cNvSpPr>
                <a:spLocks noChangeArrowheads="1"/>
              </p:cNvSpPr>
              <p:nvPr/>
            </p:nvSpPr>
            <p:spPr bwMode="auto">
              <a:xfrm>
                <a:off x="2222" y="545"/>
                <a:ext cx="317" cy="226"/>
              </a:xfrm>
              <a:prstGeom prst="rect">
                <a:avLst/>
              </a:prstGeom>
              <a:noFill/>
              <a:ln w="9525">
                <a:noFill/>
                <a:miter lim="800000"/>
              </a:ln>
            </p:spPr>
            <p:txBody>
              <a:bodyPr wrap="none" anchor="ctr"/>
              <a:lstStyle/>
              <a:p>
                <a:r>
                  <a:rPr lang="en-US" altLang="zh-CN" b="1" dirty="0">
                    <a:ea typeface="宋体" panose="02010600030101010101" pitchFamily="2" charset="-122"/>
                  </a:rPr>
                  <a:t>   N</a:t>
                </a:r>
                <a:endParaRPr lang="en-US" altLang="zh-CN" b="1" dirty="0">
                  <a:ea typeface="宋体" panose="02010600030101010101" pitchFamily="2" charset="-122"/>
                </a:endParaRPr>
              </a:p>
            </p:txBody>
          </p:sp>
          <p:sp>
            <p:nvSpPr>
              <p:cNvPr id="76819" name="Rectangle 45"/>
              <p:cNvSpPr>
                <a:spLocks noChangeArrowheads="1"/>
              </p:cNvSpPr>
              <p:nvPr/>
            </p:nvSpPr>
            <p:spPr bwMode="auto">
              <a:xfrm>
                <a:off x="1360" y="499"/>
                <a:ext cx="317" cy="272"/>
              </a:xfrm>
              <a:prstGeom prst="rect">
                <a:avLst/>
              </a:prstGeom>
              <a:noFill/>
              <a:ln w="9525">
                <a:noFill/>
                <a:miter lim="800000"/>
              </a:ln>
            </p:spPr>
            <p:txBody>
              <a:bodyPr wrap="none" anchor="ctr"/>
              <a:lstStyle/>
              <a:p>
                <a:r>
                  <a:rPr lang="en-US" altLang="zh-CN" b="1" dirty="0">
                    <a:ea typeface="宋体" panose="02010600030101010101" pitchFamily="2" charset="-122"/>
                  </a:rPr>
                  <a:t>Y</a:t>
                </a:r>
                <a:endParaRPr lang="en-US" altLang="zh-CN" b="1" dirty="0">
                  <a:ea typeface="宋体" panose="02010600030101010101" pitchFamily="2" charset="-122"/>
                </a:endParaRPr>
              </a:p>
            </p:txBody>
          </p:sp>
          <p:sp>
            <p:nvSpPr>
              <p:cNvPr id="76820" name="Rectangle 46"/>
              <p:cNvSpPr>
                <a:spLocks noChangeArrowheads="1"/>
              </p:cNvSpPr>
              <p:nvPr/>
            </p:nvSpPr>
            <p:spPr bwMode="auto">
              <a:xfrm>
                <a:off x="861" y="1134"/>
                <a:ext cx="317" cy="272"/>
              </a:xfrm>
              <a:prstGeom prst="rect">
                <a:avLst/>
              </a:prstGeom>
              <a:noFill/>
              <a:ln w="9525">
                <a:noFill/>
                <a:miter lim="800000"/>
              </a:ln>
            </p:spPr>
            <p:txBody>
              <a:bodyPr wrap="none" anchor="ctr"/>
              <a:lstStyle/>
              <a:p>
                <a:r>
                  <a:rPr lang="en-US" altLang="zh-CN" b="1" dirty="0">
                    <a:ea typeface="宋体" panose="02010600030101010101" pitchFamily="2" charset="-122"/>
                  </a:rPr>
                  <a:t>Y</a:t>
                </a:r>
                <a:endParaRPr lang="en-US" altLang="zh-CN" b="1" dirty="0">
                  <a:ea typeface="宋体" panose="02010600030101010101" pitchFamily="2" charset="-122"/>
                </a:endParaRPr>
              </a:p>
            </p:txBody>
          </p:sp>
          <p:sp>
            <p:nvSpPr>
              <p:cNvPr id="76821" name="Rectangle 47"/>
              <p:cNvSpPr>
                <a:spLocks noChangeArrowheads="1"/>
              </p:cNvSpPr>
              <p:nvPr/>
            </p:nvSpPr>
            <p:spPr bwMode="auto">
              <a:xfrm flipV="1">
                <a:off x="1587" y="1180"/>
                <a:ext cx="317" cy="227"/>
              </a:xfrm>
              <a:prstGeom prst="rect">
                <a:avLst/>
              </a:prstGeom>
              <a:noFill/>
              <a:ln w="9525">
                <a:noFill/>
                <a:miter lim="800000"/>
              </a:ln>
            </p:spPr>
            <p:txBody>
              <a:bodyPr wrap="none" anchor="ctr"/>
              <a:lstStyle/>
              <a:p>
                <a:r>
                  <a:rPr lang="en-US" altLang="zh-CN" b="1" dirty="0">
                    <a:ea typeface="宋体" panose="02010600030101010101" pitchFamily="2" charset="-122"/>
                  </a:rPr>
                  <a:t> N</a:t>
                </a:r>
                <a:endParaRPr lang="en-US" altLang="zh-CN" b="1" dirty="0">
                  <a:ea typeface="宋体" panose="02010600030101010101" pitchFamily="2" charset="-122"/>
                </a:endParaRPr>
              </a:p>
            </p:txBody>
          </p:sp>
          <p:sp>
            <p:nvSpPr>
              <p:cNvPr id="76822" name="Line 48"/>
              <p:cNvSpPr>
                <a:spLocks noChangeShapeType="1"/>
              </p:cNvSpPr>
              <p:nvPr/>
            </p:nvSpPr>
            <p:spPr bwMode="auto">
              <a:xfrm>
                <a:off x="1863" y="1044"/>
                <a:ext cx="0" cy="453"/>
              </a:xfrm>
              <a:prstGeom prst="line">
                <a:avLst/>
              </a:prstGeom>
              <a:noFill/>
              <a:ln w="9525">
                <a:solidFill>
                  <a:schemeClr val="tx1"/>
                </a:solidFill>
                <a:round/>
                <a:tailEnd type="triangle" w="med" len="med"/>
              </a:ln>
            </p:spPr>
            <p:txBody>
              <a:bodyPr/>
              <a:lstStyle/>
              <a:p>
                <a:endParaRPr lang="zh-CN" altLang="en-US"/>
              </a:p>
            </p:txBody>
          </p:sp>
          <p:sp>
            <p:nvSpPr>
              <p:cNvPr id="76823" name="Line 49"/>
              <p:cNvSpPr>
                <a:spLocks noChangeShapeType="1"/>
              </p:cNvSpPr>
              <p:nvPr/>
            </p:nvSpPr>
            <p:spPr bwMode="auto">
              <a:xfrm>
                <a:off x="2494" y="1697"/>
                <a:ext cx="0" cy="454"/>
              </a:xfrm>
              <a:prstGeom prst="line">
                <a:avLst/>
              </a:prstGeom>
              <a:noFill/>
              <a:ln w="9525">
                <a:solidFill>
                  <a:schemeClr val="tx1"/>
                </a:solidFill>
                <a:round/>
                <a:tailEnd type="triangle" w="med" len="med"/>
              </a:ln>
            </p:spPr>
            <p:txBody>
              <a:bodyPr/>
              <a:lstStyle/>
              <a:p>
                <a:endParaRPr lang="zh-CN" altLang="en-US"/>
              </a:p>
            </p:txBody>
          </p:sp>
          <p:sp>
            <p:nvSpPr>
              <p:cNvPr id="76824" name="Line 50"/>
              <p:cNvSpPr>
                <a:spLocks noChangeShapeType="1"/>
              </p:cNvSpPr>
              <p:nvPr/>
            </p:nvSpPr>
            <p:spPr bwMode="auto">
              <a:xfrm>
                <a:off x="3492" y="1705"/>
                <a:ext cx="0" cy="454"/>
              </a:xfrm>
              <a:prstGeom prst="line">
                <a:avLst/>
              </a:prstGeom>
              <a:noFill/>
              <a:ln w="9525">
                <a:solidFill>
                  <a:schemeClr val="tx1"/>
                </a:solidFill>
                <a:round/>
                <a:tailEnd type="triangle" w="med" len="med"/>
              </a:ln>
            </p:spPr>
            <p:txBody>
              <a:bodyPr/>
              <a:lstStyle/>
              <a:p>
                <a:endParaRPr lang="zh-CN" altLang="en-US"/>
              </a:p>
            </p:txBody>
          </p:sp>
          <p:sp>
            <p:nvSpPr>
              <p:cNvPr id="76825" name="Rectangle 51"/>
              <p:cNvSpPr>
                <a:spLocks noChangeArrowheads="1"/>
              </p:cNvSpPr>
              <p:nvPr/>
            </p:nvSpPr>
            <p:spPr bwMode="auto">
              <a:xfrm>
                <a:off x="1224" y="2042"/>
                <a:ext cx="317" cy="272"/>
              </a:xfrm>
              <a:prstGeom prst="rect">
                <a:avLst/>
              </a:prstGeom>
              <a:noFill/>
              <a:ln w="9525">
                <a:noFill/>
                <a:miter lim="800000"/>
              </a:ln>
            </p:spPr>
            <p:txBody>
              <a:bodyPr wrap="none" anchor="ctr"/>
              <a:lstStyle/>
              <a:p>
                <a:endParaRPr lang="en-US" altLang="zh-CN" dirty="0">
                  <a:ea typeface="宋体" panose="02010600030101010101" pitchFamily="2" charset="-122"/>
                </a:endParaRPr>
              </a:p>
            </p:txBody>
          </p:sp>
          <p:sp>
            <p:nvSpPr>
              <p:cNvPr id="76826" name="Rectangle 52"/>
              <p:cNvSpPr>
                <a:spLocks noChangeArrowheads="1"/>
              </p:cNvSpPr>
              <p:nvPr/>
            </p:nvSpPr>
            <p:spPr bwMode="auto">
              <a:xfrm>
                <a:off x="1678" y="1452"/>
                <a:ext cx="317" cy="272"/>
              </a:xfrm>
              <a:prstGeom prst="rect">
                <a:avLst/>
              </a:prstGeom>
              <a:noFill/>
              <a:ln w="9525">
                <a:noFill/>
                <a:miter lim="800000"/>
              </a:ln>
            </p:spPr>
            <p:txBody>
              <a:bodyPr wrap="none" anchor="ctr"/>
              <a:lstStyle/>
              <a:p>
                <a:endParaRPr lang="en-US" altLang="zh-CN" dirty="0">
                  <a:ea typeface="宋体" panose="02010600030101010101" pitchFamily="2" charset="-122"/>
                </a:endParaRPr>
              </a:p>
            </p:txBody>
          </p:sp>
          <p:sp>
            <p:nvSpPr>
              <p:cNvPr id="76827" name="Line 53"/>
              <p:cNvSpPr>
                <a:spLocks noChangeShapeType="1"/>
              </p:cNvSpPr>
              <p:nvPr/>
            </p:nvSpPr>
            <p:spPr bwMode="auto">
              <a:xfrm>
                <a:off x="2086" y="1044"/>
                <a:ext cx="0" cy="453"/>
              </a:xfrm>
              <a:prstGeom prst="line">
                <a:avLst/>
              </a:prstGeom>
              <a:noFill/>
              <a:ln w="9525">
                <a:solidFill>
                  <a:schemeClr val="tx1"/>
                </a:solidFill>
                <a:round/>
                <a:tailEnd type="triangle" w="med" len="med"/>
              </a:ln>
            </p:spPr>
            <p:txBody>
              <a:bodyPr/>
              <a:lstStyle/>
              <a:p>
                <a:endParaRPr lang="zh-CN" altLang="en-US"/>
              </a:p>
            </p:txBody>
          </p:sp>
          <p:sp>
            <p:nvSpPr>
              <p:cNvPr id="76828" name="Rectangle 54"/>
              <p:cNvSpPr>
                <a:spLocks noChangeArrowheads="1"/>
              </p:cNvSpPr>
              <p:nvPr/>
            </p:nvSpPr>
            <p:spPr bwMode="auto">
              <a:xfrm flipH="1">
                <a:off x="1950" y="1134"/>
                <a:ext cx="227" cy="272"/>
              </a:xfrm>
              <a:prstGeom prst="rect">
                <a:avLst/>
              </a:prstGeom>
              <a:noFill/>
              <a:ln w="9525">
                <a:noFill/>
                <a:miter lim="800000"/>
              </a:ln>
            </p:spPr>
            <p:txBody>
              <a:bodyPr wrap="none" anchor="ctr"/>
              <a:lstStyle/>
              <a:p>
                <a:r>
                  <a:rPr lang="en-US" altLang="zh-CN" b="1" dirty="0">
                    <a:ea typeface="宋体" panose="02010600030101010101" pitchFamily="2" charset="-122"/>
                  </a:rPr>
                  <a:t>   Y</a:t>
                </a:r>
                <a:endParaRPr lang="en-US" altLang="zh-CN" b="1" dirty="0">
                  <a:ea typeface="宋体" panose="02010600030101010101" pitchFamily="2" charset="-122"/>
                </a:endParaRPr>
              </a:p>
            </p:txBody>
          </p:sp>
          <p:sp>
            <p:nvSpPr>
              <p:cNvPr id="76829" name="Line 55"/>
              <p:cNvSpPr>
                <a:spLocks noChangeShapeType="1"/>
              </p:cNvSpPr>
              <p:nvPr/>
            </p:nvSpPr>
            <p:spPr bwMode="auto">
              <a:xfrm flipH="1">
                <a:off x="2994" y="1044"/>
                <a:ext cx="3" cy="434"/>
              </a:xfrm>
              <a:prstGeom prst="line">
                <a:avLst/>
              </a:prstGeom>
              <a:noFill/>
              <a:ln w="9525">
                <a:solidFill>
                  <a:schemeClr val="tx1"/>
                </a:solidFill>
                <a:round/>
                <a:tailEnd type="triangle" w="med" len="med"/>
              </a:ln>
            </p:spPr>
            <p:txBody>
              <a:bodyPr/>
              <a:lstStyle/>
              <a:p>
                <a:endParaRPr lang="zh-CN" altLang="en-US"/>
              </a:p>
            </p:txBody>
          </p:sp>
          <p:sp>
            <p:nvSpPr>
              <p:cNvPr id="76830" name="Rectangle 56"/>
              <p:cNvSpPr>
                <a:spLocks noChangeArrowheads="1"/>
              </p:cNvSpPr>
              <p:nvPr/>
            </p:nvSpPr>
            <p:spPr bwMode="auto">
              <a:xfrm>
                <a:off x="2812" y="1134"/>
                <a:ext cx="272" cy="272"/>
              </a:xfrm>
              <a:prstGeom prst="rect">
                <a:avLst/>
              </a:prstGeom>
              <a:noFill/>
              <a:ln w="9525">
                <a:noFill/>
                <a:miter lim="800000"/>
              </a:ln>
            </p:spPr>
            <p:txBody>
              <a:bodyPr wrap="none" anchor="ctr"/>
              <a:lstStyle/>
              <a:p>
                <a:r>
                  <a:rPr lang="en-US" altLang="zh-CN" b="1" dirty="0">
                    <a:ea typeface="宋体" panose="02010600030101010101" pitchFamily="2" charset="-122"/>
                  </a:rPr>
                  <a:t>N</a:t>
                </a:r>
                <a:endParaRPr lang="en-US" altLang="zh-CN" b="1" dirty="0">
                  <a:ea typeface="宋体" panose="02010600030101010101" pitchFamily="2" charset="-122"/>
                </a:endParaRPr>
              </a:p>
            </p:txBody>
          </p:sp>
          <p:sp>
            <p:nvSpPr>
              <p:cNvPr id="76831" name="Rectangle 57"/>
              <p:cNvSpPr>
                <a:spLocks noChangeArrowheads="1"/>
              </p:cNvSpPr>
              <p:nvPr/>
            </p:nvSpPr>
            <p:spPr bwMode="auto">
              <a:xfrm>
                <a:off x="1859" y="1452"/>
                <a:ext cx="317" cy="272"/>
              </a:xfrm>
              <a:prstGeom prst="rect">
                <a:avLst/>
              </a:prstGeom>
              <a:noFill/>
              <a:ln w="9525">
                <a:noFill/>
                <a:miter lim="800000"/>
              </a:ln>
            </p:spPr>
            <p:txBody>
              <a:bodyPr wrap="none" anchor="ctr"/>
              <a:lstStyle/>
              <a:p>
                <a:endParaRPr lang="en-US" altLang="zh-CN" dirty="0">
                  <a:ea typeface="宋体" panose="02010600030101010101" pitchFamily="2" charset="-122"/>
                </a:endParaRPr>
              </a:p>
            </p:txBody>
          </p:sp>
          <p:sp>
            <p:nvSpPr>
              <p:cNvPr id="76832" name="Rectangle 58"/>
              <p:cNvSpPr>
                <a:spLocks noChangeArrowheads="1"/>
              </p:cNvSpPr>
              <p:nvPr/>
            </p:nvSpPr>
            <p:spPr bwMode="auto">
              <a:xfrm>
                <a:off x="2857" y="1452"/>
                <a:ext cx="317" cy="272"/>
              </a:xfrm>
              <a:prstGeom prst="rect">
                <a:avLst/>
              </a:prstGeom>
              <a:noFill/>
              <a:ln w="9525">
                <a:noFill/>
                <a:miter lim="800000"/>
              </a:ln>
            </p:spPr>
            <p:txBody>
              <a:bodyPr wrap="none" anchor="ctr"/>
              <a:lstStyle/>
              <a:p>
                <a:endParaRPr lang="en-US" altLang="zh-CN" dirty="0">
                  <a:ea typeface="宋体" panose="02010600030101010101" pitchFamily="2" charset="-122"/>
                </a:endParaRPr>
              </a:p>
            </p:txBody>
          </p:sp>
          <p:sp>
            <p:nvSpPr>
              <p:cNvPr id="76833" name="Rectangle 59"/>
              <p:cNvSpPr>
                <a:spLocks noChangeArrowheads="1"/>
              </p:cNvSpPr>
              <p:nvPr/>
            </p:nvSpPr>
            <p:spPr bwMode="auto">
              <a:xfrm>
                <a:off x="2472" y="1868"/>
                <a:ext cx="226" cy="272"/>
              </a:xfrm>
              <a:prstGeom prst="rect">
                <a:avLst/>
              </a:prstGeom>
              <a:noFill/>
              <a:ln w="9525">
                <a:noFill/>
                <a:miter lim="800000"/>
              </a:ln>
            </p:spPr>
            <p:txBody>
              <a:bodyPr wrap="none" anchor="ctr"/>
              <a:lstStyle/>
              <a:p>
                <a:r>
                  <a:rPr lang="en-US" altLang="zh-CN" b="1" dirty="0">
                    <a:ea typeface="宋体" panose="02010600030101010101" pitchFamily="2" charset="-122"/>
                  </a:rPr>
                  <a:t> Y</a:t>
                </a:r>
                <a:endParaRPr lang="en-US" altLang="zh-CN" b="1" dirty="0">
                  <a:ea typeface="宋体" panose="02010600030101010101" pitchFamily="2" charset="-122"/>
                </a:endParaRPr>
              </a:p>
            </p:txBody>
          </p:sp>
          <p:sp>
            <p:nvSpPr>
              <p:cNvPr id="76834" name="Rectangle 60"/>
              <p:cNvSpPr>
                <a:spLocks noChangeArrowheads="1"/>
              </p:cNvSpPr>
              <p:nvPr/>
            </p:nvSpPr>
            <p:spPr bwMode="auto">
              <a:xfrm>
                <a:off x="3232" y="1900"/>
                <a:ext cx="136" cy="272"/>
              </a:xfrm>
              <a:prstGeom prst="rect">
                <a:avLst/>
              </a:prstGeom>
              <a:noFill/>
              <a:ln w="9525">
                <a:noFill/>
                <a:miter lim="800000"/>
              </a:ln>
            </p:spPr>
            <p:txBody>
              <a:bodyPr wrap="none" anchor="ctr"/>
              <a:lstStyle/>
              <a:p>
                <a:r>
                  <a:rPr lang="en-US" altLang="zh-CN" b="1" dirty="0">
                    <a:ea typeface="宋体" panose="02010600030101010101" pitchFamily="2" charset="-122"/>
                  </a:rPr>
                  <a:t>N</a:t>
                </a:r>
                <a:endParaRPr lang="en-US" altLang="zh-CN" b="1" dirty="0">
                  <a:ea typeface="宋体" panose="02010600030101010101" pitchFamily="2" charset="-122"/>
                </a:endParaRPr>
              </a:p>
            </p:txBody>
          </p:sp>
        </p:grpSp>
        <p:grpSp>
          <p:nvGrpSpPr>
            <p:cNvPr id="17" name="组合 16"/>
            <p:cNvGrpSpPr/>
            <p:nvPr/>
          </p:nvGrpSpPr>
          <p:grpSpPr>
            <a:xfrm>
              <a:off x="7324533" y="1340768"/>
              <a:ext cx="4877885" cy="3981411"/>
              <a:chOff x="4213380" y="1042943"/>
              <a:chExt cx="4877885" cy="3981411"/>
            </a:xfrm>
          </p:grpSpPr>
          <p:sp>
            <p:nvSpPr>
              <p:cNvPr id="78" name="文本框 77"/>
              <p:cNvSpPr txBox="1"/>
              <p:nvPr/>
            </p:nvSpPr>
            <p:spPr>
              <a:xfrm>
                <a:off x="4213380" y="3645024"/>
                <a:ext cx="731310" cy="369332"/>
              </a:xfrm>
              <a:prstGeom prst="rect">
                <a:avLst/>
              </a:prstGeom>
              <a:noFill/>
            </p:spPr>
            <p:txBody>
              <a:bodyPr wrap="square" rtlCol="0">
                <a:spAutoFit/>
              </a:bodyPr>
              <a:lstStyle/>
              <a:p>
                <a:r>
                  <a:rPr lang="en-US" altLang="zh-CN" dirty="0">
                    <a:solidFill>
                      <a:srgbClr val="FF0000"/>
                    </a:solidFill>
                  </a:rPr>
                  <a:t>500</a:t>
                </a:r>
                <a:endParaRPr lang="zh-CN" altLang="en-US" dirty="0">
                  <a:solidFill>
                    <a:srgbClr val="FF0000"/>
                  </a:solidFill>
                </a:endParaRPr>
              </a:p>
            </p:txBody>
          </p:sp>
          <p:grpSp>
            <p:nvGrpSpPr>
              <p:cNvPr id="13" name="组合 12"/>
              <p:cNvGrpSpPr/>
              <p:nvPr/>
            </p:nvGrpSpPr>
            <p:grpSpPr>
              <a:xfrm>
                <a:off x="4316234" y="1042943"/>
                <a:ext cx="4775031" cy="3981411"/>
                <a:chOff x="4316234" y="1042943"/>
                <a:chExt cx="4775031" cy="3981411"/>
              </a:xfrm>
            </p:grpSpPr>
            <p:sp>
              <p:nvSpPr>
                <p:cNvPr id="130" name="椭圆 129"/>
                <p:cNvSpPr/>
                <p:nvPr/>
              </p:nvSpPr>
              <p:spPr>
                <a:xfrm>
                  <a:off x="4316234" y="3356992"/>
                  <a:ext cx="360040"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131" name="椭圆 130"/>
                <p:cNvSpPr/>
                <p:nvPr/>
              </p:nvSpPr>
              <p:spPr>
                <a:xfrm>
                  <a:off x="5900410" y="3359239"/>
                  <a:ext cx="360040"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132" name="椭圆 131"/>
                <p:cNvSpPr/>
                <p:nvPr/>
              </p:nvSpPr>
              <p:spPr>
                <a:xfrm>
                  <a:off x="6260450" y="3361201"/>
                  <a:ext cx="360040"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133" name="椭圆 132"/>
                <p:cNvSpPr/>
                <p:nvPr/>
              </p:nvSpPr>
              <p:spPr>
                <a:xfrm>
                  <a:off x="6908522" y="4399051"/>
                  <a:ext cx="360040"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34" name="椭圆 133"/>
                <p:cNvSpPr/>
                <p:nvPr/>
              </p:nvSpPr>
              <p:spPr>
                <a:xfrm>
                  <a:off x="8492698" y="4411751"/>
                  <a:ext cx="360040"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cxnSp>
              <p:nvCxnSpPr>
                <p:cNvPr id="148" name="直接箭头连接符 147"/>
                <p:cNvCxnSpPr/>
                <p:nvPr/>
              </p:nvCxnSpPr>
              <p:spPr>
                <a:xfrm flipV="1">
                  <a:off x="6188071" y="1042943"/>
                  <a:ext cx="911" cy="28768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5580112" y="3703623"/>
                  <a:ext cx="731310" cy="369332"/>
                </a:xfrm>
                <a:prstGeom prst="rect">
                  <a:avLst/>
                </a:prstGeom>
                <a:noFill/>
              </p:spPr>
              <p:txBody>
                <a:bodyPr wrap="square" rtlCol="0">
                  <a:spAutoFit/>
                </a:bodyPr>
                <a:lstStyle/>
                <a:p>
                  <a:r>
                    <a:rPr lang="en-US" altLang="zh-CN" dirty="0">
                      <a:solidFill>
                        <a:srgbClr val="FF0000"/>
                      </a:solidFill>
                    </a:rPr>
                    <a:t>1500</a:t>
                  </a:r>
                  <a:endParaRPr lang="zh-CN" altLang="en-US" dirty="0">
                    <a:solidFill>
                      <a:srgbClr val="FF0000"/>
                    </a:solidFill>
                  </a:endParaRPr>
                </a:p>
              </p:txBody>
            </p:sp>
            <p:sp>
              <p:nvSpPr>
                <p:cNvPr id="81" name="文本框 80"/>
                <p:cNvSpPr txBox="1"/>
                <p:nvPr/>
              </p:nvSpPr>
              <p:spPr>
                <a:xfrm>
                  <a:off x="6216954" y="3692996"/>
                  <a:ext cx="731310" cy="369332"/>
                </a:xfrm>
                <a:prstGeom prst="rect">
                  <a:avLst/>
                </a:prstGeom>
                <a:noFill/>
              </p:spPr>
              <p:txBody>
                <a:bodyPr wrap="square" rtlCol="0">
                  <a:spAutoFit/>
                </a:bodyPr>
                <a:lstStyle/>
                <a:p>
                  <a:r>
                    <a:rPr lang="en-US" altLang="zh-CN" dirty="0">
                      <a:solidFill>
                        <a:srgbClr val="FF0000"/>
                      </a:solidFill>
                    </a:rPr>
                    <a:t>3000</a:t>
                  </a:r>
                  <a:endParaRPr lang="zh-CN" altLang="en-US" dirty="0">
                    <a:solidFill>
                      <a:srgbClr val="FF0000"/>
                    </a:solidFill>
                  </a:endParaRPr>
                </a:p>
              </p:txBody>
            </p:sp>
            <p:sp>
              <p:nvSpPr>
                <p:cNvPr id="82" name="文本框 81"/>
                <p:cNvSpPr txBox="1"/>
                <p:nvPr/>
              </p:nvSpPr>
              <p:spPr>
                <a:xfrm>
                  <a:off x="6770164" y="4655022"/>
                  <a:ext cx="731310" cy="369332"/>
                </a:xfrm>
                <a:prstGeom prst="rect">
                  <a:avLst/>
                </a:prstGeom>
                <a:noFill/>
              </p:spPr>
              <p:txBody>
                <a:bodyPr wrap="square" rtlCol="0">
                  <a:spAutoFit/>
                </a:bodyPr>
                <a:lstStyle/>
                <a:p>
                  <a:r>
                    <a:rPr lang="en-US" altLang="zh-CN" dirty="0">
                      <a:solidFill>
                        <a:srgbClr val="FF0000"/>
                      </a:solidFill>
                    </a:rPr>
                    <a:t>3500</a:t>
                  </a:r>
                  <a:endParaRPr lang="zh-CN" altLang="en-US" dirty="0">
                    <a:solidFill>
                      <a:srgbClr val="FF0000"/>
                    </a:solidFill>
                  </a:endParaRPr>
                </a:p>
              </p:txBody>
            </p:sp>
            <p:sp>
              <p:nvSpPr>
                <p:cNvPr id="83" name="文本框 82"/>
                <p:cNvSpPr txBox="1"/>
                <p:nvPr/>
              </p:nvSpPr>
              <p:spPr>
                <a:xfrm>
                  <a:off x="8359955" y="4655022"/>
                  <a:ext cx="731310" cy="369332"/>
                </a:xfrm>
                <a:prstGeom prst="rect">
                  <a:avLst/>
                </a:prstGeom>
                <a:noFill/>
              </p:spPr>
              <p:txBody>
                <a:bodyPr wrap="square" rtlCol="0">
                  <a:spAutoFit/>
                </a:bodyPr>
                <a:lstStyle/>
                <a:p>
                  <a:r>
                    <a:rPr lang="en-US" altLang="zh-CN" dirty="0">
                      <a:solidFill>
                        <a:srgbClr val="FF0000"/>
                      </a:solidFill>
                    </a:rPr>
                    <a:t>1500</a:t>
                  </a:r>
                  <a:endParaRPr lang="zh-CN" altLang="en-US" dirty="0">
                    <a:solidFill>
                      <a:srgbClr val="FF0000"/>
                    </a:solidFill>
                  </a:endParaRPr>
                </a:p>
              </p:txBody>
            </p:sp>
          </p:grpSp>
          <p:sp>
            <p:nvSpPr>
              <p:cNvPr id="14" name="文本框 13"/>
              <p:cNvSpPr txBox="1"/>
              <p:nvPr/>
            </p:nvSpPr>
            <p:spPr>
              <a:xfrm>
                <a:off x="6680184" y="1091639"/>
                <a:ext cx="2127974" cy="369332"/>
              </a:xfrm>
              <a:prstGeom prst="rect">
                <a:avLst/>
              </a:prstGeom>
              <a:noFill/>
            </p:spPr>
            <p:txBody>
              <a:bodyPr wrap="square" rtlCol="0">
                <a:spAutoFit/>
              </a:bodyPr>
              <a:lstStyle/>
              <a:p>
                <a:r>
                  <a:rPr lang="zh-CN" altLang="en-US" b="1" dirty="0">
                    <a:latin typeface="Times New Roman" panose="02020603050405020304" pitchFamily="18" charset="0"/>
                  </a:rPr>
                  <a:t>判断流程三</a:t>
                </a:r>
                <a:endParaRPr lang="zh-CN" altLang="en-US" b="1" dirty="0"/>
              </a:p>
            </p:txBody>
          </p:sp>
        </p:grpSp>
      </p:grpSp>
      <p:grpSp>
        <p:nvGrpSpPr>
          <p:cNvPr id="18" name="组合 17"/>
          <p:cNvGrpSpPr/>
          <p:nvPr/>
        </p:nvGrpSpPr>
        <p:grpSpPr>
          <a:xfrm>
            <a:off x="45655" y="975556"/>
            <a:ext cx="4068596" cy="4281736"/>
            <a:chOff x="107826" y="1019472"/>
            <a:chExt cx="4068596" cy="4281736"/>
          </a:xfrm>
        </p:grpSpPr>
        <p:sp>
          <p:nvSpPr>
            <p:cNvPr id="8" name="文本框 7"/>
            <p:cNvSpPr txBox="1"/>
            <p:nvPr/>
          </p:nvSpPr>
          <p:spPr>
            <a:xfrm>
              <a:off x="179512" y="4931876"/>
              <a:ext cx="731310" cy="369332"/>
            </a:xfrm>
            <a:prstGeom prst="rect">
              <a:avLst/>
            </a:prstGeom>
            <a:noFill/>
          </p:spPr>
          <p:txBody>
            <a:bodyPr wrap="square" rtlCol="0">
              <a:spAutoFit/>
            </a:bodyPr>
            <a:lstStyle/>
            <a:p>
              <a:r>
                <a:rPr lang="en-US" altLang="zh-CN" dirty="0">
                  <a:solidFill>
                    <a:srgbClr val="FF0000"/>
                  </a:solidFill>
                </a:rPr>
                <a:t>500</a:t>
              </a:r>
              <a:endParaRPr lang="zh-CN" altLang="en-US" dirty="0">
                <a:solidFill>
                  <a:srgbClr val="FF0000"/>
                </a:solidFill>
              </a:endParaRPr>
            </a:p>
          </p:txBody>
        </p:sp>
        <p:grpSp>
          <p:nvGrpSpPr>
            <p:cNvPr id="16" name="组合 15"/>
            <p:cNvGrpSpPr/>
            <p:nvPr/>
          </p:nvGrpSpPr>
          <p:grpSpPr>
            <a:xfrm>
              <a:off x="107826" y="1019472"/>
              <a:ext cx="4068596" cy="4237411"/>
              <a:chOff x="107826" y="1019472"/>
              <a:chExt cx="4068596" cy="4237411"/>
            </a:xfrm>
          </p:grpSpPr>
          <p:cxnSp>
            <p:nvCxnSpPr>
              <p:cNvPr id="73" name="直接箭头连接符 72"/>
              <p:cNvCxnSpPr>
                <a:stCxn id="76841" idx="1"/>
                <a:endCxn id="76842" idx="0"/>
              </p:cNvCxnSpPr>
              <p:nvPr/>
            </p:nvCxnSpPr>
            <p:spPr>
              <a:xfrm>
                <a:off x="1097665" y="3277839"/>
                <a:ext cx="15285" cy="5199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76841" idx="3"/>
              </p:cNvCxnSpPr>
              <p:nvPr/>
            </p:nvCxnSpPr>
            <p:spPr>
              <a:xfrm flipH="1">
                <a:off x="2412008" y="3277839"/>
                <a:ext cx="5928" cy="550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76842" idx="3"/>
              </p:cNvCxnSpPr>
              <p:nvPr/>
            </p:nvCxnSpPr>
            <p:spPr>
              <a:xfrm>
                <a:off x="1758529" y="4111038"/>
                <a:ext cx="5407" cy="436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76842" idx="1"/>
                <a:endCxn id="76856" idx="0"/>
              </p:cNvCxnSpPr>
              <p:nvPr/>
            </p:nvCxnSpPr>
            <p:spPr>
              <a:xfrm>
                <a:off x="467371" y="4111038"/>
                <a:ext cx="3639" cy="4510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76840" idx="1"/>
                <a:endCxn id="76841" idx="0"/>
              </p:cNvCxnSpPr>
              <p:nvPr/>
            </p:nvCxnSpPr>
            <p:spPr>
              <a:xfrm flipH="1">
                <a:off x="1757801" y="2443109"/>
                <a:ext cx="728" cy="5215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76840" idx="3"/>
              </p:cNvCxnSpPr>
              <p:nvPr/>
            </p:nvCxnSpPr>
            <p:spPr>
              <a:xfrm>
                <a:off x="3060080" y="2443109"/>
                <a:ext cx="0" cy="6093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76839" idx="1"/>
                <a:endCxn id="76840" idx="0"/>
              </p:cNvCxnSpPr>
              <p:nvPr/>
            </p:nvCxnSpPr>
            <p:spPr>
              <a:xfrm flipH="1">
                <a:off x="2409203" y="1678833"/>
                <a:ext cx="8733" cy="4510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a:stCxn id="76839" idx="3"/>
              </p:cNvCxnSpPr>
              <p:nvPr/>
            </p:nvCxnSpPr>
            <p:spPr>
              <a:xfrm>
                <a:off x="3708153" y="1678833"/>
                <a:ext cx="0" cy="4928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107826" y="1019472"/>
                <a:ext cx="3960813" cy="3959225"/>
                <a:chOff x="755650" y="836613"/>
                <a:chExt cx="3960813" cy="3959225"/>
              </a:xfrm>
            </p:grpSpPr>
            <p:grpSp>
              <p:nvGrpSpPr>
                <p:cNvPr id="2" name="Group 5"/>
                <p:cNvGrpSpPr/>
                <p:nvPr/>
              </p:nvGrpSpPr>
              <p:grpSpPr bwMode="auto">
                <a:xfrm>
                  <a:off x="755650" y="836613"/>
                  <a:ext cx="3960813" cy="3959225"/>
                  <a:chOff x="0" y="0"/>
                  <a:chExt cx="2721" cy="2585"/>
                </a:xfrm>
              </p:grpSpPr>
              <p:sp>
                <p:nvSpPr>
                  <p:cNvPr id="76836" name="Rectangle 7"/>
                  <p:cNvSpPr>
                    <a:spLocks noChangeArrowheads="1"/>
                  </p:cNvSpPr>
                  <p:nvPr/>
                </p:nvSpPr>
                <p:spPr bwMode="auto">
                  <a:xfrm>
                    <a:off x="2028" y="998"/>
                    <a:ext cx="239" cy="272"/>
                  </a:xfrm>
                  <a:prstGeom prst="rect">
                    <a:avLst/>
                  </a:prstGeom>
                  <a:noFill/>
                  <a:ln w="9525">
                    <a:noFill/>
                    <a:miter lim="800000"/>
                  </a:ln>
                </p:spPr>
                <p:txBody>
                  <a:bodyPr wrap="none" anchor="ctr"/>
                  <a:lstStyle/>
                  <a:p>
                    <a:r>
                      <a:rPr lang="en-US" altLang="zh-CN" b="1" dirty="0">
                        <a:ea typeface="宋体" panose="02010600030101010101" pitchFamily="2" charset="-122"/>
                      </a:rPr>
                      <a:t>Y</a:t>
                    </a:r>
                    <a:endParaRPr lang="en-US" altLang="zh-CN" b="1" dirty="0">
                      <a:ea typeface="宋体" panose="02010600030101010101" pitchFamily="2" charset="-122"/>
                    </a:endParaRPr>
                  </a:p>
                </p:txBody>
              </p:sp>
              <p:sp>
                <p:nvSpPr>
                  <p:cNvPr id="76837" name="Rectangle 8"/>
                  <p:cNvSpPr>
                    <a:spLocks noChangeArrowheads="1"/>
                  </p:cNvSpPr>
                  <p:nvPr/>
                </p:nvSpPr>
                <p:spPr bwMode="auto">
                  <a:xfrm>
                    <a:off x="0" y="2041"/>
                    <a:ext cx="317" cy="272"/>
                  </a:xfrm>
                  <a:prstGeom prst="rect">
                    <a:avLst/>
                  </a:prstGeom>
                  <a:noFill/>
                  <a:ln w="9525">
                    <a:noFill/>
                    <a:miter lim="800000"/>
                  </a:ln>
                </p:spPr>
                <p:txBody>
                  <a:bodyPr wrap="none" anchor="ctr"/>
                  <a:lstStyle/>
                  <a:p>
                    <a:r>
                      <a:rPr lang="en-US" altLang="zh-CN" b="1">
                        <a:ea typeface="宋体" panose="02010600030101010101" pitchFamily="2" charset="-122"/>
                      </a:rPr>
                      <a:t>N</a:t>
                    </a:r>
                    <a:endParaRPr lang="en-US" altLang="zh-CN" b="1">
                      <a:ea typeface="宋体" panose="02010600030101010101" pitchFamily="2" charset="-122"/>
                    </a:endParaRPr>
                  </a:p>
                </p:txBody>
              </p:sp>
              <p:grpSp>
                <p:nvGrpSpPr>
                  <p:cNvPr id="4" name="Group 9"/>
                  <p:cNvGrpSpPr/>
                  <p:nvPr/>
                </p:nvGrpSpPr>
                <p:grpSpPr bwMode="auto">
                  <a:xfrm>
                    <a:off x="91" y="0"/>
                    <a:ext cx="2630" cy="2585"/>
                    <a:chOff x="0" y="0"/>
                    <a:chExt cx="2630" cy="2585"/>
                  </a:xfrm>
                </p:grpSpPr>
                <p:sp>
                  <p:nvSpPr>
                    <p:cNvPr id="76839" name="AutoShape 10"/>
                    <p:cNvSpPr>
                      <a:spLocks noChangeArrowheads="1"/>
                    </p:cNvSpPr>
                    <p:nvPr/>
                  </p:nvSpPr>
                  <p:spPr bwMode="auto">
                    <a:xfrm>
                      <a:off x="1496" y="226"/>
                      <a:ext cx="886" cy="409"/>
                    </a:xfrm>
                    <a:prstGeom prst="flowChartDecision">
                      <a:avLst/>
                    </a:prstGeom>
                    <a:solidFill>
                      <a:srgbClr val="00B0F0"/>
                    </a:solidFill>
                    <a:ln w="9525">
                      <a:solidFill>
                        <a:schemeClr val="tx1"/>
                      </a:solidFill>
                      <a:miter lim="800000"/>
                    </a:ln>
                  </p:spPr>
                  <p:txBody>
                    <a:bodyPr wrap="none" anchor="ctr"/>
                    <a:lstStyle/>
                    <a:p>
                      <a:r>
                        <a:rPr lang="en-US" altLang="zh-CN" dirty="0">
                          <a:ea typeface="宋体" panose="02010600030101010101" pitchFamily="2" charset="-122"/>
                        </a:rPr>
                        <a:t>S&lt;60</a:t>
                      </a:r>
                      <a:endParaRPr lang="en-US" altLang="zh-CN" dirty="0">
                        <a:ea typeface="宋体" panose="02010600030101010101" pitchFamily="2" charset="-122"/>
                      </a:endParaRPr>
                    </a:p>
                  </p:txBody>
                </p:sp>
                <p:sp>
                  <p:nvSpPr>
                    <p:cNvPr id="76840" name="AutoShape 11"/>
                    <p:cNvSpPr>
                      <a:spLocks noChangeArrowheads="1"/>
                    </p:cNvSpPr>
                    <p:nvPr/>
                  </p:nvSpPr>
                  <p:spPr bwMode="auto">
                    <a:xfrm>
                      <a:off x="1043" y="725"/>
                      <a:ext cx="894" cy="409"/>
                    </a:xfrm>
                    <a:prstGeom prst="flowChartDecision">
                      <a:avLst/>
                    </a:prstGeom>
                    <a:solidFill>
                      <a:srgbClr val="00B0F0"/>
                    </a:solidFill>
                    <a:ln w="9525">
                      <a:solidFill>
                        <a:schemeClr val="tx1"/>
                      </a:solidFill>
                      <a:miter lim="800000"/>
                    </a:ln>
                  </p:spPr>
                  <p:txBody>
                    <a:bodyPr wrap="none" anchor="ctr"/>
                    <a:lstStyle/>
                    <a:p>
                      <a:r>
                        <a:rPr lang="en-US" altLang="zh-CN">
                          <a:ea typeface="宋体" panose="02010600030101010101" pitchFamily="2" charset="-122"/>
                        </a:rPr>
                        <a:t>S&lt;70</a:t>
                      </a:r>
                      <a:endParaRPr lang="en-US" altLang="zh-CN">
                        <a:ea typeface="宋体" panose="02010600030101010101" pitchFamily="2" charset="-122"/>
                      </a:endParaRPr>
                    </a:p>
                  </p:txBody>
                </p:sp>
                <p:sp>
                  <p:nvSpPr>
                    <p:cNvPr id="76841" name="AutoShape 12"/>
                    <p:cNvSpPr>
                      <a:spLocks noChangeArrowheads="1"/>
                    </p:cNvSpPr>
                    <p:nvPr/>
                  </p:nvSpPr>
                  <p:spPr bwMode="auto">
                    <a:xfrm>
                      <a:off x="589" y="1270"/>
                      <a:ext cx="907" cy="409"/>
                    </a:xfrm>
                    <a:prstGeom prst="flowChartDecision">
                      <a:avLst/>
                    </a:prstGeom>
                    <a:solidFill>
                      <a:srgbClr val="00B0F0"/>
                    </a:solidFill>
                    <a:ln w="9525">
                      <a:solidFill>
                        <a:schemeClr val="tx1"/>
                      </a:solidFill>
                      <a:miter lim="800000"/>
                    </a:ln>
                  </p:spPr>
                  <p:txBody>
                    <a:bodyPr wrap="none" anchor="ctr"/>
                    <a:lstStyle/>
                    <a:p>
                      <a:r>
                        <a:rPr lang="en-US" altLang="zh-CN">
                          <a:ea typeface="宋体" panose="02010600030101010101" pitchFamily="2" charset="-122"/>
                        </a:rPr>
                        <a:t>S&lt;80</a:t>
                      </a:r>
                      <a:endParaRPr lang="en-US" altLang="zh-CN">
                        <a:ea typeface="宋体" panose="02010600030101010101" pitchFamily="2" charset="-122"/>
                      </a:endParaRPr>
                    </a:p>
                  </p:txBody>
                </p:sp>
                <p:sp>
                  <p:nvSpPr>
                    <p:cNvPr id="76842" name="AutoShape 13"/>
                    <p:cNvSpPr>
                      <a:spLocks noChangeArrowheads="1"/>
                    </p:cNvSpPr>
                    <p:nvPr/>
                  </p:nvSpPr>
                  <p:spPr bwMode="auto">
                    <a:xfrm>
                      <a:off x="156" y="1814"/>
                      <a:ext cx="887" cy="409"/>
                    </a:xfrm>
                    <a:prstGeom prst="flowChartDecision">
                      <a:avLst/>
                    </a:prstGeom>
                    <a:solidFill>
                      <a:srgbClr val="00B0F0"/>
                    </a:solidFill>
                    <a:ln w="9525">
                      <a:solidFill>
                        <a:schemeClr val="tx1"/>
                      </a:solidFill>
                      <a:miter lim="800000"/>
                    </a:ln>
                  </p:spPr>
                  <p:txBody>
                    <a:bodyPr wrap="none" anchor="ctr"/>
                    <a:lstStyle/>
                    <a:p>
                      <a:r>
                        <a:rPr lang="en-US" altLang="zh-CN">
                          <a:ea typeface="宋体" panose="02010600030101010101" pitchFamily="2" charset="-122"/>
                        </a:rPr>
                        <a:t>S&lt;90</a:t>
                      </a:r>
                      <a:endParaRPr lang="en-US" altLang="zh-CN">
                        <a:ea typeface="宋体" panose="02010600030101010101" pitchFamily="2" charset="-122"/>
                      </a:endParaRPr>
                    </a:p>
                  </p:txBody>
                </p:sp>
                <p:sp>
                  <p:nvSpPr>
                    <p:cNvPr id="76843" name="Line 14"/>
                    <p:cNvSpPr>
                      <a:spLocks noChangeShapeType="1"/>
                    </p:cNvSpPr>
                    <p:nvPr/>
                  </p:nvSpPr>
                  <p:spPr bwMode="auto">
                    <a:xfrm>
                      <a:off x="1950" y="0"/>
                      <a:ext cx="0" cy="226"/>
                    </a:xfrm>
                    <a:prstGeom prst="line">
                      <a:avLst/>
                    </a:prstGeom>
                    <a:noFill/>
                    <a:ln w="9525">
                      <a:solidFill>
                        <a:schemeClr val="tx1"/>
                      </a:solidFill>
                      <a:round/>
                      <a:tailEnd type="triangle" w="med" len="med"/>
                    </a:ln>
                  </p:spPr>
                  <p:txBody>
                    <a:bodyPr/>
                    <a:lstStyle/>
                    <a:p>
                      <a:endParaRPr lang="zh-CN" altLang="en-US"/>
                    </a:p>
                  </p:txBody>
                </p:sp>
                <p:sp>
                  <p:nvSpPr>
                    <p:cNvPr id="76851" name="Rectangle 22"/>
                    <p:cNvSpPr>
                      <a:spLocks noChangeArrowheads="1"/>
                    </p:cNvSpPr>
                    <p:nvPr/>
                  </p:nvSpPr>
                  <p:spPr bwMode="auto">
                    <a:xfrm>
                      <a:off x="1442" y="1542"/>
                      <a:ext cx="281" cy="272"/>
                    </a:xfrm>
                    <a:prstGeom prst="rect">
                      <a:avLst/>
                    </a:prstGeom>
                    <a:noFill/>
                    <a:ln w="9525">
                      <a:noFill/>
                      <a:miter lim="800000"/>
                    </a:ln>
                  </p:spPr>
                  <p:txBody>
                    <a:bodyPr wrap="none" anchor="ctr"/>
                    <a:lstStyle/>
                    <a:p>
                      <a:r>
                        <a:rPr lang="en-US" altLang="zh-CN" b="1" dirty="0">
                          <a:ea typeface="宋体" panose="02010600030101010101" pitchFamily="2" charset="-122"/>
                        </a:rPr>
                        <a:t> Y</a:t>
                      </a:r>
                      <a:endParaRPr lang="en-US" altLang="zh-CN" b="1" dirty="0">
                        <a:ea typeface="宋体" panose="02010600030101010101" pitchFamily="2" charset="-122"/>
                      </a:endParaRPr>
                    </a:p>
                  </p:txBody>
                </p:sp>
                <p:sp>
                  <p:nvSpPr>
                    <p:cNvPr id="76852" name="Rectangle 23"/>
                    <p:cNvSpPr>
                      <a:spLocks noChangeArrowheads="1"/>
                    </p:cNvSpPr>
                    <p:nvPr/>
                  </p:nvSpPr>
                  <p:spPr bwMode="auto">
                    <a:xfrm>
                      <a:off x="2382" y="453"/>
                      <a:ext cx="248" cy="272"/>
                    </a:xfrm>
                    <a:prstGeom prst="rect">
                      <a:avLst/>
                    </a:prstGeom>
                    <a:noFill/>
                    <a:ln w="9525">
                      <a:noFill/>
                      <a:miter lim="800000"/>
                    </a:ln>
                  </p:spPr>
                  <p:txBody>
                    <a:bodyPr wrap="none" anchor="ctr"/>
                    <a:lstStyle/>
                    <a:p>
                      <a:r>
                        <a:rPr lang="en-US" altLang="zh-CN" b="1" dirty="0">
                          <a:ea typeface="宋体" panose="02010600030101010101" pitchFamily="2" charset="-122"/>
                        </a:rPr>
                        <a:t>Y</a:t>
                      </a:r>
                      <a:endParaRPr lang="en-US" altLang="zh-CN" b="1" dirty="0">
                        <a:ea typeface="宋体" panose="02010600030101010101" pitchFamily="2" charset="-122"/>
                      </a:endParaRPr>
                    </a:p>
                  </p:txBody>
                </p:sp>
                <p:sp>
                  <p:nvSpPr>
                    <p:cNvPr id="76853" name="Rectangle 24"/>
                    <p:cNvSpPr>
                      <a:spLocks noChangeArrowheads="1"/>
                    </p:cNvSpPr>
                    <p:nvPr/>
                  </p:nvSpPr>
                  <p:spPr bwMode="auto">
                    <a:xfrm>
                      <a:off x="816" y="998"/>
                      <a:ext cx="317" cy="272"/>
                    </a:xfrm>
                    <a:prstGeom prst="rect">
                      <a:avLst/>
                    </a:prstGeom>
                    <a:noFill/>
                    <a:ln w="9525">
                      <a:noFill/>
                      <a:miter lim="800000"/>
                    </a:ln>
                  </p:spPr>
                  <p:txBody>
                    <a:bodyPr wrap="none" anchor="ctr"/>
                    <a:lstStyle/>
                    <a:p>
                      <a:r>
                        <a:rPr lang="en-US" altLang="zh-CN" b="1">
                          <a:ea typeface="宋体" panose="02010600030101010101" pitchFamily="2" charset="-122"/>
                        </a:rPr>
                        <a:t>N</a:t>
                      </a:r>
                      <a:endParaRPr lang="en-US" altLang="zh-CN" b="1">
                        <a:ea typeface="宋体" panose="02010600030101010101" pitchFamily="2" charset="-122"/>
                      </a:endParaRPr>
                    </a:p>
                  </p:txBody>
                </p:sp>
                <p:sp>
                  <p:nvSpPr>
                    <p:cNvPr id="76854" name="Rectangle 25"/>
                    <p:cNvSpPr>
                      <a:spLocks noChangeArrowheads="1"/>
                    </p:cNvSpPr>
                    <p:nvPr/>
                  </p:nvSpPr>
                  <p:spPr bwMode="auto">
                    <a:xfrm>
                      <a:off x="362" y="1475"/>
                      <a:ext cx="317" cy="311"/>
                    </a:xfrm>
                    <a:prstGeom prst="rect">
                      <a:avLst/>
                    </a:prstGeom>
                    <a:noFill/>
                    <a:ln w="9525">
                      <a:noFill/>
                      <a:miter lim="800000"/>
                    </a:ln>
                  </p:spPr>
                  <p:txBody>
                    <a:bodyPr wrap="none" anchor="ctr"/>
                    <a:lstStyle/>
                    <a:p>
                      <a:r>
                        <a:rPr lang="en-US" altLang="zh-CN" b="1" dirty="0">
                          <a:ea typeface="宋体" panose="02010600030101010101" pitchFamily="2" charset="-122"/>
                        </a:rPr>
                        <a:t>N</a:t>
                      </a:r>
                      <a:endParaRPr lang="en-US" altLang="zh-CN" b="1" dirty="0">
                        <a:ea typeface="宋体" panose="02010600030101010101" pitchFamily="2" charset="-122"/>
                      </a:endParaRPr>
                    </a:p>
                  </p:txBody>
                </p:sp>
                <p:sp>
                  <p:nvSpPr>
                    <p:cNvPr id="76855" name="Rectangle 26"/>
                    <p:cNvSpPr>
                      <a:spLocks noChangeArrowheads="1"/>
                    </p:cNvSpPr>
                    <p:nvPr/>
                  </p:nvSpPr>
                  <p:spPr bwMode="auto">
                    <a:xfrm>
                      <a:off x="1270" y="453"/>
                      <a:ext cx="317" cy="272"/>
                    </a:xfrm>
                    <a:prstGeom prst="rect">
                      <a:avLst/>
                    </a:prstGeom>
                    <a:noFill/>
                    <a:ln w="9525">
                      <a:noFill/>
                      <a:miter lim="800000"/>
                    </a:ln>
                  </p:spPr>
                  <p:txBody>
                    <a:bodyPr wrap="none" anchor="ctr"/>
                    <a:lstStyle/>
                    <a:p>
                      <a:r>
                        <a:rPr lang="en-US" altLang="zh-CN" b="1">
                          <a:ea typeface="宋体" panose="02010600030101010101" pitchFamily="2" charset="-122"/>
                        </a:rPr>
                        <a:t>N</a:t>
                      </a:r>
                      <a:endParaRPr lang="en-US" altLang="zh-CN" b="1">
                        <a:ea typeface="宋体" panose="02010600030101010101" pitchFamily="2" charset="-122"/>
                      </a:endParaRPr>
                    </a:p>
                  </p:txBody>
                </p:sp>
                <p:sp>
                  <p:nvSpPr>
                    <p:cNvPr id="76856" name="Rectangle 27"/>
                    <p:cNvSpPr>
                      <a:spLocks noChangeArrowheads="1"/>
                    </p:cNvSpPr>
                    <p:nvPr/>
                  </p:nvSpPr>
                  <p:spPr bwMode="auto">
                    <a:xfrm>
                      <a:off x="0" y="2313"/>
                      <a:ext cx="317" cy="272"/>
                    </a:xfrm>
                    <a:prstGeom prst="rect">
                      <a:avLst/>
                    </a:prstGeom>
                    <a:noFill/>
                    <a:ln w="9525">
                      <a:noFill/>
                      <a:miter lim="800000"/>
                    </a:ln>
                  </p:spPr>
                  <p:txBody>
                    <a:bodyPr wrap="none" anchor="ctr"/>
                    <a:lstStyle/>
                    <a:p>
                      <a:endParaRPr lang="en-US" altLang="zh-CN" dirty="0">
                        <a:ea typeface="宋体" panose="02010600030101010101" pitchFamily="2" charset="-122"/>
                      </a:endParaRPr>
                    </a:p>
                  </p:txBody>
                </p:sp>
                <p:sp>
                  <p:nvSpPr>
                    <p:cNvPr id="76857" name="Rectangle 28"/>
                    <p:cNvSpPr>
                      <a:spLocks noChangeArrowheads="1"/>
                    </p:cNvSpPr>
                    <p:nvPr/>
                  </p:nvSpPr>
                  <p:spPr bwMode="auto">
                    <a:xfrm>
                      <a:off x="997" y="2041"/>
                      <a:ext cx="272" cy="272"/>
                    </a:xfrm>
                    <a:prstGeom prst="rect">
                      <a:avLst/>
                    </a:prstGeom>
                    <a:noFill/>
                    <a:ln w="9525">
                      <a:noFill/>
                      <a:miter lim="800000"/>
                    </a:ln>
                  </p:spPr>
                  <p:txBody>
                    <a:bodyPr wrap="none" anchor="ctr"/>
                    <a:lstStyle/>
                    <a:p>
                      <a:r>
                        <a:rPr lang="en-US" altLang="zh-CN" b="1" dirty="0">
                          <a:ea typeface="宋体" panose="02010600030101010101" pitchFamily="2" charset="-122"/>
                        </a:rPr>
                        <a:t> Y</a:t>
                      </a:r>
                      <a:endParaRPr lang="en-US" altLang="zh-CN" b="1" dirty="0">
                        <a:ea typeface="宋体" panose="02010600030101010101" pitchFamily="2" charset="-122"/>
                      </a:endParaRPr>
                    </a:p>
                  </p:txBody>
                </p:sp>
                <p:sp>
                  <p:nvSpPr>
                    <p:cNvPr id="76858" name="Rectangle 29"/>
                    <p:cNvSpPr>
                      <a:spLocks noChangeArrowheads="1"/>
                    </p:cNvSpPr>
                    <p:nvPr/>
                  </p:nvSpPr>
                  <p:spPr bwMode="auto">
                    <a:xfrm>
                      <a:off x="2267" y="725"/>
                      <a:ext cx="317" cy="272"/>
                    </a:xfrm>
                    <a:prstGeom prst="rect">
                      <a:avLst/>
                    </a:prstGeom>
                    <a:noFill/>
                    <a:ln w="9525">
                      <a:noFill/>
                      <a:miter lim="800000"/>
                    </a:ln>
                  </p:spPr>
                  <p:txBody>
                    <a:bodyPr wrap="none" anchor="ctr"/>
                    <a:lstStyle/>
                    <a:p>
                      <a:endParaRPr lang="en-US" altLang="zh-CN" dirty="0">
                        <a:ea typeface="宋体" panose="02010600030101010101" pitchFamily="2" charset="-122"/>
                      </a:endParaRPr>
                    </a:p>
                  </p:txBody>
                </p:sp>
                <p:sp>
                  <p:nvSpPr>
                    <p:cNvPr id="76859" name="Rectangle 30"/>
                    <p:cNvSpPr>
                      <a:spLocks noChangeArrowheads="1"/>
                    </p:cNvSpPr>
                    <p:nvPr/>
                  </p:nvSpPr>
                  <p:spPr bwMode="auto">
                    <a:xfrm>
                      <a:off x="1814" y="1270"/>
                      <a:ext cx="317" cy="272"/>
                    </a:xfrm>
                    <a:prstGeom prst="rect">
                      <a:avLst/>
                    </a:prstGeom>
                    <a:noFill/>
                    <a:ln w="9525">
                      <a:noFill/>
                      <a:miter lim="800000"/>
                    </a:ln>
                  </p:spPr>
                  <p:txBody>
                    <a:bodyPr wrap="none" anchor="ctr"/>
                    <a:lstStyle/>
                    <a:p>
                      <a:endParaRPr lang="en-US" altLang="zh-CN" dirty="0">
                        <a:ea typeface="宋体" panose="02010600030101010101" pitchFamily="2" charset="-122"/>
                      </a:endParaRPr>
                    </a:p>
                  </p:txBody>
                </p:sp>
                <p:sp>
                  <p:nvSpPr>
                    <p:cNvPr id="76860" name="Rectangle 31"/>
                    <p:cNvSpPr>
                      <a:spLocks noChangeArrowheads="1"/>
                    </p:cNvSpPr>
                    <p:nvPr/>
                  </p:nvSpPr>
                  <p:spPr bwMode="auto">
                    <a:xfrm>
                      <a:off x="1360" y="1769"/>
                      <a:ext cx="317" cy="272"/>
                    </a:xfrm>
                    <a:prstGeom prst="rect">
                      <a:avLst/>
                    </a:prstGeom>
                    <a:noFill/>
                    <a:ln w="9525">
                      <a:noFill/>
                      <a:miter lim="800000"/>
                    </a:ln>
                  </p:spPr>
                  <p:txBody>
                    <a:bodyPr wrap="none" anchor="ctr"/>
                    <a:lstStyle/>
                    <a:p>
                      <a:endParaRPr lang="en-US" altLang="zh-CN" dirty="0">
                        <a:ea typeface="宋体" panose="02010600030101010101" pitchFamily="2" charset="-122"/>
                      </a:endParaRPr>
                    </a:p>
                  </p:txBody>
                </p:sp>
                <p:sp>
                  <p:nvSpPr>
                    <p:cNvPr id="76861" name="Rectangle 32"/>
                    <p:cNvSpPr>
                      <a:spLocks noChangeArrowheads="1"/>
                    </p:cNvSpPr>
                    <p:nvPr/>
                  </p:nvSpPr>
                  <p:spPr bwMode="auto">
                    <a:xfrm>
                      <a:off x="907" y="2313"/>
                      <a:ext cx="317" cy="272"/>
                    </a:xfrm>
                    <a:prstGeom prst="rect">
                      <a:avLst/>
                    </a:prstGeom>
                    <a:noFill/>
                    <a:ln w="9525">
                      <a:noFill/>
                      <a:miter lim="800000"/>
                    </a:ln>
                  </p:spPr>
                  <p:txBody>
                    <a:bodyPr wrap="none" anchor="ctr"/>
                    <a:lstStyle/>
                    <a:p>
                      <a:endParaRPr lang="en-US" altLang="zh-CN" dirty="0">
                        <a:ea typeface="宋体" panose="02010600030101010101" pitchFamily="2" charset="-122"/>
                      </a:endParaRPr>
                    </a:p>
                  </p:txBody>
                </p:sp>
              </p:grpSp>
            </p:grpSp>
            <p:sp>
              <p:nvSpPr>
                <p:cNvPr id="124" name="椭圆 123"/>
                <p:cNvSpPr/>
                <p:nvPr/>
              </p:nvSpPr>
              <p:spPr>
                <a:xfrm>
                  <a:off x="899592" y="4365104"/>
                  <a:ext cx="360040"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126" name="椭圆 125"/>
                <p:cNvSpPr/>
                <p:nvPr/>
              </p:nvSpPr>
              <p:spPr>
                <a:xfrm>
                  <a:off x="2267744" y="4365104"/>
                  <a:ext cx="360040"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127" name="椭圆 126"/>
                <p:cNvSpPr/>
                <p:nvPr/>
              </p:nvSpPr>
              <p:spPr>
                <a:xfrm>
                  <a:off x="2915816" y="3645024"/>
                  <a:ext cx="360040"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128" name="椭圆 127"/>
                <p:cNvSpPr/>
                <p:nvPr/>
              </p:nvSpPr>
              <p:spPr>
                <a:xfrm>
                  <a:off x="3563888" y="2852936"/>
                  <a:ext cx="360040"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29" name="椭圆 128"/>
                <p:cNvSpPr/>
                <p:nvPr/>
              </p:nvSpPr>
              <p:spPr>
                <a:xfrm>
                  <a:off x="4211960" y="1988840"/>
                  <a:ext cx="360040"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grpSp>
          <p:sp>
            <p:nvSpPr>
              <p:cNvPr id="74" name="文本框 73"/>
              <p:cNvSpPr txBox="1"/>
              <p:nvPr/>
            </p:nvSpPr>
            <p:spPr>
              <a:xfrm>
                <a:off x="1488659" y="4887551"/>
                <a:ext cx="731310" cy="369332"/>
              </a:xfrm>
              <a:prstGeom prst="rect">
                <a:avLst/>
              </a:prstGeom>
              <a:noFill/>
            </p:spPr>
            <p:txBody>
              <a:bodyPr wrap="square" rtlCol="0">
                <a:spAutoFit/>
              </a:bodyPr>
              <a:lstStyle/>
              <a:p>
                <a:r>
                  <a:rPr lang="en-US" altLang="zh-CN" dirty="0">
                    <a:solidFill>
                      <a:srgbClr val="FF0000"/>
                    </a:solidFill>
                  </a:rPr>
                  <a:t>1500</a:t>
                </a:r>
                <a:endParaRPr lang="zh-CN" altLang="en-US" dirty="0">
                  <a:solidFill>
                    <a:srgbClr val="FF0000"/>
                  </a:solidFill>
                </a:endParaRPr>
              </a:p>
            </p:txBody>
          </p:sp>
          <p:sp>
            <p:nvSpPr>
              <p:cNvPr id="75" name="文本框 74"/>
              <p:cNvSpPr txBox="1"/>
              <p:nvPr/>
            </p:nvSpPr>
            <p:spPr>
              <a:xfrm>
                <a:off x="2119452" y="4154059"/>
                <a:ext cx="731310" cy="369332"/>
              </a:xfrm>
              <a:prstGeom prst="rect">
                <a:avLst/>
              </a:prstGeom>
              <a:noFill/>
            </p:spPr>
            <p:txBody>
              <a:bodyPr wrap="square" rtlCol="0">
                <a:spAutoFit/>
              </a:bodyPr>
              <a:lstStyle/>
              <a:p>
                <a:r>
                  <a:rPr lang="en-US" altLang="zh-CN" dirty="0">
                    <a:solidFill>
                      <a:srgbClr val="FF0000"/>
                    </a:solidFill>
                  </a:rPr>
                  <a:t>3000</a:t>
                </a:r>
                <a:endParaRPr lang="zh-CN" altLang="en-US" dirty="0">
                  <a:solidFill>
                    <a:srgbClr val="FF0000"/>
                  </a:solidFill>
                </a:endParaRPr>
              </a:p>
            </p:txBody>
          </p:sp>
          <p:sp>
            <p:nvSpPr>
              <p:cNvPr id="76" name="文本框 75"/>
              <p:cNvSpPr txBox="1"/>
              <p:nvPr/>
            </p:nvSpPr>
            <p:spPr>
              <a:xfrm>
                <a:off x="2820748" y="3314717"/>
                <a:ext cx="731310" cy="369332"/>
              </a:xfrm>
              <a:prstGeom prst="rect">
                <a:avLst/>
              </a:prstGeom>
              <a:noFill/>
            </p:spPr>
            <p:txBody>
              <a:bodyPr wrap="square" rtlCol="0">
                <a:spAutoFit/>
              </a:bodyPr>
              <a:lstStyle/>
              <a:p>
                <a:r>
                  <a:rPr lang="en-US" altLang="zh-CN" dirty="0">
                    <a:solidFill>
                      <a:srgbClr val="FF0000"/>
                    </a:solidFill>
                  </a:rPr>
                  <a:t>3500</a:t>
                </a:r>
                <a:endParaRPr lang="zh-CN" altLang="en-US" dirty="0">
                  <a:solidFill>
                    <a:srgbClr val="FF0000"/>
                  </a:solidFill>
                </a:endParaRPr>
              </a:p>
            </p:txBody>
          </p:sp>
          <p:sp>
            <p:nvSpPr>
              <p:cNvPr id="77" name="文本框 76"/>
              <p:cNvSpPr txBox="1"/>
              <p:nvPr/>
            </p:nvSpPr>
            <p:spPr>
              <a:xfrm>
                <a:off x="3445112" y="2445895"/>
                <a:ext cx="731310" cy="369332"/>
              </a:xfrm>
              <a:prstGeom prst="rect">
                <a:avLst/>
              </a:prstGeom>
              <a:noFill/>
            </p:spPr>
            <p:txBody>
              <a:bodyPr wrap="square" rtlCol="0">
                <a:spAutoFit/>
              </a:bodyPr>
              <a:lstStyle/>
              <a:p>
                <a:r>
                  <a:rPr lang="en-US" altLang="zh-CN" dirty="0">
                    <a:solidFill>
                      <a:srgbClr val="FF0000"/>
                    </a:solidFill>
                  </a:rPr>
                  <a:t>1500</a:t>
                </a:r>
                <a:endParaRPr lang="zh-CN" altLang="en-US" dirty="0">
                  <a:solidFill>
                    <a:srgbClr val="FF0000"/>
                  </a:solidFill>
                </a:endParaRPr>
              </a:p>
            </p:txBody>
          </p:sp>
          <p:sp>
            <p:nvSpPr>
              <p:cNvPr id="15" name="文本框 14"/>
              <p:cNvSpPr txBox="1"/>
              <p:nvPr/>
            </p:nvSpPr>
            <p:spPr>
              <a:xfrm>
                <a:off x="830570" y="1131382"/>
                <a:ext cx="1642366" cy="369332"/>
              </a:xfrm>
              <a:prstGeom prst="rect">
                <a:avLst/>
              </a:prstGeom>
              <a:noFill/>
            </p:spPr>
            <p:txBody>
              <a:bodyPr wrap="square" rtlCol="0">
                <a:spAutoFit/>
              </a:bodyPr>
              <a:lstStyle/>
              <a:p>
                <a:r>
                  <a:rPr lang="zh-CN" altLang="en-US" b="1" dirty="0">
                    <a:latin typeface="Times New Roman" panose="02020603050405020304" pitchFamily="18" charset="0"/>
                  </a:rPr>
                  <a:t>判断流程二</a:t>
                </a:r>
                <a:endParaRPr lang="zh-CN" altLang="en-US" b="1" dirty="0">
                  <a:latin typeface="Times New Roman" panose="02020603050405020304" pitchFamily="18" charset="0"/>
                </a:endParaRPr>
              </a:p>
            </p:txBody>
          </p:sp>
        </p:grpSp>
      </p:grpSp>
      <p:grpSp>
        <p:nvGrpSpPr>
          <p:cNvPr id="99" name="组合 98"/>
          <p:cNvGrpSpPr/>
          <p:nvPr/>
        </p:nvGrpSpPr>
        <p:grpSpPr>
          <a:xfrm>
            <a:off x="251520" y="129471"/>
            <a:ext cx="7848872" cy="649551"/>
            <a:chOff x="718072" y="5184550"/>
            <a:chExt cx="7848872" cy="649551"/>
          </a:xfrm>
        </p:grpSpPr>
        <p:grpSp>
          <p:nvGrpSpPr>
            <p:cNvPr id="100" name="组合 99"/>
            <p:cNvGrpSpPr/>
            <p:nvPr/>
          </p:nvGrpSpPr>
          <p:grpSpPr>
            <a:xfrm>
              <a:off x="718072" y="5184550"/>
              <a:ext cx="7848872" cy="649551"/>
              <a:chOff x="738579" y="5820119"/>
              <a:chExt cx="8549038" cy="850570"/>
            </a:xfrm>
          </p:grpSpPr>
          <p:sp>
            <p:nvSpPr>
              <p:cNvPr id="103"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4" name="TextBox 6"/>
              <p:cNvSpPr txBox="1">
                <a:spLocks noChangeArrowheads="1"/>
              </p:cNvSpPr>
              <p:nvPr/>
            </p:nvSpPr>
            <p:spPr bwMode="auto">
              <a:xfrm>
                <a:off x="738579" y="5824367"/>
                <a:ext cx="8549038" cy="84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8.7 </a:t>
                </a:r>
                <a:r>
                  <a:rPr lang="zh-CN" altLang="en-US" sz="3600" b="1" dirty="0">
                    <a:latin typeface="Times New Roman" panose="02020603050405020304" pitchFamily="18" charset="0"/>
                    <a:ea typeface="黑体" panose="02010609060101010101" pitchFamily="49" charset="-122"/>
                  </a:rPr>
                  <a:t>哈夫曼树 </a:t>
                </a:r>
                <a:r>
                  <a:rPr lang="en-US" altLang="zh-CN" sz="3600" b="1" dirty="0">
                    <a:latin typeface="Times New Roman" panose="02020603050405020304" pitchFamily="18" charset="0"/>
                    <a:ea typeface="黑体" panose="02010609060101010101" pitchFamily="49" charset="-122"/>
                  </a:rPr>
                  <a:t>(</a:t>
                </a:r>
                <a:r>
                  <a:rPr lang="en-US" altLang="zh-CN" sz="3600" b="1" dirty="0">
                    <a:solidFill>
                      <a:srgbClr val="0000FF"/>
                    </a:solidFill>
                    <a:latin typeface="Times New Roman" panose="02020603050405020304" pitchFamily="18" charset="0"/>
                    <a:ea typeface="黑体" panose="02010609060101010101" pitchFamily="49" charset="-122"/>
                  </a:rPr>
                  <a:t>Huffman Tree</a:t>
                </a:r>
                <a:r>
                  <a:rPr lang="en-US" altLang="zh-CN" sz="3600" b="1" dirty="0">
                    <a:latin typeface="Times New Roman" panose="02020603050405020304" pitchFamily="18" charset="0"/>
                    <a:ea typeface="黑体" panose="02010609060101010101" pitchFamily="49" charset="-122"/>
                  </a:rPr>
                  <a:t>)</a:t>
                </a:r>
                <a:endParaRPr lang="zh-CN" altLang="en-US" sz="3600" b="1" dirty="0">
                  <a:latin typeface="Times New Roman" panose="02020603050405020304" pitchFamily="18" charset="0"/>
                  <a:ea typeface="黑体" panose="02010609060101010101" pitchFamily="49" charset="-122"/>
                </a:endParaRPr>
              </a:p>
            </p:txBody>
          </p:sp>
        </p:grpSp>
        <p:pic>
          <p:nvPicPr>
            <p:cNvPr id="102" name="图片 10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552" y="5308113"/>
              <a:ext cx="386546" cy="387475"/>
            </a:xfrm>
            <a:prstGeom prst="rect">
              <a:avLst/>
            </a:prstGeom>
          </p:spPr>
        </p:pic>
      </p:grpSp>
      <p:pic>
        <p:nvPicPr>
          <p:cNvPr id="105" name="图片 10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4731" y="5960138"/>
            <a:ext cx="474489" cy="469035"/>
          </a:xfrm>
          <a:prstGeom prst="rect">
            <a:avLst/>
          </a:prstGeom>
        </p:spPr>
      </p:pic>
      <p:sp>
        <p:nvSpPr>
          <p:cNvPr id="20" name="文本框 19"/>
          <p:cNvSpPr txBox="1"/>
          <p:nvPr/>
        </p:nvSpPr>
        <p:spPr>
          <a:xfrm>
            <a:off x="7666729" y="5993171"/>
            <a:ext cx="1300600" cy="400110"/>
          </a:xfrm>
          <a:prstGeom prst="rect">
            <a:avLst/>
          </a:prstGeom>
          <a:noFill/>
        </p:spPr>
        <p:txBody>
          <a:bodyPr wrap="square" rtlCol="0">
            <a:spAutoFit/>
          </a:bodyPr>
          <a:lstStyle/>
          <a:p>
            <a:r>
              <a:rPr lang="zh-CN" altLang="en-US" sz="2000" b="1" dirty="0">
                <a:solidFill>
                  <a:srgbClr val="FF0000"/>
                </a:solidFill>
                <a:latin typeface="仿宋" panose="02010609060101010101" pitchFamily="49" charset="-122"/>
                <a:ea typeface="仿宋" panose="02010609060101010101" pitchFamily="49" charset="-122"/>
              </a:rPr>
              <a:t>怎么选？</a:t>
            </a:r>
            <a:endParaRPr lang="zh-CN" altLang="en-US" sz="2000" b="1" dirty="0">
              <a:solidFill>
                <a:srgbClr val="FF0000"/>
              </a:solidFill>
              <a:latin typeface="仿宋" panose="02010609060101010101" pitchFamily="49" charset="-122"/>
              <a:ea typeface="仿宋" panose="02010609060101010101"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linds(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linds(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linds(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blinds(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blinds(horizont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05"/>
                                        </p:tgtEl>
                                        <p:attrNameLst>
                                          <p:attrName>style.visibility</p:attrName>
                                        </p:attrNameLst>
                                      </p:cBhvr>
                                      <p:to>
                                        <p:strVal val="visible"/>
                                      </p:to>
                                    </p:set>
                                    <p:anim calcmode="lin" valueType="num">
                                      <p:cBhvr additive="base">
                                        <p:cTn id="44" dur="500" fill="hold"/>
                                        <p:tgtEl>
                                          <p:spTgt spid="105"/>
                                        </p:tgtEl>
                                        <p:attrNameLst>
                                          <p:attrName>ppt_x</p:attrName>
                                        </p:attrNameLst>
                                      </p:cBhvr>
                                      <p:tavLst>
                                        <p:tav tm="0">
                                          <p:val>
                                            <p:strVal val="#ppt_x"/>
                                          </p:val>
                                        </p:tav>
                                        <p:tav tm="100000">
                                          <p:val>
                                            <p:strVal val="#ppt_x"/>
                                          </p:val>
                                        </p:tav>
                                      </p:tavLst>
                                    </p:anim>
                                    <p:anim calcmode="lin" valueType="num">
                                      <p:cBhvr additive="base">
                                        <p:cTn id="45" dur="500" fill="hold"/>
                                        <p:tgtEl>
                                          <p:spTgt spid="105"/>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500" fill="hold"/>
                                        <p:tgtEl>
                                          <p:spTgt spid="20"/>
                                        </p:tgtEl>
                                        <p:attrNameLst>
                                          <p:attrName>ppt_x</p:attrName>
                                        </p:attrNameLst>
                                      </p:cBhvr>
                                      <p:tavLst>
                                        <p:tav tm="0">
                                          <p:val>
                                            <p:strVal val="#ppt_x"/>
                                          </p:val>
                                        </p:tav>
                                        <p:tav tm="100000">
                                          <p:val>
                                            <p:strVal val="#ppt_x"/>
                                          </p:val>
                                        </p:tav>
                                      </p:tavLst>
                                    </p:anim>
                                    <p:anim calcmode="lin" valueType="num">
                                      <p:cBhvr additive="base">
                                        <p:cTn id="4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uiExpand="1" build="p"/>
      <p:bldP spid="20"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77825"/>
          <p:cNvSpPr>
            <a:spLocks noGrp="1" noChangeArrowheads="1"/>
          </p:cNvSpPr>
          <p:nvPr>
            <p:ph type="title"/>
          </p:nvPr>
        </p:nvSpPr>
        <p:spPr/>
        <p:txBody>
          <a:bodyPr/>
          <a:lstStyle/>
          <a:p>
            <a:pPr eaLnBrk="1" hangingPunct="1"/>
            <a:r>
              <a:rPr lang="en-US" altLang="zh-CN"/>
              <a:t>8.6 </a:t>
            </a:r>
            <a:r>
              <a:rPr lang="zh-CN" altLang="en-US"/>
              <a:t>哈夫曼树（</a:t>
            </a:r>
            <a:r>
              <a:rPr lang="en-US" altLang="zh-CN"/>
              <a:t>Huffman</a:t>
            </a:r>
            <a:r>
              <a:rPr lang="zh-CN" altLang="en-US"/>
              <a:t>）</a:t>
            </a:r>
            <a:endParaRPr lang="zh-CN" altLang="en-US"/>
          </a:p>
        </p:txBody>
      </p:sp>
      <p:sp>
        <p:nvSpPr>
          <p:cNvPr id="77827" name="内容占位符 77826"/>
          <p:cNvSpPr>
            <a:spLocks noGrp="1" noChangeArrowheads="1"/>
          </p:cNvSpPr>
          <p:nvPr>
            <p:ph idx="1"/>
          </p:nvPr>
        </p:nvSpPr>
        <p:spPr>
          <a:xfrm>
            <a:off x="491458" y="1244247"/>
            <a:ext cx="8229600" cy="4678451"/>
          </a:xfrm>
        </p:spPr>
        <p:txBody>
          <a:bodyPr/>
          <a:lstStyle/>
          <a:p>
            <a:pPr eaLnBrk="1" hangingPunct="1">
              <a:buFont typeface="Wingdings" panose="05000000000000000000" pitchFamily="2" charset="2"/>
              <a:buNone/>
            </a:pPr>
            <a:r>
              <a:rPr lang="it-IT" altLang="en-US" sz="2400" b="1" dirty="0">
                <a:solidFill>
                  <a:srgbClr val="FF0000"/>
                </a:solidFill>
              </a:rPr>
              <a:t>2. </a:t>
            </a:r>
            <a:r>
              <a:rPr lang="zh-CN" altLang="en-US" sz="2400" b="1" dirty="0">
                <a:solidFill>
                  <a:srgbClr val="FF0000"/>
                </a:solidFill>
              </a:rPr>
              <a:t>哈夫曼树的定义：</a:t>
            </a:r>
            <a:endParaRPr lang="zh-CN" altLang="en-US" sz="2400" b="1" dirty="0">
              <a:solidFill>
                <a:srgbClr val="FF0000"/>
              </a:solidFill>
            </a:endParaRPr>
          </a:p>
          <a:p>
            <a:pPr algn="just" eaLnBrk="1" hangingPunct="1">
              <a:lnSpc>
                <a:spcPct val="150000"/>
              </a:lnSpc>
              <a:buFont typeface="Wingdings" panose="05000000000000000000" pitchFamily="2" charset="2"/>
              <a:buNone/>
            </a:pPr>
            <a:r>
              <a:rPr lang="zh-CN" altLang="en-US" sz="2400" dirty="0"/>
              <a:t>   给定一组数值</a:t>
            </a:r>
            <a:r>
              <a:rPr lang="en-US" altLang="zh-CN" sz="2400" dirty="0"/>
              <a:t>{w1</a:t>
            </a:r>
            <a:r>
              <a:rPr lang="zh-CN" altLang="en-US" sz="2400" dirty="0"/>
              <a:t>，</a:t>
            </a:r>
            <a:r>
              <a:rPr lang="en-US" altLang="zh-CN" sz="2400" dirty="0"/>
              <a:t>w2,…,</a:t>
            </a:r>
            <a:r>
              <a:rPr lang="en-US" altLang="zh-CN" sz="2400" dirty="0" err="1"/>
              <a:t>wn</a:t>
            </a:r>
            <a:r>
              <a:rPr lang="en-US" altLang="zh-CN" sz="2400" dirty="0"/>
              <a:t>}</a:t>
            </a:r>
            <a:r>
              <a:rPr lang="zh-CN" altLang="en-US" sz="2400" dirty="0"/>
              <a:t>，作为叶子结点的权值构造一棵二叉树。若二叉树满足</a:t>
            </a:r>
            <a:endParaRPr lang="zh-CN" altLang="en-US" sz="2400" dirty="0"/>
          </a:p>
          <a:p>
            <a:pPr algn="just" eaLnBrk="1" hangingPunct="1">
              <a:lnSpc>
                <a:spcPct val="150000"/>
              </a:lnSpc>
              <a:buFont typeface="Wingdings" panose="05000000000000000000" pitchFamily="2" charset="2"/>
              <a:buNone/>
            </a:pPr>
            <a:r>
              <a:rPr lang="zh-CN" altLang="en-US" sz="2400" dirty="0"/>
              <a:t>       </a:t>
            </a:r>
            <a:r>
              <a:rPr lang="en-US" altLang="zh-CN" sz="2400" dirty="0"/>
              <a:t>WPL=          </a:t>
            </a:r>
            <a:endParaRPr lang="en-US" altLang="zh-CN" sz="2400" dirty="0"/>
          </a:p>
          <a:p>
            <a:pPr algn="just" eaLnBrk="1" hangingPunct="1">
              <a:lnSpc>
                <a:spcPct val="150000"/>
              </a:lnSpc>
              <a:buFont typeface="Wingdings" panose="05000000000000000000" pitchFamily="2" charset="2"/>
              <a:buNone/>
            </a:pPr>
            <a:r>
              <a:rPr lang="zh-CN" altLang="en-US" sz="2400" dirty="0"/>
              <a:t>最小</a:t>
            </a:r>
            <a:r>
              <a:rPr lang="en-US" altLang="zh-CN" sz="2400" dirty="0"/>
              <a:t>(</a:t>
            </a:r>
            <a:r>
              <a:rPr lang="zh-CN" altLang="en-US" sz="2400" dirty="0"/>
              <a:t>其中</a:t>
            </a:r>
            <a:r>
              <a:rPr lang="en-US" altLang="zh-CN" sz="2400" dirty="0"/>
              <a:t>Li</a:t>
            </a:r>
            <a:r>
              <a:rPr lang="zh-CN" altLang="en-US" sz="2400" dirty="0"/>
              <a:t>为</a:t>
            </a:r>
            <a:r>
              <a:rPr lang="en-US" altLang="zh-CN" sz="2400" dirty="0" err="1"/>
              <a:t>wi</a:t>
            </a:r>
            <a:r>
              <a:rPr lang="zh-CN" altLang="en-US" sz="2400" dirty="0"/>
              <a:t>对应的叶子结点到根结点的路径长度</a:t>
            </a:r>
            <a:r>
              <a:rPr lang="en-US" altLang="zh-CN" sz="2400" dirty="0"/>
              <a:t>)</a:t>
            </a:r>
            <a:r>
              <a:rPr lang="zh-CN" altLang="en-US" sz="2400" dirty="0"/>
              <a:t>，</a:t>
            </a:r>
            <a:endParaRPr lang="zh-CN" altLang="en-US" sz="2400" dirty="0"/>
          </a:p>
          <a:p>
            <a:pPr algn="just" eaLnBrk="1" hangingPunct="1">
              <a:lnSpc>
                <a:spcPct val="150000"/>
              </a:lnSpc>
              <a:buFont typeface="Wingdings" panose="05000000000000000000" pitchFamily="2" charset="2"/>
              <a:buNone/>
            </a:pPr>
            <a:r>
              <a:rPr lang="zh-CN" altLang="en-US" sz="2400" dirty="0"/>
              <a:t>则称此二叉树为</a:t>
            </a:r>
            <a:r>
              <a:rPr lang="zh-CN" altLang="en-US" sz="2400" b="1" dirty="0">
                <a:solidFill>
                  <a:schemeClr val="accent2"/>
                </a:solidFill>
              </a:rPr>
              <a:t>最优二叉树</a:t>
            </a:r>
            <a:r>
              <a:rPr lang="zh-CN" altLang="en-US" sz="2400" dirty="0"/>
              <a:t>，也称</a:t>
            </a:r>
            <a:r>
              <a:rPr lang="zh-CN" altLang="en-US" sz="2400" b="1" dirty="0">
                <a:solidFill>
                  <a:schemeClr val="accent2"/>
                </a:solidFill>
              </a:rPr>
              <a:t>哈夫曼树</a:t>
            </a:r>
            <a:r>
              <a:rPr lang="zh-CN" altLang="en-US" sz="2400" dirty="0"/>
              <a:t>，</a:t>
            </a:r>
            <a:endParaRPr lang="zh-CN" altLang="en-US" sz="2400" dirty="0"/>
          </a:p>
          <a:p>
            <a:pPr algn="just" eaLnBrk="1" hangingPunct="1">
              <a:lnSpc>
                <a:spcPct val="150000"/>
              </a:lnSpc>
              <a:buFont typeface="Wingdings" panose="05000000000000000000" pitchFamily="2" charset="2"/>
              <a:buNone/>
            </a:pPr>
            <a:r>
              <a:rPr lang="zh-CN" altLang="en-US" sz="2400" dirty="0"/>
              <a:t>并称</a:t>
            </a:r>
            <a:r>
              <a:rPr lang="en-US" altLang="zh-CN" sz="2400" dirty="0"/>
              <a:t>WPL</a:t>
            </a:r>
            <a:r>
              <a:rPr lang="zh-CN" altLang="en-US" sz="2400" dirty="0"/>
              <a:t>为</a:t>
            </a:r>
            <a:r>
              <a:rPr lang="zh-CN" altLang="en-US" sz="2400" b="1" dirty="0">
                <a:solidFill>
                  <a:schemeClr val="accent2"/>
                </a:solidFill>
              </a:rPr>
              <a:t>带权路径长度</a:t>
            </a:r>
            <a:r>
              <a:rPr lang="zh-CN" altLang="en-US" sz="2400" dirty="0"/>
              <a:t>。</a:t>
            </a:r>
            <a:endParaRPr lang="zh-CN" altLang="en-US" sz="2400" dirty="0"/>
          </a:p>
        </p:txBody>
      </p:sp>
      <p:grpSp>
        <p:nvGrpSpPr>
          <p:cNvPr id="77828" name="组合 77827"/>
          <p:cNvGrpSpPr/>
          <p:nvPr/>
        </p:nvGrpSpPr>
        <p:grpSpPr bwMode="auto">
          <a:xfrm>
            <a:off x="2339752" y="2935772"/>
            <a:ext cx="1655762" cy="647700"/>
            <a:chOff x="0" y="0"/>
            <a:chExt cx="862" cy="408"/>
          </a:xfrm>
        </p:grpSpPr>
        <p:graphicFrame>
          <p:nvGraphicFramePr>
            <p:cNvPr id="87046" name="对象 77828"/>
            <p:cNvGraphicFramePr>
              <a:graphicFrameLocks noChangeAspect="1"/>
            </p:cNvGraphicFramePr>
            <p:nvPr/>
          </p:nvGraphicFramePr>
          <p:xfrm>
            <a:off x="182" y="0"/>
            <a:ext cx="453" cy="408"/>
          </p:xfrm>
          <a:graphic>
            <a:graphicData uri="http://schemas.openxmlformats.org/presentationml/2006/ole">
              <mc:AlternateContent xmlns:mc="http://schemas.openxmlformats.org/markup-compatibility/2006">
                <mc:Choice xmlns:v="urn:schemas-microsoft-com:vml" Requires="v">
                  <p:oleObj spid="_x0000_s0" name="" r:id="rId1" imgW="562610" imgH="434975" progId="Equation.3">
                    <p:embed/>
                  </p:oleObj>
                </mc:Choice>
                <mc:Fallback>
                  <p:oleObj name="" r:id="rId1" imgW="562610" imgH="434975" progId="Equation.3">
                    <p:embed/>
                    <p:pic>
                      <p:nvPicPr>
                        <p:cNvPr id="0" name="对象 778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 y="0"/>
                          <a:ext cx="453"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7047" name="矩形 77829"/>
            <p:cNvSpPr>
              <a:spLocks noChangeArrowheads="1"/>
            </p:cNvSpPr>
            <p:nvPr/>
          </p:nvSpPr>
          <p:spPr bwMode="auto">
            <a:xfrm>
              <a:off x="0" y="0"/>
              <a:ext cx="862" cy="408"/>
            </a:xfrm>
            <a:prstGeom prst="rect">
              <a:avLst/>
            </a:prstGeom>
            <a:noFill/>
            <a:ln w="25400">
              <a:solidFill>
                <a:schemeClr val="accent2"/>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楷体_GB2312" pitchFamily="1" charset="-122"/>
                </a:defRPr>
              </a:lvl1pPr>
              <a:lvl2pPr marL="742950" indent="-285750">
                <a:defRPr>
                  <a:solidFill>
                    <a:schemeClr val="tx1"/>
                  </a:solidFill>
                  <a:latin typeface="Times New Roman" panose="02020603050405020304" pitchFamily="18" charset="0"/>
                  <a:ea typeface="楷体_GB2312" pitchFamily="1" charset="-122"/>
                </a:defRPr>
              </a:lvl2pPr>
              <a:lvl3pPr marL="1143000" indent="-228600">
                <a:defRPr>
                  <a:solidFill>
                    <a:schemeClr val="tx1"/>
                  </a:solidFill>
                  <a:latin typeface="Times New Roman" panose="02020603050405020304" pitchFamily="18" charset="0"/>
                  <a:ea typeface="楷体_GB2312" pitchFamily="1" charset="-122"/>
                </a:defRPr>
              </a:lvl3pPr>
              <a:lvl4pPr marL="1600200" indent="-228600">
                <a:defRPr>
                  <a:solidFill>
                    <a:schemeClr val="tx1"/>
                  </a:solidFill>
                  <a:latin typeface="Times New Roman" panose="02020603050405020304" pitchFamily="18" charset="0"/>
                  <a:ea typeface="楷体_GB2312" pitchFamily="1" charset="-122"/>
                </a:defRPr>
              </a:lvl4pPr>
              <a:lvl5pPr marL="2057400" indent="-228600">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楷体_GB2312" pitchFamily="1" charset="-122"/>
                </a:defRPr>
              </a:lvl9pPr>
            </a:lstStyle>
            <a:p>
              <a:pPr algn="ctr">
                <a:buFont typeface="Arial" panose="020B0604020202020204" pitchFamily="34" charset="0"/>
                <a:buNone/>
              </a:pPr>
              <a:endParaRPr lang="zh-CN" altLang="en-US"/>
            </a:p>
          </p:txBody>
        </p:sp>
      </p:grpSp>
      <p:sp>
        <p:nvSpPr>
          <p:cNvPr id="87045" name="灯片编号占位符 1"/>
          <p:cNvSpPr>
            <a:spLocks noGrp="1" noChangeArrowheads="1"/>
          </p:cNvSpPr>
          <p:nvPr>
            <p:ph type="sldNum" sz="quarter" idx="12"/>
          </p:nvPr>
        </p:nvSpPr>
        <p:spPr bwMode="auto">
          <a:xfrm>
            <a:off x="6804025" y="6381750"/>
            <a:ext cx="1981200" cy="476250"/>
          </a:xfrm>
          <a:prstGeom prst="rect">
            <a:avLst/>
          </a:pr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algn="r" rtl="0" eaLnBrk="1" fontAlgn="base" hangingPunct="1">
              <a:spcBef>
                <a:spcPct val="0"/>
              </a:spcBef>
              <a:spcAft>
                <a:spcPct val="0"/>
              </a:spcAft>
              <a:buFont typeface="Arial" panose="020B0604020202020204" pitchFamily="34" charset="0"/>
              <a:buNone/>
              <a:defRPr sz="1200" kern="1200" noProof="1">
                <a:solidFill>
                  <a:schemeClr val="tx1"/>
                </a:solidFill>
                <a:latin typeface="Verdana" panose="020B0604030504040204" pitchFamily="34" charset="0"/>
                <a:ea typeface="宋体" panose="02010600030101010101" pitchFamily="2" charset="-122"/>
                <a:cs typeface="楷体_GB2312" pitchFamily="1" charset="-122"/>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楷体_GB2312" pitchFamily="1"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楷体_GB2312" pitchFamily="1"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楷体_GB2312" pitchFamily="1"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楷体_GB2312" pitchFamily="1" charset="-122"/>
                <a:cs typeface="+mn-cs"/>
              </a:defRPr>
            </a:lvl5pPr>
            <a:lvl6pPr marL="2286000" algn="l" defTabSz="914400" rtl="0" eaLnBrk="1" latinLnBrk="0" hangingPunct="1">
              <a:defRPr kern="1200">
                <a:solidFill>
                  <a:schemeClr val="tx1"/>
                </a:solidFill>
                <a:latin typeface="Times New Roman" panose="02020603050405020304" pitchFamily="18" charset="0"/>
                <a:ea typeface="楷体_GB2312" pitchFamily="1" charset="-122"/>
                <a:cs typeface="+mn-cs"/>
              </a:defRPr>
            </a:lvl6pPr>
            <a:lvl7pPr marL="2743200" algn="l" defTabSz="914400" rtl="0" eaLnBrk="1" latinLnBrk="0" hangingPunct="1">
              <a:defRPr kern="1200">
                <a:solidFill>
                  <a:schemeClr val="tx1"/>
                </a:solidFill>
                <a:latin typeface="Times New Roman" panose="02020603050405020304" pitchFamily="18" charset="0"/>
                <a:ea typeface="楷体_GB2312" pitchFamily="1" charset="-122"/>
                <a:cs typeface="+mn-cs"/>
              </a:defRPr>
            </a:lvl7pPr>
            <a:lvl8pPr marL="3200400" algn="l" defTabSz="914400" rtl="0" eaLnBrk="1" latinLnBrk="0" hangingPunct="1">
              <a:defRPr kern="1200">
                <a:solidFill>
                  <a:schemeClr val="tx1"/>
                </a:solidFill>
                <a:latin typeface="Times New Roman" panose="02020603050405020304" pitchFamily="18" charset="0"/>
                <a:ea typeface="楷体_GB2312" pitchFamily="1" charset="-122"/>
                <a:cs typeface="+mn-cs"/>
              </a:defRPr>
            </a:lvl8pPr>
            <a:lvl9pPr marL="3657600" algn="l" defTabSz="914400" rtl="0" eaLnBrk="1" latinLnBrk="0" hangingPunct="1">
              <a:defRPr kern="1200">
                <a:solidFill>
                  <a:schemeClr val="tx1"/>
                </a:solidFill>
                <a:latin typeface="Times New Roman" panose="02020603050405020304" pitchFamily="18" charset="0"/>
                <a:ea typeface="楷体_GB2312" pitchFamily="1" charset="-122"/>
                <a:cs typeface="+mn-cs"/>
              </a:defRPr>
            </a:lvl9pPr>
          </a:lstStyle>
          <a:p>
            <a:fld id="{CC3AAFFD-1CA4-45F2-9E6F-15F459477621}" type="slidenum">
              <a:rPr lang="en-US" altLang="zh-CN" smtClean="0"/>
            </a:fld>
            <a:endParaRPr lang="zh-CN" altLang="en-US">
              <a:latin typeface="Verdana" panose="020B0604030504040204" pitchFamily="34" charset="0"/>
              <a:ea typeface="宋体" panose="02010600030101010101" pitchFamily="2" charset="-122"/>
            </a:endParaRP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blinds(horizontal)">
                                      <p:cBhvr>
                                        <p:cTn id="7" dur="500"/>
                                        <p:tgtEl>
                                          <p:spTgt spid="77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827">
                                            <p:txEl>
                                              <p:pRg st="1" end="1"/>
                                            </p:txEl>
                                          </p:spTgt>
                                        </p:tgtEl>
                                        <p:attrNameLst>
                                          <p:attrName>style.visibility</p:attrName>
                                        </p:attrNameLst>
                                      </p:cBhvr>
                                      <p:to>
                                        <p:strVal val="visible"/>
                                      </p:to>
                                    </p:set>
                                    <p:animEffect transition="in" filter="blinds(horizontal)">
                                      <p:cBhvr>
                                        <p:cTn id="12" dur="500"/>
                                        <p:tgtEl>
                                          <p:spTgt spid="778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827">
                                            <p:txEl>
                                              <p:pRg st="2" end="2"/>
                                            </p:txEl>
                                          </p:spTgt>
                                        </p:tgtEl>
                                        <p:attrNameLst>
                                          <p:attrName>style.visibility</p:attrName>
                                        </p:attrNameLst>
                                      </p:cBhvr>
                                      <p:to>
                                        <p:strVal val="visible"/>
                                      </p:to>
                                    </p:set>
                                    <p:animEffect transition="in" filter="blinds(horizontal)">
                                      <p:cBhvr>
                                        <p:cTn id="17" dur="500"/>
                                        <p:tgtEl>
                                          <p:spTgt spid="778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828"/>
                                        </p:tgtEl>
                                        <p:attrNameLst>
                                          <p:attrName>style.visibility</p:attrName>
                                        </p:attrNameLst>
                                      </p:cBhvr>
                                      <p:to>
                                        <p:strVal val="visible"/>
                                      </p:to>
                                    </p:set>
                                    <p:animEffect transition="in" filter="blinds(horizontal)">
                                      <p:cBhvr>
                                        <p:cTn id="22" dur="500"/>
                                        <p:tgtEl>
                                          <p:spTgt spid="7782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7827">
                                            <p:txEl>
                                              <p:pRg st="3" end="3"/>
                                            </p:txEl>
                                          </p:spTgt>
                                        </p:tgtEl>
                                        <p:attrNameLst>
                                          <p:attrName>style.visibility</p:attrName>
                                        </p:attrNameLst>
                                      </p:cBhvr>
                                      <p:to>
                                        <p:strVal val="visible"/>
                                      </p:to>
                                    </p:set>
                                    <p:animEffect transition="in" filter="blinds(horizontal)">
                                      <p:cBhvr>
                                        <p:cTn id="27" dur="500"/>
                                        <p:tgtEl>
                                          <p:spTgt spid="778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7827">
                                            <p:txEl>
                                              <p:pRg st="4" end="4"/>
                                            </p:txEl>
                                          </p:spTgt>
                                        </p:tgtEl>
                                        <p:attrNameLst>
                                          <p:attrName>style.visibility</p:attrName>
                                        </p:attrNameLst>
                                      </p:cBhvr>
                                      <p:to>
                                        <p:strVal val="visible"/>
                                      </p:to>
                                    </p:set>
                                    <p:animEffect transition="in" filter="blinds(horizontal)">
                                      <p:cBhvr>
                                        <p:cTn id="32" dur="500"/>
                                        <p:tgtEl>
                                          <p:spTgt spid="7782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7827">
                                            <p:txEl>
                                              <p:pRg st="5" end="5"/>
                                            </p:txEl>
                                          </p:spTgt>
                                        </p:tgtEl>
                                        <p:attrNameLst>
                                          <p:attrName>style.visibility</p:attrName>
                                        </p:attrNameLst>
                                      </p:cBhvr>
                                      <p:to>
                                        <p:strVal val="visible"/>
                                      </p:to>
                                    </p:set>
                                    <p:animEffect transition="in" filter="blinds(horizontal)">
                                      <p:cBhvr>
                                        <p:cTn id="37" dur="500"/>
                                        <p:tgtEl>
                                          <p:spTgt spid="778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789837" y="6481142"/>
            <a:ext cx="1981200" cy="476250"/>
          </a:xfrm>
          <a:prstGeom prst="rect">
            <a:avLst/>
          </a:prstGeom>
        </p:spPr>
        <p:txBody>
          <a:bodyPr/>
          <a:lstStyle/>
          <a:p>
            <a:pPr>
              <a:defRPr/>
            </a:pPr>
            <a:fld id="{320BA947-B10E-442B-ACA2-51E375758FA6}" type="slidenum">
              <a:rPr lang="zh-CN" altLang="en-US"/>
            </a:fld>
            <a:endParaRPr lang="en-US" altLang="zh-CN" dirty="0"/>
          </a:p>
        </p:txBody>
      </p:sp>
      <p:sp>
        <p:nvSpPr>
          <p:cNvPr id="78851" name="Rectangle 3"/>
          <p:cNvSpPr>
            <a:spLocks noGrp="1" noChangeArrowheads="1"/>
          </p:cNvSpPr>
          <p:nvPr>
            <p:ph type="body" idx="1"/>
          </p:nvPr>
        </p:nvSpPr>
        <p:spPr>
          <a:xfrm>
            <a:off x="481956" y="893540"/>
            <a:ext cx="8229600" cy="5112568"/>
          </a:xfrm>
        </p:spPr>
        <p:txBody>
          <a:bodyPr/>
          <a:lstStyle/>
          <a:p>
            <a:pPr eaLnBrk="1" hangingPunct="1">
              <a:spcBef>
                <a:spcPts val="1200"/>
              </a:spcBef>
              <a:buClr>
                <a:srgbClr val="FF0000"/>
              </a:buClr>
              <a:buFont typeface="Wingdings" panose="05000000000000000000" pitchFamily="2" charset="2"/>
              <a:buChar char="Ø"/>
            </a:pPr>
            <a:r>
              <a:rPr lang="en-US" altLang="zh-CN" sz="2800" b="1" dirty="0"/>
              <a:t>3. </a:t>
            </a:r>
            <a:r>
              <a:rPr lang="zh-CN" altLang="en-US" sz="2800" b="1" dirty="0"/>
              <a:t>哈夫曼树的构造 </a:t>
            </a:r>
            <a:endParaRPr lang="zh-CN" altLang="en-US" sz="2800" b="1" dirty="0"/>
          </a:p>
          <a:p>
            <a:pPr eaLnBrk="1" hangingPunct="1">
              <a:spcBef>
                <a:spcPts val="1200"/>
              </a:spcBef>
              <a:buFont typeface="Wingdings" panose="05000000000000000000" pitchFamily="2" charset="2"/>
              <a:buNone/>
            </a:pPr>
            <a:r>
              <a:rPr lang="zh-CN" altLang="en-US" sz="2200" dirty="0">
                <a:solidFill>
                  <a:srgbClr val="FF0000"/>
                </a:solidFill>
              </a:rPr>
              <a:t>      </a:t>
            </a:r>
            <a:r>
              <a:rPr lang="zh-CN" altLang="en-US" sz="2000" b="1" dirty="0">
                <a:solidFill>
                  <a:srgbClr val="FF0000"/>
                </a:solidFill>
              </a:rPr>
              <a:t>对给定的</a:t>
            </a:r>
            <a:r>
              <a:rPr lang="en-US" altLang="zh-CN" sz="2000" i="1" dirty="0">
                <a:solidFill>
                  <a:srgbClr val="FF0000"/>
                </a:solidFill>
              </a:rPr>
              <a:t>w </a:t>
            </a:r>
            <a:r>
              <a:rPr lang="en-US" altLang="zh-CN" sz="2000" dirty="0">
                <a:solidFill>
                  <a:srgbClr val="FF0000"/>
                </a:solidFill>
              </a:rPr>
              <a:t>={</a:t>
            </a:r>
            <a:r>
              <a:rPr lang="en-US" altLang="zh-CN" sz="2000" i="1" dirty="0">
                <a:solidFill>
                  <a:srgbClr val="FF0000"/>
                </a:solidFill>
              </a:rPr>
              <a:t>w</a:t>
            </a:r>
            <a:r>
              <a:rPr lang="en-US" altLang="zh-CN" sz="2000" baseline="-25000" dirty="0">
                <a:solidFill>
                  <a:srgbClr val="FF0000"/>
                </a:solidFill>
              </a:rPr>
              <a:t>1</a:t>
            </a:r>
            <a:r>
              <a:rPr lang="zh-CN" altLang="en-US" sz="2000" dirty="0">
                <a:solidFill>
                  <a:srgbClr val="FF0000"/>
                </a:solidFill>
              </a:rPr>
              <a:t>，</a:t>
            </a:r>
            <a:r>
              <a:rPr lang="en-US" altLang="zh-CN" sz="2000" i="1" dirty="0">
                <a:solidFill>
                  <a:srgbClr val="FF0000"/>
                </a:solidFill>
              </a:rPr>
              <a:t>w</a:t>
            </a:r>
            <a:r>
              <a:rPr lang="en-US" altLang="zh-CN" sz="2000" baseline="-25000" dirty="0">
                <a:solidFill>
                  <a:srgbClr val="FF0000"/>
                </a:solidFill>
              </a:rPr>
              <a:t>2</a:t>
            </a:r>
            <a:r>
              <a:rPr lang="en-US" altLang="zh-CN" sz="2000" dirty="0">
                <a:solidFill>
                  <a:srgbClr val="FF0000"/>
                </a:solidFill>
              </a:rPr>
              <a:t>, …,</a:t>
            </a:r>
            <a:r>
              <a:rPr lang="en-US" altLang="zh-CN" sz="2000" i="1" dirty="0">
                <a:solidFill>
                  <a:srgbClr val="FF0000"/>
                </a:solidFill>
              </a:rPr>
              <a:t> w</a:t>
            </a:r>
            <a:r>
              <a:rPr lang="en-US" altLang="zh-CN" sz="2000" i="1" baseline="-25000" dirty="0">
                <a:solidFill>
                  <a:srgbClr val="FF0000"/>
                </a:solidFill>
              </a:rPr>
              <a:t>n</a:t>
            </a:r>
            <a:r>
              <a:rPr lang="en-US" altLang="zh-CN" sz="2000" dirty="0">
                <a:solidFill>
                  <a:srgbClr val="FF0000"/>
                </a:solidFill>
              </a:rPr>
              <a:t>} </a:t>
            </a:r>
            <a:r>
              <a:rPr lang="zh-CN" altLang="en-US" sz="2000" b="1" dirty="0">
                <a:solidFill>
                  <a:srgbClr val="FF0000"/>
                </a:solidFill>
              </a:rPr>
              <a:t>，如何以此作为叶子结点的权值</a:t>
            </a:r>
            <a:endParaRPr lang="zh-CN" altLang="en-US" sz="2000" b="1" dirty="0">
              <a:solidFill>
                <a:srgbClr val="FF0000"/>
              </a:solidFill>
            </a:endParaRPr>
          </a:p>
          <a:p>
            <a:pPr eaLnBrk="1" hangingPunct="1">
              <a:spcBef>
                <a:spcPts val="1200"/>
              </a:spcBef>
              <a:buFont typeface="Wingdings" panose="05000000000000000000" pitchFamily="2" charset="2"/>
              <a:buNone/>
            </a:pPr>
            <a:r>
              <a:rPr lang="zh-CN" altLang="en-US" sz="2000" b="1" dirty="0">
                <a:solidFill>
                  <a:srgbClr val="FF0000"/>
                </a:solidFill>
              </a:rPr>
              <a:t>       构造哈夫曼树？</a:t>
            </a:r>
            <a:endParaRPr lang="zh-CN" altLang="en-US" sz="2000" b="1" dirty="0">
              <a:solidFill>
                <a:srgbClr val="FF0000"/>
              </a:solidFill>
            </a:endParaRPr>
          </a:p>
          <a:p>
            <a:pPr eaLnBrk="1" hangingPunct="1">
              <a:spcBef>
                <a:spcPts val="1200"/>
              </a:spcBef>
              <a:buClr>
                <a:srgbClr val="FF0000"/>
              </a:buClr>
              <a:buFont typeface="Wingdings" panose="05000000000000000000" pitchFamily="2" charset="2"/>
              <a:buChar char="n"/>
            </a:pPr>
            <a:r>
              <a:rPr lang="zh-CN" altLang="en-US" sz="2000" b="1" dirty="0"/>
              <a:t>构造方法：</a:t>
            </a:r>
            <a:endParaRPr lang="zh-CN" altLang="en-US" sz="2000" b="1" dirty="0"/>
          </a:p>
          <a:p>
            <a:pPr eaLnBrk="1" hangingPunct="1">
              <a:spcBef>
                <a:spcPts val="1200"/>
              </a:spcBef>
              <a:buFont typeface="Wingdings" panose="05000000000000000000" pitchFamily="2" charset="2"/>
              <a:buNone/>
            </a:pPr>
            <a:r>
              <a:rPr lang="zh-CN" altLang="en-US" sz="2000" b="1" dirty="0"/>
              <a:t>     </a:t>
            </a:r>
            <a:r>
              <a:rPr lang="en-US" altLang="zh-CN" sz="2000" b="1" dirty="0"/>
              <a:t>(1) </a:t>
            </a:r>
            <a:r>
              <a:rPr lang="zh-CN" altLang="en-US" sz="2000" b="1" dirty="0"/>
              <a:t>根据给定的</a:t>
            </a:r>
            <a:r>
              <a:rPr lang="en-US" altLang="zh-CN" sz="2000" b="1" i="1" dirty="0"/>
              <a:t>n</a:t>
            </a:r>
            <a:r>
              <a:rPr lang="zh-CN" altLang="en-US" sz="2000" b="1" dirty="0"/>
              <a:t>个权值</a:t>
            </a:r>
            <a:r>
              <a:rPr lang="en-US" altLang="zh-CN" sz="2000" dirty="0"/>
              <a:t>{</a:t>
            </a:r>
            <a:r>
              <a:rPr lang="en-US" altLang="zh-CN" sz="2000" i="1" dirty="0"/>
              <a:t>w</a:t>
            </a:r>
            <a:r>
              <a:rPr lang="en-US" altLang="zh-CN" sz="2000" baseline="-25000" dirty="0"/>
              <a:t>1</a:t>
            </a:r>
            <a:r>
              <a:rPr lang="zh-CN" altLang="en-US" sz="2000" dirty="0"/>
              <a:t>，</a:t>
            </a:r>
            <a:r>
              <a:rPr lang="en-US" altLang="zh-CN" sz="2000" i="1" dirty="0"/>
              <a:t>w</a:t>
            </a:r>
            <a:r>
              <a:rPr lang="en-US" altLang="zh-CN" sz="2000" baseline="-25000" dirty="0"/>
              <a:t>2</a:t>
            </a:r>
            <a:r>
              <a:rPr lang="en-US" altLang="zh-CN" sz="2000" dirty="0"/>
              <a:t>, …,</a:t>
            </a:r>
            <a:r>
              <a:rPr lang="en-US" altLang="zh-CN" sz="2000" i="1" dirty="0"/>
              <a:t> w</a:t>
            </a:r>
            <a:r>
              <a:rPr lang="en-US" altLang="zh-CN" sz="2000" i="1" baseline="-25000" dirty="0"/>
              <a:t>n</a:t>
            </a:r>
            <a:r>
              <a:rPr lang="en-US" altLang="zh-CN" sz="2000" dirty="0"/>
              <a:t>} </a:t>
            </a:r>
            <a:r>
              <a:rPr lang="zh-CN" altLang="en-US" sz="2000" b="1" dirty="0"/>
              <a:t>，构成</a:t>
            </a:r>
            <a:r>
              <a:rPr lang="en-US" altLang="zh-CN" sz="2000" b="1" i="1" dirty="0"/>
              <a:t>n</a:t>
            </a:r>
            <a:r>
              <a:rPr lang="zh-CN" altLang="en-US" sz="2000" b="1" dirty="0"/>
              <a:t>棵二叉树的集合</a:t>
            </a:r>
            <a:endParaRPr lang="zh-CN" altLang="en-US" sz="2000" b="1" dirty="0"/>
          </a:p>
          <a:p>
            <a:pPr eaLnBrk="1" hangingPunct="1">
              <a:spcBef>
                <a:spcPts val="1200"/>
              </a:spcBef>
              <a:buFont typeface="Wingdings" panose="05000000000000000000" pitchFamily="2" charset="2"/>
              <a:buNone/>
            </a:pPr>
            <a:r>
              <a:rPr lang="zh-CN" altLang="en-US" sz="2000" b="1" dirty="0"/>
              <a:t>           </a:t>
            </a:r>
            <a:r>
              <a:rPr lang="en-US" altLang="zh-CN" sz="2000" b="1" dirty="0"/>
              <a:t>T={T</a:t>
            </a:r>
            <a:r>
              <a:rPr lang="en-US" altLang="zh-CN" sz="2000" b="1" baseline="-25000" dirty="0"/>
              <a:t>1</a:t>
            </a:r>
            <a:r>
              <a:rPr lang="en-US" altLang="zh-CN" sz="2000" b="1" dirty="0"/>
              <a:t>, T</a:t>
            </a:r>
            <a:r>
              <a:rPr lang="en-US" altLang="zh-CN" sz="2000" b="1" baseline="-25000" dirty="0"/>
              <a:t>2</a:t>
            </a:r>
            <a:r>
              <a:rPr lang="en-US" altLang="zh-CN" sz="2000" b="1" dirty="0"/>
              <a:t>, …, </a:t>
            </a:r>
            <a:r>
              <a:rPr lang="en-US" altLang="zh-CN" sz="2000" b="1" dirty="0" err="1"/>
              <a:t>T</a:t>
            </a:r>
            <a:r>
              <a:rPr lang="en-US" altLang="zh-CN" sz="2000" b="1" i="1" baseline="-25000" dirty="0" err="1"/>
              <a:t>n</a:t>
            </a:r>
            <a:r>
              <a:rPr lang="en-US" altLang="zh-CN" sz="2000" b="1" dirty="0"/>
              <a:t>}</a:t>
            </a:r>
            <a:r>
              <a:rPr lang="zh-CN" altLang="en-US" sz="2000" b="1" dirty="0"/>
              <a:t>，其中每个</a:t>
            </a:r>
            <a:r>
              <a:rPr lang="en-US" altLang="zh-CN" sz="2000" b="1" dirty="0"/>
              <a:t>T</a:t>
            </a:r>
            <a:r>
              <a:rPr lang="en-US" altLang="zh-CN" sz="2000" b="1" i="1" baseline="-25000" dirty="0"/>
              <a:t>i</a:t>
            </a:r>
            <a:r>
              <a:rPr lang="zh-CN" altLang="en-US" sz="2000" b="1" dirty="0"/>
              <a:t>只有一个权值为</a:t>
            </a:r>
            <a:r>
              <a:rPr lang="en-US" altLang="zh-CN" sz="2000" b="1" i="1" dirty="0" err="1"/>
              <a:t>w</a:t>
            </a:r>
            <a:r>
              <a:rPr lang="en-US" altLang="zh-CN" sz="2000" b="1" baseline="-25000" dirty="0" err="1"/>
              <a:t>i</a:t>
            </a:r>
            <a:r>
              <a:rPr lang="zh-CN" altLang="en-US" sz="2000" b="1" dirty="0"/>
              <a:t>的根结点。 </a:t>
            </a:r>
            <a:endParaRPr lang="zh-CN" altLang="en-US" sz="2000" b="1" dirty="0"/>
          </a:p>
          <a:p>
            <a:pPr eaLnBrk="1" hangingPunct="1">
              <a:spcBef>
                <a:spcPts val="1200"/>
              </a:spcBef>
              <a:buFont typeface="Wingdings" panose="05000000000000000000" pitchFamily="2" charset="2"/>
              <a:buNone/>
            </a:pPr>
            <a:r>
              <a:rPr lang="zh-CN" altLang="en-US" sz="2000" b="1" dirty="0"/>
              <a:t>     </a:t>
            </a:r>
            <a:r>
              <a:rPr lang="en-US" altLang="zh-CN" sz="2000" b="1" dirty="0"/>
              <a:t>(2) </a:t>
            </a:r>
            <a:r>
              <a:rPr lang="zh-CN" altLang="en-US" sz="2000" b="1" dirty="0"/>
              <a:t>从</a:t>
            </a:r>
            <a:r>
              <a:rPr lang="en-US" altLang="zh-CN" sz="2000" b="1" dirty="0"/>
              <a:t>T</a:t>
            </a:r>
            <a:r>
              <a:rPr lang="zh-CN" altLang="en-US" sz="2000" b="1" dirty="0"/>
              <a:t>中选两棵根结点权值最小的二叉树（不妨设为</a:t>
            </a:r>
            <a:r>
              <a:rPr lang="en-US" altLang="zh-CN" sz="2000" b="1" dirty="0"/>
              <a:t>T</a:t>
            </a:r>
            <a:r>
              <a:rPr lang="en-US" altLang="zh-CN" sz="2000" b="1" baseline="-25000" dirty="0"/>
              <a:t>1</a:t>
            </a:r>
            <a:r>
              <a:rPr lang="zh-CN" altLang="en-US" sz="2000" b="1" dirty="0"/>
              <a:t>、</a:t>
            </a:r>
            <a:r>
              <a:rPr lang="en-US" altLang="zh-CN" sz="2000" b="1" dirty="0"/>
              <a:t>T</a:t>
            </a:r>
            <a:r>
              <a:rPr lang="en-US" altLang="zh-CN" sz="2000" b="1" baseline="-25000" dirty="0"/>
              <a:t>2</a:t>
            </a:r>
            <a:r>
              <a:rPr lang="zh-CN" altLang="en-US" sz="2000" b="1" dirty="0"/>
              <a:t>），</a:t>
            </a:r>
            <a:endParaRPr lang="zh-CN" altLang="en-US" sz="2000" b="1" dirty="0"/>
          </a:p>
          <a:p>
            <a:pPr eaLnBrk="1" hangingPunct="1">
              <a:spcBef>
                <a:spcPts val="1200"/>
              </a:spcBef>
              <a:buFont typeface="Wingdings" panose="05000000000000000000" pitchFamily="2" charset="2"/>
              <a:buNone/>
            </a:pPr>
            <a:r>
              <a:rPr lang="zh-CN" altLang="en-US" sz="2000" b="1" dirty="0"/>
              <a:t>　　  为左右子树构成一棵新二叉树</a:t>
            </a:r>
            <a:r>
              <a:rPr lang="en-US" altLang="zh-CN" sz="2000" b="1" dirty="0"/>
              <a:t>T</a:t>
            </a:r>
            <a:r>
              <a:rPr lang="en-US" altLang="zh-CN" sz="2000" b="1" baseline="-25000" dirty="0"/>
              <a:t>1</a:t>
            </a:r>
            <a:r>
              <a:rPr lang="en-US" altLang="zh-CN" sz="2000" b="1" dirty="0"/>
              <a:t>’</a:t>
            </a:r>
            <a:r>
              <a:rPr lang="zh-CN" altLang="en-US" sz="2000" b="1" dirty="0"/>
              <a:t>，并置新二叉树</a:t>
            </a:r>
            <a:r>
              <a:rPr lang="en-US" altLang="zh-CN" sz="2000" b="1" dirty="0"/>
              <a:t>T</a:t>
            </a:r>
            <a:r>
              <a:rPr lang="en-US" altLang="zh-CN" sz="2000" b="1" baseline="-25000" dirty="0"/>
              <a:t>1</a:t>
            </a:r>
            <a:r>
              <a:rPr lang="en-US" altLang="zh-CN" sz="2000" b="1" dirty="0"/>
              <a:t>’</a:t>
            </a:r>
            <a:r>
              <a:rPr lang="zh-CN" altLang="en-US" sz="2000" b="1" dirty="0"/>
              <a:t>的根的权值为 </a:t>
            </a:r>
            <a:endParaRPr lang="en-US" altLang="zh-CN" sz="2000" b="1" dirty="0"/>
          </a:p>
          <a:p>
            <a:pPr eaLnBrk="1" hangingPunct="1">
              <a:spcBef>
                <a:spcPts val="1200"/>
              </a:spcBef>
              <a:buFont typeface="Wingdings" panose="05000000000000000000" pitchFamily="2" charset="2"/>
              <a:buNone/>
            </a:pPr>
            <a:r>
              <a:rPr lang="en-US" altLang="zh-CN" sz="2000" b="1" dirty="0"/>
              <a:t>          </a:t>
            </a:r>
            <a:r>
              <a:rPr lang="zh-CN" altLang="en-US" sz="2000" b="1" dirty="0"/>
              <a:t>其左右子树（即</a:t>
            </a:r>
            <a:r>
              <a:rPr lang="en-US" altLang="zh-CN" sz="2000" b="1" dirty="0"/>
              <a:t>T</a:t>
            </a:r>
            <a:r>
              <a:rPr lang="en-US" altLang="zh-CN" sz="2000" b="1" baseline="-25000" dirty="0"/>
              <a:t>1</a:t>
            </a:r>
            <a:r>
              <a:rPr lang="zh-CN" altLang="en-US" sz="2000" b="1" dirty="0"/>
              <a:t>、</a:t>
            </a:r>
            <a:r>
              <a:rPr lang="en-US" altLang="zh-CN" sz="2000" b="1" dirty="0"/>
              <a:t>T</a:t>
            </a:r>
            <a:r>
              <a:rPr lang="en-US" altLang="zh-CN" sz="2000" b="1" baseline="-25000" dirty="0"/>
              <a:t>2 </a:t>
            </a:r>
            <a:r>
              <a:rPr lang="zh-CN" altLang="en-US" sz="2000" b="1" dirty="0"/>
              <a:t>）的根结点  的权值之和。</a:t>
            </a:r>
            <a:endParaRPr lang="zh-CN" altLang="en-US" sz="2000" b="1" dirty="0"/>
          </a:p>
          <a:p>
            <a:pPr eaLnBrk="1" hangingPunct="1">
              <a:spcBef>
                <a:spcPts val="1200"/>
              </a:spcBef>
              <a:buFont typeface="Wingdings" panose="05000000000000000000" pitchFamily="2" charset="2"/>
              <a:buNone/>
            </a:pPr>
            <a:r>
              <a:rPr lang="zh-CN" altLang="en-US" sz="2000" b="1" dirty="0"/>
              <a:t>     </a:t>
            </a:r>
            <a:r>
              <a:rPr lang="en-US" altLang="zh-CN" sz="2000" b="1" dirty="0"/>
              <a:t>(3)  </a:t>
            </a:r>
            <a:r>
              <a:rPr lang="zh-CN" altLang="en-US" sz="2000" b="1" dirty="0"/>
              <a:t>将新二叉树</a:t>
            </a:r>
            <a:r>
              <a:rPr lang="en-US" altLang="zh-CN" sz="2000" b="1" dirty="0"/>
              <a:t>T</a:t>
            </a:r>
            <a:r>
              <a:rPr lang="en-US" altLang="zh-CN" sz="2000" b="1" baseline="-25000" dirty="0"/>
              <a:t>1</a:t>
            </a:r>
            <a:r>
              <a:rPr lang="en-US" altLang="zh-CN" sz="2000" b="1" dirty="0"/>
              <a:t>’</a:t>
            </a:r>
            <a:r>
              <a:rPr lang="zh-CN" altLang="en-US" sz="2000" b="1" dirty="0"/>
              <a:t>并入到</a:t>
            </a:r>
            <a:r>
              <a:rPr lang="en-US" altLang="zh-CN" sz="2000" b="1" dirty="0"/>
              <a:t>T</a:t>
            </a:r>
            <a:r>
              <a:rPr lang="zh-CN" altLang="en-US" sz="2000" b="1" dirty="0"/>
              <a:t>中，同时从</a:t>
            </a:r>
            <a:r>
              <a:rPr lang="en-US" altLang="zh-CN" sz="2000" b="1" dirty="0"/>
              <a:t>T</a:t>
            </a:r>
            <a:r>
              <a:rPr lang="zh-CN" altLang="en-US" sz="2000" b="1" dirty="0"/>
              <a:t>中删除</a:t>
            </a:r>
            <a:r>
              <a:rPr lang="en-US" altLang="zh-CN" sz="2000" b="1" dirty="0"/>
              <a:t>T</a:t>
            </a:r>
            <a:r>
              <a:rPr lang="en-US" altLang="zh-CN" sz="2000" b="1" baseline="-25000" dirty="0"/>
              <a:t>1</a:t>
            </a:r>
            <a:r>
              <a:rPr lang="zh-CN" altLang="en-US" sz="2000" b="1" dirty="0"/>
              <a:t>、</a:t>
            </a:r>
            <a:r>
              <a:rPr lang="en-US" altLang="zh-CN" sz="2000" b="1" dirty="0"/>
              <a:t>T</a:t>
            </a:r>
            <a:r>
              <a:rPr lang="en-US" altLang="zh-CN" sz="2000" b="1" baseline="-25000" dirty="0"/>
              <a:t>2 </a:t>
            </a:r>
            <a:r>
              <a:rPr lang="zh-CN" altLang="en-US" sz="2000" b="1" dirty="0"/>
              <a:t>。</a:t>
            </a:r>
            <a:endParaRPr lang="zh-CN" altLang="en-US" sz="2000" b="1" dirty="0"/>
          </a:p>
          <a:p>
            <a:pPr eaLnBrk="1" hangingPunct="1">
              <a:spcBef>
                <a:spcPts val="1200"/>
              </a:spcBef>
              <a:buFont typeface="Wingdings" panose="05000000000000000000" pitchFamily="2" charset="2"/>
              <a:buNone/>
            </a:pPr>
            <a:r>
              <a:rPr lang="zh-CN" altLang="en-US" sz="2000" b="1" dirty="0"/>
              <a:t>     </a:t>
            </a:r>
            <a:r>
              <a:rPr lang="en-US" altLang="zh-CN" sz="2000" b="1" dirty="0"/>
              <a:t>(4)  </a:t>
            </a:r>
            <a:r>
              <a:rPr lang="zh-CN" altLang="en-US" sz="2000" b="1" dirty="0"/>
              <a:t>重复步骤</a:t>
            </a:r>
            <a:r>
              <a:rPr lang="en-US" altLang="zh-CN" sz="2000" b="1" dirty="0"/>
              <a:t>2-3</a:t>
            </a:r>
            <a:r>
              <a:rPr lang="zh-CN" altLang="en-US" sz="2000" b="1" dirty="0"/>
              <a:t>，直到</a:t>
            </a:r>
            <a:r>
              <a:rPr lang="en-US" altLang="zh-CN" sz="2000" b="1" dirty="0"/>
              <a:t>T</a:t>
            </a:r>
            <a:r>
              <a:rPr lang="zh-CN" altLang="en-US" sz="2000" b="1" dirty="0"/>
              <a:t>中只有一棵树为止。这棵树便是哈夫曼树。</a:t>
            </a:r>
            <a:endParaRPr lang="zh-CN" altLang="en-US" sz="2000" b="1" dirty="0"/>
          </a:p>
        </p:txBody>
      </p:sp>
      <p:grpSp>
        <p:nvGrpSpPr>
          <p:cNvPr id="6" name="组合 5"/>
          <p:cNvGrpSpPr/>
          <p:nvPr/>
        </p:nvGrpSpPr>
        <p:grpSpPr>
          <a:xfrm>
            <a:off x="251520" y="129471"/>
            <a:ext cx="7848872" cy="649551"/>
            <a:chOff x="718072" y="5184550"/>
            <a:chExt cx="7848872" cy="649551"/>
          </a:xfrm>
        </p:grpSpPr>
        <p:grpSp>
          <p:nvGrpSpPr>
            <p:cNvPr id="7" name="组合 6"/>
            <p:cNvGrpSpPr/>
            <p:nvPr/>
          </p:nvGrpSpPr>
          <p:grpSpPr>
            <a:xfrm>
              <a:off x="718072" y="5184550"/>
              <a:ext cx="7848872" cy="649551"/>
              <a:chOff x="738579" y="5820119"/>
              <a:chExt cx="8549038" cy="850570"/>
            </a:xfrm>
          </p:grpSpPr>
          <p:sp>
            <p:nvSpPr>
              <p:cNvPr id="9"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738579" y="5824367"/>
                <a:ext cx="8549038" cy="84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8.7 </a:t>
                </a:r>
                <a:r>
                  <a:rPr lang="zh-CN" altLang="en-US" sz="3600" b="1" dirty="0">
                    <a:latin typeface="Times New Roman" panose="02020603050405020304" pitchFamily="18" charset="0"/>
                    <a:ea typeface="黑体" panose="02010609060101010101" pitchFamily="49" charset="-122"/>
                  </a:rPr>
                  <a:t>哈夫曼树 </a:t>
                </a:r>
                <a:r>
                  <a:rPr lang="en-US" altLang="zh-CN" sz="3600" b="1" dirty="0">
                    <a:latin typeface="Times New Roman" panose="02020603050405020304" pitchFamily="18" charset="0"/>
                    <a:ea typeface="黑体" panose="02010609060101010101" pitchFamily="49" charset="-122"/>
                  </a:rPr>
                  <a:t>(</a:t>
                </a:r>
                <a:r>
                  <a:rPr lang="en-US" altLang="zh-CN" sz="3600" b="1" dirty="0">
                    <a:solidFill>
                      <a:srgbClr val="0000FF"/>
                    </a:solidFill>
                    <a:latin typeface="Times New Roman" panose="02020603050405020304" pitchFamily="18" charset="0"/>
                    <a:ea typeface="黑体" panose="02010609060101010101" pitchFamily="49" charset="-122"/>
                  </a:rPr>
                  <a:t>Huffman Tree</a:t>
                </a:r>
                <a:r>
                  <a:rPr lang="en-US" altLang="zh-CN" sz="3600" b="1" dirty="0">
                    <a:latin typeface="Times New Roman" panose="02020603050405020304" pitchFamily="18" charset="0"/>
                    <a:ea typeface="黑体" panose="02010609060101010101" pitchFamily="49" charset="-122"/>
                  </a:rPr>
                  <a:t>)</a:t>
                </a:r>
                <a:endParaRPr lang="zh-CN" altLang="en-US" sz="3600" b="1" dirty="0">
                  <a:latin typeface="Times New Roman" panose="02020603050405020304" pitchFamily="18" charset="0"/>
                  <a:ea typeface="黑体" panose="02010609060101010101" pitchFamily="49" charset="-122"/>
                </a:endParaRPr>
              </a:p>
            </p:txBody>
          </p:sp>
        </p:gr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552" y="5308113"/>
              <a:ext cx="386546" cy="387475"/>
            </a:xfrm>
            <a:prstGeom prst="rect">
              <a:avLst/>
            </a:prstGeom>
          </p:spPr>
        </p:pic>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blinds(horizontal)">
                                      <p:cBhvr>
                                        <p:cTn id="7" dur="500"/>
                                        <p:tgtEl>
                                          <p:spTgt spid="78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851">
                                            <p:txEl>
                                              <p:pRg st="1" end="1"/>
                                            </p:txEl>
                                          </p:spTgt>
                                        </p:tgtEl>
                                        <p:attrNameLst>
                                          <p:attrName>style.visibility</p:attrName>
                                        </p:attrNameLst>
                                      </p:cBhvr>
                                      <p:to>
                                        <p:strVal val="visible"/>
                                      </p:to>
                                    </p:set>
                                    <p:animEffect transition="in" filter="blinds(horizontal)">
                                      <p:cBhvr>
                                        <p:cTn id="12" dur="500"/>
                                        <p:tgtEl>
                                          <p:spTgt spid="788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8851">
                                            <p:txEl>
                                              <p:pRg st="2" end="2"/>
                                            </p:txEl>
                                          </p:spTgt>
                                        </p:tgtEl>
                                        <p:attrNameLst>
                                          <p:attrName>style.visibility</p:attrName>
                                        </p:attrNameLst>
                                      </p:cBhvr>
                                      <p:to>
                                        <p:strVal val="visible"/>
                                      </p:to>
                                    </p:set>
                                    <p:animEffect transition="in" filter="blinds(horizontal)">
                                      <p:cBhvr>
                                        <p:cTn id="17" dur="500"/>
                                        <p:tgtEl>
                                          <p:spTgt spid="788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8851">
                                            <p:txEl>
                                              <p:pRg st="3" end="3"/>
                                            </p:txEl>
                                          </p:spTgt>
                                        </p:tgtEl>
                                        <p:attrNameLst>
                                          <p:attrName>style.visibility</p:attrName>
                                        </p:attrNameLst>
                                      </p:cBhvr>
                                      <p:to>
                                        <p:strVal val="visible"/>
                                      </p:to>
                                    </p:set>
                                    <p:animEffect transition="in" filter="blinds(horizontal)">
                                      <p:cBhvr>
                                        <p:cTn id="22" dur="500"/>
                                        <p:tgtEl>
                                          <p:spTgt spid="788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8851">
                                            <p:txEl>
                                              <p:pRg st="4" end="4"/>
                                            </p:txEl>
                                          </p:spTgt>
                                        </p:tgtEl>
                                        <p:attrNameLst>
                                          <p:attrName>style.visibility</p:attrName>
                                        </p:attrNameLst>
                                      </p:cBhvr>
                                      <p:to>
                                        <p:strVal val="visible"/>
                                      </p:to>
                                    </p:set>
                                    <p:animEffect transition="in" filter="blinds(horizontal)">
                                      <p:cBhvr>
                                        <p:cTn id="27" dur="500"/>
                                        <p:tgtEl>
                                          <p:spTgt spid="788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8851">
                                            <p:txEl>
                                              <p:pRg st="5" end="5"/>
                                            </p:txEl>
                                          </p:spTgt>
                                        </p:tgtEl>
                                        <p:attrNameLst>
                                          <p:attrName>style.visibility</p:attrName>
                                        </p:attrNameLst>
                                      </p:cBhvr>
                                      <p:to>
                                        <p:strVal val="visible"/>
                                      </p:to>
                                    </p:set>
                                    <p:animEffect transition="in" filter="blinds(horizontal)">
                                      <p:cBhvr>
                                        <p:cTn id="32" dur="500"/>
                                        <p:tgtEl>
                                          <p:spTgt spid="788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8851">
                                            <p:txEl>
                                              <p:pRg st="6" end="6"/>
                                            </p:txEl>
                                          </p:spTgt>
                                        </p:tgtEl>
                                        <p:attrNameLst>
                                          <p:attrName>style.visibility</p:attrName>
                                        </p:attrNameLst>
                                      </p:cBhvr>
                                      <p:to>
                                        <p:strVal val="visible"/>
                                      </p:to>
                                    </p:set>
                                    <p:animEffect transition="in" filter="blinds(horizontal)">
                                      <p:cBhvr>
                                        <p:cTn id="37" dur="500"/>
                                        <p:tgtEl>
                                          <p:spTgt spid="7885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8851">
                                            <p:txEl>
                                              <p:pRg st="7" end="7"/>
                                            </p:txEl>
                                          </p:spTgt>
                                        </p:tgtEl>
                                        <p:attrNameLst>
                                          <p:attrName>style.visibility</p:attrName>
                                        </p:attrNameLst>
                                      </p:cBhvr>
                                      <p:to>
                                        <p:strVal val="visible"/>
                                      </p:to>
                                    </p:set>
                                    <p:animEffect transition="in" filter="blinds(horizontal)">
                                      <p:cBhvr>
                                        <p:cTn id="42" dur="500"/>
                                        <p:tgtEl>
                                          <p:spTgt spid="7885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8851">
                                            <p:txEl>
                                              <p:pRg st="8" end="8"/>
                                            </p:txEl>
                                          </p:spTgt>
                                        </p:tgtEl>
                                        <p:attrNameLst>
                                          <p:attrName>style.visibility</p:attrName>
                                        </p:attrNameLst>
                                      </p:cBhvr>
                                      <p:to>
                                        <p:strVal val="visible"/>
                                      </p:to>
                                    </p:set>
                                    <p:animEffect transition="in" filter="blinds(horizontal)">
                                      <p:cBhvr>
                                        <p:cTn id="47" dur="500"/>
                                        <p:tgtEl>
                                          <p:spTgt spid="7885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8851">
                                            <p:txEl>
                                              <p:pRg st="9" end="9"/>
                                            </p:txEl>
                                          </p:spTgt>
                                        </p:tgtEl>
                                        <p:attrNameLst>
                                          <p:attrName>style.visibility</p:attrName>
                                        </p:attrNameLst>
                                      </p:cBhvr>
                                      <p:to>
                                        <p:strVal val="visible"/>
                                      </p:to>
                                    </p:set>
                                    <p:animEffect transition="in" filter="blinds(horizontal)">
                                      <p:cBhvr>
                                        <p:cTn id="52" dur="500"/>
                                        <p:tgtEl>
                                          <p:spTgt spid="7885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8851">
                                            <p:txEl>
                                              <p:pRg st="10" end="10"/>
                                            </p:txEl>
                                          </p:spTgt>
                                        </p:tgtEl>
                                        <p:attrNameLst>
                                          <p:attrName>style.visibility</p:attrName>
                                        </p:attrNameLst>
                                      </p:cBhvr>
                                      <p:to>
                                        <p:strVal val="visible"/>
                                      </p:to>
                                    </p:set>
                                    <p:animEffect transition="in" filter="blinds(horizontal)">
                                      <p:cBhvr>
                                        <p:cTn id="57" dur="500"/>
                                        <p:tgtEl>
                                          <p:spTgt spid="7885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autoUpdateAnimBg="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4251D6AD-24EC-40EC-930F-C23DE95B4361}"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79875" name="Rectangle 3"/>
          <p:cNvSpPr>
            <a:spLocks noGrp="1" noChangeArrowheads="1"/>
          </p:cNvSpPr>
          <p:nvPr>
            <p:ph type="body" idx="1"/>
          </p:nvPr>
        </p:nvSpPr>
        <p:spPr>
          <a:xfrm>
            <a:off x="313531" y="911137"/>
            <a:ext cx="8229600" cy="4678451"/>
          </a:xfrm>
        </p:spPr>
        <p:txBody>
          <a:bodyPr/>
          <a:lstStyle/>
          <a:p>
            <a:pPr eaLnBrk="1" hangingPunct="1">
              <a:buClr>
                <a:srgbClr val="FF0000"/>
              </a:buClr>
              <a:buFont typeface="Wingdings" panose="05000000000000000000" pitchFamily="2" charset="2"/>
              <a:buChar char="ü"/>
            </a:pPr>
            <a:r>
              <a:rPr lang="zh-CN" altLang="en-US" sz="2000" dirty="0"/>
              <a:t>例：以集合</a:t>
            </a:r>
            <a:r>
              <a:rPr lang="en-US" altLang="zh-CN" sz="2000" dirty="0"/>
              <a:t>{3,4,5,6,8,10,12,18}</a:t>
            </a:r>
            <a:r>
              <a:rPr lang="zh-CN" altLang="en-US" sz="2000" dirty="0"/>
              <a:t>为叶子结点的权值构造哈夫曼树，</a:t>
            </a:r>
            <a:endParaRPr lang="zh-CN" altLang="en-US" sz="2000" dirty="0"/>
          </a:p>
          <a:p>
            <a:pPr eaLnBrk="1" hangingPunct="1">
              <a:buFont typeface="Wingdings" panose="05000000000000000000" pitchFamily="2" charset="2"/>
              <a:buNone/>
            </a:pPr>
            <a:r>
              <a:rPr lang="zh-CN" altLang="en-US" sz="2000" dirty="0"/>
              <a:t>　　并计算其带权路径长度。</a:t>
            </a:r>
            <a:endParaRPr lang="zh-CN" altLang="en-US" sz="2000" dirty="0"/>
          </a:p>
          <a:p>
            <a:pPr eaLnBrk="1" hangingPunct="1">
              <a:buFont typeface="Wingdings" panose="05000000000000000000" pitchFamily="2" charset="2"/>
              <a:buNone/>
            </a:pPr>
            <a:r>
              <a:rPr lang="zh-CN" altLang="en-US" sz="2000" dirty="0"/>
              <a:t>解：按构造算法，首先将这些数变成单结点的二叉树集合：        </a:t>
            </a:r>
            <a:r>
              <a:rPr lang="zh-CN" altLang="en-US" dirty="0"/>
              <a:t>                                                    </a:t>
            </a:r>
            <a:endParaRPr lang="zh-CN" altLang="en-US" dirty="0"/>
          </a:p>
        </p:txBody>
      </p:sp>
      <p:grpSp>
        <p:nvGrpSpPr>
          <p:cNvPr id="2" name="Group 4"/>
          <p:cNvGrpSpPr/>
          <p:nvPr/>
        </p:nvGrpSpPr>
        <p:grpSpPr bwMode="auto">
          <a:xfrm>
            <a:off x="1042988" y="2205038"/>
            <a:ext cx="5761037" cy="431800"/>
            <a:chOff x="0" y="0"/>
            <a:chExt cx="3629" cy="272"/>
          </a:xfrm>
        </p:grpSpPr>
        <p:sp>
          <p:nvSpPr>
            <p:cNvPr id="78931" name="Oval 5"/>
            <p:cNvSpPr>
              <a:spLocks noChangeArrowheads="1"/>
            </p:cNvSpPr>
            <p:nvPr/>
          </p:nvSpPr>
          <p:spPr bwMode="auto">
            <a:xfrm>
              <a:off x="545" y="45"/>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dirty="0">
                  <a:ea typeface="宋体" panose="02010600030101010101" pitchFamily="2" charset="-122"/>
                </a:rPr>
                <a:t>3</a:t>
              </a:r>
              <a:endParaRPr lang="en-US" altLang="zh-CN" sz="1600" dirty="0">
                <a:ea typeface="宋体" panose="02010600030101010101" pitchFamily="2" charset="-122"/>
              </a:endParaRPr>
            </a:p>
          </p:txBody>
        </p:sp>
        <p:sp>
          <p:nvSpPr>
            <p:cNvPr id="78932" name="Oval 6"/>
            <p:cNvSpPr>
              <a:spLocks noChangeArrowheads="1"/>
            </p:cNvSpPr>
            <p:nvPr/>
          </p:nvSpPr>
          <p:spPr bwMode="auto">
            <a:xfrm>
              <a:off x="862" y="45"/>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78933" name="Oval 7"/>
            <p:cNvSpPr>
              <a:spLocks noChangeArrowheads="1"/>
            </p:cNvSpPr>
            <p:nvPr/>
          </p:nvSpPr>
          <p:spPr bwMode="auto">
            <a:xfrm>
              <a:off x="1225" y="45"/>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5</a:t>
              </a:r>
              <a:endParaRPr lang="en-US" altLang="zh-CN" dirty="0">
                <a:ea typeface="宋体" panose="02010600030101010101" pitchFamily="2" charset="-122"/>
              </a:endParaRPr>
            </a:p>
          </p:txBody>
        </p:sp>
        <p:sp>
          <p:nvSpPr>
            <p:cNvPr id="78934" name="Oval 8"/>
            <p:cNvSpPr>
              <a:spLocks noChangeArrowheads="1"/>
            </p:cNvSpPr>
            <p:nvPr/>
          </p:nvSpPr>
          <p:spPr bwMode="auto">
            <a:xfrm>
              <a:off x="727" y="45"/>
              <a:ext cx="181"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dirty="0">
                  <a:ea typeface="宋体" panose="02010600030101010101" pitchFamily="2" charset="-122"/>
                </a:rPr>
                <a:t>，</a:t>
              </a:r>
              <a:endParaRPr lang="zh-CN" altLang="en-US" dirty="0">
                <a:ea typeface="宋体" panose="02010600030101010101" pitchFamily="2" charset="-122"/>
              </a:endParaRPr>
            </a:p>
          </p:txBody>
        </p:sp>
        <p:sp>
          <p:nvSpPr>
            <p:cNvPr id="78935" name="Oval 9"/>
            <p:cNvSpPr>
              <a:spLocks noChangeArrowheads="1"/>
            </p:cNvSpPr>
            <p:nvPr/>
          </p:nvSpPr>
          <p:spPr bwMode="auto">
            <a:xfrm>
              <a:off x="1543" y="45"/>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6</a:t>
              </a:r>
              <a:endParaRPr lang="en-US" altLang="zh-CN" dirty="0">
                <a:ea typeface="宋体" panose="02010600030101010101" pitchFamily="2" charset="-122"/>
              </a:endParaRPr>
            </a:p>
          </p:txBody>
        </p:sp>
        <p:sp>
          <p:nvSpPr>
            <p:cNvPr id="78936" name="Oval 10"/>
            <p:cNvSpPr>
              <a:spLocks noChangeArrowheads="1"/>
            </p:cNvSpPr>
            <p:nvPr/>
          </p:nvSpPr>
          <p:spPr bwMode="auto">
            <a:xfrm>
              <a:off x="1860" y="45"/>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8</a:t>
              </a:r>
              <a:endParaRPr lang="en-US" altLang="zh-CN" dirty="0">
                <a:ea typeface="宋体" panose="02010600030101010101" pitchFamily="2" charset="-122"/>
              </a:endParaRPr>
            </a:p>
          </p:txBody>
        </p:sp>
        <p:sp>
          <p:nvSpPr>
            <p:cNvPr id="78937" name="Oval 11"/>
            <p:cNvSpPr>
              <a:spLocks noChangeArrowheads="1"/>
            </p:cNvSpPr>
            <p:nvPr/>
          </p:nvSpPr>
          <p:spPr bwMode="auto">
            <a:xfrm>
              <a:off x="2664" y="45"/>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12</a:t>
              </a:r>
              <a:endParaRPr lang="en-US" altLang="zh-CN" dirty="0">
                <a:ea typeface="宋体" panose="02010600030101010101" pitchFamily="2" charset="-122"/>
              </a:endParaRPr>
            </a:p>
          </p:txBody>
        </p:sp>
        <p:sp>
          <p:nvSpPr>
            <p:cNvPr id="78938" name="Oval 12"/>
            <p:cNvSpPr>
              <a:spLocks noChangeArrowheads="1"/>
            </p:cNvSpPr>
            <p:nvPr/>
          </p:nvSpPr>
          <p:spPr bwMode="auto">
            <a:xfrm>
              <a:off x="2223" y="45"/>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10</a:t>
              </a:r>
              <a:endParaRPr lang="en-US" altLang="zh-CN" dirty="0">
                <a:ea typeface="宋体" panose="02010600030101010101" pitchFamily="2" charset="-122"/>
              </a:endParaRPr>
            </a:p>
          </p:txBody>
        </p:sp>
        <p:sp>
          <p:nvSpPr>
            <p:cNvPr id="78939" name="Oval 13"/>
            <p:cNvSpPr>
              <a:spLocks noChangeArrowheads="1"/>
            </p:cNvSpPr>
            <p:nvPr/>
          </p:nvSpPr>
          <p:spPr bwMode="auto">
            <a:xfrm>
              <a:off x="3039" y="45"/>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18</a:t>
              </a:r>
              <a:endParaRPr lang="en-US" altLang="zh-CN" dirty="0">
                <a:ea typeface="宋体" panose="02010600030101010101" pitchFamily="2" charset="-122"/>
              </a:endParaRPr>
            </a:p>
          </p:txBody>
        </p:sp>
        <p:sp>
          <p:nvSpPr>
            <p:cNvPr id="78940" name="Oval 14"/>
            <p:cNvSpPr>
              <a:spLocks noChangeArrowheads="1"/>
            </p:cNvSpPr>
            <p:nvPr/>
          </p:nvSpPr>
          <p:spPr bwMode="auto">
            <a:xfrm>
              <a:off x="1044" y="45"/>
              <a:ext cx="181"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dirty="0">
                  <a:ea typeface="宋体" panose="02010600030101010101" pitchFamily="2" charset="-122"/>
                </a:rPr>
                <a:t>，</a:t>
              </a:r>
              <a:endParaRPr lang="zh-CN" altLang="en-US" dirty="0">
                <a:ea typeface="宋体" panose="02010600030101010101" pitchFamily="2" charset="-122"/>
              </a:endParaRPr>
            </a:p>
          </p:txBody>
        </p:sp>
        <p:sp>
          <p:nvSpPr>
            <p:cNvPr id="78941" name="Oval 15"/>
            <p:cNvSpPr>
              <a:spLocks noChangeArrowheads="1"/>
            </p:cNvSpPr>
            <p:nvPr/>
          </p:nvSpPr>
          <p:spPr bwMode="auto">
            <a:xfrm>
              <a:off x="2042" y="45"/>
              <a:ext cx="181"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dirty="0">
                  <a:ea typeface="宋体" panose="02010600030101010101" pitchFamily="2" charset="-122"/>
                </a:rPr>
                <a:t>，</a:t>
              </a:r>
              <a:endParaRPr lang="zh-CN" altLang="en-US" dirty="0">
                <a:ea typeface="宋体" panose="02010600030101010101" pitchFamily="2" charset="-122"/>
              </a:endParaRPr>
            </a:p>
          </p:txBody>
        </p:sp>
        <p:sp>
          <p:nvSpPr>
            <p:cNvPr id="78942" name="Oval 16"/>
            <p:cNvSpPr>
              <a:spLocks noChangeArrowheads="1"/>
            </p:cNvSpPr>
            <p:nvPr/>
          </p:nvSpPr>
          <p:spPr bwMode="auto">
            <a:xfrm>
              <a:off x="2404" y="45"/>
              <a:ext cx="181"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dirty="0">
                  <a:ea typeface="宋体" panose="02010600030101010101" pitchFamily="2" charset="-122"/>
                </a:rPr>
                <a:t>，</a:t>
              </a:r>
              <a:endParaRPr lang="zh-CN" altLang="en-US" dirty="0">
                <a:ea typeface="宋体" panose="02010600030101010101" pitchFamily="2" charset="-122"/>
              </a:endParaRPr>
            </a:p>
          </p:txBody>
        </p:sp>
        <p:sp>
          <p:nvSpPr>
            <p:cNvPr id="78943" name="Oval 17"/>
            <p:cNvSpPr>
              <a:spLocks noChangeArrowheads="1"/>
            </p:cNvSpPr>
            <p:nvPr/>
          </p:nvSpPr>
          <p:spPr bwMode="auto">
            <a:xfrm>
              <a:off x="1724" y="45"/>
              <a:ext cx="181"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dirty="0">
                  <a:ea typeface="宋体" panose="02010600030101010101" pitchFamily="2" charset="-122"/>
                </a:rPr>
                <a:t>，</a:t>
              </a:r>
              <a:endParaRPr lang="zh-CN" altLang="en-US" dirty="0">
                <a:ea typeface="宋体" panose="02010600030101010101" pitchFamily="2" charset="-122"/>
              </a:endParaRPr>
            </a:p>
          </p:txBody>
        </p:sp>
        <p:sp>
          <p:nvSpPr>
            <p:cNvPr id="78944" name="Oval 18"/>
            <p:cNvSpPr>
              <a:spLocks noChangeArrowheads="1"/>
            </p:cNvSpPr>
            <p:nvPr/>
          </p:nvSpPr>
          <p:spPr bwMode="auto">
            <a:xfrm>
              <a:off x="1407" y="45"/>
              <a:ext cx="181"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dirty="0">
                  <a:ea typeface="宋体" panose="02010600030101010101" pitchFamily="2" charset="-122"/>
                </a:rPr>
                <a:t>，</a:t>
              </a:r>
              <a:endParaRPr lang="zh-CN" altLang="en-US" dirty="0">
                <a:ea typeface="宋体" panose="02010600030101010101" pitchFamily="2" charset="-122"/>
              </a:endParaRPr>
            </a:p>
          </p:txBody>
        </p:sp>
        <p:sp>
          <p:nvSpPr>
            <p:cNvPr id="78945" name="Oval 19"/>
            <p:cNvSpPr>
              <a:spLocks noChangeArrowheads="1"/>
            </p:cNvSpPr>
            <p:nvPr/>
          </p:nvSpPr>
          <p:spPr bwMode="auto">
            <a:xfrm>
              <a:off x="2858" y="45"/>
              <a:ext cx="181"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a:ea typeface="宋体" panose="02010600030101010101" pitchFamily="2" charset="-122"/>
                </a:rPr>
                <a:t>，</a:t>
              </a:r>
              <a:endParaRPr lang="zh-CN" altLang="en-US">
                <a:ea typeface="宋体" panose="02010600030101010101" pitchFamily="2" charset="-122"/>
              </a:endParaRPr>
            </a:p>
          </p:txBody>
        </p:sp>
        <p:sp>
          <p:nvSpPr>
            <p:cNvPr id="78946" name="Rectangle 20"/>
            <p:cNvSpPr>
              <a:spLocks noChangeArrowheads="1"/>
            </p:cNvSpPr>
            <p:nvPr/>
          </p:nvSpPr>
          <p:spPr bwMode="auto">
            <a:xfrm>
              <a:off x="0" y="0"/>
              <a:ext cx="7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2000">
                  <a:ea typeface="宋体" panose="02010600030101010101" pitchFamily="2" charset="-122"/>
                </a:rPr>
                <a:t>T={</a:t>
              </a:r>
              <a:endParaRPr lang="en-US" altLang="zh-CN" sz="2000">
                <a:ea typeface="宋体" panose="02010600030101010101" pitchFamily="2" charset="-122"/>
              </a:endParaRPr>
            </a:p>
          </p:txBody>
        </p:sp>
        <p:sp>
          <p:nvSpPr>
            <p:cNvPr id="78947" name="Rectangle 21"/>
            <p:cNvSpPr>
              <a:spLocks noChangeArrowheads="1"/>
            </p:cNvSpPr>
            <p:nvPr/>
          </p:nvSpPr>
          <p:spPr bwMode="auto">
            <a:xfrm>
              <a:off x="3266" y="0"/>
              <a:ext cx="36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2000" b="1" dirty="0">
                  <a:ea typeface="宋体" panose="02010600030101010101" pitchFamily="2" charset="-122"/>
                </a:rPr>
                <a:t>}</a:t>
              </a:r>
              <a:endParaRPr lang="en-US" altLang="zh-CN" sz="2000" b="1" dirty="0">
                <a:ea typeface="宋体" panose="02010600030101010101" pitchFamily="2" charset="-122"/>
              </a:endParaRPr>
            </a:p>
          </p:txBody>
        </p:sp>
      </p:grpSp>
      <p:grpSp>
        <p:nvGrpSpPr>
          <p:cNvPr id="3" name="Group 22"/>
          <p:cNvGrpSpPr/>
          <p:nvPr/>
        </p:nvGrpSpPr>
        <p:grpSpPr bwMode="auto">
          <a:xfrm>
            <a:off x="1042988" y="2708275"/>
            <a:ext cx="5545137" cy="938213"/>
            <a:chOff x="0" y="0"/>
            <a:chExt cx="3493" cy="591"/>
          </a:xfrm>
        </p:grpSpPr>
        <p:sp>
          <p:nvSpPr>
            <p:cNvPr id="78915" name="Rectangle 23"/>
            <p:cNvSpPr>
              <a:spLocks noChangeArrowheads="1"/>
            </p:cNvSpPr>
            <p:nvPr/>
          </p:nvSpPr>
          <p:spPr bwMode="auto">
            <a:xfrm>
              <a:off x="0" y="0"/>
              <a:ext cx="7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2000">
                  <a:ea typeface="宋体" panose="02010600030101010101" pitchFamily="2" charset="-122"/>
                </a:rPr>
                <a:t>T={</a:t>
              </a:r>
              <a:endParaRPr lang="en-US" altLang="zh-CN" sz="2000">
                <a:ea typeface="宋体" panose="02010600030101010101" pitchFamily="2" charset="-122"/>
              </a:endParaRPr>
            </a:p>
          </p:txBody>
        </p:sp>
        <p:sp>
          <p:nvSpPr>
            <p:cNvPr id="78916" name="Oval 24"/>
            <p:cNvSpPr>
              <a:spLocks noChangeArrowheads="1"/>
            </p:cNvSpPr>
            <p:nvPr/>
          </p:nvSpPr>
          <p:spPr bwMode="auto">
            <a:xfrm>
              <a:off x="862" y="46"/>
              <a:ext cx="181"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a:ea typeface="宋体" panose="02010600030101010101" pitchFamily="2" charset="-122"/>
                </a:rPr>
                <a:t>，</a:t>
              </a:r>
              <a:endParaRPr lang="zh-CN" altLang="en-US">
                <a:ea typeface="宋体" panose="02010600030101010101" pitchFamily="2" charset="-122"/>
              </a:endParaRPr>
            </a:p>
          </p:txBody>
        </p:sp>
        <p:sp>
          <p:nvSpPr>
            <p:cNvPr id="78917" name="Oval 25"/>
            <p:cNvSpPr>
              <a:spLocks noChangeArrowheads="1"/>
            </p:cNvSpPr>
            <p:nvPr/>
          </p:nvSpPr>
          <p:spPr bwMode="auto">
            <a:xfrm>
              <a:off x="454" y="409"/>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3</a:t>
              </a:r>
              <a:endParaRPr lang="en-US" altLang="zh-CN" dirty="0">
                <a:ea typeface="宋体" panose="02010600030101010101" pitchFamily="2" charset="-122"/>
              </a:endParaRPr>
            </a:p>
          </p:txBody>
        </p:sp>
        <p:sp>
          <p:nvSpPr>
            <p:cNvPr id="78918" name="Oval 26"/>
            <p:cNvSpPr>
              <a:spLocks noChangeArrowheads="1"/>
            </p:cNvSpPr>
            <p:nvPr/>
          </p:nvSpPr>
          <p:spPr bwMode="auto">
            <a:xfrm>
              <a:off x="862" y="409"/>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78919" name="Oval 27"/>
            <p:cNvSpPr>
              <a:spLocks noChangeArrowheads="1"/>
            </p:cNvSpPr>
            <p:nvPr/>
          </p:nvSpPr>
          <p:spPr bwMode="auto">
            <a:xfrm>
              <a:off x="1044" y="46"/>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5</a:t>
              </a:r>
              <a:endParaRPr lang="en-US" altLang="zh-CN" dirty="0">
                <a:ea typeface="宋体" panose="02010600030101010101" pitchFamily="2" charset="-122"/>
              </a:endParaRPr>
            </a:p>
          </p:txBody>
        </p:sp>
        <p:sp>
          <p:nvSpPr>
            <p:cNvPr id="78920" name="Oval 28"/>
            <p:cNvSpPr>
              <a:spLocks noChangeArrowheads="1"/>
            </p:cNvSpPr>
            <p:nvPr/>
          </p:nvSpPr>
          <p:spPr bwMode="auto">
            <a:xfrm>
              <a:off x="1452" y="46"/>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6</a:t>
              </a:r>
              <a:endParaRPr lang="en-US" altLang="zh-CN" dirty="0">
                <a:ea typeface="宋体" panose="02010600030101010101" pitchFamily="2" charset="-122"/>
              </a:endParaRPr>
            </a:p>
          </p:txBody>
        </p:sp>
        <p:sp>
          <p:nvSpPr>
            <p:cNvPr id="78921" name="Oval 29"/>
            <p:cNvSpPr>
              <a:spLocks noChangeArrowheads="1"/>
            </p:cNvSpPr>
            <p:nvPr/>
          </p:nvSpPr>
          <p:spPr bwMode="auto">
            <a:xfrm>
              <a:off x="1905" y="46"/>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8</a:t>
              </a:r>
              <a:endParaRPr lang="en-US" altLang="zh-CN" dirty="0">
                <a:ea typeface="宋体" panose="02010600030101010101" pitchFamily="2" charset="-122"/>
              </a:endParaRPr>
            </a:p>
          </p:txBody>
        </p:sp>
        <p:sp>
          <p:nvSpPr>
            <p:cNvPr id="78922" name="Oval 30"/>
            <p:cNvSpPr>
              <a:spLocks noChangeArrowheads="1"/>
            </p:cNvSpPr>
            <p:nvPr/>
          </p:nvSpPr>
          <p:spPr bwMode="auto">
            <a:xfrm>
              <a:off x="2268" y="46"/>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10</a:t>
              </a:r>
              <a:endParaRPr lang="en-US" altLang="zh-CN" dirty="0">
                <a:ea typeface="宋体" panose="02010600030101010101" pitchFamily="2" charset="-122"/>
              </a:endParaRPr>
            </a:p>
          </p:txBody>
        </p:sp>
        <p:sp>
          <p:nvSpPr>
            <p:cNvPr id="78923" name="Oval 31"/>
            <p:cNvSpPr>
              <a:spLocks noChangeArrowheads="1"/>
            </p:cNvSpPr>
            <p:nvPr/>
          </p:nvSpPr>
          <p:spPr bwMode="auto">
            <a:xfrm>
              <a:off x="1679" y="46"/>
              <a:ext cx="181"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a:ea typeface="宋体" panose="02010600030101010101" pitchFamily="2" charset="-122"/>
                </a:rPr>
                <a:t>，</a:t>
              </a:r>
              <a:endParaRPr lang="zh-CN" altLang="en-US">
                <a:ea typeface="宋体" panose="02010600030101010101" pitchFamily="2" charset="-122"/>
              </a:endParaRPr>
            </a:p>
          </p:txBody>
        </p:sp>
        <p:sp>
          <p:nvSpPr>
            <p:cNvPr id="78924" name="Oval 32"/>
            <p:cNvSpPr>
              <a:spLocks noChangeArrowheads="1"/>
            </p:cNvSpPr>
            <p:nvPr/>
          </p:nvSpPr>
          <p:spPr bwMode="auto">
            <a:xfrm>
              <a:off x="2087" y="46"/>
              <a:ext cx="181"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a:ea typeface="宋体" panose="02010600030101010101" pitchFamily="2" charset="-122"/>
                </a:rPr>
                <a:t>，</a:t>
              </a:r>
              <a:endParaRPr lang="zh-CN" altLang="en-US">
                <a:ea typeface="宋体" panose="02010600030101010101" pitchFamily="2" charset="-122"/>
              </a:endParaRPr>
            </a:p>
          </p:txBody>
        </p:sp>
        <p:sp>
          <p:nvSpPr>
            <p:cNvPr id="78925" name="Oval 33"/>
            <p:cNvSpPr>
              <a:spLocks noChangeArrowheads="1"/>
            </p:cNvSpPr>
            <p:nvPr/>
          </p:nvSpPr>
          <p:spPr bwMode="auto">
            <a:xfrm>
              <a:off x="2450" y="46"/>
              <a:ext cx="181"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a:ea typeface="宋体" panose="02010600030101010101" pitchFamily="2" charset="-122"/>
                </a:rPr>
                <a:t>，</a:t>
              </a:r>
              <a:endParaRPr lang="zh-CN" altLang="en-US">
                <a:ea typeface="宋体" panose="02010600030101010101" pitchFamily="2" charset="-122"/>
              </a:endParaRPr>
            </a:p>
          </p:txBody>
        </p:sp>
        <p:sp>
          <p:nvSpPr>
            <p:cNvPr id="78926" name="Oval 34"/>
            <p:cNvSpPr>
              <a:spLocks noChangeArrowheads="1"/>
            </p:cNvSpPr>
            <p:nvPr/>
          </p:nvSpPr>
          <p:spPr bwMode="auto">
            <a:xfrm>
              <a:off x="2677" y="46"/>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12</a:t>
              </a:r>
              <a:endParaRPr lang="en-US" altLang="zh-CN" dirty="0">
                <a:ea typeface="宋体" panose="02010600030101010101" pitchFamily="2" charset="-122"/>
              </a:endParaRPr>
            </a:p>
          </p:txBody>
        </p:sp>
        <p:sp>
          <p:nvSpPr>
            <p:cNvPr id="78927" name="Oval 35"/>
            <p:cNvSpPr>
              <a:spLocks noChangeArrowheads="1"/>
            </p:cNvSpPr>
            <p:nvPr/>
          </p:nvSpPr>
          <p:spPr bwMode="auto">
            <a:xfrm>
              <a:off x="3039" y="46"/>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18</a:t>
              </a:r>
              <a:endParaRPr lang="en-US" altLang="zh-CN" dirty="0">
                <a:ea typeface="宋体" panose="02010600030101010101" pitchFamily="2" charset="-122"/>
              </a:endParaRPr>
            </a:p>
          </p:txBody>
        </p:sp>
        <p:sp>
          <p:nvSpPr>
            <p:cNvPr id="78928" name="Oval 36"/>
            <p:cNvSpPr>
              <a:spLocks noChangeArrowheads="1"/>
            </p:cNvSpPr>
            <p:nvPr/>
          </p:nvSpPr>
          <p:spPr bwMode="auto">
            <a:xfrm>
              <a:off x="2858" y="46"/>
              <a:ext cx="181"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a:ea typeface="宋体" panose="02010600030101010101" pitchFamily="2" charset="-122"/>
                </a:rPr>
                <a:t>，</a:t>
              </a:r>
              <a:endParaRPr lang="zh-CN" altLang="en-US">
                <a:ea typeface="宋体" panose="02010600030101010101" pitchFamily="2" charset="-122"/>
              </a:endParaRPr>
            </a:p>
          </p:txBody>
        </p:sp>
        <p:sp>
          <p:nvSpPr>
            <p:cNvPr id="78929" name="Rectangle 37"/>
            <p:cNvSpPr>
              <a:spLocks noChangeArrowheads="1"/>
            </p:cNvSpPr>
            <p:nvPr/>
          </p:nvSpPr>
          <p:spPr bwMode="auto">
            <a:xfrm>
              <a:off x="3266" y="0"/>
              <a:ext cx="22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2000" b="1">
                  <a:ea typeface="宋体" panose="02010600030101010101" pitchFamily="2" charset="-122"/>
                </a:rPr>
                <a:t>}</a:t>
              </a:r>
              <a:endParaRPr lang="en-US" altLang="zh-CN" sz="2000" b="1">
                <a:ea typeface="宋体" panose="02010600030101010101" pitchFamily="2" charset="-122"/>
              </a:endParaRPr>
            </a:p>
          </p:txBody>
        </p:sp>
        <p:sp>
          <p:nvSpPr>
            <p:cNvPr id="78930" name="Oval 38"/>
            <p:cNvSpPr>
              <a:spLocks noChangeArrowheads="1"/>
            </p:cNvSpPr>
            <p:nvPr/>
          </p:nvSpPr>
          <p:spPr bwMode="auto">
            <a:xfrm>
              <a:off x="1225" y="46"/>
              <a:ext cx="181"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a:ea typeface="宋体" panose="02010600030101010101" pitchFamily="2" charset="-122"/>
                </a:rPr>
                <a:t>，</a:t>
              </a:r>
              <a:endParaRPr lang="zh-CN" altLang="en-US">
                <a:ea typeface="宋体" panose="02010600030101010101" pitchFamily="2" charset="-122"/>
              </a:endParaRPr>
            </a:p>
          </p:txBody>
        </p:sp>
      </p:grpSp>
      <p:grpSp>
        <p:nvGrpSpPr>
          <p:cNvPr id="4" name="Group 39"/>
          <p:cNvGrpSpPr/>
          <p:nvPr/>
        </p:nvGrpSpPr>
        <p:grpSpPr bwMode="auto">
          <a:xfrm>
            <a:off x="1116013" y="3789363"/>
            <a:ext cx="5329237" cy="1008062"/>
            <a:chOff x="0" y="0"/>
            <a:chExt cx="3357" cy="635"/>
          </a:xfrm>
        </p:grpSpPr>
        <p:sp>
          <p:nvSpPr>
            <p:cNvPr id="78897" name="Rectangle 40"/>
            <p:cNvSpPr>
              <a:spLocks noChangeArrowheads="1"/>
            </p:cNvSpPr>
            <p:nvPr/>
          </p:nvSpPr>
          <p:spPr bwMode="auto">
            <a:xfrm>
              <a:off x="0" y="45"/>
              <a:ext cx="7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2000">
                  <a:ea typeface="宋体" panose="02010600030101010101" pitchFamily="2" charset="-122"/>
                </a:rPr>
                <a:t>T={</a:t>
              </a:r>
              <a:endParaRPr lang="en-US" altLang="zh-CN" sz="2000">
                <a:ea typeface="宋体" panose="02010600030101010101" pitchFamily="2" charset="-122"/>
              </a:endParaRPr>
            </a:p>
          </p:txBody>
        </p:sp>
        <p:sp>
          <p:nvSpPr>
            <p:cNvPr id="78898" name="Oval 41"/>
            <p:cNvSpPr>
              <a:spLocks noChangeArrowheads="1"/>
            </p:cNvSpPr>
            <p:nvPr/>
          </p:nvSpPr>
          <p:spPr bwMode="auto">
            <a:xfrm>
              <a:off x="635" y="91"/>
              <a:ext cx="181" cy="182"/>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a:ea typeface="宋体" panose="02010600030101010101" pitchFamily="2" charset="-122"/>
                </a:rPr>
                <a:t>7</a:t>
              </a:r>
              <a:endParaRPr lang="en-US" altLang="zh-CN">
                <a:ea typeface="宋体" panose="02010600030101010101" pitchFamily="2" charset="-122"/>
              </a:endParaRPr>
            </a:p>
          </p:txBody>
        </p:sp>
        <p:sp>
          <p:nvSpPr>
            <p:cNvPr id="78899" name="Oval 42"/>
            <p:cNvSpPr>
              <a:spLocks noChangeArrowheads="1"/>
            </p:cNvSpPr>
            <p:nvPr/>
          </p:nvSpPr>
          <p:spPr bwMode="auto">
            <a:xfrm>
              <a:off x="363" y="453"/>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3</a:t>
              </a:r>
              <a:endParaRPr lang="en-US" altLang="zh-CN" dirty="0">
                <a:ea typeface="宋体" panose="02010600030101010101" pitchFamily="2" charset="-122"/>
              </a:endParaRPr>
            </a:p>
          </p:txBody>
        </p:sp>
        <p:sp>
          <p:nvSpPr>
            <p:cNvPr id="78900" name="Oval 43"/>
            <p:cNvSpPr>
              <a:spLocks noChangeArrowheads="1"/>
            </p:cNvSpPr>
            <p:nvPr/>
          </p:nvSpPr>
          <p:spPr bwMode="auto">
            <a:xfrm>
              <a:off x="816" y="453"/>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78901" name="Oval 44"/>
            <p:cNvSpPr>
              <a:spLocks noChangeArrowheads="1"/>
            </p:cNvSpPr>
            <p:nvPr/>
          </p:nvSpPr>
          <p:spPr bwMode="auto">
            <a:xfrm>
              <a:off x="816" y="91"/>
              <a:ext cx="181"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a:ea typeface="宋体" panose="02010600030101010101" pitchFamily="2" charset="-122"/>
                </a:rPr>
                <a:t>，</a:t>
              </a:r>
              <a:endParaRPr lang="zh-CN" altLang="en-US">
                <a:ea typeface="宋体" panose="02010600030101010101" pitchFamily="2" charset="-122"/>
              </a:endParaRPr>
            </a:p>
          </p:txBody>
        </p:sp>
        <p:sp>
          <p:nvSpPr>
            <p:cNvPr id="78902" name="Oval 45"/>
            <p:cNvSpPr>
              <a:spLocks noChangeArrowheads="1"/>
            </p:cNvSpPr>
            <p:nvPr/>
          </p:nvSpPr>
          <p:spPr bwMode="auto">
            <a:xfrm>
              <a:off x="1088" y="453"/>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5</a:t>
              </a:r>
              <a:endParaRPr lang="en-US" altLang="zh-CN" dirty="0">
                <a:ea typeface="宋体" panose="02010600030101010101" pitchFamily="2" charset="-122"/>
              </a:endParaRPr>
            </a:p>
          </p:txBody>
        </p:sp>
        <p:sp>
          <p:nvSpPr>
            <p:cNvPr id="78903" name="Oval 46"/>
            <p:cNvSpPr>
              <a:spLocks noChangeArrowheads="1"/>
            </p:cNvSpPr>
            <p:nvPr/>
          </p:nvSpPr>
          <p:spPr bwMode="auto">
            <a:xfrm>
              <a:off x="1406" y="453"/>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6</a:t>
              </a:r>
              <a:endParaRPr lang="en-US" altLang="zh-CN" dirty="0">
                <a:ea typeface="宋体" panose="02010600030101010101" pitchFamily="2" charset="-122"/>
              </a:endParaRPr>
            </a:p>
          </p:txBody>
        </p:sp>
        <p:sp>
          <p:nvSpPr>
            <p:cNvPr id="78904" name="Oval 47"/>
            <p:cNvSpPr>
              <a:spLocks noChangeArrowheads="1"/>
            </p:cNvSpPr>
            <p:nvPr/>
          </p:nvSpPr>
          <p:spPr bwMode="auto">
            <a:xfrm>
              <a:off x="1406" y="91"/>
              <a:ext cx="181"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a:ea typeface="宋体" panose="02010600030101010101" pitchFamily="2" charset="-122"/>
                </a:rPr>
                <a:t>，</a:t>
              </a:r>
              <a:endParaRPr lang="zh-CN" altLang="en-US">
                <a:ea typeface="宋体" panose="02010600030101010101" pitchFamily="2" charset="-122"/>
              </a:endParaRPr>
            </a:p>
          </p:txBody>
        </p:sp>
        <p:sp>
          <p:nvSpPr>
            <p:cNvPr id="78905" name="Oval 48"/>
            <p:cNvSpPr>
              <a:spLocks noChangeArrowheads="1"/>
            </p:cNvSpPr>
            <p:nvPr/>
          </p:nvSpPr>
          <p:spPr bwMode="auto">
            <a:xfrm>
              <a:off x="1814" y="91"/>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8</a:t>
              </a:r>
              <a:endParaRPr lang="en-US" altLang="zh-CN" dirty="0">
                <a:ea typeface="宋体" panose="02010600030101010101" pitchFamily="2" charset="-122"/>
              </a:endParaRPr>
            </a:p>
          </p:txBody>
        </p:sp>
        <p:sp>
          <p:nvSpPr>
            <p:cNvPr id="78906" name="Oval 49"/>
            <p:cNvSpPr>
              <a:spLocks noChangeArrowheads="1"/>
            </p:cNvSpPr>
            <p:nvPr/>
          </p:nvSpPr>
          <p:spPr bwMode="auto">
            <a:xfrm>
              <a:off x="2132" y="91"/>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10</a:t>
              </a:r>
              <a:endParaRPr lang="en-US" altLang="zh-CN" dirty="0">
                <a:ea typeface="宋体" panose="02010600030101010101" pitchFamily="2" charset="-122"/>
              </a:endParaRPr>
            </a:p>
          </p:txBody>
        </p:sp>
        <p:sp>
          <p:nvSpPr>
            <p:cNvPr id="78907" name="Oval 50"/>
            <p:cNvSpPr>
              <a:spLocks noChangeArrowheads="1"/>
            </p:cNvSpPr>
            <p:nvPr/>
          </p:nvSpPr>
          <p:spPr bwMode="auto">
            <a:xfrm>
              <a:off x="2540" y="91"/>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12</a:t>
              </a:r>
              <a:endParaRPr lang="en-US" altLang="zh-CN" dirty="0">
                <a:ea typeface="宋体" panose="02010600030101010101" pitchFamily="2" charset="-122"/>
              </a:endParaRPr>
            </a:p>
          </p:txBody>
        </p:sp>
        <p:sp>
          <p:nvSpPr>
            <p:cNvPr id="78908" name="Oval 51"/>
            <p:cNvSpPr>
              <a:spLocks noChangeArrowheads="1"/>
            </p:cNvSpPr>
            <p:nvPr/>
          </p:nvSpPr>
          <p:spPr bwMode="auto">
            <a:xfrm>
              <a:off x="2948" y="91"/>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18</a:t>
              </a:r>
              <a:endParaRPr lang="en-US" altLang="zh-CN" dirty="0">
                <a:ea typeface="宋体" panose="02010600030101010101" pitchFamily="2" charset="-122"/>
              </a:endParaRPr>
            </a:p>
          </p:txBody>
        </p:sp>
        <p:sp>
          <p:nvSpPr>
            <p:cNvPr id="78909" name="Oval 52"/>
            <p:cNvSpPr>
              <a:spLocks noChangeArrowheads="1"/>
            </p:cNvSpPr>
            <p:nvPr/>
          </p:nvSpPr>
          <p:spPr bwMode="auto">
            <a:xfrm>
              <a:off x="2767" y="91"/>
              <a:ext cx="181"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a:ea typeface="宋体" panose="02010600030101010101" pitchFamily="2" charset="-122"/>
                </a:rPr>
                <a:t>，</a:t>
              </a:r>
              <a:endParaRPr lang="zh-CN" altLang="en-US">
                <a:ea typeface="宋体" panose="02010600030101010101" pitchFamily="2" charset="-122"/>
              </a:endParaRPr>
            </a:p>
          </p:txBody>
        </p:sp>
        <p:sp>
          <p:nvSpPr>
            <p:cNvPr id="78910" name="Oval 53"/>
            <p:cNvSpPr>
              <a:spLocks noChangeArrowheads="1"/>
            </p:cNvSpPr>
            <p:nvPr/>
          </p:nvSpPr>
          <p:spPr bwMode="auto">
            <a:xfrm>
              <a:off x="2358" y="91"/>
              <a:ext cx="181"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a:ea typeface="宋体" panose="02010600030101010101" pitchFamily="2" charset="-122"/>
                </a:rPr>
                <a:t>，</a:t>
              </a:r>
              <a:endParaRPr lang="zh-CN" altLang="en-US">
                <a:ea typeface="宋体" panose="02010600030101010101" pitchFamily="2" charset="-122"/>
              </a:endParaRPr>
            </a:p>
          </p:txBody>
        </p:sp>
        <p:sp>
          <p:nvSpPr>
            <p:cNvPr id="78911" name="Oval 54"/>
            <p:cNvSpPr>
              <a:spLocks noChangeArrowheads="1"/>
            </p:cNvSpPr>
            <p:nvPr/>
          </p:nvSpPr>
          <p:spPr bwMode="auto">
            <a:xfrm>
              <a:off x="1996" y="91"/>
              <a:ext cx="181"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a:ea typeface="宋体" panose="02010600030101010101" pitchFamily="2" charset="-122"/>
                </a:rPr>
                <a:t>，</a:t>
              </a:r>
              <a:endParaRPr lang="zh-CN" altLang="en-US">
                <a:ea typeface="宋体" panose="02010600030101010101" pitchFamily="2" charset="-122"/>
              </a:endParaRPr>
            </a:p>
          </p:txBody>
        </p:sp>
        <p:sp>
          <p:nvSpPr>
            <p:cNvPr id="78912" name="Rectangle 55"/>
            <p:cNvSpPr>
              <a:spLocks noChangeArrowheads="1"/>
            </p:cNvSpPr>
            <p:nvPr/>
          </p:nvSpPr>
          <p:spPr bwMode="auto">
            <a:xfrm>
              <a:off x="3130" y="0"/>
              <a:ext cx="22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2000" b="1">
                  <a:ea typeface="宋体" panose="02010600030101010101" pitchFamily="2" charset="-122"/>
                </a:rPr>
                <a:t>}</a:t>
              </a:r>
              <a:endParaRPr lang="en-US" altLang="zh-CN" sz="2000" b="1">
                <a:ea typeface="宋体" panose="02010600030101010101" pitchFamily="2" charset="-122"/>
              </a:endParaRPr>
            </a:p>
          </p:txBody>
        </p:sp>
        <p:sp>
          <p:nvSpPr>
            <p:cNvPr id="78913" name="Line 56"/>
            <p:cNvSpPr>
              <a:spLocks noChangeShapeType="1"/>
            </p:cNvSpPr>
            <p:nvPr/>
          </p:nvSpPr>
          <p:spPr bwMode="auto">
            <a:xfrm flipH="1">
              <a:off x="452" y="219"/>
              <a:ext cx="189" cy="23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78914" name="Line 57"/>
            <p:cNvSpPr>
              <a:spLocks noChangeShapeType="1"/>
            </p:cNvSpPr>
            <p:nvPr/>
          </p:nvSpPr>
          <p:spPr bwMode="auto">
            <a:xfrm>
              <a:off x="810" y="217"/>
              <a:ext cx="103" cy="23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grpSp>
      <p:grpSp>
        <p:nvGrpSpPr>
          <p:cNvPr id="5" name="Group 58"/>
          <p:cNvGrpSpPr/>
          <p:nvPr/>
        </p:nvGrpSpPr>
        <p:grpSpPr bwMode="auto">
          <a:xfrm>
            <a:off x="2987676" y="3933825"/>
            <a:ext cx="504826" cy="573088"/>
            <a:chOff x="0" y="0"/>
            <a:chExt cx="318" cy="361"/>
          </a:xfrm>
        </p:grpSpPr>
        <p:sp>
          <p:nvSpPr>
            <p:cNvPr id="78894" name="Oval 59"/>
            <p:cNvSpPr>
              <a:spLocks noChangeArrowheads="1"/>
            </p:cNvSpPr>
            <p:nvPr/>
          </p:nvSpPr>
          <p:spPr bwMode="auto">
            <a:xfrm>
              <a:off x="45" y="0"/>
              <a:ext cx="181" cy="182"/>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11</a:t>
              </a:r>
              <a:endParaRPr lang="en-US" altLang="zh-CN" dirty="0">
                <a:ea typeface="宋体" panose="02010600030101010101" pitchFamily="2" charset="-122"/>
              </a:endParaRPr>
            </a:p>
          </p:txBody>
        </p:sp>
        <p:sp>
          <p:nvSpPr>
            <p:cNvPr id="78895" name="Line 60"/>
            <p:cNvSpPr>
              <a:spLocks noChangeShapeType="1"/>
            </p:cNvSpPr>
            <p:nvPr/>
          </p:nvSpPr>
          <p:spPr bwMode="auto">
            <a:xfrm flipH="1">
              <a:off x="0" y="169"/>
              <a:ext cx="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78896" name="Line 61"/>
            <p:cNvSpPr>
              <a:spLocks noChangeShapeType="1"/>
            </p:cNvSpPr>
            <p:nvPr/>
          </p:nvSpPr>
          <p:spPr bwMode="auto">
            <a:xfrm>
              <a:off x="183" y="169"/>
              <a:ext cx="135"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grpSp>
      <p:grpSp>
        <p:nvGrpSpPr>
          <p:cNvPr id="6" name="Group 62"/>
          <p:cNvGrpSpPr/>
          <p:nvPr/>
        </p:nvGrpSpPr>
        <p:grpSpPr bwMode="auto">
          <a:xfrm>
            <a:off x="1908175" y="2781300"/>
            <a:ext cx="647701" cy="576263"/>
            <a:chOff x="0" y="0"/>
            <a:chExt cx="408" cy="363"/>
          </a:xfrm>
        </p:grpSpPr>
        <p:sp>
          <p:nvSpPr>
            <p:cNvPr id="78891" name="Oval 63"/>
            <p:cNvSpPr>
              <a:spLocks noChangeArrowheads="1"/>
            </p:cNvSpPr>
            <p:nvPr/>
          </p:nvSpPr>
          <p:spPr bwMode="auto">
            <a:xfrm>
              <a:off x="90" y="0"/>
              <a:ext cx="181" cy="182"/>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a:ea typeface="宋体" panose="02010600030101010101" pitchFamily="2" charset="-122"/>
                </a:rPr>
                <a:t>7</a:t>
              </a:r>
              <a:endParaRPr lang="en-US" altLang="zh-CN">
                <a:ea typeface="宋体" panose="02010600030101010101" pitchFamily="2" charset="-122"/>
              </a:endParaRPr>
            </a:p>
          </p:txBody>
        </p:sp>
        <p:sp>
          <p:nvSpPr>
            <p:cNvPr id="78892" name="Line 64"/>
            <p:cNvSpPr>
              <a:spLocks noChangeShapeType="1"/>
            </p:cNvSpPr>
            <p:nvPr/>
          </p:nvSpPr>
          <p:spPr bwMode="auto">
            <a:xfrm flipH="1">
              <a:off x="0" y="169"/>
              <a:ext cx="129" cy="19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78893" name="Line 65"/>
            <p:cNvSpPr>
              <a:spLocks noChangeShapeType="1"/>
            </p:cNvSpPr>
            <p:nvPr/>
          </p:nvSpPr>
          <p:spPr bwMode="auto">
            <a:xfrm>
              <a:off x="227" y="169"/>
              <a:ext cx="181" cy="19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grpSp>
      <p:grpSp>
        <p:nvGrpSpPr>
          <p:cNvPr id="7" name="Group 66"/>
          <p:cNvGrpSpPr/>
          <p:nvPr/>
        </p:nvGrpSpPr>
        <p:grpSpPr bwMode="auto">
          <a:xfrm>
            <a:off x="3673464" y="4868863"/>
            <a:ext cx="682639" cy="525463"/>
            <a:chOff x="-22" y="0"/>
            <a:chExt cx="430" cy="331"/>
          </a:xfrm>
        </p:grpSpPr>
        <p:sp>
          <p:nvSpPr>
            <p:cNvPr id="78890" name="Line 69"/>
            <p:cNvSpPr>
              <a:spLocks noChangeShapeType="1"/>
            </p:cNvSpPr>
            <p:nvPr/>
          </p:nvSpPr>
          <p:spPr bwMode="auto">
            <a:xfrm>
              <a:off x="248" y="149"/>
              <a:ext cx="160" cy="16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78888" name="Oval 67"/>
            <p:cNvSpPr>
              <a:spLocks noChangeArrowheads="1"/>
            </p:cNvSpPr>
            <p:nvPr/>
          </p:nvSpPr>
          <p:spPr bwMode="auto">
            <a:xfrm>
              <a:off x="90" y="0"/>
              <a:ext cx="181" cy="182"/>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15</a:t>
              </a:r>
              <a:endParaRPr lang="en-US" altLang="zh-CN" dirty="0">
                <a:ea typeface="宋体" panose="02010600030101010101" pitchFamily="2" charset="-122"/>
              </a:endParaRPr>
            </a:p>
          </p:txBody>
        </p:sp>
        <p:sp>
          <p:nvSpPr>
            <p:cNvPr id="78889" name="Line 68"/>
            <p:cNvSpPr>
              <a:spLocks noChangeShapeType="1"/>
            </p:cNvSpPr>
            <p:nvPr/>
          </p:nvSpPr>
          <p:spPr bwMode="auto">
            <a:xfrm flipH="1">
              <a:off x="-22" y="149"/>
              <a:ext cx="136"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grpSp>
      <p:grpSp>
        <p:nvGrpSpPr>
          <p:cNvPr id="8" name="Group 70"/>
          <p:cNvGrpSpPr/>
          <p:nvPr/>
        </p:nvGrpSpPr>
        <p:grpSpPr bwMode="auto">
          <a:xfrm>
            <a:off x="1116013" y="4724400"/>
            <a:ext cx="5329237" cy="1441450"/>
            <a:chOff x="0" y="0"/>
            <a:chExt cx="3357" cy="908"/>
          </a:xfrm>
        </p:grpSpPr>
        <p:sp>
          <p:nvSpPr>
            <p:cNvPr id="78868" name="Rectangle 71"/>
            <p:cNvSpPr>
              <a:spLocks noChangeArrowheads="1"/>
            </p:cNvSpPr>
            <p:nvPr/>
          </p:nvSpPr>
          <p:spPr bwMode="auto">
            <a:xfrm>
              <a:off x="0" y="91"/>
              <a:ext cx="7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2000">
                  <a:ea typeface="宋体" panose="02010600030101010101" pitchFamily="2" charset="-122"/>
                </a:rPr>
                <a:t>T={</a:t>
              </a:r>
              <a:endParaRPr lang="en-US" altLang="zh-CN" sz="2000">
                <a:ea typeface="宋体" panose="02010600030101010101" pitchFamily="2" charset="-122"/>
              </a:endParaRPr>
            </a:p>
          </p:txBody>
        </p:sp>
        <p:sp>
          <p:nvSpPr>
            <p:cNvPr id="78869" name="Oval 72"/>
            <p:cNvSpPr>
              <a:spLocks noChangeArrowheads="1"/>
            </p:cNvSpPr>
            <p:nvPr/>
          </p:nvSpPr>
          <p:spPr bwMode="auto">
            <a:xfrm>
              <a:off x="589" y="137"/>
              <a:ext cx="181" cy="182"/>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11</a:t>
              </a:r>
              <a:endParaRPr lang="en-US" altLang="zh-CN" dirty="0">
                <a:ea typeface="宋体" panose="02010600030101010101" pitchFamily="2" charset="-122"/>
              </a:endParaRPr>
            </a:p>
          </p:txBody>
        </p:sp>
        <p:sp>
          <p:nvSpPr>
            <p:cNvPr id="78870" name="Oval 73"/>
            <p:cNvSpPr>
              <a:spLocks noChangeArrowheads="1"/>
            </p:cNvSpPr>
            <p:nvPr/>
          </p:nvSpPr>
          <p:spPr bwMode="auto">
            <a:xfrm>
              <a:off x="363" y="545"/>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5</a:t>
              </a:r>
              <a:endParaRPr lang="en-US" altLang="zh-CN" dirty="0">
                <a:ea typeface="宋体" panose="02010600030101010101" pitchFamily="2" charset="-122"/>
              </a:endParaRPr>
            </a:p>
          </p:txBody>
        </p:sp>
        <p:sp>
          <p:nvSpPr>
            <p:cNvPr id="78871" name="Oval 74"/>
            <p:cNvSpPr>
              <a:spLocks noChangeArrowheads="1"/>
            </p:cNvSpPr>
            <p:nvPr/>
          </p:nvSpPr>
          <p:spPr bwMode="auto">
            <a:xfrm>
              <a:off x="771" y="545"/>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6</a:t>
              </a:r>
              <a:endParaRPr lang="en-US" altLang="zh-CN" dirty="0">
                <a:ea typeface="宋体" panose="02010600030101010101" pitchFamily="2" charset="-122"/>
              </a:endParaRPr>
            </a:p>
          </p:txBody>
        </p:sp>
        <p:sp>
          <p:nvSpPr>
            <p:cNvPr id="78872" name="Oval 75"/>
            <p:cNvSpPr>
              <a:spLocks noChangeArrowheads="1"/>
            </p:cNvSpPr>
            <p:nvPr/>
          </p:nvSpPr>
          <p:spPr bwMode="auto">
            <a:xfrm>
              <a:off x="998" y="137"/>
              <a:ext cx="181"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a:ea typeface="宋体" panose="02010600030101010101" pitchFamily="2" charset="-122"/>
                </a:rPr>
                <a:t>，</a:t>
              </a:r>
              <a:endParaRPr lang="zh-CN" altLang="en-US">
                <a:ea typeface="宋体" panose="02010600030101010101" pitchFamily="2" charset="-122"/>
              </a:endParaRPr>
            </a:p>
          </p:txBody>
        </p:sp>
        <p:sp>
          <p:nvSpPr>
            <p:cNvPr id="78873" name="Oval 76"/>
            <p:cNvSpPr>
              <a:spLocks noChangeArrowheads="1"/>
            </p:cNvSpPr>
            <p:nvPr/>
          </p:nvSpPr>
          <p:spPr bwMode="auto">
            <a:xfrm>
              <a:off x="1497" y="409"/>
              <a:ext cx="181" cy="182"/>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a:ea typeface="宋体" panose="02010600030101010101" pitchFamily="2" charset="-122"/>
                </a:rPr>
                <a:t>7</a:t>
              </a:r>
              <a:endParaRPr lang="en-US" altLang="zh-CN">
                <a:ea typeface="宋体" panose="02010600030101010101" pitchFamily="2" charset="-122"/>
              </a:endParaRPr>
            </a:p>
          </p:txBody>
        </p:sp>
        <p:sp>
          <p:nvSpPr>
            <p:cNvPr id="78874" name="Oval 77"/>
            <p:cNvSpPr>
              <a:spLocks noChangeArrowheads="1"/>
            </p:cNvSpPr>
            <p:nvPr/>
          </p:nvSpPr>
          <p:spPr bwMode="auto">
            <a:xfrm>
              <a:off x="1950" y="409"/>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8</a:t>
              </a:r>
              <a:endParaRPr lang="en-US" altLang="zh-CN" dirty="0">
                <a:ea typeface="宋体" panose="02010600030101010101" pitchFamily="2" charset="-122"/>
              </a:endParaRPr>
            </a:p>
          </p:txBody>
        </p:sp>
        <p:sp>
          <p:nvSpPr>
            <p:cNvPr id="78875" name="Oval 78"/>
            <p:cNvSpPr>
              <a:spLocks noChangeArrowheads="1"/>
            </p:cNvSpPr>
            <p:nvPr/>
          </p:nvSpPr>
          <p:spPr bwMode="auto">
            <a:xfrm>
              <a:off x="1270" y="726"/>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3</a:t>
              </a:r>
              <a:endParaRPr lang="en-US" altLang="zh-CN" dirty="0">
                <a:ea typeface="宋体" panose="02010600030101010101" pitchFamily="2" charset="-122"/>
              </a:endParaRPr>
            </a:p>
          </p:txBody>
        </p:sp>
        <p:sp>
          <p:nvSpPr>
            <p:cNvPr id="78876" name="Oval 79"/>
            <p:cNvSpPr>
              <a:spLocks noChangeArrowheads="1"/>
            </p:cNvSpPr>
            <p:nvPr/>
          </p:nvSpPr>
          <p:spPr bwMode="auto">
            <a:xfrm>
              <a:off x="1678" y="726"/>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78877" name="Line 80"/>
            <p:cNvSpPr>
              <a:spLocks noChangeShapeType="1"/>
            </p:cNvSpPr>
            <p:nvPr/>
          </p:nvSpPr>
          <p:spPr bwMode="auto">
            <a:xfrm flipH="1">
              <a:off x="475" y="306"/>
              <a:ext cx="160" cy="23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78878" name="Line 81"/>
            <p:cNvSpPr>
              <a:spLocks noChangeShapeType="1"/>
            </p:cNvSpPr>
            <p:nvPr/>
          </p:nvSpPr>
          <p:spPr bwMode="auto">
            <a:xfrm>
              <a:off x="726" y="309"/>
              <a:ext cx="136" cy="2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78879" name="Line 82"/>
            <p:cNvSpPr>
              <a:spLocks noChangeShapeType="1"/>
            </p:cNvSpPr>
            <p:nvPr/>
          </p:nvSpPr>
          <p:spPr bwMode="auto">
            <a:xfrm flipH="1">
              <a:off x="1406" y="557"/>
              <a:ext cx="114"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78880" name="Line 83"/>
            <p:cNvSpPr>
              <a:spLocks noChangeShapeType="1"/>
            </p:cNvSpPr>
            <p:nvPr/>
          </p:nvSpPr>
          <p:spPr bwMode="auto">
            <a:xfrm>
              <a:off x="1634" y="571"/>
              <a:ext cx="113" cy="1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78881" name="Oval 84"/>
            <p:cNvSpPr>
              <a:spLocks noChangeArrowheads="1"/>
            </p:cNvSpPr>
            <p:nvPr/>
          </p:nvSpPr>
          <p:spPr bwMode="auto">
            <a:xfrm>
              <a:off x="2177" y="91"/>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10</a:t>
              </a:r>
              <a:endParaRPr lang="en-US" altLang="zh-CN" dirty="0">
                <a:ea typeface="宋体" panose="02010600030101010101" pitchFamily="2" charset="-122"/>
              </a:endParaRPr>
            </a:p>
          </p:txBody>
        </p:sp>
        <p:sp>
          <p:nvSpPr>
            <p:cNvPr id="78882" name="Oval 85"/>
            <p:cNvSpPr>
              <a:spLocks noChangeArrowheads="1"/>
            </p:cNvSpPr>
            <p:nvPr/>
          </p:nvSpPr>
          <p:spPr bwMode="auto">
            <a:xfrm>
              <a:off x="2041" y="91"/>
              <a:ext cx="181"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a:ea typeface="宋体" panose="02010600030101010101" pitchFamily="2" charset="-122"/>
                </a:rPr>
                <a:t>，</a:t>
              </a:r>
              <a:endParaRPr lang="zh-CN" altLang="en-US">
                <a:ea typeface="宋体" panose="02010600030101010101" pitchFamily="2" charset="-122"/>
              </a:endParaRPr>
            </a:p>
          </p:txBody>
        </p:sp>
        <p:sp>
          <p:nvSpPr>
            <p:cNvPr id="78883" name="Oval 86"/>
            <p:cNvSpPr>
              <a:spLocks noChangeArrowheads="1"/>
            </p:cNvSpPr>
            <p:nvPr/>
          </p:nvSpPr>
          <p:spPr bwMode="auto">
            <a:xfrm>
              <a:off x="2540" y="91"/>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12</a:t>
              </a:r>
              <a:endParaRPr lang="en-US" altLang="zh-CN" dirty="0">
                <a:ea typeface="宋体" panose="02010600030101010101" pitchFamily="2" charset="-122"/>
              </a:endParaRPr>
            </a:p>
          </p:txBody>
        </p:sp>
        <p:sp>
          <p:nvSpPr>
            <p:cNvPr id="78884" name="Oval 87"/>
            <p:cNvSpPr>
              <a:spLocks noChangeArrowheads="1"/>
            </p:cNvSpPr>
            <p:nvPr/>
          </p:nvSpPr>
          <p:spPr bwMode="auto">
            <a:xfrm>
              <a:off x="2358" y="91"/>
              <a:ext cx="181"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a:ea typeface="宋体" panose="02010600030101010101" pitchFamily="2" charset="-122"/>
                </a:rPr>
                <a:t>，</a:t>
              </a:r>
              <a:endParaRPr lang="zh-CN" altLang="en-US">
                <a:ea typeface="宋体" panose="02010600030101010101" pitchFamily="2" charset="-122"/>
              </a:endParaRPr>
            </a:p>
          </p:txBody>
        </p:sp>
        <p:sp>
          <p:nvSpPr>
            <p:cNvPr id="78885" name="Oval 88"/>
            <p:cNvSpPr>
              <a:spLocks noChangeArrowheads="1"/>
            </p:cNvSpPr>
            <p:nvPr/>
          </p:nvSpPr>
          <p:spPr bwMode="auto">
            <a:xfrm>
              <a:off x="2948" y="91"/>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18</a:t>
              </a:r>
              <a:endParaRPr lang="en-US" altLang="zh-CN" dirty="0">
                <a:ea typeface="宋体" panose="02010600030101010101" pitchFamily="2" charset="-122"/>
              </a:endParaRPr>
            </a:p>
          </p:txBody>
        </p:sp>
        <p:sp>
          <p:nvSpPr>
            <p:cNvPr id="78886" name="Oval 89"/>
            <p:cNvSpPr>
              <a:spLocks noChangeArrowheads="1"/>
            </p:cNvSpPr>
            <p:nvPr/>
          </p:nvSpPr>
          <p:spPr bwMode="auto">
            <a:xfrm>
              <a:off x="2767" y="91"/>
              <a:ext cx="181"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a:ea typeface="宋体" panose="02010600030101010101" pitchFamily="2" charset="-122"/>
                </a:rPr>
                <a:t>，</a:t>
              </a:r>
              <a:endParaRPr lang="zh-CN" altLang="en-US">
                <a:ea typeface="宋体" panose="02010600030101010101" pitchFamily="2" charset="-122"/>
              </a:endParaRPr>
            </a:p>
          </p:txBody>
        </p:sp>
        <p:sp>
          <p:nvSpPr>
            <p:cNvPr id="78887" name="Rectangle 90"/>
            <p:cNvSpPr>
              <a:spLocks noChangeArrowheads="1"/>
            </p:cNvSpPr>
            <p:nvPr/>
          </p:nvSpPr>
          <p:spPr bwMode="auto">
            <a:xfrm>
              <a:off x="3130" y="0"/>
              <a:ext cx="22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2000">
                  <a:ea typeface="宋体" panose="02010600030101010101" pitchFamily="2" charset="-122"/>
                </a:rPr>
                <a:t>}</a:t>
              </a:r>
              <a:endParaRPr lang="en-US" altLang="zh-CN" sz="2000">
                <a:ea typeface="宋体" panose="02010600030101010101" pitchFamily="2" charset="-122"/>
              </a:endParaRPr>
            </a:p>
          </p:txBody>
        </p:sp>
      </p:grpSp>
      <p:sp>
        <p:nvSpPr>
          <p:cNvPr id="79963" name="Rectangle 91"/>
          <p:cNvSpPr>
            <a:spLocks noChangeArrowheads="1"/>
          </p:cNvSpPr>
          <p:nvPr/>
        </p:nvSpPr>
        <p:spPr bwMode="auto">
          <a:xfrm>
            <a:off x="1908175" y="2589531"/>
            <a:ext cx="792163" cy="45719"/>
          </a:xfrm>
          <a:prstGeom prst="rect">
            <a:avLst/>
          </a:prstGeom>
          <a:solidFill>
            <a:srgbClr val="FF0000"/>
          </a:solidFill>
          <a:ln w="9525">
            <a:solidFill>
              <a:srgbClr val="FF0000"/>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endParaRPr lang="zh-CN" altLang="en-US"/>
          </a:p>
        </p:txBody>
      </p:sp>
      <p:grpSp>
        <p:nvGrpSpPr>
          <p:cNvPr id="9" name="Group 92"/>
          <p:cNvGrpSpPr/>
          <p:nvPr/>
        </p:nvGrpSpPr>
        <p:grpSpPr bwMode="auto">
          <a:xfrm>
            <a:off x="2082800" y="4292600"/>
            <a:ext cx="2271713" cy="45719"/>
            <a:chOff x="0" y="0"/>
            <a:chExt cx="1431" cy="136"/>
          </a:xfrm>
          <a:solidFill>
            <a:srgbClr val="FF0000"/>
          </a:solidFill>
        </p:grpSpPr>
        <p:sp>
          <p:nvSpPr>
            <p:cNvPr id="78866" name="Rectangle 93"/>
            <p:cNvSpPr>
              <a:spLocks noChangeArrowheads="1"/>
            </p:cNvSpPr>
            <p:nvPr/>
          </p:nvSpPr>
          <p:spPr bwMode="auto">
            <a:xfrm>
              <a:off x="0" y="0"/>
              <a:ext cx="226" cy="136"/>
            </a:xfrm>
            <a:prstGeom prst="rect">
              <a:avLst/>
            </a:prstGeom>
            <a:grpFill/>
            <a:ln w="9525">
              <a:solidFill>
                <a:srgbClr val="FF0000"/>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endParaRPr lang="zh-CN" altLang="en-US"/>
            </a:p>
          </p:txBody>
        </p:sp>
        <p:sp>
          <p:nvSpPr>
            <p:cNvPr id="78867" name="Rectangle 94"/>
            <p:cNvSpPr>
              <a:spLocks noChangeArrowheads="1"/>
            </p:cNvSpPr>
            <p:nvPr/>
          </p:nvSpPr>
          <p:spPr bwMode="auto">
            <a:xfrm>
              <a:off x="1205" y="0"/>
              <a:ext cx="226" cy="136"/>
            </a:xfrm>
            <a:prstGeom prst="rect">
              <a:avLst/>
            </a:prstGeom>
            <a:grpFill/>
            <a:ln w="9525">
              <a:solidFill>
                <a:srgbClr val="FF0000"/>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endParaRPr lang="zh-CN" altLang="en-US"/>
            </a:p>
          </p:txBody>
        </p:sp>
      </p:grpSp>
      <p:sp>
        <p:nvSpPr>
          <p:cNvPr id="79967" name="Rectangle 95"/>
          <p:cNvSpPr>
            <a:spLocks noChangeArrowheads="1"/>
          </p:cNvSpPr>
          <p:nvPr/>
        </p:nvSpPr>
        <p:spPr bwMode="auto">
          <a:xfrm>
            <a:off x="2771775" y="3141663"/>
            <a:ext cx="792163" cy="55489"/>
          </a:xfrm>
          <a:prstGeom prst="rect">
            <a:avLst/>
          </a:prstGeom>
          <a:solidFill>
            <a:srgbClr val="FF0000"/>
          </a:solidFill>
          <a:ln w="9525">
            <a:solidFill>
              <a:srgbClr val="FF0000"/>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endParaRPr lang="zh-CN" altLang="en-US"/>
          </a:p>
        </p:txBody>
      </p:sp>
      <p:grpSp>
        <p:nvGrpSpPr>
          <p:cNvPr id="10" name="Group 96"/>
          <p:cNvGrpSpPr/>
          <p:nvPr/>
        </p:nvGrpSpPr>
        <p:grpSpPr bwMode="auto">
          <a:xfrm>
            <a:off x="2005013" y="5191126"/>
            <a:ext cx="2906712" cy="155575"/>
            <a:chOff x="0" y="21"/>
            <a:chExt cx="1831" cy="98"/>
          </a:xfrm>
        </p:grpSpPr>
        <p:sp>
          <p:nvSpPr>
            <p:cNvPr id="78864" name="Rectangle 97"/>
            <p:cNvSpPr>
              <a:spLocks noChangeArrowheads="1"/>
            </p:cNvSpPr>
            <p:nvPr/>
          </p:nvSpPr>
          <p:spPr bwMode="auto">
            <a:xfrm>
              <a:off x="0" y="90"/>
              <a:ext cx="226" cy="29"/>
            </a:xfrm>
            <a:prstGeom prst="rect">
              <a:avLst/>
            </a:prstGeom>
            <a:solidFill>
              <a:srgbClr val="FF0000"/>
            </a:solidFill>
            <a:ln w="9525">
              <a:solidFill>
                <a:srgbClr val="FF0000"/>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endParaRPr lang="zh-CN" altLang="en-US"/>
            </a:p>
          </p:txBody>
        </p:sp>
        <p:sp>
          <p:nvSpPr>
            <p:cNvPr id="78865" name="Rectangle 98"/>
            <p:cNvSpPr>
              <a:spLocks noChangeArrowheads="1"/>
            </p:cNvSpPr>
            <p:nvPr/>
          </p:nvSpPr>
          <p:spPr bwMode="auto">
            <a:xfrm>
              <a:off x="1605" y="21"/>
              <a:ext cx="226" cy="29"/>
            </a:xfrm>
            <a:prstGeom prst="rect">
              <a:avLst/>
            </a:prstGeom>
            <a:solidFill>
              <a:srgbClr val="FF0000"/>
            </a:solidFill>
            <a:ln w="9525">
              <a:solidFill>
                <a:srgbClr val="FF0000"/>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endParaRPr lang="zh-CN" altLang="en-US"/>
            </a:p>
          </p:txBody>
        </p:sp>
      </p:grpSp>
      <p:grpSp>
        <p:nvGrpSpPr>
          <p:cNvPr id="101" name="组合 100"/>
          <p:cNvGrpSpPr/>
          <p:nvPr/>
        </p:nvGrpSpPr>
        <p:grpSpPr>
          <a:xfrm>
            <a:off x="251520" y="129471"/>
            <a:ext cx="7848872" cy="649551"/>
            <a:chOff x="718072" y="5184550"/>
            <a:chExt cx="7848872" cy="649551"/>
          </a:xfrm>
        </p:grpSpPr>
        <p:grpSp>
          <p:nvGrpSpPr>
            <p:cNvPr id="102" name="组合 101"/>
            <p:cNvGrpSpPr/>
            <p:nvPr/>
          </p:nvGrpSpPr>
          <p:grpSpPr>
            <a:xfrm>
              <a:off x="718072" y="5184550"/>
              <a:ext cx="7848872" cy="649551"/>
              <a:chOff x="738579" y="5820119"/>
              <a:chExt cx="8549038" cy="850570"/>
            </a:xfrm>
          </p:grpSpPr>
          <p:sp>
            <p:nvSpPr>
              <p:cNvPr id="104"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5" name="TextBox 6"/>
              <p:cNvSpPr txBox="1">
                <a:spLocks noChangeArrowheads="1"/>
              </p:cNvSpPr>
              <p:nvPr/>
            </p:nvSpPr>
            <p:spPr bwMode="auto">
              <a:xfrm>
                <a:off x="738579" y="5824367"/>
                <a:ext cx="8549038" cy="84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8.7 </a:t>
                </a:r>
                <a:r>
                  <a:rPr lang="zh-CN" altLang="en-US" sz="3600" b="1" dirty="0">
                    <a:latin typeface="Times New Roman" panose="02020603050405020304" pitchFamily="18" charset="0"/>
                    <a:ea typeface="黑体" panose="02010609060101010101" pitchFamily="49" charset="-122"/>
                  </a:rPr>
                  <a:t>哈夫曼树 </a:t>
                </a:r>
                <a:r>
                  <a:rPr lang="en-US" altLang="zh-CN" sz="3600" b="1" dirty="0">
                    <a:latin typeface="Times New Roman" panose="02020603050405020304" pitchFamily="18" charset="0"/>
                    <a:ea typeface="黑体" panose="02010609060101010101" pitchFamily="49" charset="-122"/>
                  </a:rPr>
                  <a:t>(</a:t>
                </a:r>
                <a:r>
                  <a:rPr lang="en-US" altLang="zh-CN" sz="3600" b="1" dirty="0">
                    <a:solidFill>
                      <a:srgbClr val="0000FF"/>
                    </a:solidFill>
                    <a:latin typeface="Times New Roman" panose="02020603050405020304" pitchFamily="18" charset="0"/>
                    <a:ea typeface="黑体" panose="02010609060101010101" pitchFamily="49" charset="-122"/>
                  </a:rPr>
                  <a:t>Huffman Tree</a:t>
                </a:r>
                <a:r>
                  <a:rPr lang="en-US" altLang="zh-CN" sz="3600" b="1" dirty="0">
                    <a:latin typeface="Times New Roman" panose="02020603050405020304" pitchFamily="18" charset="0"/>
                    <a:ea typeface="黑体" panose="02010609060101010101" pitchFamily="49" charset="-122"/>
                  </a:rPr>
                  <a:t>)</a:t>
                </a:r>
                <a:endParaRPr lang="zh-CN" altLang="en-US" sz="3600" b="1" dirty="0">
                  <a:latin typeface="Times New Roman" panose="02020603050405020304" pitchFamily="18" charset="0"/>
                  <a:ea typeface="黑体" panose="02010609060101010101" pitchFamily="49" charset="-122"/>
                </a:endParaRPr>
              </a:p>
            </p:txBody>
          </p:sp>
        </p:grpSp>
        <p:pic>
          <p:nvPicPr>
            <p:cNvPr id="103" name="图片 10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552" y="5308113"/>
              <a:ext cx="386546" cy="3874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blinds(horizontal)">
                                      <p:cBhvr>
                                        <p:cTn id="7" dur="500"/>
                                        <p:tgtEl>
                                          <p:spTgt spid="798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9875">
                                            <p:txEl>
                                              <p:pRg st="1" end="1"/>
                                            </p:txEl>
                                          </p:spTgt>
                                        </p:tgtEl>
                                        <p:attrNameLst>
                                          <p:attrName>style.visibility</p:attrName>
                                        </p:attrNameLst>
                                      </p:cBhvr>
                                      <p:to>
                                        <p:strVal val="visible"/>
                                      </p:to>
                                    </p:set>
                                    <p:animEffect transition="in" filter="blinds(horizontal)">
                                      <p:cBhvr>
                                        <p:cTn id="12" dur="500"/>
                                        <p:tgtEl>
                                          <p:spTgt spid="798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875">
                                            <p:txEl>
                                              <p:pRg st="2" end="2"/>
                                            </p:txEl>
                                          </p:spTgt>
                                        </p:tgtEl>
                                        <p:attrNameLst>
                                          <p:attrName>style.visibility</p:attrName>
                                        </p:attrNameLst>
                                      </p:cBhvr>
                                      <p:to>
                                        <p:strVal val="visible"/>
                                      </p:to>
                                    </p:set>
                                    <p:animEffect transition="in" filter="blinds(horizontal)">
                                      <p:cBhvr>
                                        <p:cTn id="17" dur="500"/>
                                        <p:tgtEl>
                                          <p:spTgt spid="798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9963"/>
                                        </p:tgtEl>
                                        <p:attrNameLst>
                                          <p:attrName>style.visibility</p:attrName>
                                        </p:attrNameLst>
                                      </p:cBhvr>
                                      <p:to>
                                        <p:strVal val="visible"/>
                                      </p:to>
                                    </p:set>
                                    <p:animEffect transition="in" filter="blinds(horizontal)">
                                      <p:cBhvr>
                                        <p:cTn id="27" dur="500"/>
                                        <p:tgtEl>
                                          <p:spTgt spid="7996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79963"/>
                                        </p:tgtEl>
                                      </p:cBhvr>
                                    </p:animEffect>
                                    <p:set>
                                      <p:cBhvr>
                                        <p:cTn id="32" dur="1" fill="hold">
                                          <p:stCondLst>
                                            <p:cond delay="499"/>
                                          </p:stCondLst>
                                        </p:cTn>
                                        <p:tgtEl>
                                          <p:spTgt spid="7996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9967"/>
                                        </p:tgtEl>
                                        <p:attrNameLst>
                                          <p:attrName>style.visibility</p:attrName>
                                        </p:attrNameLst>
                                      </p:cBhvr>
                                      <p:to>
                                        <p:strVal val="visible"/>
                                      </p:to>
                                    </p:set>
                                    <p:animEffect transition="in" filter="blinds(horizontal)">
                                      <p:cBhvr>
                                        <p:cTn id="47" dur="500"/>
                                        <p:tgtEl>
                                          <p:spTgt spid="7996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grpId="1" nodeType="clickEffect">
                                  <p:stCondLst>
                                    <p:cond delay="0"/>
                                  </p:stCondLst>
                                  <p:childTnLst>
                                    <p:animEffect transition="out" filter="blinds(horizontal)">
                                      <p:cBhvr>
                                        <p:cTn id="51" dur="500"/>
                                        <p:tgtEl>
                                          <p:spTgt spid="79967"/>
                                        </p:tgtEl>
                                      </p:cBhvr>
                                    </p:animEffect>
                                    <p:set>
                                      <p:cBhvr>
                                        <p:cTn id="52" dur="1" fill="hold">
                                          <p:stCondLst>
                                            <p:cond delay="499"/>
                                          </p:stCondLst>
                                        </p:cTn>
                                        <p:tgtEl>
                                          <p:spTgt spid="7996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blinds(horizontal)">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blinds(horizontal)">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11" presetClass="entr" presetSubtype="0" fill="hold" nodeType="clickEffect">
                                  <p:stCondLst>
                                    <p:cond delay="0"/>
                                  </p:stCondLst>
                                  <p:childTnLst>
                                    <p:set>
                                      <p:cBhvr>
                                        <p:cTn id="66" dur="1000">
                                          <p:stCondLst>
                                            <p:cond delay="0"/>
                                          </p:stCondLst>
                                        </p:cTn>
                                        <p:tgtEl>
                                          <p:spTgt spid="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3" presetClass="exit" presetSubtype="10" fill="hold" nodeType="clickEffect">
                                  <p:stCondLst>
                                    <p:cond delay="0"/>
                                  </p:stCondLst>
                                  <p:childTnLst>
                                    <p:animEffect transition="out" filter="blinds(horizontal)">
                                      <p:cBhvr>
                                        <p:cTn id="70" dur="500"/>
                                        <p:tgtEl>
                                          <p:spTgt spid="9"/>
                                        </p:tgtEl>
                                      </p:cBhvr>
                                    </p:animEffect>
                                    <p:set>
                                      <p:cBhvr>
                                        <p:cTn id="71" dur="1" fill="hold">
                                          <p:stCondLst>
                                            <p:cond delay="499"/>
                                          </p:stCondLst>
                                        </p:cTn>
                                        <p:tgtEl>
                                          <p:spTgt spid="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blinds(horizontal)">
                                      <p:cBhvr>
                                        <p:cTn id="76" dur="500"/>
                                        <p:tgtEl>
                                          <p:spTgt spid="8"/>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blinds(horizontal)">
                                      <p:cBhvr>
                                        <p:cTn id="81" dur="500"/>
                                        <p:tgtEl>
                                          <p:spTgt spid="7"/>
                                        </p:tgtEl>
                                      </p:cBhvr>
                                    </p:animEffect>
                                  </p:childTnLst>
                                </p:cTn>
                              </p:par>
                            </p:childTnLst>
                          </p:cTn>
                        </p:par>
                      </p:childTnLst>
                    </p:cTn>
                  </p:par>
                  <p:par>
                    <p:cTn id="82" fill="hold">
                      <p:stCondLst>
                        <p:cond delay="indefinite"/>
                      </p:stCondLst>
                      <p:childTnLst>
                        <p:par>
                          <p:cTn id="83" fill="hold">
                            <p:stCondLst>
                              <p:cond delay="0"/>
                            </p:stCondLst>
                            <p:childTnLst>
                              <p:par>
                                <p:cTn id="84" presetID="11" presetClass="entr" presetSubtype="0" fill="hold" nodeType="clickEffect">
                                  <p:stCondLst>
                                    <p:cond delay="0"/>
                                  </p:stCondLst>
                                  <p:childTnLst>
                                    <p:set>
                                      <p:cBhvr>
                                        <p:cTn id="85" dur="1000">
                                          <p:stCondLst>
                                            <p:cond delay="0"/>
                                          </p:stCondLst>
                                        </p:cTn>
                                        <p:tgtEl>
                                          <p:spTgt spid="10"/>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3" presetClass="exit" presetSubtype="10" fill="hold" nodeType="clickEffect">
                                  <p:stCondLst>
                                    <p:cond delay="0"/>
                                  </p:stCondLst>
                                  <p:childTnLst>
                                    <p:animEffect transition="out" filter="blinds(horizontal)">
                                      <p:cBhvr>
                                        <p:cTn id="89" dur="500"/>
                                        <p:tgtEl>
                                          <p:spTgt spid="10"/>
                                        </p:tgtEl>
                                      </p:cBhvr>
                                    </p:animEffect>
                                    <p:set>
                                      <p:cBhvr>
                                        <p:cTn id="9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autoUpdateAnimBg="0" build="p"/>
      <p:bldP spid="79963" grpId="0" animBg="1"/>
      <p:bldP spid="79963" grpId="1" animBg="1"/>
      <p:bldP spid="79967" grpId="0" animBg="1"/>
      <p:bldP spid="7996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776FBDCE-A1BA-4B15-8C4B-425EEA162D0F}"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7173" name="Rectangle 5"/>
          <p:cNvSpPr>
            <a:spLocks noGrp="1" noChangeArrowheads="1"/>
          </p:cNvSpPr>
          <p:nvPr>
            <p:ph type="body" idx="1"/>
          </p:nvPr>
        </p:nvSpPr>
        <p:spPr>
          <a:xfrm>
            <a:off x="457200" y="1015236"/>
            <a:ext cx="8229600" cy="4678451"/>
          </a:xfrm>
        </p:spPr>
        <p:txBody>
          <a:bodyPr/>
          <a:lstStyle/>
          <a:p>
            <a:pPr eaLnBrk="1" hangingPunct="1">
              <a:lnSpc>
                <a:spcPct val="90000"/>
              </a:lnSpc>
              <a:buClr>
                <a:srgbClr val="FF0000"/>
              </a:buClr>
              <a:buFont typeface="Wingdings" panose="05000000000000000000" pitchFamily="2" charset="2"/>
              <a:buChar char="n"/>
            </a:pPr>
            <a:r>
              <a:rPr lang="zh-CN" altLang="en-US" sz="2400" b="1" dirty="0">
                <a:solidFill>
                  <a:srgbClr val="FF0000"/>
                </a:solidFill>
              </a:rPr>
              <a:t>树的表示形式</a:t>
            </a:r>
            <a:endParaRPr lang="zh-CN" altLang="en-US" sz="2400" b="1" dirty="0">
              <a:solidFill>
                <a:srgbClr val="FF0000"/>
              </a:solidFill>
            </a:endParaRPr>
          </a:p>
          <a:p>
            <a:pPr lvl="1" eaLnBrk="1" hangingPunct="1">
              <a:lnSpc>
                <a:spcPct val="90000"/>
              </a:lnSpc>
              <a:buClr>
                <a:srgbClr val="FF0000"/>
              </a:buClr>
            </a:pPr>
            <a:r>
              <a:rPr lang="zh-CN" altLang="en-US" sz="2000" b="1" dirty="0">
                <a:solidFill>
                  <a:srgbClr val="FF0000"/>
                </a:solidFill>
              </a:rPr>
              <a:t>图形表示</a:t>
            </a:r>
            <a:r>
              <a:rPr lang="zh-CN" altLang="en-US" sz="2000" b="1" dirty="0">
                <a:solidFill>
                  <a:schemeClr val="accent2"/>
                </a:solidFill>
              </a:rPr>
              <a:t>，</a:t>
            </a:r>
            <a:r>
              <a:rPr lang="zh-CN" altLang="en-US" sz="2000" b="1" dirty="0"/>
              <a:t>即前面所示的自然界中的“树”的形式</a:t>
            </a:r>
            <a:endParaRPr lang="zh-CN" altLang="en-US" sz="2000" b="1" dirty="0"/>
          </a:p>
          <a:p>
            <a:pPr lvl="1" eaLnBrk="1" hangingPunct="1">
              <a:lnSpc>
                <a:spcPct val="90000"/>
              </a:lnSpc>
              <a:buClr>
                <a:srgbClr val="FF0000"/>
              </a:buClr>
            </a:pPr>
            <a:r>
              <a:rPr lang="zh-CN" altLang="en-US" sz="2000" b="1" dirty="0"/>
              <a:t>目录形式：书的目录，资源管理器中的表示</a:t>
            </a:r>
            <a:endParaRPr lang="zh-CN" altLang="en-US" sz="2000" b="1" dirty="0"/>
          </a:p>
          <a:p>
            <a:pPr lvl="1" eaLnBrk="1" hangingPunct="1">
              <a:lnSpc>
                <a:spcPct val="90000"/>
              </a:lnSpc>
            </a:pPr>
            <a:endParaRPr lang="zh-CN" altLang="en-US" sz="1800" b="1" dirty="0"/>
          </a:p>
          <a:p>
            <a:pPr lvl="1" eaLnBrk="1" hangingPunct="1">
              <a:lnSpc>
                <a:spcPct val="90000"/>
              </a:lnSpc>
            </a:pPr>
            <a:endParaRPr lang="zh-CN" altLang="en-US" sz="1800" b="1" dirty="0"/>
          </a:p>
          <a:p>
            <a:pPr lvl="1" eaLnBrk="1" hangingPunct="1">
              <a:lnSpc>
                <a:spcPct val="90000"/>
              </a:lnSpc>
            </a:pPr>
            <a:endParaRPr lang="zh-CN" altLang="en-US" sz="1800" b="1" dirty="0"/>
          </a:p>
          <a:p>
            <a:pPr eaLnBrk="1" hangingPunct="1">
              <a:lnSpc>
                <a:spcPct val="90000"/>
              </a:lnSpc>
            </a:pPr>
            <a:endParaRPr lang="zh-CN" altLang="en-US" sz="2000" b="1" dirty="0">
              <a:solidFill>
                <a:schemeClr val="accent2"/>
              </a:solidFill>
            </a:endParaRPr>
          </a:p>
          <a:p>
            <a:pPr eaLnBrk="1" hangingPunct="1">
              <a:lnSpc>
                <a:spcPct val="90000"/>
              </a:lnSpc>
            </a:pPr>
            <a:endParaRPr lang="zh-CN" altLang="en-US" sz="2000" b="1" dirty="0">
              <a:solidFill>
                <a:schemeClr val="accent2"/>
              </a:solidFill>
            </a:endParaRPr>
          </a:p>
        </p:txBody>
      </p:sp>
      <p:sp>
        <p:nvSpPr>
          <p:cNvPr id="7175" name="Text Box 7"/>
          <p:cNvSpPr txBox="1">
            <a:spLocks noChangeArrowheads="1"/>
          </p:cNvSpPr>
          <p:nvPr/>
        </p:nvSpPr>
        <p:spPr bwMode="auto">
          <a:xfrm>
            <a:off x="4356100" y="4221163"/>
            <a:ext cx="1333500" cy="365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ea typeface="宋体" panose="02010600030101010101" pitchFamily="2" charset="-122"/>
            </a:endParaRPr>
          </a:p>
        </p:txBody>
      </p:sp>
      <p:grpSp>
        <p:nvGrpSpPr>
          <p:cNvPr id="10" name="组合 9"/>
          <p:cNvGrpSpPr/>
          <p:nvPr/>
        </p:nvGrpSpPr>
        <p:grpSpPr>
          <a:xfrm>
            <a:off x="251520" y="80662"/>
            <a:ext cx="7344816" cy="684042"/>
            <a:chOff x="724593" y="1866348"/>
            <a:chExt cx="7344816" cy="684042"/>
          </a:xfrm>
        </p:grpSpPr>
        <p:grpSp>
          <p:nvGrpSpPr>
            <p:cNvPr id="11" name="组合 10"/>
            <p:cNvGrpSpPr/>
            <p:nvPr/>
          </p:nvGrpSpPr>
          <p:grpSpPr>
            <a:xfrm>
              <a:off x="724593" y="1866348"/>
              <a:ext cx="7344816" cy="684042"/>
              <a:chOff x="683568" y="1326432"/>
              <a:chExt cx="7344816" cy="684042"/>
            </a:xfrm>
          </p:grpSpPr>
          <p:sp>
            <p:nvSpPr>
              <p:cNvPr id="13" name="TextBox 6"/>
              <p:cNvSpPr txBox="1">
                <a:spLocks noChangeArrowheads="1"/>
              </p:cNvSpPr>
              <p:nvPr/>
            </p:nvSpPr>
            <p:spPr bwMode="auto">
              <a:xfrm>
                <a:off x="683568" y="1326432"/>
                <a:ext cx="734481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8.2 </a:t>
                </a:r>
                <a:r>
                  <a:rPr lang="zh-CN" altLang="en-US" sz="3600" b="1" dirty="0">
                    <a:latin typeface="Times New Roman" panose="02020603050405020304" pitchFamily="18" charset="0"/>
                    <a:ea typeface="黑体" panose="02010609060101010101" pitchFamily="49" charset="-122"/>
                  </a:rPr>
                  <a:t>树的相关概念和术语</a:t>
                </a:r>
                <a:endParaRPr lang="zh-CN" altLang="en-US" sz="3600" b="1" dirty="0">
                  <a:latin typeface="黑体" panose="02010609060101010101" pitchFamily="49" charset="-122"/>
                  <a:ea typeface="黑体" panose="02010609060101010101" pitchFamily="49" charset="-122"/>
                </a:endParaRPr>
              </a:p>
            </p:txBody>
          </p:sp>
          <p:sp>
            <p:nvSpPr>
              <p:cNvPr id="14"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grpSp>
        <p:pic>
          <p:nvPicPr>
            <p:cNvPr id="12" name="图片 11"/>
            <p:cNvPicPr>
              <a:picLocks noChangeAspect="1"/>
            </p:cNvPicPr>
            <p:nvPr/>
          </p:nvPicPr>
          <p:blipFill>
            <a:blip r:embed="rId1" cstate="print"/>
            <a:stretch>
              <a:fillRect/>
            </a:stretch>
          </p:blipFill>
          <p:spPr>
            <a:xfrm>
              <a:off x="1202862" y="2008104"/>
              <a:ext cx="450465" cy="385275"/>
            </a:xfrm>
            <a:prstGeom prst="rect">
              <a:avLst/>
            </a:prstGeom>
          </p:spPr>
        </p:pic>
      </p:gr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2972" y="2276872"/>
            <a:ext cx="3720455" cy="3791321"/>
          </a:xfrm>
          <a:prstGeom prst="rect">
            <a:avLst/>
          </a:prstGeom>
        </p:spPr>
      </p:pic>
      <p:pic>
        <p:nvPicPr>
          <p:cNvPr id="17" name="图片 16"/>
          <p:cNvPicPr>
            <a:picLocks noChangeAspect="1"/>
          </p:cNvPicPr>
          <p:nvPr/>
        </p:nvPicPr>
        <p:blipFill>
          <a:blip r:embed="rId3"/>
          <a:stretch>
            <a:fillRect/>
          </a:stretch>
        </p:blipFill>
        <p:spPr>
          <a:xfrm>
            <a:off x="653777" y="2924944"/>
            <a:ext cx="3702323" cy="2091893"/>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animEffect transition="in" filter="blinds(horizontal)">
                                      <p:cBhvr>
                                        <p:cTn id="7" dur="500"/>
                                        <p:tgtEl>
                                          <p:spTgt spid="71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3">
                                            <p:txEl>
                                              <p:pRg st="1" end="1"/>
                                            </p:txEl>
                                          </p:spTgt>
                                        </p:tgtEl>
                                        <p:attrNameLst>
                                          <p:attrName>style.visibility</p:attrName>
                                        </p:attrNameLst>
                                      </p:cBhvr>
                                      <p:to>
                                        <p:strVal val="visible"/>
                                      </p:to>
                                    </p:set>
                                    <p:animEffect transition="in" filter="blinds(horizontal)">
                                      <p:cBhvr>
                                        <p:cTn id="12" dur="500"/>
                                        <p:tgtEl>
                                          <p:spTgt spid="71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3">
                                            <p:txEl>
                                              <p:pRg st="2" end="2"/>
                                            </p:txEl>
                                          </p:spTgt>
                                        </p:tgtEl>
                                        <p:attrNameLst>
                                          <p:attrName>style.visibility</p:attrName>
                                        </p:attrNameLst>
                                      </p:cBhvr>
                                      <p:to>
                                        <p:strVal val="visible"/>
                                      </p:to>
                                    </p:set>
                                    <p:animEffect transition="in" filter="blinds(horizontal)">
                                      <p:cBhvr>
                                        <p:cTn id="17" dur="500"/>
                                        <p:tgtEl>
                                          <p:spTgt spid="717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175"/>
                                        </p:tgtEl>
                                        <p:attrNameLst>
                                          <p:attrName>style.visibility</p:attrName>
                                        </p:attrNameLst>
                                      </p:cBhvr>
                                      <p:to>
                                        <p:strVal val="visible"/>
                                      </p:to>
                                    </p:set>
                                    <p:animEffect transition="in" filter="blinds(horizontal)">
                                      <p:cBhvr>
                                        <p:cTn id="20" dur="500"/>
                                        <p:tgtEl>
                                          <p:spTgt spid="7175"/>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utoUpdateAnimBg="0" uiExpand="1" build="p"/>
      <p:bldP spid="7175" grpId="0" bldLvl="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4CDEA3BC-08BF-4CED-B139-425D16940BCE}"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79876" name="Rectangle 3"/>
          <p:cNvSpPr>
            <a:spLocks noGrp="1" noChangeArrowheads="1"/>
          </p:cNvSpPr>
          <p:nvPr>
            <p:ph type="body" idx="1"/>
          </p:nvPr>
        </p:nvSpPr>
        <p:spPr/>
        <p:txBody>
          <a:bodyPr/>
          <a:lstStyle/>
          <a:p>
            <a:pPr algn="ctr" eaLnBrk="1" hangingPunct="1">
              <a:buFont typeface="Wingdings" panose="05000000000000000000" pitchFamily="2" charset="2"/>
              <a:buNone/>
            </a:pPr>
            <a:r>
              <a:rPr lang="zh-CN" altLang="en-US" dirty="0"/>
              <a:t>　　</a:t>
            </a:r>
            <a:endParaRPr lang="zh-CN" altLang="en-US" dirty="0"/>
          </a:p>
        </p:txBody>
      </p:sp>
      <p:sp>
        <p:nvSpPr>
          <p:cNvPr id="80900" name="Rectangle 4"/>
          <p:cNvSpPr>
            <a:spLocks noChangeArrowheads="1"/>
          </p:cNvSpPr>
          <p:nvPr/>
        </p:nvSpPr>
        <p:spPr bwMode="auto">
          <a:xfrm>
            <a:off x="468313" y="3357563"/>
            <a:ext cx="11525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2000">
                <a:ea typeface="宋体" panose="02010600030101010101" pitchFamily="2" charset="-122"/>
              </a:rPr>
              <a:t>T={</a:t>
            </a:r>
            <a:endParaRPr lang="en-US" altLang="zh-CN" sz="2000">
              <a:ea typeface="宋体" panose="02010600030101010101" pitchFamily="2" charset="-122"/>
            </a:endParaRPr>
          </a:p>
        </p:txBody>
      </p:sp>
      <p:sp>
        <p:nvSpPr>
          <p:cNvPr id="80901" name="Oval 5"/>
          <p:cNvSpPr>
            <a:spLocks noChangeArrowheads="1"/>
          </p:cNvSpPr>
          <p:nvPr/>
        </p:nvSpPr>
        <p:spPr bwMode="auto">
          <a:xfrm>
            <a:off x="1330325" y="1484313"/>
            <a:ext cx="287338" cy="288925"/>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21</a:t>
            </a:r>
            <a:endParaRPr lang="en-US" altLang="zh-CN" dirty="0">
              <a:ea typeface="宋体" panose="02010600030101010101" pitchFamily="2" charset="-122"/>
            </a:endParaRPr>
          </a:p>
        </p:txBody>
      </p:sp>
      <p:sp>
        <p:nvSpPr>
          <p:cNvPr id="80902" name="Oval 6"/>
          <p:cNvSpPr>
            <a:spLocks noChangeArrowheads="1"/>
          </p:cNvSpPr>
          <p:nvPr/>
        </p:nvSpPr>
        <p:spPr bwMode="auto">
          <a:xfrm>
            <a:off x="755650" y="2708275"/>
            <a:ext cx="287338" cy="288925"/>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5</a:t>
            </a:r>
            <a:endParaRPr lang="en-US" altLang="zh-CN" dirty="0">
              <a:ea typeface="宋体" panose="02010600030101010101" pitchFamily="2" charset="-122"/>
            </a:endParaRPr>
          </a:p>
        </p:txBody>
      </p:sp>
      <p:sp>
        <p:nvSpPr>
          <p:cNvPr id="80903" name="Oval 7"/>
          <p:cNvSpPr>
            <a:spLocks noChangeArrowheads="1"/>
          </p:cNvSpPr>
          <p:nvPr/>
        </p:nvSpPr>
        <p:spPr bwMode="auto">
          <a:xfrm>
            <a:off x="1330325" y="2708275"/>
            <a:ext cx="287338" cy="288925"/>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6</a:t>
            </a:r>
            <a:endParaRPr lang="en-US" altLang="zh-CN" dirty="0">
              <a:ea typeface="宋体" panose="02010600030101010101" pitchFamily="2" charset="-122"/>
            </a:endParaRPr>
          </a:p>
        </p:txBody>
      </p:sp>
      <p:sp>
        <p:nvSpPr>
          <p:cNvPr id="80904" name="Oval 8"/>
          <p:cNvSpPr>
            <a:spLocks noChangeArrowheads="1"/>
          </p:cNvSpPr>
          <p:nvPr/>
        </p:nvSpPr>
        <p:spPr bwMode="auto">
          <a:xfrm>
            <a:off x="2266950" y="1484313"/>
            <a:ext cx="287338" cy="288925"/>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15</a:t>
            </a:r>
            <a:endParaRPr lang="en-US" altLang="zh-CN" dirty="0">
              <a:ea typeface="宋体" panose="02010600030101010101" pitchFamily="2" charset="-122"/>
            </a:endParaRPr>
          </a:p>
        </p:txBody>
      </p:sp>
      <p:sp>
        <p:nvSpPr>
          <p:cNvPr id="80905" name="Oval 9"/>
          <p:cNvSpPr>
            <a:spLocks noChangeArrowheads="1"/>
          </p:cNvSpPr>
          <p:nvPr/>
        </p:nvSpPr>
        <p:spPr bwMode="auto">
          <a:xfrm>
            <a:off x="1979613" y="2060575"/>
            <a:ext cx="287337" cy="288925"/>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7</a:t>
            </a:r>
            <a:endParaRPr lang="en-US" altLang="zh-CN" dirty="0">
              <a:ea typeface="宋体" panose="02010600030101010101" pitchFamily="2" charset="-122"/>
            </a:endParaRPr>
          </a:p>
        </p:txBody>
      </p:sp>
      <p:sp>
        <p:nvSpPr>
          <p:cNvPr id="80906" name="Oval 10"/>
          <p:cNvSpPr>
            <a:spLocks noChangeArrowheads="1"/>
          </p:cNvSpPr>
          <p:nvPr/>
        </p:nvSpPr>
        <p:spPr bwMode="auto">
          <a:xfrm>
            <a:off x="2482850" y="2060575"/>
            <a:ext cx="287338" cy="288925"/>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8</a:t>
            </a:r>
            <a:endParaRPr lang="en-US" altLang="zh-CN" dirty="0">
              <a:ea typeface="宋体" panose="02010600030101010101" pitchFamily="2" charset="-122"/>
            </a:endParaRPr>
          </a:p>
        </p:txBody>
      </p:sp>
      <p:sp>
        <p:nvSpPr>
          <p:cNvPr id="80907" name="Oval 11"/>
          <p:cNvSpPr>
            <a:spLocks noChangeArrowheads="1"/>
          </p:cNvSpPr>
          <p:nvPr/>
        </p:nvSpPr>
        <p:spPr bwMode="auto">
          <a:xfrm>
            <a:off x="1763713" y="2708275"/>
            <a:ext cx="287337" cy="288925"/>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3</a:t>
            </a:r>
            <a:endParaRPr lang="en-US" altLang="zh-CN" dirty="0">
              <a:ea typeface="宋体" panose="02010600030101010101" pitchFamily="2" charset="-122"/>
            </a:endParaRPr>
          </a:p>
        </p:txBody>
      </p:sp>
      <p:sp>
        <p:nvSpPr>
          <p:cNvPr id="80908" name="Oval 12"/>
          <p:cNvSpPr>
            <a:spLocks noChangeArrowheads="1"/>
          </p:cNvSpPr>
          <p:nvPr/>
        </p:nvSpPr>
        <p:spPr bwMode="auto">
          <a:xfrm>
            <a:off x="2266950" y="2708275"/>
            <a:ext cx="287338" cy="288925"/>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80909" name="Oval 13"/>
          <p:cNvSpPr>
            <a:spLocks noChangeArrowheads="1"/>
          </p:cNvSpPr>
          <p:nvPr/>
        </p:nvSpPr>
        <p:spPr bwMode="auto">
          <a:xfrm>
            <a:off x="1547813" y="2060575"/>
            <a:ext cx="287337" cy="288925"/>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10</a:t>
            </a:r>
            <a:endParaRPr lang="en-US" altLang="zh-CN" dirty="0">
              <a:ea typeface="宋体" panose="02010600030101010101" pitchFamily="2" charset="-122"/>
            </a:endParaRPr>
          </a:p>
        </p:txBody>
      </p:sp>
      <p:sp>
        <p:nvSpPr>
          <p:cNvPr id="80910" name="Oval 14"/>
          <p:cNvSpPr>
            <a:spLocks noChangeArrowheads="1"/>
          </p:cNvSpPr>
          <p:nvPr/>
        </p:nvSpPr>
        <p:spPr bwMode="auto">
          <a:xfrm>
            <a:off x="2987675" y="1484313"/>
            <a:ext cx="287338" cy="288925"/>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12</a:t>
            </a:r>
            <a:endParaRPr lang="en-US" altLang="zh-CN" dirty="0">
              <a:ea typeface="宋体" panose="02010600030101010101" pitchFamily="2" charset="-122"/>
            </a:endParaRPr>
          </a:p>
        </p:txBody>
      </p:sp>
      <p:sp>
        <p:nvSpPr>
          <p:cNvPr id="80911" name="Oval 15"/>
          <p:cNvSpPr>
            <a:spLocks noChangeArrowheads="1"/>
          </p:cNvSpPr>
          <p:nvPr/>
        </p:nvSpPr>
        <p:spPr bwMode="auto">
          <a:xfrm>
            <a:off x="3706813" y="1484313"/>
            <a:ext cx="287337" cy="288925"/>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18</a:t>
            </a:r>
            <a:endParaRPr lang="en-US" altLang="zh-CN" dirty="0">
              <a:ea typeface="宋体" panose="02010600030101010101" pitchFamily="2" charset="-122"/>
            </a:endParaRPr>
          </a:p>
        </p:txBody>
      </p:sp>
      <p:sp>
        <p:nvSpPr>
          <p:cNvPr id="79889" name="Rectangle 16"/>
          <p:cNvSpPr>
            <a:spLocks noChangeArrowheads="1"/>
          </p:cNvSpPr>
          <p:nvPr/>
        </p:nvSpPr>
        <p:spPr bwMode="auto">
          <a:xfrm>
            <a:off x="539750" y="981075"/>
            <a:ext cx="7993063"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spcBef>
                <a:spcPct val="20000"/>
              </a:spcBef>
              <a:buClr>
                <a:schemeClr val="accent2"/>
              </a:buClr>
              <a:buFont typeface="Wingdings" panose="05000000000000000000" pitchFamily="2" charset="2"/>
              <a:buNone/>
            </a:pPr>
            <a:endParaRPr lang="zh-CN" altLang="en-US" sz="2600">
              <a:latin typeface="Times New Roman" panose="02020603050405020304" pitchFamily="18" charset="0"/>
            </a:endParaRPr>
          </a:p>
        </p:txBody>
      </p:sp>
      <p:sp>
        <p:nvSpPr>
          <p:cNvPr id="80913" name="Line 17"/>
          <p:cNvSpPr>
            <a:spLocks noChangeShapeType="1"/>
          </p:cNvSpPr>
          <p:nvPr/>
        </p:nvSpPr>
        <p:spPr bwMode="auto">
          <a:xfrm flipH="1">
            <a:off x="2123728" y="1758950"/>
            <a:ext cx="214660" cy="3000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0914" name="Oval 18"/>
          <p:cNvSpPr>
            <a:spLocks noChangeArrowheads="1"/>
          </p:cNvSpPr>
          <p:nvPr/>
        </p:nvSpPr>
        <p:spPr bwMode="auto">
          <a:xfrm>
            <a:off x="1042988" y="2060575"/>
            <a:ext cx="287337" cy="288925"/>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11</a:t>
            </a:r>
            <a:endParaRPr lang="en-US" altLang="zh-CN" dirty="0">
              <a:ea typeface="宋体" panose="02010600030101010101" pitchFamily="2" charset="-122"/>
            </a:endParaRPr>
          </a:p>
        </p:txBody>
      </p:sp>
      <p:sp>
        <p:nvSpPr>
          <p:cNvPr id="80915" name="Line 19"/>
          <p:cNvSpPr>
            <a:spLocks noChangeShapeType="1"/>
          </p:cNvSpPr>
          <p:nvPr/>
        </p:nvSpPr>
        <p:spPr bwMode="auto">
          <a:xfrm flipH="1">
            <a:off x="1187624" y="1756941"/>
            <a:ext cx="206202" cy="3020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0916" name="Line 20"/>
          <p:cNvSpPr>
            <a:spLocks noChangeShapeType="1"/>
          </p:cNvSpPr>
          <p:nvPr/>
        </p:nvSpPr>
        <p:spPr bwMode="auto">
          <a:xfrm>
            <a:off x="1547813" y="1755775"/>
            <a:ext cx="152400" cy="30321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0917" name="Line 21"/>
          <p:cNvSpPr>
            <a:spLocks noChangeShapeType="1"/>
          </p:cNvSpPr>
          <p:nvPr/>
        </p:nvSpPr>
        <p:spPr bwMode="auto">
          <a:xfrm flipH="1">
            <a:off x="889000" y="2328862"/>
            <a:ext cx="227012" cy="3778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0918" name="Line 22"/>
          <p:cNvSpPr>
            <a:spLocks noChangeShapeType="1"/>
          </p:cNvSpPr>
          <p:nvPr/>
        </p:nvSpPr>
        <p:spPr bwMode="auto">
          <a:xfrm>
            <a:off x="1259632" y="2326333"/>
            <a:ext cx="205630" cy="38035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0919" name="Oval 23"/>
          <p:cNvSpPr>
            <a:spLocks noChangeArrowheads="1"/>
          </p:cNvSpPr>
          <p:nvPr/>
        </p:nvSpPr>
        <p:spPr bwMode="auto">
          <a:xfrm>
            <a:off x="1690688" y="1484313"/>
            <a:ext cx="287337"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a:ea typeface="宋体" panose="02010600030101010101" pitchFamily="2" charset="-122"/>
              </a:rPr>
              <a:t>，</a:t>
            </a:r>
            <a:endParaRPr lang="zh-CN" altLang="en-US">
              <a:ea typeface="宋体" panose="02010600030101010101" pitchFamily="2" charset="-122"/>
            </a:endParaRPr>
          </a:p>
        </p:txBody>
      </p:sp>
      <p:sp>
        <p:nvSpPr>
          <p:cNvPr id="80920" name="Line 24"/>
          <p:cNvSpPr>
            <a:spLocks noChangeShapeType="1"/>
          </p:cNvSpPr>
          <p:nvPr/>
        </p:nvSpPr>
        <p:spPr bwMode="auto">
          <a:xfrm>
            <a:off x="2482850" y="1758950"/>
            <a:ext cx="153988" cy="3000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0921" name="Line 25"/>
          <p:cNvSpPr>
            <a:spLocks noChangeShapeType="1"/>
          </p:cNvSpPr>
          <p:nvPr/>
        </p:nvSpPr>
        <p:spPr bwMode="auto">
          <a:xfrm flipH="1">
            <a:off x="1898649" y="2322512"/>
            <a:ext cx="150814" cy="38640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0922" name="Line 26"/>
          <p:cNvSpPr>
            <a:spLocks noChangeShapeType="1"/>
          </p:cNvSpPr>
          <p:nvPr/>
        </p:nvSpPr>
        <p:spPr bwMode="auto">
          <a:xfrm>
            <a:off x="2195513" y="2332038"/>
            <a:ext cx="204787" cy="37979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0923" name="Oval 27"/>
          <p:cNvSpPr>
            <a:spLocks noChangeArrowheads="1"/>
          </p:cNvSpPr>
          <p:nvPr/>
        </p:nvSpPr>
        <p:spPr bwMode="auto">
          <a:xfrm>
            <a:off x="2627313" y="1484313"/>
            <a:ext cx="287337"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a:ea typeface="宋体" panose="02010600030101010101" pitchFamily="2" charset="-122"/>
              </a:rPr>
              <a:t>，</a:t>
            </a:r>
            <a:endParaRPr lang="zh-CN" altLang="en-US">
              <a:ea typeface="宋体" panose="02010600030101010101" pitchFamily="2" charset="-122"/>
            </a:endParaRPr>
          </a:p>
        </p:txBody>
      </p:sp>
      <p:sp>
        <p:nvSpPr>
          <p:cNvPr id="80924" name="Oval 28"/>
          <p:cNvSpPr>
            <a:spLocks noChangeArrowheads="1"/>
          </p:cNvSpPr>
          <p:nvPr/>
        </p:nvSpPr>
        <p:spPr bwMode="auto">
          <a:xfrm>
            <a:off x="3348038" y="1484313"/>
            <a:ext cx="287337"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a:ea typeface="宋体" panose="02010600030101010101" pitchFamily="2" charset="-122"/>
              </a:rPr>
              <a:t>，</a:t>
            </a:r>
            <a:endParaRPr lang="zh-CN" altLang="en-US">
              <a:ea typeface="宋体" panose="02010600030101010101" pitchFamily="2" charset="-122"/>
            </a:endParaRPr>
          </a:p>
        </p:txBody>
      </p:sp>
      <p:sp>
        <p:nvSpPr>
          <p:cNvPr id="80925" name="Rectangle 29"/>
          <p:cNvSpPr>
            <a:spLocks noChangeArrowheads="1"/>
          </p:cNvSpPr>
          <p:nvPr/>
        </p:nvSpPr>
        <p:spPr bwMode="auto">
          <a:xfrm>
            <a:off x="3995738" y="1339850"/>
            <a:ext cx="36036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2000" b="1">
                <a:ea typeface="宋体" panose="02010600030101010101" pitchFamily="2" charset="-122"/>
              </a:rPr>
              <a:t>}</a:t>
            </a:r>
            <a:endParaRPr lang="en-US" altLang="zh-CN" sz="2000" b="1">
              <a:ea typeface="宋体" panose="02010600030101010101" pitchFamily="2" charset="-122"/>
            </a:endParaRPr>
          </a:p>
        </p:txBody>
      </p:sp>
      <p:sp>
        <p:nvSpPr>
          <p:cNvPr id="80926" name="Rectangle 30"/>
          <p:cNvSpPr>
            <a:spLocks noChangeArrowheads="1"/>
          </p:cNvSpPr>
          <p:nvPr/>
        </p:nvSpPr>
        <p:spPr bwMode="auto">
          <a:xfrm>
            <a:off x="4716463" y="1125538"/>
            <a:ext cx="11525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2000">
                <a:ea typeface="宋体" panose="02010600030101010101" pitchFamily="2" charset="-122"/>
              </a:rPr>
              <a:t>T={</a:t>
            </a:r>
            <a:endParaRPr lang="en-US" altLang="zh-CN" sz="2000">
              <a:ea typeface="宋体" panose="02010600030101010101" pitchFamily="2" charset="-122"/>
            </a:endParaRPr>
          </a:p>
        </p:txBody>
      </p:sp>
      <p:sp>
        <p:nvSpPr>
          <p:cNvPr id="80927" name="AutoShape 31"/>
          <p:cNvSpPr>
            <a:spLocks noChangeArrowheads="1"/>
          </p:cNvSpPr>
          <p:nvPr/>
        </p:nvSpPr>
        <p:spPr bwMode="auto">
          <a:xfrm>
            <a:off x="4211638" y="1922275"/>
            <a:ext cx="865187" cy="236250"/>
          </a:xfrm>
          <a:prstGeom prst="rightArrow">
            <a:avLst>
              <a:gd name="adj1" fmla="val 50000"/>
              <a:gd name="adj2" fmla="val 60022"/>
            </a:avLst>
          </a:prstGeom>
          <a:solidFill>
            <a:srgbClr val="FF0000"/>
          </a:solidFill>
          <a:ln w="9525">
            <a:solidFill>
              <a:srgbClr val="FF0000"/>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endParaRPr lang="zh-CN" altLang="en-US"/>
          </a:p>
        </p:txBody>
      </p:sp>
      <p:sp>
        <p:nvSpPr>
          <p:cNvPr id="80928" name="Oval 32"/>
          <p:cNvSpPr>
            <a:spLocks noChangeArrowheads="1"/>
          </p:cNvSpPr>
          <p:nvPr/>
        </p:nvSpPr>
        <p:spPr bwMode="auto">
          <a:xfrm>
            <a:off x="5580063" y="1196975"/>
            <a:ext cx="287337" cy="288925"/>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18</a:t>
            </a:r>
            <a:endParaRPr lang="en-US" altLang="zh-CN" dirty="0">
              <a:ea typeface="宋体" panose="02010600030101010101" pitchFamily="2" charset="-122"/>
            </a:endParaRPr>
          </a:p>
        </p:txBody>
      </p:sp>
      <p:sp>
        <p:nvSpPr>
          <p:cNvPr id="80929" name="Oval 33"/>
          <p:cNvSpPr>
            <a:spLocks noChangeArrowheads="1"/>
          </p:cNvSpPr>
          <p:nvPr/>
        </p:nvSpPr>
        <p:spPr bwMode="auto">
          <a:xfrm>
            <a:off x="6300788" y="1196975"/>
            <a:ext cx="287337" cy="288925"/>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21</a:t>
            </a:r>
            <a:endParaRPr lang="en-US" altLang="zh-CN" dirty="0">
              <a:ea typeface="宋体" panose="02010600030101010101" pitchFamily="2" charset="-122"/>
            </a:endParaRPr>
          </a:p>
        </p:txBody>
      </p:sp>
      <p:sp>
        <p:nvSpPr>
          <p:cNvPr id="80930" name="Oval 34"/>
          <p:cNvSpPr>
            <a:spLocks noChangeArrowheads="1"/>
          </p:cNvSpPr>
          <p:nvPr/>
        </p:nvSpPr>
        <p:spPr bwMode="auto">
          <a:xfrm>
            <a:off x="5940425" y="1700213"/>
            <a:ext cx="287338" cy="288925"/>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11</a:t>
            </a:r>
            <a:endParaRPr lang="en-US" altLang="zh-CN" dirty="0">
              <a:ea typeface="宋体" panose="02010600030101010101" pitchFamily="2" charset="-122"/>
            </a:endParaRPr>
          </a:p>
        </p:txBody>
      </p:sp>
      <p:sp>
        <p:nvSpPr>
          <p:cNvPr id="80931" name="Oval 35"/>
          <p:cNvSpPr>
            <a:spLocks noChangeArrowheads="1"/>
          </p:cNvSpPr>
          <p:nvPr/>
        </p:nvSpPr>
        <p:spPr bwMode="auto">
          <a:xfrm>
            <a:off x="6588125" y="1700213"/>
            <a:ext cx="287338" cy="288925"/>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10</a:t>
            </a:r>
            <a:endParaRPr lang="en-US" altLang="zh-CN" dirty="0">
              <a:ea typeface="宋体" panose="02010600030101010101" pitchFamily="2" charset="-122"/>
            </a:endParaRPr>
          </a:p>
        </p:txBody>
      </p:sp>
      <p:sp>
        <p:nvSpPr>
          <p:cNvPr id="80932" name="Oval 36"/>
          <p:cNvSpPr>
            <a:spLocks noChangeArrowheads="1"/>
          </p:cNvSpPr>
          <p:nvPr/>
        </p:nvSpPr>
        <p:spPr bwMode="auto">
          <a:xfrm>
            <a:off x="5651500" y="2276475"/>
            <a:ext cx="287338" cy="288925"/>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5</a:t>
            </a:r>
            <a:endParaRPr lang="en-US" altLang="zh-CN" dirty="0">
              <a:ea typeface="宋体" panose="02010600030101010101" pitchFamily="2" charset="-122"/>
            </a:endParaRPr>
          </a:p>
        </p:txBody>
      </p:sp>
      <p:sp>
        <p:nvSpPr>
          <p:cNvPr id="80933" name="Oval 37"/>
          <p:cNvSpPr>
            <a:spLocks noChangeArrowheads="1"/>
          </p:cNvSpPr>
          <p:nvPr/>
        </p:nvSpPr>
        <p:spPr bwMode="auto">
          <a:xfrm>
            <a:off x="6156325" y="2276475"/>
            <a:ext cx="287338" cy="288925"/>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6</a:t>
            </a:r>
            <a:endParaRPr lang="en-US" altLang="zh-CN" dirty="0">
              <a:ea typeface="宋体" panose="02010600030101010101" pitchFamily="2" charset="-122"/>
            </a:endParaRPr>
          </a:p>
        </p:txBody>
      </p:sp>
      <p:sp>
        <p:nvSpPr>
          <p:cNvPr id="80934" name="Line 38"/>
          <p:cNvSpPr>
            <a:spLocks noChangeShapeType="1"/>
          </p:cNvSpPr>
          <p:nvPr/>
        </p:nvSpPr>
        <p:spPr bwMode="auto">
          <a:xfrm flipH="1">
            <a:off x="6146800" y="1456904"/>
            <a:ext cx="225423" cy="25874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0935" name="Line 39"/>
          <p:cNvSpPr>
            <a:spLocks noChangeShapeType="1"/>
          </p:cNvSpPr>
          <p:nvPr/>
        </p:nvSpPr>
        <p:spPr bwMode="auto">
          <a:xfrm flipH="1" flipV="1">
            <a:off x="6516688" y="1462087"/>
            <a:ext cx="214312" cy="23812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0936" name="Line 40"/>
          <p:cNvSpPr>
            <a:spLocks noChangeShapeType="1"/>
          </p:cNvSpPr>
          <p:nvPr/>
        </p:nvSpPr>
        <p:spPr bwMode="auto">
          <a:xfrm flipH="1">
            <a:off x="5794375" y="1979613"/>
            <a:ext cx="239713" cy="2952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0937" name="Line 41"/>
          <p:cNvSpPr>
            <a:spLocks noChangeShapeType="1"/>
          </p:cNvSpPr>
          <p:nvPr/>
        </p:nvSpPr>
        <p:spPr bwMode="auto">
          <a:xfrm>
            <a:off x="6156325" y="1970088"/>
            <a:ext cx="166688"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0938" name="Oval 42"/>
          <p:cNvSpPr>
            <a:spLocks noChangeArrowheads="1"/>
          </p:cNvSpPr>
          <p:nvPr/>
        </p:nvSpPr>
        <p:spPr bwMode="auto">
          <a:xfrm>
            <a:off x="5940425" y="1196975"/>
            <a:ext cx="287338"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a:ea typeface="宋体" panose="02010600030101010101" pitchFamily="2" charset="-122"/>
              </a:rPr>
              <a:t>，</a:t>
            </a:r>
            <a:endParaRPr lang="zh-CN" altLang="en-US">
              <a:ea typeface="宋体" panose="02010600030101010101" pitchFamily="2" charset="-122"/>
            </a:endParaRPr>
          </a:p>
        </p:txBody>
      </p:sp>
      <p:sp>
        <p:nvSpPr>
          <p:cNvPr id="80939" name="Oval 43"/>
          <p:cNvSpPr>
            <a:spLocks noChangeArrowheads="1"/>
          </p:cNvSpPr>
          <p:nvPr/>
        </p:nvSpPr>
        <p:spPr bwMode="auto">
          <a:xfrm>
            <a:off x="6659563" y="1196975"/>
            <a:ext cx="287337"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a:ea typeface="宋体" panose="02010600030101010101" pitchFamily="2" charset="-122"/>
              </a:rPr>
              <a:t>，</a:t>
            </a:r>
            <a:endParaRPr lang="zh-CN" altLang="en-US">
              <a:ea typeface="宋体" panose="02010600030101010101" pitchFamily="2" charset="-122"/>
            </a:endParaRPr>
          </a:p>
        </p:txBody>
      </p:sp>
      <p:sp>
        <p:nvSpPr>
          <p:cNvPr id="80940" name="Oval 44"/>
          <p:cNvSpPr>
            <a:spLocks noChangeArrowheads="1"/>
          </p:cNvSpPr>
          <p:nvPr/>
        </p:nvSpPr>
        <p:spPr bwMode="auto">
          <a:xfrm>
            <a:off x="7451725" y="1196975"/>
            <a:ext cx="287338" cy="288925"/>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27</a:t>
            </a:r>
            <a:endParaRPr lang="en-US" altLang="zh-CN" dirty="0">
              <a:ea typeface="宋体" panose="02010600030101010101" pitchFamily="2" charset="-122"/>
            </a:endParaRPr>
          </a:p>
        </p:txBody>
      </p:sp>
      <p:sp>
        <p:nvSpPr>
          <p:cNvPr id="80941" name="Oval 45"/>
          <p:cNvSpPr>
            <a:spLocks noChangeArrowheads="1"/>
          </p:cNvSpPr>
          <p:nvPr/>
        </p:nvSpPr>
        <p:spPr bwMode="auto">
          <a:xfrm>
            <a:off x="7164388" y="1700213"/>
            <a:ext cx="287337" cy="288925"/>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15</a:t>
            </a:r>
            <a:endParaRPr lang="en-US" altLang="zh-CN" dirty="0">
              <a:ea typeface="宋体" panose="02010600030101010101" pitchFamily="2" charset="-122"/>
            </a:endParaRPr>
          </a:p>
        </p:txBody>
      </p:sp>
      <p:sp>
        <p:nvSpPr>
          <p:cNvPr id="80942" name="Oval 46"/>
          <p:cNvSpPr>
            <a:spLocks noChangeArrowheads="1"/>
          </p:cNvSpPr>
          <p:nvPr/>
        </p:nvSpPr>
        <p:spPr bwMode="auto">
          <a:xfrm>
            <a:off x="7740650" y="1700213"/>
            <a:ext cx="287338" cy="288925"/>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12</a:t>
            </a:r>
            <a:endParaRPr lang="en-US" altLang="zh-CN" dirty="0">
              <a:ea typeface="宋体" panose="02010600030101010101" pitchFamily="2" charset="-122"/>
            </a:endParaRPr>
          </a:p>
        </p:txBody>
      </p:sp>
      <p:sp>
        <p:nvSpPr>
          <p:cNvPr id="80943" name="Oval 47"/>
          <p:cNvSpPr>
            <a:spLocks noChangeArrowheads="1"/>
          </p:cNvSpPr>
          <p:nvPr/>
        </p:nvSpPr>
        <p:spPr bwMode="auto">
          <a:xfrm>
            <a:off x="6948488" y="2276475"/>
            <a:ext cx="287337" cy="288925"/>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7</a:t>
            </a:r>
            <a:endParaRPr lang="en-US" altLang="zh-CN" dirty="0">
              <a:ea typeface="宋体" panose="02010600030101010101" pitchFamily="2" charset="-122"/>
            </a:endParaRPr>
          </a:p>
        </p:txBody>
      </p:sp>
      <p:sp>
        <p:nvSpPr>
          <p:cNvPr id="80944" name="Oval 48"/>
          <p:cNvSpPr>
            <a:spLocks noChangeArrowheads="1"/>
          </p:cNvSpPr>
          <p:nvPr/>
        </p:nvSpPr>
        <p:spPr bwMode="auto">
          <a:xfrm>
            <a:off x="7451725" y="2276475"/>
            <a:ext cx="287338" cy="288925"/>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8</a:t>
            </a:r>
            <a:endParaRPr lang="en-US" altLang="zh-CN" dirty="0">
              <a:ea typeface="宋体" panose="02010600030101010101" pitchFamily="2" charset="-122"/>
            </a:endParaRPr>
          </a:p>
        </p:txBody>
      </p:sp>
      <p:sp>
        <p:nvSpPr>
          <p:cNvPr id="80945" name="Oval 49"/>
          <p:cNvSpPr>
            <a:spLocks noChangeArrowheads="1"/>
          </p:cNvSpPr>
          <p:nvPr/>
        </p:nvSpPr>
        <p:spPr bwMode="auto">
          <a:xfrm>
            <a:off x="6659563" y="2852738"/>
            <a:ext cx="287337" cy="288925"/>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3</a:t>
            </a:r>
            <a:endParaRPr lang="en-US" altLang="zh-CN" dirty="0">
              <a:ea typeface="宋体" panose="02010600030101010101" pitchFamily="2" charset="-122"/>
            </a:endParaRPr>
          </a:p>
        </p:txBody>
      </p:sp>
      <p:sp>
        <p:nvSpPr>
          <p:cNvPr id="80946" name="Oval 50"/>
          <p:cNvSpPr>
            <a:spLocks noChangeArrowheads="1"/>
          </p:cNvSpPr>
          <p:nvPr/>
        </p:nvSpPr>
        <p:spPr bwMode="auto">
          <a:xfrm>
            <a:off x="7164388" y="2852738"/>
            <a:ext cx="287337" cy="288925"/>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80947" name="Line 51"/>
          <p:cNvSpPr>
            <a:spLocks noChangeShapeType="1"/>
          </p:cNvSpPr>
          <p:nvPr/>
        </p:nvSpPr>
        <p:spPr bwMode="auto">
          <a:xfrm flipH="1">
            <a:off x="7380312" y="1455738"/>
            <a:ext cx="144438" cy="2583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0948" name="Line 52"/>
          <p:cNvSpPr>
            <a:spLocks noChangeShapeType="1"/>
          </p:cNvSpPr>
          <p:nvPr/>
        </p:nvSpPr>
        <p:spPr bwMode="auto">
          <a:xfrm>
            <a:off x="7667625" y="1465264"/>
            <a:ext cx="216743" cy="2349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0949" name="Line 53"/>
          <p:cNvSpPr>
            <a:spLocks noChangeShapeType="1"/>
          </p:cNvSpPr>
          <p:nvPr/>
        </p:nvSpPr>
        <p:spPr bwMode="auto">
          <a:xfrm flipH="1">
            <a:off x="7067549" y="1970485"/>
            <a:ext cx="175989" cy="30402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0950" name="Line 54"/>
          <p:cNvSpPr>
            <a:spLocks noChangeShapeType="1"/>
          </p:cNvSpPr>
          <p:nvPr/>
        </p:nvSpPr>
        <p:spPr bwMode="auto">
          <a:xfrm>
            <a:off x="7380287" y="1970088"/>
            <a:ext cx="238125" cy="30441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0951" name="Line 55"/>
          <p:cNvSpPr>
            <a:spLocks noChangeShapeType="1"/>
          </p:cNvSpPr>
          <p:nvPr/>
        </p:nvSpPr>
        <p:spPr bwMode="auto">
          <a:xfrm flipH="1">
            <a:off x="6814592" y="2549029"/>
            <a:ext cx="214856" cy="3017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0952" name="Line 56"/>
          <p:cNvSpPr>
            <a:spLocks noChangeShapeType="1"/>
          </p:cNvSpPr>
          <p:nvPr/>
        </p:nvSpPr>
        <p:spPr bwMode="auto">
          <a:xfrm>
            <a:off x="7165429" y="2552700"/>
            <a:ext cx="142875" cy="29806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0953" name="Rectangle 57"/>
          <p:cNvSpPr>
            <a:spLocks noChangeArrowheads="1"/>
          </p:cNvSpPr>
          <p:nvPr/>
        </p:nvSpPr>
        <p:spPr bwMode="auto">
          <a:xfrm>
            <a:off x="7956550" y="1052513"/>
            <a:ext cx="36036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2000" b="1">
                <a:ea typeface="宋体" panose="02010600030101010101" pitchFamily="2" charset="-122"/>
              </a:rPr>
              <a:t>}</a:t>
            </a:r>
            <a:endParaRPr lang="en-US" altLang="zh-CN" sz="2000" b="1">
              <a:ea typeface="宋体" panose="02010600030101010101" pitchFamily="2" charset="-122"/>
            </a:endParaRPr>
          </a:p>
        </p:txBody>
      </p:sp>
      <p:sp>
        <p:nvSpPr>
          <p:cNvPr id="80954" name="Rectangle 58"/>
          <p:cNvSpPr>
            <a:spLocks noChangeArrowheads="1"/>
          </p:cNvSpPr>
          <p:nvPr/>
        </p:nvSpPr>
        <p:spPr bwMode="auto">
          <a:xfrm>
            <a:off x="466725" y="1412875"/>
            <a:ext cx="11525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2000">
                <a:ea typeface="宋体" panose="02010600030101010101" pitchFamily="2" charset="-122"/>
              </a:rPr>
              <a:t>T={</a:t>
            </a:r>
            <a:endParaRPr lang="en-US" altLang="zh-CN" sz="2000">
              <a:ea typeface="宋体" panose="02010600030101010101" pitchFamily="2" charset="-122"/>
            </a:endParaRPr>
          </a:p>
        </p:txBody>
      </p:sp>
      <p:sp>
        <p:nvSpPr>
          <p:cNvPr id="80955" name="Oval 59"/>
          <p:cNvSpPr>
            <a:spLocks noChangeArrowheads="1"/>
          </p:cNvSpPr>
          <p:nvPr/>
        </p:nvSpPr>
        <p:spPr bwMode="auto">
          <a:xfrm>
            <a:off x="1187450" y="4005263"/>
            <a:ext cx="287338" cy="288925"/>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18</a:t>
            </a:r>
            <a:endParaRPr lang="en-US" altLang="zh-CN" dirty="0">
              <a:ea typeface="宋体" panose="02010600030101010101" pitchFamily="2" charset="-122"/>
            </a:endParaRPr>
          </a:p>
        </p:txBody>
      </p:sp>
      <p:sp>
        <p:nvSpPr>
          <p:cNvPr id="80956" name="Oval 60"/>
          <p:cNvSpPr>
            <a:spLocks noChangeArrowheads="1"/>
          </p:cNvSpPr>
          <p:nvPr/>
        </p:nvSpPr>
        <p:spPr bwMode="auto">
          <a:xfrm>
            <a:off x="1476375" y="3429000"/>
            <a:ext cx="287338" cy="288925"/>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39</a:t>
            </a:r>
            <a:endParaRPr lang="en-US" altLang="zh-CN" dirty="0">
              <a:ea typeface="宋体" panose="02010600030101010101" pitchFamily="2" charset="-122"/>
            </a:endParaRPr>
          </a:p>
        </p:txBody>
      </p:sp>
      <p:sp>
        <p:nvSpPr>
          <p:cNvPr id="80957" name="Oval 61"/>
          <p:cNvSpPr>
            <a:spLocks noChangeArrowheads="1"/>
          </p:cNvSpPr>
          <p:nvPr/>
        </p:nvSpPr>
        <p:spPr bwMode="auto">
          <a:xfrm>
            <a:off x="1763713" y="4005263"/>
            <a:ext cx="287337" cy="288925"/>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21</a:t>
            </a:r>
            <a:endParaRPr lang="en-US" altLang="zh-CN" dirty="0">
              <a:ea typeface="宋体" panose="02010600030101010101" pitchFamily="2" charset="-122"/>
            </a:endParaRPr>
          </a:p>
        </p:txBody>
      </p:sp>
      <p:sp>
        <p:nvSpPr>
          <p:cNvPr id="80958" name="Line 62"/>
          <p:cNvSpPr>
            <a:spLocks noChangeShapeType="1"/>
          </p:cNvSpPr>
          <p:nvPr/>
        </p:nvSpPr>
        <p:spPr bwMode="auto">
          <a:xfrm flipH="1">
            <a:off x="1360487" y="3697286"/>
            <a:ext cx="187325" cy="30480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0959" name="Line 63"/>
          <p:cNvSpPr>
            <a:spLocks noChangeShapeType="1"/>
          </p:cNvSpPr>
          <p:nvPr/>
        </p:nvSpPr>
        <p:spPr bwMode="auto">
          <a:xfrm>
            <a:off x="1692275" y="3690139"/>
            <a:ext cx="214312" cy="31194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0960" name="Oval 64"/>
          <p:cNvSpPr>
            <a:spLocks noChangeArrowheads="1"/>
          </p:cNvSpPr>
          <p:nvPr/>
        </p:nvSpPr>
        <p:spPr bwMode="auto">
          <a:xfrm>
            <a:off x="1547813" y="4581525"/>
            <a:ext cx="287337" cy="288925"/>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11</a:t>
            </a:r>
            <a:endParaRPr lang="en-US" altLang="zh-CN" dirty="0">
              <a:ea typeface="宋体" panose="02010600030101010101" pitchFamily="2" charset="-122"/>
            </a:endParaRPr>
          </a:p>
        </p:txBody>
      </p:sp>
      <p:sp>
        <p:nvSpPr>
          <p:cNvPr id="80961" name="Oval 65"/>
          <p:cNvSpPr>
            <a:spLocks noChangeArrowheads="1"/>
          </p:cNvSpPr>
          <p:nvPr/>
        </p:nvSpPr>
        <p:spPr bwMode="auto">
          <a:xfrm>
            <a:off x="2124075" y="4581525"/>
            <a:ext cx="287338" cy="288925"/>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10</a:t>
            </a:r>
            <a:endParaRPr lang="en-US" altLang="zh-CN" dirty="0">
              <a:ea typeface="宋体" panose="02010600030101010101" pitchFamily="2" charset="-122"/>
            </a:endParaRPr>
          </a:p>
        </p:txBody>
      </p:sp>
      <p:sp>
        <p:nvSpPr>
          <p:cNvPr id="80962" name="Oval 66"/>
          <p:cNvSpPr>
            <a:spLocks noChangeArrowheads="1"/>
          </p:cNvSpPr>
          <p:nvPr/>
        </p:nvSpPr>
        <p:spPr bwMode="auto">
          <a:xfrm>
            <a:off x="1258888" y="5157788"/>
            <a:ext cx="287337" cy="288925"/>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5</a:t>
            </a:r>
            <a:endParaRPr lang="en-US" altLang="zh-CN" dirty="0">
              <a:ea typeface="宋体" panose="02010600030101010101" pitchFamily="2" charset="-122"/>
            </a:endParaRPr>
          </a:p>
        </p:txBody>
      </p:sp>
      <p:sp>
        <p:nvSpPr>
          <p:cNvPr id="80963" name="Oval 67"/>
          <p:cNvSpPr>
            <a:spLocks noChangeArrowheads="1"/>
          </p:cNvSpPr>
          <p:nvPr/>
        </p:nvSpPr>
        <p:spPr bwMode="auto">
          <a:xfrm>
            <a:off x="1835150" y="5157788"/>
            <a:ext cx="287338" cy="288925"/>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6</a:t>
            </a:r>
            <a:endParaRPr lang="en-US" altLang="zh-CN" dirty="0">
              <a:ea typeface="宋体" panose="02010600030101010101" pitchFamily="2" charset="-122"/>
            </a:endParaRPr>
          </a:p>
        </p:txBody>
      </p:sp>
      <p:sp>
        <p:nvSpPr>
          <p:cNvPr id="80964" name="Line 68"/>
          <p:cNvSpPr>
            <a:spLocks noChangeShapeType="1"/>
          </p:cNvSpPr>
          <p:nvPr/>
        </p:nvSpPr>
        <p:spPr bwMode="auto">
          <a:xfrm flipH="1">
            <a:off x="1690686" y="4273552"/>
            <a:ext cx="144463" cy="3032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0965" name="Line 69"/>
          <p:cNvSpPr>
            <a:spLocks noChangeShapeType="1"/>
          </p:cNvSpPr>
          <p:nvPr/>
        </p:nvSpPr>
        <p:spPr bwMode="auto">
          <a:xfrm>
            <a:off x="1979613" y="4273552"/>
            <a:ext cx="242888" cy="30956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0966" name="Line 70"/>
          <p:cNvSpPr>
            <a:spLocks noChangeShapeType="1"/>
          </p:cNvSpPr>
          <p:nvPr/>
        </p:nvSpPr>
        <p:spPr bwMode="auto">
          <a:xfrm flipH="1">
            <a:off x="1419228" y="4852196"/>
            <a:ext cx="200022" cy="30400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0967" name="Line 71"/>
          <p:cNvSpPr>
            <a:spLocks noChangeShapeType="1"/>
          </p:cNvSpPr>
          <p:nvPr/>
        </p:nvSpPr>
        <p:spPr bwMode="auto">
          <a:xfrm>
            <a:off x="1763712" y="4849815"/>
            <a:ext cx="193675" cy="3079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0968" name="Oval 72"/>
          <p:cNvSpPr>
            <a:spLocks noChangeArrowheads="1"/>
          </p:cNvSpPr>
          <p:nvPr/>
        </p:nvSpPr>
        <p:spPr bwMode="auto">
          <a:xfrm>
            <a:off x="2124075" y="3429000"/>
            <a:ext cx="287338"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a:ea typeface="宋体" panose="02010600030101010101" pitchFamily="2" charset="-122"/>
              </a:rPr>
              <a:t>，</a:t>
            </a:r>
            <a:endParaRPr lang="zh-CN" altLang="en-US">
              <a:ea typeface="宋体" panose="02010600030101010101" pitchFamily="2" charset="-122"/>
            </a:endParaRPr>
          </a:p>
        </p:txBody>
      </p:sp>
      <p:sp>
        <p:nvSpPr>
          <p:cNvPr id="80969" name="Oval 73"/>
          <p:cNvSpPr>
            <a:spLocks noChangeArrowheads="1"/>
          </p:cNvSpPr>
          <p:nvPr/>
        </p:nvSpPr>
        <p:spPr bwMode="auto">
          <a:xfrm>
            <a:off x="3132138" y="3357563"/>
            <a:ext cx="287337" cy="288925"/>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27</a:t>
            </a:r>
            <a:endParaRPr lang="en-US" altLang="zh-CN" dirty="0">
              <a:ea typeface="宋体" panose="02010600030101010101" pitchFamily="2" charset="-122"/>
            </a:endParaRPr>
          </a:p>
        </p:txBody>
      </p:sp>
      <p:sp>
        <p:nvSpPr>
          <p:cNvPr id="80970" name="Oval 74"/>
          <p:cNvSpPr>
            <a:spLocks noChangeArrowheads="1"/>
          </p:cNvSpPr>
          <p:nvPr/>
        </p:nvSpPr>
        <p:spPr bwMode="auto">
          <a:xfrm>
            <a:off x="2843213" y="3933825"/>
            <a:ext cx="287337" cy="288925"/>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15</a:t>
            </a:r>
            <a:endParaRPr lang="en-US" altLang="zh-CN" dirty="0">
              <a:ea typeface="宋体" panose="02010600030101010101" pitchFamily="2" charset="-122"/>
            </a:endParaRPr>
          </a:p>
        </p:txBody>
      </p:sp>
      <p:sp>
        <p:nvSpPr>
          <p:cNvPr id="80971" name="Oval 75"/>
          <p:cNvSpPr>
            <a:spLocks noChangeArrowheads="1"/>
          </p:cNvSpPr>
          <p:nvPr/>
        </p:nvSpPr>
        <p:spPr bwMode="auto">
          <a:xfrm>
            <a:off x="3492500" y="3933825"/>
            <a:ext cx="287338" cy="288925"/>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12</a:t>
            </a:r>
            <a:endParaRPr lang="en-US" altLang="zh-CN" dirty="0">
              <a:ea typeface="宋体" panose="02010600030101010101" pitchFamily="2" charset="-122"/>
            </a:endParaRPr>
          </a:p>
        </p:txBody>
      </p:sp>
      <p:sp>
        <p:nvSpPr>
          <p:cNvPr id="80972" name="Oval 76"/>
          <p:cNvSpPr>
            <a:spLocks noChangeArrowheads="1"/>
          </p:cNvSpPr>
          <p:nvPr/>
        </p:nvSpPr>
        <p:spPr bwMode="auto">
          <a:xfrm>
            <a:off x="2627313" y="4581525"/>
            <a:ext cx="287337" cy="288925"/>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7</a:t>
            </a:r>
            <a:endParaRPr lang="en-US" altLang="zh-CN" dirty="0">
              <a:ea typeface="宋体" panose="02010600030101010101" pitchFamily="2" charset="-122"/>
            </a:endParaRPr>
          </a:p>
        </p:txBody>
      </p:sp>
      <p:sp>
        <p:nvSpPr>
          <p:cNvPr id="80973" name="Oval 77"/>
          <p:cNvSpPr>
            <a:spLocks noChangeArrowheads="1"/>
          </p:cNvSpPr>
          <p:nvPr/>
        </p:nvSpPr>
        <p:spPr bwMode="auto">
          <a:xfrm>
            <a:off x="3132138" y="4581525"/>
            <a:ext cx="287337" cy="288925"/>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8</a:t>
            </a:r>
            <a:endParaRPr lang="en-US" altLang="zh-CN" dirty="0">
              <a:ea typeface="宋体" panose="02010600030101010101" pitchFamily="2" charset="-122"/>
            </a:endParaRPr>
          </a:p>
        </p:txBody>
      </p:sp>
      <p:sp>
        <p:nvSpPr>
          <p:cNvPr id="80974" name="Oval 78"/>
          <p:cNvSpPr>
            <a:spLocks noChangeArrowheads="1"/>
          </p:cNvSpPr>
          <p:nvPr/>
        </p:nvSpPr>
        <p:spPr bwMode="auto">
          <a:xfrm>
            <a:off x="2411413" y="5157788"/>
            <a:ext cx="287337" cy="288925"/>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3</a:t>
            </a:r>
            <a:endParaRPr lang="en-US" altLang="zh-CN" dirty="0">
              <a:ea typeface="宋体" panose="02010600030101010101" pitchFamily="2" charset="-122"/>
            </a:endParaRPr>
          </a:p>
        </p:txBody>
      </p:sp>
      <p:sp>
        <p:nvSpPr>
          <p:cNvPr id="80975" name="Oval 79"/>
          <p:cNvSpPr>
            <a:spLocks noChangeArrowheads="1"/>
          </p:cNvSpPr>
          <p:nvPr/>
        </p:nvSpPr>
        <p:spPr bwMode="auto">
          <a:xfrm>
            <a:off x="2916238" y="5157788"/>
            <a:ext cx="287337" cy="288925"/>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80976" name="Line 80"/>
          <p:cNvSpPr>
            <a:spLocks noChangeShapeType="1"/>
          </p:cNvSpPr>
          <p:nvPr/>
        </p:nvSpPr>
        <p:spPr bwMode="auto">
          <a:xfrm flipH="1">
            <a:off x="2987824" y="3623471"/>
            <a:ext cx="215751" cy="30876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0977" name="Line 81"/>
          <p:cNvSpPr>
            <a:spLocks noChangeShapeType="1"/>
          </p:cNvSpPr>
          <p:nvPr/>
        </p:nvSpPr>
        <p:spPr bwMode="auto">
          <a:xfrm>
            <a:off x="3348038" y="3625850"/>
            <a:ext cx="287858" cy="3063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0978" name="Line 82"/>
          <p:cNvSpPr>
            <a:spLocks noChangeShapeType="1"/>
          </p:cNvSpPr>
          <p:nvPr/>
        </p:nvSpPr>
        <p:spPr bwMode="auto">
          <a:xfrm flipH="1">
            <a:off x="2770187" y="4204496"/>
            <a:ext cx="143693" cy="3754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0979" name="Line 83"/>
          <p:cNvSpPr>
            <a:spLocks noChangeShapeType="1"/>
          </p:cNvSpPr>
          <p:nvPr/>
        </p:nvSpPr>
        <p:spPr bwMode="auto">
          <a:xfrm>
            <a:off x="3059112" y="4204496"/>
            <a:ext cx="216743" cy="3754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0980" name="Line 84"/>
          <p:cNvSpPr>
            <a:spLocks noChangeShapeType="1"/>
          </p:cNvSpPr>
          <p:nvPr/>
        </p:nvSpPr>
        <p:spPr bwMode="auto">
          <a:xfrm flipH="1">
            <a:off x="2539998" y="4846638"/>
            <a:ext cx="160339" cy="3095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0981" name="Line 85"/>
          <p:cNvSpPr>
            <a:spLocks noChangeShapeType="1"/>
          </p:cNvSpPr>
          <p:nvPr/>
        </p:nvSpPr>
        <p:spPr bwMode="auto">
          <a:xfrm>
            <a:off x="2843212" y="4849813"/>
            <a:ext cx="207963" cy="3063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0982" name="Rectangle 86"/>
          <p:cNvSpPr>
            <a:spLocks noChangeArrowheads="1"/>
          </p:cNvSpPr>
          <p:nvPr/>
        </p:nvSpPr>
        <p:spPr bwMode="auto">
          <a:xfrm>
            <a:off x="3563938" y="3213100"/>
            <a:ext cx="36036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2000" b="1">
                <a:ea typeface="宋体" panose="02010600030101010101" pitchFamily="2" charset="-122"/>
              </a:rPr>
              <a:t>}</a:t>
            </a:r>
            <a:endParaRPr lang="en-US" altLang="zh-CN" sz="2000" b="1">
              <a:ea typeface="宋体" panose="02010600030101010101" pitchFamily="2" charset="-122"/>
            </a:endParaRPr>
          </a:p>
        </p:txBody>
      </p:sp>
      <p:sp>
        <p:nvSpPr>
          <p:cNvPr id="80983" name="AutoShape 87"/>
          <p:cNvSpPr>
            <a:spLocks noChangeArrowheads="1"/>
          </p:cNvSpPr>
          <p:nvPr/>
        </p:nvSpPr>
        <p:spPr bwMode="auto">
          <a:xfrm>
            <a:off x="4284663" y="4076700"/>
            <a:ext cx="865187" cy="217488"/>
          </a:xfrm>
          <a:prstGeom prst="rightArrow">
            <a:avLst>
              <a:gd name="adj1" fmla="val 50000"/>
              <a:gd name="adj2" fmla="val 60022"/>
            </a:avLst>
          </a:prstGeom>
          <a:solidFill>
            <a:srgbClr val="FF0000"/>
          </a:solidFill>
          <a:ln w="9525">
            <a:solidFill>
              <a:srgbClr val="FF0000"/>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endParaRPr lang="zh-CN" altLang="en-US"/>
          </a:p>
        </p:txBody>
      </p:sp>
      <p:sp>
        <p:nvSpPr>
          <p:cNvPr id="80984" name="Rectangle 88"/>
          <p:cNvSpPr>
            <a:spLocks noChangeArrowheads="1"/>
          </p:cNvSpPr>
          <p:nvPr/>
        </p:nvSpPr>
        <p:spPr bwMode="auto">
          <a:xfrm>
            <a:off x="4787900" y="3284538"/>
            <a:ext cx="11525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2000">
                <a:ea typeface="宋体" panose="02010600030101010101" pitchFamily="2" charset="-122"/>
              </a:rPr>
              <a:t>T={</a:t>
            </a:r>
            <a:endParaRPr lang="en-US" altLang="zh-CN" sz="2000">
              <a:ea typeface="宋体" panose="02010600030101010101" pitchFamily="2" charset="-122"/>
            </a:endParaRPr>
          </a:p>
        </p:txBody>
      </p:sp>
      <p:sp>
        <p:nvSpPr>
          <p:cNvPr id="80985" name="Rectangle 89"/>
          <p:cNvSpPr>
            <a:spLocks noChangeArrowheads="1"/>
          </p:cNvSpPr>
          <p:nvPr/>
        </p:nvSpPr>
        <p:spPr bwMode="auto">
          <a:xfrm>
            <a:off x="8027988" y="3213100"/>
            <a:ext cx="36036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2000" b="1">
                <a:ea typeface="宋体" panose="02010600030101010101" pitchFamily="2" charset="-122"/>
              </a:rPr>
              <a:t>}</a:t>
            </a:r>
            <a:endParaRPr lang="en-US" altLang="zh-CN" sz="2000" b="1">
              <a:ea typeface="宋体" panose="02010600030101010101" pitchFamily="2" charset="-122"/>
            </a:endParaRPr>
          </a:p>
        </p:txBody>
      </p:sp>
      <p:grpSp>
        <p:nvGrpSpPr>
          <p:cNvPr id="2" name="Group 90"/>
          <p:cNvGrpSpPr/>
          <p:nvPr/>
        </p:nvGrpSpPr>
        <p:grpSpPr bwMode="auto">
          <a:xfrm>
            <a:off x="5364163" y="3357563"/>
            <a:ext cx="2592387" cy="2665412"/>
            <a:chOff x="0" y="0"/>
            <a:chExt cx="1633" cy="1679"/>
          </a:xfrm>
        </p:grpSpPr>
        <p:sp>
          <p:nvSpPr>
            <p:cNvPr id="79965" name="Oval 91"/>
            <p:cNvSpPr>
              <a:spLocks noChangeArrowheads="1"/>
            </p:cNvSpPr>
            <p:nvPr/>
          </p:nvSpPr>
          <p:spPr bwMode="auto">
            <a:xfrm>
              <a:off x="726" y="0"/>
              <a:ext cx="181" cy="182"/>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66</a:t>
              </a:r>
              <a:endParaRPr lang="en-US" altLang="zh-CN" dirty="0">
                <a:ea typeface="宋体" panose="02010600030101010101" pitchFamily="2" charset="-122"/>
              </a:endParaRPr>
            </a:p>
          </p:txBody>
        </p:sp>
        <p:sp>
          <p:nvSpPr>
            <p:cNvPr id="79966" name="Oval 92"/>
            <p:cNvSpPr>
              <a:spLocks noChangeArrowheads="1"/>
            </p:cNvSpPr>
            <p:nvPr/>
          </p:nvSpPr>
          <p:spPr bwMode="auto">
            <a:xfrm>
              <a:off x="227" y="363"/>
              <a:ext cx="181" cy="182"/>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39</a:t>
              </a:r>
              <a:endParaRPr lang="en-US" altLang="zh-CN" dirty="0">
                <a:ea typeface="宋体" panose="02010600030101010101" pitchFamily="2" charset="-122"/>
              </a:endParaRPr>
            </a:p>
          </p:txBody>
        </p:sp>
        <p:sp>
          <p:nvSpPr>
            <p:cNvPr id="79967" name="Oval 93"/>
            <p:cNvSpPr>
              <a:spLocks noChangeArrowheads="1"/>
            </p:cNvSpPr>
            <p:nvPr/>
          </p:nvSpPr>
          <p:spPr bwMode="auto">
            <a:xfrm>
              <a:off x="1225" y="363"/>
              <a:ext cx="181" cy="182"/>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27</a:t>
              </a:r>
              <a:endParaRPr lang="en-US" altLang="zh-CN" dirty="0">
                <a:ea typeface="宋体" panose="02010600030101010101" pitchFamily="2" charset="-122"/>
              </a:endParaRPr>
            </a:p>
          </p:txBody>
        </p:sp>
        <p:sp>
          <p:nvSpPr>
            <p:cNvPr id="79968" name="Oval 94"/>
            <p:cNvSpPr>
              <a:spLocks noChangeArrowheads="1"/>
            </p:cNvSpPr>
            <p:nvPr/>
          </p:nvSpPr>
          <p:spPr bwMode="auto">
            <a:xfrm>
              <a:off x="0" y="725"/>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18</a:t>
              </a:r>
              <a:endParaRPr lang="en-US" altLang="zh-CN" dirty="0">
                <a:ea typeface="宋体" panose="02010600030101010101" pitchFamily="2" charset="-122"/>
              </a:endParaRPr>
            </a:p>
          </p:txBody>
        </p:sp>
        <p:sp>
          <p:nvSpPr>
            <p:cNvPr id="79969" name="Oval 95"/>
            <p:cNvSpPr>
              <a:spLocks noChangeArrowheads="1"/>
            </p:cNvSpPr>
            <p:nvPr/>
          </p:nvSpPr>
          <p:spPr bwMode="auto">
            <a:xfrm>
              <a:off x="363" y="725"/>
              <a:ext cx="181" cy="182"/>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21</a:t>
              </a:r>
              <a:endParaRPr lang="en-US" altLang="zh-CN" dirty="0">
                <a:ea typeface="宋体" panose="02010600030101010101" pitchFamily="2" charset="-122"/>
              </a:endParaRPr>
            </a:p>
          </p:txBody>
        </p:sp>
        <p:sp>
          <p:nvSpPr>
            <p:cNvPr id="79970" name="Oval 96"/>
            <p:cNvSpPr>
              <a:spLocks noChangeArrowheads="1"/>
            </p:cNvSpPr>
            <p:nvPr/>
          </p:nvSpPr>
          <p:spPr bwMode="auto">
            <a:xfrm>
              <a:off x="182" y="1134"/>
              <a:ext cx="181" cy="182"/>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11</a:t>
              </a:r>
              <a:endParaRPr lang="en-US" altLang="zh-CN" dirty="0">
                <a:ea typeface="宋体" panose="02010600030101010101" pitchFamily="2" charset="-122"/>
              </a:endParaRPr>
            </a:p>
          </p:txBody>
        </p:sp>
        <p:sp>
          <p:nvSpPr>
            <p:cNvPr id="79971" name="Oval 97"/>
            <p:cNvSpPr>
              <a:spLocks noChangeArrowheads="1"/>
            </p:cNvSpPr>
            <p:nvPr/>
          </p:nvSpPr>
          <p:spPr bwMode="auto">
            <a:xfrm>
              <a:off x="0" y="1497"/>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5</a:t>
              </a:r>
              <a:endParaRPr lang="en-US" altLang="zh-CN" dirty="0">
                <a:ea typeface="宋体" panose="02010600030101010101" pitchFamily="2" charset="-122"/>
              </a:endParaRPr>
            </a:p>
          </p:txBody>
        </p:sp>
        <p:sp>
          <p:nvSpPr>
            <p:cNvPr id="79972" name="Oval 98"/>
            <p:cNvSpPr>
              <a:spLocks noChangeArrowheads="1"/>
            </p:cNvSpPr>
            <p:nvPr/>
          </p:nvSpPr>
          <p:spPr bwMode="auto">
            <a:xfrm>
              <a:off x="363" y="1497"/>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6</a:t>
              </a:r>
              <a:endParaRPr lang="en-US" altLang="zh-CN" dirty="0">
                <a:ea typeface="宋体" panose="02010600030101010101" pitchFamily="2" charset="-122"/>
              </a:endParaRPr>
            </a:p>
          </p:txBody>
        </p:sp>
        <p:sp>
          <p:nvSpPr>
            <p:cNvPr id="79973" name="Oval 99"/>
            <p:cNvSpPr>
              <a:spLocks noChangeArrowheads="1"/>
            </p:cNvSpPr>
            <p:nvPr/>
          </p:nvSpPr>
          <p:spPr bwMode="auto">
            <a:xfrm>
              <a:off x="590" y="1134"/>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10</a:t>
              </a:r>
              <a:endParaRPr lang="en-US" altLang="zh-CN" dirty="0">
                <a:ea typeface="宋体" panose="02010600030101010101" pitchFamily="2" charset="-122"/>
              </a:endParaRPr>
            </a:p>
          </p:txBody>
        </p:sp>
        <p:sp>
          <p:nvSpPr>
            <p:cNvPr id="79974" name="Oval 100"/>
            <p:cNvSpPr>
              <a:spLocks noChangeArrowheads="1"/>
            </p:cNvSpPr>
            <p:nvPr/>
          </p:nvSpPr>
          <p:spPr bwMode="auto">
            <a:xfrm>
              <a:off x="998" y="725"/>
              <a:ext cx="181" cy="182"/>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15</a:t>
              </a:r>
              <a:endParaRPr lang="en-US" altLang="zh-CN" dirty="0">
                <a:ea typeface="宋体" panose="02010600030101010101" pitchFamily="2" charset="-122"/>
              </a:endParaRPr>
            </a:p>
          </p:txBody>
        </p:sp>
        <p:sp>
          <p:nvSpPr>
            <p:cNvPr id="79975" name="Oval 101"/>
            <p:cNvSpPr>
              <a:spLocks noChangeArrowheads="1"/>
            </p:cNvSpPr>
            <p:nvPr/>
          </p:nvSpPr>
          <p:spPr bwMode="auto">
            <a:xfrm>
              <a:off x="1452" y="725"/>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12</a:t>
              </a:r>
              <a:endParaRPr lang="en-US" altLang="zh-CN" dirty="0">
                <a:ea typeface="宋体" panose="02010600030101010101" pitchFamily="2" charset="-122"/>
              </a:endParaRPr>
            </a:p>
          </p:txBody>
        </p:sp>
        <p:sp>
          <p:nvSpPr>
            <p:cNvPr id="79976" name="Oval 102"/>
            <p:cNvSpPr>
              <a:spLocks noChangeArrowheads="1"/>
            </p:cNvSpPr>
            <p:nvPr/>
          </p:nvSpPr>
          <p:spPr bwMode="auto">
            <a:xfrm>
              <a:off x="908" y="1134"/>
              <a:ext cx="181" cy="182"/>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7</a:t>
              </a:r>
              <a:endParaRPr lang="en-US" altLang="zh-CN" dirty="0">
                <a:ea typeface="宋体" panose="02010600030101010101" pitchFamily="2" charset="-122"/>
              </a:endParaRPr>
            </a:p>
          </p:txBody>
        </p:sp>
        <p:sp>
          <p:nvSpPr>
            <p:cNvPr id="79977" name="Oval 103"/>
            <p:cNvSpPr>
              <a:spLocks noChangeArrowheads="1"/>
            </p:cNvSpPr>
            <p:nvPr/>
          </p:nvSpPr>
          <p:spPr bwMode="auto">
            <a:xfrm>
              <a:off x="1225" y="1134"/>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8</a:t>
              </a:r>
              <a:endParaRPr lang="en-US" altLang="zh-CN" dirty="0">
                <a:ea typeface="宋体" panose="02010600030101010101" pitchFamily="2" charset="-122"/>
              </a:endParaRPr>
            </a:p>
          </p:txBody>
        </p:sp>
        <p:sp>
          <p:nvSpPr>
            <p:cNvPr id="79978" name="Oval 104"/>
            <p:cNvSpPr>
              <a:spLocks noChangeArrowheads="1"/>
            </p:cNvSpPr>
            <p:nvPr/>
          </p:nvSpPr>
          <p:spPr bwMode="auto">
            <a:xfrm>
              <a:off x="772" y="1497"/>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3</a:t>
              </a:r>
              <a:endParaRPr lang="en-US" altLang="zh-CN" dirty="0">
                <a:ea typeface="宋体" panose="02010600030101010101" pitchFamily="2" charset="-122"/>
              </a:endParaRPr>
            </a:p>
          </p:txBody>
        </p:sp>
        <p:sp>
          <p:nvSpPr>
            <p:cNvPr id="79979" name="Oval 105"/>
            <p:cNvSpPr>
              <a:spLocks noChangeArrowheads="1"/>
            </p:cNvSpPr>
            <p:nvPr/>
          </p:nvSpPr>
          <p:spPr bwMode="auto">
            <a:xfrm>
              <a:off x="1089" y="1497"/>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79980" name="Line 106"/>
            <p:cNvSpPr>
              <a:spLocks noChangeShapeType="1"/>
            </p:cNvSpPr>
            <p:nvPr/>
          </p:nvSpPr>
          <p:spPr bwMode="auto">
            <a:xfrm flipH="1">
              <a:off x="362" y="164"/>
              <a:ext cx="407" cy="21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79981" name="Line 107"/>
            <p:cNvSpPr>
              <a:spLocks noChangeShapeType="1"/>
            </p:cNvSpPr>
            <p:nvPr/>
          </p:nvSpPr>
          <p:spPr bwMode="auto">
            <a:xfrm>
              <a:off x="874" y="160"/>
              <a:ext cx="396" cy="21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79982" name="Line 108"/>
            <p:cNvSpPr>
              <a:spLocks noChangeShapeType="1"/>
            </p:cNvSpPr>
            <p:nvPr/>
          </p:nvSpPr>
          <p:spPr bwMode="auto">
            <a:xfrm flipH="1">
              <a:off x="119" y="533"/>
              <a:ext cx="15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79983" name="Line 109"/>
            <p:cNvSpPr>
              <a:spLocks noChangeShapeType="1"/>
            </p:cNvSpPr>
            <p:nvPr/>
          </p:nvSpPr>
          <p:spPr bwMode="auto">
            <a:xfrm>
              <a:off x="363" y="531"/>
              <a:ext cx="86" cy="19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79984" name="Line 110"/>
            <p:cNvSpPr>
              <a:spLocks noChangeShapeType="1"/>
            </p:cNvSpPr>
            <p:nvPr/>
          </p:nvSpPr>
          <p:spPr bwMode="auto">
            <a:xfrm flipH="1">
              <a:off x="277" y="892"/>
              <a:ext cx="122" cy="2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79985" name="Line 111"/>
            <p:cNvSpPr>
              <a:spLocks noChangeShapeType="1"/>
            </p:cNvSpPr>
            <p:nvPr/>
          </p:nvSpPr>
          <p:spPr bwMode="auto">
            <a:xfrm>
              <a:off x="499" y="895"/>
              <a:ext cx="173" cy="23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79986" name="Line 112"/>
            <p:cNvSpPr>
              <a:spLocks noChangeShapeType="1"/>
            </p:cNvSpPr>
            <p:nvPr/>
          </p:nvSpPr>
          <p:spPr bwMode="auto">
            <a:xfrm flipH="1">
              <a:off x="96" y="1307"/>
              <a:ext cx="131" cy="18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79987" name="Line 113"/>
            <p:cNvSpPr>
              <a:spLocks noChangeShapeType="1"/>
            </p:cNvSpPr>
            <p:nvPr/>
          </p:nvSpPr>
          <p:spPr bwMode="auto">
            <a:xfrm>
              <a:off x="318" y="1303"/>
              <a:ext cx="135" cy="19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79988" name="Line 114"/>
            <p:cNvSpPr>
              <a:spLocks noChangeShapeType="1"/>
            </p:cNvSpPr>
            <p:nvPr/>
          </p:nvSpPr>
          <p:spPr bwMode="auto">
            <a:xfrm flipH="1">
              <a:off x="1089" y="528"/>
              <a:ext cx="181" cy="19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79989" name="Line 115"/>
            <p:cNvSpPr>
              <a:spLocks noChangeShapeType="1"/>
            </p:cNvSpPr>
            <p:nvPr/>
          </p:nvSpPr>
          <p:spPr bwMode="auto">
            <a:xfrm>
              <a:off x="1378" y="515"/>
              <a:ext cx="152" cy="21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79990" name="Line 116"/>
            <p:cNvSpPr>
              <a:spLocks noChangeShapeType="1"/>
            </p:cNvSpPr>
            <p:nvPr/>
          </p:nvSpPr>
          <p:spPr bwMode="auto">
            <a:xfrm flipH="1">
              <a:off x="998" y="900"/>
              <a:ext cx="51" cy="23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79991" name="Line 117"/>
            <p:cNvSpPr>
              <a:spLocks noChangeShapeType="1"/>
            </p:cNvSpPr>
            <p:nvPr/>
          </p:nvSpPr>
          <p:spPr bwMode="auto">
            <a:xfrm>
              <a:off x="1139" y="893"/>
              <a:ext cx="17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79992" name="Line 118"/>
            <p:cNvSpPr>
              <a:spLocks noChangeShapeType="1"/>
            </p:cNvSpPr>
            <p:nvPr/>
          </p:nvSpPr>
          <p:spPr bwMode="auto">
            <a:xfrm flipH="1">
              <a:off x="874" y="1297"/>
              <a:ext cx="68" cy="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79993" name="Line 119"/>
            <p:cNvSpPr>
              <a:spLocks noChangeShapeType="1"/>
            </p:cNvSpPr>
            <p:nvPr/>
          </p:nvSpPr>
          <p:spPr bwMode="auto">
            <a:xfrm>
              <a:off x="1044" y="1305"/>
              <a:ext cx="131"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grpSp>
      <p:sp>
        <p:nvSpPr>
          <p:cNvPr id="81016" name="Line 120"/>
          <p:cNvSpPr>
            <a:spLocks noChangeShapeType="1"/>
          </p:cNvSpPr>
          <p:nvPr/>
        </p:nvSpPr>
        <p:spPr bwMode="auto">
          <a:xfrm>
            <a:off x="611188" y="3213100"/>
            <a:ext cx="7993062" cy="0"/>
          </a:xfrm>
          <a:prstGeom prst="line">
            <a:avLst/>
          </a:prstGeom>
          <a:noFill/>
          <a:ln w="12700">
            <a:solidFill>
              <a:schemeClr val="accent2"/>
            </a:solidFill>
            <a:round/>
          </a:ln>
          <a:extLst>
            <a:ext uri="{909E8E84-426E-40DD-AFC4-6F175D3DCCD1}">
              <a14:hiddenFill xmlns:a14="http://schemas.microsoft.com/office/drawing/2010/main">
                <a:noFill/>
              </a14:hiddenFill>
            </a:ext>
          </a:extLst>
        </p:spPr>
        <p:txBody>
          <a:bodyPr/>
          <a:lstStyle/>
          <a:p>
            <a:pPr algn="ctr"/>
            <a:endParaRPr lang="zh-CN" altLang="en-US"/>
          </a:p>
        </p:txBody>
      </p:sp>
      <p:grpSp>
        <p:nvGrpSpPr>
          <p:cNvPr id="123" name="组合 122"/>
          <p:cNvGrpSpPr/>
          <p:nvPr/>
        </p:nvGrpSpPr>
        <p:grpSpPr>
          <a:xfrm>
            <a:off x="251520" y="129471"/>
            <a:ext cx="7848872" cy="649551"/>
            <a:chOff x="718072" y="5184550"/>
            <a:chExt cx="7848872" cy="649551"/>
          </a:xfrm>
        </p:grpSpPr>
        <p:grpSp>
          <p:nvGrpSpPr>
            <p:cNvPr id="124" name="组合 123"/>
            <p:cNvGrpSpPr/>
            <p:nvPr/>
          </p:nvGrpSpPr>
          <p:grpSpPr>
            <a:xfrm>
              <a:off x="718072" y="5184550"/>
              <a:ext cx="7848872" cy="649551"/>
              <a:chOff x="738579" y="5820119"/>
              <a:chExt cx="8549038" cy="850570"/>
            </a:xfrm>
          </p:grpSpPr>
          <p:sp>
            <p:nvSpPr>
              <p:cNvPr id="126"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27" name="TextBox 6"/>
              <p:cNvSpPr txBox="1">
                <a:spLocks noChangeArrowheads="1"/>
              </p:cNvSpPr>
              <p:nvPr/>
            </p:nvSpPr>
            <p:spPr bwMode="auto">
              <a:xfrm>
                <a:off x="738579" y="5824367"/>
                <a:ext cx="8549038" cy="84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8.7 </a:t>
                </a:r>
                <a:r>
                  <a:rPr lang="zh-CN" altLang="en-US" sz="3600" b="1" dirty="0">
                    <a:latin typeface="Times New Roman" panose="02020603050405020304" pitchFamily="18" charset="0"/>
                    <a:ea typeface="黑体" panose="02010609060101010101" pitchFamily="49" charset="-122"/>
                  </a:rPr>
                  <a:t>哈夫曼树 </a:t>
                </a:r>
                <a:r>
                  <a:rPr lang="en-US" altLang="zh-CN" sz="3600" b="1" dirty="0">
                    <a:latin typeface="Times New Roman" panose="02020603050405020304" pitchFamily="18" charset="0"/>
                    <a:ea typeface="黑体" panose="02010609060101010101" pitchFamily="49" charset="-122"/>
                  </a:rPr>
                  <a:t>(</a:t>
                </a:r>
                <a:r>
                  <a:rPr lang="en-US" altLang="zh-CN" sz="3600" b="1" dirty="0">
                    <a:solidFill>
                      <a:srgbClr val="0000FF"/>
                    </a:solidFill>
                    <a:latin typeface="Times New Roman" panose="02020603050405020304" pitchFamily="18" charset="0"/>
                    <a:ea typeface="黑体" panose="02010609060101010101" pitchFamily="49" charset="-122"/>
                  </a:rPr>
                  <a:t>Huffman Tree</a:t>
                </a:r>
                <a:r>
                  <a:rPr lang="en-US" altLang="zh-CN" sz="3600" b="1" dirty="0">
                    <a:latin typeface="Times New Roman" panose="02020603050405020304" pitchFamily="18" charset="0"/>
                    <a:ea typeface="黑体" panose="02010609060101010101" pitchFamily="49" charset="-122"/>
                  </a:rPr>
                  <a:t>)</a:t>
                </a:r>
                <a:endParaRPr lang="zh-CN" altLang="en-US" sz="3600" b="1" dirty="0">
                  <a:latin typeface="Times New Roman" panose="02020603050405020304" pitchFamily="18" charset="0"/>
                  <a:ea typeface="黑体" panose="02010609060101010101" pitchFamily="49" charset="-122"/>
                </a:endParaRPr>
              </a:p>
            </p:txBody>
          </p:sp>
        </p:grpSp>
        <p:pic>
          <p:nvPicPr>
            <p:cNvPr id="125" name="图片 12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552" y="5308113"/>
              <a:ext cx="386546" cy="3874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901"/>
                                        </p:tgtEl>
                                        <p:attrNameLst>
                                          <p:attrName>style.visibility</p:attrName>
                                        </p:attrNameLst>
                                      </p:cBhvr>
                                      <p:to>
                                        <p:strVal val="visible"/>
                                      </p:to>
                                    </p:set>
                                    <p:animEffect transition="in" filter="blinds(horizontal)">
                                      <p:cBhvr>
                                        <p:cTn id="7" dur="500"/>
                                        <p:tgtEl>
                                          <p:spTgt spid="80901"/>
                                        </p:tgtEl>
                                      </p:cBhvr>
                                    </p:animEffect>
                                  </p:childTnLst>
                                </p:cTn>
                              </p:par>
                              <p:par>
                                <p:cTn id="8" presetID="3" presetClass="entr" presetSubtype="10" fill="hold" nodeType="withEffect">
                                  <p:stCondLst>
                                    <p:cond delay="0"/>
                                  </p:stCondLst>
                                  <p:childTnLst>
                                    <p:set>
                                      <p:cBhvr>
                                        <p:cTn id="9" dur="1" fill="hold">
                                          <p:stCondLst>
                                            <p:cond delay="0"/>
                                          </p:stCondLst>
                                        </p:cTn>
                                        <p:tgtEl>
                                          <p:spTgt spid="80915"/>
                                        </p:tgtEl>
                                        <p:attrNameLst>
                                          <p:attrName>style.visibility</p:attrName>
                                        </p:attrNameLst>
                                      </p:cBhvr>
                                      <p:to>
                                        <p:strVal val="visible"/>
                                      </p:to>
                                    </p:set>
                                    <p:animEffect transition="in" filter="blinds(horizontal)">
                                      <p:cBhvr>
                                        <p:cTn id="10" dur="500"/>
                                        <p:tgtEl>
                                          <p:spTgt spid="80915"/>
                                        </p:tgtEl>
                                      </p:cBhvr>
                                    </p:animEffect>
                                  </p:childTnLst>
                                </p:cTn>
                              </p:par>
                              <p:par>
                                <p:cTn id="11" presetID="3" presetClass="entr" presetSubtype="10" fill="hold" nodeType="withEffect">
                                  <p:stCondLst>
                                    <p:cond delay="0"/>
                                  </p:stCondLst>
                                  <p:childTnLst>
                                    <p:set>
                                      <p:cBhvr>
                                        <p:cTn id="12" dur="1" fill="hold">
                                          <p:stCondLst>
                                            <p:cond delay="0"/>
                                          </p:stCondLst>
                                        </p:cTn>
                                        <p:tgtEl>
                                          <p:spTgt spid="80916"/>
                                        </p:tgtEl>
                                        <p:attrNameLst>
                                          <p:attrName>style.visibility</p:attrName>
                                        </p:attrNameLst>
                                      </p:cBhvr>
                                      <p:to>
                                        <p:strVal val="visible"/>
                                      </p:to>
                                    </p:set>
                                    <p:animEffect transition="in" filter="blinds(horizontal)">
                                      <p:cBhvr>
                                        <p:cTn id="13" dur="500"/>
                                        <p:tgtEl>
                                          <p:spTgt spid="8091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0902"/>
                                        </p:tgtEl>
                                        <p:attrNameLst>
                                          <p:attrName>style.visibility</p:attrName>
                                        </p:attrNameLst>
                                      </p:cBhvr>
                                      <p:to>
                                        <p:strVal val="visible"/>
                                      </p:to>
                                    </p:set>
                                    <p:animEffect transition="in" filter="blinds(horizontal)">
                                      <p:cBhvr>
                                        <p:cTn id="18" dur="500"/>
                                        <p:tgtEl>
                                          <p:spTgt spid="8090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0903"/>
                                        </p:tgtEl>
                                        <p:attrNameLst>
                                          <p:attrName>style.visibility</p:attrName>
                                        </p:attrNameLst>
                                      </p:cBhvr>
                                      <p:to>
                                        <p:strVal val="visible"/>
                                      </p:to>
                                    </p:set>
                                    <p:animEffect transition="in" filter="blinds(horizontal)">
                                      <p:cBhvr>
                                        <p:cTn id="21" dur="500"/>
                                        <p:tgtEl>
                                          <p:spTgt spid="8090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80905"/>
                                        </p:tgtEl>
                                        <p:attrNameLst>
                                          <p:attrName>style.visibility</p:attrName>
                                        </p:attrNameLst>
                                      </p:cBhvr>
                                      <p:to>
                                        <p:strVal val="visible"/>
                                      </p:to>
                                    </p:set>
                                    <p:animEffect transition="in" filter="blinds(horizontal)">
                                      <p:cBhvr>
                                        <p:cTn id="24" dur="500"/>
                                        <p:tgtEl>
                                          <p:spTgt spid="8090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80906"/>
                                        </p:tgtEl>
                                        <p:attrNameLst>
                                          <p:attrName>style.visibility</p:attrName>
                                        </p:attrNameLst>
                                      </p:cBhvr>
                                      <p:to>
                                        <p:strVal val="visible"/>
                                      </p:to>
                                    </p:set>
                                    <p:animEffect transition="in" filter="blinds(horizontal)">
                                      <p:cBhvr>
                                        <p:cTn id="27" dur="500"/>
                                        <p:tgtEl>
                                          <p:spTgt spid="8090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80907"/>
                                        </p:tgtEl>
                                        <p:attrNameLst>
                                          <p:attrName>style.visibility</p:attrName>
                                        </p:attrNameLst>
                                      </p:cBhvr>
                                      <p:to>
                                        <p:strVal val="visible"/>
                                      </p:to>
                                    </p:set>
                                    <p:animEffect transition="in" filter="blinds(horizontal)">
                                      <p:cBhvr>
                                        <p:cTn id="30" dur="500"/>
                                        <p:tgtEl>
                                          <p:spTgt spid="8090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80908"/>
                                        </p:tgtEl>
                                        <p:attrNameLst>
                                          <p:attrName>style.visibility</p:attrName>
                                        </p:attrNameLst>
                                      </p:cBhvr>
                                      <p:to>
                                        <p:strVal val="visible"/>
                                      </p:to>
                                    </p:set>
                                    <p:animEffect transition="in" filter="blinds(horizontal)">
                                      <p:cBhvr>
                                        <p:cTn id="33" dur="500"/>
                                        <p:tgtEl>
                                          <p:spTgt spid="80908"/>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80909"/>
                                        </p:tgtEl>
                                        <p:attrNameLst>
                                          <p:attrName>style.visibility</p:attrName>
                                        </p:attrNameLst>
                                      </p:cBhvr>
                                      <p:to>
                                        <p:strVal val="visible"/>
                                      </p:to>
                                    </p:set>
                                    <p:animEffect transition="in" filter="blinds(horizontal)">
                                      <p:cBhvr>
                                        <p:cTn id="36" dur="500"/>
                                        <p:tgtEl>
                                          <p:spTgt spid="8090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80914"/>
                                        </p:tgtEl>
                                        <p:attrNameLst>
                                          <p:attrName>style.visibility</p:attrName>
                                        </p:attrNameLst>
                                      </p:cBhvr>
                                      <p:to>
                                        <p:strVal val="visible"/>
                                      </p:to>
                                    </p:set>
                                    <p:animEffect transition="in" filter="blinds(horizontal)">
                                      <p:cBhvr>
                                        <p:cTn id="39" dur="500"/>
                                        <p:tgtEl>
                                          <p:spTgt spid="80914"/>
                                        </p:tgtEl>
                                      </p:cBhvr>
                                    </p:animEffect>
                                  </p:childTnLst>
                                </p:cTn>
                              </p:par>
                              <p:par>
                                <p:cTn id="40" presetID="3" presetClass="entr" presetSubtype="10" fill="hold" nodeType="withEffect">
                                  <p:stCondLst>
                                    <p:cond delay="0"/>
                                  </p:stCondLst>
                                  <p:childTnLst>
                                    <p:set>
                                      <p:cBhvr>
                                        <p:cTn id="41" dur="1" fill="hold">
                                          <p:stCondLst>
                                            <p:cond delay="0"/>
                                          </p:stCondLst>
                                        </p:cTn>
                                        <p:tgtEl>
                                          <p:spTgt spid="80917"/>
                                        </p:tgtEl>
                                        <p:attrNameLst>
                                          <p:attrName>style.visibility</p:attrName>
                                        </p:attrNameLst>
                                      </p:cBhvr>
                                      <p:to>
                                        <p:strVal val="visible"/>
                                      </p:to>
                                    </p:set>
                                    <p:animEffect transition="in" filter="blinds(horizontal)">
                                      <p:cBhvr>
                                        <p:cTn id="42" dur="500"/>
                                        <p:tgtEl>
                                          <p:spTgt spid="809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0918"/>
                                        </p:tgtEl>
                                        <p:attrNameLst>
                                          <p:attrName>style.visibility</p:attrName>
                                        </p:attrNameLst>
                                      </p:cBhvr>
                                      <p:to>
                                        <p:strVal val="visible"/>
                                      </p:to>
                                    </p:set>
                                    <p:animEffect transition="in" filter="blinds(horizontal)">
                                      <p:cBhvr>
                                        <p:cTn id="47" dur="500"/>
                                        <p:tgtEl>
                                          <p:spTgt spid="80918"/>
                                        </p:tgtEl>
                                      </p:cBhvr>
                                    </p:animEffect>
                                  </p:childTnLst>
                                </p:cTn>
                              </p:par>
                              <p:par>
                                <p:cTn id="48" presetID="3" presetClass="entr" presetSubtype="10" fill="hold" nodeType="withEffect">
                                  <p:stCondLst>
                                    <p:cond delay="0"/>
                                  </p:stCondLst>
                                  <p:childTnLst>
                                    <p:set>
                                      <p:cBhvr>
                                        <p:cTn id="49" dur="1" fill="hold">
                                          <p:stCondLst>
                                            <p:cond delay="0"/>
                                          </p:stCondLst>
                                        </p:cTn>
                                        <p:tgtEl>
                                          <p:spTgt spid="80921"/>
                                        </p:tgtEl>
                                        <p:attrNameLst>
                                          <p:attrName>style.visibility</p:attrName>
                                        </p:attrNameLst>
                                      </p:cBhvr>
                                      <p:to>
                                        <p:strVal val="visible"/>
                                      </p:to>
                                    </p:set>
                                    <p:animEffect transition="in" filter="blinds(horizontal)">
                                      <p:cBhvr>
                                        <p:cTn id="50" dur="500"/>
                                        <p:tgtEl>
                                          <p:spTgt spid="80921"/>
                                        </p:tgtEl>
                                      </p:cBhvr>
                                    </p:animEffect>
                                  </p:childTnLst>
                                </p:cTn>
                              </p:par>
                              <p:par>
                                <p:cTn id="51" presetID="3" presetClass="entr" presetSubtype="10" fill="hold" nodeType="withEffect">
                                  <p:stCondLst>
                                    <p:cond delay="0"/>
                                  </p:stCondLst>
                                  <p:childTnLst>
                                    <p:set>
                                      <p:cBhvr>
                                        <p:cTn id="52" dur="1" fill="hold">
                                          <p:stCondLst>
                                            <p:cond delay="0"/>
                                          </p:stCondLst>
                                        </p:cTn>
                                        <p:tgtEl>
                                          <p:spTgt spid="80922"/>
                                        </p:tgtEl>
                                        <p:attrNameLst>
                                          <p:attrName>style.visibility</p:attrName>
                                        </p:attrNameLst>
                                      </p:cBhvr>
                                      <p:to>
                                        <p:strVal val="visible"/>
                                      </p:to>
                                    </p:set>
                                    <p:animEffect transition="in" filter="blinds(horizontal)">
                                      <p:cBhvr>
                                        <p:cTn id="53" dur="500"/>
                                        <p:tgtEl>
                                          <p:spTgt spid="80922"/>
                                        </p:tgtEl>
                                      </p:cBhvr>
                                    </p:animEffect>
                                  </p:childTnLst>
                                </p:cTn>
                              </p:par>
                              <p:par>
                                <p:cTn id="54" presetID="3" presetClass="entr" presetSubtype="10" fill="hold" nodeType="withEffect">
                                  <p:stCondLst>
                                    <p:cond delay="0"/>
                                  </p:stCondLst>
                                  <p:childTnLst>
                                    <p:set>
                                      <p:cBhvr>
                                        <p:cTn id="55" dur="1" fill="hold">
                                          <p:stCondLst>
                                            <p:cond delay="0"/>
                                          </p:stCondLst>
                                        </p:cTn>
                                        <p:tgtEl>
                                          <p:spTgt spid="80913"/>
                                        </p:tgtEl>
                                        <p:attrNameLst>
                                          <p:attrName>style.visibility</p:attrName>
                                        </p:attrNameLst>
                                      </p:cBhvr>
                                      <p:to>
                                        <p:strVal val="visible"/>
                                      </p:to>
                                    </p:set>
                                    <p:animEffect transition="in" filter="blinds(horizontal)">
                                      <p:cBhvr>
                                        <p:cTn id="56" dur="500"/>
                                        <p:tgtEl>
                                          <p:spTgt spid="80913"/>
                                        </p:tgtEl>
                                      </p:cBhvr>
                                    </p:animEffect>
                                  </p:childTnLst>
                                </p:cTn>
                              </p:par>
                              <p:par>
                                <p:cTn id="57" presetID="3" presetClass="entr" presetSubtype="10" fill="hold" nodeType="withEffect">
                                  <p:stCondLst>
                                    <p:cond delay="0"/>
                                  </p:stCondLst>
                                  <p:childTnLst>
                                    <p:set>
                                      <p:cBhvr>
                                        <p:cTn id="58" dur="1" fill="hold">
                                          <p:stCondLst>
                                            <p:cond delay="0"/>
                                          </p:stCondLst>
                                        </p:cTn>
                                        <p:tgtEl>
                                          <p:spTgt spid="80920"/>
                                        </p:tgtEl>
                                        <p:attrNameLst>
                                          <p:attrName>style.visibility</p:attrName>
                                        </p:attrNameLst>
                                      </p:cBhvr>
                                      <p:to>
                                        <p:strVal val="visible"/>
                                      </p:to>
                                    </p:set>
                                    <p:animEffect transition="in" filter="blinds(horizontal)">
                                      <p:cBhvr>
                                        <p:cTn id="59" dur="500"/>
                                        <p:tgtEl>
                                          <p:spTgt spid="80920"/>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80904"/>
                                        </p:tgtEl>
                                        <p:attrNameLst>
                                          <p:attrName>style.visibility</p:attrName>
                                        </p:attrNameLst>
                                      </p:cBhvr>
                                      <p:to>
                                        <p:strVal val="visible"/>
                                      </p:to>
                                    </p:set>
                                    <p:animEffect transition="in" filter="blinds(horizontal)">
                                      <p:cBhvr>
                                        <p:cTn id="62" dur="500"/>
                                        <p:tgtEl>
                                          <p:spTgt spid="80904"/>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80923"/>
                                        </p:tgtEl>
                                        <p:attrNameLst>
                                          <p:attrName>style.visibility</p:attrName>
                                        </p:attrNameLst>
                                      </p:cBhvr>
                                      <p:to>
                                        <p:strVal val="visible"/>
                                      </p:to>
                                    </p:set>
                                    <p:animEffect transition="in" filter="blinds(horizontal)">
                                      <p:cBhvr>
                                        <p:cTn id="65" dur="500"/>
                                        <p:tgtEl>
                                          <p:spTgt spid="80923"/>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80910"/>
                                        </p:tgtEl>
                                        <p:attrNameLst>
                                          <p:attrName>style.visibility</p:attrName>
                                        </p:attrNameLst>
                                      </p:cBhvr>
                                      <p:to>
                                        <p:strVal val="visible"/>
                                      </p:to>
                                    </p:set>
                                    <p:animEffect transition="in" filter="blinds(horizontal)">
                                      <p:cBhvr>
                                        <p:cTn id="68" dur="500"/>
                                        <p:tgtEl>
                                          <p:spTgt spid="80910"/>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80924"/>
                                        </p:tgtEl>
                                        <p:attrNameLst>
                                          <p:attrName>style.visibility</p:attrName>
                                        </p:attrNameLst>
                                      </p:cBhvr>
                                      <p:to>
                                        <p:strVal val="visible"/>
                                      </p:to>
                                    </p:set>
                                    <p:animEffect transition="in" filter="blinds(horizontal)">
                                      <p:cBhvr>
                                        <p:cTn id="71" dur="500"/>
                                        <p:tgtEl>
                                          <p:spTgt spid="80924"/>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80911"/>
                                        </p:tgtEl>
                                        <p:attrNameLst>
                                          <p:attrName>style.visibility</p:attrName>
                                        </p:attrNameLst>
                                      </p:cBhvr>
                                      <p:to>
                                        <p:strVal val="visible"/>
                                      </p:to>
                                    </p:set>
                                    <p:animEffect transition="in" filter="blinds(horizontal)">
                                      <p:cBhvr>
                                        <p:cTn id="74" dur="500"/>
                                        <p:tgtEl>
                                          <p:spTgt spid="80911"/>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80925"/>
                                        </p:tgtEl>
                                        <p:attrNameLst>
                                          <p:attrName>style.visibility</p:attrName>
                                        </p:attrNameLst>
                                      </p:cBhvr>
                                      <p:to>
                                        <p:strVal val="visible"/>
                                      </p:to>
                                    </p:set>
                                    <p:animEffect transition="in" filter="blinds(horizontal)">
                                      <p:cBhvr>
                                        <p:cTn id="77" dur="500"/>
                                        <p:tgtEl>
                                          <p:spTgt spid="80925"/>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80954"/>
                                        </p:tgtEl>
                                        <p:attrNameLst>
                                          <p:attrName>style.visibility</p:attrName>
                                        </p:attrNameLst>
                                      </p:cBhvr>
                                      <p:to>
                                        <p:strVal val="visible"/>
                                      </p:to>
                                    </p:set>
                                    <p:animEffect transition="in" filter="blinds(horizontal)">
                                      <p:cBhvr>
                                        <p:cTn id="80" dur="500"/>
                                        <p:tgtEl>
                                          <p:spTgt spid="80954"/>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80919"/>
                                        </p:tgtEl>
                                        <p:attrNameLst>
                                          <p:attrName>style.visibility</p:attrName>
                                        </p:attrNameLst>
                                      </p:cBhvr>
                                      <p:to>
                                        <p:strVal val="visible"/>
                                      </p:to>
                                    </p:set>
                                    <p:animEffect transition="in" filter="blinds(horizontal)">
                                      <p:cBhvr>
                                        <p:cTn id="83" dur="500"/>
                                        <p:tgtEl>
                                          <p:spTgt spid="80919"/>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80927"/>
                                        </p:tgtEl>
                                        <p:attrNameLst>
                                          <p:attrName>style.visibility</p:attrName>
                                        </p:attrNameLst>
                                      </p:cBhvr>
                                      <p:to>
                                        <p:strVal val="visible"/>
                                      </p:to>
                                    </p:set>
                                    <p:animEffect transition="in" filter="blinds(horizontal)">
                                      <p:cBhvr>
                                        <p:cTn id="88" dur="500"/>
                                        <p:tgtEl>
                                          <p:spTgt spid="80927"/>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80928"/>
                                        </p:tgtEl>
                                        <p:attrNameLst>
                                          <p:attrName>style.visibility</p:attrName>
                                        </p:attrNameLst>
                                      </p:cBhvr>
                                      <p:to>
                                        <p:strVal val="visible"/>
                                      </p:to>
                                    </p:set>
                                    <p:animEffect transition="in" filter="blinds(horizontal)">
                                      <p:cBhvr>
                                        <p:cTn id="93" dur="500"/>
                                        <p:tgtEl>
                                          <p:spTgt spid="80928"/>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80929"/>
                                        </p:tgtEl>
                                        <p:attrNameLst>
                                          <p:attrName>style.visibility</p:attrName>
                                        </p:attrNameLst>
                                      </p:cBhvr>
                                      <p:to>
                                        <p:strVal val="visible"/>
                                      </p:to>
                                    </p:set>
                                    <p:animEffect transition="in" filter="blinds(horizontal)">
                                      <p:cBhvr>
                                        <p:cTn id="96" dur="500"/>
                                        <p:tgtEl>
                                          <p:spTgt spid="80929"/>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80930"/>
                                        </p:tgtEl>
                                        <p:attrNameLst>
                                          <p:attrName>style.visibility</p:attrName>
                                        </p:attrNameLst>
                                      </p:cBhvr>
                                      <p:to>
                                        <p:strVal val="visible"/>
                                      </p:to>
                                    </p:set>
                                    <p:animEffect transition="in" filter="blinds(horizontal)">
                                      <p:cBhvr>
                                        <p:cTn id="99" dur="500"/>
                                        <p:tgtEl>
                                          <p:spTgt spid="80930"/>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80931"/>
                                        </p:tgtEl>
                                        <p:attrNameLst>
                                          <p:attrName>style.visibility</p:attrName>
                                        </p:attrNameLst>
                                      </p:cBhvr>
                                      <p:to>
                                        <p:strVal val="visible"/>
                                      </p:to>
                                    </p:set>
                                    <p:animEffect transition="in" filter="blinds(horizontal)">
                                      <p:cBhvr>
                                        <p:cTn id="102" dur="500"/>
                                        <p:tgtEl>
                                          <p:spTgt spid="80931"/>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80932"/>
                                        </p:tgtEl>
                                        <p:attrNameLst>
                                          <p:attrName>style.visibility</p:attrName>
                                        </p:attrNameLst>
                                      </p:cBhvr>
                                      <p:to>
                                        <p:strVal val="visible"/>
                                      </p:to>
                                    </p:set>
                                    <p:animEffect transition="in" filter="blinds(horizontal)">
                                      <p:cBhvr>
                                        <p:cTn id="105" dur="500"/>
                                        <p:tgtEl>
                                          <p:spTgt spid="80932"/>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80933"/>
                                        </p:tgtEl>
                                        <p:attrNameLst>
                                          <p:attrName>style.visibility</p:attrName>
                                        </p:attrNameLst>
                                      </p:cBhvr>
                                      <p:to>
                                        <p:strVal val="visible"/>
                                      </p:to>
                                    </p:set>
                                    <p:animEffect transition="in" filter="blinds(horizontal)">
                                      <p:cBhvr>
                                        <p:cTn id="108" dur="500"/>
                                        <p:tgtEl>
                                          <p:spTgt spid="80933"/>
                                        </p:tgtEl>
                                      </p:cBhvr>
                                    </p:animEffect>
                                  </p:childTnLst>
                                </p:cTn>
                              </p:par>
                              <p:par>
                                <p:cTn id="109" presetID="3" presetClass="entr" presetSubtype="10" fill="hold" nodeType="withEffect">
                                  <p:stCondLst>
                                    <p:cond delay="0"/>
                                  </p:stCondLst>
                                  <p:childTnLst>
                                    <p:set>
                                      <p:cBhvr>
                                        <p:cTn id="110" dur="1" fill="hold">
                                          <p:stCondLst>
                                            <p:cond delay="0"/>
                                          </p:stCondLst>
                                        </p:cTn>
                                        <p:tgtEl>
                                          <p:spTgt spid="80934"/>
                                        </p:tgtEl>
                                        <p:attrNameLst>
                                          <p:attrName>style.visibility</p:attrName>
                                        </p:attrNameLst>
                                      </p:cBhvr>
                                      <p:to>
                                        <p:strVal val="visible"/>
                                      </p:to>
                                    </p:set>
                                    <p:animEffect transition="in" filter="blinds(horizontal)">
                                      <p:cBhvr>
                                        <p:cTn id="111" dur="500"/>
                                        <p:tgtEl>
                                          <p:spTgt spid="80934"/>
                                        </p:tgtEl>
                                      </p:cBhvr>
                                    </p:animEffect>
                                  </p:childTnLst>
                                </p:cTn>
                              </p:par>
                              <p:par>
                                <p:cTn id="112" presetID="3" presetClass="entr" presetSubtype="10" fill="hold" nodeType="withEffect">
                                  <p:stCondLst>
                                    <p:cond delay="0"/>
                                  </p:stCondLst>
                                  <p:childTnLst>
                                    <p:set>
                                      <p:cBhvr>
                                        <p:cTn id="113" dur="1" fill="hold">
                                          <p:stCondLst>
                                            <p:cond delay="0"/>
                                          </p:stCondLst>
                                        </p:cTn>
                                        <p:tgtEl>
                                          <p:spTgt spid="80935"/>
                                        </p:tgtEl>
                                        <p:attrNameLst>
                                          <p:attrName>style.visibility</p:attrName>
                                        </p:attrNameLst>
                                      </p:cBhvr>
                                      <p:to>
                                        <p:strVal val="visible"/>
                                      </p:to>
                                    </p:set>
                                    <p:animEffect transition="in" filter="blinds(horizontal)">
                                      <p:cBhvr>
                                        <p:cTn id="114" dur="500"/>
                                        <p:tgtEl>
                                          <p:spTgt spid="80935"/>
                                        </p:tgtEl>
                                      </p:cBhvr>
                                    </p:animEffect>
                                  </p:childTnLst>
                                </p:cTn>
                              </p:par>
                              <p:par>
                                <p:cTn id="115" presetID="3" presetClass="entr" presetSubtype="10" fill="hold" nodeType="withEffect">
                                  <p:stCondLst>
                                    <p:cond delay="0"/>
                                  </p:stCondLst>
                                  <p:childTnLst>
                                    <p:set>
                                      <p:cBhvr>
                                        <p:cTn id="116" dur="1" fill="hold">
                                          <p:stCondLst>
                                            <p:cond delay="0"/>
                                          </p:stCondLst>
                                        </p:cTn>
                                        <p:tgtEl>
                                          <p:spTgt spid="80936"/>
                                        </p:tgtEl>
                                        <p:attrNameLst>
                                          <p:attrName>style.visibility</p:attrName>
                                        </p:attrNameLst>
                                      </p:cBhvr>
                                      <p:to>
                                        <p:strVal val="visible"/>
                                      </p:to>
                                    </p:set>
                                    <p:animEffect transition="in" filter="blinds(horizontal)">
                                      <p:cBhvr>
                                        <p:cTn id="117" dur="500"/>
                                        <p:tgtEl>
                                          <p:spTgt spid="80936"/>
                                        </p:tgtEl>
                                      </p:cBhvr>
                                    </p:animEffect>
                                  </p:childTnLst>
                                </p:cTn>
                              </p:par>
                              <p:par>
                                <p:cTn id="118" presetID="3" presetClass="entr" presetSubtype="10" fill="hold" nodeType="withEffect">
                                  <p:stCondLst>
                                    <p:cond delay="0"/>
                                  </p:stCondLst>
                                  <p:childTnLst>
                                    <p:set>
                                      <p:cBhvr>
                                        <p:cTn id="119" dur="1" fill="hold">
                                          <p:stCondLst>
                                            <p:cond delay="0"/>
                                          </p:stCondLst>
                                        </p:cTn>
                                        <p:tgtEl>
                                          <p:spTgt spid="80937"/>
                                        </p:tgtEl>
                                        <p:attrNameLst>
                                          <p:attrName>style.visibility</p:attrName>
                                        </p:attrNameLst>
                                      </p:cBhvr>
                                      <p:to>
                                        <p:strVal val="visible"/>
                                      </p:to>
                                    </p:set>
                                    <p:animEffect transition="in" filter="blinds(horizontal)">
                                      <p:cBhvr>
                                        <p:cTn id="120" dur="500"/>
                                        <p:tgtEl>
                                          <p:spTgt spid="80937"/>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80938"/>
                                        </p:tgtEl>
                                        <p:attrNameLst>
                                          <p:attrName>style.visibility</p:attrName>
                                        </p:attrNameLst>
                                      </p:cBhvr>
                                      <p:to>
                                        <p:strVal val="visible"/>
                                      </p:to>
                                    </p:set>
                                    <p:animEffect transition="in" filter="blinds(horizontal)">
                                      <p:cBhvr>
                                        <p:cTn id="123" dur="500"/>
                                        <p:tgtEl>
                                          <p:spTgt spid="80938"/>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80939"/>
                                        </p:tgtEl>
                                        <p:attrNameLst>
                                          <p:attrName>style.visibility</p:attrName>
                                        </p:attrNameLst>
                                      </p:cBhvr>
                                      <p:to>
                                        <p:strVal val="visible"/>
                                      </p:to>
                                    </p:set>
                                    <p:animEffect transition="in" filter="blinds(horizontal)">
                                      <p:cBhvr>
                                        <p:cTn id="126" dur="500"/>
                                        <p:tgtEl>
                                          <p:spTgt spid="80939"/>
                                        </p:tgtEl>
                                      </p:cBhvr>
                                    </p:animEffect>
                                  </p:childTnLst>
                                </p:cTn>
                              </p:par>
                              <p:par>
                                <p:cTn id="127" presetID="3" presetClass="entr" presetSubtype="10" fill="hold" grpId="0" nodeType="withEffect">
                                  <p:stCondLst>
                                    <p:cond delay="0"/>
                                  </p:stCondLst>
                                  <p:childTnLst>
                                    <p:set>
                                      <p:cBhvr>
                                        <p:cTn id="128" dur="1" fill="hold">
                                          <p:stCondLst>
                                            <p:cond delay="0"/>
                                          </p:stCondLst>
                                        </p:cTn>
                                        <p:tgtEl>
                                          <p:spTgt spid="80940"/>
                                        </p:tgtEl>
                                        <p:attrNameLst>
                                          <p:attrName>style.visibility</p:attrName>
                                        </p:attrNameLst>
                                      </p:cBhvr>
                                      <p:to>
                                        <p:strVal val="visible"/>
                                      </p:to>
                                    </p:set>
                                    <p:animEffect transition="in" filter="blinds(horizontal)">
                                      <p:cBhvr>
                                        <p:cTn id="129" dur="500"/>
                                        <p:tgtEl>
                                          <p:spTgt spid="80940"/>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80941"/>
                                        </p:tgtEl>
                                        <p:attrNameLst>
                                          <p:attrName>style.visibility</p:attrName>
                                        </p:attrNameLst>
                                      </p:cBhvr>
                                      <p:to>
                                        <p:strVal val="visible"/>
                                      </p:to>
                                    </p:set>
                                    <p:animEffect transition="in" filter="blinds(horizontal)">
                                      <p:cBhvr>
                                        <p:cTn id="132" dur="500"/>
                                        <p:tgtEl>
                                          <p:spTgt spid="80941"/>
                                        </p:tgtEl>
                                      </p:cBhvr>
                                    </p:animEffect>
                                  </p:childTnLst>
                                </p:cTn>
                              </p:par>
                              <p:par>
                                <p:cTn id="133" presetID="3" presetClass="entr" presetSubtype="10" fill="hold" grpId="0" nodeType="withEffect">
                                  <p:stCondLst>
                                    <p:cond delay="0"/>
                                  </p:stCondLst>
                                  <p:childTnLst>
                                    <p:set>
                                      <p:cBhvr>
                                        <p:cTn id="134" dur="1" fill="hold">
                                          <p:stCondLst>
                                            <p:cond delay="0"/>
                                          </p:stCondLst>
                                        </p:cTn>
                                        <p:tgtEl>
                                          <p:spTgt spid="80942"/>
                                        </p:tgtEl>
                                        <p:attrNameLst>
                                          <p:attrName>style.visibility</p:attrName>
                                        </p:attrNameLst>
                                      </p:cBhvr>
                                      <p:to>
                                        <p:strVal val="visible"/>
                                      </p:to>
                                    </p:set>
                                    <p:animEffect transition="in" filter="blinds(horizontal)">
                                      <p:cBhvr>
                                        <p:cTn id="135" dur="500"/>
                                        <p:tgtEl>
                                          <p:spTgt spid="80942"/>
                                        </p:tgtEl>
                                      </p:cBhvr>
                                    </p:animEffect>
                                  </p:childTnLst>
                                </p:cTn>
                              </p:par>
                              <p:par>
                                <p:cTn id="136" presetID="3" presetClass="entr" presetSubtype="10" fill="hold" grpId="0" nodeType="withEffect">
                                  <p:stCondLst>
                                    <p:cond delay="0"/>
                                  </p:stCondLst>
                                  <p:childTnLst>
                                    <p:set>
                                      <p:cBhvr>
                                        <p:cTn id="137" dur="1" fill="hold">
                                          <p:stCondLst>
                                            <p:cond delay="0"/>
                                          </p:stCondLst>
                                        </p:cTn>
                                        <p:tgtEl>
                                          <p:spTgt spid="80943"/>
                                        </p:tgtEl>
                                        <p:attrNameLst>
                                          <p:attrName>style.visibility</p:attrName>
                                        </p:attrNameLst>
                                      </p:cBhvr>
                                      <p:to>
                                        <p:strVal val="visible"/>
                                      </p:to>
                                    </p:set>
                                    <p:animEffect transition="in" filter="blinds(horizontal)">
                                      <p:cBhvr>
                                        <p:cTn id="138" dur="500"/>
                                        <p:tgtEl>
                                          <p:spTgt spid="80943"/>
                                        </p:tgtEl>
                                      </p:cBhvr>
                                    </p:animEffect>
                                  </p:childTnLst>
                                </p:cTn>
                              </p:par>
                              <p:par>
                                <p:cTn id="139" presetID="3" presetClass="entr" presetSubtype="10" fill="hold" grpId="0" nodeType="withEffect">
                                  <p:stCondLst>
                                    <p:cond delay="0"/>
                                  </p:stCondLst>
                                  <p:childTnLst>
                                    <p:set>
                                      <p:cBhvr>
                                        <p:cTn id="140" dur="1" fill="hold">
                                          <p:stCondLst>
                                            <p:cond delay="0"/>
                                          </p:stCondLst>
                                        </p:cTn>
                                        <p:tgtEl>
                                          <p:spTgt spid="80944"/>
                                        </p:tgtEl>
                                        <p:attrNameLst>
                                          <p:attrName>style.visibility</p:attrName>
                                        </p:attrNameLst>
                                      </p:cBhvr>
                                      <p:to>
                                        <p:strVal val="visible"/>
                                      </p:to>
                                    </p:set>
                                    <p:animEffect transition="in" filter="blinds(horizontal)">
                                      <p:cBhvr>
                                        <p:cTn id="141" dur="500"/>
                                        <p:tgtEl>
                                          <p:spTgt spid="80944"/>
                                        </p:tgtEl>
                                      </p:cBhvr>
                                    </p:animEffect>
                                  </p:childTnLst>
                                </p:cTn>
                              </p:par>
                              <p:par>
                                <p:cTn id="142" presetID="3" presetClass="entr" presetSubtype="10" fill="hold" nodeType="withEffect">
                                  <p:stCondLst>
                                    <p:cond delay="0"/>
                                  </p:stCondLst>
                                  <p:childTnLst>
                                    <p:set>
                                      <p:cBhvr>
                                        <p:cTn id="143" dur="1" fill="hold">
                                          <p:stCondLst>
                                            <p:cond delay="0"/>
                                          </p:stCondLst>
                                        </p:cTn>
                                        <p:tgtEl>
                                          <p:spTgt spid="80947"/>
                                        </p:tgtEl>
                                        <p:attrNameLst>
                                          <p:attrName>style.visibility</p:attrName>
                                        </p:attrNameLst>
                                      </p:cBhvr>
                                      <p:to>
                                        <p:strVal val="visible"/>
                                      </p:to>
                                    </p:set>
                                    <p:animEffect transition="in" filter="blinds(horizontal)">
                                      <p:cBhvr>
                                        <p:cTn id="144" dur="500"/>
                                        <p:tgtEl>
                                          <p:spTgt spid="80947"/>
                                        </p:tgtEl>
                                      </p:cBhvr>
                                    </p:animEffect>
                                  </p:childTnLst>
                                </p:cTn>
                              </p:par>
                              <p:par>
                                <p:cTn id="145" presetID="3" presetClass="entr" presetSubtype="10" fill="hold" nodeType="withEffect">
                                  <p:stCondLst>
                                    <p:cond delay="0"/>
                                  </p:stCondLst>
                                  <p:childTnLst>
                                    <p:set>
                                      <p:cBhvr>
                                        <p:cTn id="146" dur="1" fill="hold">
                                          <p:stCondLst>
                                            <p:cond delay="0"/>
                                          </p:stCondLst>
                                        </p:cTn>
                                        <p:tgtEl>
                                          <p:spTgt spid="80948"/>
                                        </p:tgtEl>
                                        <p:attrNameLst>
                                          <p:attrName>style.visibility</p:attrName>
                                        </p:attrNameLst>
                                      </p:cBhvr>
                                      <p:to>
                                        <p:strVal val="visible"/>
                                      </p:to>
                                    </p:set>
                                    <p:animEffect transition="in" filter="blinds(horizontal)">
                                      <p:cBhvr>
                                        <p:cTn id="147" dur="500"/>
                                        <p:tgtEl>
                                          <p:spTgt spid="80948"/>
                                        </p:tgtEl>
                                      </p:cBhvr>
                                    </p:animEffect>
                                  </p:childTnLst>
                                </p:cTn>
                              </p:par>
                              <p:par>
                                <p:cTn id="148" presetID="3" presetClass="entr" presetSubtype="10" fill="hold" nodeType="withEffect">
                                  <p:stCondLst>
                                    <p:cond delay="0"/>
                                  </p:stCondLst>
                                  <p:childTnLst>
                                    <p:set>
                                      <p:cBhvr>
                                        <p:cTn id="149" dur="1" fill="hold">
                                          <p:stCondLst>
                                            <p:cond delay="0"/>
                                          </p:stCondLst>
                                        </p:cTn>
                                        <p:tgtEl>
                                          <p:spTgt spid="80949"/>
                                        </p:tgtEl>
                                        <p:attrNameLst>
                                          <p:attrName>style.visibility</p:attrName>
                                        </p:attrNameLst>
                                      </p:cBhvr>
                                      <p:to>
                                        <p:strVal val="visible"/>
                                      </p:to>
                                    </p:set>
                                    <p:animEffect transition="in" filter="blinds(horizontal)">
                                      <p:cBhvr>
                                        <p:cTn id="150" dur="500"/>
                                        <p:tgtEl>
                                          <p:spTgt spid="80949"/>
                                        </p:tgtEl>
                                      </p:cBhvr>
                                    </p:animEffect>
                                  </p:childTnLst>
                                </p:cTn>
                              </p:par>
                              <p:par>
                                <p:cTn id="151" presetID="3" presetClass="entr" presetSubtype="10" fill="hold" nodeType="withEffect">
                                  <p:stCondLst>
                                    <p:cond delay="0"/>
                                  </p:stCondLst>
                                  <p:childTnLst>
                                    <p:set>
                                      <p:cBhvr>
                                        <p:cTn id="152" dur="1" fill="hold">
                                          <p:stCondLst>
                                            <p:cond delay="0"/>
                                          </p:stCondLst>
                                        </p:cTn>
                                        <p:tgtEl>
                                          <p:spTgt spid="80950"/>
                                        </p:tgtEl>
                                        <p:attrNameLst>
                                          <p:attrName>style.visibility</p:attrName>
                                        </p:attrNameLst>
                                      </p:cBhvr>
                                      <p:to>
                                        <p:strVal val="visible"/>
                                      </p:to>
                                    </p:set>
                                    <p:animEffect transition="in" filter="blinds(horizontal)">
                                      <p:cBhvr>
                                        <p:cTn id="153" dur="500"/>
                                        <p:tgtEl>
                                          <p:spTgt spid="80950"/>
                                        </p:tgtEl>
                                      </p:cBhvr>
                                    </p:animEffect>
                                  </p:childTnLst>
                                </p:cTn>
                              </p:par>
                              <p:par>
                                <p:cTn id="154" presetID="3" presetClass="entr" presetSubtype="10" fill="hold" nodeType="withEffect">
                                  <p:stCondLst>
                                    <p:cond delay="0"/>
                                  </p:stCondLst>
                                  <p:childTnLst>
                                    <p:set>
                                      <p:cBhvr>
                                        <p:cTn id="155" dur="1" fill="hold">
                                          <p:stCondLst>
                                            <p:cond delay="0"/>
                                          </p:stCondLst>
                                        </p:cTn>
                                        <p:tgtEl>
                                          <p:spTgt spid="80951"/>
                                        </p:tgtEl>
                                        <p:attrNameLst>
                                          <p:attrName>style.visibility</p:attrName>
                                        </p:attrNameLst>
                                      </p:cBhvr>
                                      <p:to>
                                        <p:strVal val="visible"/>
                                      </p:to>
                                    </p:set>
                                    <p:animEffect transition="in" filter="blinds(horizontal)">
                                      <p:cBhvr>
                                        <p:cTn id="156" dur="500"/>
                                        <p:tgtEl>
                                          <p:spTgt spid="80951"/>
                                        </p:tgtEl>
                                      </p:cBhvr>
                                    </p:animEffect>
                                  </p:childTnLst>
                                </p:cTn>
                              </p:par>
                              <p:par>
                                <p:cTn id="157" presetID="3" presetClass="entr" presetSubtype="10" fill="hold" nodeType="withEffect">
                                  <p:stCondLst>
                                    <p:cond delay="0"/>
                                  </p:stCondLst>
                                  <p:childTnLst>
                                    <p:set>
                                      <p:cBhvr>
                                        <p:cTn id="158" dur="1" fill="hold">
                                          <p:stCondLst>
                                            <p:cond delay="0"/>
                                          </p:stCondLst>
                                        </p:cTn>
                                        <p:tgtEl>
                                          <p:spTgt spid="80952"/>
                                        </p:tgtEl>
                                        <p:attrNameLst>
                                          <p:attrName>style.visibility</p:attrName>
                                        </p:attrNameLst>
                                      </p:cBhvr>
                                      <p:to>
                                        <p:strVal val="visible"/>
                                      </p:to>
                                    </p:set>
                                    <p:animEffect transition="in" filter="blinds(horizontal)">
                                      <p:cBhvr>
                                        <p:cTn id="159" dur="500"/>
                                        <p:tgtEl>
                                          <p:spTgt spid="80952"/>
                                        </p:tgtEl>
                                      </p:cBhvr>
                                    </p:animEffect>
                                  </p:childTnLst>
                                </p:cTn>
                              </p:par>
                              <p:par>
                                <p:cTn id="160" presetID="3" presetClass="entr" presetSubtype="10" fill="hold" grpId="0" nodeType="withEffect">
                                  <p:stCondLst>
                                    <p:cond delay="0"/>
                                  </p:stCondLst>
                                  <p:childTnLst>
                                    <p:set>
                                      <p:cBhvr>
                                        <p:cTn id="161" dur="1" fill="hold">
                                          <p:stCondLst>
                                            <p:cond delay="0"/>
                                          </p:stCondLst>
                                        </p:cTn>
                                        <p:tgtEl>
                                          <p:spTgt spid="80953"/>
                                        </p:tgtEl>
                                        <p:attrNameLst>
                                          <p:attrName>style.visibility</p:attrName>
                                        </p:attrNameLst>
                                      </p:cBhvr>
                                      <p:to>
                                        <p:strVal val="visible"/>
                                      </p:to>
                                    </p:set>
                                    <p:animEffect transition="in" filter="blinds(horizontal)">
                                      <p:cBhvr>
                                        <p:cTn id="162" dur="500"/>
                                        <p:tgtEl>
                                          <p:spTgt spid="80953"/>
                                        </p:tgtEl>
                                      </p:cBhvr>
                                    </p:animEffect>
                                  </p:childTnLst>
                                </p:cTn>
                              </p:par>
                              <p:par>
                                <p:cTn id="163" presetID="3" presetClass="entr" presetSubtype="10" fill="hold" grpId="0" nodeType="withEffect">
                                  <p:stCondLst>
                                    <p:cond delay="0"/>
                                  </p:stCondLst>
                                  <p:childTnLst>
                                    <p:set>
                                      <p:cBhvr>
                                        <p:cTn id="164" dur="1" fill="hold">
                                          <p:stCondLst>
                                            <p:cond delay="0"/>
                                          </p:stCondLst>
                                        </p:cTn>
                                        <p:tgtEl>
                                          <p:spTgt spid="80926"/>
                                        </p:tgtEl>
                                        <p:attrNameLst>
                                          <p:attrName>style.visibility</p:attrName>
                                        </p:attrNameLst>
                                      </p:cBhvr>
                                      <p:to>
                                        <p:strVal val="visible"/>
                                      </p:to>
                                    </p:set>
                                    <p:animEffect transition="in" filter="blinds(horizontal)">
                                      <p:cBhvr>
                                        <p:cTn id="165" dur="500"/>
                                        <p:tgtEl>
                                          <p:spTgt spid="80926"/>
                                        </p:tgtEl>
                                      </p:cBhvr>
                                    </p:animEffect>
                                  </p:childTnLst>
                                </p:cTn>
                              </p:par>
                              <p:par>
                                <p:cTn id="166" presetID="3" presetClass="entr" presetSubtype="10" fill="hold" grpId="0" nodeType="withEffect">
                                  <p:stCondLst>
                                    <p:cond delay="0"/>
                                  </p:stCondLst>
                                  <p:childTnLst>
                                    <p:set>
                                      <p:cBhvr>
                                        <p:cTn id="167" dur="1" fill="hold">
                                          <p:stCondLst>
                                            <p:cond delay="0"/>
                                          </p:stCondLst>
                                        </p:cTn>
                                        <p:tgtEl>
                                          <p:spTgt spid="80945"/>
                                        </p:tgtEl>
                                        <p:attrNameLst>
                                          <p:attrName>style.visibility</p:attrName>
                                        </p:attrNameLst>
                                      </p:cBhvr>
                                      <p:to>
                                        <p:strVal val="visible"/>
                                      </p:to>
                                    </p:set>
                                    <p:animEffect transition="in" filter="blinds(horizontal)">
                                      <p:cBhvr>
                                        <p:cTn id="168" dur="500"/>
                                        <p:tgtEl>
                                          <p:spTgt spid="80945"/>
                                        </p:tgtEl>
                                      </p:cBhvr>
                                    </p:animEffect>
                                  </p:childTnLst>
                                </p:cTn>
                              </p:par>
                              <p:par>
                                <p:cTn id="169" presetID="3" presetClass="entr" presetSubtype="10" fill="hold" grpId="0" nodeType="withEffect">
                                  <p:stCondLst>
                                    <p:cond delay="0"/>
                                  </p:stCondLst>
                                  <p:childTnLst>
                                    <p:set>
                                      <p:cBhvr>
                                        <p:cTn id="170" dur="1" fill="hold">
                                          <p:stCondLst>
                                            <p:cond delay="0"/>
                                          </p:stCondLst>
                                        </p:cTn>
                                        <p:tgtEl>
                                          <p:spTgt spid="80946"/>
                                        </p:tgtEl>
                                        <p:attrNameLst>
                                          <p:attrName>style.visibility</p:attrName>
                                        </p:attrNameLst>
                                      </p:cBhvr>
                                      <p:to>
                                        <p:strVal val="visible"/>
                                      </p:to>
                                    </p:set>
                                    <p:animEffect transition="in" filter="blinds(horizontal)">
                                      <p:cBhvr>
                                        <p:cTn id="171" dur="500"/>
                                        <p:tgtEl>
                                          <p:spTgt spid="80946"/>
                                        </p:tgtEl>
                                      </p:cBhvr>
                                    </p:animEffect>
                                  </p:childTnLst>
                                </p:cTn>
                              </p:par>
                            </p:childTnLst>
                          </p:cTn>
                        </p:par>
                      </p:childTnLst>
                    </p:cTn>
                  </p:par>
                  <p:par>
                    <p:cTn id="172" fill="hold">
                      <p:stCondLst>
                        <p:cond delay="indefinite"/>
                      </p:stCondLst>
                      <p:childTnLst>
                        <p:par>
                          <p:cTn id="173" fill="hold">
                            <p:stCondLst>
                              <p:cond delay="0"/>
                            </p:stCondLst>
                            <p:childTnLst>
                              <p:par>
                                <p:cTn id="174" presetID="3" presetClass="entr" presetSubtype="10" fill="hold" nodeType="clickEffect">
                                  <p:stCondLst>
                                    <p:cond delay="0"/>
                                  </p:stCondLst>
                                  <p:childTnLst>
                                    <p:set>
                                      <p:cBhvr>
                                        <p:cTn id="175" dur="1" fill="hold">
                                          <p:stCondLst>
                                            <p:cond delay="0"/>
                                          </p:stCondLst>
                                        </p:cTn>
                                        <p:tgtEl>
                                          <p:spTgt spid="81016"/>
                                        </p:tgtEl>
                                        <p:attrNameLst>
                                          <p:attrName>style.visibility</p:attrName>
                                        </p:attrNameLst>
                                      </p:cBhvr>
                                      <p:to>
                                        <p:strVal val="visible"/>
                                      </p:to>
                                    </p:set>
                                    <p:animEffect transition="in" filter="blinds(horizontal)">
                                      <p:cBhvr>
                                        <p:cTn id="176" dur="500"/>
                                        <p:tgtEl>
                                          <p:spTgt spid="81016"/>
                                        </p:tgtEl>
                                      </p:cBhvr>
                                    </p:animEffect>
                                  </p:childTnLst>
                                </p:cTn>
                              </p:par>
                            </p:childTnLst>
                          </p:cTn>
                        </p:par>
                      </p:childTnLst>
                    </p:cTn>
                  </p:par>
                  <p:par>
                    <p:cTn id="177" fill="hold">
                      <p:stCondLst>
                        <p:cond delay="indefinite"/>
                      </p:stCondLst>
                      <p:childTnLst>
                        <p:par>
                          <p:cTn id="178" fill="hold">
                            <p:stCondLst>
                              <p:cond delay="0"/>
                            </p:stCondLst>
                            <p:childTnLst>
                              <p:par>
                                <p:cTn id="179" presetID="3" presetClass="entr" presetSubtype="10" fill="hold" grpId="0" nodeType="clickEffect">
                                  <p:stCondLst>
                                    <p:cond delay="0"/>
                                  </p:stCondLst>
                                  <p:childTnLst>
                                    <p:set>
                                      <p:cBhvr>
                                        <p:cTn id="180" dur="1" fill="hold">
                                          <p:stCondLst>
                                            <p:cond delay="0"/>
                                          </p:stCondLst>
                                        </p:cTn>
                                        <p:tgtEl>
                                          <p:spTgt spid="80900"/>
                                        </p:tgtEl>
                                        <p:attrNameLst>
                                          <p:attrName>style.visibility</p:attrName>
                                        </p:attrNameLst>
                                      </p:cBhvr>
                                      <p:to>
                                        <p:strVal val="visible"/>
                                      </p:to>
                                    </p:set>
                                    <p:animEffect transition="in" filter="blinds(horizontal)">
                                      <p:cBhvr>
                                        <p:cTn id="181" dur="500"/>
                                        <p:tgtEl>
                                          <p:spTgt spid="80900"/>
                                        </p:tgtEl>
                                      </p:cBhvr>
                                    </p:animEffect>
                                  </p:childTnLst>
                                </p:cTn>
                              </p:par>
                              <p:par>
                                <p:cTn id="182" presetID="3" presetClass="entr" presetSubtype="10" fill="hold" grpId="0" nodeType="withEffect">
                                  <p:stCondLst>
                                    <p:cond delay="0"/>
                                  </p:stCondLst>
                                  <p:childTnLst>
                                    <p:set>
                                      <p:cBhvr>
                                        <p:cTn id="183" dur="1" fill="hold">
                                          <p:stCondLst>
                                            <p:cond delay="0"/>
                                          </p:stCondLst>
                                        </p:cTn>
                                        <p:tgtEl>
                                          <p:spTgt spid="80955"/>
                                        </p:tgtEl>
                                        <p:attrNameLst>
                                          <p:attrName>style.visibility</p:attrName>
                                        </p:attrNameLst>
                                      </p:cBhvr>
                                      <p:to>
                                        <p:strVal val="visible"/>
                                      </p:to>
                                    </p:set>
                                    <p:animEffect transition="in" filter="blinds(horizontal)">
                                      <p:cBhvr>
                                        <p:cTn id="184" dur="500"/>
                                        <p:tgtEl>
                                          <p:spTgt spid="80955"/>
                                        </p:tgtEl>
                                      </p:cBhvr>
                                    </p:animEffect>
                                  </p:childTnLst>
                                </p:cTn>
                              </p:par>
                              <p:par>
                                <p:cTn id="185" presetID="3" presetClass="entr" presetSubtype="10" fill="hold" grpId="0" nodeType="withEffect">
                                  <p:stCondLst>
                                    <p:cond delay="0"/>
                                  </p:stCondLst>
                                  <p:childTnLst>
                                    <p:set>
                                      <p:cBhvr>
                                        <p:cTn id="186" dur="1" fill="hold">
                                          <p:stCondLst>
                                            <p:cond delay="0"/>
                                          </p:stCondLst>
                                        </p:cTn>
                                        <p:tgtEl>
                                          <p:spTgt spid="80956"/>
                                        </p:tgtEl>
                                        <p:attrNameLst>
                                          <p:attrName>style.visibility</p:attrName>
                                        </p:attrNameLst>
                                      </p:cBhvr>
                                      <p:to>
                                        <p:strVal val="visible"/>
                                      </p:to>
                                    </p:set>
                                    <p:animEffect transition="in" filter="blinds(horizontal)">
                                      <p:cBhvr>
                                        <p:cTn id="187" dur="500"/>
                                        <p:tgtEl>
                                          <p:spTgt spid="80956"/>
                                        </p:tgtEl>
                                      </p:cBhvr>
                                    </p:animEffect>
                                  </p:childTnLst>
                                </p:cTn>
                              </p:par>
                              <p:par>
                                <p:cTn id="188" presetID="3" presetClass="entr" presetSubtype="10" fill="hold" grpId="0" nodeType="withEffect">
                                  <p:stCondLst>
                                    <p:cond delay="0"/>
                                  </p:stCondLst>
                                  <p:childTnLst>
                                    <p:set>
                                      <p:cBhvr>
                                        <p:cTn id="189" dur="1" fill="hold">
                                          <p:stCondLst>
                                            <p:cond delay="0"/>
                                          </p:stCondLst>
                                        </p:cTn>
                                        <p:tgtEl>
                                          <p:spTgt spid="80957"/>
                                        </p:tgtEl>
                                        <p:attrNameLst>
                                          <p:attrName>style.visibility</p:attrName>
                                        </p:attrNameLst>
                                      </p:cBhvr>
                                      <p:to>
                                        <p:strVal val="visible"/>
                                      </p:to>
                                    </p:set>
                                    <p:animEffect transition="in" filter="blinds(horizontal)">
                                      <p:cBhvr>
                                        <p:cTn id="190" dur="500"/>
                                        <p:tgtEl>
                                          <p:spTgt spid="80957"/>
                                        </p:tgtEl>
                                      </p:cBhvr>
                                    </p:animEffect>
                                  </p:childTnLst>
                                </p:cTn>
                              </p:par>
                              <p:par>
                                <p:cTn id="191" presetID="3" presetClass="entr" presetSubtype="10" fill="hold" nodeType="withEffect">
                                  <p:stCondLst>
                                    <p:cond delay="0"/>
                                  </p:stCondLst>
                                  <p:childTnLst>
                                    <p:set>
                                      <p:cBhvr>
                                        <p:cTn id="192" dur="1" fill="hold">
                                          <p:stCondLst>
                                            <p:cond delay="0"/>
                                          </p:stCondLst>
                                        </p:cTn>
                                        <p:tgtEl>
                                          <p:spTgt spid="80958"/>
                                        </p:tgtEl>
                                        <p:attrNameLst>
                                          <p:attrName>style.visibility</p:attrName>
                                        </p:attrNameLst>
                                      </p:cBhvr>
                                      <p:to>
                                        <p:strVal val="visible"/>
                                      </p:to>
                                    </p:set>
                                    <p:animEffect transition="in" filter="blinds(horizontal)">
                                      <p:cBhvr>
                                        <p:cTn id="193" dur="500"/>
                                        <p:tgtEl>
                                          <p:spTgt spid="80958"/>
                                        </p:tgtEl>
                                      </p:cBhvr>
                                    </p:animEffect>
                                  </p:childTnLst>
                                </p:cTn>
                              </p:par>
                              <p:par>
                                <p:cTn id="194" presetID="3" presetClass="entr" presetSubtype="10" fill="hold" nodeType="withEffect">
                                  <p:stCondLst>
                                    <p:cond delay="0"/>
                                  </p:stCondLst>
                                  <p:childTnLst>
                                    <p:set>
                                      <p:cBhvr>
                                        <p:cTn id="195" dur="1" fill="hold">
                                          <p:stCondLst>
                                            <p:cond delay="0"/>
                                          </p:stCondLst>
                                        </p:cTn>
                                        <p:tgtEl>
                                          <p:spTgt spid="80959"/>
                                        </p:tgtEl>
                                        <p:attrNameLst>
                                          <p:attrName>style.visibility</p:attrName>
                                        </p:attrNameLst>
                                      </p:cBhvr>
                                      <p:to>
                                        <p:strVal val="visible"/>
                                      </p:to>
                                    </p:set>
                                    <p:animEffect transition="in" filter="blinds(horizontal)">
                                      <p:cBhvr>
                                        <p:cTn id="196" dur="500"/>
                                        <p:tgtEl>
                                          <p:spTgt spid="80959"/>
                                        </p:tgtEl>
                                      </p:cBhvr>
                                    </p:animEffect>
                                  </p:childTnLst>
                                </p:cTn>
                              </p:par>
                              <p:par>
                                <p:cTn id="197" presetID="3" presetClass="entr" presetSubtype="10" fill="hold" grpId="0" nodeType="withEffect">
                                  <p:stCondLst>
                                    <p:cond delay="0"/>
                                  </p:stCondLst>
                                  <p:childTnLst>
                                    <p:set>
                                      <p:cBhvr>
                                        <p:cTn id="198" dur="1" fill="hold">
                                          <p:stCondLst>
                                            <p:cond delay="0"/>
                                          </p:stCondLst>
                                        </p:cTn>
                                        <p:tgtEl>
                                          <p:spTgt spid="80960"/>
                                        </p:tgtEl>
                                        <p:attrNameLst>
                                          <p:attrName>style.visibility</p:attrName>
                                        </p:attrNameLst>
                                      </p:cBhvr>
                                      <p:to>
                                        <p:strVal val="visible"/>
                                      </p:to>
                                    </p:set>
                                    <p:animEffect transition="in" filter="blinds(horizontal)">
                                      <p:cBhvr>
                                        <p:cTn id="199" dur="500"/>
                                        <p:tgtEl>
                                          <p:spTgt spid="80960"/>
                                        </p:tgtEl>
                                      </p:cBhvr>
                                    </p:animEffect>
                                  </p:childTnLst>
                                </p:cTn>
                              </p:par>
                              <p:par>
                                <p:cTn id="200" presetID="3" presetClass="entr" presetSubtype="10" fill="hold" grpId="0" nodeType="withEffect">
                                  <p:stCondLst>
                                    <p:cond delay="0"/>
                                  </p:stCondLst>
                                  <p:childTnLst>
                                    <p:set>
                                      <p:cBhvr>
                                        <p:cTn id="201" dur="1" fill="hold">
                                          <p:stCondLst>
                                            <p:cond delay="0"/>
                                          </p:stCondLst>
                                        </p:cTn>
                                        <p:tgtEl>
                                          <p:spTgt spid="80961"/>
                                        </p:tgtEl>
                                        <p:attrNameLst>
                                          <p:attrName>style.visibility</p:attrName>
                                        </p:attrNameLst>
                                      </p:cBhvr>
                                      <p:to>
                                        <p:strVal val="visible"/>
                                      </p:to>
                                    </p:set>
                                    <p:animEffect transition="in" filter="blinds(horizontal)">
                                      <p:cBhvr>
                                        <p:cTn id="202" dur="500"/>
                                        <p:tgtEl>
                                          <p:spTgt spid="80961"/>
                                        </p:tgtEl>
                                      </p:cBhvr>
                                    </p:animEffect>
                                  </p:childTnLst>
                                </p:cTn>
                              </p:par>
                              <p:par>
                                <p:cTn id="203" presetID="3" presetClass="entr" presetSubtype="10" fill="hold" grpId="0" nodeType="withEffect">
                                  <p:stCondLst>
                                    <p:cond delay="0"/>
                                  </p:stCondLst>
                                  <p:childTnLst>
                                    <p:set>
                                      <p:cBhvr>
                                        <p:cTn id="204" dur="1" fill="hold">
                                          <p:stCondLst>
                                            <p:cond delay="0"/>
                                          </p:stCondLst>
                                        </p:cTn>
                                        <p:tgtEl>
                                          <p:spTgt spid="80962"/>
                                        </p:tgtEl>
                                        <p:attrNameLst>
                                          <p:attrName>style.visibility</p:attrName>
                                        </p:attrNameLst>
                                      </p:cBhvr>
                                      <p:to>
                                        <p:strVal val="visible"/>
                                      </p:to>
                                    </p:set>
                                    <p:animEffect transition="in" filter="blinds(horizontal)">
                                      <p:cBhvr>
                                        <p:cTn id="205" dur="500"/>
                                        <p:tgtEl>
                                          <p:spTgt spid="80962"/>
                                        </p:tgtEl>
                                      </p:cBhvr>
                                    </p:animEffect>
                                  </p:childTnLst>
                                </p:cTn>
                              </p:par>
                              <p:par>
                                <p:cTn id="206" presetID="3" presetClass="entr" presetSubtype="10" fill="hold" grpId="0" nodeType="withEffect">
                                  <p:stCondLst>
                                    <p:cond delay="0"/>
                                  </p:stCondLst>
                                  <p:childTnLst>
                                    <p:set>
                                      <p:cBhvr>
                                        <p:cTn id="207" dur="1" fill="hold">
                                          <p:stCondLst>
                                            <p:cond delay="0"/>
                                          </p:stCondLst>
                                        </p:cTn>
                                        <p:tgtEl>
                                          <p:spTgt spid="80963"/>
                                        </p:tgtEl>
                                        <p:attrNameLst>
                                          <p:attrName>style.visibility</p:attrName>
                                        </p:attrNameLst>
                                      </p:cBhvr>
                                      <p:to>
                                        <p:strVal val="visible"/>
                                      </p:to>
                                    </p:set>
                                    <p:animEffect transition="in" filter="blinds(horizontal)">
                                      <p:cBhvr>
                                        <p:cTn id="208" dur="500"/>
                                        <p:tgtEl>
                                          <p:spTgt spid="80963"/>
                                        </p:tgtEl>
                                      </p:cBhvr>
                                    </p:animEffect>
                                  </p:childTnLst>
                                </p:cTn>
                              </p:par>
                              <p:par>
                                <p:cTn id="209" presetID="3" presetClass="entr" presetSubtype="10" fill="hold" nodeType="withEffect">
                                  <p:stCondLst>
                                    <p:cond delay="0"/>
                                  </p:stCondLst>
                                  <p:childTnLst>
                                    <p:set>
                                      <p:cBhvr>
                                        <p:cTn id="210" dur="1" fill="hold">
                                          <p:stCondLst>
                                            <p:cond delay="0"/>
                                          </p:stCondLst>
                                        </p:cTn>
                                        <p:tgtEl>
                                          <p:spTgt spid="80964"/>
                                        </p:tgtEl>
                                        <p:attrNameLst>
                                          <p:attrName>style.visibility</p:attrName>
                                        </p:attrNameLst>
                                      </p:cBhvr>
                                      <p:to>
                                        <p:strVal val="visible"/>
                                      </p:to>
                                    </p:set>
                                    <p:animEffect transition="in" filter="blinds(horizontal)">
                                      <p:cBhvr>
                                        <p:cTn id="211" dur="500"/>
                                        <p:tgtEl>
                                          <p:spTgt spid="80964"/>
                                        </p:tgtEl>
                                      </p:cBhvr>
                                    </p:animEffect>
                                  </p:childTnLst>
                                </p:cTn>
                              </p:par>
                              <p:par>
                                <p:cTn id="212" presetID="3" presetClass="entr" presetSubtype="10" fill="hold" nodeType="withEffect">
                                  <p:stCondLst>
                                    <p:cond delay="0"/>
                                  </p:stCondLst>
                                  <p:childTnLst>
                                    <p:set>
                                      <p:cBhvr>
                                        <p:cTn id="213" dur="1" fill="hold">
                                          <p:stCondLst>
                                            <p:cond delay="0"/>
                                          </p:stCondLst>
                                        </p:cTn>
                                        <p:tgtEl>
                                          <p:spTgt spid="80965"/>
                                        </p:tgtEl>
                                        <p:attrNameLst>
                                          <p:attrName>style.visibility</p:attrName>
                                        </p:attrNameLst>
                                      </p:cBhvr>
                                      <p:to>
                                        <p:strVal val="visible"/>
                                      </p:to>
                                    </p:set>
                                    <p:animEffect transition="in" filter="blinds(horizontal)">
                                      <p:cBhvr>
                                        <p:cTn id="214" dur="500"/>
                                        <p:tgtEl>
                                          <p:spTgt spid="80965"/>
                                        </p:tgtEl>
                                      </p:cBhvr>
                                    </p:animEffect>
                                  </p:childTnLst>
                                </p:cTn>
                              </p:par>
                              <p:par>
                                <p:cTn id="215" presetID="3" presetClass="entr" presetSubtype="10" fill="hold" nodeType="withEffect">
                                  <p:stCondLst>
                                    <p:cond delay="0"/>
                                  </p:stCondLst>
                                  <p:childTnLst>
                                    <p:set>
                                      <p:cBhvr>
                                        <p:cTn id="216" dur="1" fill="hold">
                                          <p:stCondLst>
                                            <p:cond delay="0"/>
                                          </p:stCondLst>
                                        </p:cTn>
                                        <p:tgtEl>
                                          <p:spTgt spid="80966"/>
                                        </p:tgtEl>
                                        <p:attrNameLst>
                                          <p:attrName>style.visibility</p:attrName>
                                        </p:attrNameLst>
                                      </p:cBhvr>
                                      <p:to>
                                        <p:strVal val="visible"/>
                                      </p:to>
                                    </p:set>
                                    <p:animEffect transition="in" filter="blinds(horizontal)">
                                      <p:cBhvr>
                                        <p:cTn id="217" dur="500"/>
                                        <p:tgtEl>
                                          <p:spTgt spid="80966"/>
                                        </p:tgtEl>
                                      </p:cBhvr>
                                    </p:animEffect>
                                  </p:childTnLst>
                                </p:cTn>
                              </p:par>
                              <p:par>
                                <p:cTn id="218" presetID="3" presetClass="entr" presetSubtype="10" fill="hold" nodeType="withEffect">
                                  <p:stCondLst>
                                    <p:cond delay="0"/>
                                  </p:stCondLst>
                                  <p:childTnLst>
                                    <p:set>
                                      <p:cBhvr>
                                        <p:cTn id="219" dur="1" fill="hold">
                                          <p:stCondLst>
                                            <p:cond delay="0"/>
                                          </p:stCondLst>
                                        </p:cTn>
                                        <p:tgtEl>
                                          <p:spTgt spid="80967"/>
                                        </p:tgtEl>
                                        <p:attrNameLst>
                                          <p:attrName>style.visibility</p:attrName>
                                        </p:attrNameLst>
                                      </p:cBhvr>
                                      <p:to>
                                        <p:strVal val="visible"/>
                                      </p:to>
                                    </p:set>
                                    <p:animEffect transition="in" filter="blinds(horizontal)">
                                      <p:cBhvr>
                                        <p:cTn id="220" dur="500"/>
                                        <p:tgtEl>
                                          <p:spTgt spid="80967"/>
                                        </p:tgtEl>
                                      </p:cBhvr>
                                    </p:animEffect>
                                  </p:childTnLst>
                                </p:cTn>
                              </p:par>
                              <p:par>
                                <p:cTn id="221" presetID="3" presetClass="entr" presetSubtype="10" fill="hold" grpId="0" nodeType="withEffect">
                                  <p:stCondLst>
                                    <p:cond delay="0"/>
                                  </p:stCondLst>
                                  <p:childTnLst>
                                    <p:set>
                                      <p:cBhvr>
                                        <p:cTn id="222" dur="1" fill="hold">
                                          <p:stCondLst>
                                            <p:cond delay="0"/>
                                          </p:stCondLst>
                                        </p:cTn>
                                        <p:tgtEl>
                                          <p:spTgt spid="80968"/>
                                        </p:tgtEl>
                                        <p:attrNameLst>
                                          <p:attrName>style.visibility</p:attrName>
                                        </p:attrNameLst>
                                      </p:cBhvr>
                                      <p:to>
                                        <p:strVal val="visible"/>
                                      </p:to>
                                    </p:set>
                                    <p:animEffect transition="in" filter="blinds(horizontal)">
                                      <p:cBhvr>
                                        <p:cTn id="223" dur="500"/>
                                        <p:tgtEl>
                                          <p:spTgt spid="80968"/>
                                        </p:tgtEl>
                                      </p:cBhvr>
                                    </p:animEffect>
                                  </p:childTnLst>
                                </p:cTn>
                              </p:par>
                              <p:par>
                                <p:cTn id="224" presetID="3" presetClass="entr" presetSubtype="10" fill="hold" grpId="0" nodeType="withEffect">
                                  <p:stCondLst>
                                    <p:cond delay="0"/>
                                  </p:stCondLst>
                                  <p:childTnLst>
                                    <p:set>
                                      <p:cBhvr>
                                        <p:cTn id="225" dur="1" fill="hold">
                                          <p:stCondLst>
                                            <p:cond delay="0"/>
                                          </p:stCondLst>
                                        </p:cTn>
                                        <p:tgtEl>
                                          <p:spTgt spid="80969"/>
                                        </p:tgtEl>
                                        <p:attrNameLst>
                                          <p:attrName>style.visibility</p:attrName>
                                        </p:attrNameLst>
                                      </p:cBhvr>
                                      <p:to>
                                        <p:strVal val="visible"/>
                                      </p:to>
                                    </p:set>
                                    <p:animEffect transition="in" filter="blinds(horizontal)">
                                      <p:cBhvr>
                                        <p:cTn id="226" dur="500"/>
                                        <p:tgtEl>
                                          <p:spTgt spid="80969"/>
                                        </p:tgtEl>
                                      </p:cBhvr>
                                    </p:animEffect>
                                  </p:childTnLst>
                                </p:cTn>
                              </p:par>
                              <p:par>
                                <p:cTn id="227" presetID="3" presetClass="entr" presetSubtype="10" fill="hold" grpId="0" nodeType="withEffect">
                                  <p:stCondLst>
                                    <p:cond delay="0"/>
                                  </p:stCondLst>
                                  <p:childTnLst>
                                    <p:set>
                                      <p:cBhvr>
                                        <p:cTn id="228" dur="1" fill="hold">
                                          <p:stCondLst>
                                            <p:cond delay="0"/>
                                          </p:stCondLst>
                                        </p:cTn>
                                        <p:tgtEl>
                                          <p:spTgt spid="80970"/>
                                        </p:tgtEl>
                                        <p:attrNameLst>
                                          <p:attrName>style.visibility</p:attrName>
                                        </p:attrNameLst>
                                      </p:cBhvr>
                                      <p:to>
                                        <p:strVal val="visible"/>
                                      </p:to>
                                    </p:set>
                                    <p:animEffect transition="in" filter="blinds(horizontal)">
                                      <p:cBhvr>
                                        <p:cTn id="229" dur="500"/>
                                        <p:tgtEl>
                                          <p:spTgt spid="80970"/>
                                        </p:tgtEl>
                                      </p:cBhvr>
                                    </p:animEffect>
                                  </p:childTnLst>
                                </p:cTn>
                              </p:par>
                              <p:par>
                                <p:cTn id="230" presetID="3" presetClass="entr" presetSubtype="10" fill="hold" grpId="0" nodeType="withEffect">
                                  <p:stCondLst>
                                    <p:cond delay="0"/>
                                  </p:stCondLst>
                                  <p:childTnLst>
                                    <p:set>
                                      <p:cBhvr>
                                        <p:cTn id="231" dur="1" fill="hold">
                                          <p:stCondLst>
                                            <p:cond delay="0"/>
                                          </p:stCondLst>
                                        </p:cTn>
                                        <p:tgtEl>
                                          <p:spTgt spid="80971"/>
                                        </p:tgtEl>
                                        <p:attrNameLst>
                                          <p:attrName>style.visibility</p:attrName>
                                        </p:attrNameLst>
                                      </p:cBhvr>
                                      <p:to>
                                        <p:strVal val="visible"/>
                                      </p:to>
                                    </p:set>
                                    <p:animEffect transition="in" filter="blinds(horizontal)">
                                      <p:cBhvr>
                                        <p:cTn id="232" dur="500"/>
                                        <p:tgtEl>
                                          <p:spTgt spid="80971"/>
                                        </p:tgtEl>
                                      </p:cBhvr>
                                    </p:animEffect>
                                  </p:childTnLst>
                                </p:cTn>
                              </p:par>
                              <p:par>
                                <p:cTn id="233" presetID="3" presetClass="entr" presetSubtype="10" fill="hold" grpId="0" nodeType="withEffect">
                                  <p:stCondLst>
                                    <p:cond delay="0"/>
                                  </p:stCondLst>
                                  <p:childTnLst>
                                    <p:set>
                                      <p:cBhvr>
                                        <p:cTn id="234" dur="1" fill="hold">
                                          <p:stCondLst>
                                            <p:cond delay="0"/>
                                          </p:stCondLst>
                                        </p:cTn>
                                        <p:tgtEl>
                                          <p:spTgt spid="80972"/>
                                        </p:tgtEl>
                                        <p:attrNameLst>
                                          <p:attrName>style.visibility</p:attrName>
                                        </p:attrNameLst>
                                      </p:cBhvr>
                                      <p:to>
                                        <p:strVal val="visible"/>
                                      </p:to>
                                    </p:set>
                                    <p:animEffect transition="in" filter="blinds(horizontal)">
                                      <p:cBhvr>
                                        <p:cTn id="235" dur="500"/>
                                        <p:tgtEl>
                                          <p:spTgt spid="80972"/>
                                        </p:tgtEl>
                                      </p:cBhvr>
                                    </p:animEffect>
                                  </p:childTnLst>
                                </p:cTn>
                              </p:par>
                              <p:par>
                                <p:cTn id="236" presetID="3" presetClass="entr" presetSubtype="10" fill="hold" grpId="0" nodeType="withEffect">
                                  <p:stCondLst>
                                    <p:cond delay="0"/>
                                  </p:stCondLst>
                                  <p:childTnLst>
                                    <p:set>
                                      <p:cBhvr>
                                        <p:cTn id="237" dur="1" fill="hold">
                                          <p:stCondLst>
                                            <p:cond delay="0"/>
                                          </p:stCondLst>
                                        </p:cTn>
                                        <p:tgtEl>
                                          <p:spTgt spid="80973"/>
                                        </p:tgtEl>
                                        <p:attrNameLst>
                                          <p:attrName>style.visibility</p:attrName>
                                        </p:attrNameLst>
                                      </p:cBhvr>
                                      <p:to>
                                        <p:strVal val="visible"/>
                                      </p:to>
                                    </p:set>
                                    <p:animEffect transition="in" filter="blinds(horizontal)">
                                      <p:cBhvr>
                                        <p:cTn id="238" dur="500"/>
                                        <p:tgtEl>
                                          <p:spTgt spid="80973"/>
                                        </p:tgtEl>
                                      </p:cBhvr>
                                    </p:animEffect>
                                  </p:childTnLst>
                                </p:cTn>
                              </p:par>
                              <p:par>
                                <p:cTn id="239" presetID="3" presetClass="entr" presetSubtype="10" fill="hold" grpId="0" nodeType="withEffect">
                                  <p:stCondLst>
                                    <p:cond delay="0"/>
                                  </p:stCondLst>
                                  <p:childTnLst>
                                    <p:set>
                                      <p:cBhvr>
                                        <p:cTn id="240" dur="1" fill="hold">
                                          <p:stCondLst>
                                            <p:cond delay="0"/>
                                          </p:stCondLst>
                                        </p:cTn>
                                        <p:tgtEl>
                                          <p:spTgt spid="80974"/>
                                        </p:tgtEl>
                                        <p:attrNameLst>
                                          <p:attrName>style.visibility</p:attrName>
                                        </p:attrNameLst>
                                      </p:cBhvr>
                                      <p:to>
                                        <p:strVal val="visible"/>
                                      </p:to>
                                    </p:set>
                                    <p:animEffect transition="in" filter="blinds(horizontal)">
                                      <p:cBhvr>
                                        <p:cTn id="241" dur="500"/>
                                        <p:tgtEl>
                                          <p:spTgt spid="80974"/>
                                        </p:tgtEl>
                                      </p:cBhvr>
                                    </p:animEffect>
                                  </p:childTnLst>
                                </p:cTn>
                              </p:par>
                              <p:par>
                                <p:cTn id="242" presetID="3" presetClass="entr" presetSubtype="10" fill="hold" grpId="0" nodeType="withEffect">
                                  <p:stCondLst>
                                    <p:cond delay="0"/>
                                  </p:stCondLst>
                                  <p:childTnLst>
                                    <p:set>
                                      <p:cBhvr>
                                        <p:cTn id="243" dur="1" fill="hold">
                                          <p:stCondLst>
                                            <p:cond delay="0"/>
                                          </p:stCondLst>
                                        </p:cTn>
                                        <p:tgtEl>
                                          <p:spTgt spid="80975"/>
                                        </p:tgtEl>
                                        <p:attrNameLst>
                                          <p:attrName>style.visibility</p:attrName>
                                        </p:attrNameLst>
                                      </p:cBhvr>
                                      <p:to>
                                        <p:strVal val="visible"/>
                                      </p:to>
                                    </p:set>
                                    <p:animEffect transition="in" filter="blinds(horizontal)">
                                      <p:cBhvr>
                                        <p:cTn id="244" dur="500"/>
                                        <p:tgtEl>
                                          <p:spTgt spid="80975"/>
                                        </p:tgtEl>
                                      </p:cBhvr>
                                    </p:animEffect>
                                  </p:childTnLst>
                                </p:cTn>
                              </p:par>
                              <p:par>
                                <p:cTn id="245" presetID="3" presetClass="entr" presetSubtype="10" fill="hold" nodeType="withEffect">
                                  <p:stCondLst>
                                    <p:cond delay="0"/>
                                  </p:stCondLst>
                                  <p:childTnLst>
                                    <p:set>
                                      <p:cBhvr>
                                        <p:cTn id="246" dur="1" fill="hold">
                                          <p:stCondLst>
                                            <p:cond delay="0"/>
                                          </p:stCondLst>
                                        </p:cTn>
                                        <p:tgtEl>
                                          <p:spTgt spid="80976"/>
                                        </p:tgtEl>
                                        <p:attrNameLst>
                                          <p:attrName>style.visibility</p:attrName>
                                        </p:attrNameLst>
                                      </p:cBhvr>
                                      <p:to>
                                        <p:strVal val="visible"/>
                                      </p:to>
                                    </p:set>
                                    <p:animEffect transition="in" filter="blinds(horizontal)">
                                      <p:cBhvr>
                                        <p:cTn id="247" dur="500"/>
                                        <p:tgtEl>
                                          <p:spTgt spid="80976"/>
                                        </p:tgtEl>
                                      </p:cBhvr>
                                    </p:animEffect>
                                  </p:childTnLst>
                                </p:cTn>
                              </p:par>
                              <p:par>
                                <p:cTn id="248" presetID="3" presetClass="entr" presetSubtype="10" fill="hold" nodeType="withEffect">
                                  <p:stCondLst>
                                    <p:cond delay="0"/>
                                  </p:stCondLst>
                                  <p:childTnLst>
                                    <p:set>
                                      <p:cBhvr>
                                        <p:cTn id="249" dur="1" fill="hold">
                                          <p:stCondLst>
                                            <p:cond delay="0"/>
                                          </p:stCondLst>
                                        </p:cTn>
                                        <p:tgtEl>
                                          <p:spTgt spid="80977"/>
                                        </p:tgtEl>
                                        <p:attrNameLst>
                                          <p:attrName>style.visibility</p:attrName>
                                        </p:attrNameLst>
                                      </p:cBhvr>
                                      <p:to>
                                        <p:strVal val="visible"/>
                                      </p:to>
                                    </p:set>
                                    <p:animEffect transition="in" filter="blinds(horizontal)">
                                      <p:cBhvr>
                                        <p:cTn id="250" dur="500"/>
                                        <p:tgtEl>
                                          <p:spTgt spid="80977"/>
                                        </p:tgtEl>
                                      </p:cBhvr>
                                    </p:animEffect>
                                  </p:childTnLst>
                                </p:cTn>
                              </p:par>
                              <p:par>
                                <p:cTn id="251" presetID="3" presetClass="entr" presetSubtype="10" fill="hold" nodeType="withEffect">
                                  <p:stCondLst>
                                    <p:cond delay="0"/>
                                  </p:stCondLst>
                                  <p:childTnLst>
                                    <p:set>
                                      <p:cBhvr>
                                        <p:cTn id="252" dur="1" fill="hold">
                                          <p:stCondLst>
                                            <p:cond delay="0"/>
                                          </p:stCondLst>
                                        </p:cTn>
                                        <p:tgtEl>
                                          <p:spTgt spid="80978"/>
                                        </p:tgtEl>
                                        <p:attrNameLst>
                                          <p:attrName>style.visibility</p:attrName>
                                        </p:attrNameLst>
                                      </p:cBhvr>
                                      <p:to>
                                        <p:strVal val="visible"/>
                                      </p:to>
                                    </p:set>
                                    <p:animEffect transition="in" filter="blinds(horizontal)">
                                      <p:cBhvr>
                                        <p:cTn id="253" dur="500"/>
                                        <p:tgtEl>
                                          <p:spTgt spid="80978"/>
                                        </p:tgtEl>
                                      </p:cBhvr>
                                    </p:animEffect>
                                  </p:childTnLst>
                                </p:cTn>
                              </p:par>
                              <p:par>
                                <p:cTn id="254" presetID="3" presetClass="entr" presetSubtype="10" fill="hold" nodeType="withEffect">
                                  <p:stCondLst>
                                    <p:cond delay="0"/>
                                  </p:stCondLst>
                                  <p:childTnLst>
                                    <p:set>
                                      <p:cBhvr>
                                        <p:cTn id="255" dur="1" fill="hold">
                                          <p:stCondLst>
                                            <p:cond delay="0"/>
                                          </p:stCondLst>
                                        </p:cTn>
                                        <p:tgtEl>
                                          <p:spTgt spid="80979"/>
                                        </p:tgtEl>
                                        <p:attrNameLst>
                                          <p:attrName>style.visibility</p:attrName>
                                        </p:attrNameLst>
                                      </p:cBhvr>
                                      <p:to>
                                        <p:strVal val="visible"/>
                                      </p:to>
                                    </p:set>
                                    <p:animEffect transition="in" filter="blinds(horizontal)">
                                      <p:cBhvr>
                                        <p:cTn id="256" dur="500"/>
                                        <p:tgtEl>
                                          <p:spTgt spid="80979"/>
                                        </p:tgtEl>
                                      </p:cBhvr>
                                    </p:animEffect>
                                  </p:childTnLst>
                                </p:cTn>
                              </p:par>
                              <p:par>
                                <p:cTn id="257" presetID="3" presetClass="entr" presetSubtype="10" fill="hold" nodeType="withEffect">
                                  <p:stCondLst>
                                    <p:cond delay="0"/>
                                  </p:stCondLst>
                                  <p:childTnLst>
                                    <p:set>
                                      <p:cBhvr>
                                        <p:cTn id="258" dur="1" fill="hold">
                                          <p:stCondLst>
                                            <p:cond delay="0"/>
                                          </p:stCondLst>
                                        </p:cTn>
                                        <p:tgtEl>
                                          <p:spTgt spid="80980"/>
                                        </p:tgtEl>
                                        <p:attrNameLst>
                                          <p:attrName>style.visibility</p:attrName>
                                        </p:attrNameLst>
                                      </p:cBhvr>
                                      <p:to>
                                        <p:strVal val="visible"/>
                                      </p:to>
                                    </p:set>
                                    <p:animEffect transition="in" filter="blinds(horizontal)">
                                      <p:cBhvr>
                                        <p:cTn id="259" dur="500"/>
                                        <p:tgtEl>
                                          <p:spTgt spid="80980"/>
                                        </p:tgtEl>
                                      </p:cBhvr>
                                    </p:animEffect>
                                  </p:childTnLst>
                                </p:cTn>
                              </p:par>
                              <p:par>
                                <p:cTn id="260" presetID="3" presetClass="entr" presetSubtype="10" fill="hold" nodeType="withEffect">
                                  <p:stCondLst>
                                    <p:cond delay="0"/>
                                  </p:stCondLst>
                                  <p:childTnLst>
                                    <p:set>
                                      <p:cBhvr>
                                        <p:cTn id="261" dur="1" fill="hold">
                                          <p:stCondLst>
                                            <p:cond delay="0"/>
                                          </p:stCondLst>
                                        </p:cTn>
                                        <p:tgtEl>
                                          <p:spTgt spid="80981"/>
                                        </p:tgtEl>
                                        <p:attrNameLst>
                                          <p:attrName>style.visibility</p:attrName>
                                        </p:attrNameLst>
                                      </p:cBhvr>
                                      <p:to>
                                        <p:strVal val="visible"/>
                                      </p:to>
                                    </p:set>
                                    <p:animEffect transition="in" filter="blinds(horizontal)">
                                      <p:cBhvr>
                                        <p:cTn id="262" dur="500"/>
                                        <p:tgtEl>
                                          <p:spTgt spid="80981"/>
                                        </p:tgtEl>
                                      </p:cBhvr>
                                    </p:animEffect>
                                  </p:childTnLst>
                                </p:cTn>
                              </p:par>
                              <p:par>
                                <p:cTn id="263" presetID="3" presetClass="entr" presetSubtype="10" fill="hold" grpId="0" nodeType="withEffect">
                                  <p:stCondLst>
                                    <p:cond delay="0"/>
                                  </p:stCondLst>
                                  <p:childTnLst>
                                    <p:set>
                                      <p:cBhvr>
                                        <p:cTn id="264" dur="1" fill="hold">
                                          <p:stCondLst>
                                            <p:cond delay="0"/>
                                          </p:stCondLst>
                                        </p:cTn>
                                        <p:tgtEl>
                                          <p:spTgt spid="80982"/>
                                        </p:tgtEl>
                                        <p:attrNameLst>
                                          <p:attrName>style.visibility</p:attrName>
                                        </p:attrNameLst>
                                      </p:cBhvr>
                                      <p:to>
                                        <p:strVal val="visible"/>
                                      </p:to>
                                    </p:set>
                                    <p:animEffect transition="in" filter="blinds(horizontal)">
                                      <p:cBhvr>
                                        <p:cTn id="265" dur="500"/>
                                        <p:tgtEl>
                                          <p:spTgt spid="80982"/>
                                        </p:tgtEl>
                                      </p:cBhvr>
                                    </p:animEffect>
                                  </p:childTnLst>
                                </p:cTn>
                              </p:par>
                            </p:childTnLst>
                          </p:cTn>
                        </p:par>
                      </p:childTnLst>
                    </p:cTn>
                  </p:par>
                  <p:par>
                    <p:cTn id="266" fill="hold">
                      <p:stCondLst>
                        <p:cond delay="indefinite"/>
                      </p:stCondLst>
                      <p:childTnLst>
                        <p:par>
                          <p:cTn id="267" fill="hold">
                            <p:stCondLst>
                              <p:cond delay="0"/>
                            </p:stCondLst>
                            <p:childTnLst>
                              <p:par>
                                <p:cTn id="268" presetID="3" presetClass="entr" presetSubtype="10" fill="hold" grpId="0" nodeType="clickEffect">
                                  <p:stCondLst>
                                    <p:cond delay="0"/>
                                  </p:stCondLst>
                                  <p:childTnLst>
                                    <p:set>
                                      <p:cBhvr>
                                        <p:cTn id="269" dur="1" fill="hold">
                                          <p:stCondLst>
                                            <p:cond delay="0"/>
                                          </p:stCondLst>
                                        </p:cTn>
                                        <p:tgtEl>
                                          <p:spTgt spid="80983"/>
                                        </p:tgtEl>
                                        <p:attrNameLst>
                                          <p:attrName>style.visibility</p:attrName>
                                        </p:attrNameLst>
                                      </p:cBhvr>
                                      <p:to>
                                        <p:strVal val="visible"/>
                                      </p:to>
                                    </p:set>
                                    <p:animEffect transition="in" filter="blinds(horizontal)">
                                      <p:cBhvr>
                                        <p:cTn id="270" dur="500"/>
                                        <p:tgtEl>
                                          <p:spTgt spid="80983"/>
                                        </p:tgtEl>
                                      </p:cBhvr>
                                    </p:animEffect>
                                  </p:childTnLst>
                                </p:cTn>
                              </p:par>
                            </p:childTnLst>
                          </p:cTn>
                        </p:par>
                      </p:childTnLst>
                    </p:cTn>
                  </p:par>
                  <p:par>
                    <p:cTn id="271" fill="hold">
                      <p:stCondLst>
                        <p:cond delay="indefinite"/>
                      </p:stCondLst>
                      <p:childTnLst>
                        <p:par>
                          <p:cTn id="272" fill="hold">
                            <p:stCondLst>
                              <p:cond delay="0"/>
                            </p:stCondLst>
                            <p:childTnLst>
                              <p:par>
                                <p:cTn id="273" presetID="3" presetClass="entr" presetSubtype="10" fill="hold" grpId="0" nodeType="clickEffect">
                                  <p:stCondLst>
                                    <p:cond delay="0"/>
                                  </p:stCondLst>
                                  <p:childTnLst>
                                    <p:set>
                                      <p:cBhvr>
                                        <p:cTn id="274" dur="1" fill="hold">
                                          <p:stCondLst>
                                            <p:cond delay="0"/>
                                          </p:stCondLst>
                                        </p:cTn>
                                        <p:tgtEl>
                                          <p:spTgt spid="80984"/>
                                        </p:tgtEl>
                                        <p:attrNameLst>
                                          <p:attrName>style.visibility</p:attrName>
                                        </p:attrNameLst>
                                      </p:cBhvr>
                                      <p:to>
                                        <p:strVal val="visible"/>
                                      </p:to>
                                    </p:set>
                                    <p:animEffect transition="in" filter="blinds(horizontal)">
                                      <p:cBhvr>
                                        <p:cTn id="275" dur="500"/>
                                        <p:tgtEl>
                                          <p:spTgt spid="80984"/>
                                        </p:tgtEl>
                                      </p:cBhvr>
                                    </p:animEffect>
                                  </p:childTnLst>
                                </p:cTn>
                              </p:par>
                              <p:par>
                                <p:cTn id="276" presetID="3" presetClass="entr" presetSubtype="10" fill="hold" grpId="0" nodeType="withEffect">
                                  <p:stCondLst>
                                    <p:cond delay="0"/>
                                  </p:stCondLst>
                                  <p:childTnLst>
                                    <p:set>
                                      <p:cBhvr>
                                        <p:cTn id="277" dur="1" fill="hold">
                                          <p:stCondLst>
                                            <p:cond delay="0"/>
                                          </p:stCondLst>
                                        </p:cTn>
                                        <p:tgtEl>
                                          <p:spTgt spid="80985"/>
                                        </p:tgtEl>
                                        <p:attrNameLst>
                                          <p:attrName>style.visibility</p:attrName>
                                        </p:attrNameLst>
                                      </p:cBhvr>
                                      <p:to>
                                        <p:strVal val="visible"/>
                                      </p:to>
                                    </p:set>
                                    <p:animEffect transition="in" filter="blinds(horizontal)">
                                      <p:cBhvr>
                                        <p:cTn id="278" dur="500"/>
                                        <p:tgtEl>
                                          <p:spTgt spid="80985"/>
                                        </p:tgtEl>
                                      </p:cBhvr>
                                    </p:animEffect>
                                  </p:childTnLst>
                                </p:cTn>
                              </p:par>
                            </p:childTnLst>
                          </p:cTn>
                        </p:par>
                      </p:childTnLst>
                    </p:cTn>
                  </p:par>
                  <p:par>
                    <p:cTn id="279" fill="hold">
                      <p:stCondLst>
                        <p:cond delay="indefinite"/>
                      </p:stCondLst>
                      <p:childTnLst>
                        <p:par>
                          <p:cTn id="280" fill="hold">
                            <p:stCondLst>
                              <p:cond delay="0"/>
                            </p:stCondLst>
                            <p:childTnLst>
                              <p:par>
                                <p:cTn id="281" presetID="3" presetClass="entr" presetSubtype="10" fill="hold" nodeType="clickEffect">
                                  <p:stCondLst>
                                    <p:cond delay="0"/>
                                  </p:stCondLst>
                                  <p:childTnLst>
                                    <p:set>
                                      <p:cBhvr>
                                        <p:cTn id="282" dur="1" fill="hold">
                                          <p:stCondLst>
                                            <p:cond delay="0"/>
                                          </p:stCondLst>
                                        </p:cTn>
                                        <p:tgtEl>
                                          <p:spTgt spid="2"/>
                                        </p:tgtEl>
                                        <p:attrNameLst>
                                          <p:attrName>style.visibility</p:attrName>
                                        </p:attrNameLst>
                                      </p:cBhvr>
                                      <p:to>
                                        <p:strVal val="visible"/>
                                      </p:to>
                                    </p:set>
                                    <p:animEffect transition="in" filter="blinds(horizontal)">
                                      <p:cBhvr>
                                        <p:cTn id="28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autoUpdateAnimBg="0"/>
      <p:bldP spid="80901" grpId="0" animBg="1" autoUpdateAnimBg="0"/>
      <p:bldP spid="80902" grpId="0" animBg="1" autoUpdateAnimBg="0"/>
      <p:bldP spid="80903" grpId="0" animBg="1" autoUpdateAnimBg="0"/>
      <p:bldP spid="80904" grpId="0" animBg="1" autoUpdateAnimBg="0"/>
      <p:bldP spid="80905" grpId="0" animBg="1" autoUpdateAnimBg="0"/>
      <p:bldP spid="80906" grpId="0" animBg="1" autoUpdateAnimBg="0"/>
      <p:bldP spid="80907" grpId="0" animBg="1" autoUpdateAnimBg="0"/>
      <p:bldP spid="80908" grpId="0" animBg="1" autoUpdateAnimBg="0"/>
      <p:bldP spid="80909" grpId="0" animBg="1" autoUpdateAnimBg="0"/>
      <p:bldP spid="80910" grpId="0" animBg="1" autoUpdateAnimBg="0"/>
      <p:bldP spid="80911" grpId="0" animBg="1" autoUpdateAnimBg="0"/>
      <p:bldP spid="80914" grpId="0" animBg="1" autoUpdateAnimBg="0"/>
      <p:bldP spid="80919" grpId="0" autoUpdateAnimBg="0"/>
      <p:bldP spid="80923" grpId="0" autoUpdateAnimBg="0"/>
      <p:bldP spid="80924" grpId="0" autoUpdateAnimBg="0"/>
      <p:bldP spid="80925" grpId="0" autoUpdateAnimBg="0"/>
      <p:bldP spid="80926" grpId="0" autoUpdateAnimBg="0"/>
      <p:bldP spid="80927" grpId="0" animBg="1"/>
      <p:bldP spid="80928" grpId="0" animBg="1" autoUpdateAnimBg="0"/>
      <p:bldP spid="80929" grpId="0" animBg="1" autoUpdateAnimBg="0"/>
      <p:bldP spid="80930" grpId="0" animBg="1" autoUpdateAnimBg="0"/>
      <p:bldP spid="80931" grpId="0" animBg="1" autoUpdateAnimBg="0"/>
      <p:bldP spid="80932" grpId="0" animBg="1" autoUpdateAnimBg="0"/>
      <p:bldP spid="80933" grpId="0" animBg="1" autoUpdateAnimBg="0"/>
      <p:bldP spid="80938" grpId="0" autoUpdateAnimBg="0"/>
      <p:bldP spid="80939" grpId="0" autoUpdateAnimBg="0"/>
      <p:bldP spid="80940" grpId="0" animBg="1" autoUpdateAnimBg="0"/>
      <p:bldP spid="80941" grpId="0" animBg="1" autoUpdateAnimBg="0"/>
      <p:bldP spid="80942" grpId="0" animBg="1" autoUpdateAnimBg="0"/>
      <p:bldP spid="80943" grpId="0" animBg="1" autoUpdateAnimBg="0"/>
      <p:bldP spid="80944" grpId="0" animBg="1" autoUpdateAnimBg="0"/>
      <p:bldP spid="80945" grpId="0" animBg="1" autoUpdateAnimBg="0"/>
      <p:bldP spid="80946" grpId="0" animBg="1" autoUpdateAnimBg="0"/>
      <p:bldP spid="80953" grpId="0" autoUpdateAnimBg="0"/>
      <p:bldP spid="80954" grpId="0" autoUpdateAnimBg="0"/>
      <p:bldP spid="80955" grpId="0" animBg="1" autoUpdateAnimBg="0"/>
      <p:bldP spid="80956" grpId="0" animBg="1" autoUpdateAnimBg="0"/>
      <p:bldP spid="80957" grpId="0" animBg="1" autoUpdateAnimBg="0"/>
      <p:bldP spid="80960" grpId="0" animBg="1" autoUpdateAnimBg="0"/>
      <p:bldP spid="80961" grpId="0" animBg="1" autoUpdateAnimBg="0"/>
      <p:bldP spid="80962" grpId="0" animBg="1" autoUpdateAnimBg="0"/>
      <p:bldP spid="80963" grpId="0" animBg="1" autoUpdateAnimBg="0"/>
      <p:bldP spid="80968" grpId="0" autoUpdateAnimBg="0"/>
      <p:bldP spid="80969" grpId="0" animBg="1" autoUpdateAnimBg="0"/>
      <p:bldP spid="80970" grpId="0" animBg="1" autoUpdateAnimBg="0"/>
      <p:bldP spid="80971" grpId="0" animBg="1" autoUpdateAnimBg="0"/>
      <p:bldP spid="80972" grpId="0" animBg="1" autoUpdateAnimBg="0"/>
      <p:bldP spid="80973" grpId="0" animBg="1" autoUpdateAnimBg="0"/>
      <p:bldP spid="80974" grpId="0" animBg="1" autoUpdateAnimBg="0"/>
      <p:bldP spid="80975" grpId="0" animBg="1" autoUpdateAnimBg="0"/>
      <p:bldP spid="80982" grpId="0" autoUpdateAnimBg="0"/>
      <p:bldP spid="80983" grpId="0" animBg="1"/>
      <p:bldP spid="80984" grpId="0" autoUpdateAnimBg="0"/>
      <p:bldP spid="80985"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E16C3F2A-8822-46D9-B2AB-28D0633F3F13}"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81923" name="Rectangle 3"/>
          <p:cNvSpPr>
            <a:spLocks noGrp="1" noChangeArrowheads="1"/>
          </p:cNvSpPr>
          <p:nvPr>
            <p:ph type="body" idx="1"/>
          </p:nvPr>
        </p:nvSpPr>
        <p:spPr>
          <a:xfrm>
            <a:off x="323528" y="984092"/>
            <a:ext cx="8229600" cy="4678451"/>
          </a:xfrm>
        </p:spPr>
        <p:txBody>
          <a:bodyPr/>
          <a:lstStyle/>
          <a:p>
            <a:pPr eaLnBrk="1" hangingPunct="1">
              <a:buClr>
                <a:srgbClr val="FF0000"/>
              </a:buClr>
              <a:buFont typeface="Wingdings" panose="05000000000000000000" pitchFamily="2" charset="2"/>
              <a:buChar char="n"/>
            </a:pPr>
            <a:r>
              <a:rPr lang="zh-CN" altLang="en-US" sz="2000" b="1" dirty="0"/>
              <a:t>其带权路径长度</a:t>
            </a:r>
            <a:endParaRPr lang="zh-CN" altLang="en-US" sz="2000" b="1" dirty="0"/>
          </a:p>
          <a:p>
            <a:pPr eaLnBrk="1" hangingPunct="1">
              <a:buFont typeface="Wingdings" panose="05000000000000000000" pitchFamily="2" charset="2"/>
              <a:buNone/>
            </a:pPr>
            <a:r>
              <a:rPr lang="zh-CN" altLang="en-US" sz="2000" dirty="0"/>
              <a:t>      </a:t>
            </a:r>
            <a:r>
              <a:rPr lang="en-US" altLang="zh-CN" sz="2000" dirty="0"/>
              <a:t>WPL</a:t>
            </a:r>
            <a:r>
              <a:rPr lang="zh-CN" altLang="en-US" sz="2000" dirty="0"/>
              <a:t>＝（</a:t>
            </a:r>
            <a:r>
              <a:rPr lang="en-US" altLang="zh-CN" sz="2000" dirty="0"/>
              <a:t>3</a:t>
            </a:r>
            <a:r>
              <a:rPr lang="zh-CN" altLang="en-US" sz="2000" dirty="0"/>
              <a:t>＋</a:t>
            </a:r>
            <a:r>
              <a:rPr lang="en-US" altLang="zh-CN" sz="2000" dirty="0"/>
              <a:t>4</a:t>
            </a:r>
            <a:r>
              <a:rPr lang="zh-CN" altLang="en-US" sz="2000" dirty="0"/>
              <a:t>＋</a:t>
            </a:r>
            <a:r>
              <a:rPr lang="en-US" altLang="zh-CN" sz="2000" dirty="0"/>
              <a:t>5</a:t>
            </a:r>
            <a:r>
              <a:rPr lang="zh-CN" altLang="en-US" sz="2000" dirty="0"/>
              <a:t>＋</a:t>
            </a:r>
            <a:r>
              <a:rPr lang="en-US" altLang="zh-CN" sz="2000" dirty="0"/>
              <a:t>6</a:t>
            </a:r>
            <a:r>
              <a:rPr lang="zh-CN" altLang="en-US" sz="2000" dirty="0"/>
              <a:t>）</a:t>
            </a:r>
            <a:r>
              <a:rPr lang="en-US" altLang="zh-CN" sz="2000" dirty="0"/>
              <a:t>×4</a:t>
            </a:r>
            <a:endParaRPr lang="en-US" altLang="zh-CN" sz="2000" dirty="0"/>
          </a:p>
          <a:p>
            <a:pPr eaLnBrk="1" hangingPunct="1">
              <a:buFont typeface="Wingdings" panose="05000000000000000000" pitchFamily="2" charset="2"/>
              <a:buNone/>
            </a:pPr>
            <a:r>
              <a:rPr lang="zh-CN" altLang="en-US" sz="2000" dirty="0"/>
              <a:t>　　　　　＋（</a:t>
            </a:r>
            <a:r>
              <a:rPr lang="en-US" altLang="zh-CN" sz="2000" dirty="0"/>
              <a:t>8</a:t>
            </a:r>
            <a:r>
              <a:rPr lang="zh-CN" altLang="en-US" sz="2000" dirty="0"/>
              <a:t>＋</a:t>
            </a:r>
            <a:r>
              <a:rPr lang="en-US" altLang="zh-CN" sz="2000" dirty="0"/>
              <a:t>10</a:t>
            </a:r>
            <a:r>
              <a:rPr lang="zh-CN" altLang="en-US" sz="2000" dirty="0"/>
              <a:t>）</a:t>
            </a:r>
            <a:r>
              <a:rPr lang="en-US" altLang="zh-CN" sz="2000" dirty="0"/>
              <a:t>×3</a:t>
            </a:r>
            <a:endParaRPr lang="en-US" altLang="zh-CN" sz="2000" dirty="0"/>
          </a:p>
          <a:p>
            <a:pPr eaLnBrk="1" hangingPunct="1">
              <a:buFont typeface="Wingdings" panose="05000000000000000000" pitchFamily="2" charset="2"/>
              <a:buNone/>
            </a:pPr>
            <a:r>
              <a:rPr lang="zh-CN" altLang="en-US" sz="2000" dirty="0"/>
              <a:t>　　　　　＋（</a:t>
            </a:r>
            <a:r>
              <a:rPr lang="en-US" altLang="zh-CN" sz="2000" dirty="0"/>
              <a:t>12</a:t>
            </a:r>
            <a:r>
              <a:rPr lang="zh-CN" altLang="en-US" sz="2000" dirty="0"/>
              <a:t>＋</a:t>
            </a:r>
            <a:r>
              <a:rPr lang="en-US" altLang="zh-CN" sz="2000" dirty="0"/>
              <a:t>18</a:t>
            </a:r>
            <a:r>
              <a:rPr lang="zh-CN" altLang="en-US" sz="2000" dirty="0"/>
              <a:t>）</a:t>
            </a:r>
            <a:r>
              <a:rPr lang="en-US" altLang="zh-CN" sz="2000" dirty="0"/>
              <a:t>×2</a:t>
            </a:r>
            <a:endParaRPr lang="en-US" altLang="zh-CN" sz="2000" dirty="0"/>
          </a:p>
          <a:p>
            <a:pPr eaLnBrk="1" hangingPunct="1">
              <a:buFont typeface="Wingdings" panose="05000000000000000000" pitchFamily="2" charset="2"/>
              <a:buNone/>
            </a:pPr>
            <a:r>
              <a:rPr lang="zh-CN" altLang="en-US" sz="2000" dirty="0"/>
              <a:t>　　　　　　＝</a:t>
            </a:r>
            <a:r>
              <a:rPr lang="en-US" altLang="zh-CN" sz="2000" dirty="0"/>
              <a:t>186</a:t>
            </a:r>
            <a:endParaRPr lang="en-US" altLang="zh-CN" sz="2000" dirty="0"/>
          </a:p>
          <a:p>
            <a:pPr eaLnBrk="1" hangingPunct="1">
              <a:buFont typeface="Wingdings" panose="05000000000000000000" pitchFamily="2" charset="2"/>
              <a:buNone/>
            </a:pPr>
            <a:r>
              <a:rPr lang="en-US" altLang="zh-CN" sz="2000" dirty="0"/>
              <a:t>      </a:t>
            </a:r>
            <a:r>
              <a:rPr lang="zh-CN" altLang="en-US" sz="2000" dirty="0"/>
              <a:t>将所有分支结点的值加起来，即</a:t>
            </a:r>
            <a:endParaRPr lang="zh-CN" altLang="en-US" sz="2000" dirty="0"/>
          </a:p>
          <a:p>
            <a:pPr eaLnBrk="1" hangingPunct="1">
              <a:buFont typeface="Wingdings" panose="05000000000000000000" pitchFamily="2" charset="2"/>
              <a:buNone/>
            </a:pPr>
            <a:r>
              <a:rPr lang="zh-CN" altLang="en-US" sz="2000" dirty="0"/>
              <a:t>　　</a:t>
            </a:r>
            <a:r>
              <a:rPr lang="en-US" altLang="zh-CN" sz="2000" dirty="0"/>
              <a:t>66</a:t>
            </a:r>
            <a:r>
              <a:rPr lang="zh-CN" altLang="en-US" sz="2000" dirty="0"/>
              <a:t>＋</a:t>
            </a:r>
            <a:r>
              <a:rPr lang="en-US" altLang="zh-CN" sz="2000" dirty="0"/>
              <a:t>39</a:t>
            </a:r>
            <a:r>
              <a:rPr lang="zh-CN" altLang="en-US" sz="2000" dirty="0"/>
              <a:t>＋</a:t>
            </a:r>
            <a:r>
              <a:rPr lang="en-US" altLang="zh-CN" sz="2000" dirty="0"/>
              <a:t>27</a:t>
            </a:r>
            <a:r>
              <a:rPr lang="zh-CN" altLang="en-US" sz="2000" dirty="0"/>
              <a:t>＋</a:t>
            </a:r>
            <a:r>
              <a:rPr lang="en-US" altLang="zh-CN" sz="2000" dirty="0"/>
              <a:t>21</a:t>
            </a:r>
            <a:r>
              <a:rPr lang="zh-CN" altLang="en-US" sz="2000" dirty="0"/>
              <a:t>＋</a:t>
            </a:r>
            <a:r>
              <a:rPr lang="en-US" altLang="zh-CN" sz="2000" dirty="0"/>
              <a:t>15</a:t>
            </a:r>
            <a:r>
              <a:rPr lang="zh-CN" altLang="en-US" sz="2000" dirty="0"/>
              <a:t>＋</a:t>
            </a:r>
            <a:r>
              <a:rPr lang="en-US" altLang="zh-CN" sz="2000" dirty="0"/>
              <a:t>11</a:t>
            </a:r>
            <a:r>
              <a:rPr lang="zh-CN" altLang="en-US" sz="2000" dirty="0"/>
              <a:t>＋</a:t>
            </a:r>
            <a:r>
              <a:rPr lang="en-US" altLang="zh-CN" sz="2000" dirty="0"/>
              <a:t>7</a:t>
            </a:r>
            <a:endParaRPr lang="en-US" altLang="zh-CN" sz="2000" dirty="0"/>
          </a:p>
          <a:p>
            <a:pPr eaLnBrk="1" hangingPunct="1">
              <a:buFont typeface="Wingdings" panose="05000000000000000000" pitchFamily="2" charset="2"/>
              <a:buNone/>
            </a:pPr>
            <a:r>
              <a:rPr lang="zh-CN" altLang="en-US" sz="2000" dirty="0"/>
              <a:t>　　　　　＝</a:t>
            </a:r>
            <a:r>
              <a:rPr lang="en-US" altLang="zh-CN" sz="2000" dirty="0"/>
              <a:t>186</a:t>
            </a:r>
            <a:endParaRPr lang="en-US" altLang="zh-CN" sz="2000" dirty="0"/>
          </a:p>
          <a:p>
            <a:pPr eaLnBrk="1" hangingPunct="1">
              <a:buClr>
                <a:srgbClr val="FF0000"/>
              </a:buClr>
              <a:buFont typeface="Wingdings" panose="05000000000000000000" pitchFamily="2" charset="2"/>
              <a:buChar char="n"/>
            </a:pPr>
            <a:r>
              <a:rPr lang="en-US" altLang="zh-CN" sz="2000" dirty="0"/>
              <a:t> </a:t>
            </a:r>
            <a:r>
              <a:rPr lang="zh-CN" altLang="en-US" sz="2400" b="1" dirty="0"/>
              <a:t>这一值正好等于带权路径长度。</a:t>
            </a:r>
            <a:endParaRPr lang="zh-CN" altLang="en-US" sz="2400" b="1" dirty="0"/>
          </a:p>
          <a:p>
            <a:pPr eaLnBrk="1" hangingPunct="1">
              <a:buFont typeface="Wingdings" panose="05000000000000000000" pitchFamily="2" charset="2"/>
              <a:buNone/>
            </a:pPr>
            <a:r>
              <a:rPr lang="zh-CN" altLang="en-US" sz="2400" b="1" dirty="0"/>
              <a:t>      可以证明：</a:t>
            </a:r>
            <a:endParaRPr lang="zh-CN" altLang="en-US" sz="2400" b="1" dirty="0"/>
          </a:p>
          <a:p>
            <a:pPr eaLnBrk="1" hangingPunct="1">
              <a:buFont typeface="Wingdings" panose="05000000000000000000" pitchFamily="2" charset="2"/>
              <a:buNone/>
            </a:pPr>
            <a:r>
              <a:rPr lang="zh-CN" altLang="en-US" sz="2400" b="1" dirty="0">
                <a:solidFill>
                  <a:srgbClr val="FF0000"/>
                </a:solidFill>
              </a:rPr>
              <a:t>      任意一棵哈夫曼树的带权路径长度均具有这一性质，</a:t>
            </a:r>
            <a:endParaRPr lang="zh-CN" altLang="en-US" sz="2400" b="1" dirty="0">
              <a:solidFill>
                <a:srgbClr val="FF0000"/>
              </a:solidFill>
            </a:endParaRPr>
          </a:p>
          <a:p>
            <a:pPr eaLnBrk="1" hangingPunct="1">
              <a:buFont typeface="Wingdings" panose="05000000000000000000" pitchFamily="2" charset="2"/>
              <a:buNone/>
            </a:pPr>
            <a:r>
              <a:rPr lang="zh-CN" altLang="en-US" sz="2400" b="1" dirty="0">
                <a:solidFill>
                  <a:srgbClr val="FF0000"/>
                </a:solidFill>
              </a:rPr>
              <a:t>      即等于所有分支结点权值之和。</a:t>
            </a:r>
            <a:endParaRPr lang="zh-CN" altLang="en-US" sz="2400" b="1" dirty="0">
              <a:solidFill>
                <a:srgbClr val="FF0000"/>
              </a:solidFill>
            </a:endParaRPr>
          </a:p>
          <a:p>
            <a:pPr eaLnBrk="1" hangingPunct="1">
              <a:buFont typeface="Wingdings" panose="05000000000000000000" pitchFamily="2" charset="2"/>
              <a:buNone/>
            </a:pPr>
            <a:r>
              <a:rPr lang="zh-CN" altLang="en-US" sz="2400" b="1" dirty="0"/>
              <a:t>      根据这一性质求解</a:t>
            </a:r>
            <a:r>
              <a:rPr lang="en-US" altLang="zh-CN" sz="2400" b="1" dirty="0"/>
              <a:t>WPL</a:t>
            </a:r>
            <a:r>
              <a:rPr lang="zh-CN" altLang="en-US" sz="2400" b="1" dirty="0"/>
              <a:t>要快捷得多。</a:t>
            </a:r>
            <a:endParaRPr lang="zh-CN" altLang="en-US" sz="2400" b="1" dirty="0"/>
          </a:p>
        </p:txBody>
      </p:sp>
      <p:grpSp>
        <p:nvGrpSpPr>
          <p:cNvPr id="36" name="组合 35"/>
          <p:cNvGrpSpPr/>
          <p:nvPr/>
        </p:nvGrpSpPr>
        <p:grpSpPr>
          <a:xfrm>
            <a:off x="251520" y="129471"/>
            <a:ext cx="7848872" cy="649551"/>
            <a:chOff x="718072" y="5184550"/>
            <a:chExt cx="7848872" cy="649551"/>
          </a:xfrm>
        </p:grpSpPr>
        <p:grpSp>
          <p:nvGrpSpPr>
            <p:cNvPr id="37" name="组合 36"/>
            <p:cNvGrpSpPr/>
            <p:nvPr/>
          </p:nvGrpSpPr>
          <p:grpSpPr>
            <a:xfrm>
              <a:off x="718072" y="5184550"/>
              <a:ext cx="7848872" cy="649551"/>
              <a:chOff x="738579" y="5820119"/>
              <a:chExt cx="8549038" cy="850570"/>
            </a:xfrm>
          </p:grpSpPr>
          <p:sp>
            <p:nvSpPr>
              <p:cNvPr id="39"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40" name="TextBox 6"/>
              <p:cNvSpPr txBox="1">
                <a:spLocks noChangeArrowheads="1"/>
              </p:cNvSpPr>
              <p:nvPr/>
            </p:nvSpPr>
            <p:spPr bwMode="auto">
              <a:xfrm>
                <a:off x="738579" y="5824367"/>
                <a:ext cx="8549038" cy="84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8.7 </a:t>
                </a:r>
                <a:r>
                  <a:rPr lang="zh-CN" altLang="en-US" sz="3600" b="1" dirty="0">
                    <a:latin typeface="Times New Roman" panose="02020603050405020304" pitchFamily="18" charset="0"/>
                    <a:ea typeface="黑体" panose="02010609060101010101" pitchFamily="49" charset="-122"/>
                  </a:rPr>
                  <a:t>哈夫曼树 </a:t>
                </a:r>
                <a:r>
                  <a:rPr lang="en-US" altLang="zh-CN" sz="3600" b="1" dirty="0">
                    <a:latin typeface="Times New Roman" panose="02020603050405020304" pitchFamily="18" charset="0"/>
                    <a:ea typeface="黑体" panose="02010609060101010101" pitchFamily="49" charset="-122"/>
                  </a:rPr>
                  <a:t>(</a:t>
                </a:r>
                <a:r>
                  <a:rPr lang="en-US" altLang="zh-CN" sz="3600" b="1" dirty="0">
                    <a:solidFill>
                      <a:srgbClr val="0000FF"/>
                    </a:solidFill>
                    <a:latin typeface="Times New Roman" panose="02020603050405020304" pitchFamily="18" charset="0"/>
                    <a:ea typeface="黑体" panose="02010609060101010101" pitchFamily="49" charset="-122"/>
                  </a:rPr>
                  <a:t>Huffman Tree</a:t>
                </a:r>
                <a:r>
                  <a:rPr lang="en-US" altLang="zh-CN" sz="3600" b="1" dirty="0">
                    <a:latin typeface="Times New Roman" panose="02020603050405020304" pitchFamily="18" charset="0"/>
                    <a:ea typeface="黑体" panose="02010609060101010101" pitchFamily="49" charset="-122"/>
                  </a:rPr>
                  <a:t>)</a:t>
                </a:r>
                <a:endParaRPr lang="zh-CN" altLang="en-US" sz="3600" b="1" dirty="0">
                  <a:latin typeface="Times New Roman" panose="02020603050405020304" pitchFamily="18" charset="0"/>
                  <a:ea typeface="黑体" panose="02010609060101010101" pitchFamily="49" charset="-122"/>
                </a:endParaRPr>
              </a:p>
            </p:txBody>
          </p:sp>
        </p:grpSp>
        <p:pic>
          <p:nvPicPr>
            <p:cNvPr id="38" name="图片 3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552" y="5308113"/>
              <a:ext cx="386546" cy="387475"/>
            </a:xfrm>
            <a:prstGeom prst="rect">
              <a:avLst/>
            </a:prstGeom>
          </p:spPr>
        </p:pic>
      </p:grpSp>
      <p:grpSp>
        <p:nvGrpSpPr>
          <p:cNvPr id="71" name="Group 90"/>
          <p:cNvGrpSpPr/>
          <p:nvPr/>
        </p:nvGrpSpPr>
        <p:grpSpPr bwMode="auto">
          <a:xfrm>
            <a:off x="5477179" y="1196752"/>
            <a:ext cx="2592387" cy="2665412"/>
            <a:chOff x="0" y="0"/>
            <a:chExt cx="1633" cy="1679"/>
          </a:xfrm>
        </p:grpSpPr>
        <p:sp>
          <p:nvSpPr>
            <p:cNvPr id="72" name="Oval 91"/>
            <p:cNvSpPr>
              <a:spLocks noChangeArrowheads="1"/>
            </p:cNvSpPr>
            <p:nvPr/>
          </p:nvSpPr>
          <p:spPr bwMode="auto">
            <a:xfrm>
              <a:off x="726" y="0"/>
              <a:ext cx="181" cy="182"/>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66</a:t>
              </a:r>
              <a:endParaRPr lang="en-US" altLang="zh-CN" dirty="0">
                <a:ea typeface="宋体" panose="02010600030101010101" pitchFamily="2" charset="-122"/>
              </a:endParaRPr>
            </a:p>
          </p:txBody>
        </p:sp>
        <p:sp>
          <p:nvSpPr>
            <p:cNvPr id="73" name="Oval 92"/>
            <p:cNvSpPr>
              <a:spLocks noChangeArrowheads="1"/>
            </p:cNvSpPr>
            <p:nvPr/>
          </p:nvSpPr>
          <p:spPr bwMode="auto">
            <a:xfrm>
              <a:off x="227" y="363"/>
              <a:ext cx="181" cy="182"/>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39</a:t>
              </a:r>
              <a:endParaRPr lang="en-US" altLang="zh-CN" dirty="0">
                <a:ea typeface="宋体" panose="02010600030101010101" pitchFamily="2" charset="-122"/>
              </a:endParaRPr>
            </a:p>
          </p:txBody>
        </p:sp>
        <p:sp>
          <p:nvSpPr>
            <p:cNvPr id="74" name="Oval 93"/>
            <p:cNvSpPr>
              <a:spLocks noChangeArrowheads="1"/>
            </p:cNvSpPr>
            <p:nvPr/>
          </p:nvSpPr>
          <p:spPr bwMode="auto">
            <a:xfrm>
              <a:off x="1225" y="363"/>
              <a:ext cx="181" cy="182"/>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27</a:t>
              </a:r>
              <a:endParaRPr lang="en-US" altLang="zh-CN" dirty="0">
                <a:ea typeface="宋体" panose="02010600030101010101" pitchFamily="2" charset="-122"/>
              </a:endParaRPr>
            </a:p>
          </p:txBody>
        </p:sp>
        <p:sp>
          <p:nvSpPr>
            <p:cNvPr id="75" name="Oval 94"/>
            <p:cNvSpPr>
              <a:spLocks noChangeArrowheads="1"/>
            </p:cNvSpPr>
            <p:nvPr/>
          </p:nvSpPr>
          <p:spPr bwMode="auto">
            <a:xfrm>
              <a:off x="0" y="725"/>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18</a:t>
              </a:r>
              <a:endParaRPr lang="en-US" altLang="zh-CN" dirty="0">
                <a:ea typeface="宋体" panose="02010600030101010101" pitchFamily="2" charset="-122"/>
              </a:endParaRPr>
            </a:p>
          </p:txBody>
        </p:sp>
        <p:sp>
          <p:nvSpPr>
            <p:cNvPr id="76" name="Oval 95"/>
            <p:cNvSpPr>
              <a:spLocks noChangeArrowheads="1"/>
            </p:cNvSpPr>
            <p:nvPr/>
          </p:nvSpPr>
          <p:spPr bwMode="auto">
            <a:xfrm>
              <a:off x="363" y="725"/>
              <a:ext cx="181" cy="182"/>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21</a:t>
              </a:r>
              <a:endParaRPr lang="en-US" altLang="zh-CN" dirty="0">
                <a:ea typeface="宋体" panose="02010600030101010101" pitchFamily="2" charset="-122"/>
              </a:endParaRPr>
            </a:p>
          </p:txBody>
        </p:sp>
        <p:sp>
          <p:nvSpPr>
            <p:cNvPr id="77" name="Oval 96"/>
            <p:cNvSpPr>
              <a:spLocks noChangeArrowheads="1"/>
            </p:cNvSpPr>
            <p:nvPr/>
          </p:nvSpPr>
          <p:spPr bwMode="auto">
            <a:xfrm>
              <a:off x="182" y="1134"/>
              <a:ext cx="181" cy="182"/>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11</a:t>
              </a:r>
              <a:endParaRPr lang="en-US" altLang="zh-CN" dirty="0">
                <a:ea typeface="宋体" panose="02010600030101010101" pitchFamily="2" charset="-122"/>
              </a:endParaRPr>
            </a:p>
          </p:txBody>
        </p:sp>
        <p:sp>
          <p:nvSpPr>
            <p:cNvPr id="78" name="Oval 97"/>
            <p:cNvSpPr>
              <a:spLocks noChangeArrowheads="1"/>
            </p:cNvSpPr>
            <p:nvPr/>
          </p:nvSpPr>
          <p:spPr bwMode="auto">
            <a:xfrm>
              <a:off x="0" y="1497"/>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5</a:t>
              </a:r>
              <a:endParaRPr lang="en-US" altLang="zh-CN" dirty="0">
                <a:ea typeface="宋体" panose="02010600030101010101" pitchFamily="2" charset="-122"/>
              </a:endParaRPr>
            </a:p>
          </p:txBody>
        </p:sp>
        <p:sp>
          <p:nvSpPr>
            <p:cNvPr id="79" name="Oval 98"/>
            <p:cNvSpPr>
              <a:spLocks noChangeArrowheads="1"/>
            </p:cNvSpPr>
            <p:nvPr/>
          </p:nvSpPr>
          <p:spPr bwMode="auto">
            <a:xfrm>
              <a:off x="363" y="1497"/>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6</a:t>
              </a:r>
              <a:endParaRPr lang="en-US" altLang="zh-CN" dirty="0">
                <a:ea typeface="宋体" panose="02010600030101010101" pitchFamily="2" charset="-122"/>
              </a:endParaRPr>
            </a:p>
          </p:txBody>
        </p:sp>
        <p:sp>
          <p:nvSpPr>
            <p:cNvPr id="80" name="Oval 99"/>
            <p:cNvSpPr>
              <a:spLocks noChangeArrowheads="1"/>
            </p:cNvSpPr>
            <p:nvPr/>
          </p:nvSpPr>
          <p:spPr bwMode="auto">
            <a:xfrm>
              <a:off x="590" y="1134"/>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10</a:t>
              </a:r>
              <a:endParaRPr lang="en-US" altLang="zh-CN" dirty="0">
                <a:ea typeface="宋体" panose="02010600030101010101" pitchFamily="2" charset="-122"/>
              </a:endParaRPr>
            </a:p>
          </p:txBody>
        </p:sp>
        <p:sp>
          <p:nvSpPr>
            <p:cNvPr id="81" name="Oval 100"/>
            <p:cNvSpPr>
              <a:spLocks noChangeArrowheads="1"/>
            </p:cNvSpPr>
            <p:nvPr/>
          </p:nvSpPr>
          <p:spPr bwMode="auto">
            <a:xfrm>
              <a:off x="998" y="725"/>
              <a:ext cx="181" cy="182"/>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15</a:t>
              </a:r>
              <a:endParaRPr lang="en-US" altLang="zh-CN" dirty="0">
                <a:ea typeface="宋体" panose="02010600030101010101" pitchFamily="2" charset="-122"/>
              </a:endParaRPr>
            </a:p>
          </p:txBody>
        </p:sp>
        <p:sp>
          <p:nvSpPr>
            <p:cNvPr id="82" name="Oval 101"/>
            <p:cNvSpPr>
              <a:spLocks noChangeArrowheads="1"/>
            </p:cNvSpPr>
            <p:nvPr/>
          </p:nvSpPr>
          <p:spPr bwMode="auto">
            <a:xfrm>
              <a:off x="1452" y="725"/>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12</a:t>
              </a:r>
              <a:endParaRPr lang="en-US" altLang="zh-CN" dirty="0">
                <a:ea typeface="宋体" panose="02010600030101010101" pitchFamily="2" charset="-122"/>
              </a:endParaRPr>
            </a:p>
          </p:txBody>
        </p:sp>
        <p:sp>
          <p:nvSpPr>
            <p:cNvPr id="83" name="Oval 102"/>
            <p:cNvSpPr>
              <a:spLocks noChangeArrowheads="1"/>
            </p:cNvSpPr>
            <p:nvPr/>
          </p:nvSpPr>
          <p:spPr bwMode="auto">
            <a:xfrm>
              <a:off x="908" y="1134"/>
              <a:ext cx="181" cy="182"/>
            </a:xfrm>
            <a:prstGeom prst="ellipse">
              <a:avLst/>
            </a:prstGeom>
            <a:solidFill>
              <a:srgbClr val="92D05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7</a:t>
              </a:r>
              <a:endParaRPr lang="en-US" altLang="zh-CN" dirty="0">
                <a:ea typeface="宋体" panose="02010600030101010101" pitchFamily="2" charset="-122"/>
              </a:endParaRPr>
            </a:p>
          </p:txBody>
        </p:sp>
        <p:sp>
          <p:nvSpPr>
            <p:cNvPr id="84" name="Oval 103"/>
            <p:cNvSpPr>
              <a:spLocks noChangeArrowheads="1"/>
            </p:cNvSpPr>
            <p:nvPr/>
          </p:nvSpPr>
          <p:spPr bwMode="auto">
            <a:xfrm>
              <a:off x="1225" y="1134"/>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8</a:t>
              </a:r>
              <a:endParaRPr lang="en-US" altLang="zh-CN" dirty="0">
                <a:ea typeface="宋体" panose="02010600030101010101" pitchFamily="2" charset="-122"/>
              </a:endParaRPr>
            </a:p>
          </p:txBody>
        </p:sp>
        <p:sp>
          <p:nvSpPr>
            <p:cNvPr id="85" name="Oval 104"/>
            <p:cNvSpPr>
              <a:spLocks noChangeArrowheads="1"/>
            </p:cNvSpPr>
            <p:nvPr/>
          </p:nvSpPr>
          <p:spPr bwMode="auto">
            <a:xfrm>
              <a:off x="772" y="1497"/>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3</a:t>
              </a:r>
              <a:endParaRPr lang="en-US" altLang="zh-CN" dirty="0">
                <a:ea typeface="宋体" panose="02010600030101010101" pitchFamily="2" charset="-122"/>
              </a:endParaRPr>
            </a:p>
          </p:txBody>
        </p:sp>
        <p:sp>
          <p:nvSpPr>
            <p:cNvPr id="86" name="Oval 105"/>
            <p:cNvSpPr>
              <a:spLocks noChangeArrowheads="1"/>
            </p:cNvSpPr>
            <p:nvPr/>
          </p:nvSpPr>
          <p:spPr bwMode="auto">
            <a:xfrm>
              <a:off x="1089" y="1497"/>
              <a:ext cx="181" cy="182"/>
            </a:xfrm>
            <a:prstGeom prst="ellipse">
              <a:avLst/>
            </a:prstGeom>
            <a:solidFill>
              <a:schemeClr val="accent6">
                <a:lumMod val="60000"/>
                <a:lumOff val="40000"/>
              </a:schemeClr>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87" name="Line 106"/>
            <p:cNvSpPr>
              <a:spLocks noChangeShapeType="1"/>
            </p:cNvSpPr>
            <p:nvPr/>
          </p:nvSpPr>
          <p:spPr bwMode="auto">
            <a:xfrm flipH="1">
              <a:off x="362" y="164"/>
              <a:ext cx="407" cy="21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8" name="Line 107"/>
            <p:cNvSpPr>
              <a:spLocks noChangeShapeType="1"/>
            </p:cNvSpPr>
            <p:nvPr/>
          </p:nvSpPr>
          <p:spPr bwMode="auto">
            <a:xfrm>
              <a:off x="874" y="160"/>
              <a:ext cx="396" cy="21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89" name="Line 108"/>
            <p:cNvSpPr>
              <a:spLocks noChangeShapeType="1"/>
            </p:cNvSpPr>
            <p:nvPr/>
          </p:nvSpPr>
          <p:spPr bwMode="auto">
            <a:xfrm flipH="1">
              <a:off x="119" y="533"/>
              <a:ext cx="15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90" name="Line 109"/>
            <p:cNvSpPr>
              <a:spLocks noChangeShapeType="1"/>
            </p:cNvSpPr>
            <p:nvPr/>
          </p:nvSpPr>
          <p:spPr bwMode="auto">
            <a:xfrm>
              <a:off x="363" y="531"/>
              <a:ext cx="86" cy="19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91" name="Line 110"/>
            <p:cNvSpPr>
              <a:spLocks noChangeShapeType="1"/>
            </p:cNvSpPr>
            <p:nvPr/>
          </p:nvSpPr>
          <p:spPr bwMode="auto">
            <a:xfrm flipH="1">
              <a:off x="277" y="892"/>
              <a:ext cx="122" cy="2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92" name="Line 111"/>
            <p:cNvSpPr>
              <a:spLocks noChangeShapeType="1"/>
            </p:cNvSpPr>
            <p:nvPr/>
          </p:nvSpPr>
          <p:spPr bwMode="auto">
            <a:xfrm>
              <a:off x="499" y="895"/>
              <a:ext cx="173" cy="23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93" name="Line 112"/>
            <p:cNvSpPr>
              <a:spLocks noChangeShapeType="1"/>
            </p:cNvSpPr>
            <p:nvPr/>
          </p:nvSpPr>
          <p:spPr bwMode="auto">
            <a:xfrm flipH="1">
              <a:off x="96" y="1307"/>
              <a:ext cx="131" cy="18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94" name="Line 113"/>
            <p:cNvSpPr>
              <a:spLocks noChangeShapeType="1"/>
            </p:cNvSpPr>
            <p:nvPr/>
          </p:nvSpPr>
          <p:spPr bwMode="auto">
            <a:xfrm>
              <a:off x="318" y="1303"/>
              <a:ext cx="135" cy="19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95" name="Line 114"/>
            <p:cNvSpPr>
              <a:spLocks noChangeShapeType="1"/>
            </p:cNvSpPr>
            <p:nvPr/>
          </p:nvSpPr>
          <p:spPr bwMode="auto">
            <a:xfrm flipH="1">
              <a:off x="1089" y="528"/>
              <a:ext cx="181" cy="19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96" name="Line 115"/>
            <p:cNvSpPr>
              <a:spLocks noChangeShapeType="1"/>
            </p:cNvSpPr>
            <p:nvPr/>
          </p:nvSpPr>
          <p:spPr bwMode="auto">
            <a:xfrm>
              <a:off x="1378" y="515"/>
              <a:ext cx="152" cy="21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97" name="Line 116"/>
            <p:cNvSpPr>
              <a:spLocks noChangeShapeType="1"/>
            </p:cNvSpPr>
            <p:nvPr/>
          </p:nvSpPr>
          <p:spPr bwMode="auto">
            <a:xfrm flipH="1">
              <a:off x="998" y="900"/>
              <a:ext cx="51" cy="23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98" name="Line 117"/>
            <p:cNvSpPr>
              <a:spLocks noChangeShapeType="1"/>
            </p:cNvSpPr>
            <p:nvPr/>
          </p:nvSpPr>
          <p:spPr bwMode="auto">
            <a:xfrm>
              <a:off x="1139" y="893"/>
              <a:ext cx="17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99" name="Line 118"/>
            <p:cNvSpPr>
              <a:spLocks noChangeShapeType="1"/>
            </p:cNvSpPr>
            <p:nvPr/>
          </p:nvSpPr>
          <p:spPr bwMode="auto">
            <a:xfrm flipH="1">
              <a:off x="874" y="1297"/>
              <a:ext cx="68" cy="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sp>
          <p:nvSpPr>
            <p:cNvPr id="100" name="Line 119"/>
            <p:cNvSpPr>
              <a:spLocks noChangeShapeType="1"/>
            </p:cNvSpPr>
            <p:nvPr/>
          </p:nvSpPr>
          <p:spPr bwMode="auto">
            <a:xfrm>
              <a:off x="1044" y="1305"/>
              <a:ext cx="131"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ctr"/>
              <a:endParaRPr lang="zh-CN" altLang="en-US"/>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ppt_x"/>
                                          </p:val>
                                        </p:tav>
                                        <p:tav tm="100000">
                                          <p:val>
                                            <p:strVal val="#ppt_x"/>
                                          </p:val>
                                        </p:tav>
                                      </p:tavLst>
                                    </p:anim>
                                    <p:anim calcmode="lin" valueType="num">
                                      <p:cBhvr additive="base">
                                        <p:cTn id="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81923">
                                            <p:txEl>
                                              <p:pRg st="0" end="0"/>
                                            </p:txEl>
                                          </p:spTgt>
                                        </p:tgtEl>
                                        <p:attrNameLst>
                                          <p:attrName>style.visibility</p:attrName>
                                        </p:attrNameLst>
                                      </p:cBhvr>
                                      <p:to>
                                        <p:strVal val="visible"/>
                                      </p:to>
                                    </p:set>
                                    <p:animEffect transition="in" filter="blinds(horizontal)">
                                      <p:cBhvr>
                                        <p:cTn id="13" dur="500"/>
                                        <p:tgtEl>
                                          <p:spTgt spid="8192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1923">
                                            <p:txEl>
                                              <p:pRg st="1" end="1"/>
                                            </p:txEl>
                                          </p:spTgt>
                                        </p:tgtEl>
                                        <p:attrNameLst>
                                          <p:attrName>style.visibility</p:attrName>
                                        </p:attrNameLst>
                                      </p:cBhvr>
                                      <p:to>
                                        <p:strVal val="visible"/>
                                      </p:to>
                                    </p:set>
                                    <p:animEffect transition="in" filter="blinds(horizontal)">
                                      <p:cBhvr>
                                        <p:cTn id="18" dur="500"/>
                                        <p:tgtEl>
                                          <p:spTgt spid="8192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1923">
                                            <p:txEl>
                                              <p:pRg st="2" end="2"/>
                                            </p:txEl>
                                          </p:spTgt>
                                        </p:tgtEl>
                                        <p:attrNameLst>
                                          <p:attrName>style.visibility</p:attrName>
                                        </p:attrNameLst>
                                      </p:cBhvr>
                                      <p:to>
                                        <p:strVal val="visible"/>
                                      </p:to>
                                    </p:set>
                                    <p:animEffect transition="in" filter="blinds(horizontal)">
                                      <p:cBhvr>
                                        <p:cTn id="23" dur="500"/>
                                        <p:tgtEl>
                                          <p:spTgt spid="8192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1923">
                                            <p:txEl>
                                              <p:pRg st="3" end="3"/>
                                            </p:txEl>
                                          </p:spTgt>
                                        </p:tgtEl>
                                        <p:attrNameLst>
                                          <p:attrName>style.visibility</p:attrName>
                                        </p:attrNameLst>
                                      </p:cBhvr>
                                      <p:to>
                                        <p:strVal val="visible"/>
                                      </p:to>
                                    </p:set>
                                    <p:animEffect transition="in" filter="blinds(horizontal)">
                                      <p:cBhvr>
                                        <p:cTn id="28" dur="500"/>
                                        <p:tgtEl>
                                          <p:spTgt spid="8192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81923">
                                            <p:txEl>
                                              <p:pRg st="4" end="4"/>
                                            </p:txEl>
                                          </p:spTgt>
                                        </p:tgtEl>
                                        <p:attrNameLst>
                                          <p:attrName>style.visibility</p:attrName>
                                        </p:attrNameLst>
                                      </p:cBhvr>
                                      <p:to>
                                        <p:strVal val="visible"/>
                                      </p:to>
                                    </p:set>
                                    <p:animEffect transition="in" filter="blinds(horizontal)">
                                      <p:cBhvr>
                                        <p:cTn id="33" dur="500"/>
                                        <p:tgtEl>
                                          <p:spTgt spid="8192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81923">
                                            <p:txEl>
                                              <p:pRg st="5" end="5"/>
                                            </p:txEl>
                                          </p:spTgt>
                                        </p:tgtEl>
                                        <p:attrNameLst>
                                          <p:attrName>style.visibility</p:attrName>
                                        </p:attrNameLst>
                                      </p:cBhvr>
                                      <p:to>
                                        <p:strVal val="visible"/>
                                      </p:to>
                                    </p:set>
                                    <p:animEffect transition="in" filter="blinds(horizontal)">
                                      <p:cBhvr>
                                        <p:cTn id="38" dur="500"/>
                                        <p:tgtEl>
                                          <p:spTgt spid="8192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81923">
                                            <p:txEl>
                                              <p:pRg st="6" end="6"/>
                                            </p:txEl>
                                          </p:spTgt>
                                        </p:tgtEl>
                                        <p:attrNameLst>
                                          <p:attrName>style.visibility</p:attrName>
                                        </p:attrNameLst>
                                      </p:cBhvr>
                                      <p:to>
                                        <p:strVal val="visible"/>
                                      </p:to>
                                    </p:set>
                                    <p:animEffect transition="in" filter="blinds(horizontal)">
                                      <p:cBhvr>
                                        <p:cTn id="43" dur="500"/>
                                        <p:tgtEl>
                                          <p:spTgt spid="8192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81923">
                                            <p:txEl>
                                              <p:pRg st="7" end="7"/>
                                            </p:txEl>
                                          </p:spTgt>
                                        </p:tgtEl>
                                        <p:attrNameLst>
                                          <p:attrName>style.visibility</p:attrName>
                                        </p:attrNameLst>
                                      </p:cBhvr>
                                      <p:to>
                                        <p:strVal val="visible"/>
                                      </p:to>
                                    </p:set>
                                    <p:animEffect transition="in" filter="blinds(horizontal)">
                                      <p:cBhvr>
                                        <p:cTn id="48" dur="500"/>
                                        <p:tgtEl>
                                          <p:spTgt spid="8192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81923">
                                            <p:txEl>
                                              <p:pRg st="8" end="8"/>
                                            </p:txEl>
                                          </p:spTgt>
                                        </p:tgtEl>
                                        <p:attrNameLst>
                                          <p:attrName>style.visibility</p:attrName>
                                        </p:attrNameLst>
                                      </p:cBhvr>
                                      <p:to>
                                        <p:strVal val="visible"/>
                                      </p:to>
                                    </p:set>
                                    <p:animEffect transition="in" filter="blinds(horizontal)">
                                      <p:cBhvr>
                                        <p:cTn id="53" dur="500"/>
                                        <p:tgtEl>
                                          <p:spTgt spid="81923">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81923">
                                            <p:txEl>
                                              <p:pRg st="9" end="9"/>
                                            </p:txEl>
                                          </p:spTgt>
                                        </p:tgtEl>
                                        <p:attrNameLst>
                                          <p:attrName>style.visibility</p:attrName>
                                        </p:attrNameLst>
                                      </p:cBhvr>
                                      <p:to>
                                        <p:strVal val="visible"/>
                                      </p:to>
                                    </p:set>
                                    <p:animEffect transition="in" filter="blinds(horizontal)">
                                      <p:cBhvr>
                                        <p:cTn id="58" dur="500"/>
                                        <p:tgtEl>
                                          <p:spTgt spid="81923">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81923">
                                            <p:txEl>
                                              <p:pRg st="10" end="10"/>
                                            </p:txEl>
                                          </p:spTgt>
                                        </p:tgtEl>
                                        <p:attrNameLst>
                                          <p:attrName>style.visibility</p:attrName>
                                        </p:attrNameLst>
                                      </p:cBhvr>
                                      <p:to>
                                        <p:strVal val="visible"/>
                                      </p:to>
                                    </p:set>
                                    <p:animEffect transition="in" filter="blinds(horizontal)">
                                      <p:cBhvr>
                                        <p:cTn id="63" dur="500"/>
                                        <p:tgtEl>
                                          <p:spTgt spid="81923">
                                            <p:txEl>
                                              <p:pRg st="10" end="1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81923">
                                            <p:txEl>
                                              <p:pRg st="11" end="11"/>
                                            </p:txEl>
                                          </p:spTgt>
                                        </p:tgtEl>
                                        <p:attrNameLst>
                                          <p:attrName>style.visibility</p:attrName>
                                        </p:attrNameLst>
                                      </p:cBhvr>
                                      <p:to>
                                        <p:strVal val="visible"/>
                                      </p:to>
                                    </p:set>
                                    <p:animEffect transition="in" filter="blinds(horizontal)">
                                      <p:cBhvr>
                                        <p:cTn id="68" dur="500"/>
                                        <p:tgtEl>
                                          <p:spTgt spid="81923">
                                            <p:txEl>
                                              <p:pRg st="11" end="1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81923">
                                            <p:txEl>
                                              <p:pRg st="12" end="12"/>
                                            </p:txEl>
                                          </p:spTgt>
                                        </p:tgtEl>
                                        <p:attrNameLst>
                                          <p:attrName>style.visibility</p:attrName>
                                        </p:attrNameLst>
                                      </p:cBhvr>
                                      <p:to>
                                        <p:strVal val="visible"/>
                                      </p:to>
                                    </p:set>
                                    <p:animEffect transition="in" filter="blinds(horizontal)">
                                      <p:cBhvr>
                                        <p:cTn id="73" dur="500"/>
                                        <p:tgtEl>
                                          <p:spTgt spid="8192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autoUpdateAnimBg="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灯片编号占位符 5"/>
          <p:cNvSpPr>
            <a:spLocks noGrp="1"/>
          </p:cNvSpPr>
          <p:nvPr>
            <p:ph type="sldNum" sz="quarter" idx="4294967295"/>
          </p:nvPr>
        </p:nvSpPr>
        <p:spPr>
          <a:xfrm>
            <a:off x="6804025" y="6481142"/>
            <a:ext cx="1981200" cy="476250"/>
          </a:xfrm>
          <a:prstGeom prst="rect">
            <a:avLst/>
          </a:prstGeom>
        </p:spPr>
        <p:txBody>
          <a:bodyPr/>
          <a:lstStyle/>
          <a:p>
            <a:pPr>
              <a:defRPr/>
            </a:pPr>
            <a:fld id="{E030C251-EE49-41AE-B8AC-E2E87B2E242E}" type="slidenum">
              <a:rPr lang="zh-CN" altLang="en-US"/>
            </a:fld>
            <a:endParaRPr lang="en-US" altLang="zh-CN" dirty="0"/>
          </a:p>
        </p:txBody>
      </p:sp>
      <p:sp>
        <p:nvSpPr>
          <p:cNvPr id="79875" name="Rectangle 3"/>
          <p:cNvSpPr>
            <a:spLocks noGrp="1" noChangeArrowheads="1"/>
          </p:cNvSpPr>
          <p:nvPr>
            <p:ph type="body" idx="1"/>
          </p:nvPr>
        </p:nvSpPr>
        <p:spPr>
          <a:xfrm>
            <a:off x="457200" y="980729"/>
            <a:ext cx="8229600" cy="5112568"/>
          </a:xfrm>
        </p:spPr>
        <p:txBody>
          <a:bodyPr/>
          <a:lstStyle/>
          <a:p>
            <a:pPr eaLnBrk="1" hangingPunct="1">
              <a:buClr>
                <a:srgbClr val="FF0000"/>
              </a:buClr>
              <a:buFont typeface="Wingdings" panose="05000000000000000000" pitchFamily="2" charset="2"/>
              <a:buChar char="ü"/>
            </a:pPr>
            <a:r>
              <a:rPr lang="zh-CN" altLang="en-US" sz="2000" b="1" dirty="0">
                <a:solidFill>
                  <a:srgbClr val="FF0000"/>
                </a:solidFill>
              </a:rPr>
              <a:t>例</a:t>
            </a:r>
            <a:r>
              <a:rPr lang="zh-CN" altLang="en-US" sz="2000" dirty="0"/>
              <a:t>：</a:t>
            </a:r>
            <a:r>
              <a:rPr lang="zh-CN" altLang="en-US" sz="2000" b="1" dirty="0"/>
              <a:t>以集合</a:t>
            </a:r>
            <a:r>
              <a:rPr lang="en-US" altLang="zh-CN" sz="2000" b="1" dirty="0"/>
              <a:t>{500,1500,3000,3500,1500}</a:t>
            </a:r>
            <a:r>
              <a:rPr lang="zh-CN" altLang="en-US" sz="2000" b="1" dirty="0"/>
              <a:t>为叶子结点的权值构造哈夫曼</a:t>
            </a:r>
            <a:r>
              <a:rPr lang="en-US" altLang="zh-CN" sz="2000" b="1" dirty="0"/>
              <a:t>    </a:t>
            </a:r>
            <a:endParaRPr lang="en-US" altLang="zh-CN" sz="2000" b="1" dirty="0"/>
          </a:p>
          <a:p>
            <a:pPr marL="0" indent="0" eaLnBrk="1" hangingPunct="1">
              <a:buClr>
                <a:srgbClr val="FF0000"/>
              </a:buClr>
              <a:buNone/>
            </a:pPr>
            <a:r>
              <a:rPr lang="en-US" altLang="zh-CN" sz="2000" b="1" dirty="0"/>
              <a:t>             </a:t>
            </a:r>
            <a:r>
              <a:rPr lang="zh-CN" altLang="en-US" sz="2000" b="1" dirty="0"/>
              <a:t>树，并计算其带权路径长度。</a:t>
            </a:r>
            <a:endParaRPr lang="zh-CN" altLang="en-US" sz="2000" b="1" dirty="0"/>
          </a:p>
          <a:p>
            <a:pPr eaLnBrk="1" hangingPunct="1">
              <a:buFont typeface="Wingdings" panose="05000000000000000000" pitchFamily="2" charset="2"/>
              <a:buNone/>
            </a:pPr>
            <a:r>
              <a:rPr lang="zh-CN" altLang="en-US" sz="2000" dirty="0"/>
              <a:t>解：        </a:t>
            </a:r>
            <a:r>
              <a:rPr lang="zh-CN" altLang="en-US" dirty="0"/>
              <a:t>                                                    </a:t>
            </a:r>
            <a:endParaRPr lang="zh-CN" altLang="en-US" dirty="0"/>
          </a:p>
        </p:txBody>
      </p:sp>
      <p:pic>
        <p:nvPicPr>
          <p:cNvPr id="101" name="Picture 2"/>
          <p:cNvPicPr>
            <a:picLocks noChangeAspect="1" noChangeArrowheads="1"/>
          </p:cNvPicPr>
          <p:nvPr/>
        </p:nvPicPr>
        <p:blipFill>
          <a:blip r:embed="rId1" cstate="print"/>
          <a:srcRect/>
          <a:stretch>
            <a:fillRect/>
          </a:stretch>
        </p:blipFill>
        <p:spPr bwMode="auto">
          <a:xfrm>
            <a:off x="6043451" y="1430660"/>
            <a:ext cx="2981325" cy="1638300"/>
          </a:xfrm>
          <a:prstGeom prst="rect">
            <a:avLst/>
          </a:prstGeom>
          <a:noFill/>
          <a:ln w="9525">
            <a:noFill/>
            <a:miter lim="800000"/>
            <a:headEnd/>
            <a:tailEnd/>
          </a:ln>
        </p:spPr>
      </p:pic>
      <p:sp>
        <p:nvSpPr>
          <p:cNvPr id="79963" name="Rectangle 91"/>
          <p:cNvSpPr>
            <a:spLocks noChangeArrowheads="1"/>
          </p:cNvSpPr>
          <p:nvPr/>
        </p:nvSpPr>
        <p:spPr bwMode="auto">
          <a:xfrm>
            <a:off x="1691680" y="6237312"/>
            <a:ext cx="1296144" cy="45719"/>
          </a:xfrm>
          <a:prstGeom prst="rect">
            <a:avLst/>
          </a:prstGeom>
          <a:solidFill>
            <a:srgbClr val="FF0000"/>
          </a:solidFill>
          <a:ln w="9525">
            <a:solidFill>
              <a:schemeClr val="tx1"/>
            </a:solidFill>
            <a:miter lim="800000"/>
          </a:ln>
        </p:spPr>
        <p:txBody>
          <a:bodyPr wrap="none" anchor="ctr"/>
          <a:lstStyle/>
          <a:p>
            <a:endParaRPr lang="zh-CN" altLang="en-US"/>
          </a:p>
        </p:txBody>
      </p:sp>
      <p:grpSp>
        <p:nvGrpSpPr>
          <p:cNvPr id="207" name="组合 206"/>
          <p:cNvGrpSpPr/>
          <p:nvPr/>
        </p:nvGrpSpPr>
        <p:grpSpPr>
          <a:xfrm>
            <a:off x="539552" y="5589240"/>
            <a:ext cx="4896916" cy="575817"/>
            <a:chOff x="539552" y="5589240"/>
            <a:chExt cx="4896916" cy="575817"/>
          </a:xfrm>
        </p:grpSpPr>
        <p:sp>
          <p:nvSpPr>
            <p:cNvPr id="78931" name="Oval 5"/>
            <p:cNvSpPr>
              <a:spLocks noChangeArrowheads="1"/>
            </p:cNvSpPr>
            <p:nvPr/>
          </p:nvSpPr>
          <p:spPr bwMode="auto">
            <a:xfrm>
              <a:off x="1619672" y="5589240"/>
              <a:ext cx="576436" cy="575617"/>
            </a:xfrm>
            <a:prstGeom prst="ellipse">
              <a:avLst/>
            </a:prstGeom>
            <a:solidFill>
              <a:schemeClr val="accent6">
                <a:lumMod val="60000"/>
                <a:lumOff val="40000"/>
              </a:schemeClr>
            </a:solidFill>
            <a:ln w="9525">
              <a:solidFill>
                <a:schemeClr val="tx1"/>
              </a:solidFill>
              <a:round/>
            </a:ln>
          </p:spPr>
          <p:txBody>
            <a:bodyPr wrap="none" anchor="ctr"/>
            <a:lstStyle/>
            <a:p>
              <a:pPr algn="ctr"/>
              <a:r>
                <a:rPr lang="en-US" altLang="zh-CN" dirty="0">
                  <a:ea typeface="宋体" panose="02010600030101010101" pitchFamily="2" charset="-122"/>
                </a:rPr>
                <a:t>500</a:t>
              </a:r>
              <a:endParaRPr lang="en-US" altLang="zh-CN" dirty="0">
                <a:ea typeface="宋体" panose="02010600030101010101" pitchFamily="2" charset="-122"/>
              </a:endParaRPr>
            </a:p>
          </p:txBody>
        </p:sp>
        <p:sp>
          <p:nvSpPr>
            <p:cNvPr id="78946" name="Rectangle 20"/>
            <p:cNvSpPr>
              <a:spLocks noChangeArrowheads="1"/>
            </p:cNvSpPr>
            <p:nvPr/>
          </p:nvSpPr>
          <p:spPr bwMode="auto">
            <a:xfrm>
              <a:off x="539552" y="5733256"/>
              <a:ext cx="1584573" cy="431801"/>
            </a:xfrm>
            <a:prstGeom prst="rect">
              <a:avLst/>
            </a:prstGeom>
            <a:noFill/>
            <a:ln w="9525">
              <a:noFill/>
              <a:miter lim="800000"/>
            </a:ln>
          </p:spPr>
          <p:txBody>
            <a:bodyPr wrap="none" anchor="ctr"/>
            <a:lstStyle/>
            <a:p>
              <a:r>
                <a:rPr lang="en-US" altLang="zh-CN" sz="2000" dirty="0">
                  <a:ea typeface="宋体" panose="02010600030101010101" pitchFamily="2" charset="-122"/>
                </a:rPr>
                <a:t>      T= {                                                           }</a:t>
              </a:r>
              <a:endParaRPr lang="en-US" altLang="zh-CN" sz="2000" dirty="0">
                <a:ea typeface="宋体" panose="02010600030101010101" pitchFamily="2" charset="-122"/>
              </a:endParaRPr>
            </a:p>
            <a:p>
              <a:r>
                <a:rPr lang="en-US" altLang="zh-CN" sz="2000" dirty="0">
                  <a:ea typeface="宋体" panose="02010600030101010101" pitchFamily="2" charset="-122"/>
                </a:rPr>
                <a:t> </a:t>
              </a:r>
              <a:endParaRPr lang="en-US" altLang="zh-CN" sz="2000" dirty="0">
                <a:ea typeface="宋体" panose="02010600030101010101" pitchFamily="2" charset="-122"/>
              </a:endParaRPr>
            </a:p>
          </p:txBody>
        </p:sp>
        <p:sp>
          <p:nvSpPr>
            <p:cNvPr id="102" name="Oval 5"/>
            <p:cNvSpPr>
              <a:spLocks noChangeArrowheads="1"/>
            </p:cNvSpPr>
            <p:nvPr/>
          </p:nvSpPr>
          <p:spPr bwMode="auto">
            <a:xfrm>
              <a:off x="2411760" y="5589240"/>
              <a:ext cx="576436" cy="575617"/>
            </a:xfrm>
            <a:prstGeom prst="ellipse">
              <a:avLst/>
            </a:prstGeom>
            <a:solidFill>
              <a:schemeClr val="accent6">
                <a:lumMod val="60000"/>
                <a:lumOff val="40000"/>
              </a:schemeClr>
            </a:solidFill>
            <a:ln w="9525">
              <a:solidFill>
                <a:schemeClr val="tx1"/>
              </a:solidFill>
              <a:round/>
            </a:ln>
          </p:spPr>
          <p:txBody>
            <a:bodyPr wrap="none" anchor="ctr"/>
            <a:lstStyle/>
            <a:p>
              <a:pPr algn="ctr"/>
              <a:r>
                <a:rPr lang="en-US" altLang="zh-CN" dirty="0">
                  <a:ea typeface="宋体" panose="02010600030101010101" pitchFamily="2" charset="-122"/>
                </a:rPr>
                <a:t>1500</a:t>
              </a:r>
              <a:endParaRPr lang="en-US" altLang="zh-CN" dirty="0">
                <a:ea typeface="宋体" panose="02010600030101010101" pitchFamily="2" charset="-122"/>
              </a:endParaRPr>
            </a:p>
          </p:txBody>
        </p:sp>
        <p:sp>
          <p:nvSpPr>
            <p:cNvPr id="103" name="Oval 5"/>
            <p:cNvSpPr>
              <a:spLocks noChangeArrowheads="1"/>
            </p:cNvSpPr>
            <p:nvPr/>
          </p:nvSpPr>
          <p:spPr bwMode="auto">
            <a:xfrm>
              <a:off x="3203848" y="5589240"/>
              <a:ext cx="576436" cy="575617"/>
            </a:xfrm>
            <a:prstGeom prst="ellipse">
              <a:avLst/>
            </a:prstGeom>
            <a:solidFill>
              <a:schemeClr val="accent6">
                <a:lumMod val="60000"/>
                <a:lumOff val="40000"/>
              </a:schemeClr>
            </a:solidFill>
            <a:ln w="9525">
              <a:solidFill>
                <a:schemeClr val="tx1"/>
              </a:solidFill>
              <a:round/>
            </a:ln>
          </p:spPr>
          <p:txBody>
            <a:bodyPr wrap="none" anchor="ctr"/>
            <a:lstStyle/>
            <a:p>
              <a:pPr algn="ctr"/>
              <a:r>
                <a:rPr lang="en-US" altLang="zh-CN" dirty="0">
                  <a:ea typeface="宋体" panose="02010600030101010101" pitchFamily="2" charset="-122"/>
                </a:rPr>
                <a:t>3000</a:t>
              </a:r>
              <a:endParaRPr lang="en-US" altLang="zh-CN" dirty="0">
                <a:ea typeface="宋体" panose="02010600030101010101" pitchFamily="2" charset="-122"/>
              </a:endParaRPr>
            </a:p>
          </p:txBody>
        </p:sp>
        <p:sp>
          <p:nvSpPr>
            <p:cNvPr id="104" name="Oval 5"/>
            <p:cNvSpPr>
              <a:spLocks noChangeArrowheads="1"/>
            </p:cNvSpPr>
            <p:nvPr/>
          </p:nvSpPr>
          <p:spPr bwMode="auto">
            <a:xfrm>
              <a:off x="4067944" y="5589240"/>
              <a:ext cx="576436" cy="575617"/>
            </a:xfrm>
            <a:prstGeom prst="ellipse">
              <a:avLst/>
            </a:prstGeom>
            <a:solidFill>
              <a:schemeClr val="accent6">
                <a:lumMod val="60000"/>
                <a:lumOff val="40000"/>
              </a:schemeClr>
            </a:solidFill>
            <a:ln w="9525">
              <a:solidFill>
                <a:schemeClr val="tx1"/>
              </a:solidFill>
              <a:round/>
            </a:ln>
          </p:spPr>
          <p:txBody>
            <a:bodyPr wrap="none" anchor="ctr"/>
            <a:lstStyle/>
            <a:p>
              <a:pPr algn="ctr"/>
              <a:r>
                <a:rPr lang="en-US" altLang="zh-CN" dirty="0">
                  <a:ea typeface="宋体" panose="02010600030101010101" pitchFamily="2" charset="-122"/>
                </a:rPr>
                <a:t>3500</a:t>
              </a:r>
              <a:endParaRPr lang="en-US" altLang="zh-CN" dirty="0">
                <a:ea typeface="宋体" panose="02010600030101010101" pitchFamily="2" charset="-122"/>
              </a:endParaRPr>
            </a:p>
          </p:txBody>
        </p:sp>
        <p:sp>
          <p:nvSpPr>
            <p:cNvPr id="105" name="Oval 5"/>
            <p:cNvSpPr>
              <a:spLocks noChangeArrowheads="1"/>
            </p:cNvSpPr>
            <p:nvPr/>
          </p:nvSpPr>
          <p:spPr bwMode="auto">
            <a:xfrm>
              <a:off x="4860032" y="5589240"/>
              <a:ext cx="576436" cy="575617"/>
            </a:xfrm>
            <a:prstGeom prst="ellipse">
              <a:avLst/>
            </a:prstGeom>
            <a:solidFill>
              <a:schemeClr val="accent6">
                <a:lumMod val="60000"/>
                <a:lumOff val="40000"/>
              </a:schemeClr>
            </a:solidFill>
            <a:ln w="9525">
              <a:solidFill>
                <a:schemeClr val="tx1"/>
              </a:solidFill>
              <a:round/>
            </a:ln>
          </p:spPr>
          <p:txBody>
            <a:bodyPr wrap="none" anchor="ctr"/>
            <a:lstStyle/>
            <a:p>
              <a:pPr algn="ctr"/>
              <a:r>
                <a:rPr lang="en-US" altLang="zh-CN" dirty="0">
                  <a:ea typeface="宋体" panose="02010600030101010101" pitchFamily="2" charset="-122"/>
                </a:rPr>
                <a:t>1500</a:t>
              </a:r>
              <a:endParaRPr lang="en-US" altLang="zh-CN" dirty="0">
                <a:ea typeface="宋体" panose="02010600030101010101" pitchFamily="2" charset="-122"/>
              </a:endParaRPr>
            </a:p>
          </p:txBody>
        </p:sp>
        <p:sp>
          <p:nvSpPr>
            <p:cNvPr id="106" name="Oval 24"/>
            <p:cNvSpPr>
              <a:spLocks noChangeArrowheads="1"/>
            </p:cNvSpPr>
            <p:nvPr/>
          </p:nvSpPr>
          <p:spPr bwMode="auto">
            <a:xfrm>
              <a:off x="2123728" y="5805264"/>
              <a:ext cx="287337" cy="288925"/>
            </a:xfrm>
            <a:prstGeom prst="ellipse">
              <a:avLst/>
            </a:prstGeom>
            <a:noFill/>
            <a:ln w="9525">
              <a:noFill/>
              <a:round/>
            </a:ln>
          </p:spPr>
          <p:txBody>
            <a:bodyPr wrap="none" anchor="ctr"/>
            <a:lstStyle/>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107" name="Oval 24"/>
            <p:cNvSpPr>
              <a:spLocks noChangeArrowheads="1"/>
            </p:cNvSpPr>
            <p:nvPr/>
          </p:nvSpPr>
          <p:spPr bwMode="auto">
            <a:xfrm>
              <a:off x="2915816" y="5805264"/>
              <a:ext cx="287337" cy="288925"/>
            </a:xfrm>
            <a:prstGeom prst="ellipse">
              <a:avLst/>
            </a:prstGeom>
            <a:noFill/>
            <a:ln w="9525">
              <a:noFill/>
              <a:round/>
            </a:ln>
          </p:spPr>
          <p:txBody>
            <a:bodyPr wrap="none" anchor="ctr"/>
            <a:lstStyle/>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108" name="Oval 24"/>
            <p:cNvSpPr>
              <a:spLocks noChangeArrowheads="1"/>
            </p:cNvSpPr>
            <p:nvPr/>
          </p:nvSpPr>
          <p:spPr bwMode="auto">
            <a:xfrm>
              <a:off x="3707904" y="5805264"/>
              <a:ext cx="287337" cy="288925"/>
            </a:xfrm>
            <a:prstGeom prst="ellipse">
              <a:avLst/>
            </a:prstGeom>
            <a:noFill/>
            <a:ln w="9525">
              <a:noFill/>
              <a:round/>
            </a:ln>
          </p:spPr>
          <p:txBody>
            <a:bodyPr wrap="none" anchor="ctr"/>
            <a:lstStyle/>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109" name="Oval 24"/>
            <p:cNvSpPr>
              <a:spLocks noChangeArrowheads="1"/>
            </p:cNvSpPr>
            <p:nvPr/>
          </p:nvSpPr>
          <p:spPr bwMode="auto">
            <a:xfrm>
              <a:off x="4572000" y="5804371"/>
              <a:ext cx="287337" cy="288925"/>
            </a:xfrm>
            <a:prstGeom prst="ellipse">
              <a:avLst/>
            </a:prstGeom>
            <a:noFill/>
            <a:ln w="9525">
              <a:noFill/>
              <a:round/>
            </a:ln>
          </p:spPr>
          <p:txBody>
            <a:bodyPr wrap="none" anchor="ctr"/>
            <a:lstStyle/>
            <a:p>
              <a:r>
                <a:rPr lang="zh-CN" altLang="en-US" dirty="0">
                  <a:ea typeface="宋体" panose="02010600030101010101" pitchFamily="2" charset="-122"/>
                </a:rPr>
                <a:t>，</a:t>
              </a:r>
              <a:endParaRPr lang="zh-CN" altLang="en-US" dirty="0">
                <a:ea typeface="宋体" panose="02010600030101010101" pitchFamily="2" charset="-122"/>
              </a:endParaRPr>
            </a:p>
          </p:txBody>
        </p:sp>
      </p:grpSp>
      <p:grpSp>
        <p:nvGrpSpPr>
          <p:cNvPr id="208" name="组合 207"/>
          <p:cNvGrpSpPr/>
          <p:nvPr/>
        </p:nvGrpSpPr>
        <p:grpSpPr>
          <a:xfrm>
            <a:off x="1907890" y="4797152"/>
            <a:ext cx="792088" cy="792099"/>
            <a:chOff x="1907890" y="4797152"/>
            <a:chExt cx="792088" cy="792099"/>
          </a:xfrm>
        </p:grpSpPr>
        <p:grpSp>
          <p:nvGrpSpPr>
            <p:cNvPr id="122" name="组合 121"/>
            <p:cNvGrpSpPr/>
            <p:nvPr/>
          </p:nvGrpSpPr>
          <p:grpSpPr>
            <a:xfrm>
              <a:off x="1907890" y="5372776"/>
              <a:ext cx="792088" cy="216475"/>
              <a:chOff x="1907890" y="5449679"/>
              <a:chExt cx="809156" cy="223863"/>
            </a:xfrm>
          </p:grpSpPr>
          <p:cxnSp>
            <p:nvCxnSpPr>
              <p:cNvPr id="112" name="直接连接符 111"/>
              <p:cNvCxnSpPr>
                <a:stCxn id="78931" idx="0"/>
                <a:endCxn id="123" idx="4"/>
              </p:cNvCxnSpPr>
              <p:nvPr/>
            </p:nvCxnSpPr>
            <p:spPr>
              <a:xfrm flipV="1">
                <a:off x="1907890" y="5449683"/>
                <a:ext cx="441358" cy="2238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23" idx="4"/>
                <a:endCxn id="102" idx="0"/>
              </p:cNvCxnSpPr>
              <p:nvPr/>
            </p:nvCxnSpPr>
            <p:spPr>
              <a:xfrm>
                <a:off x="2349248" y="5449679"/>
                <a:ext cx="367798" cy="2238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3" name="Oval 5"/>
            <p:cNvSpPr>
              <a:spLocks noChangeArrowheads="1"/>
            </p:cNvSpPr>
            <p:nvPr/>
          </p:nvSpPr>
          <p:spPr bwMode="auto">
            <a:xfrm>
              <a:off x="2051720" y="4797152"/>
              <a:ext cx="576436" cy="575617"/>
            </a:xfrm>
            <a:prstGeom prst="ellipse">
              <a:avLst/>
            </a:prstGeom>
            <a:solidFill>
              <a:srgbClr val="92D050"/>
            </a:solidFill>
            <a:ln w="9525">
              <a:solidFill>
                <a:schemeClr val="tx1"/>
              </a:solidFill>
              <a:round/>
            </a:ln>
          </p:spPr>
          <p:txBody>
            <a:bodyPr wrap="none" anchor="ctr"/>
            <a:lstStyle/>
            <a:p>
              <a:pPr algn="ctr"/>
              <a:r>
                <a:rPr lang="en-US" altLang="zh-CN" dirty="0">
                  <a:ea typeface="宋体" panose="02010600030101010101" pitchFamily="2" charset="-122"/>
                </a:rPr>
                <a:t>2000</a:t>
              </a:r>
              <a:endParaRPr lang="en-US" altLang="zh-CN" dirty="0">
                <a:ea typeface="宋体" panose="02010600030101010101" pitchFamily="2" charset="-122"/>
              </a:endParaRPr>
            </a:p>
          </p:txBody>
        </p:sp>
      </p:grpSp>
      <p:sp>
        <p:nvSpPr>
          <p:cNvPr id="156" name="Rectangle 91"/>
          <p:cNvSpPr>
            <a:spLocks noChangeArrowheads="1"/>
          </p:cNvSpPr>
          <p:nvPr/>
        </p:nvSpPr>
        <p:spPr bwMode="auto">
          <a:xfrm flipV="1">
            <a:off x="2123728" y="5445224"/>
            <a:ext cx="351656" cy="45719"/>
          </a:xfrm>
          <a:prstGeom prst="rect">
            <a:avLst/>
          </a:prstGeom>
          <a:solidFill>
            <a:srgbClr val="FF0000"/>
          </a:solidFill>
          <a:ln w="9525">
            <a:solidFill>
              <a:srgbClr val="FF0000"/>
            </a:solidFill>
            <a:miter lim="800000"/>
          </a:ln>
        </p:spPr>
        <p:txBody>
          <a:bodyPr wrap="none" anchor="ctr"/>
          <a:lstStyle/>
          <a:p>
            <a:endParaRPr lang="zh-CN" altLang="en-US"/>
          </a:p>
        </p:txBody>
      </p:sp>
      <p:sp>
        <p:nvSpPr>
          <p:cNvPr id="157" name="Rectangle 91"/>
          <p:cNvSpPr>
            <a:spLocks noChangeArrowheads="1"/>
          </p:cNvSpPr>
          <p:nvPr/>
        </p:nvSpPr>
        <p:spPr bwMode="auto">
          <a:xfrm flipV="1">
            <a:off x="3068216" y="5445224"/>
            <a:ext cx="351656" cy="45719"/>
          </a:xfrm>
          <a:prstGeom prst="rect">
            <a:avLst/>
          </a:prstGeom>
          <a:solidFill>
            <a:srgbClr val="FF0000"/>
          </a:solidFill>
          <a:ln w="9525">
            <a:solidFill>
              <a:srgbClr val="FF0000"/>
            </a:solidFill>
            <a:miter lim="800000"/>
          </a:ln>
        </p:spPr>
        <p:txBody>
          <a:bodyPr wrap="none" anchor="ctr"/>
          <a:lstStyle/>
          <a:p>
            <a:endParaRPr lang="zh-CN" altLang="en-US"/>
          </a:p>
        </p:txBody>
      </p:sp>
      <p:grpSp>
        <p:nvGrpSpPr>
          <p:cNvPr id="211" name="组合 210"/>
          <p:cNvGrpSpPr/>
          <p:nvPr/>
        </p:nvGrpSpPr>
        <p:grpSpPr>
          <a:xfrm>
            <a:off x="2771800" y="4509120"/>
            <a:ext cx="1359768" cy="45719"/>
            <a:chOff x="2771800" y="4509120"/>
            <a:chExt cx="1359768" cy="45719"/>
          </a:xfrm>
          <a:solidFill>
            <a:srgbClr val="FF0000"/>
          </a:solidFill>
        </p:grpSpPr>
        <p:sp>
          <p:nvSpPr>
            <p:cNvPr id="158" name="Rectangle 91"/>
            <p:cNvSpPr>
              <a:spLocks noChangeArrowheads="1"/>
            </p:cNvSpPr>
            <p:nvPr/>
          </p:nvSpPr>
          <p:spPr bwMode="auto">
            <a:xfrm flipV="1">
              <a:off x="2771800" y="4509120"/>
              <a:ext cx="351656" cy="45719"/>
            </a:xfrm>
            <a:prstGeom prst="rect">
              <a:avLst/>
            </a:prstGeom>
            <a:grpFill/>
            <a:ln w="9525">
              <a:solidFill>
                <a:srgbClr val="FF0000"/>
              </a:solidFill>
              <a:miter lim="800000"/>
            </a:ln>
          </p:spPr>
          <p:txBody>
            <a:bodyPr wrap="none" anchor="ctr"/>
            <a:lstStyle/>
            <a:p>
              <a:endParaRPr lang="zh-CN" altLang="en-US"/>
            </a:p>
          </p:txBody>
        </p:sp>
        <p:sp>
          <p:nvSpPr>
            <p:cNvPr id="159" name="Rectangle 91"/>
            <p:cNvSpPr>
              <a:spLocks noChangeArrowheads="1"/>
            </p:cNvSpPr>
            <p:nvPr/>
          </p:nvSpPr>
          <p:spPr bwMode="auto">
            <a:xfrm flipV="1">
              <a:off x="3779912" y="4509120"/>
              <a:ext cx="351656" cy="45719"/>
            </a:xfrm>
            <a:prstGeom prst="rect">
              <a:avLst/>
            </a:prstGeom>
            <a:grpFill/>
            <a:ln w="9525">
              <a:solidFill>
                <a:srgbClr val="FF0000"/>
              </a:solidFill>
              <a:miter lim="800000"/>
            </a:ln>
          </p:spPr>
          <p:txBody>
            <a:bodyPr wrap="none" anchor="ctr"/>
            <a:lstStyle/>
            <a:p>
              <a:endParaRPr lang="zh-CN" altLang="en-US"/>
            </a:p>
          </p:txBody>
        </p:sp>
      </p:grpSp>
      <p:grpSp>
        <p:nvGrpSpPr>
          <p:cNvPr id="214" name="组合 213"/>
          <p:cNvGrpSpPr/>
          <p:nvPr/>
        </p:nvGrpSpPr>
        <p:grpSpPr>
          <a:xfrm>
            <a:off x="3347864" y="3765733"/>
            <a:ext cx="1512168" cy="45719"/>
            <a:chOff x="3347864" y="3789040"/>
            <a:chExt cx="1512168" cy="45719"/>
          </a:xfrm>
          <a:solidFill>
            <a:srgbClr val="FF0000"/>
          </a:solidFill>
        </p:grpSpPr>
        <p:sp>
          <p:nvSpPr>
            <p:cNvPr id="160" name="Rectangle 91"/>
            <p:cNvSpPr>
              <a:spLocks noChangeArrowheads="1"/>
            </p:cNvSpPr>
            <p:nvPr/>
          </p:nvSpPr>
          <p:spPr bwMode="auto">
            <a:xfrm flipV="1">
              <a:off x="3347864" y="3789040"/>
              <a:ext cx="351656" cy="45719"/>
            </a:xfrm>
            <a:prstGeom prst="rect">
              <a:avLst/>
            </a:prstGeom>
            <a:grpFill/>
            <a:ln w="9525">
              <a:solidFill>
                <a:srgbClr val="FF0000"/>
              </a:solidFill>
              <a:miter lim="800000"/>
            </a:ln>
          </p:spPr>
          <p:txBody>
            <a:bodyPr wrap="none" anchor="ctr"/>
            <a:lstStyle/>
            <a:p>
              <a:endParaRPr lang="zh-CN" altLang="en-US"/>
            </a:p>
          </p:txBody>
        </p:sp>
        <p:sp>
          <p:nvSpPr>
            <p:cNvPr id="161" name="Rectangle 91"/>
            <p:cNvSpPr>
              <a:spLocks noChangeArrowheads="1"/>
            </p:cNvSpPr>
            <p:nvPr/>
          </p:nvSpPr>
          <p:spPr bwMode="auto">
            <a:xfrm flipV="1">
              <a:off x="4508376" y="3789040"/>
              <a:ext cx="351656" cy="45719"/>
            </a:xfrm>
            <a:prstGeom prst="rect">
              <a:avLst/>
            </a:prstGeom>
            <a:grpFill/>
            <a:ln w="9525">
              <a:solidFill>
                <a:srgbClr val="FF0000"/>
              </a:solidFill>
              <a:miter lim="800000"/>
            </a:ln>
          </p:spPr>
          <p:txBody>
            <a:bodyPr wrap="none" anchor="ctr"/>
            <a:lstStyle/>
            <a:p>
              <a:endParaRPr lang="zh-CN" altLang="en-US"/>
            </a:p>
          </p:txBody>
        </p:sp>
      </p:grpSp>
      <p:grpSp>
        <p:nvGrpSpPr>
          <p:cNvPr id="3" name="组合 2"/>
          <p:cNvGrpSpPr/>
          <p:nvPr/>
        </p:nvGrpSpPr>
        <p:grpSpPr>
          <a:xfrm>
            <a:off x="1007070" y="4806115"/>
            <a:ext cx="4104828" cy="575617"/>
            <a:chOff x="5121834" y="5265652"/>
            <a:chExt cx="4104828" cy="575617"/>
          </a:xfrm>
        </p:grpSpPr>
        <p:sp>
          <p:nvSpPr>
            <p:cNvPr id="162" name="Oval 5"/>
            <p:cNvSpPr>
              <a:spLocks noChangeArrowheads="1"/>
            </p:cNvSpPr>
            <p:nvPr/>
          </p:nvSpPr>
          <p:spPr bwMode="auto">
            <a:xfrm>
              <a:off x="7066050" y="5265652"/>
              <a:ext cx="576436" cy="575617"/>
            </a:xfrm>
            <a:prstGeom prst="ellipse">
              <a:avLst/>
            </a:prstGeom>
            <a:solidFill>
              <a:schemeClr val="accent6">
                <a:lumMod val="60000"/>
                <a:lumOff val="40000"/>
              </a:schemeClr>
            </a:solidFill>
            <a:ln w="9525">
              <a:solidFill>
                <a:schemeClr val="tx1"/>
              </a:solidFill>
              <a:round/>
            </a:ln>
          </p:spPr>
          <p:txBody>
            <a:bodyPr wrap="none" anchor="ctr"/>
            <a:lstStyle/>
            <a:p>
              <a:pPr algn="ctr"/>
              <a:r>
                <a:rPr lang="en-US" altLang="zh-CN" dirty="0">
                  <a:ea typeface="宋体" panose="02010600030101010101" pitchFamily="2" charset="-122"/>
                </a:rPr>
                <a:t>1500</a:t>
              </a:r>
              <a:endParaRPr lang="en-US" altLang="zh-CN" dirty="0">
                <a:ea typeface="宋体" panose="02010600030101010101" pitchFamily="2" charset="-122"/>
              </a:endParaRPr>
            </a:p>
          </p:txBody>
        </p:sp>
        <p:sp>
          <p:nvSpPr>
            <p:cNvPr id="166" name="Oval 5"/>
            <p:cNvSpPr>
              <a:spLocks noChangeArrowheads="1"/>
            </p:cNvSpPr>
            <p:nvPr/>
          </p:nvSpPr>
          <p:spPr bwMode="auto">
            <a:xfrm>
              <a:off x="7858138" y="5265652"/>
              <a:ext cx="576436" cy="575617"/>
            </a:xfrm>
            <a:prstGeom prst="ellipse">
              <a:avLst/>
            </a:prstGeom>
            <a:solidFill>
              <a:schemeClr val="accent6">
                <a:lumMod val="60000"/>
                <a:lumOff val="40000"/>
              </a:schemeClr>
            </a:solidFill>
            <a:ln w="9525">
              <a:solidFill>
                <a:schemeClr val="tx1"/>
              </a:solidFill>
              <a:round/>
            </a:ln>
          </p:spPr>
          <p:txBody>
            <a:bodyPr wrap="none" anchor="ctr"/>
            <a:lstStyle/>
            <a:p>
              <a:pPr algn="ctr"/>
              <a:r>
                <a:rPr lang="en-US" altLang="zh-CN" dirty="0">
                  <a:ea typeface="宋体" panose="02010600030101010101" pitchFamily="2" charset="-122"/>
                </a:rPr>
                <a:t>3000</a:t>
              </a:r>
              <a:endParaRPr lang="en-US" altLang="zh-CN" dirty="0">
                <a:ea typeface="宋体" panose="02010600030101010101" pitchFamily="2" charset="-122"/>
              </a:endParaRPr>
            </a:p>
          </p:txBody>
        </p:sp>
        <p:sp>
          <p:nvSpPr>
            <p:cNvPr id="167" name="Oval 5"/>
            <p:cNvSpPr>
              <a:spLocks noChangeArrowheads="1"/>
            </p:cNvSpPr>
            <p:nvPr/>
          </p:nvSpPr>
          <p:spPr bwMode="auto">
            <a:xfrm>
              <a:off x="8650226" y="5265652"/>
              <a:ext cx="576436" cy="575617"/>
            </a:xfrm>
            <a:prstGeom prst="ellipse">
              <a:avLst/>
            </a:prstGeom>
            <a:solidFill>
              <a:schemeClr val="accent6">
                <a:lumMod val="60000"/>
                <a:lumOff val="40000"/>
              </a:schemeClr>
            </a:solidFill>
            <a:ln w="9525">
              <a:solidFill>
                <a:schemeClr val="tx1"/>
              </a:solidFill>
              <a:round/>
            </a:ln>
          </p:spPr>
          <p:txBody>
            <a:bodyPr wrap="none" anchor="ctr"/>
            <a:lstStyle/>
            <a:p>
              <a:pPr algn="ctr"/>
              <a:r>
                <a:rPr lang="en-US" altLang="zh-CN" dirty="0">
                  <a:ea typeface="宋体" panose="02010600030101010101" pitchFamily="2" charset="-122"/>
                </a:rPr>
                <a:t>3500</a:t>
              </a:r>
              <a:endParaRPr lang="en-US" altLang="zh-CN" dirty="0">
                <a:ea typeface="宋体" panose="02010600030101010101" pitchFamily="2" charset="-122"/>
              </a:endParaRPr>
            </a:p>
          </p:txBody>
        </p:sp>
        <p:sp>
          <p:nvSpPr>
            <p:cNvPr id="168" name="Oval 24"/>
            <p:cNvSpPr>
              <a:spLocks noChangeArrowheads="1"/>
            </p:cNvSpPr>
            <p:nvPr/>
          </p:nvSpPr>
          <p:spPr bwMode="auto">
            <a:xfrm>
              <a:off x="6778018" y="5481676"/>
              <a:ext cx="287337" cy="288925"/>
            </a:xfrm>
            <a:prstGeom prst="ellipse">
              <a:avLst/>
            </a:prstGeom>
            <a:noFill/>
            <a:ln w="9525">
              <a:noFill/>
              <a:round/>
            </a:ln>
          </p:spPr>
          <p:txBody>
            <a:bodyPr wrap="none" anchor="ctr"/>
            <a:lstStyle/>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169" name="Oval 24"/>
            <p:cNvSpPr>
              <a:spLocks noChangeArrowheads="1"/>
            </p:cNvSpPr>
            <p:nvPr/>
          </p:nvSpPr>
          <p:spPr bwMode="auto">
            <a:xfrm>
              <a:off x="7570106" y="5481676"/>
              <a:ext cx="287337" cy="288925"/>
            </a:xfrm>
            <a:prstGeom prst="ellipse">
              <a:avLst/>
            </a:prstGeom>
            <a:noFill/>
            <a:ln w="9525">
              <a:noFill/>
              <a:round/>
            </a:ln>
          </p:spPr>
          <p:txBody>
            <a:bodyPr wrap="none" anchor="ctr"/>
            <a:lstStyle/>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170" name="Oval 24"/>
            <p:cNvSpPr>
              <a:spLocks noChangeArrowheads="1"/>
            </p:cNvSpPr>
            <p:nvPr/>
          </p:nvSpPr>
          <p:spPr bwMode="auto">
            <a:xfrm>
              <a:off x="8362194" y="5481676"/>
              <a:ext cx="287337" cy="288925"/>
            </a:xfrm>
            <a:prstGeom prst="ellipse">
              <a:avLst/>
            </a:prstGeom>
            <a:noFill/>
            <a:ln w="9525">
              <a:noFill/>
              <a:round/>
            </a:ln>
          </p:spPr>
          <p:txBody>
            <a:bodyPr wrap="none" anchor="ctr"/>
            <a:lstStyle/>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171" name="Rectangle 20"/>
            <p:cNvSpPr>
              <a:spLocks noChangeArrowheads="1"/>
            </p:cNvSpPr>
            <p:nvPr/>
          </p:nvSpPr>
          <p:spPr bwMode="auto">
            <a:xfrm>
              <a:off x="5121834" y="5337660"/>
              <a:ext cx="1152525" cy="431801"/>
            </a:xfrm>
            <a:prstGeom prst="rect">
              <a:avLst/>
            </a:prstGeom>
            <a:noFill/>
            <a:ln w="9525">
              <a:noFill/>
              <a:miter lim="800000"/>
            </a:ln>
          </p:spPr>
          <p:txBody>
            <a:bodyPr wrap="none" anchor="ctr"/>
            <a:lstStyle/>
            <a:p>
              <a:r>
                <a:rPr lang="en-US" altLang="zh-CN" sz="2000" dirty="0">
                  <a:ea typeface="宋体" panose="02010600030101010101" pitchFamily="2" charset="-122"/>
                </a:rPr>
                <a:t>T’= {                                                           }</a:t>
              </a:r>
              <a:endParaRPr lang="en-US" altLang="zh-CN" sz="2000" dirty="0">
                <a:ea typeface="宋体" panose="02010600030101010101" pitchFamily="2" charset="-122"/>
              </a:endParaRPr>
            </a:p>
            <a:p>
              <a:endParaRPr lang="en-US" altLang="zh-CN" sz="2000" dirty="0">
                <a:ea typeface="宋体" panose="02010600030101010101" pitchFamily="2" charset="-122"/>
              </a:endParaRPr>
            </a:p>
          </p:txBody>
        </p:sp>
      </p:grpSp>
      <p:grpSp>
        <p:nvGrpSpPr>
          <p:cNvPr id="209" name="组合 208"/>
          <p:cNvGrpSpPr/>
          <p:nvPr/>
        </p:nvGrpSpPr>
        <p:grpSpPr>
          <a:xfrm>
            <a:off x="2543739" y="3861048"/>
            <a:ext cx="732489" cy="1020401"/>
            <a:chOff x="2543739" y="3861048"/>
            <a:chExt cx="732489" cy="1020401"/>
          </a:xfrm>
        </p:grpSpPr>
        <p:cxnSp>
          <p:nvCxnSpPr>
            <p:cNvPr id="125" name="直接连接符 124"/>
            <p:cNvCxnSpPr>
              <a:stCxn id="123" idx="7"/>
              <a:endCxn id="128" idx="4"/>
            </p:cNvCxnSpPr>
            <p:nvPr/>
          </p:nvCxnSpPr>
          <p:spPr>
            <a:xfrm flipV="1">
              <a:off x="2543739" y="4436665"/>
              <a:ext cx="444271" cy="4447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Oval 5"/>
            <p:cNvSpPr>
              <a:spLocks noChangeArrowheads="1"/>
            </p:cNvSpPr>
            <p:nvPr/>
          </p:nvSpPr>
          <p:spPr bwMode="auto">
            <a:xfrm>
              <a:off x="2699792" y="3861048"/>
              <a:ext cx="576436" cy="575617"/>
            </a:xfrm>
            <a:prstGeom prst="ellipse">
              <a:avLst/>
            </a:prstGeom>
            <a:solidFill>
              <a:srgbClr val="92D050"/>
            </a:solidFill>
            <a:ln w="9525">
              <a:solidFill>
                <a:schemeClr val="tx1"/>
              </a:solidFill>
              <a:round/>
            </a:ln>
          </p:spPr>
          <p:txBody>
            <a:bodyPr wrap="none" anchor="ctr"/>
            <a:lstStyle/>
            <a:p>
              <a:pPr algn="ctr"/>
              <a:r>
                <a:rPr lang="en-US" altLang="zh-CN" dirty="0">
                  <a:ea typeface="宋体" panose="02010600030101010101" pitchFamily="2" charset="-122"/>
                </a:rPr>
                <a:t>3500</a:t>
              </a:r>
              <a:endParaRPr lang="en-US" altLang="zh-CN" dirty="0">
                <a:ea typeface="宋体" panose="02010600030101010101" pitchFamily="2" charset="-122"/>
              </a:endParaRPr>
            </a:p>
          </p:txBody>
        </p:sp>
        <p:cxnSp>
          <p:nvCxnSpPr>
            <p:cNvPr id="180" name="直接连接符 179"/>
            <p:cNvCxnSpPr>
              <a:stCxn id="128" idx="4"/>
            </p:cNvCxnSpPr>
            <p:nvPr/>
          </p:nvCxnSpPr>
          <p:spPr>
            <a:xfrm>
              <a:off x="2988010" y="4436665"/>
              <a:ext cx="215838" cy="3604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2" name="组合 211"/>
          <p:cNvGrpSpPr/>
          <p:nvPr/>
        </p:nvGrpSpPr>
        <p:grpSpPr>
          <a:xfrm>
            <a:off x="3191811" y="3140968"/>
            <a:ext cx="660481" cy="804377"/>
            <a:chOff x="3191811" y="3140968"/>
            <a:chExt cx="660481" cy="804377"/>
          </a:xfrm>
        </p:grpSpPr>
        <p:sp>
          <p:nvSpPr>
            <p:cNvPr id="143" name="Oval 5"/>
            <p:cNvSpPr>
              <a:spLocks noChangeArrowheads="1"/>
            </p:cNvSpPr>
            <p:nvPr/>
          </p:nvSpPr>
          <p:spPr bwMode="auto">
            <a:xfrm>
              <a:off x="3275856" y="3140968"/>
              <a:ext cx="576436" cy="575617"/>
            </a:xfrm>
            <a:prstGeom prst="ellipse">
              <a:avLst/>
            </a:prstGeom>
            <a:solidFill>
              <a:srgbClr val="92D050"/>
            </a:solidFill>
            <a:ln w="9525">
              <a:solidFill>
                <a:schemeClr val="tx1"/>
              </a:solidFill>
              <a:round/>
            </a:ln>
          </p:spPr>
          <p:txBody>
            <a:bodyPr wrap="none" anchor="ctr"/>
            <a:lstStyle/>
            <a:p>
              <a:pPr algn="ctr"/>
              <a:r>
                <a:rPr lang="en-US" altLang="zh-CN" dirty="0">
                  <a:ea typeface="宋体" panose="02010600030101010101" pitchFamily="2" charset="-122"/>
                </a:rPr>
                <a:t>6500</a:t>
              </a:r>
              <a:endParaRPr lang="en-US" altLang="zh-CN" dirty="0">
                <a:ea typeface="宋体" panose="02010600030101010101" pitchFamily="2" charset="-122"/>
              </a:endParaRPr>
            </a:p>
          </p:txBody>
        </p:sp>
        <p:grpSp>
          <p:nvGrpSpPr>
            <p:cNvPr id="200" name="组合 199"/>
            <p:cNvGrpSpPr/>
            <p:nvPr/>
          </p:nvGrpSpPr>
          <p:grpSpPr>
            <a:xfrm>
              <a:off x="3191811" y="3716585"/>
              <a:ext cx="600510" cy="228760"/>
              <a:chOff x="3191811" y="3716585"/>
              <a:chExt cx="600510" cy="228760"/>
            </a:xfrm>
          </p:grpSpPr>
          <p:cxnSp>
            <p:nvCxnSpPr>
              <p:cNvPr id="140" name="直接连接符 139"/>
              <p:cNvCxnSpPr>
                <a:stCxn id="128" idx="7"/>
                <a:endCxn id="143" idx="4"/>
              </p:cNvCxnSpPr>
              <p:nvPr/>
            </p:nvCxnSpPr>
            <p:spPr>
              <a:xfrm flipV="1">
                <a:off x="3191811" y="3716585"/>
                <a:ext cx="372263" cy="2287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143" idx="4"/>
                <a:endCxn id="185" idx="1"/>
              </p:cNvCxnSpPr>
              <p:nvPr/>
            </p:nvCxnSpPr>
            <p:spPr>
              <a:xfrm>
                <a:off x="3564074" y="3716585"/>
                <a:ext cx="228247" cy="2157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5" name="组合 214"/>
          <p:cNvGrpSpPr/>
          <p:nvPr/>
        </p:nvGrpSpPr>
        <p:grpSpPr>
          <a:xfrm>
            <a:off x="3564074" y="2276872"/>
            <a:ext cx="1071568" cy="864096"/>
            <a:chOff x="3564074" y="2276872"/>
            <a:chExt cx="1071568" cy="864096"/>
          </a:xfrm>
        </p:grpSpPr>
        <p:sp>
          <p:nvSpPr>
            <p:cNvPr id="153" name="Oval 5"/>
            <p:cNvSpPr>
              <a:spLocks noChangeArrowheads="1"/>
            </p:cNvSpPr>
            <p:nvPr/>
          </p:nvSpPr>
          <p:spPr bwMode="auto">
            <a:xfrm>
              <a:off x="3851548" y="2276872"/>
              <a:ext cx="576436" cy="575617"/>
            </a:xfrm>
            <a:prstGeom prst="ellipse">
              <a:avLst/>
            </a:prstGeom>
            <a:solidFill>
              <a:srgbClr val="92D050"/>
            </a:solidFill>
            <a:ln w="9525">
              <a:solidFill>
                <a:schemeClr val="tx1"/>
              </a:solidFill>
              <a:round/>
            </a:ln>
          </p:spPr>
          <p:txBody>
            <a:bodyPr wrap="none" anchor="ctr"/>
            <a:lstStyle/>
            <a:p>
              <a:pPr algn="ctr"/>
              <a:r>
                <a:rPr lang="en-US" altLang="zh-CN" sz="1600" dirty="0">
                  <a:ea typeface="宋体" panose="02010600030101010101" pitchFamily="2" charset="-122"/>
                </a:rPr>
                <a:t>10000</a:t>
              </a:r>
              <a:endParaRPr lang="en-US" altLang="zh-CN" sz="1600" dirty="0">
                <a:ea typeface="宋体" panose="02010600030101010101" pitchFamily="2" charset="-122"/>
              </a:endParaRPr>
            </a:p>
          </p:txBody>
        </p:sp>
        <p:grpSp>
          <p:nvGrpSpPr>
            <p:cNvPr id="201" name="组合 200"/>
            <p:cNvGrpSpPr/>
            <p:nvPr/>
          </p:nvGrpSpPr>
          <p:grpSpPr>
            <a:xfrm>
              <a:off x="3564074" y="2852489"/>
              <a:ext cx="1071568" cy="288479"/>
              <a:chOff x="3564074" y="2852489"/>
              <a:chExt cx="1071568" cy="288479"/>
            </a:xfrm>
          </p:grpSpPr>
          <p:cxnSp>
            <p:nvCxnSpPr>
              <p:cNvPr id="147" name="直接连接符 146"/>
              <p:cNvCxnSpPr>
                <a:stCxn id="143" idx="0"/>
                <a:endCxn id="153" idx="4"/>
              </p:cNvCxnSpPr>
              <p:nvPr/>
            </p:nvCxnSpPr>
            <p:spPr>
              <a:xfrm flipV="1">
                <a:off x="3564074" y="2852489"/>
                <a:ext cx="575692" cy="28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a:stCxn id="153" idx="4"/>
                <a:endCxn id="189" idx="0"/>
              </p:cNvCxnSpPr>
              <p:nvPr/>
            </p:nvCxnSpPr>
            <p:spPr>
              <a:xfrm>
                <a:off x="4139766" y="2852489"/>
                <a:ext cx="495876" cy="2349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3" name="Rectangle 20"/>
          <p:cNvSpPr>
            <a:spLocks noChangeArrowheads="1"/>
          </p:cNvSpPr>
          <p:nvPr/>
        </p:nvSpPr>
        <p:spPr bwMode="auto">
          <a:xfrm>
            <a:off x="899195" y="2429651"/>
            <a:ext cx="1152525" cy="431801"/>
          </a:xfrm>
          <a:prstGeom prst="rect">
            <a:avLst/>
          </a:prstGeom>
          <a:noFill/>
          <a:ln w="9525">
            <a:noFill/>
            <a:miter lim="800000"/>
          </a:ln>
        </p:spPr>
        <p:txBody>
          <a:bodyPr wrap="none" anchor="ctr"/>
          <a:lstStyle/>
          <a:p>
            <a:r>
              <a:rPr lang="en-US" altLang="zh-CN" sz="2000" dirty="0">
                <a:ea typeface="宋体" panose="02010600030101010101" pitchFamily="2" charset="-122"/>
              </a:rPr>
              <a:t>T’’’’= {                                                           }</a:t>
            </a:r>
            <a:endParaRPr lang="en-US" altLang="zh-CN" sz="2000" dirty="0">
              <a:ea typeface="宋体" panose="02010600030101010101" pitchFamily="2" charset="-122"/>
            </a:endParaRPr>
          </a:p>
          <a:p>
            <a:endParaRPr lang="en-US" altLang="zh-CN" sz="2000" dirty="0">
              <a:ea typeface="宋体" panose="02010600030101010101" pitchFamily="2" charset="-122"/>
            </a:endParaRPr>
          </a:p>
        </p:txBody>
      </p:sp>
      <p:grpSp>
        <p:nvGrpSpPr>
          <p:cNvPr id="210" name="组合 209"/>
          <p:cNvGrpSpPr/>
          <p:nvPr/>
        </p:nvGrpSpPr>
        <p:grpSpPr>
          <a:xfrm>
            <a:off x="971600" y="3848027"/>
            <a:ext cx="4104828" cy="575817"/>
            <a:chOff x="971600" y="3861048"/>
            <a:chExt cx="4104828" cy="575817"/>
          </a:xfrm>
        </p:grpSpPr>
        <p:sp>
          <p:nvSpPr>
            <p:cNvPr id="184" name="Rectangle 20"/>
            <p:cNvSpPr>
              <a:spLocks noChangeArrowheads="1"/>
            </p:cNvSpPr>
            <p:nvPr/>
          </p:nvSpPr>
          <p:spPr bwMode="auto">
            <a:xfrm>
              <a:off x="971600" y="4005064"/>
              <a:ext cx="1152525" cy="431801"/>
            </a:xfrm>
            <a:prstGeom prst="rect">
              <a:avLst/>
            </a:prstGeom>
            <a:noFill/>
            <a:ln w="9525">
              <a:noFill/>
              <a:miter lim="800000"/>
            </a:ln>
          </p:spPr>
          <p:txBody>
            <a:bodyPr wrap="none" anchor="ctr"/>
            <a:lstStyle/>
            <a:p>
              <a:r>
                <a:rPr lang="en-US" altLang="zh-CN" sz="2000" dirty="0">
                  <a:ea typeface="宋体" panose="02010600030101010101" pitchFamily="2" charset="-122"/>
                </a:rPr>
                <a:t>T’’= {                                                           }</a:t>
              </a:r>
              <a:endParaRPr lang="en-US" altLang="zh-CN" sz="2000" dirty="0">
                <a:ea typeface="宋体" panose="02010600030101010101" pitchFamily="2" charset="-122"/>
              </a:endParaRPr>
            </a:p>
            <a:p>
              <a:endParaRPr lang="en-US" altLang="zh-CN" sz="2000" dirty="0">
                <a:ea typeface="宋体" panose="02010600030101010101" pitchFamily="2" charset="-122"/>
              </a:endParaRPr>
            </a:p>
          </p:txBody>
        </p:sp>
        <p:sp>
          <p:nvSpPr>
            <p:cNvPr id="185" name="Oval 5"/>
            <p:cNvSpPr>
              <a:spLocks noChangeArrowheads="1"/>
            </p:cNvSpPr>
            <p:nvPr/>
          </p:nvSpPr>
          <p:spPr bwMode="auto">
            <a:xfrm>
              <a:off x="3707904" y="3861048"/>
              <a:ext cx="576436" cy="575617"/>
            </a:xfrm>
            <a:prstGeom prst="ellipse">
              <a:avLst/>
            </a:prstGeom>
            <a:solidFill>
              <a:schemeClr val="accent6">
                <a:lumMod val="60000"/>
                <a:lumOff val="40000"/>
              </a:schemeClr>
            </a:solidFill>
            <a:ln w="9525">
              <a:solidFill>
                <a:schemeClr val="tx1"/>
              </a:solidFill>
              <a:round/>
            </a:ln>
          </p:spPr>
          <p:txBody>
            <a:bodyPr wrap="none" anchor="ctr"/>
            <a:lstStyle/>
            <a:p>
              <a:pPr algn="ctr"/>
              <a:r>
                <a:rPr lang="en-US" altLang="zh-CN" dirty="0">
                  <a:ea typeface="宋体" panose="02010600030101010101" pitchFamily="2" charset="-122"/>
                </a:rPr>
                <a:t>3000</a:t>
              </a:r>
              <a:endParaRPr lang="en-US" altLang="zh-CN" dirty="0">
                <a:ea typeface="宋体" panose="02010600030101010101" pitchFamily="2" charset="-122"/>
              </a:endParaRPr>
            </a:p>
          </p:txBody>
        </p:sp>
        <p:sp>
          <p:nvSpPr>
            <p:cNvPr id="186" name="Oval 5"/>
            <p:cNvSpPr>
              <a:spLocks noChangeArrowheads="1"/>
            </p:cNvSpPr>
            <p:nvPr/>
          </p:nvSpPr>
          <p:spPr bwMode="auto">
            <a:xfrm>
              <a:off x="4499992" y="3861048"/>
              <a:ext cx="576436" cy="575617"/>
            </a:xfrm>
            <a:prstGeom prst="ellipse">
              <a:avLst/>
            </a:prstGeom>
            <a:solidFill>
              <a:schemeClr val="accent6">
                <a:lumMod val="60000"/>
                <a:lumOff val="40000"/>
              </a:schemeClr>
            </a:solidFill>
            <a:ln w="9525">
              <a:solidFill>
                <a:schemeClr val="tx1"/>
              </a:solidFill>
              <a:round/>
            </a:ln>
          </p:spPr>
          <p:txBody>
            <a:bodyPr wrap="none" anchor="ctr"/>
            <a:lstStyle/>
            <a:p>
              <a:pPr algn="ctr"/>
              <a:r>
                <a:rPr lang="en-US" altLang="zh-CN" dirty="0">
                  <a:ea typeface="宋体" panose="02010600030101010101" pitchFamily="2" charset="-122"/>
                </a:rPr>
                <a:t>3500</a:t>
              </a:r>
              <a:endParaRPr lang="en-US" altLang="zh-CN" dirty="0">
                <a:ea typeface="宋体" panose="02010600030101010101" pitchFamily="2" charset="-122"/>
              </a:endParaRPr>
            </a:p>
          </p:txBody>
        </p:sp>
        <p:sp>
          <p:nvSpPr>
            <p:cNvPr id="204" name="Oval 24"/>
            <p:cNvSpPr>
              <a:spLocks noChangeArrowheads="1"/>
            </p:cNvSpPr>
            <p:nvPr/>
          </p:nvSpPr>
          <p:spPr bwMode="auto">
            <a:xfrm>
              <a:off x="3347864" y="4077072"/>
              <a:ext cx="287337" cy="288925"/>
            </a:xfrm>
            <a:prstGeom prst="ellipse">
              <a:avLst/>
            </a:prstGeom>
            <a:noFill/>
            <a:ln w="9525">
              <a:noFill/>
              <a:round/>
            </a:ln>
          </p:spPr>
          <p:txBody>
            <a:bodyPr wrap="none" anchor="ctr"/>
            <a:lstStyle/>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205" name="Oval 24"/>
            <p:cNvSpPr>
              <a:spLocks noChangeArrowheads="1"/>
            </p:cNvSpPr>
            <p:nvPr/>
          </p:nvSpPr>
          <p:spPr bwMode="auto">
            <a:xfrm>
              <a:off x="4211960" y="4077072"/>
              <a:ext cx="287337" cy="288925"/>
            </a:xfrm>
            <a:prstGeom prst="ellipse">
              <a:avLst/>
            </a:prstGeom>
            <a:noFill/>
            <a:ln w="9525">
              <a:noFill/>
              <a:round/>
            </a:ln>
          </p:spPr>
          <p:txBody>
            <a:bodyPr wrap="none" anchor="ctr"/>
            <a:lstStyle/>
            <a:p>
              <a:r>
                <a:rPr lang="zh-CN" altLang="en-US" dirty="0">
                  <a:ea typeface="宋体" panose="02010600030101010101" pitchFamily="2" charset="-122"/>
                </a:rPr>
                <a:t>，</a:t>
              </a:r>
              <a:endParaRPr lang="zh-CN" altLang="en-US" dirty="0">
                <a:ea typeface="宋体" panose="02010600030101010101" pitchFamily="2" charset="-122"/>
              </a:endParaRPr>
            </a:p>
          </p:txBody>
        </p:sp>
      </p:grpSp>
      <p:grpSp>
        <p:nvGrpSpPr>
          <p:cNvPr id="213" name="组合 212"/>
          <p:cNvGrpSpPr/>
          <p:nvPr/>
        </p:nvGrpSpPr>
        <p:grpSpPr>
          <a:xfrm>
            <a:off x="964778" y="3065662"/>
            <a:ext cx="3959082" cy="597394"/>
            <a:chOff x="973330" y="3119191"/>
            <a:chExt cx="3959082" cy="597394"/>
          </a:xfrm>
          <a:solidFill>
            <a:schemeClr val="accent6">
              <a:lumMod val="60000"/>
              <a:lumOff val="40000"/>
            </a:schemeClr>
          </a:solidFill>
        </p:grpSpPr>
        <p:sp>
          <p:nvSpPr>
            <p:cNvPr id="189" name="Oval 5"/>
            <p:cNvSpPr>
              <a:spLocks noChangeArrowheads="1"/>
            </p:cNvSpPr>
            <p:nvPr/>
          </p:nvSpPr>
          <p:spPr bwMode="auto">
            <a:xfrm>
              <a:off x="4355976" y="3140968"/>
              <a:ext cx="576436" cy="575617"/>
            </a:xfrm>
            <a:prstGeom prst="ellipse">
              <a:avLst/>
            </a:prstGeom>
            <a:grpFill/>
            <a:ln w="9525">
              <a:solidFill>
                <a:schemeClr val="tx1"/>
              </a:solidFill>
              <a:round/>
            </a:ln>
          </p:spPr>
          <p:txBody>
            <a:bodyPr wrap="none" anchor="ctr"/>
            <a:lstStyle/>
            <a:p>
              <a:pPr algn="ctr"/>
              <a:r>
                <a:rPr lang="en-US" altLang="zh-CN" dirty="0">
                  <a:ea typeface="宋体" panose="02010600030101010101" pitchFamily="2" charset="-122"/>
                </a:rPr>
                <a:t>3500</a:t>
              </a:r>
              <a:endParaRPr lang="en-US" altLang="zh-CN" dirty="0">
                <a:ea typeface="宋体" panose="02010600030101010101" pitchFamily="2" charset="-122"/>
              </a:endParaRPr>
            </a:p>
          </p:txBody>
        </p:sp>
        <p:sp>
          <p:nvSpPr>
            <p:cNvPr id="202" name="Rectangle 20"/>
            <p:cNvSpPr>
              <a:spLocks noChangeArrowheads="1"/>
            </p:cNvSpPr>
            <p:nvPr/>
          </p:nvSpPr>
          <p:spPr bwMode="auto">
            <a:xfrm>
              <a:off x="973330" y="3119191"/>
              <a:ext cx="1152525" cy="431801"/>
            </a:xfrm>
            <a:prstGeom prst="rect">
              <a:avLst/>
            </a:prstGeom>
            <a:noFill/>
            <a:ln w="9525">
              <a:noFill/>
              <a:miter lim="800000"/>
            </a:ln>
          </p:spPr>
          <p:txBody>
            <a:bodyPr wrap="none" anchor="ctr"/>
            <a:lstStyle/>
            <a:p>
              <a:r>
                <a:rPr lang="en-US" altLang="zh-CN" sz="2000" dirty="0">
                  <a:ea typeface="宋体" panose="02010600030101010101" pitchFamily="2" charset="-122"/>
                </a:rPr>
                <a:t>T’’’= {                                                           }</a:t>
              </a:r>
              <a:endParaRPr lang="en-US" altLang="zh-CN" sz="2000" dirty="0">
                <a:ea typeface="宋体" panose="02010600030101010101" pitchFamily="2" charset="-122"/>
              </a:endParaRPr>
            </a:p>
            <a:p>
              <a:endParaRPr lang="en-US" altLang="zh-CN" sz="2000" dirty="0">
                <a:ea typeface="宋体" panose="02010600030101010101" pitchFamily="2" charset="-122"/>
              </a:endParaRPr>
            </a:p>
          </p:txBody>
        </p:sp>
        <p:sp>
          <p:nvSpPr>
            <p:cNvPr id="206" name="Oval 24"/>
            <p:cNvSpPr>
              <a:spLocks noChangeArrowheads="1"/>
            </p:cNvSpPr>
            <p:nvPr/>
          </p:nvSpPr>
          <p:spPr bwMode="auto">
            <a:xfrm>
              <a:off x="3923928" y="3284984"/>
              <a:ext cx="287337" cy="288925"/>
            </a:xfrm>
            <a:prstGeom prst="ellipse">
              <a:avLst/>
            </a:prstGeom>
            <a:noFill/>
            <a:ln w="9525">
              <a:noFill/>
              <a:round/>
            </a:ln>
          </p:spPr>
          <p:txBody>
            <a:bodyPr wrap="none" anchor="ctr"/>
            <a:lstStyle/>
            <a:p>
              <a:r>
                <a:rPr lang="zh-CN" altLang="en-US" dirty="0">
                  <a:ea typeface="宋体" panose="02010600030101010101" pitchFamily="2" charset="-122"/>
                </a:rPr>
                <a:t>，</a:t>
              </a:r>
              <a:endParaRPr lang="zh-CN" altLang="en-US" dirty="0">
                <a:ea typeface="宋体" panose="02010600030101010101" pitchFamily="2" charset="-122"/>
              </a:endParaRPr>
            </a:p>
          </p:txBody>
        </p:sp>
      </p:grpSp>
      <p:grpSp>
        <p:nvGrpSpPr>
          <p:cNvPr id="65" name="组合 64"/>
          <p:cNvGrpSpPr/>
          <p:nvPr/>
        </p:nvGrpSpPr>
        <p:grpSpPr>
          <a:xfrm>
            <a:off x="251520" y="129471"/>
            <a:ext cx="7848872" cy="649551"/>
            <a:chOff x="718072" y="5184550"/>
            <a:chExt cx="7848872" cy="649551"/>
          </a:xfrm>
        </p:grpSpPr>
        <p:grpSp>
          <p:nvGrpSpPr>
            <p:cNvPr id="66" name="组合 65"/>
            <p:cNvGrpSpPr/>
            <p:nvPr/>
          </p:nvGrpSpPr>
          <p:grpSpPr>
            <a:xfrm>
              <a:off x="718072" y="5184550"/>
              <a:ext cx="7848872" cy="649551"/>
              <a:chOff x="738579" y="5820119"/>
              <a:chExt cx="8549038" cy="850570"/>
            </a:xfrm>
          </p:grpSpPr>
          <p:sp>
            <p:nvSpPr>
              <p:cNvPr id="68"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69" name="TextBox 6"/>
              <p:cNvSpPr txBox="1">
                <a:spLocks noChangeArrowheads="1"/>
              </p:cNvSpPr>
              <p:nvPr/>
            </p:nvSpPr>
            <p:spPr bwMode="auto">
              <a:xfrm>
                <a:off x="738579" y="5824367"/>
                <a:ext cx="8549038" cy="84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8.7 </a:t>
                </a:r>
                <a:r>
                  <a:rPr lang="zh-CN" altLang="en-US" sz="3600" b="1" dirty="0">
                    <a:latin typeface="Times New Roman" panose="02020603050405020304" pitchFamily="18" charset="0"/>
                    <a:ea typeface="黑体" panose="02010609060101010101" pitchFamily="49" charset="-122"/>
                  </a:rPr>
                  <a:t>哈夫曼树 </a:t>
                </a:r>
                <a:r>
                  <a:rPr lang="en-US" altLang="zh-CN" sz="3600" b="1" dirty="0">
                    <a:latin typeface="Times New Roman" panose="02020603050405020304" pitchFamily="18" charset="0"/>
                    <a:ea typeface="黑体" panose="02010609060101010101" pitchFamily="49" charset="-122"/>
                  </a:rPr>
                  <a:t>(</a:t>
                </a:r>
                <a:r>
                  <a:rPr lang="en-US" altLang="zh-CN" sz="3600" b="1" dirty="0">
                    <a:solidFill>
                      <a:srgbClr val="0000FF"/>
                    </a:solidFill>
                    <a:latin typeface="Times New Roman" panose="02020603050405020304" pitchFamily="18" charset="0"/>
                    <a:ea typeface="黑体" panose="02010609060101010101" pitchFamily="49" charset="-122"/>
                  </a:rPr>
                  <a:t>Huffman Tree</a:t>
                </a:r>
                <a:r>
                  <a:rPr lang="en-US" altLang="zh-CN" sz="3600" b="1" dirty="0">
                    <a:latin typeface="Times New Roman" panose="02020603050405020304" pitchFamily="18" charset="0"/>
                    <a:ea typeface="黑体" panose="02010609060101010101" pitchFamily="49" charset="-122"/>
                  </a:rPr>
                  <a:t>)</a:t>
                </a:r>
                <a:endParaRPr lang="zh-CN" altLang="en-US" sz="3600" b="1" dirty="0">
                  <a:latin typeface="Times New Roman" panose="02020603050405020304" pitchFamily="18" charset="0"/>
                  <a:ea typeface="黑体" panose="02010609060101010101" pitchFamily="49" charset="-122"/>
                </a:endParaRPr>
              </a:p>
            </p:txBody>
          </p:sp>
        </p:grpSp>
        <p:pic>
          <p:nvPicPr>
            <p:cNvPr id="67" name="图片 6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552" y="5308113"/>
              <a:ext cx="386546" cy="387475"/>
            </a:xfrm>
            <a:prstGeom prst="rect">
              <a:avLst/>
            </a:prstGeom>
          </p:spPr>
        </p:pic>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additive="base">
                                        <p:cTn id="7" dur="500" fill="hold"/>
                                        <p:tgtEl>
                                          <p:spTgt spid="101"/>
                                        </p:tgtEl>
                                        <p:attrNameLst>
                                          <p:attrName>ppt_x</p:attrName>
                                        </p:attrNameLst>
                                      </p:cBhvr>
                                      <p:tavLst>
                                        <p:tav tm="0">
                                          <p:val>
                                            <p:strVal val="#ppt_x"/>
                                          </p:val>
                                        </p:tav>
                                        <p:tav tm="100000">
                                          <p:val>
                                            <p:strVal val="#ppt_x"/>
                                          </p:val>
                                        </p:tav>
                                      </p:tavLst>
                                    </p:anim>
                                    <p:anim calcmode="lin" valueType="num">
                                      <p:cBhvr additive="base">
                                        <p:cTn id="8"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9875">
                                            <p:txEl>
                                              <p:pRg st="0" end="0"/>
                                            </p:txEl>
                                          </p:spTgt>
                                        </p:tgtEl>
                                        <p:attrNameLst>
                                          <p:attrName>style.visibility</p:attrName>
                                        </p:attrNameLst>
                                      </p:cBhvr>
                                      <p:to>
                                        <p:strVal val="visible"/>
                                      </p:to>
                                    </p:set>
                                    <p:animEffect transition="in" filter="fade">
                                      <p:cBhvr>
                                        <p:cTn id="13" dur="2000"/>
                                        <p:tgtEl>
                                          <p:spTgt spid="7987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9875">
                                            <p:txEl>
                                              <p:pRg st="1" end="1"/>
                                            </p:txEl>
                                          </p:spTgt>
                                        </p:tgtEl>
                                        <p:attrNameLst>
                                          <p:attrName>style.visibility</p:attrName>
                                        </p:attrNameLst>
                                      </p:cBhvr>
                                      <p:to>
                                        <p:strVal val="visible"/>
                                      </p:to>
                                    </p:set>
                                    <p:animEffect transition="in" filter="fade">
                                      <p:cBhvr>
                                        <p:cTn id="18" dur="2000"/>
                                        <p:tgtEl>
                                          <p:spTgt spid="7987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9875">
                                            <p:txEl>
                                              <p:pRg st="2" end="2"/>
                                            </p:txEl>
                                          </p:spTgt>
                                        </p:tgtEl>
                                        <p:attrNameLst>
                                          <p:attrName>style.visibility</p:attrName>
                                        </p:attrNameLst>
                                      </p:cBhvr>
                                      <p:to>
                                        <p:strVal val="visible"/>
                                      </p:to>
                                    </p:set>
                                    <p:animEffect transition="in" filter="fade">
                                      <p:cBhvr>
                                        <p:cTn id="23" dur="2000"/>
                                        <p:tgtEl>
                                          <p:spTgt spid="7987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07"/>
                                        </p:tgtEl>
                                        <p:attrNameLst>
                                          <p:attrName>style.visibility</p:attrName>
                                        </p:attrNameLst>
                                      </p:cBhvr>
                                      <p:to>
                                        <p:strVal val="visible"/>
                                      </p:to>
                                    </p:set>
                                    <p:animEffect transition="in" filter="blinds(horizontal)">
                                      <p:cBhvr>
                                        <p:cTn id="28" dur="500"/>
                                        <p:tgtEl>
                                          <p:spTgt spid="207"/>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9963"/>
                                        </p:tgtEl>
                                        <p:attrNameLst>
                                          <p:attrName>style.visibility</p:attrName>
                                        </p:attrNameLst>
                                      </p:cBhvr>
                                      <p:to>
                                        <p:strVal val="visible"/>
                                      </p:to>
                                    </p:set>
                                    <p:anim calcmode="lin" valueType="num">
                                      <p:cBhvr additive="base">
                                        <p:cTn id="33" dur="500" fill="hold"/>
                                        <p:tgtEl>
                                          <p:spTgt spid="79963"/>
                                        </p:tgtEl>
                                        <p:attrNameLst>
                                          <p:attrName>ppt_x</p:attrName>
                                        </p:attrNameLst>
                                      </p:cBhvr>
                                      <p:tavLst>
                                        <p:tav tm="0">
                                          <p:val>
                                            <p:strVal val="#ppt_x"/>
                                          </p:val>
                                        </p:tav>
                                        <p:tav tm="100000">
                                          <p:val>
                                            <p:strVal val="#ppt_x"/>
                                          </p:val>
                                        </p:tav>
                                      </p:tavLst>
                                    </p:anim>
                                    <p:anim calcmode="lin" valueType="num">
                                      <p:cBhvr additive="base">
                                        <p:cTn id="34" dur="500" fill="hold"/>
                                        <p:tgtEl>
                                          <p:spTgt spid="7996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208"/>
                                        </p:tgtEl>
                                        <p:attrNameLst>
                                          <p:attrName>style.visibility</p:attrName>
                                        </p:attrNameLst>
                                      </p:cBhvr>
                                      <p:to>
                                        <p:strVal val="visible"/>
                                      </p:to>
                                    </p:set>
                                    <p:animEffect transition="in" filter="box(in)">
                                      <p:cBhvr>
                                        <p:cTn id="39" dur="500"/>
                                        <p:tgtEl>
                                          <p:spTgt spid="208"/>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additive="base">
                                        <p:cTn id="44" dur="500" fill="hold"/>
                                        <p:tgtEl>
                                          <p:spTgt spid="3"/>
                                        </p:tgtEl>
                                        <p:attrNameLst>
                                          <p:attrName>ppt_x</p:attrName>
                                        </p:attrNameLst>
                                      </p:cBhvr>
                                      <p:tavLst>
                                        <p:tav tm="0">
                                          <p:val>
                                            <p:strVal val="#ppt_x"/>
                                          </p:val>
                                        </p:tav>
                                        <p:tav tm="100000">
                                          <p:val>
                                            <p:strVal val="#ppt_x"/>
                                          </p:val>
                                        </p:tav>
                                      </p:tavLst>
                                    </p:anim>
                                    <p:anim calcmode="lin" valueType="num">
                                      <p:cBhvr additive="base">
                                        <p:cTn id="4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56"/>
                                        </p:tgtEl>
                                        <p:attrNameLst>
                                          <p:attrName>style.visibility</p:attrName>
                                        </p:attrNameLst>
                                      </p:cBhvr>
                                      <p:to>
                                        <p:strVal val="visible"/>
                                      </p:to>
                                    </p:set>
                                    <p:anim calcmode="lin" valueType="num">
                                      <p:cBhvr additive="base">
                                        <p:cTn id="50" dur="500" fill="hold"/>
                                        <p:tgtEl>
                                          <p:spTgt spid="156"/>
                                        </p:tgtEl>
                                        <p:attrNameLst>
                                          <p:attrName>ppt_x</p:attrName>
                                        </p:attrNameLst>
                                      </p:cBhvr>
                                      <p:tavLst>
                                        <p:tav tm="0">
                                          <p:val>
                                            <p:strVal val="#ppt_x"/>
                                          </p:val>
                                        </p:tav>
                                        <p:tav tm="100000">
                                          <p:val>
                                            <p:strVal val="#ppt_x"/>
                                          </p:val>
                                        </p:tav>
                                      </p:tavLst>
                                    </p:anim>
                                    <p:anim calcmode="lin" valueType="num">
                                      <p:cBhvr additive="base">
                                        <p:cTn id="51" dur="500" fill="hold"/>
                                        <p:tgtEl>
                                          <p:spTgt spid="156"/>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57"/>
                                        </p:tgtEl>
                                        <p:attrNameLst>
                                          <p:attrName>style.visibility</p:attrName>
                                        </p:attrNameLst>
                                      </p:cBhvr>
                                      <p:to>
                                        <p:strVal val="visible"/>
                                      </p:to>
                                    </p:set>
                                    <p:anim calcmode="lin" valueType="num">
                                      <p:cBhvr additive="base">
                                        <p:cTn id="54" dur="500" fill="hold"/>
                                        <p:tgtEl>
                                          <p:spTgt spid="157"/>
                                        </p:tgtEl>
                                        <p:attrNameLst>
                                          <p:attrName>ppt_x</p:attrName>
                                        </p:attrNameLst>
                                      </p:cBhvr>
                                      <p:tavLst>
                                        <p:tav tm="0">
                                          <p:val>
                                            <p:strVal val="#ppt_x"/>
                                          </p:val>
                                        </p:tav>
                                        <p:tav tm="100000">
                                          <p:val>
                                            <p:strVal val="#ppt_x"/>
                                          </p:val>
                                        </p:tav>
                                      </p:tavLst>
                                    </p:anim>
                                    <p:anim calcmode="lin" valueType="num">
                                      <p:cBhvr additive="base">
                                        <p:cTn id="55"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209"/>
                                        </p:tgtEl>
                                        <p:attrNameLst>
                                          <p:attrName>style.visibility</p:attrName>
                                        </p:attrNameLst>
                                      </p:cBhvr>
                                      <p:to>
                                        <p:strVal val="visible"/>
                                      </p:to>
                                    </p:set>
                                    <p:animEffect transition="in" filter="box(in)">
                                      <p:cBhvr>
                                        <p:cTn id="60" dur="500"/>
                                        <p:tgtEl>
                                          <p:spTgt spid="20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210"/>
                                        </p:tgtEl>
                                        <p:attrNameLst>
                                          <p:attrName>style.visibility</p:attrName>
                                        </p:attrNameLst>
                                      </p:cBhvr>
                                      <p:to>
                                        <p:strVal val="visible"/>
                                      </p:to>
                                    </p:set>
                                    <p:animEffect transition="in" filter="blinds(horizontal)">
                                      <p:cBhvr>
                                        <p:cTn id="65" dur="500"/>
                                        <p:tgtEl>
                                          <p:spTgt spid="210"/>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211"/>
                                        </p:tgtEl>
                                        <p:attrNameLst>
                                          <p:attrName>style.visibility</p:attrName>
                                        </p:attrNameLst>
                                      </p:cBhvr>
                                      <p:to>
                                        <p:strVal val="visible"/>
                                      </p:to>
                                    </p:set>
                                    <p:anim calcmode="lin" valueType="num">
                                      <p:cBhvr additive="base">
                                        <p:cTn id="70" dur="500" fill="hold"/>
                                        <p:tgtEl>
                                          <p:spTgt spid="211"/>
                                        </p:tgtEl>
                                        <p:attrNameLst>
                                          <p:attrName>ppt_x</p:attrName>
                                        </p:attrNameLst>
                                      </p:cBhvr>
                                      <p:tavLst>
                                        <p:tav tm="0">
                                          <p:val>
                                            <p:strVal val="#ppt_x"/>
                                          </p:val>
                                        </p:tav>
                                        <p:tav tm="100000">
                                          <p:val>
                                            <p:strVal val="#ppt_x"/>
                                          </p:val>
                                        </p:tav>
                                      </p:tavLst>
                                    </p:anim>
                                    <p:anim calcmode="lin" valueType="num">
                                      <p:cBhvr additive="base">
                                        <p:cTn id="71" dur="500" fill="hold"/>
                                        <p:tgtEl>
                                          <p:spTgt spid="211"/>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nodeType="clickEffect">
                                  <p:stCondLst>
                                    <p:cond delay="0"/>
                                  </p:stCondLst>
                                  <p:childTnLst>
                                    <p:set>
                                      <p:cBhvr>
                                        <p:cTn id="75" dur="1" fill="hold">
                                          <p:stCondLst>
                                            <p:cond delay="0"/>
                                          </p:stCondLst>
                                        </p:cTn>
                                        <p:tgtEl>
                                          <p:spTgt spid="212"/>
                                        </p:tgtEl>
                                        <p:attrNameLst>
                                          <p:attrName>style.visibility</p:attrName>
                                        </p:attrNameLst>
                                      </p:cBhvr>
                                      <p:to>
                                        <p:strVal val="visible"/>
                                      </p:to>
                                    </p:set>
                                    <p:animEffect transition="in" filter="box(in)">
                                      <p:cBhvr>
                                        <p:cTn id="76" dur="500"/>
                                        <p:tgtEl>
                                          <p:spTgt spid="212"/>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213"/>
                                        </p:tgtEl>
                                        <p:attrNameLst>
                                          <p:attrName>style.visibility</p:attrName>
                                        </p:attrNameLst>
                                      </p:cBhvr>
                                      <p:to>
                                        <p:strVal val="visible"/>
                                      </p:to>
                                    </p:set>
                                    <p:animEffect transition="in" filter="blinds(horizontal)">
                                      <p:cBhvr>
                                        <p:cTn id="81" dur="500"/>
                                        <p:tgtEl>
                                          <p:spTgt spid="213"/>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214"/>
                                        </p:tgtEl>
                                        <p:attrNameLst>
                                          <p:attrName>style.visibility</p:attrName>
                                        </p:attrNameLst>
                                      </p:cBhvr>
                                      <p:to>
                                        <p:strVal val="visible"/>
                                      </p:to>
                                    </p:set>
                                    <p:anim calcmode="lin" valueType="num">
                                      <p:cBhvr additive="base">
                                        <p:cTn id="86" dur="500" fill="hold"/>
                                        <p:tgtEl>
                                          <p:spTgt spid="214"/>
                                        </p:tgtEl>
                                        <p:attrNameLst>
                                          <p:attrName>ppt_x</p:attrName>
                                        </p:attrNameLst>
                                      </p:cBhvr>
                                      <p:tavLst>
                                        <p:tav tm="0">
                                          <p:val>
                                            <p:strVal val="#ppt_x"/>
                                          </p:val>
                                        </p:tav>
                                        <p:tav tm="100000">
                                          <p:val>
                                            <p:strVal val="#ppt_x"/>
                                          </p:val>
                                        </p:tav>
                                      </p:tavLst>
                                    </p:anim>
                                    <p:anim calcmode="lin" valueType="num">
                                      <p:cBhvr additive="base">
                                        <p:cTn id="87" dur="500" fill="hold"/>
                                        <p:tgtEl>
                                          <p:spTgt spid="214"/>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nodeType="clickEffect">
                                  <p:stCondLst>
                                    <p:cond delay="0"/>
                                  </p:stCondLst>
                                  <p:childTnLst>
                                    <p:set>
                                      <p:cBhvr>
                                        <p:cTn id="91" dur="1" fill="hold">
                                          <p:stCondLst>
                                            <p:cond delay="0"/>
                                          </p:stCondLst>
                                        </p:cTn>
                                        <p:tgtEl>
                                          <p:spTgt spid="215"/>
                                        </p:tgtEl>
                                        <p:attrNameLst>
                                          <p:attrName>style.visibility</p:attrName>
                                        </p:attrNameLst>
                                      </p:cBhvr>
                                      <p:to>
                                        <p:strVal val="visible"/>
                                      </p:to>
                                    </p:set>
                                    <p:animEffect transition="in" filter="box(in)">
                                      <p:cBhvr>
                                        <p:cTn id="92" dur="500"/>
                                        <p:tgtEl>
                                          <p:spTgt spid="215"/>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203"/>
                                        </p:tgtEl>
                                        <p:attrNameLst>
                                          <p:attrName>style.visibility</p:attrName>
                                        </p:attrNameLst>
                                      </p:cBhvr>
                                      <p:to>
                                        <p:strVal val="visible"/>
                                      </p:to>
                                    </p:set>
                                    <p:animEffect transition="in" filter="blinds(horizontal)">
                                      <p:cBhvr>
                                        <p:cTn id="97"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79963" grpId="0" animBg="1"/>
      <p:bldP spid="156" grpId="0" animBg="1"/>
      <p:bldP spid="157" grpId="0" animBg="1"/>
      <p:bldP spid="203"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5"/>
          <p:cNvSpPr>
            <a:spLocks noGrp="1"/>
          </p:cNvSpPr>
          <p:nvPr>
            <p:ph type="sldNum" sz="quarter" idx="4294967295"/>
          </p:nvPr>
        </p:nvSpPr>
        <p:spPr>
          <a:xfrm>
            <a:off x="6804025" y="6481142"/>
            <a:ext cx="1981200" cy="476250"/>
          </a:xfrm>
          <a:prstGeom prst="rect">
            <a:avLst/>
          </a:prstGeom>
        </p:spPr>
        <p:txBody>
          <a:bodyPr/>
          <a:lstStyle/>
          <a:p>
            <a:pPr>
              <a:defRPr/>
            </a:pPr>
            <a:fld id="{79A3BCD3-9FF0-4534-94F8-10220D00B9EC}" type="slidenum">
              <a:rPr lang="zh-CN" altLang="en-US"/>
            </a:fld>
            <a:endParaRPr lang="en-US" altLang="zh-CN" dirty="0"/>
          </a:p>
        </p:txBody>
      </p:sp>
      <p:sp>
        <p:nvSpPr>
          <p:cNvPr id="81923" name="Rectangle 3"/>
          <p:cNvSpPr>
            <a:spLocks noGrp="1" noChangeArrowheads="1"/>
          </p:cNvSpPr>
          <p:nvPr>
            <p:ph type="body" idx="1"/>
          </p:nvPr>
        </p:nvSpPr>
        <p:spPr>
          <a:xfrm>
            <a:off x="298189" y="1055840"/>
            <a:ext cx="5017673" cy="5022182"/>
          </a:xfrm>
        </p:spPr>
        <p:txBody>
          <a:bodyPr/>
          <a:lstStyle/>
          <a:p>
            <a:pPr eaLnBrk="1" hangingPunct="1">
              <a:buFont typeface="Wingdings" panose="05000000000000000000" pitchFamily="2" charset="2"/>
              <a:buNone/>
            </a:pPr>
            <a:r>
              <a:rPr lang="zh-CN" altLang="en-US" sz="2000" b="1" dirty="0"/>
              <a:t>其带权路径长度</a:t>
            </a:r>
            <a:endParaRPr lang="zh-CN" altLang="en-US" sz="2000" b="1" dirty="0"/>
          </a:p>
          <a:p>
            <a:pPr eaLnBrk="1" hangingPunct="1">
              <a:buFont typeface="Wingdings" panose="05000000000000000000" pitchFamily="2" charset="2"/>
              <a:buNone/>
            </a:pPr>
            <a:r>
              <a:rPr lang="zh-CN" altLang="en-US" sz="2000" dirty="0"/>
              <a:t>      </a:t>
            </a:r>
            <a:r>
              <a:rPr lang="en-US" altLang="zh-CN" sz="2000" dirty="0"/>
              <a:t>WPL</a:t>
            </a:r>
            <a:r>
              <a:rPr lang="zh-CN" altLang="en-US" sz="2000" dirty="0"/>
              <a:t>＝（</a:t>
            </a:r>
            <a:r>
              <a:rPr lang="en-US" altLang="zh-CN" sz="2000" dirty="0"/>
              <a:t>500</a:t>
            </a:r>
            <a:r>
              <a:rPr lang="zh-CN" altLang="en-US" sz="2000" dirty="0"/>
              <a:t>＋</a:t>
            </a:r>
            <a:r>
              <a:rPr lang="en-US" altLang="zh-CN" sz="2000" dirty="0"/>
              <a:t>1500</a:t>
            </a:r>
            <a:r>
              <a:rPr lang="zh-CN" altLang="en-US" sz="2000" dirty="0"/>
              <a:t>）</a:t>
            </a:r>
            <a:r>
              <a:rPr lang="en-US" altLang="zh-CN" sz="2000" dirty="0"/>
              <a:t>×4</a:t>
            </a:r>
            <a:r>
              <a:rPr lang="zh-CN" altLang="en-US" sz="2000" dirty="0"/>
              <a:t>＋</a:t>
            </a:r>
            <a:r>
              <a:rPr lang="en-US" altLang="zh-CN" sz="2000" dirty="0"/>
              <a:t>1500×3</a:t>
            </a:r>
            <a:endParaRPr lang="en-US" altLang="zh-CN" sz="2000" dirty="0"/>
          </a:p>
          <a:p>
            <a:pPr eaLnBrk="1" hangingPunct="1">
              <a:buFont typeface="Wingdings" panose="05000000000000000000" pitchFamily="2" charset="2"/>
              <a:buNone/>
            </a:pPr>
            <a:r>
              <a:rPr lang="en-US" altLang="zh-CN" sz="2000" dirty="0"/>
              <a:t>                    +3000 ×2+3500×1=22000</a:t>
            </a:r>
            <a:endParaRPr lang="en-US" altLang="zh-CN" sz="2000" dirty="0"/>
          </a:p>
          <a:p>
            <a:pPr eaLnBrk="1" hangingPunct="1">
              <a:buFont typeface="Wingdings" panose="05000000000000000000" pitchFamily="2" charset="2"/>
              <a:buNone/>
            </a:pPr>
            <a:r>
              <a:rPr lang="zh-CN" altLang="en-US" sz="2000" dirty="0"/>
              <a:t>　　　　</a:t>
            </a:r>
            <a:endParaRPr lang="en-US" altLang="zh-CN" sz="2000" dirty="0"/>
          </a:p>
          <a:p>
            <a:pPr eaLnBrk="1" hangingPunct="1">
              <a:buFont typeface="Wingdings" panose="05000000000000000000" pitchFamily="2" charset="2"/>
              <a:buNone/>
            </a:pPr>
            <a:r>
              <a:rPr lang="en-US" altLang="zh-CN" sz="2000" dirty="0"/>
              <a:t>      </a:t>
            </a:r>
            <a:endParaRPr lang="zh-CN" altLang="en-US" sz="2000" dirty="0"/>
          </a:p>
        </p:txBody>
      </p:sp>
      <p:grpSp>
        <p:nvGrpSpPr>
          <p:cNvPr id="87" name="组合 86"/>
          <p:cNvGrpSpPr/>
          <p:nvPr/>
        </p:nvGrpSpPr>
        <p:grpSpPr>
          <a:xfrm>
            <a:off x="3525372" y="968274"/>
            <a:ext cx="3312740" cy="3887738"/>
            <a:chOff x="4427612" y="1413470"/>
            <a:chExt cx="3312740" cy="3887738"/>
          </a:xfrm>
        </p:grpSpPr>
        <p:sp>
          <p:nvSpPr>
            <p:cNvPr id="36" name="Oval 5"/>
            <p:cNvSpPr>
              <a:spLocks noChangeArrowheads="1"/>
            </p:cNvSpPr>
            <p:nvPr/>
          </p:nvSpPr>
          <p:spPr bwMode="auto">
            <a:xfrm>
              <a:off x="4427612" y="4725591"/>
              <a:ext cx="576436" cy="575617"/>
            </a:xfrm>
            <a:prstGeom prst="ellipse">
              <a:avLst/>
            </a:prstGeom>
            <a:solidFill>
              <a:schemeClr val="accent6">
                <a:lumMod val="60000"/>
                <a:lumOff val="40000"/>
              </a:schemeClr>
            </a:solidFill>
            <a:ln w="9525">
              <a:solidFill>
                <a:schemeClr val="tx1"/>
              </a:solidFill>
              <a:round/>
            </a:ln>
          </p:spPr>
          <p:txBody>
            <a:bodyPr wrap="none" anchor="ctr"/>
            <a:lstStyle/>
            <a:p>
              <a:pPr algn="ctr"/>
              <a:r>
                <a:rPr lang="en-US" altLang="zh-CN" dirty="0">
                  <a:ea typeface="宋体" panose="02010600030101010101" pitchFamily="2" charset="-122"/>
                </a:rPr>
                <a:t>500</a:t>
              </a:r>
              <a:endParaRPr lang="en-US" altLang="zh-CN" dirty="0">
                <a:ea typeface="宋体" panose="02010600030101010101" pitchFamily="2" charset="-122"/>
              </a:endParaRPr>
            </a:p>
          </p:txBody>
        </p:sp>
        <p:sp>
          <p:nvSpPr>
            <p:cNvPr id="38" name="Oval 5"/>
            <p:cNvSpPr>
              <a:spLocks noChangeArrowheads="1"/>
            </p:cNvSpPr>
            <p:nvPr/>
          </p:nvSpPr>
          <p:spPr bwMode="auto">
            <a:xfrm>
              <a:off x="5219700" y="4725591"/>
              <a:ext cx="576436" cy="575617"/>
            </a:xfrm>
            <a:prstGeom prst="ellipse">
              <a:avLst/>
            </a:prstGeom>
            <a:solidFill>
              <a:schemeClr val="accent6">
                <a:lumMod val="60000"/>
                <a:lumOff val="40000"/>
              </a:schemeClr>
            </a:solidFill>
            <a:ln w="9525">
              <a:solidFill>
                <a:schemeClr val="tx1"/>
              </a:solidFill>
              <a:round/>
            </a:ln>
          </p:spPr>
          <p:txBody>
            <a:bodyPr wrap="none" anchor="ctr"/>
            <a:lstStyle/>
            <a:p>
              <a:pPr algn="ctr"/>
              <a:r>
                <a:rPr lang="en-US" altLang="zh-CN" dirty="0">
                  <a:ea typeface="宋体" panose="02010600030101010101" pitchFamily="2" charset="-122"/>
                </a:rPr>
                <a:t>1500</a:t>
              </a:r>
              <a:endParaRPr lang="en-US" altLang="zh-CN" dirty="0">
                <a:ea typeface="宋体" panose="02010600030101010101" pitchFamily="2" charset="-122"/>
              </a:endParaRPr>
            </a:p>
          </p:txBody>
        </p:sp>
        <p:sp>
          <p:nvSpPr>
            <p:cNvPr id="39" name="Oval 5"/>
            <p:cNvSpPr>
              <a:spLocks noChangeArrowheads="1"/>
            </p:cNvSpPr>
            <p:nvPr/>
          </p:nvSpPr>
          <p:spPr bwMode="auto">
            <a:xfrm>
              <a:off x="6371828" y="3069407"/>
              <a:ext cx="576436" cy="575617"/>
            </a:xfrm>
            <a:prstGeom prst="ellipse">
              <a:avLst/>
            </a:prstGeom>
            <a:solidFill>
              <a:schemeClr val="accent6">
                <a:lumMod val="60000"/>
                <a:lumOff val="40000"/>
              </a:schemeClr>
            </a:solidFill>
            <a:ln w="9525">
              <a:solidFill>
                <a:schemeClr val="tx1"/>
              </a:solidFill>
              <a:round/>
            </a:ln>
          </p:spPr>
          <p:txBody>
            <a:bodyPr wrap="none" anchor="ctr"/>
            <a:lstStyle/>
            <a:p>
              <a:pPr algn="ctr"/>
              <a:r>
                <a:rPr lang="en-US" altLang="zh-CN" dirty="0">
                  <a:ea typeface="宋体" panose="02010600030101010101" pitchFamily="2" charset="-122"/>
                </a:rPr>
                <a:t>3000</a:t>
              </a:r>
              <a:endParaRPr lang="en-US" altLang="zh-CN" dirty="0">
                <a:ea typeface="宋体" panose="02010600030101010101" pitchFamily="2" charset="-122"/>
              </a:endParaRPr>
            </a:p>
          </p:txBody>
        </p:sp>
        <p:sp>
          <p:nvSpPr>
            <p:cNvPr id="40" name="Oval 5"/>
            <p:cNvSpPr>
              <a:spLocks noChangeArrowheads="1"/>
            </p:cNvSpPr>
            <p:nvPr/>
          </p:nvSpPr>
          <p:spPr bwMode="auto">
            <a:xfrm>
              <a:off x="7163916" y="2277319"/>
              <a:ext cx="576436" cy="575617"/>
            </a:xfrm>
            <a:prstGeom prst="ellipse">
              <a:avLst/>
            </a:prstGeom>
            <a:solidFill>
              <a:schemeClr val="accent6">
                <a:lumMod val="60000"/>
                <a:lumOff val="40000"/>
              </a:schemeClr>
            </a:solidFill>
            <a:ln w="9525">
              <a:solidFill>
                <a:schemeClr val="tx1"/>
              </a:solidFill>
              <a:round/>
            </a:ln>
          </p:spPr>
          <p:txBody>
            <a:bodyPr wrap="none" anchor="ctr"/>
            <a:lstStyle/>
            <a:p>
              <a:pPr algn="ctr"/>
              <a:r>
                <a:rPr lang="en-US" altLang="zh-CN" dirty="0">
                  <a:ea typeface="宋体" panose="02010600030101010101" pitchFamily="2" charset="-122"/>
                </a:rPr>
                <a:t>3500</a:t>
              </a:r>
              <a:endParaRPr lang="en-US" altLang="zh-CN" dirty="0">
                <a:ea typeface="宋体" panose="02010600030101010101" pitchFamily="2" charset="-122"/>
              </a:endParaRPr>
            </a:p>
          </p:txBody>
        </p:sp>
        <p:sp>
          <p:nvSpPr>
            <p:cNvPr id="41" name="Oval 5"/>
            <p:cNvSpPr>
              <a:spLocks noChangeArrowheads="1"/>
            </p:cNvSpPr>
            <p:nvPr/>
          </p:nvSpPr>
          <p:spPr bwMode="auto">
            <a:xfrm>
              <a:off x="5723756" y="3933503"/>
              <a:ext cx="576436" cy="575617"/>
            </a:xfrm>
            <a:prstGeom prst="ellipse">
              <a:avLst/>
            </a:prstGeom>
            <a:solidFill>
              <a:schemeClr val="accent6">
                <a:lumMod val="60000"/>
                <a:lumOff val="40000"/>
              </a:schemeClr>
            </a:solidFill>
            <a:ln w="9525">
              <a:solidFill>
                <a:schemeClr val="tx1"/>
              </a:solidFill>
              <a:round/>
            </a:ln>
          </p:spPr>
          <p:txBody>
            <a:bodyPr wrap="none" anchor="ctr"/>
            <a:lstStyle/>
            <a:p>
              <a:pPr algn="ctr"/>
              <a:r>
                <a:rPr lang="en-US" altLang="zh-CN" dirty="0">
                  <a:ea typeface="宋体" panose="02010600030101010101" pitchFamily="2" charset="-122"/>
                </a:rPr>
                <a:t>1500</a:t>
              </a:r>
              <a:endParaRPr lang="en-US" altLang="zh-CN" dirty="0">
                <a:ea typeface="宋体" panose="02010600030101010101" pitchFamily="2" charset="-122"/>
              </a:endParaRPr>
            </a:p>
          </p:txBody>
        </p:sp>
        <p:sp>
          <p:nvSpPr>
            <p:cNvPr id="42" name="Oval 24"/>
            <p:cNvSpPr>
              <a:spLocks noChangeArrowheads="1"/>
            </p:cNvSpPr>
            <p:nvPr/>
          </p:nvSpPr>
          <p:spPr bwMode="auto">
            <a:xfrm>
              <a:off x="4859288" y="4941862"/>
              <a:ext cx="287337" cy="288925"/>
            </a:xfrm>
            <a:prstGeom prst="ellipse">
              <a:avLst/>
            </a:prstGeom>
            <a:noFill/>
            <a:ln w="9525">
              <a:noFill/>
              <a:round/>
            </a:ln>
          </p:spPr>
          <p:txBody>
            <a:bodyPr wrap="none" anchor="ctr"/>
            <a:lstStyle/>
            <a:p>
              <a:endParaRPr lang="zh-CN" altLang="en-US" dirty="0">
                <a:ea typeface="宋体" panose="02010600030101010101" pitchFamily="2" charset="-122"/>
              </a:endParaRPr>
            </a:p>
          </p:txBody>
        </p:sp>
        <p:sp>
          <p:nvSpPr>
            <p:cNvPr id="43" name="Oval 24"/>
            <p:cNvSpPr>
              <a:spLocks noChangeArrowheads="1"/>
            </p:cNvSpPr>
            <p:nvPr/>
          </p:nvSpPr>
          <p:spPr bwMode="auto">
            <a:xfrm>
              <a:off x="5651376" y="4941862"/>
              <a:ext cx="287337" cy="288925"/>
            </a:xfrm>
            <a:prstGeom prst="ellipse">
              <a:avLst/>
            </a:prstGeom>
            <a:noFill/>
            <a:ln w="9525">
              <a:noFill/>
              <a:round/>
            </a:ln>
          </p:spPr>
          <p:txBody>
            <a:bodyPr wrap="none" anchor="ctr"/>
            <a:lstStyle/>
            <a:p>
              <a:endParaRPr lang="zh-CN" altLang="en-US" dirty="0">
                <a:ea typeface="宋体" panose="02010600030101010101" pitchFamily="2" charset="-122"/>
              </a:endParaRPr>
            </a:p>
          </p:txBody>
        </p:sp>
        <p:grpSp>
          <p:nvGrpSpPr>
            <p:cNvPr id="46" name="组合 45"/>
            <p:cNvGrpSpPr/>
            <p:nvPr/>
          </p:nvGrpSpPr>
          <p:grpSpPr>
            <a:xfrm>
              <a:off x="4715829" y="3933750"/>
              <a:ext cx="792090" cy="791857"/>
              <a:chOff x="1980269" y="4797152"/>
              <a:chExt cx="792090" cy="791838"/>
            </a:xfrm>
          </p:grpSpPr>
          <p:grpSp>
            <p:nvGrpSpPr>
              <p:cNvPr id="47" name="组合 121"/>
              <p:cNvGrpSpPr/>
              <p:nvPr/>
            </p:nvGrpSpPr>
            <p:grpSpPr>
              <a:xfrm>
                <a:off x="1980269" y="5372778"/>
                <a:ext cx="792090" cy="216212"/>
                <a:chOff x="1981829" y="5449684"/>
                <a:chExt cx="809158" cy="223591"/>
              </a:xfrm>
            </p:grpSpPr>
            <p:cxnSp>
              <p:nvCxnSpPr>
                <p:cNvPr id="49" name="直接连接符 48"/>
                <p:cNvCxnSpPr>
                  <a:stCxn id="36" idx="0"/>
                  <a:endCxn id="48" idx="4"/>
                </p:cNvCxnSpPr>
                <p:nvPr/>
              </p:nvCxnSpPr>
              <p:spPr>
                <a:xfrm flipV="1">
                  <a:off x="1981829" y="5449684"/>
                  <a:ext cx="367418" cy="223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8" idx="4"/>
                  <a:endCxn id="38" idx="0"/>
                </p:cNvCxnSpPr>
                <p:nvPr/>
              </p:nvCxnSpPr>
              <p:spPr>
                <a:xfrm>
                  <a:off x="2349249" y="5449691"/>
                  <a:ext cx="441738" cy="223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Oval 5"/>
              <p:cNvSpPr>
                <a:spLocks noChangeArrowheads="1"/>
              </p:cNvSpPr>
              <p:nvPr/>
            </p:nvSpPr>
            <p:spPr bwMode="auto">
              <a:xfrm>
                <a:off x="2051720" y="4797152"/>
                <a:ext cx="576436" cy="575617"/>
              </a:xfrm>
              <a:prstGeom prst="ellipse">
                <a:avLst/>
              </a:prstGeom>
              <a:solidFill>
                <a:srgbClr val="92D050"/>
              </a:solidFill>
              <a:ln w="9525">
                <a:solidFill>
                  <a:schemeClr val="tx1"/>
                </a:solidFill>
                <a:round/>
              </a:ln>
            </p:spPr>
            <p:txBody>
              <a:bodyPr wrap="none" anchor="ctr"/>
              <a:lstStyle/>
              <a:p>
                <a:pPr algn="ctr"/>
                <a:r>
                  <a:rPr lang="en-US" altLang="zh-CN" dirty="0">
                    <a:ea typeface="宋体" panose="02010600030101010101" pitchFamily="2" charset="-122"/>
                  </a:rPr>
                  <a:t>2000</a:t>
                </a:r>
                <a:endParaRPr lang="en-US" altLang="zh-CN" dirty="0">
                  <a:ea typeface="宋体" panose="02010600030101010101" pitchFamily="2" charset="-122"/>
                </a:endParaRPr>
              </a:p>
            </p:txBody>
          </p:sp>
        </p:grpSp>
        <p:grpSp>
          <p:nvGrpSpPr>
            <p:cNvPr id="51" name="组合 50"/>
            <p:cNvGrpSpPr/>
            <p:nvPr/>
          </p:nvGrpSpPr>
          <p:grpSpPr>
            <a:xfrm>
              <a:off x="5075498" y="2997399"/>
              <a:ext cx="936476" cy="936351"/>
              <a:chOff x="2339938" y="3860801"/>
              <a:chExt cx="936476" cy="936351"/>
            </a:xfrm>
          </p:grpSpPr>
          <p:cxnSp>
            <p:nvCxnSpPr>
              <p:cNvPr id="52" name="直接连接符 51"/>
              <p:cNvCxnSpPr>
                <a:stCxn id="48" idx="0"/>
                <a:endCxn id="53" idx="4"/>
              </p:cNvCxnSpPr>
              <p:nvPr/>
            </p:nvCxnSpPr>
            <p:spPr>
              <a:xfrm flipV="1">
                <a:off x="2339938" y="4436418"/>
                <a:ext cx="504428" cy="3607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Oval 5"/>
              <p:cNvSpPr>
                <a:spLocks noChangeArrowheads="1"/>
              </p:cNvSpPr>
              <p:nvPr/>
            </p:nvSpPr>
            <p:spPr bwMode="auto">
              <a:xfrm>
                <a:off x="2556148" y="3860801"/>
                <a:ext cx="576436" cy="575617"/>
              </a:xfrm>
              <a:prstGeom prst="ellipse">
                <a:avLst/>
              </a:prstGeom>
              <a:solidFill>
                <a:srgbClr val="92D050"/>
              </a:solidFill>
              <a:ln w="9525">
                <a:solidFill>
                  <a:schemeClr val="tx1"/>
                </a:solidFill>
                <a:round/>
              </a:ln>
            </p:spPr>
            <p:txBody>
              <a:bodyPr wrap="none" anchor="ctr"/>
              <a:lstStyle/>
              <a:p>
                <a:pPr algn="ctr"/>
                <a:r>
                  <a:rPr lang="en-US" altLang="zh-CN" dirty="0">
                    <a:ea typeface="宋体" panose="02010600030101010101" pitchFamily="2" charset="-122"/>
                  </a:rPr>
                  <a:t>3500</a:t>
                </a:r>
                <a:endParaRPr lang="en-US" altLang="zh-CN" dirty="0">
                  <a:ea typeface="宋体" panose="02010600030101010101" pitchFamily="2" charset="-122"/>
                </a:endParaRPr>
              </a:p>
            </p:txBody>
          </p:sp>
          <p:cxnSp>
            <p:nvCxnSpPr>
              <p:cNvPr id="54" name="直接连接符 53"/>
              <p:cNvCxnSpPr>
                <a:stCxn id="53" idx="4"/>
                <a:endCxn id="41" idx="0"/>
              </p:cNvCxnSpPr>
              <p:nvPr/>
            </p:nvCxnSpPr>
            <p:spPr>
              <a:xfrm>
                <a:off x="2844366" y="4436418"/>
                <a:ext cx="432048" cy="3604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5783727" y="2277319"/>
              <a:ext cx="876319" cy="804377"/>
              <a:chOff x="3108138" y="3140968"/>
              <a:chExt cx="876319" cy="804377"/>
            </a:xfrm>
          </p:grpSpPr>
          <p:sp>
            <p:nvSpPr>
              <p:cNvPr id="56" name="Oval 5"/>
              <p:cNvSpPr>
                <a:spLocks noChangeArrowheads="1"/>
              </p:cNvSpPr>
              <p:nvPr/>
            </p:nvSpPr>
            <p:spPr bwMode="auto">
              <a:xfrm>
                <a:off x="3275856" y="3140968"/>
                <a:ext cx="576436" cy="575617"/>
              </a:xfrm>
              <a:prstGeom prst="ellipse">
                <a:avLst/>
              </a:prstGeom>
              <a:solidFill>
                <a:srgbClr val="92D050"/>
              </a:solidFill>
              <a:ln w="9525">
                <a:solidFill>
                  <a:schemeClr val="tx1"/>
                </a:solidFill>
                <a:round/>
              </a:ln>
            </p:spPr>
            <p:txBody>
              <a:bodyPr wrap="none" anchor="ctr"/>
              <a:lstStyle/>
              <a:p>
                <a:pPr algn="ctr"/>
                <a:r>
                  <a:rPr lang="en-US" altLang="zh-CN" dirty="0">
                    <a:ea typeface="宋体" panose="02010600030101010101" pitchFamily="2" charset="-122"/>
                  </a:rPr>
                  <a:t>6500</a:t>
                </a:r>
                <a:endParaRPr lang="en-US" altLang="zh-CN" dirty="0">
                  <a:ea typeface="宋体" panose="02010600030101010101" pitchFamily="2" charset="-122"/>
                </a:endParaRPr>
              </a:p>
            </p:txBody>
          </p:sp>
          <p:grpSp>
            <p:nvGrpSpPr>
              <p:cNvPr id="57" name="组合 199"/>
              <p:cNvGrpSpPr/>
              <p:nvPr/>
            </p:nvGrpSpPr>
            <p:grpSpPr>
              <a:xfrm>
                <a:off x="3108138" y="3716585"/>
                <a:ext cx="876319" cy="228760"/>
                <a:chOff x="3108138" y="3716585"/>
                <a:chExt cx="876319" cy="228760"/>
              </a:xfrm>
            </p:grpSpPr>
            <p:cxnSp>
              <p:nvCxnSpPr>
                <p:cNvPr id="58" name="直接连接符 57"/>
                <p:cNvCxnSpPr>
                  <a:stCxn id="53" idx="7"/>
                  <a:endCxn id="56" idx="4"/>
                </p:cNvCxnSpPr>
                <p:nvPr/>
              </p:nvCxnSpPr>
              <p:spPr>
                <a:xfrm flipV="1">
                  <a:off x="3108138" y="3716585"/>
                  <a:ext cx="455936" cy="2287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6" idx="4"/>
                  <a:endCxn id="39" idx="0"/>
                </p:cNvCxnSpPr>
                <p:nvPr/>
              </p:nvCxnSpPr>
              <p:spPr>
                <a:xfrm>
                  <a:off x="3564074" y="3716585"/>
                  <a:ext cx="420383" cy="2164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0" name="组合 59"/>
            <p:cNvGrpSpPr/>
            <p:nvPr/>
          </p:nvGrpSpPr>
          <p:grpSpPr>
            <a:xfrm>
              <a:off x="6443464" y="1413470"/>
              <a:ext cx="804869" cy="948146"/>
              <a:chOff x="3707904" y="2276872"/>
              <a:chExt cx="804869" cy="948146"/>
            </a:xfrm>
          </p:grpSpPr>
          <p:sp>
            <p:nvSpPr>
              <p:cNvPr id="61" name="Oval 5"/>
              <p:cNvSpPr>
                <a:spLocks noChangeArrowheads="1"/>
              </p:cNvSpPr>
              <p:nvPr/>
            </p:nvSpPr>
            <p:spPr bwMode="auto">
              <a:xfrm>
                <a:off x="3851548" y="2276872"/>
                <a:ext cx="576436" cy="575617"/>
              </a:xfrm>
              <a:prstGeom prst="ellipse">
                <a:avLst/>
              </a:prstGeom>
              <a:solidFill>
                <a:srgbClr val="92D050"/>
              </a:solidFill>
              <a:ln w="9525">
                <a:solidFill>
                  <a:schemeClr val="tx1"/>
                </a:solidFill>
                <a:round/>
              </a:ln>
            </p:spPr>
            <p:txBody>
              <a:bodyPr wrap="none" anchor="ctr"/>
              <a:lstStyle/>
              <a:p>
                <a:pPr algn="ctr"/>
                <a:r>
                  <a:rPr lang="en-US" altLang="zh-CN" sz="1600" dirty="0">
                    <a:ea typeface="宋体" panose="02010600030101010101" pitchFamily="2" charset="-122"/>
                  </a:rPr>
                  <a:t>10000</a:t>
                </a:r>
                <a:endParaRPr lang="en-US" altLang="zh-CN" sz="1600" dirty="0">
                  <a:ea typeface="宋体" panose="02010600030101010101" pitchFamily="2" charset="-122"/>
                </a:endParaRPr>
              </a:p>
            </p:txBody>
          </p:sp>
          <p:grpSp>
            <p:nvGrpSpPr>
              <p:cNvPr id="62" name="组合 200"/>
              <p:cNvGrpSpPr/>
              <p:nvPr/>
            </p:nvGrpSpPr>
            <p:grpSpPr>
              <a:xfrm>
                <a:off x="3707904" y="2852489"/>
                <a:ext cx="804869" cy="372529"/>
                <a:chOff x="3707904" y="2852489"/>
                <a:chExt cx="804869" cy="372529"/>
              </a:xfrm>
            </p:grpSpPr>
            <p:cxnSp>
              <p:nvCxnSpPr>
                <p:cNvPr id="63" name="直接连接符 62"/>
                <p:cNvCxnSpPr>
                  <a:stCxn id="56" idx="7"/>
                  <a:endCxn id="61" idx="4"/>
                </p:cNvCxnSpPr>
                <p:nvPr/>
              </p:nvCxnSpPr>
              <p:spPr>
                <a:xfrm flipV="1">
                  <a:off x="3707904" y="2852489"/>
                  <a:ext cx="431862" cy="3725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61" idx="4"/>
                  <a:endCxn id="40" idx="1"/>
                </p:cNvCxnSpPr>
                <p:nvPr/>
              </p:nvCxnSpPr>
              <p:spPr>
                <a:xfrm>
                  <a:off x="4139766" y="2852489"/>
                  <a:ext cx="373007" cy="3725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12" name="组合 11"/>
          <p:cNvGrpSpPr/>
          <p:nvPr/>
        </p:nvGrpSpPr>
        <p:grpSpPr>
          <a:xfrm>
            <a:off x="4492595" y="1416908"/>
            <a:ext cx="4871547" cy="5223872"/>
            <a:chOff x="4492595" y="1416908"/>
            <a:chExt cx="4871547" cy="5223872"/>
          </a:xfrm>
        </p:grpSpPr>
        <p:sp>
          <p:nvSpPr>
            <p:cNvPr id="136" name="Rectangle 34"/>
            <p:cNvSpPr>
              <a:spLocks noChangeArrowheads="1"/>
            </p:cNvSpPr>
            <p:nvPr/>
          </p:nvSpPr>
          <p:spPr bwMode="auto">
            <a:xfrm>
              <a:off x="4577241" y="5947337"/>
              <a:ext cx="503238" cy="431800"/>
            </a:xfrm>
            <a:prstGeom prst="rect">
              <a:avLst/>
            </a:prstGeom>
            <a:noFill/>
            <a:ln w="9525">
              <a:noFill/>
              <a:miter lim="800000"/>
            </a:ln>
          </p:spPr>
          <p:txBody>
            <a:bodyPr wrap="none" anchor="ctr"/>
            <a:lstStyle/>
            <a:p>
              <a:endParaRPr lang="en-US" altLang="zh-CN" dirty="0">
                <a:ea typeface="宋体" panose="02010600030101010101" pitchFamily="2" charset="-122"/>
              </a:endParaRPr>
            </a:p>
          </p:txBody>
        </p:sp>
        <p:sp>
          <p:nvSpPr>
            <p:cNvPr id="145" name="Rectangle 44"/>
            <p:cNvSpPr>
              <a:spLocks noChangeArrowheads="1"/>
            </p:cNvSpPr>
            <p:nvPr/>
          </p:nvSpPr>
          <p:spPr bwMode="auto">
            <a:xfrm>
              <a:off x="8358437" y="2541911"/>
              <a:ext cx="503238" cy="326159"/>
            </a:xfrm>
            <a:prstGeom prst="rect">
              <a:avLst/>
            </a:prstGeom>
            <a:noFill/>
            <a:ln w="9525">
              <a:noFill/>
              <a:miter lim="800000"/>
            </a:ln>
          </p:spPr>
          <p:txBody>
            <a:bodyPr wrap="none" anchor="ctr"/>
            <a:lstStyle/>
            <a:p>
              <a:r>
                <a:rPr lang="en-US" altLang="zh-CN" b="1" dirty="0">
                  <a:ea typeface="宋体" panose="02010600030101010101" pitchFamily="2" charset="-122"/>
                </a:rPr>
                <a:t>   Y</a:t>
              </a:r>
              <a:endParaRPr lang="en-US" altLang="zh-CN" b="1" dirty="0">
                <a:ea typeface="宋体" panose="02010600030101010101" pitchFamily="2" charset="-122"/>
              </a:endParaRPr>
            </a:p>
          </p:txBody>
        </p:sp>
        <p:sp>
          <p:nvSpPr>
            <p:cNvPr id="151" name="Line 50"/>
            <p:cNvSpPr>
              <a:spLocks noChangeShapeType="1"/>
            </p:cNvSpPr>
            <p:nvPr/>
          </p:nvSpPr>
          <p:spPr bwMode="auto">
            <a:xfrm>
              <a:off x="5406109" y="4297228"/>
              <a:ext cx="0" cy="655205"/>
            </a:xfrm>
            <a:prstGeom prst="line">
              <a:avLst/>
            </a:prstGeom>
            <a:noFill/>
            <a:ln w="9525">
              <a:solidFill>
                <a:schemeClr val="tx1"/>
              </a:solidFill>
              <a:round/>
              <a:tailEnd type="triangle" w="med" len="med"/>
            </a:ln>
          </p:spPr>
          <p:txBody>
            <a:bodyPr/>
            <a:lstStyle/>
            <a:p>
              <a:endParaRPr lang="zh-CN" altLang="en-US"/>
            </a:p>
          </p:txBody>
        </p:sp>
        <p:sp>
          <p:nvSpPr>
            <p:cNvPr id="152" name="Rectangle 51"/>
            <p:cNvSpPr>
              <a:spLocks noChangeArrowheads="1"/>
            </p:cNvSpPr>
            <p:nvPr/>
          </p:nvSpPr>
          <p:spPr bwMode="auto">
            <a:xfrm>
              <a:off x="6231416" y="5877487"/>
              <a:ext cx="503238" cy="431800"/>
            </a:xfrm>
            <a:prstGeom prst="rect">
              <a:avLst/>
            </a:prstGeom>
            <a:noFill/>
            <a:ln w="9525">
              <a:noFill/>
              <a:miter lim="800000"/>
            </a:ln>
          </p:spPr>
          <p:txBody>
            <a:bodyPr wrap="none" anchor="ctr"/>
            <a:lstStyle/>
            <a:p>
              <a:endParaRPr lang="en-US" altLang="zh-CN" dirty="0">
                <a:ea typeface="宋体" panose="02010600030101010101" pitchFamily="2" charset="-122"/>
              </a:endParaRPr>
            </a:p>
          </p:txBody>
        </p:sp>
        <p:sp>
          <p:nvSpPr>
            <p:cNvPr id="153" name="Rectangle 52"/>
            <p:cNvSpPr>
              <a:spLocks noChangeArrowheads="1"/>
            </p:cNvSpPr>
            <p:nvPr/>
          </p:nvSpPr>
          <p:spPr bwMode="auto">
            <a:xfrm>
              <a:off x="6952141" y="4940862"/>
              <a:ext cx="503238" cy="431800"/>
            </a:xfrm>
            <a:prstGeom prst="rect">
              <a:avLst/>
            </a:prstGeom>
            <a:noFill/>
            <a:ln w="9525">
              <a:noFill/>
              <a:miter lim="800000"/>
            </a:ln>
          </p:spPr>
          <p:txBody>
            <a:bodyPr wrap="none" anchor="ctr"/>
            <a:lstStyle/>
            <a:p>
              <a:endParaRPr lang="en-US" altLang="zh-CN" dirty="0">
                <a:ea typeface="宋体" panose="02010600030101010101" pitchFamily="2" charset="-122"/>
              </a:endParaRPr>
            </a:p>
          </p:txBody>
        </p:sp>
        <p:sp>
          <p:nvSpPr>
            <p:cNvPr id="154" name="Line 53"/>
            <p:cNvSpPr>
              <a:spLocks noChangeShapeType="1"/>
            </p:cNvSpPr>
            <p:nvPr/>
          </p:nvSpPr>
          <p:spPr bwMode="auto">
            <a:xfrm>
              <a:off x="6990285" y="4297228"/>
              <a:ext cx="0" cy="719138"/>
            </a:xfrm>
            <a:prstGeom prst="line">
              <a:avLst/>
            </a:prstGeom>
            <a:noFill/>
            <a:ln w="9525">
              <a:solidFill>
                <a:schemeClr val="tx1"/>
              </a:solidFill>
              <a:round/>
              <a:tailEnd type="triangle" w="med" len="med"/>
            </a:ln>
          </p:spPr>
          <p:txBody>
            <a:bodyPr/>
            <a:lstStyle/>
            <a:p>
              <a:endParaRPr lang="zh-CN" altLang="en-US"/>
            </a:p>
          </p:txBody>
        </p:sp>
        <p:sp>
          <p:nvSpPr>
            <p:cNvPr id="156" name="Line 55"/>
            <p:cNvSpPr>
              <a:spLocks noChangeShapeType="1"/>
            </p:cNvSpPr>
            <p:nvPr/>
          </p:nvSpPr>
          <p:spPr bwMode="auto">
            <a:xfrm>
              <a:off x="4758037" y="5306282"/>
              <a:ext cx="0" cy="719138"/>
            </a:xfrm>
            <a:prstGeom prst="line">
              <a:avLst/>
            </a:prstGeom>
            <a:noFill/>
            <a:ln w="9525">
              <a:solidFill>
                <a:schemeClr val="tx1"/>
              </a:solidFill>
              <a:round/>
              <a:tailEnd type="triangle" w="med" len="med"/>
            </a:ln>
          </p:spPr>
          <p:txBody>
            <a:bodyPr/>
            <a:lstStyle/>
            <a:p>
              <a:endParaRPr lang="zh-CN" altLang="en-US"/>
            </a:p>
          </p:txBody>
        </p:sp>
        <p:sp>
          <p:nvSpPr>
            <p:cNvPr id="157" name="Rectangle 56"/>
            <p:cNvSpPr>
              <a:spLocks noChangeArrowheads="1"/>
            </p:cNvSpPr>
            <p:nvPr/>
          </p:nvSpPr>
          <p:spPr bwMode="auto">
            <a:xfrm>
              <a:off x="5766397" y="5449604"/>
              <a:ext cx="431800" cy="431800"/>
            </a:xfrm>
            <a:prstGeom prst="rect">
              <a:avLst/>
            </a:prstGeom>
            <a:noFill/>
            <a:ln w="9525">
              <a:noFill/>
              <a:miter lim="800000"/>
            </a:ln>
          </p:spPr>
          <p:txBody>
            <a:bodyPr wrap="none" anchor="ctr"/>
            <a:lstStyle/>
            <a:p>
              <a:r>
                <a:rPr lang="en-US" altLang="zh-CN" b="1" dirty="0">
                  <a:ea typeface="宋体" panose="02010600030101010101" pitchFamily="2" charset="-122"/>
                </a:rPr>
                <a:t>Y</a:t>
              </a:r>
              <a:endParaRPr lang="en-US" altLang="zh-CN" b="1" dirty="0">
                <a:ea typeface="宋体" panose="02010600030101010101" pitchFamily="2" charset="-122"/>
              </a:endParaRPr>
            </a:p>
          </p:txBody>
        </p:sp>
        <p:sp>
          <p:nvSpPr>
            <p:cNvPr id="158" name="Rectangle 57"/>
            <p:cNvSpPr>
              <a:spLocks noChangeArrowheads="1"/>
            </p:cNvSpPr>
            <p:nvPr/>
          </p:nvSpPr>
          <p:spPr bwMode="auto">
            <a:xfrm>
              <a:off x="7239479" y="4940862"/>
              <a:ext cx="503238" cy="431800"/>
            </a:xfrm>
            <a:prstGeom prst="rect">
              <a:avLst/>
            </a:prstGeom>
            <a:noFill/>
            <a:ln w="9525">
              <a:noFill/>
              <a:miter lim="800000"/>
            </a:ln>
          </p:spPr>
          <p:txBody>
            <a:bodyPr wrap="none" anchor="ctr"/>
            <a:lstStyle/>
            <a:p>
              <a:endParaRPr lang="en-US" altLang="zh-CN" dirty="0">
                <a:ea typeface="宋体" panose="02010600030101010101" pitchFamily="2" charset="-122"/>
              </a:endParaRPr>
            </a:p>
          </p:txBody>
        </p:sp>
        <p:sp>
          <p:nvSpPr>
            <p:cNvPr id="159" name="Rectangle 58"/>
            <p:cNvSpPr>
              <a:spLocks noChangeArrowheads="1"/>
            </p:cNvSpPr>
            <p:nvPr/>
          </p:nvSpPr>
          <p:spPr bwMode="auto">
            <a:xfrm>
              <a:off x="7745054" y="5883429"/>
              <a:ext cx="503238" cy="431800"/>
            </a:xfrm>
            <a:prstGeom prst="rect">
              <a:avLst/>
            </a:prstGeom>
            <a:noFill/>
            <a:ln w="9525">
              <a:noFill/>
              <a:miter lim="800000"/>
            </a:ln>
          </p:spPr>
          <p:txBody>
            <a:bodyPr wrap="none" anchor="ctr"/>
            <a:lstStyle/>
            <a:p>
              <a:endParaRPr lang="en-US" altLang="zh-CN" dirty="0">
                <a:ea typeface="宋体" panose="02010600030101010101" pitchFamily="2" charset="-122"/>
              </a:endParaRPr>
            </a:p>
          </p:txBody>
        </p:sp>
        <p:grpSp>
          <p:nvGrpSpPr>
            <p:cNvPr id="7" name="组合 6"/>
            <p:cNvGrpSpPr/>
            <p:nvPr/>
          </p:nvGrpSpPr>
          <p:grpSpPr>
            <a:xfrm>
              <a:off x="4758037" y="2064980"/>
              <a:ext cx="4104456" cy="3600400"/>
              <a:chOff x="4102081" y="3280074"/>
              <a:chExt cx="4104456" cy="3600400"/>
            </a:xfrm>
          </p:grpSpPr>
          <p:sp>
            <p:nvSpPr>
              <p:cNvPr id="155" name="Rectangle 54"/>
              <p:cNvSpPr>
                <a:spLocks noChangeArrowheads="1"/>
              </p:cNvSpPr>
              <p:nvPr/>
            </p:nvSpPr>
            <p:spPr bwMode="auto">
              <a:xfrm flipH="1">
                <a:off x="6550353" y="4719937"/>
                <a:ext cx="360363" cy="431800"/>
              </a:xfrm>
              <a:prstGeom prst="rect">
                <a:avLst/>
              </a:prstGeom>
              <a:noFill/>
              <a:ln w="9525">
                <a:noFill/>
                <a:miter lim="800000"/>
              </a:ln>
            </p:spPr>
            <p:txBody>
              <a:bodyPr wrap="none" anchor="ctr"/>
              <a:lstStyle/>
              <a:p>
                <a:r>
                  <a:rPr lang="en-US" altLang="zh-CN" b="1" dirty="0">
                    <a:ea typeface="宋体" panose="02010600030101010101" pitchFamily="2" charset="-122"/>
                  </a:rPr>
                  <a:t>    Y</a:t>
                </a:r>
                <a:endParaRPr lang="en-US" altLang="zh-CN" b="1" dirty="0">
                  <a:ea typeface="宋体" panose="02010600030101010101" pitchFamily="2" charset="-122"/>
                </a:endParaRPr>
              </a:p>
            </p:txBody>
          </p:sp>
          <p:grpSp>
            <p:nvGrpSpPr>
              <p:cNvPr id="6" name="组合 5"/>
              <p:cNvGrpSpPr/>
              <p:nvPr/>
            </p:nvGrpSpPr>
            <p:grpSpPr>
              <a:xfrm>
                <a:off x="4102081" y="3280074"/>
                <a:ext cx="4104456" cy="3600400"/>
                <a:chOff x="4102081" y="3280074"/>
                <a:chExt cx="4104456" cy="3600400"/>
              </a:xfrm>
            </p:grpSpPr>
            <p:sp>
              <p:nvSpPr>
                <p:cNvPr id="144" name="Line 43"/>
                <p:cNvSpPr>
                  <a:spLocks noChangeShapeType="1"/>
                </p:cNvSpPr>
                <p:nvPr/>
              </p:nvSpPr>
              <p:spPr bwMode="auto">
                <a:xfrm>
                  <a:off x="5542712" y="4577062"/>
                  <a:ext cx="0" cy="576263"/>
                </a:xfrm>
                <a:prstGeom prst="line">
                  <a:avLst/>
                </a:prstGeom>
                <a:noFill/>
                <a:ln w="9525">
                  <a:solidFill>
                    <a:schemeClr val="tx1"/>
                  </a:solidFill>
                  <a:round/>
                  <a:tailEnd type="triangle" w="med" len="med"/>
                </a:ln>
              </p:spPr>
              <p:txBody>
                <a:bodyPr/>
                <a:lstStyle/>
                <a:p>
                  <a:endParaRPr lang="zh-CN" altLang="en-US"/>
                </a:p>
              </p:txBody>
            </p:sp>
            <p:grpSp>
              <p:nvGrpSpPr>
                <p:cNvPr id="5" name="组合 4"/>
                <p:cNvGrpSpPr/>
                <p:nvPr/>
              </p:nvGrpSpPr>
              <p:grpSpPr>
                <a:xfrm>
                  <a:off x="4102081" y="3280074"/>
                  <a:ext cx="4104456" cy="3600400"/>
                  <a:chOff x="4102081" y="3280074"/>
                  <a:chExt cx="4104456" cy="3600400"/>
                </a:xfrm>
              </p:grpSpPr>
              <p:grpSp>
                <p:nvGrpSpPr>
                  <p:cNvPr id="2" name="组合 1"/>
                  <p:cNvGrpSpPr/>
                  <p:nvPr/>
                </p:nvGrpSpPr>
                <p:grpSpPr>
                  <a:xfrm>
                    <a:off x="4102081" y="5153324"/>
                    <a:ext cx="2232794" cy="1727150"/>
                    <a:chOff x="4102081" y="5153324"/>
                    <a:chExt cx="2232794" cy="1727150"/>
                  </a:xfrm>
                </p:grpSpPr>
                <p:sp>
                  <p:nvSpPr>
                    <p:cNvPr id="140" name="AutoShape 39"/>
                    <p:cNvSpPr>
                      <a:spLocks noChangeArrowheads="1"/>
                    </p:cNvSpPr>
                    <p:nvPr/>
                  </p:nvSpPr>
                  <p:spPr bwMode="auto">
                    <a:xfrm>
                      <a:off x="4750550" y="5153324"/>
                      <a:ext cx="1584325" cy="720725"/>
                    </a:xfrm>
                    <a:prstGeom prst="flowChartDecision">
                      <a:avLst/>
                    </a:prstGeom>
                    <a:solidFill>
                      <a:srgbClr val="00B0F0"/>
                    </a:solidFill>
                    <a:ln w="9525">
                      <a:solidFill>
                        <a:schemeClr val="tx1"/>
                      </a:solidFill>
                      <a:miter lim="800000"/>
                    </a:ln>
                  </p:spPr>
                  <p:txBody>
                    <a:bodyPr wrap="none" anchor="ctr"/>
                    <a:lstStyle/>
                    <a:p>
                      <a:r>
                        <a:rPr lang="en-US" altLang="zh-CN" dirty="0">
                          <a:ea typeface="宋体" panose="02010600030101010101" pitchFamily="2" charset="-122"/>
                        </a:rPr>
                        <a:t>S&lt;60</a:t>
                      </a:r>
                      <a:endParaRPr lang="en-US" altLang="zh-CN" dirty="0">
                        <a:ea typeface="宋体" panose="02010600030101010101" pitchFamily="2" charset="-122"/>
                      </a:endParaRPr>
                    </a:p>
                  </p:txBody>
                </p:sp>
                <p:sp>
                  <p:nvSpPr>
                    <p:cNvPr id="141" name="AutoShape 40"/>
                    <p:cNvSpPr>
                      <a:spLocks noChangeArrowheads="1"/>
                    </p:cNvSpPr>
                    <p:nvPr/>
                  </p:nvSpPr>
                  <p:spPr bwMode="auto">
                    <a:xfrm>
                      <a:off x="4102081" y="6159749"/>
                      <a:ext cx="1310409" cy="720725"/>
                    </a:xfrm>
                    <a:prstGeom prst="flowChartDecision">
                      <a:avLst/>
                    </a:prstGeom>
                    <a:solidFill>
                      <a:srgbClr val="00B0F0"/>
                    </a:solidFill>
                    <a:ln w="9525">
                      <a:solidFill>
                        <a:schemeClr val="tx1"/>
                      </a:solidFill>
                      <a:miter lim="800000"/>
                    </a:ln>
                  </p:spPr>
                  <p:txBody>
                    <a:bodyPr wrap="none" anchor="ctr"/>
                    <a:lstStyle/>
                    <a:p>
                      <a:pPr algn="ctr"/>
                      <a:r>
                        <a:rPr lang="en-US" altLang="zh-CN" dirty="0">
                          <a:ea typeface="宋体" panose="02010600030101010101" pitchFamily="2" charset="-122"/>
                        </a:rPr>
                        <a:t>S&lt;90</a:t>
                      </a:r>
                      <a:endParaRPr lang="en-US" altLang="zh-CN" dirty="0">
                        <a:ea typeface="宋体" panose="02010600030101010101" pitchFamily="2" charset="-122"/>
                      </a:endParaRPr>
                    </a:p>
                  </p:txBody>
                </p:sp>
              </p:grpSp>
              <p:grpSp>
                <p:nvGrpSpPr>
                  <p:cNvPr id="4" name="组合 3"/>
                  <p:cNvGrpSpPr/>
                  <p:nvPr/>
                </p:nvGrpSpPr>
                <p:grpSpPr>
                  <a:xfrm>
                    <a:off x="5541125" y="3280074"/>
                    <a:ext cx="2665412" cy="1871663"/>
                    <a:chOff x="5541125" y="3280074"/>
                    <a:chExt cx="2665412" cy="1871663"/>
                  </a:xfrm>
                </p:grpSpPr>
                <p:sp>
                  <p:nvSpPr>
                    <p:cNvPr id="142" name="Line 41"/>
                    <p:cNvSpPr>
                      <a:spLocks noChangeShapeType="1"/>
                    </p:cNvSpPr>
                    <p:nvPr/>
                  </p:nvSpPr>
                  <p:spPr bwMode="auto">
                    <a:xfrm>
                      <a:off x="6333287" y="3640437"/>
                      <a:ext cx="0" cy="576263"/>
                    </a:xfrm>
                    <a:prstGeom prst="line">
                      <a:avLst/>
                    </a:prstGeom>
                    <a:noFill/>
                    <a:ln w="9525">
                      <a:solidFill>
                        <a:schemeClr val="tx1"/>
                      </a:solidFill>
                      <a:round/>
                      <a:tailEnd type="triangle" w="med" len="med"/>
                    </a:ln>
                  </p:spPr>
                  <p:txBody>
                    <a:bodyPr/>
                    <a:lstStyle/>
                    <a:p>
                      <a:endParaRPr lang="zh-CN" altLang="en-US"/>
                    </a:p>
                  </p:txBody>
                </p:sp>
                <p:grpSp>
                  <p:nvGrpSpPr>
                    <p:cNvPr id="3" name="组合 2"/>
                    <p:cNvGrpSpPr/>
                    <p:nvPr/>
                  </p:nvGrpSpPr>
                  <p:grpSpPr>
                    <a:xfrm>
                      <a:off x="5541125" y="3280074"/>
                      <a:ext cx="2665412" cy="1871663"/>
                      <a:chOff x="5541125" y="3280074"/>
                      <a:chExt cx="2665412" cy="1871663"/>
                    </a:xfrm>
                  </p:grpSpPr>
                  <p:sp>
                    <p:nvSpPr>
                      <p:cNvPr id="138" name="AutoShape 36"/>
                      <p:cNvSpPr>
                        <a:spLocks noChangeArrowheads="1"/>
                      </p:cNvSpPr>
                      <p:nvPr/>
                    </p:nvSpPr>
                    <p:spPr bwMode="auto">
                      <a:xfrm>
                        <a:off x="6333287" y="3280074"/>
                        <a:ext cx="1873250" cy="720725"/>
                      </a:xfrm>
                      <a:prstGeom prst="flowChartDecision">
                        <a:avLst/>
                      </a:prstGeom>
                      <a:solidFill>
                        <a:srgbClr val="00B0F0"/>
                      </a:solidFill>
                      <a:ln w="9525">
                        <a:solidFill>
                          <a:schemeClr val="tx1"/>
                        </a:solidFill>
                        <a:miter lim="800000"/>
                      </a:ln>
                    </p:spPr>
                    <p:txBody>
                      <a:bodyPr wrap="none" anchor="ctr"/>
                      <a:lstStyle/>
                      <a:p>
                        <a:pPr algn="ctr"/>
                        <a:r>
                          <a:rPr lang="en-US" altLang="zh-CN" dirty="0">
                            <a:ea typeface="宋体" panose="02010600030101010101" pitchFamily="2" charset="-122"/>
                          </a:rPr>
                          <a:t>70&gt;S&gt;=60</a:t>
                        </a:r>
                        <a:endParaRPr lang="en-US" altLang="zh-CN" dirty="0">
                          <a:ea typeface="宋体" panose="02010600030101010101" pitchFamily="2" charset="-122"/>
                        </a:endParaRPr>
                      </a:p>
                    </p:txBody>
                  </p:sp>
                  <p:sp>
                    <p:nvSpPr>
                      <p:cNvPr id="139" name="AutoShape 38"/>
                      <p:cNvSpPr>
                        <a:spLocks noChangeArrowheads="1"/>
                      </p:cNvSpPr>
                      <p:nvPr/>
                    </p:nvSpPr>
                    <p:spPr bwMode="auto">
                      <a:xfrm>
                        <a:off x="5542712" y="4216699"/>
                        <a:ext cx="1584325" cy="720725"/>
                      </a:xfrm>
                      <a:prstGeom prst="flowChartDecision">
                        <a:avLst/>
                      </a:prstGeom>
                      <a:solidFill>
                        <a:srgbClr val="00B0F0"/>
                      </a:solidFill>
                      <a:ln w="9525">
                        <a:solidFill>
                          <a:schemeClr val="tx1"/>
                        </a:solidFill>
                        <a:miter lim="800000"/>
                      </a:ln>
                    </p:spPr>
                    <p:txBody>
                      <a:bodyPr wrap="none" anchor="ctr"/>
                      <a:lstStyle/>
                      <a:p>
                        <a:pPr algn="ctr"/>
                        <a:r>
                          <a:rPr lang="en-US" altLang="zh-CN" dirty="0">
                            <a:ea typeface="宋体" panose="02010600030101010101" pitchFamily="2" charset="-122"/>
                          </a:rPr>
                          <a:t>80&gt;S&gt;=70</a:t>
                        </a:r>
                        <a:endParaRPr lang="en-US" altLang="zh-CN" dirty="0">
                          <a:ea typeface="宋体" panose="02010600030101010101" pitchFamily="2" charset="-122"/>
                        </a:endParaRPr>
                      </a:p>
                    </p:txBody>
                  </p:sp>
                  <p:sp>
                    <p:nvSpPr>
                      <p:cNvPr id="143" name="Line 42"/>
                      <p:cNvSpPr>
                        <a:spLocks noChangeShapeType="1"/>
                      </p:cNvSpPr>
                      <p:nvPr/>
                    </p:nvSpPr>
                    <p:spPr bwMode="auto">
                      <a:xfrm>
                        <a:off x="8206537" y="3640437"/>
                        <a:ext cx="0" cy="576263"/>
                      </a:xfrm>
                      <a:prstGeom prst="line">
                        <a:avLst/>
                      </a:prstGeom>
                      <a:noFill/>
                      <a:ln w="9525">
                        <a:solidFill>
                          <a:schemeClr val="tx1"/>
                        </a:solidFill>
                        <a:round/>
                        <a:tailEnd type="triangle" w="med" len="med"/>
                      </a:ln>
                    </p:spPr>
                    <p:txBody>
                      <a:bodyPr/>
                      <a:lstStyle/>
                      <a:p>
                        <a:endParaRPr lang="zh-CN" altLang="en-US"/>
                      </a:p>
                    </p:txBody>
                  </p:sp>
                  <p:sp>
                    <p:nvSpPr>
                      <p:cNvPr id="147" name="Rectangle 46"/>
                      <p:cNvSpPr>
                        <a:spLocks noChangeArrowheads="1"/>
                      </p:cNvSpPr>
                      <p:nvPr/>
                    </p:nvSpPr>
                    <p:spPr bwMode="auto">
                      <a:xfrm>
                        <a:off x="5541125" y="4719937"/>
                        <a:ext cx="503238" cy="431800"/>
                      </a:xfrm>
                      <a:prstGeom prst="rect">
                        <a:avLst/>
                      </a:prstGeom>
                      <a:noFill/>
                      <a:ln w="9525">
                        <a:noFill/>
                        <a:miter lim="800000"/>
                      </a:ln>
                    </p:spPr>
                    <p:txBody>
                      <a:bodyPr wrap="none" anchor="ctr"/>
                      <a:lstStyle/>
                      <a:p>
                        <a:r>
                          <a:rPr lang="en-US" altLang="zh-CN" b="1" dirty="0">
                            <a:ea typeface="宋体" panose="02010600030101010101" pitchFamily="2" charset="-122"/>
                          </a:rPr>
                          <a:t>N</a:t>
                        </a:r>
                        <a:endParaRPr lang="en-US" altLang="zh-CN" b="1" dirty="0">
                          <a:ea typeface="宋体" panose="02010600030101010101" pitchFamily="2" charset="-122"/>
                        </a:endParaRPr>
                      </a:p>
                    </p:txBody>
                  </p:sp>
                  <p:sp>
                    <p:nvSpPr>
                      <p:cNvPr id="149" name="Line 48"/>
                      <p:cNvSpPr>
                        <a:spLocks noChangeShapeType="1"/>
                      </p:cNvSpPr>
                      <p:nvPr/>
                    </p:nvSpPr>
                    <p:spPr bwMode="auto">
                      <a:xfrm flipH="1">
                        <a:off x="7125449" y="4577062"/>
                        <a:ext cx="1" cy="573668"/>
                      </a:xfrm>
                      <a:prstGeom prst="line">
                        <a:avLst/>
                      </a:prstGeom>
                      <a:noFill/>
                      <a:ln w="9525">
                        <a:solidFill>
                          <a:schemeClr val="tx1"/>
                        </a:solidFill>
                        <a:round/>
                        <a:tailEnd type="triangle" w="med" len="med"/>
                      </a:ln>
                    </p:spPr>
                    <p:txBody>
                      <a:bodyPr/>
                      <a:lstStyle/>
                      <a:p>
                        <a:endParaRPr lang="zh-CN" altLang="en-US"/>
                      </a:p>
                    </p:txBody>
                  </p:sp>
                </p:grpSp>
              </p:grpSp>
              <p:sp>
                <p:nvSpPr>
                  <p:cNvPr id="160" name="Rectangle 59"/>
                  <p:cNvSpPr>
                    <a:spLocks noChangeArrowheads="1"/>
                  </p:cNvSpPr>
                  <p:nvPr/>
                </p:nvSpPr>
                <p:spPr bwMode="auto">
                  <a:xfrm>
                    <a:off x="4748962" y="5656562"/>
                    <a:ext cx="358775" cy="431800"/>
                  </a:xfrm>
                  <a:prstGeom prst="rect">
                    <a:avLst/>
                  </a:prstGeom>
                  <a:noFill/>
                  <a:ln w="9525">
                    <a:noFill/>
                    <a:miter lim="800000"/>
                  </a:ln>
                </p:spPr>
                <p:txBody>
                  <a:bodyPr wrap="none" anchor="ctr"/>
                  <a:lstStyle/>
                  <a:p>
                    <a:r>
                      <a:rPr lang="en-US" altLang="zh-CN" b="1" dirty="0">
                        <a:ea typeface="宋体" panose="02010600030101010101" pitchFamily="2" charset="-122"/>
                      </a:rPr>
                      <a:t>N</a:t>
                    </a:r>
                    <a:endParaRPr lang="en-US" altLang="zh-CN" b="1" dirty="0">
                      <a:ea typeface="宋体" panose="02010600030101010101" pitchFamily="2" charset="-122"/>
                    </a:endParaRPr>
                  </a:p>
                </p:txBody>
              </p:sp>
            </p:grpSp>
          </p:grpSp>
        </p:grpSp>
        <p:sp>
          <p:nvSpPr>
            <p:cNvPr id="161" name="Rectangle 60"/>
            <p:cNvSpPr>
              <a:spLocks noChangeArrowheads="1"/>
            </p:cNvSpPr>
            <p:nvPr/>
          </p:nvSpPr>
          <p:spPr bwMode="auto">
            <a:xfrm>
              <a:off x="6680787" y="4441244"/>
              <a:ext cx="237490" cy="431800"/>
            </a:xfrm>
            <a:prstGeom prst="rect">
              <a:avLst/>
            </a:prstGeom>
            <a:noFill/>
            <a:ln w="9525">
              <a:noFill/>
              <a:miter lim="800000"/>
            </a:ln>
          </p:spPr>
          <p:txBody>
            <a:bodyPr wrap="none" anchor="ctr"/>
            <a:lstStyle/>
            <a:p>
              <a:r>
                <a:rPr lang="en-US" altLang="zh-CN" b="1" dirty="0">
                  <a:ea typeface="宋体" panose="02010600030101010101" pitchFamily="2" charset="-122"/>
                </a:rPr>
                <a:t>Y</a:t>
              </a:r>
              <a:endParaRPr lang="en-US" altLang="zh-CN" b="1" dirty="0">
                <a:ea typeface="宋体" panose="02010600030101010101" pitchFamily="2" charset="-122"/>
              </a:endParaRPr>
            </a:p>
          </p:txBody>
        </p:sp>
        <p:sp>
          <p:nvSpPr>
            <p:cNvPr id="65" name="Rectangle 46"/>
            <p:cNvSpPr>
              <a:spLocks noChangeArrowheads="1"/>
            </p:cNvSpPr>
            <p:nvPr/>
          </p:nvSpPr>
          <p:spPr bwMode="auto">
            <a:xfrm>
              <a:off x="6991103" y="2497028"/>
              <a:ext cx="503238" cy="431800"/>
            </a:xfrm>
            <a:prstGeom prst="rect">
              <a:avLst/>
            </a:prstGeom>
            <a:noFill/>
            <a:ln w="9525">
              <a:noFill/>
              <a:miter lim="800000"/>
            </a:ln>
          </p:spPr>
          <p:txBody>
            <a:bodyPr wrap="none" anchor="ctr"/>
            <a:lstStyle/>
            <a:p>
              <a:r>
                <a:rPr lang="en-US" altLang="zh-CN" b="1" dirty="0">
                  <a:ea typeface="宋体" panose="02010600030101010101" pitchFamily="2" charset="-122"/>
                </a:rPr>
                <a:t>N</a:t>
              </a:r>
              <a:endParaRPr lang="en-US" altLang="zh-CN" b="1" dirty="0">
                <a:ea typeface="宋体" panose="02010600030101010101" pitchFamily="2" charset="-122"/>
              </a:endParaRPr>
            </a:p>
          </p:txBody>
        </p:sp>
        <p:sp>
          <p:nvSpPr>
            <p:cNvPr id="66" name="Line 55"/>
            <p:cNvSpPr>
              <a:spLocks noChangeShapeType="1"/>
            </p:cNvSpPr>
            <p:nvPr/>
          </p:nvSpPr>
          <p:spPr bwMode="auto">
            <a:xfrm>
              <a:off x="6054181" y="5305340"/>
              <a:ext cx="0" cy="719138"/>
            </a:xfrm>
            <a:prstGeom prst="line">
              <a:avLst/>
            </a:prstGeom>
            <a:noFill/>
            <a:ln w="9525">
              <a:solidFill>
                <a:schemeClr val="tx1"/>
              </a:solidFill>
              <a:round/>
              <a:tailEnd type="triangle" w="med" len="med"/>
            </a:ln>
          </p:spPr>
          <p:txBody>
            <a:bodyPr/>
            <a:lstStyle/>
            <a:p>
              <a:endParaRPr lang="zh-CN" altLang="en-US"/>
            </a:p>
          </p:txBody>
        </p:sp>
        <p:sp>
          <p:nvSpPr>
            <p:cNvPr id="67" name="Rectangle 56"/>
            <p:cNvSpPr>
              <a:spLocks noChangeArrowheads="1"/>
            </p:cNvSpPr>
            <p:nvPr/>
          </p:nvSpPr>
          <p:spPr bwMode="auto">
            <a:xfrm>
              <a:off x="4758285" y="5449356"/>
              <a:ext cx="431800" cy="431800"/>
            </a:xfrm>
            <a:prstGeom prst="rect">
              <a:avLst/>
            </a:prstGeom>
            <a:noFill/>
            <a:ln w="9525">
              <a:noFill/>
              <a:miter lim="800000"/>
            </a:ln>
          </p:spPr>
          <p:txBody>
            <a:bodyPr wrap="none" anchor="ctr"/>
            <a:lstStyle/>
            <a:p>
              <a:r>
                <a:rPr lang="en-US" altLang="zh-CN" b="1" dirty="0">
                  <a:ea typeface="宋体" panose="02010600030101010101" pitchFamily="2" charset="-122"/>
                </a:rPr>
                <a:t>N</a:t>
              </a:r>
              <a:endParaRPr lang="en-US" altLang="zh-CN" b="1" dirty="0">
                <a:ea typeface="宋体" panose="02010600030101010101" pitchFamily="2" charset="-122"/>
              </a:endParaRPr>
            </a:p>
          </p:txBody>
        </p:sp>
        <p:sp>
          <p:nvSpPr>
            <p:cNvPr id="68" name="椭圆 67"/>
            <p:cNvSpPr/>
            <p:nvPr/>
          </p:nvSpPr>
          <p:spPr>
            <a:xfrm>
              <a:off x="8718477" y="3001084"/>
              <a:ext cx="360040"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69" name="椭圆 68"/>
            <p:cNvSpPr/>
            <p:nvPr/>
          </p:nvSpPr>
          <p:spPr>
            <a:xfrm>
              <a:off x="4614021" y="6025420"/>
              <a:ext cx="360040"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70" name="椭圆 69"/>
            <p:cNvSpPr/>
            <p:nvPr/>
          </p:nvSpPr>
          <p:spPr>
            <a:xfrm>
              <a:off x="5838157" y="6025420"/>
              <a:ext cx="360040"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71" name="椭圆 70"/>
            <p:cNvSpPr/>
            <p:nvPr/>
          </p:nvSpPr>
          <p:spPr>
            <a:xfrm>
              <a:off x="6846269" y="5017308"/>
              <a:ext cx="360040"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72" name="椭圆 71"/>
            <p:cNvSpPr/>
            <p:nvPr/>
          </p:nvSpPr>
          <p:spPr>
            <a:xfrm>
              <a:off x="7638357" y="3937188"/>
              <a:ext cx="360040"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74" name="Line 50"/>
            <p:cNvSpPr>
              <a:spLocks noChangeShapeType="1"/>
            </p:cNvSpPr>
            <p:nvPr/>
          </p:nvSpPr>
          <p:spPr bwMode="auto">
            <a:xfrm>
              <a:off x="7926389" y="1416908"/>
              <a:ext cx="0" cy="655205"/>
            </a:xfrm>
            <a:prstGeom prst="line">
              <a:avLst/>
            </a:prstGeom>
            <a:noFill/>
            <a:ln w="9525">
              <a:solidFill>
                <a:schemeClr val="tx1"/>
              </a:solidFill>
              <a:round/>
              <a:tailEnd type="triangle" w="med" len="med"/>
            </a:ln>
          </p:spPr>
          <p:txBody>
            <a:bodyPr/>
            <a:lstStyle/>
            <a:p>
              <a:endParaRPr lang="zh-CN" altLang="en-US"/>
            </a:p>
          </p:txBody>
        </p:sp>
        <p:sp>
          <p:nvSpPr>
            <p:cNvPr id="8" name="文本框 7"/>
            <p:cNvSpPr txBox="1"/>
            <p:nvPr/>
          </p:nvSpPr>
          <p:spPr>
            <a:xfrm>
              <a:off x="8536087" y="3299237"/>
              <a:ext cx="828055" cy="369332"/>
            </a:xfrm>
            <a:prstGeom prst="rect">
              <a:avLst/>
            </a:prstGeom>
            <a:noFill/>
          </p:spPr>
          <p:txBody>
            <a:bodyPr wrap="square" rtlCol="0">
              <a:spAutoFit/>
            </a:bodyPr>
            <a:lstStyle/>
            <a:p>
              <a:r>
                <a:rPr lang="en-US" altLang="zh-CN" dirty="0">
                  <a:solidFill>
                    <a:srgbClr val="FF0000"/>
                  </a:solidFill>
                </a:rPr>
                <a:t>3500</a:t>
              </a:r>
              <a:endParaRPr lang="zh-CN" altLang="en-US" dirty="0">
                <a:solidFill>
                  <a:srgbClr val="FF0000"/>
                </a:solidFill>
              </a:endParaRPr>
            </a:p>
          </p:txBody>
        </p:sp>
        <p:sp>
          <p:nvSpPr>
            <p:cNvPr id="73" name="文本框 72"/>
            <p:cNvSpPr txBox="1"/>
            <p:nvPr/>
          </p:nvSpPr>
          <p:spPr>
            <a:xfrm>
              <a:off x="7448914" y="4182102"/>
              <a:ext cx="828055" cy="369332"/>
            </a:xfrm>
            <a:prstGeom prst="rect">
              <a:avLst/>
            </a:prstGeom>
            <a:noFill/>
          </p:spPr>
          <p:txBody>
            <a:bodyPr wrap="square" rtlCol="0">
              <a:spAutoFit/>
            </a:bodyPr>
            <a:lstStyle/>
            <a:p>
              <a:r>
                <a:rPr lang="en-US" altLang="zh-CN" dirty="0">
                  <a:solidFill>
                    <a:srgbClr val="FF0000"/>
                  </a:solidFill>
                </a:rPr>
                <a:t>3000</a:t>
              </a:r>
              <a:endParaRPr lang="zh-CN" altLang="en-US" dirty="0">
                <a:solidFill>
                  <a:srgbClr val="FF0000"/>
                </a:solidFill>
              </a:endParaRPr>
            </a:p>
          </p:txBody>
        </p:sp>
        <p:sp>
          <p:nvSpPr>
            <p:cNvPr id="75" name="文本框 74"/>
            <p:cNvSpPr txBox="1"/>
            <p:nvPr/>
          </p:nvSpPr>
          <p:spPr>
            <a:xfrm>
              <a:off x="6660315" y="5266799"/>
              <a:ext cx="828055" cy="369332"/>
            </a:xfrm>
            <a:prstGeom prst="rect">
              <a:avLst/>
            </a:prstGeom>
            <a:noFill/>
          </p:spPr>
          <p:txBody>
            <a:bodyPr wrap="square" rtlCol="0">
              <a:spAutoFit/>
            </a:bodyPr>
            <a:lstStyle/>
            <a:p>
              <a:r>
                <a:rPr lang="en-US" altLang="zh-CN" dirty="0">
                  <a:solidFill>
                    <a:srgbClr val="FF0000"/>
                  </a:solidFill>
                </a:rPr>
                <a:t>1500</a:t>
              </a:r>
              <a:endParaRPr lang="zh-CN" altLang="en-US" dirty="0">
                <a:solidFill>
                  <a:srgbClr val="FF0000"/>
                </a:solidFill>
              </a:endParaRPr>
            </a:p>
          </p:txBody>
        </p:sp>
        <p:sp>
          <p:nvSpPr>
            <p:cNvPr id="76" name="文本框 75"/>
            <p:cNvSpPr txBox="1"/>
            <p:nvPr/>
          </p:nvSpPr>
          <p:spPr>
            <a:xfrm>
              <a:off x="4492595" y="6271448"/>
              <a:ext cx="828055" cy="369332"/>
            </a:xfrm>
            <a:prstGeom prst="rect">
              <a:avLst/>
            </a:prstGeom>
            <a:noFill/>
          </p:spPr>
          <p:txBody>
            <a:bodyPr wrap="square" rtlCol="0">
              <a:spAutoFit/>
            </a:bodyPr>
            <a:lstStyle/>
            <a:p>
              <a:r>
                <a:rPr lang="en-US" altLang="zh-CN" dirty="0">
                  <a:solidFill>
                    <a:srgbClr val="FF0000"/>
                  </a:solidFill>
                </a:rPr>
                <a:t>500</a:t>
              </a:r>
              <a:endParaRPr lang="zh-CN" altLang="en-US" dirty="0">
                <a:solidFill>
                  <a:srgbClr val="FF0000"/>
                </a:solidFill>
              </a:endParaRPr>
            </a:p>
          </p:txBody>
        </p:sp>
        <p:sp>
          <p:nvSpPr>
            <p:cNvPr id="77" name="文本框 76"/>
            <p:cNvSpPr txBox="1"/>
            <p:nvPr/>
          </p:nvSpPr>
          <p:spPr>
            <a:xfrm>
              <a:off x="5704797" y="6271448"/>
              <a:ext cx="828055" cy="369332"/>
            </a:xfrm>
            <a:prstGeom prst="rect">
              <a:avLst/>
            </a:prstGeom>
            <a:noFill/>
          </p:spPr>
          <p:txBody>
            <a:bodyPr wrap="square" rtlCol="0">
              <a:spAutoFit/>
            </a:bodyPr>
            <a:lstStyle/>
            <a:p>
              <a:r>
                <a:rPr lang="en-US" altLang="zh-CN" dirty="0">
                  <a:solidFill>
                    <a:srgbClr val="FF0000"/>
                  </a:solidFill>
                </a:rPr>
                <a:t>1500</a:t>
              </a:r>
              <a:endParaRPr lang="zh-CN" altLang="en-US" dirty="0">
                <a:solidFill>
                  <a:srgbClr val="FF0000"/>
                </a:solidFill>
              </a:endParaRPr>
            </a:p>
          </p:txBody>
        </p:sp>
      </p:grpSp>
      <p:grpSp>
        <p:nvGrpSpPr>
          <p:cNvPr id="78" name="组合 77"/>
          <p:cNvGrpSpPr/>
          <p:nvPr/>
        </p:nvGrpSpPr>
        <p:grpSpPr>
          <a:xfrm>
            <a:off x="251520" y="129471"/>
            <a:ext cx="7848872" cy="649551"/>
            <a:chOff x="718072" y="5184550"/>
            <a:chExt cx="7848872" cy="649551"/>
          </a:xfrm>
        </p:grpSpPr>
        <p:grpSp>
          <p:nvGrpSpPr>
            <p:cNvPr id="79" name="组合 78"/>
            <p:cNvGrpSpPr/>
            <p:nvPr/>
          </p:nvGrpSpPr>
          <p:grpSpPr>
            <a:xfrm>
              <a:off x="718072" y="5184550"/>
              <a:ext cx="7848872" cy="649551"/>
              <a:chOff x="738579" y="5820119"/>
              <a:chExt cx="8549038" cy="850570"/>
            </a:xfrm>
          </p:grpSpPr>
          <p:sp>
            <p:nvSpPr>
              <p:cNvPr id="81"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2" name="TextBox 6"/>
              <p:cNvSpPr txBox="1">
                <a:spLocks noChangeArrowheads="1"/>
              </p:cNvSpPr>
              <p:nvPr/>
            </p:nvSpPr>
            <p:spPr bwMode="auto">
              <a:xfrm>
                <a:off x="738579" y="5824367"/>
                <a:ext cx="8549038" cy="84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8.7 </a:t>
                </a:r>
                <a:r>
                  <a:rPr lang="zh-CN" altLang="en-US" sz="3600" b="1" dirty="0">
                    <a:latin typeface="Times New Roman" panose="02020603050405020304" pitchFamily="18" charset="0"/>
                    <a:ea typeface="黑体" panose="02010609060101010101" pitchFamily="49" charset="-122"/>
                  </a:rPr>
                  <a:t>哈夫曼树 </a:t>
                </a:r>
                <a:r>
                  <a:rPr lang="en-US" altLang="zh-CN" sz="3600" b="1" dirty="0">
                    <a:latin typeface="Times New Roman" panose="02020603050405020304" pitchFamily="18" charset="0"/>
                    <a:ea typeface="黑体" panose="02010609060101010101" pitchFamily="49" charset="-122"/>
                  </a:rPr>
                  <a:t>(</a:t>
                </a:r>
                <a:r>
                  <a:rPr lang="en-US" altLang="zh-CN" sz="3600" b="1" dirty="0">
                    <a:solidFill>
                      <a:srgbClr val="0000FF"/>
                    </a:solidFill>
                    <a:latin typeface="Times New Roman" panose="02020603050405020304" pitchFamily="18" charset="0"/>
                    <a:ea typeface="黑体" panose="02010609060101010101" pitchFamily="49" charset="-122"/>
                  </a:rPr>
                  <a:t>Huffman Tree</a:t>
                </a:r>
                <a:r>
                  <a:rPr lang="en-US" altLang="zh-CN" sz="3600" b="1" dirty="0">
                    <a:latin typeface="Times New Roman" panose="02020603050405020304" pitchFamily="18" charset="0"/>
                    <a:ea typeface="黑体" panose="02010609060101010101" pitchFamily="49" charset="-122"/>
                  </a:rPr>
                  <a:t>)</a:t>
                </a:r>
                <a:endParaRPr lang="zh-CN" altLang="en-US" sz="3600" b="1" dirty="0">
                  <a:latin typeface="Times New Roman" panose="02020603050405020304" pitchFamily="18" charset="0"/>
                  <a:ea typeface="黑体" panose="02010609060101010101" pitchFamily="49" charset="-122"/>
                </a:endParaRPr>
              </a:p>
            </p:txBody>
          </p:sp>
        </p:grpSp>
        <p:pic>
          <p:nvPicPr>
            <p:cNvPr id="80" name="图片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552" y="5308113"/>
              <a:ext cx="386546" cy="387475"/>
            </a:xfrm>
            <a:prstGeom prst="rect">
              <a:avLst/>
            </a:prstGeom>
          </p:spPr>
        </p:pic>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1923">
                                            <p:txEl>
                                              <p:pRg st="0" end="0"/>
                                            </p:txEl>
                                          </p:spTgt>
                                        </p:tgtEl>
                                        <p:attrNameLst>
                                          <p:attrName>style.visibility</p:attrName>
                                        </p:attrNameLst>
                                      </p:cBhvr>
                                      <p:to>
                                        <p:strVal val="visible"/>
                                      </p:to>
                                    </p:set>
                                    <p:animEffect transition="in" filter="blinds(horizontal)">
                                      <p:cBhvr>
                                        <p:cTn id="18" dur="500"/>
                                        <p:tgtEl>
                                          <p:spTgt spid="8192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1923">
                                            <p:txEl>
                                              <p:pRg st="1" end="1"/>
                                            </p:txEl>
                                          </p:spTgt>
                                        </p:tgtEl>
                                        <p:attrNameLst>
                                          <p:attrName>style.visibility</p:attrName>
                                        </p:attrNameLst>
                                      </p:cBhvr>
                                      <p:to>
                                        <p:strVal val="visible"/>
                                      </p:to>
                                    </p:set>
                                    <p:animEffect transition="in" filter="blinds(horizontal)">
                                      <p:cBhvr>
                                        <p:cTn id="23" dur="500"/>
                                        <p:tgtEl>
                                          <p:spTgt spid="8192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1923">
                                            <p:txEl>
                                              <p:pRg st="2" end="2"/>
                                            </p:txEl>
                                          </p:spTgt>
                                        </p:tgtEl>
                                        <p:attrNameLst>
                                          <p:attrName>style.visibility</p:attrName>
                                        </p:attrNameLst>
                                      </p:cBhvr>
                                      <p:to>
                                        <p:strVal val="visible"/>
                                      </p:to>
                                    </p:set>
                                    <p:animEffect transition="in" filter="blinds(horizontal)">
                                      <p:cBhvr>
                                        <p:cTn id="28" dur="500"/>
                                        <p:tgtEl>
                                          <p:spTgt spid="8192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81923">
                                            <p:txEl>
                                              <p:pRg st="3" end="3"/>
                                            </p:txEl>
                                          </p:spTgt>
                                        </p:tgtEl>
                                        <p:attrNameLst>
                                          <p:attrName>style.visibility</p:attrName>
                                        </p:attrNameLst>
                                      </p:cBhvr>
                                      <p:to>
                                        <p:strVal val="visible"/>
                                      </p:to>
                                    </p:set>
                                    <p:animEffect transition="in" filter="blinds(horizontal)">
                                      <p:cBhvr>
                                        <p:cTn id="33" dur="500"/>
                                        <p:tgtEl>
                                          <p:spTgt spid="8192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81923">
                                            <p:txEl>
                                              <p:pRg st="4" end="4"/>
                                            </p:txEl>
                                          </p:spTgt>
                                        </p:tgtEl>
                                        <p:attrNameLst>
                                          <p:attrName>style.visibility</p:attrName>
                                        </p:attrNameLst>
                                      </p:cBhvr>
                                      <p:to>
                                        <p:strVal val="visible"/>
                                      </p:to>
                                    </p:set>
                                    <p:animEffect transition="in" filter="blinds(horizontal)">
                                      <p:cBhvr>
                                        <p:cTn id="38" dur="500"/>
                                        <p:tgtEl>
                                          <p:spTgt spid="819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autoUpdateAnimBg="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0FB6F37A-53C8-4636-9ECD-172D2EF1D378}"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82947" name="Rectangle 3"/>
          <p:cNvSpPr>
            <a:spLocks noGrp="1" noChangeArrowheads="1"/>
          </p:cNvSpPr>
          <p:nvPr>
            <p:ph type="body" idx="1"/>
          </p:nvPr>
        </p:nvSpPr>
        <p:spPr>
          <a:xfrm>
            <a:off x="323528" y="893540"/>
            <a:ext cx="8424936" cy="4678451"/>
          </a:xfrm>
        </p:spPr>
        <p:txBody>
          <a:bodyPr/>
          <a:lstStyle/>
          <a:p>
            <a:pPr eaLnBrk="1" hangingPunct="1">
              <a:buClr>
                <a:srgbClr val="FF0000"/>
              </a:buClr>
              <a:buFont typeface="Wingdings" panose="05000000000000000000" pitchFamily="2" charset="2"/>
              <a:buChar char="Ø"/>
            </a:pPr>
            <a:r>
              <a:rPr lang="en-US" altLang="zh-CN" sz="2800" b="1" dirty="0"/>
              <a:t>3. </a:t>
            </a:r>
            <a:r>
              <a:rPr lang="zh-CN" altLang="en-US" sz="2800" b="1" dirty="0"/>
              <a:t>哈夫曼编码 </a:t>
            </a:r>
            <a:endParaRPr lang="zh-CN" altLang="en-US" sz="2800" b="1" dirty="0"/>
          </a:p>
          <a:p>
            <a:pPr lvl="1">
              <a:buClr>
                <a:srgbClr val="FF0000"/>
              </a:buClr>
              <a:buFont typeface="Wingdings" panose="05000000000000000000" pitchFamily="2" charset="2"/>
              <a:buChar char="ü"/>
            </a:pPr>
            <a:r>
              <a:rPr lang="zh-CN" altLang="en-US" sz="2000" b="1" dirty="0"/>
              <a:t>例：已知一个文件中共有</a:t>
            </a:r>
            <a:r>
              <a:rPr lang="en-US" altLang="zh-CN" sz="2000" b="1" dirty="0"/>
              <a:t>10</a:t>
            </a:r>
            <a:r>
              <a:rPr lang="zh-CN" altLang="en-US" sz="2000" b="1" dirty="0"/>
              <a:t>个不同的字符，各字符出现的频次分</a:t>
            </a:r>
            <a:endParaRPr lang="en-US" altLang="zh-CN" sz="2000" b="1" dirty="0"/>
          </a:p>
          <a:p>
            <a:pPr marL="457200" lvl="1" indent="0">
              <a:buClr>
                <a:srgbClr val="FF0000"/>
              </a:buClr>
              <a:buNone/>
            </a:pPr>
            <a:r>
              <a:rPr lang="en-US" altLang="zh-CN" sz="2000" b="1" dirty="0"/>
              <a:t>             </a:t>
            </a:r>
            <a:r>
              <a:rPr lang="zh-CN" altLang="en-US" sz="2000" b="1" dirty="0"/>
              <a:t>别是：</a:t>
            </a:r>
            <a:endParaRPr lang="zh-CN" altLang="en-US" sz="2000" b="1" dirty="0"/>
          </a:p>
          <a:p>
            <a:pPr marL="457200" lvl="1" indent="0">
              <a:buClr>
                <a:srgbClr val="FF0000"/>
              </a:buClr>
              <a:buNone/>
            </a:pPr>
            <a:r>
              <a:rPr lang="en-US" altLang="zh-CN" sz="2000" b="1" dirty="0"/>
              <a:t>    </a:t>
            </a:r>
            <a:r>
              <a:rPr lang="zh-CN" altLang="en-US" sz="2000" dirty="0"/>
              <a:t>                 </a:t>
            </a:r>
            <a:r>
              <a:rPr lang="en-US" altLang="zh-CN" sz="2000" dirty="0"/>
              <a:t>{50</a:t>
            </a:r>
            <a:r>
              <a:rPr lang="zh-CN" altLang="en-US" sz="2000" dirty="0"/>
              <a:t>，</a:t>
            </a:r>
            <a:r>
              <a:rPr lang="en-US" altLang="zh-CN" sz="2000" dirty="0"/>
              <a:t>40</a:t>
            </a:r>
            <a:r>
              <a:rPr lang="zh-CN" altLang="en-US" sz="2000" dirty="0"/>
              <a:t>，</a:t>
            </a:r>
            <a:r>
              <a:rPr lang="en-US" altLang="zh-CN" sz="2000" dirty="0"/>
              <a:t>38</a:t>
            </a:r>
            <a:r>
              <a:rPr lang="zh-CN" altLang="en-US" sz="2000" dirty="0"/>
              <a:t>，</a:t>
            </a:r>
            <a:r>
              <a:rPr lang="en-US" altLang="zh-CN" sz="2000" dirty="0"/>
              <a:t>32</a:t>
            </a:r>
            <a:r>
              <a:rPr lang="zh-CN" altLang="en-US" sz="2000" dirty="0"/>
              <a:t>，</a:t>
            </a:r>
            <a:r>
              <a:rPr lang="en-US" altLang="zh-CN" sz="2000" dirty="0"/>
              <a:t>30</a:t>
            </a:r>
            <a:r>
              <a:rPr lang="zh-CN" altLang="en-US" sz="2000" dirty="0"/>
              <a:t>，</a:t>
            </a:r>
            <a:r>
              <a:rPr lang="en-US" altLang="zh-CN" sz="2000" dirty="0"/>
              <a:t>25</a:t>
            </a:r>
            <a:r>
              <a:rPr lang="zh-CN" altLang="en-US" sz="2000" dirty="0"/>
              <a:t>，</a:t>
            </a:r>
            <a:r>
              <a:rPr lang="en-US" altLang="zh-CN" sz="2000" dirty="0"/>
              <a:t>20</a:t>
            </a:r>
            <a:r>
              <a:rPr lang="zh-CN" altLang="en-US" sz="2000" dirty="0"/>
              <a:t>，</a:t>
            </a:r>
            <a:r>
              <a:rPr lang="en-US" altLang="zh-CN" sz="2000" dirty="0"/>
              <a:t>15</a:t>
            </a:r>
            <a:r>
              <a:rPr lang="zh-CN" altLang="en-US" sz="2000" dirty="0"/>
              <a:t>，</a:t>
            </a:r>
            <a:r>
              <a:rPr lang="en-US" altLang="zh-CN" sz="2000" dirty="0"/>
              <a:t>10</a:t>
            </a:r>
            <a:r>
              <a:rPr lang="zh-CN" altLang="en-US" sz="2000" dirty="0"/>
              <a:t>，</a:t>
            </a:r>
            <a:r>
              <a:rPr lang="en-US" altLang="zh-CN" sz="2000" dirty="0"/>
              <a:t>3}</a:t>
            </a:r>
            <a:r>
              <a:rPr lang="zh-CN" altLang="en-US" sz="2000" dirty="0"/>
              <a:t>。</a:t>
            </a:r>
            <a:endParaRPr lang="zh-CN" altLang="en-US" sz="2000" dirty="0"/>
          </a:p>
          <a:p>
            <a:pPr eaLnBrk="1" hangingPunct="1">
              <a:buFont typeface="Wingdings" panose="05000000000000000000" pitchFamily="2" charset="2"/>
              <a:buNone/>
            </a:pPr>
            <a:r>
              <a:rPr lang="zh-CN" altLang="en-US" sz="2000" dirty="0"/>
              <a:t>                    试重新为各字符编码，以使文件最短（以实现压缩存储空间）。</a:t>
            </a:r>
            <a:endParaRPr lang="en-US" altLang="zh-CN" sz="2000" dirty="0"/>
          </a:p>
          <a:p>
            <a:pPr eaLnBrk="1" hangingPunct="1">
              <a:buFont typeface="Wingdings" panose="05000000000000000000" pitchFamily="2" charset="2"/>
              <a:buNone/>
            </a:pPr>
            <a:endParaRPr lang="zh-CN" altLang="en-US" sz="2000" dirty="0"/>
          </a:p>
          <a:p>
            <a:pPr eaLnBrk="1" hangingPunct="1">
              <a:buFont typeface="Wingdings" panose="05000000000000000000" pitchFamily="2" charset="2"/>
              <a:buNone/>
            </a:pPr>
            <a:r>
              <a:rPr lang="zh-CN" altLang="en-US" sz="2400" dirty="0">
                <a:solidFill>
                  <a:srgbClr val="FF0000"/>
                </a:solidFill>
              </a:rPr>
              <a:t>解</a:t>
            </a:r>
            <a:r>
              <a:rPr lang="zh-CN" altLang="en-US" sz="2400" dirty="0"/>
              <a:t>：该问题包括以下几个步骤：</a:t>
            </a:r>
            <a:endParaRPr lang="zh-CN" altLang="en-US" sz="2400" dirty="0"/>
          </a:p>
          <a:p>
            <a:pPr eaLnBrk="1" hangingPunct="1">
              <a:buFont typeface="Wingdings" panose="05000000000000000000" pitchFamily="2" charset="2"/>
              <a:buNone/>
            </a:pPr>
            <a:r>
              <a:rPr lang="zh-CN" altLang="en-US" sz="2200" b="1" dirty="0"/>
              <a:t>        </a:t>
            </a:r>
            <a:r>
              <a:rPr lang="en-US" altLang="zh-CN" sz="2200" b="1" dirty="0"/>
              <a:t>(1) </a:t>
            </a:r>
            <a:r>
              <a:rPr lang="zh-CN" altLang="en-US" sz="2200" b="1" dirty="0"/>
              <a:t>以各频率为权值，构造哈夫曼树</a:t>
            </a:r>
            <a:endParaRPr lang="zh-CN" altLang="en-US" sz="2200" b="1" dirty="0"/>
          </a:p>
          <a:p>
            <a:pPr eaLnBrk="1" hangingPunct="1">
              <a:buFont typeface="Wingdings" panose="05000000000000000000" pitchFamily="2" charset="2"/>
              <a:buNone/>
            </a:pPr>
            <a:r>
              <a:rPr lang="zh-CN" altLang="en-US" sz="2200" b="1" dirty="0"/>
              <a:t>        </a:t>
            </a:r>
            <a:r>
              <a:rPr lang="en-US" altLang="zh-CN" sz="2200" b="1" dirty="0"/>
              <a:t>(2) </a:t>
            </a:r>
            <a:r>
              <a:rPr lang="zh-CN" altLang="en-US" sz="2200" b="1" dirty="0"/>
              <a:t>对哈夫曼树编码</a:t>
            </a:r>
            <a:endParaRPr lang="zh-CN" altLang="en-US" sz="2200" b="1" dirty="0"/>
          </a:p>
          <a:p>
            <a:pPr eaLnBrk="1" hangingPunct="1">
              <a:buFont typeface="Wingdings" panose="05000000000000000000" pitchFamily="2" charset="2"/>
              <a:buNone/>
            </a:pPr>
            <a:r>
              <a:rPr lang="zh-CN" altLang="en-US" sz="2200" b="1" dirty="0"/>
              <a:t>              </a:t>
            </a:r>
            <a:r>
              <a:rPr lang="en-US" altLang="zh-CN" sz="2200" b="1" dirty="0"/>
              <a:t>----</a:t>
            </a:r>
            <a:r>
              <a:rPr lang="zh-CN" altLang="en-US" sz="2200" b="1" dirty="0"/>
              <a:t>以求得各字符的新编码</a:t>
            </a:r>
            <a:endParaRPr lang="zh-CN" altLang="en-US" sz="2200" b="1" dirty="0"/>
          </a:p>
          <a:p>
            <a:pPr eaLnBrk="1" hangingPunct="1">
              <a:buFont typeface="Wingdings" panose="05000000000000000000" pitchFamily="2" charset="2"/>
              <a:buNone/>
            </a:pPr>
            <a:r>
              <a:rPr lang="zh-CN" altLang="en-US" sz="2200" b="1" dirty="0"/>
              <a:t>        </a:t>
            </a:r>
            <a:r>
              <a:rPr lang="en-US" altLang="zh-CN" sz="2200" b="1" dirty="0"/>
              <a:t>(3) </a:t>
            </a:r>
            <a:r>
              <a:rPr lang="zh-CN" altLang="en-US" sz="2200" b="1" dirty="0"/>
              <a:t>以各字符的新编码替代原编码，</a:t>
            </a:r>
            <a:endParaRPr lang="zh-CN" altLang="en-US" sz="2200" b="1" dirty="0"/>
          </a:p>
          <a:p>
            <a:pPr eaLnBrk="1" hangingPunct="1">
              <a:buFont typeface="Wingdings" panose="05000000000000000000" pitchFamily="2" charset="2"/>
              <a:buNone/>
            </a:pPr>
            <a:r>
              <a:rPr lang="zh-CN" altLang="en-US" sz="2200" b="1" dirty="0"/>
              <a:t>              </a:t>
            </a:r>
            <a:r>
              <a:rPr lang="en-US" altLang="zh-CN" sz="2200" b="1" dirty="0"/>
              <a:t>----</a:t>
            </a:r>
            <a:r>
              <a:rPr lang="zh-CN" altLang="en-US" sz="2200" b="1" dirty="0"/>
              <a:t>从而实现对源文件的压缩</a:t>
            </a:r>
            <a:endParaRPr lang="zh-CN" altLang="en-US" sz="2200" b="1" dirty="0"/>
          </a:p>
        </p:txBody>
      </p:sp>
      <p:grpSp>
        <p:nvGrpSpPr>
          <p:cNvPr id="6" name="组合 5"/>
          <p:cNvGrpSpPr/>
          <p:nvPr/>
        </p:nvGrpSpPr>
        <p:grpSpPr>
          <a:xfrm>
            <a:off x="251520" y="129471"/>
            <a:ext cx="7848872" cy="649551"/>
            <a:chOff x="718072" y="5184550"/>
            <a:chExt cx="7848872" cy="649551"/>
          </a:xfrm>
        </p:grpSpPr>
        <p:grpSp>
          <p:nvGrpSpPr>
            <p:cNvPr id="7" name="组合 6"/>
            <p:cNvGrpSpPr/>
            <p:nvPr/>
          </p:nvGrpSpPr>
          <p:grpSpPr>
            <a:xfrm>
              <a:off x="718072" y="5184550"/>
              <a:ext cx="7848872" cy="649551"/>
              <a:chOff x="738579" y="5820119"/>
              <a:chExt cx="8549038" cy="850570"/>
            </a:xfrm>
          </p:grpSpPr>
          <p:sp>
            <p:nvSpPr>
              <p:cNvPr id="9"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738579" y="5824367"/>
                <a:ext cx="8549038" cy="84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8.7 </a:t>
                </a:r>
                <a:r>
                  <a:rPr lang="zh-CN" altLang="en-US" sz="3600" b="1" dirty="0">
                    <a:latin typeface="Times New Roman" panose="02020603050405020304" pitchFamily="18" charset="0"/>
                    <a:ea typeface="黑体" panose="02010609060101010101" pitchFamily="49" charset="-122"/>
                  </a:rPr>
                  <a:t>哈夫曼树 </a:t>
                </a:r>
                <a:r>
                  <a:rPr lang="en-US" altLang="zh-CN" sz="3600" b="1" dirty="0">
                    <a:latin typeface="Times New Roman" panose="02020603050405020304" pitchFamily="18" charset="0"/>
                    <a:ea typeface="黑体" panose="02010609060101010101" pitchFamily="49" charset="-122"/>
                  </a:rPr>
                  <a:t>(</a:t>
                </a:r>
                <a:r>
                  <a:rPr lang="en-US" altLang="zh-CN" sz="3600" b="1" dirty="0">
                    <a:solidFill>
                      <a:srgbClr val="0000FF"/>
                    </a:solidFill>
                    <a:latin typeface="Times New Roman" panose="02020603050405020304" pitchFamily="18" charset="0"/>
                    <a:ea typeface="黑体" panose="02010609060101010101" pitchFamily="49" charset="-122"/>
                  </a:rPr>
                  <a:t>Huffman Tree</a:t>
                </a:r>
                <a:r>
                  <a:rPr lang="en-US" altLang="zh-CN" sz="3600" b="1" dirty="0">
                    <a:latin typeface="Times New Roman" panose="02020603050405020304" pitchFamily="18" charset="0"/>
                    <a:ea typeface="黑体" panose="02010609060101010101" pitchFamily="49" charset="-122"/>
                  </a:rPr>
                  <a:t>)</a:t>
                </a:r>
                <a:endParaRPr lang="zh-CN" altLang="en-US" sz="3600" b="1" dirty="0">
                  <a:latin typeface="Times New Roman" panose="02020603050405020304" pitchFamily="18" charset="0"/>
                  <a:ea typeface="黑体" panose="02010609060101010101" pitchFamily="49" charset="-122"/>
                </a:endParaRPr>
              </a:p>
            </p:txBody>
          </p:sp>
        </p:gr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552" y="5308113"/>
              <a:ext cx="386546" cy="3874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blinds(horizontal)">
                                      <p:cBhvr>
                                        <p:cTn id="7" dur="500"/>
                                        <p:tgtEl>
                                          <p:spTgt spid="8294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2947">
                                            <p:txEl>
                                              <p:pRg st="1" end="1"/>
                                            </p:txEl>
                                          </p:spTgt>
                                        </p:tgtEl>
                                        <p:attrNameLst>
                                          <p:attrName>style.visibility</p:attrName>
                                        </p:attrNameLst>
                                      </p:cBhvr>
                                      <p:to>
                                        <p:strVal val="visible"/>
                                      </p:to>
                                    </p:set>
                                    <p:animEffect transition="in" filter="blinds(horizontal)">
                                      <p:cBhvr>
                                        <p:cTn id="10" dur="500"/>
                                        <p:tgtEl>
                                          <p:spTgt spid="8294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2947">
                                            <p:txEl>
                                              <p:pRg st="2" end="2"/>
                                            </p:txEl>
                                          </p:spTgt>
                                        </p:tgtEl>
                                        <p:attrNameLst>
                                          <p:attrName>style.visibility</p:attrName>
                                        </p:attrNameLst>
                                      </p:cBhvr>
                                      <p:to>
                                        <p:strVal val="visible"/>
                                      </p:to>
                                    </p:set>
                                    <p:animEffect transition="in" filter="blinds(horizontal)">
                                      <p:cBhvr>
                                        <p:cTn id="13" dur="500"/>
                                        <p:tgtEl>
                                          <p:spTgt spid="8294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2947">
                                            <p:txEl>
                                              <p:pRg st="3" end="3"/>
                                            </p:txEl>
                                          </p:spTgt>
                                        </p:tgtEl>
                                        <p:attrNameLst>
                                          <p:attrName>style.visibility</p:attrName>
                                        </p:attrNameLst>
                                      </p:cBhvr>
                                      <p:to>
                                        <p:strVal val="visible"/>
                                      </p:to>
                                    </p:set>
                                    <p:animEffect transition="in" filter="blinds(horizontal)">
                                      <p:cBhvr>
                                        <p:cTn id="16" dur="500"/>
                                        <p:tgtEl>
                                          <p:spTgt spid="8294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2947">
                                            <p:txEl>
                                              <p:pRg st="4" end="4"/>
                                            </p:txEl>
                                          </p:spTgt>
                                        </p:tgtEl>
                                        <p:attrNameLst>
                                          <p:attrName>style.visibility</p:attrName>
                                        </p:attrNameLst>
                                      </p:cBhvr>
                                      <p:to>
                                        <p:strVal val="visible"/>
                                      </p:to>
                                    </p:set>
                                    <p:animEffect transition="in" filter="blinds(horizontal)">
                                      <p:cBhvr>
                                        <p:cTn id="21" dur="500"/>
                                        <p:tgtEl>
                                          <p:spTgt spid="8294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2947">
                                            <p:txEl>
                                              <p:pRg st="6" end="6"/>
                                            </p:txEl>
                                          </p:spTgt>
                                        </p:tgtEl>
                                        <p:attrNameLst>
                                          <p:attrName>style.visibility</p:attrName>
                                        </p:attrNameLst>
                                      </p:cBhvr>
                                      <p:to>
                                        <p:strVal val="visible"/>
                                      </p:to>
                                    </p:set>
                                    <p:animEffect transition="in" filter="blinds(horizontal)">
                                      <p:cBhvr>
                                        <p:cTn id="26" dur="500"/>
                                        <p:tgtEl>
                                          <p:spTgt spid="82947">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82947">
                                            <p:txEl>
                                              <p:pRg st="7" end="7"/>
                                            </p:txEl>
                                          </p:spTgt>
                                        </p:tgtEl>
                                        <p:attrNameLst>
                                          <p:attrName>style.visibility</p:attrName>
                                        </p:attrNameLst>
                                      </p:cBhvr>
                                      <p:to>
                                        <p:strVal val="visible"/>
                                      </p:to>
                                    </p:set>
                                    <p:animEffect transition="in" filter="blinds(horizontal)">
                                      <p:cBhvr>
                                        <p:cTn id="31" dur="500"/>
                                        <p:tgtEl>
                                          <p:spTgt spid="82947">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82947">
                                            <p:txEl>
                                              <p:pRg st="8" end="8"/>
                                            </p:txEl>
                                          </p:spTgt>
                                        </p:tgtEl>
                                        <p:attrNameLst>
                                          <p:attrName>style.visibility</p:attrName>
                                        </p:attrNameLst>
                                      </p:cBhvr>
                                      <p:to>
                                        <p:strVal val="visible"/>
                                      </p:to>
                                    </p:set>
                                    <p:animEffect transition="in" filter="blinds(horizontal)">
                                      <p:cBhvr>
                                        <p:cTn id="36" dur="500"/>
                                        <p:tgtEl>
                                          <p:spTgt spid="82947">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82947">
                                            <p:txEl>
                                              <p:pRg st="9" end="9"/>
                                            </p:txEl>
                                          </p:spTgt>
                                        </p:tgtEl>
                                        <p:attrNameLst>
                                          <p:attrName>style.visibility</p:attrName>
                                        </p:attrNameLst>
                                      </p:cBhvr>
                                      <p:to>
                                        <p:strVal val="visible"/>
                                      </p:to>
                                    </p:set>
                                    <p:animEffect transition="in" filter="blinds(horizontal)">
                                      <p:cBhvr>
                                        <p:cTn id="41" dur="500"/>
                                        <p:tgtEl>
                                          <p:spTgt spid="82947">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82947">
                                            <p:txEl>
                                              <p:pRg st="10" end="10"/>
                                            </p:txEl>
                                          </p:spTgt>
                                        </p:tgtEl>
                                        <p:attrNameLst>
                                          <p:attrName>style.visibility</p:attrName>
                                        </p:attrNameLst>
                                      </p:cBhvr>
                                      <p:to>
                                        <p:strVal val="visible"/>
                                      </p:to>
                                    </p:set>
                                    <p:animEffect transition="in" filter="blinds(horizontal)">
                                      <p:cBhvr>
                                        <p:cTn id="46" dur="500"/>
                                        <p:tgtEl>
                                          <p:spTgt spid="82947">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82947">
                                            <p:txEl>
                                              <p:pRg st="11" end="11"/>
                                            </p:txEl>
                                          </p:spTgt>
                                        </p:tgtEl>
                                        <p:attrNameLst>
                                          <p:attrName>style.visibility</p:attrName>
                                        </p:attrNameLst>
                                      </p:cBhvr>
                                      <p:to>
                                        <p:strVal val="visible"/>
                                      </p:to>
                                    </p:set>
                                    <p:animEffect transition="in" filter="blinds(horizontal)">
                                      <p:cBhvr>
                                        <p:cTn id="51" dur="500"/>
                                        <p:tgtEl>
                                          <p:spTgt spid="829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autoUpdateAnimBg="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4C1286FF-12C5-4DB0-9E81-9205BD8936F6}"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83971" name="Rectangle 3"/>
          <p:cNvSpPr>
            <a:spLocks noGrp="1" noChangeArrowheads="1"/>
          </p:cNvSpPr>
          <p:nvPr>
            <p:ph type="body" idx="1"/>
          </p:nvPr>
        </p:nvSpPr>
        <p:spPr>
          <a:xfrm>
            <a:off x="369094" y="992937"/>
            <a:ext cx="8229600" cy="4678451"/>
          </a:xfrm>
        </p:spPr>
        <p:txBody>
          <a:bodyPr/>
          <a:lstStyle/>
          <a:p>
            <a:pPr eaLnBrk="1" hangingPunct="1">
              <a:buClr>
                <a:srgbClr val="FF0000"/>
              </a:buClr>
              <a:buFont typeface="Arial" panose="020B0604020202020204" pitchFamily="34" charset="0"/>
              <a:buChar char="•"/>
            </a:pPr>
            <a:r>
              <a:rPr lang="zh-CN" altLang="en-US" sz="2800" b="1" dirty="0"/>
              <a:t>构造的哈夫曼树如下：（过程略）</a:t>
            </a:r>
            <a:endParaRPr lang="zh-CN" altLang="en-US" sz="2800" b="1" dirty="0"/>
          </a:p>
          <a:p>
            <a:pPr eaLnBrk="1" hangingPunct="1">
              <a:buClr>
                <a:srgbClr val="FF0000"/>
              </a:buClr>
            </a:pPr>
            <a:r>
              <a:rPr lang="zh-CN" altLang="en-US" sz="2800" b="1" dirty="0"/>
              <a:t>编码方式：</a:t>
            </a:r>
            <a:endParaRPr lang="zh-CN" altLang="en-US" sz="2800" b="1" dirty="0"/>
          </a:p>
        </p:txBody>
      </p:sp>
      <p:sp>
        <p:nvSpPr>
          <p:cNvPr id="83972" name="Oval 4"/>
          <p:cNvSpPr>
            <a:spLocks noChangeArrowheads="1"/>
          </p:cNvSpPr>
          <p:nvPr/>
        </p:nvSpPr>
        <p:spPr bwMode="auto">
          <a:xfrm>
            <a:off x="3763963" y="2068513"/>
            <a:ext cx="479425" cy="382587"/>
          </a:xfrm>
          <a:prstGeom prst="ellipse">
            <a:avLst/>
          </a:prstGeom>
          <a:solidFill>
            <a:srgbClr val="92D05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400" b="1">
                <a:latin typeface="Times New Roman" panose="02020603050405020304" pitchFamily="18" charset="0"/>
                <a:ea typeface="宋体" panose="02010600030101010101" pitchFamily="2" charset="-122"/>
              </a:rPr>
              <a:t>263</a:t>
            </a:r>
            <a:endParaRPr lang="en-US" altLang="zh-CN" sz="1400" b="1">
              <a:latin typeface="Times New Roman" panose="02020603050405020304" pitchFamily="18" charset="0"/>
              <a:ea typeface="宋体" panose="02010600030101010101" pitchFamily="2" charset="-122"/>
            </a:endParaRPr>
          </a:p>
        </p:txBody>
      </p:sp>
      <p:sp>
        <p:nvSpPr>
          <p:cNvPr id="83973" name="Oval 5"/>
          <p:cNvSpPr>
            <a:spLocks noChangeArrowheads="1"/>
          </p:cNvSpPr>
          <p:nvPr/>
        </p:nvSpPr>
        <p:spPr bwMode="auto">
          <a:xfrm>
            <a:off x="3282950" y="2205038"/>
            <a:ext cx="160338" cy="38258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000" b="1" dirty="0">
                <a:latin typeface="Times New Roman" panose="02020603050405020304" pitchFamily="18" charset="0"/>
                <a:ea typeface="宋体" panose="02010600030101010101" pitchFamily="2" charset="-122"/>
              </a:rPr>
              <a:t>0</a:t>
            </a:r>
            <a:endParaRPr lang="en-US" altLang="zh-CN" b="1" dirty="0">
              <a:ea typeface="宋体" panose="02010600030101010101" pitchFamily="2" charset="-122"/>
            </a:endParaRPr>
          </a:p>
        </p:txBody>
      </p:sp>
      <p:sp>
        <p:nvSpPr>
          <p:cNvPr id="83974" name="Line 6"/>
          <p:cNvSpPr>
            <a:spLocks noChangeShapeType="1"/>
          </p:cNvSpPr>
          <p:nvPr/>
        </p:nvSpPr>
        <p:spPr bwMode="auto">
          <a:xfrm flipH="1">
            <a:off x="3059831" y="2304213"/>
            <a:ext cx="704131" cy="341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3975" name="Line 7"/>
          <p:cNvSpPr>
            <a:spLocks noChangeShapeType="1"/>
          </p:cNvSpPr>
          <p:nvPr/>
        </p:nvSpPr>
        <p:spPr bwMode="auto">
          <a:xfrm flipH="1" flipV="1">
            <a:off x="4243388" y="2285999"/>
            <a:ext cx="655634" cy="40957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3976" name="Oval 8"/>
          <p:cNvSpPr>
            <a:spLocks noChangeArrowheads="1"/>
          </p:cNvSpPr>
          <p:nvPr/>
        </p:nvSpPr>
        <p:spPr bwMode="auto">
          <a:xfrm>
            <a:off x="4564063" y="2205038"/>
            <a:ext cx="160337" cy="38258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000" b="1" dirty="0">
                <a:latin typeface="Times New Roman" panose="02020603050405020304" pitchFamily="18" charset="0"/>
                <a:ea typeface="宋体" panose="02010600030101010101" pitchFamily="2" charset="-122"/>
              </a:rPr>
              <a:t>1</a:t>
            </a:r>
            <a:endParaRPr lang="en-US" altLang="zh-CN" b="1" dirty="0">
              <a:ea typeface="宋体" panose="02010600030101010101" pitchFamily="2" charset="-122"/>
            </a:endParaRPr>
          </a:p>
        </p:txBody>
      </p:sp>
      <p:sp>
        <p:nvSpPr>
          <p:cNvPr id="83977" name="Oval 9"/>
          <p:cNvSpPr>
            <a:spLocks noChangeArrowheads="1"/>
          </p:cNvSpPr>
          <p:nvPr/>
        </p:nvSpPr>
        <p:spPr bwMode="auto">
          <a:xfrm>
            <a:off x="2641600" y="2587625"/>
            <a:ext cx="481013" cy="381000"/>
          </a:xfrm>
          <a:prstGeom prst="ellipse">
            <a:avLst/>
          </a:prstGeom>
          <a:solidFill>
            <a:srgbClr val="92D05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400" b="1">
                <a:latin typeface="Times New Roman" panose="02020603050405020304" pitchFamily="18" charset="0"/>
                <a:ea typeface="宋体" panose="02010600030101010101" pitchFamily="2" charset="-122"/>
              </a:rPr>
              <a:t>108</a:t>
            </a:r>
            <a:endParaRPr lang="en-US" altLang="zh-CN" sz="1400" b="1">
              <a:latin typeface="Times New Roman" panose="02020603050405020304" pitchFamily="18" charset="0"/>
              <a:ea typeface="宋体" panose="02010600030101010101" pitchFamily="2" charset="-122"/>
            </a:endParaRPr>
          </a:p>
        </p:txBody>
      </p:sp>
      <p:sp>
        <p:nvSpPr>
          <p:cNvPr id="83978" name="Oval 10"/>
          <p:cNvSpPr>
            <a:spLocks noChangeArrowheads="1"/>
          </p:cNvSpPr>
          <p:nvPr/>
        </p:nvSpPr>
        <p:spPr bwMode="auto">
          <a:xfrm>
            <a:off x="2160588" y="2724150"/>
            <a:ext cx="160337" cy="3825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000" b="1" dirty="0">
                <a:latin typeface="Times New Roman" panose="02020603050405020304" pitchFamily="18" charset="0"/>
                <a:ea typeface="宋体" panose="02010600030101010101" pitchFamily="2" charset="-122"/>
              </a:rPr>
              <a:t>0</a:t>
            </a:r>
            <a:endParaRPr lang="en-US" altLang="zh-CN" b="1" dirty="0">
              <a:ea typeface="宋体" panose="02010600030101010101" pitchFamily="2" charset="-122"/>
            </a:endParaRPr>
          </a:p>
        </p:txBody>
      </p:sp>
      <p:sp>
        <p:nvSpPr>
          <p:cNvPr id="83979" name="Line 11"/>
          <p:cNvSpPr>
            <a:spLocks noChangeShapeType="1"/>
          </p:cNvSpPr>
          <p:nvPr/>
        </p:nvSpPr>
        <p:spPr bwMode="auto">
          <a:xfrm flipH="1">
            <a:off x="2016128" y="2851150"/>
            <a:ext cx="644522" cy="4191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3980" name="Line 12"/>
          <p:cNvSpPr>
            <a:spLocks noChangeShapeType="1"/>
          </p:cNvSpPr>
          <p:nvPr/>
        </p:nvSpPr>
        <p:spPr bwMode="auto">
          <a:xfrm flipH="1" flipV="1">
            <a:off x="3095625" y="2860675"/>
            <a:ext cx="320675" cy="2555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3981" name="Oval 13"/>
          <p:cNvSpPr>
            <a:spLocks noChangeArrowheads="1"/>
          </p:cNvSpPr>
          <p:nvPr/>
        </p:nvSpPr>
        <p:spPr bwMode="auto">
          <a:xfrm>
            <a:off x="3245644" y="2767926"/>
            <a:ext cx="160337" cy="3825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000" b="1" dirty="0">
                <a:latin typeface="Times New Roman" panose="02020603050405020304" pitchFamily="18" charset="0"/>
                <a:ea typeface="宋体" panose="02010600030101010101" pitchFamily="2" charset="-122"/>
              </a:rPr>
              <a:t>1</a:t>
            </a:r>
            <a:endParaRPr lang="en-US" altLang="zh-CN" b="1" dirty="0">
              <a:ea typeface="宋体" panose="02010600030101010101" pitchFamily="2" charset="-122"/>
            </a:endParaRPr>
          </a:p>
        </p:txBody>
      </p:sp>
      <p:sp>
        <p:nvSpPr>
          <p:cNvPr id="83982" name="Oval 14"/>
          <p:cNvSpPr>
            <a:spLocks noChangeArrowheads="1"/>
          </p:cNvSpPr>
          <p:nvPr/>
        </p:nvSpPr>
        <p:spPr bwMode="auto">
          <a:xfrm>
            <a:off x="4884738" y="2587625"/>
            <a:ext cx="479425" cy="382588"/>
          </a:xfrm>
          <a:prstGeom prst="ellipse">
            <a:avLst/>
          </a:prstGeom>
          <a:solidFill>
            <a:srgbClr val="92D05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400" b="1">
                <a:latin typeface="Times New Roman" panose="02020603050405020304" pitchFamily="18" charset="0"/>
                <a:ea typeface="宋体" panose="02010600030101010101" pitchFamily="2" charset="-122"/>
              </a:rPr>
              <a:t>155</a:t>
            </a:r>
            <a:endParaRPr lang="en-US" altLang="zh-CN" sz="1400" b="1">
              <a:ea typeface="宋体" panose="02010600030101010101" pitchFamily="2" charset="-122"/>
            </a:endParaRPr>
          </a:p>
        </p:txBody>
      </p:sp>
      <p:sp>
        <p:nvSpPr>
          <p:cNvPr id="83983" name="Oval 15"/>
          <p:cNvSpPr>
            <a:spLocks noChangeArrowheads="1"/>
          </p:cNvSpPr>
          <p:nvPr/>
        </p:nvSpPr>
        <p:spPr bwMode="auto">
          <a:xfrm>
            <a:off x="4403725" y="2724150"/>
            <a:ext cx="160338" cy="3825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000" b="1" dirty="0">
                <a:latin typeface="Times New Roman" panose="02020603050405020304" pitchFamily="18" charset="0"/>
                <a:ea typeface="宋体" panose="02010600030101010101" pitchFamily="2" charset="-122"/>
              </a:rPr>
              <a:t>0</a:t>
            </a:r>
            <a:endParaRPr lang="en-US" altLang="zh-CN" b="1" dirty="0">
              <a:ea typeface="宋体" panose="02010600030101010101" pitchFamily="2" charset="-122"/>
            </a:endParaRPr>
          </a:p>
        </p:txBody>
      </p:sp>
      <p:sp>
        <p:nvSpPr>
          <p:cNvPr id="83984" name="Line 16"/>
          <p:cNvSpPr>
            <a:spLocks noChangeShapeType="1"/>
          </p:cNvSpPr>
          <p:nvPr/>
        </p:nvSpPr>
        <p:spPr bwMode="auto">
          <a:xfrm flipH="1">
            <a:off x="4229097" y="2841624"/>
            <a:ext cx="669925" cy="3905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3985" name="Line 17"/>
          <p:cNvSpPr>
            <a:spLocks noChangeShapeType="1"/>
          </p:cNvSpPr>
          <p:nvPr/>
        </p:nvSpPr>
        <p:spPr bwMode="auto">
          <a:xfrm flipH="1" flipV="1">
            <a:off x="5357812" y="2824235"/>
            <a:ext cx="693338" cy="44601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3986" name="Oval 18"/>
          <p:cNvSpPr>
            <a:spLocks noChangeArrowheads="1"/>
          </p:cNvSpPr>
          <p:nvPr/>
        </p:nvSpPr>
        <p:spPr bwMode="auto">
          <a:xfrm>
            <a:off x="5684838" y="2724150"/>
            <a:ext cx="160337" cy="3825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000" b="1" dirty="0">
                <a:latin typeface="Times New Roman" panose="02020603050405020304" pitchFamily="18" charset="0"/>
                <a:ea typeface="宋体" panose="02010600030101010101" pitchFamily="2" charset="-122"/>
              </a:rPr>
              <a:t>1</a:t>
            </a:r>
            <a:endParaRPr lang="en-US" altLang="zh-CN" b="1" dirty="0">
              <a:ea typeface="宋体" panose="02010600030101010101" pitchFamily="2" charset="-122"/>
            </a:endParaRPr>
          </a:p>
        </p:txBody>
      </p:sp>
      <p:sp>
        <p:nvSpPr>
          <p:cNvPr id="83987" name="Oval 19"/>
          <p:cNvSpPr>
            <a:spLocks noChangeArrowheads="1"/>
          </p:cNvSpPr>
          <p:nvPr/>
        </p:nvSpPr>
        <p:spPr bwMode="auto">
          <a:xfrm>
            <a:off x="1724025" y="3224213"/>
            <a:ext cx="393700" cy="300037"/>
          </a:xfrm>
          <a:prstGeom prst="ellipse">
            <a:avLst/>
          </a:prstGeom>
          <a:solidFill>
            <a:srgbClr val="92D05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400" b="1">
                <a:latin typeface="Times New Roman" panose="02020603050405020304" pitchFamily="18" charset="0"/>
                <a:ea typeface="宋体" panose="02010600030101010101" pitchFamily="2" charset="-122"/>
              </a:rPr>
              <a:t>58</a:t>
            </a:r>
            <a:endParaRPr lang="en-US" altLang="zh-CN" sz="1400" b="1">
              <a:latin typeface="Times New Roman" panose="02020603050405020304" pitchFamily="18" charset="0"/>
              <a:ea typeface="宋体" panose="02010600030101010101" pitchFamily="2" charset="-122"/>
            </a:endParaRPr>
          </a:p>
        </p:txBody>
      </p:sp>
      <p:sp>
        <p:nvSpPr>
          <p:cNvPr id="83988" name="Oval 20"/>
          <p:cNvSpPr>
            <a:spLocks noChangeArrowheads="1"/>
          </p:cNvSpPr>
          <p:nvPr/>
        </p:nvSpPr>
        <p:spPr bwMode="auto">
          <a:xfrm>
            <a:off x="1331913" y="3332163"/>
            <a:ext cx="130175" cy="3000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000" b="1" dirty="0">
                <a:latin typeface="Times New Roman" panose="02020603050405020304" pitchFamily="18" charset="0"/>
                <a:ea typeface="宋体" panose="02010600030101010101" pitchFamily="2" charset="-122"/>
              </a:rPr>
              <a:t>0</a:t>
            </a:r>
            <a:endParaRPr lang="en-US" altLang="zh-CN" b="1" dirty="0">
              <a:ea typeface="宋体" panose="02010600030101010101" pitchFamily="2" charset="-122"/>
            </a:endParaRPr>
          </a:p>
        </p:txBody>
      </p:sp>
      <p:sp>
        <p:nvSpPr>
          <p:cNvPr id="83989" name="Line 21"/>
          <p:cNvSpPr>
            <a:spLocks noChangeShapeType="1"/>
          </p:cNvSpPr>
          <p:nvPr/>
        </p:nvSpPr>
        <p:spPr bwMode="auto">
          <a:xfrm flipH="1">
            <a:off x="1228724" y="3411539"/>
            <a:ext cx="501650" cy="32662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3990" name="Line 22"/>
          <p:cNvSpPr>
            <a:spLocks noChangeShapeType="1"/>
          </p:cNvSpPr>
          <p:nvPr/>
        </p:nvSpPr>
        <p:spPr bwMode="auto">
          <a:xfrm flipH="1" flipV="1">
            <a:off x="2117724" y="3417889"/>
            <a:ext cx="392113" cy="32579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3991" name="Oval 23"/>
          <p:cNvSpPr>
            <a:spLocks noChangeArrowheads="1"/>
          </p:cNvSpPr>
          <p:nvPr/>
        </p:nvSpPr>
        <p:spPr bwMode="auto">
          <a:xfrm>
            <a:off x="2379663" y="3332163"/>
            <a:ext cx="130175" cy="3000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000">
                <a:latin typeface="Times New Roman" panose="02020603050405020304" pitchFamily="18" charset="0"/>
                <a:ea typeface="宋体" panose="02010600030101010101" pitchFamily="2" charset="-122"/>
              </a:rPr>
              <a:t>1</a:t>
            </a:r>
            <a:endParaRPr lang="en-US" altLang="zh-CN">
              <a:ea typeface="宋体" panose="02010600030101010101" pitchFamily="2" charset="-122"/>
            </a:endParaRPr>
          </a:p>
        </p:txBody>
      </p:sp>
      <p:sp>
        <p:nvSpPr>
          <p:cNvPr id="83992" name="Oval 24"/>
          <p:cNvSpPr>
            <a:spLocks noChangeArrowheads="1"/>
          </p:cNvSpPr>
          <p:nvPr/>
        </p:nvSpPr>
        <p:spPr bwMode="auto">
          <a:xfrm>
            <a:off x="3967163" y="3224213"/>
            <a:ext cx="393700" cy="300037"/>
          </a:xfrm>
          <a:prstGeom prst="ellipse">
            <a:avLst/>
          </a:prstGeom>
          <a:solidFill>
            <a:srgbClr val="92D05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400" b="1">
                <a:latin typeface="Times New Roman" panose="02020603050405020304" pitchFamily="18" charset="0"/>
                <a:ea typeface="宋体" panose="02010600030101010101" pitchFamily="2" charset="-122"/>
              </a:rPr>
              <a:t>85</a:t>
            </a:r>
            <a:endParaRPr lang="en-US" altLang="zh-CN" sz="1400" b="1">
              <a:ea typeface="宋体" panose="02010600030101010101" pitchFamily="2" charset="-122"/>
            </a:endParaRPr>
          </a:p>
        </p:txBody>
      </p:sp>
      <p:sp>
        <p:nvSpPr>
          <p:cNvPr id="83993" name="Oval 25"/>
          <p:cNvSpPr>
            <a:spLocks noChangeArrowheads="1"/>
          </p:cNvSpPr>
          <p:nvPr/>
        </p:nvSpPr>
        <p:spPr bwMode="auto">
          <a:xfrm>
            <a:off x="3575050" y="3332163"/>
            <a:ext cx="130175" cy="3000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000">
                <a:latin typeface="Times New Roman" panose="02020603050405020304" pitchFamily="18" charset="0"/>
                <a:ea typeface="宋体" panose="02010600030101010101" pitchFamily="2" charset="-122"/>
              </a:rPr>
              <a:t>0</a:t>
            </a:r>
            <a:endParaRPr lang="en-US" altLang="zh-CN">
              <a:ea typeface="宋体" panose="02010600030101010101" pitchFamily="2" charset="-122"/>
            </a:endParaRPr>
          </a:p>
        </p:txBody>
      </p:sp>
      <p:sp>
        <p:nvSpPr>
          <p:cNvPr id="83994" name="Line 26"/>
          <p:cNvSpPr>
            <a:spLocks noChangeShapeType="1"/>
          </p:cNvSpPr>
          <p:nvPr/>
        </p:nvSpPr>
        <p:spPr bwMode="auto">
          <a:xfrm flipH="1">
            <a:off x="3455988" y="3418794"/>
            <a:ext cx="523874" cy="31341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3995" name="Line 27"/>
          <p:cNvSpPr>
            <a:spLocks noChangeShapeType="1"/>
          </p:cNvSpPr>
          <p:nvPr/>
        </p:nvSpPr>
        <p:spPr bwMode="auto">
          <a:xfrm flipH="1" flipV="1">
            <a:off x="4360862" y="3422651"/>
            <a:ext cx="431801" cy="30956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3996" name="Oval 28"/>
          <p:cNvSpPr>
            <a:spLocks noChangeArrowheads="1"/>
          </p:cNvSpPr>
          <p:nvPr/>
        </p:nvSpPr>
        <p:spPr bwMode="auto">
          <a:xfrm>
            <a:off x="4622800" y="3332163"/>
            <a:ext cx="130175" cy="3000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000" b="1" dirty="0">
                <a:latin typeface="Times New Roman" panose="02020603050405020304" pitchFamily="18" charset="0"/>
                <a:ea typeface="宋体" panose="02010600030101010101" pitchFamily="2" charset="-122"/>
              </a:rPr>
              <a:t>1</a:t>
            </a:r>
            <a:endParaRPr lang="en-US" altLang="zh-CN" b="1" dirty="0">
              <a:ea typeface="宋体" panose="02010600030101010101" pitchFamily="2" charset="-122"/>
            </a:endParaRPr>
          </a:p>
        </p:txBody>
      </p:sp>
      <p:sp>
        <p:nvSpPr>
          <p:cNvPr id="83997" name="Oval 29"/>
          <p:cNvSpPr>
            <a:spLocks noChangeArrowheads="1"/>
          </p:cNvSpPr>
          <p:nvPr/>
        </p:nvSpPr>
        <p:spPr bwMode="auto">
          <a:xfrm>
            <a:off x="5991225" y="3224213"/>
            <a:ext cx="350838" cy="300037"/>
          </a:xfrm>
          <a:prstGeom prst="ellipse">
            <a:avLst/>
          </a:prstGeom>
          <a:solidFill>
            <a:srgbClr val="92D05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400" b="1">
                <a:latin typeface="Times New Roman" panose="02020603050405020304" pitchFamily="18" charset="0"/>
                <a:ea typeface="宋体" panose="02010600030101010101" pitchFamily="2" charset="-122"/>
              </a:rPr>
              <a:t>70</a:t>
            </a:r>
            <a:endParaRPr lang="en-US" altLang="zh-CN" sz="1400" b="1">
              <a:ea typeface="宋体" panose="02010600030101010101" pitchFamily="2" charset="-122"/>
            </a:endParaRPr>
          </a:p>
        </p:txBody>
      </p:sp>
      <p:sp>
        <p:nvSpPr>
          <p:cNvPr id="83998" name="Oval 30"/>
          <p:cNvSpPr>
            <a:spLocks noChangeArrowheads="1"/>
          </p:cNvSpPr>
          <p:nvPr/>
        </p:nvSpPr>
        <p:spPr bwMode="auto">
          <a:xfrm>
            <a:off x="5641975" y="3332163"/>
            <a:ext cx="117475" cy="3000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000" b="1" dirty="0">
                <a:latin typeface="Times New Roman" panose="02020603050405020304" pitchFamily="18" charset="0"/>
                <a:ea typeface="宋体" panose="02010600030101010101" pitchFamily="2" charset="-122"/>
              </a:rPr>
              <a:t>0</a:t>
            </a:r>
            <a:endParaRPr lang="en-US" altLang="zh-CN" b="1" dirty="0">
              <a:ea typeface="宋体" panose="02010600030101010101" pitchFamily="2" charset="-122"/>
            </a:endParaRPr>
          </a:p>
        </p:txBody>
      </p:sp>
      <p:sp>
        <p:nvSpPr>
          <p:cNvPr id="83999" name="Line 31"/>
          <p:cNvSpPr>
            <a:spLocks noChangeShapeType="1"/>
          </p:cNvSpPr>
          <p:nvPr/>
        </p:nvSpPr>
        <p:spPr bwMode="auto">
          <a:xfrm flipH="1">
            <a:off x="5526087" y="3447653"/>
            <a:ext cx="493713" cy="28456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00" name="Line 32"/>
          <p:cNvSpPr>
            <a:spLocks noChangeShapeType="1"/>
          </p:cNvSpPr>
          <p:nvPr/>
        </p:nvSpPr>
        <p:spPr bwMode="auto">
          <a:xfrm flipH="1" flipV="1">
            <a:off x="6327773" y="3427415"/>
            <a:ext cx="465138" cy="3143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01" name="Oval 33"/>
          <p:cNvSpPr>
            <a:spLocks noChangeArrowheads="1"/>
          </p:cNvSpPr>
          <p:nvPr/>
        </p:nvSpPr>
        <p:spPr bwMode="auto">
          <a:xfrm>
            <a:off x="6573838" y="3332163"/>
            <a:ext cx="117475" cy="3000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000" b="1" dirty="0">
                <a:latin typeface="Times New Roman" panose="02020603050405020304" pitchFamily="18" charset="0"/>
                <a:ea typeface="宋体" panose="02010600030101010101" pitchFamily="2" charset="-122"/>
              </a:rPr>
              <a:t>1</a:t>
            </a:r>
            <a:endParaRPr lang="en-US" altLang="zh-CN" b="1" dirty="0">
              <a:ea typeface="宋体" panose="02010600030101010101" pitchFamily="2" charset="-122"/>
            </a:endParaRPr>
          </a:p>
        </p:txBody>
      </p:sp>
      <p:sp>
        <p:nvSpPr>
          <p:cNvPr id="84002" name="Oval 34"/>
          <p:cNvSpPr>
            <a:spLocks noChangeArrowheads="1"/>
          </p:cNvSpPr>
          <p:nvPr/>
        </p:nvSpPr>
        <p:spPr bwMode="auto">
          <a:xfrm>
            <a:off x="2409825" y="3732213"/>
            <a:ext cx="304800" cy="301625"/>
          </a:xfrm>
          <a:prstGeom prst="ellipse">
            <a:avLst/>
          </a:prstGeom>
          <a:solidFill>
            <a:srgbClr val="92D05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400" b="1" dirty="0">
                <a:latin typeface="Times New Roman" panose="02020603050405020304" pitchFamily="18" charset="0"/>
                <a:ea typeface="宋体" panose="02010600030101010101" pitchFamily="2" charset="-122"/>
              </a:rPr>
              <a:t>28</a:t>
            </a:r>
            <a:endParaRPr lang="en-US" altLang="zh-CN" sz="1400" b="1" dirty="0">
              <a:latin typeface="Times New Roman" panose="02020603050405020304" pitchFamily="18" charset="0"/>
              <a:ea typeface="宋体" panose="02010600030101010101" pitchFamily="2" charset="-122"/>
            </a:endParaRPr>
          </a:p>
        </p:txBody>
      </p:sp>
      <p:sp>
        <p:nvSpPr>
          <p:cNvPr id="84003" name="Oval 35"/>
          <p:cNvSpPr>
            <a:spLocks noChangeArrowheads="1"/>
          </p:cNvSpPr>
          <p:nvPr/>
        </p:nvSpPr>
        <p:spPr bwMode="auto">
          <a:xfrm>
            <a:off x="2103438" y="3840163"/>
            <a:ext cx="101600" cy="3016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000">
                <a:latin typeface="Times New Roman" panose="02020603050405020304" pitchFamily="18" charset="0"/>
                <a:ea typeface="宋体" panose="02010600030101010101" pitchFamily="2" charset="-122"/>
              </a:rPr>
              <a:t>0</a:t>
            </a:r>
            <a:endParaRPr lang="en-US" altLang="zh-CN">
              <a:ea typeface="宋体" panose="02010600030101010101" pitchFamily="2" charset="-122"/>
            </a:endParaRPr>
          </a:p>
        </p:txBody>
      </p:sp>
      <p:sp>
        <p:nvSpPr>
          <p:cNvPr id="84004" name="Line 36"/>
          <p:cNvSpPr>
            <a:spLocks noChangeShapeType="1"/>
          </p:cNvSpPr>
          <p:nvPr/>
        </p:nvSpPr>
        <p:spPr bwMode="auto">
          <a:xfrm flipH="1">
            <a:off x="2001837" y="3940175"/>
            <a:ext cx="420687" cy="3016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05" name="Line 37"/>
          <p:cNvSpPr>
            <a:spLocks noChangeShapeType="1"/>
          </p:cNvSpPr>
          <p:nvPr/>
        </p:nvSpPr>
        <p:spPr bwMode="auto">
          <a:xfrm flipH="1" flipV="1">
            <a:off x="2704583" y="3940173"/>
            <a:ext cx="330717" cy="30162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06" name="Oval 38"/>
          <p:cNvSpPr>
            <a:spLocks noChangeArrowheads="1"/>
          </p:cNvSpPr>
          <p:nvPr/>
        </p:nvSpPr>
        <p:spPr bwMode="auto">
          <a:xfrm>
            <a:off x="2919413" y="3840163"/>
            <a:ext cx="101600" cy="3016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000">
                <a:latin typeface="Times New Roman" panose="02020603050405020304" pitchFamily="18" charset="0"/>
                <a:ea typeface="宋体" panose="02010600030101010101" pitchFamily="2" charset="-122"/>
              </a:rPr>
              <a:t>1</a:t>
            </a:r>
            <a:endParaRPr lang="en-US" altLang="zh-CN">
              <a:ea typeface="宋体" panose="02010600030101010101" pitchFamily="2" charset="-122"/>
            </a:endParaRPr>
          </a:p>
        </p:txBody>
      </p:sp>
      <p:sp>
        <p:nvSpPr>
          <p:cNvPr id="84007" name="Oval 39"/>
          <p:cNvSpPr>
            <a:spLocks noChangeArrowheads="1"/>
          </p:cNvSpPr>
          <p:nvPr/>
        </p:nvSpPr>
        <p:spPr bwMode="auto">
          <a:xfrm>
            <a:off x="2889250" y="4241800"/>
            <a:ext cx="306388" cy="301625"/>
          </a:xfrm>
          <a:prstGeom prst="ellipse">
            <a:avLst/>
          </a:prstGeom>
          <a:solidFill>
            <a:srgbClr val="92D05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400" b="1" dirty="0">
                <a:latin typeface="Times New Roman" panose="02020603050405020304" pitchFamily="18" charset="0"/>
                <a:ea typeface="宋体" panose="02010600030101010101" pitchFamily="2" charset="-122"/>
              </a:rPr>
              <a:t>13</a:t>
            </a:r>
            <a:endParaRPr lang="en-US" altLang="zh-CN" sz="1400" b="1" dirty="0">
              <a:ea typeface="宋体" panose="02010600030101010101" pitchFamily="2" charset="-122"/>
            </a:endParaRPr>
          </a:p>
        </p:txBody>
      </p:sp>
      <p:sp>
        <p:nvSpPr>
          <p:cNvPr id="84008" name="Oval 40"/>
          <p:cNvSpPr>
            <a:spLocks noChangeArrowheads="1"/>
          </p:cNvSpPr>
          <p:nvPr/>
        </p:nvSpPr>
        <p:spPr bwMode="auto">
          <a:xfrm>
            <a:off x="2582863" y="4349750"/>
            <a:ext cx="103187" cy="3016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000">
                <a:latin typeface="Times New Roman" panose="02020603050405020304" pitchFamily="18" charset="0"/>
                <a:ea typeface="宋体" panose="02010600030101010101" pitchFamily="2" charset="-122"/>
              </a:rPr>
              <a:t>0</a:t>
            </a:r>
            <a:endParaRPr lang="en-US" altLang="zh-CN">
              <a:ea typeface="宋体" panose="02010600030101010101" pitchFamily="2" charset="-122"/>
            </a:endParaRPr>
          </a:p>
        </p:txBody>
      </p:sp>
      <p:sp>
        <p:nvSpPr>
          <p:cNvPr id="84009" name="Line 41"/>
          <p:cNvSpPr>
            <a:spLocks noChangeShapeType="1"/>
          </p:cNvSpPr>
          <p:nvPr/>
        </p:nvSpPr>
        <p:spPr bwMode="auto">
          <a:xfrm flipH="1">
            <a:off x="2509127" y="4433937"/>
            <a:ext cx="386471" cy="31744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10" name="Line 42"/>
          <p:cNvSpPr>
            <a:spLocks noChangeShapeType="1"/>
          </p:cNvSpPr>
          <p:nvPr/>
        </p:nvSpPr>
        <p:spPr bwMode="auto">
          <a:xfrm flipH="1" flipV="1">
            <a:off x="3185199" y="4437112"/>
            <a:ext cx="418425" cy="3142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11" name="Oval 43"/>
          <p:cNvSpPr>
            <a:spLocks noChangeArrowheads="1"/>
          </p:cNvSpPr>
          <p:nvPr/>
        </p:nvSpPr>
        <p:spPr bwMode="auto">
          <a:xfrm>
            <a:off x="3398838" y="4349750"/>
            <a:ext cx="103187" cy="3016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000">
                <a:latin typeface="Times New Roman" panose="02020603050405020304" pitchFamily="18" charset="0"/>
                <a:ea typeface="宋体" panose="02010600030101010101" pitchFamily="2" charset="-122"/>
              </a:rPr>
              <a:t>1</a:t>
            </a:r>
            <a:endParaRPr lang="en-US" altLang="zh-CN">
              <a:ea typeface="宋体" panose="02010600030101010101" pitchFamily="2" charset="-122"/>
            </a:endParaRPr>
          </a:p>
        </p:txBody>
      </p:sp>
      <p:sp>
        <p:nvSpPr>
          <p:cNvPr id="84012" name="Oval 44"/>
          <p:cNvSpPr>
            <a:spLocks noChangeArrowheads="1"/>
          </p:cNvSpPr>
          <p:nvPr/>
        </p:nvSpPr>
        <p:spPr bwMode="auto">
          <a:xfrm>
            <a:off x="4651375" y="3732213"/>
            <a:ext cx="306388" cy="301625"/>
          </a:xfrm>
          <a:prstGeom prst="ellipse">
            <a:avLst/>
          </a:prstGeom>
          <a:solidFill>
            <a:srgbClr val="92D05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400" b="1" dirty="0">
                <a:latin typeface="Times New Roman" panose="02020603050405020304" pitchFamily="18" charset="0"/>
                <a:ea typeface="宋体" panose="02010600030101010101" pitchFamily="2" charset="-122"/>
              </a:rPr>
              <a:t>45</a:t>
            </a:r>
            <a:endParaRPr lang="en-US" altLang="zh-CN" sz="1400" b="1" dirty="0">
              <a:ea typeface="宋体" panose="02010600030101010101" pitchFamily="2" charset="-122"/>
            </a:endParaRPr>
          </a:p>
        </p:txBody>
      </p:sp>
      <p:sp>
        <p:nvSpPr>
          <p:cNvPr id="84013" name="Oval 45"/>
          <p:cNvSpPr>
            <a:spLocks noChangeArrowheads="1"/>
          </p:cNvSpPr>
          <p:nvPr/>
        </p:nvSpPr>
        <p:spPr bwMode="auto">
          <a:xfrm>
            <a:off x="4344988" y="3840163"/>
            <a:ext cx="103187" cy="3016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000" b="1" dirty="0">
                <a:latin typeface="Times New Roman" panose="02020603050405020304" pitchFamily="18" charset="0"/>
                <a:ea typeface="宋体" panose="02010600030101010101" pitchFamily="2" charset="-122"/>
              </a:rPr>
              <a:t>0</a:t>
            </a:r>
            <a:endParaRPr lang="en-US" altLang="zh-CN" b="1" dirty="0">
              <a:ea typeface="宋体" panose="02010600030101010101" pitchFamily="2" charset="-122"/>
            </a:endParaRPr>
          </a:p>
        </p:txBody>
      </p:sp>
      <p:sp>
        <p:nvSpPr>
          <p:cNvPr id="84014" name="Line 46"/>
          <p:cNvSpPr>
            <a:spLocks noChangeShapeType="1"/>
          </p:cNvSpPr>
          <p:nvPr/>
        </p:nvSpPr>
        <p:spPr bwMode="auto">
          <a:xfrm flipH="1">
            <a:off x="4271380" y="3940175"/>
            <a:ext cx="392694" cy="30956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15" name="Line 47"/>
          <p:cNvSpPr>
            <a:spLocks noChangeShapeType="1"/>
          </p:cNvSpPr>
          <p:nvPr/>
        </p:nvSpPr>
        <p:spPr bwMode="auto">
          <a:xfrm flipH="1" flipV="1">
            <a:off x="4951413" y="3940175"/>
            <a:ext cx="407987" cy="3016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16" name="Oval 48"/>
          <p:cNvSpPr>
            <a:spLocks noChangeArrowheads="1"/>
          </p:cNvSpPr>
          <p:nvPr/>
        </p:nvSpPr>
        <p:spPr bwMode="auto">
          <a:xfrm>
            <a:off x="5160963" y="3840163"/>
            <a:ext cx="103187" cy="3016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000" b="1" dirty="0">
                <a:latin typeface="Times New Roman" panose="02020603050405020304" pitchFamily="18" charset="0"/>
                <a:ea typeface="宋体" panose="02010600030101010101" pitchFamily="2" charset="-122"/>
              </a:rPr>
              <a:t>1</a:t>
            </a:r>
            <a:endParaRPr lang="en-US" altLang="zh-CN" b="1" dirty="0">
              <a:ea typeface="宋体" panose="02010600030101010101" pitchFamily="2" charset="-122"/>
            </a:endParaRPr>
          </a:p>
        </p:txBody>
      </p:sp>
      <p:sp>
        <p:nvSpPr>
          <p:cNvPr id="84017" name="Oval 49"/>
          <p:cNvSpPr>
            <a:spLocks noChangeArrowheads="1"/>
          </p:cNvSpPr>
          <p:nvPr/>
        </p:nvSpPr>
        <p:spPr bwMode="auto">
          <a:xfrm>
            <a:off x="4083050" y="4243388"/>
            <a:ext cx="320675" cy="379412"/>
          </a:xfrm>
          <a:prstGeom prst="ellipse">
            <a:avLst/>
          </a:prstGeom>
          <a:solidFill>
            <a:schemeClr val="accent6">
              <a:lumMod val="60000"/>
              <a:lumOff val="40000"/>
            </a:schemeClr>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400" b="1" dirty="0">
                <a:latin typeface="Times New Roman" panose="02020603050405020304" pitchFamily="18" charset="0"/>
                <a:ea typeface="宋体" panose="02010600030101010101" pitchFamily="2" charset="-122"/>
              </a:rPr>
              <a:t>20</a:t>
            </a:r>
            <a:endParaRPr lang="en-US" altLang="zh-CN" sz="1400" b="1" dirty="0">
              <a:ea typeface="宋体" panose="02010600030101010101" pitchFamily="2" charset="-122"/>
            </a:endParaRPr>
          </a:p>
        </p:txBody>
      </p:sp>
      <p:sp>
        <p:nvSpPr>
          <p:cNvPr id="84018" name="Oval 50"/>
          <p:cNvSpPr>
            <a:spLocks noChangeArrowheads="1"/>
          </p:cNvSpPr>
          <p:nvPr/>
        </p:nvSpPr>
        <p:spPr bwMode="auto">
          <a:xfrm>
            <a:off x="5205413" y="4241800"/>
            <a:ext cx="320675" cy="379413"/>
          </a:xfrm>
          <a:prstGeom prst="ellipse">
            <a:avLst/>
          </a:prstGeom>
          <a:solidFill>
            <a:schemeClr val="accent6">
              <a:lumMod val="60000"/>
              <a:lumOff val="40000"/>
            </a:schemeClr>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400" b="1">
                <a:latin typeface="Times New Roman" panose="02020603050405020304" pitchFamily="18" charset="0"/>
                <a:ea typeface="宋体" panose="02010600030101010101" pitchFamily="2" charset="-122"/>
              </a:rPr>
              <a:t>25</a:t>
            </a:r>
            <a:endParaRPr lang="en-US" altLang="zh-CN" sz="1400" b="1">
              <a:ea typeface="宋体" panose="02010600030101010101" pitchFamily="2" charset="-122"/>
            </a:endParaRPr>
          </a:p>
        </p:txBody>
      </p:sp>
      <p:sp>
        <p:nvSpPr>
          <p:cNvPr id="84019" name="Oval 51"/>
          <p:cNvSpPr>
            <a:spLocks noChangeArrowheads="1"/>
          </p:cNvSpPr>
          <p:nvPr/>
        </p:nvSpPr>
        <p:spPr bwMode="auto">
          <a:xfrm>
            <a:off x="5365750" y="3732213"/>
            <a:ext cx="320675" cy="382587"/>
          </a:xfrm>
          <a:prstGeom prst="ellipse">
            <a:avLst/>
          </a:prstGeom>
          <a:solidFill>
            <a:schemeClr val="accent6">
              <a:lumMod val="60000"/>
              <a:lumOff val="40000"/>
            </a:schemeClr>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400" b="1">
                <a:latin typeface="Times New Roman" panose="02020603050405020304" pitchFamily="18" charset="0"/>
                <a:ea typeface="宋体" panose="02010600030101010101" pitchFamily="2" charset="-122"/>
              </a:rPr>
              <a:t>32</a:t>
            </a:r>
            <a:endParaRPr lang="en-US" altLang="zh-CN" sz="1400" b="1">
              <a:ea typeface="宋体" panose="02010600030101010101" pitchFamily="2" charset="-122"/>
            </a:endParaRPr>
          </a:p>
        </p:txBody>
      </p:sp>
      <p:sp>
        <p:nvSpPr>
          <p:cNvPr id="84020" name="Oval 52"/>
          <p:cNvSpPr>
            <a:spLocks noChangeArrowheads="1"/>
          </p:cNvSpPr>
          <p:nvPr/>
        </p:nvSpPr>
        <p:spPr bwMode="auto">
          <a:xfrm>
            <a:off x="6646863" y="3732213"/>
            <a:ext cx="320675" cy="379412"/>
          </a:xfrm>
          <a:prstGeom prst="ellipse">
            <a:avLst/>
          </a:prstGeom>
          <a:solidFill>
            <a:schemeClr val="accent6">
              <a:lumMod val="60000"/>
              <a:lumOff val="40000"/>
            </a:schemeClr>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400" b="1">
                <a:latin typeface="Times New Roman" panose="02020603050405020304" pitchFamily="18" charset="0"/>
                <a:ea typeface="宋体" panose="02010600030101010101" pitchFamily="2" charset="-122"/>
              </a:rPr>
              <a:t>38</a:t>
            </a:r>
            <a:endParaRPr lang="en-US" altLang="zh-CN" sz="1400" b="1">
              <a:ea typeface="宋体" panose="02010600030101010101" pitchFamily="2" charset="-122"/>
            </a:endParaRPr>
          </a:p>
        </p:txBody>
      </p:sp>
      <p:sp>
        <p:nvSpPr>
          <p:cNvPr id="84021" name="Oval 53"/>
          <p:cNvSpPr>
            <a:spLocks noChangeArrowheads="1"/>
          </p:cNvSpPr>
          <p:nvPr/>
        </p:nvSpPr>
        <p:spPr bwMode="auto">
          <a:xfrm>
            <a:off x="3282950" y="3732213"/>
            <a:ext cx="320675" cy="382587"/>
          </a:xfrm>
          <a:prstGeom prst="ellipse">
            <a:avLst/>
          </a:prstGeom>
          <a:solidFill>
            <a:schemeClr val="accent6">
              <a:lumMod val="60000"/>
              <a:lumOff val="40000"/>
            </a:schemeClr>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400" b="1">
                <a:latin typeface="Times New Roman" panose="02020603050405020304" pitchFamily="18" charset="0"/>
                <a:ea typeface="宋体" panose="02010600030101010101" pitchFamily="2" charset="-122"/>
              </a:rPr>
              <a:t>40</a:t>
            </a:r>
            <a:endParaRPr lang="en-US" altLang="zh-CN" sz="1400" b="1">
              <a:ea typeface="宋体" panose="02010600030101010101" pitchFamily="2" charset="-122"/>
            </a:endParaRPr>
          </a:p>
        </p:txBody>
      </p:sp>
      <p:sp>
        <p:nvSpPr>
          <p:cNvPr id="84022" name="Oval 54"/>
          <p:cNvSpPr>
            <a:spLocks noChangeArrowheads="1"/>
          </p:cNvSpPr>
          <p:nvPr/>
        </p:nvSpPr>
        <p:spPr bwMode="auto">
          <a:xfrm>
            <a:off x="1039813" y="3732213"/>
            <a:ext cx="320675" cy="382587"/>
          </a:xfrm>
          <a:prstGeom prst="ellipse">
            <a:avLst/>
          </a:prstGeom>
          <a:solidFill>
            <a:schemeClr val="accent6">
              <a:lumMod val="60000"/>
              <a:lumOff val="40000"/>
            </a:schemeClr>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400" b="1">
                <a:latin typeface="Times New Roman" panose="02020603050405020304" pitchFamily="18" charset="0"/>
                <a:ea typeface="宋体" panose="02010600030101010101" pitchFamily="2" charset="-122"/>
              </a:rPr>
              <a:t>30</a:t>
            </a:r>
            <a:endParaRPr lang="en-US" altLang="zh-CN" sz="1400" b="1">
              <a:latin typeface="Times New Roman" panose="02020603050405020304" pitchFamily="18" charset="0"/>
              <a:ea typeface="宋体" panose="02010600030101010101" pitchFamily="2" charset="-122"/>
            </a:endParaRPr>
          </a:p>
        </p:txBody>
      </p:sp>
      <p:sp>
        <p:nvSpPr>
          <p:cNvPr id="84023" name="Oval 55"/>
          <p:cNvSpPr>
            <a:spLocks noChangeArrowheads="1"/>
          </p:cNvSpPr>
          <p:nvPr/>
        </p:nvSpPr>
        <p:spPr bwMode="auto">
          <a:xfrm>
            <a:off x="1841500" y="4241800"/>
            <a:ext cx="319088" cy="381000"/>
          </a:xfrm>
          <a:prstGeom prst="ellipse">
            <a:avLst/>
          </a:prstGeom>
          <a:solidFill>
            <a:schemeClr val="accent6">
              <a:lumMod val="60000"/>
              <a:lumOff val="40000"/>
            </a:schemeClr>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400" b="1">
                <a:latin typeface="Times New Roman" panose="02020603050405020304" pitchFamily="18" charset="0"/>
                <a:ea typeface="宋体" panose="02010600030101010101" pitchFamily="2" charset="-122"/>
              </a:rPr>
              <a:t>15</a:t>
            </a:r>
            <a:endParaRPr lang="en-US" altLang="zh-CN" sz="1400" b="1">
              <a:ea typeface="宋体" panose="02010600030101010101" pitchFamily="2" charset="-122"/>
            </a:endParaRPr>
          </a:p>
        </p:txBody>
      </p:sp>
      <p:sp>
        <p:nvSpPr>
          <p:cNvPr id="84024" name="Oval 56"/>
          <p:cNvSpPr>
            <a:spLocks noChangeArrowheads="1"/>
          </p:cNvSpPr>
          <p:nvPr/>
        </p:nvSpPr>
        <p:spPr bwMode="auto">
          <a:xfrm>
            <a:off x="2320925" y="4751388"/>
            <a:ext cx="320675" cy="381000"/>
          </a:xfrm>
          <a:prstGeom prst="ellipse">
            <a:avLst/>
          </a:prstGeom>
          <a:solidFill>
            <a:schemeClr val="accent6">
              <a:lumMod val="60000"/>
              <a:lumOff val="40000"/>
            </a:schemeClr>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400" b="1">
                <a:latin typeface="Times New Roman" panose="02020603050405020304" pitchFamily="18" charset="0"/>
                <a:ea typeface="宋体" panose="02010600030101010101" pitchFamily="2" charset="-122"/>
              </a:rPr>
              <a:t> 3</a:t>
            </a:r>
            <a:endParaRPr lang="en-US" altLang="zh-CN" sz="1400" b="1">
              <a:ea typeface="宋体" panose="02010600030101010101" pitchFamily="2" charset="-122"/>
            </a:endParaRPr>
          </a:p>
        </p:txBody>
      </p:sp>
      <p:sp>
        <p:nvSpPr>
          <p:cNvPr id="84025" name="Oval 57"/>
          <p:cNvSpPr>
            <a:spLocks noChangeArrowheads="1"/>
          </p:cNvSpPr>
          <p:nvPr/>
        </p:nvSpPr>
        <p:spPr bwMode="auto">
          <a:xfrm>
            <a:off x="3443288" y="4751388"/>
            <a:ext cx="320675" cy="381000"/>
          </a:xfrm>
          <a:prstGeom prst="ellipse">
            <a:avLst/>
          </a:prstGeom>
          <a:solidFill>
            <a:schemeClr val="accent6">
              <a:lumMod val="60000"/>
              <a:lumOff val="40000"/>
            </a:schemeClr>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400" b="1">
                <a:latin typeface="Times New Roman" panose="02020603050405020304" pitchFamily="18" charset="0"/>
                <a:ea typeface="宋体" panose="02010600030101010101" pitchFamily="2" charset="-122"/>
              </a:rPr>
              <a:t>10</a:t>
            </a:r>
            <a:endParaRPr lang="en-US" altLang="zh-CN" sz="1400" b="1">
              <a:ea typeface="宋体" panose="02010600030101010101" pitchFamily="2" charset="-122"/>
            </a:endParaRPr>
          </a:p>
        </p:txBody>
      </p:sp>
      <p:sp>
        <p:nvSpPr>
          <p:cNvPr id="84026" name="Oval 58"/>
          <p:cNvSpPr>
            <a:spLocks noChangeArrowheads="1"/>
          </p:cNvSpPr>
          <p:nvPr/>
        </p:nvSpPr>
        <p:spPr bwMode="auto">
          <a:xfrm>
            <a:off x="3282950" y="3095625"/>
            <a:ext cx="320675" cy="382588"/>
          </a:xfrm>
          <a:prstGeom prst="ellipse">
            <a:avLst/>
          </a:prstGeom>
          <a:solidFill>
            <a:schemeClr val="accent6">
              <a:lumMod val="60000"/>
              <a:lumOff val="40000"/>
            </a:schemeClr>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400" b="1">
                <a:latin typeface="Times New Roman" panose="02020603050405020304" pitchFamily="18" charset="0"/>
                <a:ea typeface="宋体" panose="02010600030101010101" pitchFamily="2" charset="-122"/>
              </a:rPr>
              <a:t>50</a:t>
            </a:r>
            <a:endParaRPr lang="en-US" altLang="zh-CN" sz="1400" b="1">
              <a:latin typeface="Times New Roman" panose="02020603050405020304" pitchFamily="18" charset="0"/>
              <a:ea typeface="宋体" panose="02010600030101010101" pitchFamily="2" charset="-122"/>
            </a:endParaRPr>
          </a:p>
        </p:txBody>
      </p:sp>
      <p:grpSp>
        <p:nvGrpSpPr>
          <p:cNvPr id="2" name="Group 59"/>
          <p:cNvGrpSpPr/>
          <p:nvPr/>
        </p:nvGrpSpPr>
        <p:grpSpPr bwMode="auto">
          <a:xfrm>
            <a:off x="757587" y="3487858"/>
            <a:ext cx="6213804" cy="1911230"/>
            <a:chOff x="86" y="150"/>
            <a:chExt cx="6981" cy="2343"/>
          </a:xfrm>
        </p:grpSpPr>
        <p:sp>
          <p:nvSpPr>
            <p:cNvPr id="83006" name="Text Box 60"/>
            <p:cNvSpPr txBox="1">
              <a:spLocks noChangeArrowheads="1"/>
            </p:cNvSpPr>
            <p:nvPr/>
          </p:nvSpPr>
          <p:spPr bwMode="auto">
            <a:xfrm>
              <a:off x="86" y="941"/>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zh-CN" altLang="en-US" sz="1000" dirty="0">
                  <a:solidFill>
                    <a:srgbClr val="FF0000"/>
                  </a:solidFill>
                  <a:latin typeface="Times New Roman" panose="02020603050405020304" pitchFamily="18" charset="0"/>
                  <a:ea typeface="宋体" panose="02010600030101010101" pitchFamily="2" charset="-122"/>
                </a:rPr>
                <a:t>           </a:t>
              </a:r>
              <a:r>
                <a:rPr lang="en-US" altLang="zh-CN" sz="1000" b="1" dirty="0">
                  <a:solidFill>
                    <a:srgbClr val="FF0000"/>
                  </a:solidFill>
                  <a:latin typeface="Times New Roman" panose="02020603050405020304" pitchFamily="18" charset="0"/>
                  <a:ea typeface="宋体" panose="02010600030101010101" pitchFamily="2" charset="-122"/>
                </a:rPr>
                <a:t>000</a:t>
              </a:r>
              <a:endParaRPr lang="en-US" altLang="zh-CN" b="1" dirty="0">
                <a:solidFill>
                  <a:srgbClr val="FF0000"/>
                </a:solidFill>
                <a:ea typeface="宋体" panose="02010600030101010101" pitchFamily="2" charset="-122"/>
              </a:endParaRPr>
            </a:p>
          </p:txBody>
        </p:sp>
        <p:sp>
          <p:nvSpPr>
            <p:cNvPr id="83007" name="Text Box 61"/>
            <p:cNvSpPr txBox="1">
              <a:spLocks noChangeArrowheads="1"/>
            </p:cNvSpPr>
            <p:nvPr/>
          </p:nvSpPr>
          <p:spPr bwMode="auto">
            <a:xfrm>
              <a:off x="972" y="1576"/>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zh-CN" altLang="en-US" sz="1000" dirty="0">
                  <a:solidFill>
                    <a:schemeClr val="accent2"/>
                  </a:solidFill>
                  <a:latin typeface="Times New Roman" panose="02020603050405020304" pitchFamily="18" charset="0"/>
                  <a:ea typeface="宋体" panose="02010600030101010101" pitchFamily="2" charset="-122"/>
                </a:rPr>
                <a:t>          </a:t>
              </a:r>
              <a:r>
                <a:rPr lang="en-US" altLang="zh-CN" sz="1000" b="1" dirty="0">
                  <a:solidFill>
                    <a:srgbClr val="FF0000"/>
                  </a:solidFill>
                  <a:latin typeface="Times New Roman" panose="02020603050405020304" pitchFamily="18" charset="0"/>
                  <a:ea typeface="宋体" panose="02010600030101010101" pitchFamily="2" charset="-122"/>
                </a:rPr>
                <a:t>0010</a:t>
              </a:r>
              <a:endParaRPr lang="en-US" altLang="zh-CN" b="1" dirty="0">
                <a:solidFill>
                  <a:srgbClr val="FF0000"/>
                </a:solidFill>
                <a:ea typeface="宋体" panose="02010600030101010101" pitchFamily="2" charset="-122"/>
              </a:endParaRPr>
            </a:p>
          </p:txBody>
        </p:sp>
        <p:sp>
          <p:nvSpPr>
            <p:cNvPr id="83008" name="Text Box 62"/>
            <p:cNvSpPr txBox="1">
              <a:spLocks noChangeArrowheads="1"/>
            </p:cNvSpPr>
            <p:nvPr/>
          </p:nvSpPr>
          <p:spPr bwMode="auto">
            <a:xfrm>
              <a:off x="1501" y="2184"/>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zh-CN" altLang="en-US" sz="1000" dirty="0">
                  <a:solidFill>
                    <a:schemeClr val="accent2"/>
                  </a:solidFill>
                  <a:latin typeface="Times New Roman" panose="02020603050405020304" pitchFamily="18" charset="0"/>
                  <a:ea typeface="宋体" panose="02010600030101010101" pitchFamily="2" charset="-122"/>
                </a:rPr>
                <a:t>         </a:t>
              </a:r>
              <a:r>
                <a:rPr lang="en-US" altLang="zh-CN" sz="1000" b="1" dirty="0">
                  <a:solidFill>
                    <a:srgbClr val="FF0000"/>
                  </a:solidFill>
                  <a:latin typeface="Times New Roman" panose="02020603050405020304" pitchFamily="18" charset="0"/>
                  <a:ea typeface="宋体" panose="02010600030101010101" pitchFamily="2" charset="-122"/>
                </a:rPr>
                <a:t>00110</a:t>
              </a:r>
              <a:endParaRPr lang="en-US" altLang="zh-CN" sz="1000" b="1" dirty="0">
                <a:solidFill>
                  <a:srgbClr val="FF0000"/>
                </a:solidFill>
                <a:latin typeface="Times New Roman" panose="02020603050405020304" pitchFamily="18" charset="0"/>
                <a:ea typeface="宋体" panose="02010600030101010101" pitchFamily="2" charset="-122"/>
              </a:endParaRPr>
            </a:p>
          </p:txBody>
        </p:sp>
        <p:sp>
          <p:nvSpPr>
            <p:cNvPr id="83009" name="Text Box 63"/>
            <p:cNvSpPr txBox="1">
              <a:spLocks noChangeArrowheads="1"/>
            </p:cNvSpPr>
            <p:nvPr/>
          </p:nvSpPr>
          <p:spPr bwMode="auto">
            <a:xfrm>
              <a:off x="2794" y="2184"/>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zh-CN" altLang="en-US" sz="1000" dirty="0">
                  <a:solidFill>
                    <a:schemeClr val="accent2"/>
                  </a:solidFill>
                  <a:latin typeface="Times New Roman" panose="02020603050405020304" pitchFamily="18" charset="0"/>
                  <a:ea typeface="宋体" panose="02010600030101010101" pitchFamily="2" charset="-122"/>
                </a:rPr>
                <a:t>         </a:t>
              </a:r>
              <a:r>
                <a:rPr lang="en-US" altLang="zh-CN" sz="1000" b="1" dirty="0">
                  <a:solidFill>
                    <a:srgbClr val="FF0000"/>
                  </a:solidFill>
                  <a:latin typeface="Times New Roman" panose="02020603050405020304" pitchFamily="18" charset="0"/>
                  <a:ea typeface="宋体" panose="02010600030101010101" pitchFamily="2" charset="-122"/>
                </a:rPr>
                <a:t>00111</a:t>
              </a:r>
              <a:endParaRPr lang="en-US" altLang="zh-CN" b="1" dirty="0">
                <a:solidFill>
                  <a:srgbClr val="FF0000"/>
                </a:solidFill>
                <a:ea typeface="宋体" panose="02010600030101010101" pitchFamily="2" charset="-122"/>
              </a:endParaRPr>
            </a:p>
          </p:txBody>
        </p:sp>
        <p:sp>
          <p:nvSpPr>
            <p:cNvPr id="83010" name="Text Box 64"/>
            <p:cNvSpPr txBox="1">
              <a:spLocks noChangeArrowheads="1"/>
            </p:cNvSpPr>
            <p:nvPr/>
          </p:nvSpPr>
          <p:spPr bwMode="auto">
            <a:xfrm>
              <a:off x="3675" y="1560"/>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zh-CN" altLang="en-US" sz="1000" dirty="0">
                  <a:solidFill>
                    <a:schemeClr val="accent2"/>
                  </a:solidFill>
                  <a:latin typeface="Times New Roman" panose="02020603050405020304" pitchFamily="18" charset="0"/>
                  <a:ea typeface="宋体" panose="02010600030101010101" pitchFamily="2" charset="-122"/>
                </a:rPr>
                <a:t>     </a:t>
              </a:r>
              <a:r>
                <a:rPr lang="en-US" altLang="zh-CN" sz="1000" b="1" dirty="0">
                  <a:solidFill>
                    <a:srgbClr val="FF0000"/>
                  </a:solidFill>
                  <a:latin typeface="Times New Roman" panose="02020603050405020304" pitchFamily="18" charset="0"/>
                  <a:ea typeface="宋体" panose="02010600030101010101" pitchFamily="2" charset="-122"/>
                </a:rPr>
                <a:t>1010</a:t>
              </a:r>
              <a:endParaRPr lang="en-US" altLang="zh-CN" b="1" dirty="0">
                <a:solidFill>
                  <a:srgbClr val="FF0000"/>
                </a:solidFill>
                <a:ea typeface="宋体" panose="02010600030101010101" pitchFamily="2" charset="-122"/>
              </a:endParaRPr>
            </a:p>
          </p:txBody>
        </p:sp>
        <p:sp>
          <p:nvSpPr>
            <p:cNvPr id="83011" name="Text Box 65"/>
            <p:cNvSpPr txBox="1">
              <a:spLocks noChangeArrowheads="1"/>
            </p:cNvSpPr>
            <p:nvPr/>
          </p:nvSpPr>
          <p:spPr bwMode="auto">
            <a:xfrm>
              <a:off x="4764" y="1560"/>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zh-CN" altLang="en-US" sz="1000" dirty="0">
                  <a:solidFill>
                    <a:schemeClr val="accent2"/>
                  </a:solidFill>
                  <a:latin typeface="Times New Roman" panose="02020603050405020304" pitchFamily="18" charset="0"/>
                  <a:ea typeface="宋体" panose="02010600030101010101" pitchFamily="2" charset="-122"/>
                </a:rPr>
                <a:t>          </a:t>
              </a:r>
              <a:r>
                <a:rPr lang="en-US" altLang="zh-CN" sz="1000" b="1" dirty="0">
                  <a:solidFill>
                    <a:srgbClr val="FF0000"/>
                  </a:solidFill>
                  <a:latin typeface="Times New Roman" panose="02020603050405020304" pitchFamily="18" charset="0"/>
                  <a:ea typeface="宋体" panose="02010600030101010101" pitchFamily="2" charset="-122"/>
                </a:rPr>
                <a:t>1011</a:t>
              </a:r>
              <a:endParaRPr lang="en-US" altLang="zh-CN" b="1" dirty="0">
                <a:solidFill>
                  <a:srgbClr val="FF0000"/>
                </a:solidFill>
                <a:ea typeface="宋体" panose="02010600030101010101" pitchFamily="2" charset="-122"/>
              </a:endParaRPr>
            </a:p>
          </p:txBody>
        </p:sp>
        <p:sp>
          <p:nvSpPr>
            <p:cNvPr id="83012" name="Text Box 66"/>
            <p:cNvSpPr txBox="1">
              <a:spLocks noChangeArrowheads="1"/>
            </p:cNvSpPr>
            <p:nvPr/>
          </p:nvSpPr>
          <p:spPr bwMode="auto">
            <a:xfrm>
              <a:off x="5293" y="907"/>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zh-CN" altLang="en-US" sz="1000" dirty="0">
                  <a:solidFill>
                    <a:schemeClr val="accent2"/>
                  </a:solidFill>
                  <a:latin typeface="Times New Roman" panose="02020603050405020304" pitchFamily="18" charset="0"/>
                  <a:ea typeface="宋体" panose="02010600030101010101" pitchFamily="2" charset="-122"/>
                </a:rPr>
                <a:t> </a:t>
              </a:r>
              <a:r>
                <a:rPr lang="en-US" altLang="zh-CN" sz="1000" b="1" dirty="0">
                  <a:solidFill>
                    <a:srgbClr val="FF0000"/>
                  </a:solidFill>
                  <a:latin typeface="Times New Roman" panose="02020603050405020304" pitchFamily="18" charset="0"/>
                  <a:ea typeface="宋体" panose="02010600030101010101" pitchFamily="2" charset="-122"/>
                </a:rPr>
                <a:t>110</a:t>
              </a:r>
              <a:endParaRPr lang="en-US" altLang="zh-CN" b="1" dirty="0">
                <a:solidFill>
                  <a:srgbClr val="FF0000"/>
                </a:solidFill>
                <a:ea typeface="宋体" panose="02010600030101010101" pitchFamily="2" charset="-122"/>
              </a:endParaRPr>
            </a:p>
          </p:txBody>
        </p:sp>
        <p:sp>
          <p:nvSpPr>
            <p:cNvPr id="83013" name="Text Box 67"/>
            <p:cNvSpPr txBox="1">
              <a:spLocks noChangeArrowheads="1"/>
            </p:cNvSpPr>
            <p:nvPr/>
          </p:nvSpPr>
          <p:spPr bwMode="auto">
            <a:xfrm>
              <a:off x="6347" y="920"/>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zh-CN" altLang="en-US" sz="1000" dirty="0">
                  <a:solidFill>
                    <a:schemeClr val="accent2"/>
                  </a:solidFill>
                  <a:latin typeface="Times New Roman" panose="02020603050405020304" pitchFamily="18" charset="0"/>
                  <a:ea typeface="宋体" panose="02010600030101010101" pitchFamily="2" charset="-122"/>
                </a:rPr>
                <a:t>            </a:t>
              </a:r>
              <a:r>
                <a:rPr lang="en-US" altLang="zh-CN" sz="1000" b="1" dirty="0">
                  <a:solidFill>
                    <a:srgbClr val="FF0000"/>
                  </a:solidFill>
                  <a:latin typeface="Times New Roman" panose="02020603050405020304" pitchFamily="18" charset="0"/>
                  <a:ea typeface="宋体" panose="02010600030101010101" pitchFamily="2" charset="-122"/>
                </a:rPr>
                <a:t>111</a:t>
              </a:r>
              <a:endParaRPr lang="en-US" altLang="zh-CN" b="1" dirty="0">
                <a:solidFill>
                  <a:srgbClr val="FF0000"/>
                </a:solidFill>
                <a:ea typeface="宋体" panose="02010600030101010101" pitchFamily="2" charset="-122"/>
              </a:endParaRPr>
            </a:p>
          </p:txBody>
        </p:sp>
        <p:sp>
          <p:nvSpPr>
            <p:cNvPr id="83014" name="Text Box 68"/>
            <p:cNvSpPr txBox="1">
              <a:spLocks noChangeArrowheads="1"/>
            </p:cNvSpPr>
            <p:nvPr/>
          </p:nvSpPr>
          <p:spPr bwMode="auto">
            <a:xfrm>
              <a:off x="2495" y="948"/>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zh-CN" altLang="en-US" sz="1000" dirty="0">
                  <a:latin typeface="Times New Roman" panose="02020603050405020304" pitchFamily="18" charset="0"/>
                  <a:ea typeface="宋体" panose="02010600030101010101" pitchFamily="2" charset="-122"/>
                </a:rPr>
                <a:t>              </a:t>
              </a:r>
              <a:r>
                <a:rPr lang="en-US" altLang="zh-CN" sz="1000" b="1" dirty="0">
                  <a:solidFill>
                    <a:srgbClr val="FF0000"/>
                  </a:solidFill>
                  <a:latin typeface="Times New Roman" panose="02020603050405020304" pitchFamily="18" charset="0"/>
                  <a:ea typeface="宋体" panose="02010600030101010101" pitchFamily="2" charset="-122"/>
                </a:rPr>
                <a:t>100</a:t>
              </a:r>
              <a:endParaRPr lang="en-US" altLang="zh-CN" b="1" dirty="0">
                <a:solidFill>
                  <a:srgbClr val="FF0000"/>
                </a:solidFill>
                <a:ea typeface="宋体" panose="02010600030101010101" pitchFamily="2" charset="-122"/>
              </a:endParaRPr>
            </a:p>
          </p:txBody>
        </p:sp>
        <p:sp>
          <p:nvSpPr>
            <p:cNvPr id="83015" name="Text Box 69"/>
            <p:cNvSpPr txBox="1">
              <a:spLocks noChangeArrowheads="1"/>
            </p:cNvSpPr>
            <p:nvPr/>
          </p:nvSpPr>
          <p:spPr bwMode="auto">
            <a:xfrm>
              <a:off x="2505" y="150"/>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zh-CN" altLang="en-US" sz="1000" b="1" dirty="0">
                  <a:solidFill>
                    <a:srgbClr val="FF0000"/>
                  </a:solidFill>
                  <a:latin typeface="Times New Roman" panose="02020603050405020304" pitchFamily="18" charset="0"/>
                  <a:ea typeface="宋体" panose="02010600030101010101" pitchFamily="2" charset="-122"/>
                </a:rPr>
                <a:t>               </a:t>
              </a:r>
              <a:r>
                <a:rPr lang="en-US" altLang="zh-CN" sz="1000" b="1" dirty="0">
                  <a:solidFill>
                    <a:srgbClr val="FF0000"/>
                  </a:solidFill>
                  <a:latin typeface="Times New Roman" panose="02020603050405020304" pitchFamily="18" charset="0"/>
                  <a:ea typeface="宋体" panose="02010600030101010101" pitchFamily="2" charset="-122"/>
                </a:rPr>
                <a:t>01</a:t>
              </a:r>
              <a:endParaRPr lang="en-US" altLang="zh-CN" sz="1000" b="1" dirty="0">
                <a:solidFill>
                  <a:srgbClr val="FF0000"/>
                </a:solidFill>
                <a:latin typeface="Times New Roman" panose="02020603050405020304" pitchFamily="18" charset="0"/>
                <a:ea typeface="宋体" panose="02010600030101010101" pitchFamily="2" charset="-122"/>
              </a:endParaRPr>
            </a:p>
          </p:txBody>
        </p:sp>
      </p:grpSp>
      <p:sp>
        <p:nvSpPr>
          <p:cNvPr id="84038" name="Rectangle 70"/>
          <p:cNvSpPr>
            <a:spLocks noChangeArrowheads="1"/>
          </p:cNvSpPr>
          <p:nvPr/>
        </p:nvSpPr>
        <p:spPr bwMode="auto">
          <a:xfrm>
            <a:off x="7521575" y="2141538"/>
            <a:ext cx="1008063" cy="3455987"/>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nSpc>
                <a:spcPct val="130000"/>
              </a:lnSpc>
            </a:pPr>
            <a:r>
              <a:rPr lang="en-US" altLang="zh-CN" sz="1600" b="1">
                <a:ea typeface="宋体" panose="02010600030101010101" pitchFamily="2" charset="-122"/>
              </a:rPr>
              <a:t>50:01</a:t>
            </a:r>
            <a:endParaRPr lang="en-US" altLang="zh-CN" sz="1600" b="1">
              <a:ea typeface="宋体" panose="02010600030101010101" pitchFamily="2" charset="-122"/>
            </a:endParaRPr>
          </a:p>
          <a:p>
            <a:pPr>
              <a:lnSpc>
                <a:spcPct val="130000"/>
              </a:lnSpc>
            </a:pPr>
            <a:r>
              <a:rPr lang="en-US" altLang="zh-CN" sz="1600" b="1">
                <a:ea typeface="宋体" panose="02010600030101010101" pitchFamily="2" charset="-122"/>
              </a:rPr>
              <a:t>40:100</a:t>
            </a:r>
            <a:endParaRPr lang="en-US" altLang="zh-CN" sz="1600" b="1">
              <a:ea typeface="宋体" panose="02010600030101010101" pitchFamily="2" charset="-122"/>
            </a:endParaRPr>
          </a:p>
          <a:p>
            <a:pPr>
              <a:lnSpc>
                <a:spcPct val="130000"/>
              </a:lnSpc>
            </a:pPr>
            <a:r>
              <a:rPr lang="en-US" altLang="zh-CN" sz="1600" b="1">
                <a:ea typeface="宋体" panose="02010600030101010101" pitchFamily="2" charset="-122"/>
              </a:rPr>
              <a:t>38:111</a:t>
            </a:r>
            <a:endParaRPr lang="en-US" altLang="zh-CN" sz="1600" b="1">
              <a:ea typeface="宋体" panose="02010600030101010101" pitchFamily="2" charset="-122"/>
            </a:endParaRPr>
          </a:p>
          <a:p>
            <a:pPr>
              <a:lnSpc>
                <a:spcPct val="130000"/>
              </a:lnSpc>
            </a:pPr>
            <a:r>
              <a:rPr lang="en-US" altLang="zh-CN" sz="1600" b="1">
                <a:ea typeface="宋体" panose="02010600030101010101" pitchFamily="2" charset="-122"/>
              </a:rPr>
              <a:t>32:110</a:t>
            </a:r>
            <a:endParaRPr lang="en-US" altLang="zh-CN" sz="1600" b="1">
              <a:ea typeface="宋体" panose="02010600030101010101" pitchFamily="2" charset="-122"/>
            </a:endParaRPr>
          </a:p>
          <a:p>
            <a:pPr>
              <a:lnSpc>
                <a:spcPct val="130000"/>
              </a:lnSpc>
            </a:pPr>
            <a:r>
              <a:rPr lang="en-US" altLang="zh-CN" sz="1600" b="1">
                <a:ea typeface="宋体" panose="02010600030101010101" pitchFamily="2" charset="-122"/>
              </a:rPr>
              <a:t>30:000</a:t>
            </a:r>
            <a:endParaRPr lang="en-US" altLang="zh-CN" sz="1600" b="1">
              <a:ea typeface="宋体" panose="02010600030101010101" pitchFamily="2" charset="-122"/>
            </a:endParaRPr>
          </a:p>
          <a:p>
            <a:pPr>
              <a:lnSpc>
                <a:spcPct val="130000"/>
              </a:lnSpc>
            </a:pPr>
            <a:r>
              <a:rPr lang="en-US" altLang="zh-CN" sz="1600" b="1">
                <a:ea typeface="宋体" panose="02010600030101010101" pitchFamily="2" charset="-122"/>
              </a:rPr>
              <a:t>25:1011</a:t>
            </a:r>
            <a:endParaRPr lang="en-US" altLang="zh-CN" sz="1600" b="1">
              <a:ea typeface="宋体" panose="02010600030101010101" pitchFamily="2" charset="-122"/>
            </a:endParaRPr>
          </a:p>
          <a:p>
            <a:pPr>
              <a:lnSpc>
                <a:spcPct val="130000"/>
              </a:lnSpc>
            </a:pPr>
            <a:r>
              <a:rPr lang="en-US" altLang="zh-CN" sz="1600" b="1">
                <a:ea typeface="宋体" panose="02010600030101010101" pitchFamily="2" charset="-122"/>
              </a:rPr>
              <a:t>20:1010</a:t>
            </a:r>
            <a:endParaRPr lang="en-US" altLang="zh-CN" sz="1600" b="1">
              <a:ea typeface="宋体" panose="02010600030101010101" pitchFamily="2" charset="-122"/>
            </a:endParaRPr>
          </a:p>
          <a:p>
            <a:pPr>
              <a:lnSpc>
                <a:spcPct val="130000"/>
              </a:lnSpc>
            </a:pPr>
            <a:r>
              <a:rPr lang="en-US" altLang="zh-CN" sz="1600" b="1">
                <a:ea typeface="宋体" panose="02010600030101010101" pitchFamily="2" charset="-122"/>
              </a:rPr>
              <a:t>15:0010</a:t>
            </a:r>
            <a:endParaRPr lang="en-US" altLang="zh-CN" sz="1600" b="1">
              <a:ea typeface="宋体" panose="02010600030101010101" pitchFamily="2" charset="-122"/>
            </a:endParaRPr>
          </a:p>
          <a:p>
            <a:pPr>
              <a:lnSpc>
                <a:spcPct val="130000"/>
              </a:lnSpc>
            </a:pPr>
            <a:r>
              <a:rPr lang="en-US" altLang="zh-CN" sz="1600" b="1">
                <a:ea typeface="宋体" panose="02010600030101010101" pitchFamily="2" charset="-122"/>
              </a:rPr>
              <a:t>10:00111</a:t>
            </a:r>
            <a:endParaRPr lang="en-US" altLang="zh-CN" sz="1600" b="1">
              <a:ea typeface="宋体" panose="02010600030101010101" pitchFamily="2" charset="-122"/>
            </a:endParaRPr>
          </a:p>
          <a:p>
            <a:pPr>
              <a:lnSpc>
                <a:spcPct val="130000"/>
              </a:lnSpc>
            </a:pPr>
            <a:r>
              <a:rPr lang="en-US" altLang="zh-CN" sz="1600" b="1">
                <a:ea typeface="宋体" panose="02010600030101010101" pitchFamily="2" charset="-122"/>
              </a:rPr>
              <a:t>3:00110</a:t>
            </a:r>
            <a:endParaRPr lang="en-US" altLang="zh-CN" sz="1600" b="1">
              <a:ea typeface="宋体" panose="02010600030101010101" pitchFamily="2" charset="-122"/>
            </a:endParaRPr>
          </a:p>
        </p:txBody>
      </p:sp>
      <p:grpSp>
        <p:nvGrpSpPr>
          <p:cNvPr id="73" name="组合 72"/>
          <p:cNvGrpSpPr/>
          <p:nvPr/>
        </p:nvGrpSpPr>
        <p:grpSpPr>
          <a:xfrm>
            <a:off x="251520" y="129471"/>
            <a:ext cx="7848872" cy="649551"/>
            <a:chOff x="718072" y="5184550"/>
            <a:chExt cx="7848872" cy="649551"/>
          </a:xfrm>
        </p:grpSpPr>
        <p:grpSp>
          <p:nvGrpSpPr>
            <p:cNvPr id="74" name="组合 73"/>
            <p:cNvGrpSpPr/>
            <p:nvPr/>
          </p:nvGrpSpPr>
          <p:grpSpPr>
            <a:xfrm>
              <a:off x="718072" y="5184550"/>
              <a:ext cx="7848872" cy="649551"/>
              <a:chOff x="738579" y="5820119"/>
              <a:chExt cx="8549038" cy="850570"/>
            </a:xfrm>
          </p:grpSpPr>
          <p:sp>
            <p:nvSpPr>
              <p:cNvPr id="76"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77" name="TextBox 6"/>
              <p:cNvSpPr txBox="1">
                <a:spLocks noChangeArrowheads="1"/>
              </p:cNvSpPr>
              <p:nvPr/>
            </p:nvSpPr>
            <p:spPr bwMode="auto">
              <a:xfrm>
                <a:off x="738579" y="5824367"/>
                <a:ext cx="8549038" cy="84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8.7 </a:t>
                </a:r>
                <a:r>
                  <a:rPr lang="zh-CN" altLang="en-US" sz="3600" b="1" dirty="0">
                    <a:latin typeface="Times New Roman" panose="02020603050405020304" pitchFamily="18" charset="0"/>
                    <a:ea typeface="黑体" panose="02010609060101010101" pitchFamily="49" charset="-122"/>
                  </a:rPr>
                  <a:t>哈夫曼树 </a:t>
                </a:r>
                <a:r>
                  <a:rPr lang="en-US" altLang="zh-CN" sz="3600" b="1" dirty="0">
                    <a:latin typeface="Times New Roman" panose="02020603050405020304" pitchFamily="18" charset="0"/>
                    <a:ea typeface="黑体" panose="02010609060101010101" pitchFamily="49" charset="-122"/>
                  </a:rPr>
                  <a:t>(</a:t>
                </a:r>
                <a:r>
                  <a:rPr lang="en-US" altLang="zh-CN" sz="3600" b="1" dirty="0">
                    <a:solidFill>
                      <a:srgbClr val="0000FF"/>
                    </a:solidFill>
                    <a:latin typeface="Times New Roman" panose="02020603050405020304" pitchFamily="18" charset="0"/>
                    <a:ea typeface="黑体" panose="02010609060101010101" pitchFamily="49" charset="-122"/>
                  </a:rPr>
                  <a:t>Huffman Tree</a:t>
                </a:r>
                <a:r>
                  <a:rPr lang="en-US" altLang="zh-CN" sz="3600" b="1" dirty="0">
                    <a:latin typeface="Times New Roman" panose="02020603050405020304" pitchFamily="18" charset="0"/>
                    <a:ea typeface="黑体" panose="02010609060101010101" pitchFamily="49" charset="-122"/>
                  </a:rPr>
                  <a:t>)</a:t>
                </a:r>
                <a:endParaRPr lang="zh-CN" altLang="en-US" sz="3600" b="1" dirty="0">
                  <a:latin typeface="Times New Roman" panose="02020603050405020304" pitchFamily="18" charset="0"/>
                  <a:ea typeface="黑体" panose="02010609060101010101" pitchFamily="49" charset="-122"/>
                </a:endParaRPr>
              </a:p>
            </p:txBody>
          </p:sp>
        </p:grpSp>
        <p:pic>
          <p:nvPicPr>
            <p:cNvPr id="75" name="图片 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552" y="5308113"/>
              <a:ext cx="386546" cy="3874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972"/>
                                        </p:tgtEl>
                                        <p:attrNameLst>
                                          <p:attrName>style.visibility</p:attrName>
                                        </p:attrNameLst>
                                      </p:cBhvr>
                                      <p:to>
                                        <p:strVal val="visible"/>
                                      </p:to>
                                    </p:set>
                                    <p:animEffect transition="in" filter="blinds(horizontal)">
                                      <p:cBhvr>
                                        <p:cTn id="7" dur="500"/>
                                        <p:tgtEl>
                                          <p:spTgt spid="839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018"/>
                                        </p:tgtEl>
                                        <p:attrNameLst>
                                          <p:attrName>style.visibility</p:attrName>
                                        </p:attrNameLst>
                                      </p:cBhvr>
                                      <p:to>
                                        <p:strVal val="visible"/>
                                      </p:to>
                                    </p:set>
                                    <p:animEffect transition="in" filter="blinds(horizontal)">
                                      <p:cBhvr>
                                        <p:cTn id="12" dur="500"/>
                                        <p:tgtEl>
                                          <p:spTgt spid="84018"/>
                                        </p:tgtEl>
                                      </p:cBhvr>
                                    </p:animEffect>
                                  </p:childTnLst>
                                </p:cTn>
                              </p:par>
                              <p:par>
                                <p:cTn id="13" presetID="3" presetClass="entr" presetSubtype="10" fill="hold" nodeType="withEffect">
                                  <p:stCondLst>
                                    <p:cond delay="0"/>
                                  </p:stCondLst>
                                  <p:childTnLst>
                                    <p:set>
                                      <p:cBhvr>
                                        <p:cTn id="14" dur="1" fill="hold">
                                          <p:stCondLst>
                                            <p:cond delay="0"/>
                                          </p:stCondLst>
                                        </p:cTn>
                                        <p:tgtEl>
                                          <p:spTgt spid="83975"/>
                                        </p:tgtEl>
                                        <p:attrNameLst>
                                          <p:attrName>style.visibility</p:attrName>
                                        </p:attrNameLst>
                                      </p:cBhvr>
                                      <p:to>
                                        <p:strVal val="visible"/>
                                      </p:to>
                                    </p:set>
                                    <p:animEffect transition="in" filter="blinds(horizontal)">
                                      <p:cBhvr>
                                        <p:cTn id="15" dur="500"/>
                                        <p:tgtEl>
                                          <p:spTgt spid="8397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3982"/>
                                        </p:tgtEl>
                                        <p:attrNameLst>
                                          <p:attrName>style.visibility</p:attrName>
                                        </p:attrNameLst>
                                      </p:cBhvr>
                                      <p:to>
                                        <p:strVal val="visible"/>
                                      </p:to>
                                    </p:set>
                                    <p:animEffect transition="in" filter="blinds(horizontal)">
                                      <p:cBhvr>
                                        <p:cTn id="18" dur="500"/>
                                        <p:tgtEl>
                                          <p:spTgt spid="83982"/>
                                        </p:tgtEl>
                                      </p:cBhvr>
                                    </p:animEffect>
                                  </p:childTnLst>
                                </p:cTn>
                              </p:par>
                              <p:par>
                                <p:cTn id="19" presetID="3" presetClass="entr" presetSubtype="10" fill="hold" nodeType="withEffect">
                                  <p:stCondLst>
                                    <p:cond delay="0"/>
                                  </p:stCondLst>
                                  <p:childTnLst>
                                    <p:set>
                                      <p:cBhvr>
                                        <p:cTn id="20" dur="1" fill="hold">
                                          <p:stCondLst>
                                            <p:cond delay="0"/>
                                          </p:stCondLst>
                                        </p:cTn>
                                        <p:tgtEl>
                                          <p:spTgt spid="83985"/>
                                        </p:tgtEl>
                                        <p:attrNameLst>
                                          <p:attrName>style.visibility</p:attrName>
                                        </p:attrNameLst>
                                      </p:cBhvr>
                                      <p:to>
                                        <p:strVal val="visible"/>
                                      </p:to>
                                    </p:set>
                                    <p:animEffect transition="in" filter="blinds(horizontal)">
                                      <p:cBhvr>
                                        <p:cTn id="21" dur="500"/>
                                        <p:tgtEl>
                                          <p:spTgt spid="8398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83997"/>
                                        </p:tgtEl>
                                        <p:attrNameLst>
                                          <p:attrName>style.visibility</p:attrName>
                                        </p:attrNameLst>
                                      </p:cBhvr>
                                      <p:to>
                                        <p:strVal val="visible"/>
                                      </p:to>
                                    </p:set>
                                    <p:animEffect transition="in" filter="blinds(horizontal)">
                                      <p:cBhvr>
                                        <p:cTn id="24" dur="500"/>
                                        <p:tgtEl>
                                          <p:spTgt spid="8399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84020"/>
                                        </p:tgtEl>
                                        <p:attrNameLst>
                                          <p:attrName>style.visibility</p:attrName>
                                        </p:attrNameLst>
                                      </p:cBhvr>
                                      <p:to>
                                        <p:strVal val="visible"/>
                                      </p:to>
                                    </p:set>
                                    <p:animEffect transition="in" filter="blinds(horizontal)">
                                      <p:cBhvr>
                                        <p:cTn id="27" dur="500"/>
                                        <p:tgtEl>
                                          <p:spTgt spid="84020"/>
                                        </p:tgtEl>
                                      </p:cBhvr>
                                    </p:animEffect>
                                  </p:childTnLst>
                                </p:cTn>
                              </p:par>
                              <p:par>
                                <p:cTn id="28" presetID="3" presetClass="entr" presetSubtype="10" fill="hold" nodeType="withEffect">
                                  <p:stCondLst>
                                    <p:cond delay="0"/>
                                  </p:stCondLst>
                                  <p:childTnLst>
                                    <p:set>
                                      <p:cBhvr>
                                        <p:cTn id="29" dur="1" fill="hold">
                                          <p:stCondLst>
                                            <p:cond delay="0"/>
                                          </p:stCondLst>
                                        </p:cTn>
                                        <p:tgtEl>
                                          <p:spTgt spid="84000"/>
                                        </p:tgtEl>
                                        <p:attrNameLst>
                                          <p:attrName>style.visibility</p:attrName>
                                        </p:attrNameLst>
                                      </p:cBhvr>
                                      <p:to>
                                        <p:strVal val="visible"/>
                                      </p:to>
                                    </p:set>
                                    <p:animEffect transition="in" filter="blinds(horizontal)">
                                      <p:cBhvr>
                                        <p:cTn id="30" dur="500"/>
                                        <p:tgtEl>
                                          <p:spTgt spid="84000"/>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84019"/>
                                        </p:tgtEl>
                                        <p:attrNameLst>
                                          <p:attrName>style.visibility</p:attrName>
                                        </p:attrNameLst>
                                      </p:cBhvr>
                                      <p:to>
                                        <p:strVal val="visible"/>
                                      </p:to>
                                    </p:set>
                                    <p:animEffect transition="in" filter="blinds(horizontal)">
                                      <p:cBhvr>
                                        <p:cTn id="33" dur="500"/>
                                        <p:tgtEl>
                                          <p:spTgt spid="84019"/>
                                        </p:tgtEl>
                                      </p:cBhvr>
                                    </p:animEffect>
                                  </p:childTnLst>
                                </p:cTn>
                              </p:par>
                              <p:par>
                                <p:cTn id="34" presetID="3" presetClass="entr" presetSubtype="10" fill="hold" nodeType="withEffect">
                                  <p:stCondLst>
                                    <p:cond delay="0"/>
                                  </p:stCondLst>
                                  <p:childTnLst>
                                    <p:set>
                                      <p:cBhvr>
                                        <p:cTn id="35" dur="1" fill="hold">
                                          <p:stCondLst>
                                            <p:cond delay="0"/>
                                          </p:stCondLst>
                                        </p:cTn>
                                        <p:tgtEl>
                                          <p:spTgt spid="83999"/>
                                        </p:tgtEl>
                                        <p:attrNameLst>
                                          <p:attrName>style.visibility</p:attrName>
                                        </p:attrNameLst>
                                      </p:cBhvr>
                                      <p:to>
                                        <p:strVal val="visible"/>
                                      </p:to>
                                    </p:set>
                                    <p:animEffect transition="in" filter="blinds(horizontal)">
                                      <p:cBhvr>
                                        <p:cTn id="36" dur="500"/>
                                        <p:tgtEl>
                                          <p:spTgt spid="83999"/>
                                        </p:tgtEl>
                                      </p:cBhvr>
                                    </p:animEffect>
                                  </p:childTnLst>
                                </p:cTn>
                              </p:par>
                              <p:par>
                                <p:cTn id="37" presetID="3" presetClass="entr" presetSubtype="10" fill="hold" nodeType="withEffect">
                                  <p:stCondLst>
                                    <p:cond delay="0"/>
                                  </p:stCondLst>
                                  <p:childTnLst>
                                    <p:set>
                                      <p:cBhvr>
                                        <p:cTn id="38" dur="1" fill="hold">
                                          <p:stCondLst>
                                            <p:cond delay="0"/>
                                          </p:stCondLst>
                                        </p:cTn>
                                        <p:tgtEl>
                                          <p:spTgt spid="84015"/>
                                        </p:tgtEl>
                                        <p:attrNameLst>
                                          <p:attrName>style.visibility</p:attrName>
                                        </p:attrNameLst>
                                      </p:cBhvr>
                                      <p:to>
                                        <p:strVal val="visible"/>
                                      </p:to>
                                    </p:set>
                                    <p:animEffect transition="in" filter="blinds(horizontal)">
                                      <p:cBhvr>
                                        <p:cTn id="39" dur="500"/>
                                        <p:tgtEl>
                                          <p:spTgt spid="84015"/>
                                        </p:tgtEl>
                                      </p:cBhvr>
                                    </p:animEffect>
                                  </p:childTnLst>
                                </p:cTn>
                              </p:par>
                              <p:par>
                                <p:cTn id="40" presetID="3" presetClass="entr" presetSubtype="10" fill="hold" nodeType="withEffect">
                                  <p:stCondLst>
                                    <p:cond delay="0"/>
                                  </p:stCondLst>
                                  <p:childTnLst>
                                    <p:set>
                                      <p:cBhvr>
                                        <p:cTn id="41" dur="1" fill="hold">
                                          <p:stCondLst>
                                            <p:cond delay="0"/>
                                          </p:stCondLst>
                                        </p:cTn>
                                        <p:tgtEl>
                                          <p:spTgt spid="84014"/>
                                        </p:tgtEl>
                                        <p:attrNameLst>
                                          <p:attrName>style.visibility</p:attrName>
                                        </p:attrNameLst>
                                      </p:cBhvr>
                                      <p:to>
                                        <p:strVal val="visible"/>
                                      </p:to>
                                    </p:set>
                                    <p:animEffect transition="in" filter="blinds(horizontal)">
                                      <p:cBhvr>
                                        <p:cTn id="42" dur="500"/>
                                        <p:tgtEl>
                                          <p:spTgt spid="84014"/>
                                        </p:tgtEl>
                                      </p:cBhvr>
                                    </p:animEffect>
                                  </p:childTnLst>
                                </p:cTn>
                              </p:par>
                              <p:par>
                                <p:cTn id="43" presetID="3" presetClass="entr" presetSubtype="10" fill="hold" nodeType="withEffect">
                                  <p:stCondLst>
                                    <p:cond delay="0"/>
                                  </p:stCondLst>
                                  <p:childTnLst>
                                    <p:set>
                                      <p:cBhvr>
                                        <p:cTn id="44" dur="1" fill="hold">
                                          <p:stCondLst>
                                            <p:cond delay="0"/>
                                          </p:stCondLst>
                                        </p:cTn>
                                        <p:tgtEl>
                                          <p:spTgt spid="83995"/>
                                        </p:tgtEl>
                                        <p:attrNameLst>
                                          <p:attrName>style.visibility</p:attrName>
                                        </p:attrNameLst>
                                      </p:cBhvr>
                                      <p:to>
                                        <p:strVal val="visible"/>
                                      </p:to>
                                    </p:set>
                                    <p:animEffect transition="in" filter="blinds(horizontal)">
                                      <p:cBhvr>
                                        <p:cTn id="45" dur="500"/>
                                        <p:tgtEl>
                                          <p:spTgt spid="83995"/>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84012"/>
                                        </p:tgtEl>
                                        <p:attrNameLst>
                                          <p:attrName>style.visibility</p:attrName>
                                        </p:attrNameLst>
                                      </p:cBhvr>
                                      <p:to>
                                        <p:strVal val="visible"/>
                                      </p:to>
                                    </p:set>
                                    <p:animEffect transition="in" filter="blinds(horizontal)">
                                      <p:cBhvr>
                                        <p:cTn id="48" dur="500"/>
                                        <p:tgtEl>
                                          <p:spTgt spid="8401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84017"/>
                                        </p:tgtEl>
                                        <p:attrNameLst>
                                          <p:attrName>style.visibility</p:attrName>
                                        </p:attrNameLst>
                                      </p:cBhvr>
                                      <p:to>
                                        <p:strVal val="visible"/>
                                      </p:to>
                                    </p:set>
                                    <p:animEffect transition="in" filter="blinds(horizontal)">
                                      <p:cBhvr>
                                        <p:cTn id="51" dur="500"/>
                                        <p:tgtEl>
                                          <p:spTgt spid="84017"/>
                                        </p:tgtEl>
                                      </p:cBhvr>
                                    </p:animEffect>
                                  </p:childTnLst>
                                </p:cTn>
                              </p:par>
                              <p:par>
                                <p:cTn id="52" presetID="3" presetClass="entr" presetSubtype="10" fill="hold" nodeType="withEffect">
                                  <p:stCondLst>
                                    <p:cond delay="0"/>
                                  </p:stCondLst>
                                  <p:childTnLst>
                                    <p:set>
                                      <p:cBhvr>
                                        <p:cTn id="53" dur="1" fill="hold">
                                          <p:stCondLst>
                                            <p:cond delay="0"/>
                                          </p:stCondLst>
                                        </p:cTn>
                                        <p:tgtEl>
                                          <p:spTgt spid="83984"/>
                                        </p:tgtEl>
                                        <p:attrNameLst>
                                          <p:attrName>style.visibility</p:attrName>
                                        </p:attrNameLst>
                                      </p:cBhvr>
                                      <p:to>
                                        <p:strVal val="visible"/>
                                      </p:to>
                                    </p:set>
                                    <p:animEffect transition="in" filter="blinds(horizontal)">
                                      <p:cBhvr>
                                        <p:cTn id="54" dur="500"/>
                                        <p:tgtEl>
                                          <p:spTgt spid="83984"/>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83992"/>
                                        </p:tgtEl>
                                        <p:attrNameLst>
                                          <p:attrName>style.visibility</p:attrName>
                                        </p:attrNameLst>
                                      </p:cBhvr>
                                      <p:to>
                                        <p:strVal val="visible"/>
                                      </p:to>
                                    </p:set>
                                    <p:animEffect transition="in" filter="blinds(horizontal)">
                                      <p:cBhvr>
                                        <p:cTn id="57" dur="500"/>
                                        <p:tgtEl>
                                          <p:spTgt spid="83992"/>
                                        </p:tgtEl>
                                      </p:cBhvr>
                                    </p:animEffect>
                                  </p:childTnLst>
                                </p:cTn>
                              </p:par>
                              <p:par>
                                <p:cTn id="58" presetID="3" presetClass="entr" presetSubtype="10" fill="hold" nodeType="withEffect">
                                  <p:stCondLst>
                                    <p:cond delay="0"/>
                                  </p:stCondLst>
                                  <p:childTnLst>
                                    <p:set>
                                      <p:cBhvr>
                                        <p:cTn id="59" dur="1" fill="hold">
                                          <p:stCondLst>
                                            <p:cond delay="0"/>
                                          </p:stCondLst>
                                        </p:cTn>
                                        <p:tgtEl>
                                          <p:spTgt spid="83994"/>
                                        </p:tgtEl>
                                        <p:attrNameLst>
                                          <p:attrName>style.visibility</p:attrName>
                                        </p:attrNameLst>
                                      </p:cBhvr>
                                      <p:to>
                                        <p:strVal val="visible"/>
                                      </p:to>
                                    </p:set>
                                    <p:animEffect transition="in" filter="blinds(horizontal)">
                                      <p:cBhvr>
                                        <p:cTn id="60" dur="500"/>
                                        <p:tgtEl>
                                          <p:spTgt spid="83994"/>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84021"/>
                                        </p:tgtEl>
                                        <p:attrNameLst>
                                          <p:attrName>style.visibility</p:attrName>
                                        </p:attrNameLst>
                                      </p:cBhvr>
                                      <p:to>
                                        <p:strVal val="visible"/>
                                      </p:to>
                                    </p:set>
                                    <p:animEffect transition="in" filter="blinds(horizontal)">
                                      <p:cBhvr>
                                        <p:cTn id="63" dur="500"/>
                                        <p:tgtEl>
                                          <p:spTgt spid="84021"/>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84026"/>
                                        </p:tgtEl>
                                        <p:attrNameLst>
                                          <p:attrName>style.visibility</p:attrName>
                                        </p:attrNameLst>
                                      </p:cBhvr>
                                      <p:to>
                                        <p:strVal val="visible"/>
                                      </p:to>
                                    </p:set>
                                    <p:animEffect transition="in" filter="blinds(horizontal)">
                                      <p:cBhvr>
                                        <p:cTn id="66" dur="500"/>
                                        <p:tgtEl>
                                          <p:spTgt spid="84026"/>
                                        </p:tgtEl>
                                      </p:cBhvr>
                                    </p:animEffect>
                                  </p:childTnLst>
                                </p:cTn>
                              </p:par>
                              <p:par>
                                <p:cTn id="67" presetID="3" presetClass="entr" presetSubtype="10" fill="hold" nodeType="withEffect">
                                  <p:stCondLst>
                                    <p:cond delay="0"/>
                                  </p:stCondLst>
                                  <p:childTnLst>
                                    <p:set>
                                      <p:cBhvr>
                                        <p:cTn id="68" dur="1" fill="hold">
                                          <p:stCondLst>
                                            <p:cond delay="0"/>
                                          </p:stCondLst>
                                        </p:cTn>
                                        <p:tgtEl>
                                          <p:spTgt spid="83980"/>
                                        </p:tgtEl>
                                        <p:attrNameLst>
                                          <p:attrName>style.visibility</p:attrName>
                                        </p:attrNameLst>
                                      </p:cBhvr>
                                      <p:to>
                                        <p:strVal val="visible"/>
                                      </p:to>
                                    </p:set>
                                    <p:animEffect transition="in" filter="blinds(horizontal)">
                                      <p:cBhvr>
                                        <p:cTn id="69" dur="500"/>
                                        <p:tgtEl>
                                          <p:spTgt spid="83980"/>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83977"/>
                                        </p:tgtEl>
                                        <p:attrNameLst>
                                          <p:attrName>style.visibility</p:attrName>
                                        </p:attrNameLst>
                                      </p:cBhvr>
                                      <p:to>
                                        <p:strVal val="visible"/>
                                      </p:to>
                                    </p:set>
                                    <p:animEffect transition="in" filter="blinds(horizontal)">
                                      <p:cBhvr>
                                        <p:cTn id="72" dur="500"/>
                                        <p:tgtEl>
                                          <p:spTgt spid="83977"/>
                                        </p:tgtEl>
                                      </p:cBhvr>
                                    </p:animEffect>
                                  </p:childTnLst>
                                </p:cTn>
                              </p:par>
                              <p:par>
                                <p:cTn id="73" presetID="3" presetClass="entr" presetSubtype="10" fill="hold" nodeType="withEffect">
                                  <p:stCondLst>
                                    <p:cond delay="0"/>
                                  </p:stCondLst>
                                  <p:childTnLst>
                                    <p:set>
                                      <p:cBhvr>
                                        <p:cTn id="74" dur="1" fill="hold">
                                          <p:stCondLst>
                                            <p:cond delay="0"/>
                                          </p:stCondLst>
                                        </p:cTn>
                                        <p:tgtEl>
                                          <p:spTgt spid="83974"/>
                                        </p:tgtEl>
                                        <p:attrNameLst>
                                          <p:attrName>style.visibility</p:attrName>
                                        </p:attrNameLst>
                                      </p:cBhvr>
                                      <p:to>
                                        <p:strVal val="visible"/>
                                      </p:to>
                                    </p:set>
                                    <p:animEffect transition="in" filter="blinds(horizontal)">
                                      <p:cBhvr>
                                        <p:cTn id="75" dur="500"/>
                                        <p:tgtEl>
                                          <p:spTgt spid="83974"/>
                                        </p:tgtEl>
                                      </p:cBhvr>
                                    </p:animEffect>
                                  </p:childTnLst>
                                </p:cTn>
                              </p:par>
                              <p:par>
                                <p:cTn id="76" presetID="3" presetClass="entr" presetSubtype="10" fill="hold" nodeType="withEffect">
                                  <p:stCondLst>
                                    <p:cond delay="0"/>
                                  </p:stCondLst>
                                  <p:childTnLst>
                                    <p:set>
                                      <p:cBhvr>
                                        <p:cTn id="77" dur="1" fill="hold">
                                          <p:stCondLst>
                                            <p:cond delay="0"/>
                                          </p:stCondLst>
                                        </p:cTn>
                                        <p:tgtEl>
                                          <p:spTgt spid="83979"/>
                                        </p:tgtEl>
                                        <p:attrNameLst>
                                          <p:attrName>style.visibility</p:attrName>
                                        </p:attrNameLst>
                                      </p:cBhvr>
                                      <p:to>
                                        <p:strVal val="visible"/>
                                      </p:to>
                                    </p:set>
                                    <p:animEffect transition="in" filter="blinds(horizontal)">
                                      <p:cBhvr>
                                        <p:cTn id="78" dur="500"/>
                                        <p:tgtEl>
                                          <p:spTgt spid="83979"/>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83987"/>
                                        </p:tgtEl>
                                        <p:attrNameLst>
                                          <p:attrName>style.visibility</p:attrName>
                                        </p:attrNameLst>
                                      </p:cBhvr>
                                      <p:to>
                                        <p:strVal val="visible"/>
                                      </p:to>
                                    </p:set>
                                    <p:animEffect transition="in" filter="blinds(horizontal)">
                                      <p:cBhvr>
                                        <p:cTn id="81" dur="500"/>
                                        <p:tgtEl>
                                          <p:spTgt spid="83987"/>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84002"/>
                                        </p:tgtEl>
                                        <p:attrNameLst>
                                          <p:attrName>style.visibility</p:attrName>
                                        </p:attrNameLst>
                                      </p:cBhvr>
                                      <p:to>
                                        <p:strVal val="visible"/>
                                      </p:to>
                                    </p:set>
                                    <p:animEffect transition="in" filter="blinds(horizontal)">
                                      <p:cBhvr>
                                        <p:cTn id="84" dur="500"/>
                                        <p:tgtEl>
                                          <p:spTgt spid="84002"/>
                                        </p:tgtEl>
                                      </p:cBhvr>
                                    </p:animEffect>
                                  </p:childTnLst>
                                </p:cTn>
                              </p:par>
                              <p:par>
                                <p:cTn id="85" presetID="3" presetClass="entr" presetSubtype="10" fill="hold" nodeType="withEffect">
                                  <p:stCondLst>
                                    <p:cond delay="0"/>
                                  </p:stCondLst>
                                  <p:childTnLst>
                                    <p:set>
                                      <p:cBhvr>
                                        <p:cTn id="86" dur="1" fill="hold">
                                          <p:stCondLst>
                                            <p:cond delay="0"/>
                                          </p:stCondLst>
                                        </p:cTn>
                                        <p:tgtEl>
                                          <p:spTgt spid="83990"/>
                                        </p:tgtEl>
                                        <p:attrNameLst>
                                          <p:attrName>style.visibility</p:attrName>
                                        </p:attrNameLst>
                                      </p:cBhvr>
                                      <p:to>
                                        <p:strVal val="visible"/>
                                      </p:to>
                                    </p:set>
                                    <p:animEffect transition="in" filter="blinds(horizontal)">
                                      <p:cBhvr>
                                        <p:cTn id="87" dur="500"/>
                                        <p:tgtEl>
                                          <p:spTgt spid="83990"/>
                                        </p:tgtEl>
                                      </p:cBhvr>
                                    </p:animEffect>
                                  </p:childTnLst>
                                </p:cTn>
                              </p:par>
                              <p:par>
                                <p:cTn id="88" presetID="3" presetClass="entr" presetSubtype="10" fill="hold" nodeType="withEffect">
                                  <p:stCondLst>
                                    <p:cond delay="0"/>
                                  </p:stCondLst>
                                  <p:childTnLst>
                                    <p:set>
                                      <p:cBhvr>
                                        <p:cTn id="89" dur="1" fill="hold">
                                          <p:stCondLst>
                                            <p:cond delay="0"/>
                                          </p:stCondLst>
                                        </p:cTn>
                                        <p:tgtEl>
                                          <p:spTgt spid="83989"/>
                                        </p:tgtEl>
                                        <p:attrNameLst>
                                          <p:attrName>style.visibility</p:attrName>
                                        </p:attrNameLst>
                                      </p:cBhvr>
                                      <p:to>
                                        <p:strVal val="visible"/>
                                      </p:to>
                                    </p:set>
                                    <p:animEffect transition="in" filter="blinds(horizontal)">
                                      <p:cBhvr>
                                        <p:cTn id="90" dur="500"/>
                                        <p:tgtEl>
                                          <p:spTgt spid="83989"/>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84022"/>
                                        </p:tgtEl>
                                        <p:attrNameLst>
                                          <p:attrName>style.visibility</p:attrName>
                                        </p:attrNameLst>
                                      </p:cBhvr>
                                      <p:to>
                                        <p:strVal val="visible"/>
                                      </p:to>
                                    </p:set>
                                    <p:animEffect transition="in" filter="blinds(horizontal)">
                                      <p:cBhvr>
                                        <p:cTn id="93" dur="500"/>
                                        <p:tgtEl>
                                          <p:spTgt spid="84022"/>
                                        </p:tgtEl>
                                      </p:cBhvr>
                                    </p:animEffect>
                                  </p:childTnLst>
                                </p:cTn>
                              </p:par>
                              <p:par>
                                <p:cTn id="94" presetID="3" presetClass="entr" presetSubtype="10" fill="hold" nodeType="withEffect">
                                  <p:stCondLst>
                                    <p:cond delay="0"/>
                                  </p:stCondLst>
                                  <p:childTnLst>
                                    <p:set>
                                      <p:cBhvr>
                                        <p:cTn id="95" dur="1" fill="hold">
                                          <p:stCondLst>
                                            <p:cond delay="0"/>
                                          </p:stCondLst>
                                        </p:cTn>
                                        <p:tgtEl>
                                          <p:spTgt spid="84004"/>
                                        </p:tgtEl>
                                        <p:attrNameLst>
                                          <p:attrName>style.visibility</p:attrName>
                                        </p:attrNameLst>
                                      </p:cBhvr>
                                      <p:to>
                                        <p:strVal val="visible"/>
                                      </p:to>
                                    </p:set>
                                    <p:animEffect transition="in" filter="blinds(horizontal)">
                                      <p:cBhvr>
                                        <p:cTn id="96" dur="500"/>
                                        <p:tgtEl>
                                          <p:spTgt spid="84004"/>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84023"/>
                                        </p:tgtEl>
                                        <p:attrNameLst>
                                          <p:attrName>style.visibility</p:attrName>
                                        </p:attrNameLst>
                                      </p:cBhvr>
                                      <p:to>
                                        <p:strVal val="visible"/>
                                      </p:to>
                                    </p:set>
                                    <p:animEffect transition="in" filter="blinds(horizontal)">
                                      <p:cBhvr>
                                        <p:cTn id="99" dur="500"/>
                                        <p:tgtEl>
                                          <p:spTgt spid="84023"/>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84007"/>
                                        </p:tgtEl>
                                        <p:attrNameLst>
                                          <p:attrName>style.visibility</p:attrName>
                                        </p:attrNameLst>
                                      </p:cBhvr>
                                      <p:to>
                                        <p:strVal val="visible"/>
                                      </p:to>
                                    </p:set>
                                    <p:animEffect transition="in" filter="blinds(horizontal)">
                                      <p:cBhvr>
                                        <p:cTn id="102" dur="500"/>
                                        <p:tgtEl>
                                          <p:spTgt spid="84007"/>
                                        </p:tgtEl>
                                      </p:cBhvr>
                                    </p:animEffect>
                                  </p:childTnLst>
                                </p:cTn>
                              </p:par>
                              <p:par>
                                <p:cTn id="103" presetID="3" presetClass="entr" presetSubtype="10" fill="hold" nodeType="withEffect">
                                  <p:stCondLst>
                                    <p:cond delay="0"/>
                                  </p:stCondLst>
                                  <p:childTnLst>
                                    <p:set>
                                      <p:cBhvr>
                                        <p:cTn id="104" dur="1" fill="hold">
                                          <p:stCondLst>
                                            <p:cond delay="0"/>
                                          </p:stCondLst>
                                        </p:cTn>
                                        <p:tgtEl>
                                          <p:spTgt spid="84005"/>
                                        </p:tgtEl>
                                        <p:attrNameLst>
                                          <p:attrName>style.visibility</p:attrName>
                                        </p:attrNameLst>
                                      </p:cBhvr>
                                      <p:to>
                                        <p:strVal val="visible"/>
                                      </p:to>
                                    </p:set>
                                    <p:animEffect transition="in" filter="blinds(horizontal)">
                                      <p:cBhvr>
                                        <p:cTn id="105" dur="500"/>
                                        <p:tgtEl>
                                          <p:spTgt spid="84005"/>
                                        </p:tgtEl>
                                      </p:cBhvr>
                                    </p:animEffect>
                                  </p:childTnLst>
                                </p:cTn>
                              </p:par>
                              <p:par>
                                <p:cTn id="106" presetID="3" presetClass="entr" presetSubtype="10" fill="hold" nodeType="withEffect">
                                  <p:stCondLst>
                                    <p:cond delay="0"/>
                                  </p:stCondLst>
                                  <p:childTnLst>
                                    <p:set>
                                      <p:cBhvr>
                                        <p:cTn id="107" dur="1" fill="hold">
                                          <p:stCondLst>
                                            <p:cond delay="0"/>
                                          </p:stCondLst>
                                        </p:cTn>
                                        <p:tgtEl>
                                          <p:spTgt spid="84010"/>
                                        </p:tgtEl>
                                        <p:attrNameLst>
                                          <p:attrName>style.visibility</p:attrName>
                                        </p:attrNameLst>
                                      </p:cBhvr>
                                      <p:to>
                                        <p:strVal val="visible"/>
                                      </p:to>
                                    </p:set>
                                    <p:animEffect transition="in" filter="blinds(horizontal)">
                                      <p:cBhvr>
                                        <p:cTn id="108" dur="500"/>
                                        <p:tgtEl>
                                          <p:spTgt spid="84010"/>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84025"/>
                                        </p:tgtEl>
                                        <p:attrNameLst>
                                          <p:attrName>style.visibility</p:attrName>
                                        </p:attrNameLst>
                                      </p:cBhvr>
                                      <p:to>
                                        <p:strVal val="visible"/>
                                      </p:to>
                                    </p:set>
                                    <p:animEffect transition="in" filter="blinds(horizontal)">
                                      <p:cBhvr>
                                        <p:cTn id="111" dur="500"/>
                                        <p:tgtEl>
                                          <p:spTgt spid="84025"/>
                                        </p:tgtEl>
                                      </p:cBhvr>
                                    </p:animEffect>
                                  </p:childTnLst>
                                </p:cTn>
                              </p:par>
                              <p:par>
                                <p:cTn id="112" presetID="3" presetClass="entr" presetSubtype="10" fill="hold" nodeType="withEffect">
                                  <p:stCondLst>
                                    <p:cond delay="0"/>
                                  </p:stCondLst>
                                  <p:childTnLst>
                                    <p:set>
                                      <p:cBhvr>
                                        <p:cTn id="113" dur="1" fill="hold">
                                          <p:stCondLst>
                                            <p:cond delay="0"/>
                                          </p:stCondLst>
                                        </p:cTn>
                                        <p:tgtEl>
                                          <p:spTgt spid="84009"/>
                                        </p:tgtEl>
                                        <p:attrNameLst>
                                          <p:attrName>style.visibility</p:attrName>
                                        </p:attrNameLst>
                                      </p:cBhvr>
                                      <p:to>
                                        <p:strVal val="visible"/>
                                      </p:to>
                                    </p:set>
                                    <p:animEffect transition="in" filter="blinds(horizontal)">
                                      <p:cBhvr>
                                        <p:cTn id="114" dur="500"/>
                                        <p:tgtEl>
                                          <p:spTgt spid="84009"/>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84024"/>
                                        </p:tgtEl>
                                        <p:attrNameLst>
                                          <p:attrName>style.visibility</p:attrName>
                                        </p:attrNameLst>
                                      </p:cBhvr>
                                      <p:to>
                                        <p:strVal val="visible"/>
                                      </p:to>
                                    </p:set>
                                    <p:animEffect transition="in" filter="blinds(horizontal)">
                                      <p:cBhvr>
                                        <p:cTn id="117" dur="500"/>
                                        <p:tgtEl>
                                          <p:spTgt spid="84024"/>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83971">
                                            <p:txEl>
                                              <p:pRg st="1" end="1"/>
                                            </p:txEl>
                                          </p:spTgt>
                                        </p:tgtEl>
                                        <p:attrNameLst>
                                          <p:attrName>style.visibility</p:attrName>
                                        </p:attrNameLst>
                                      </p:cBhvr>
                                      <p:to>
                                        <p:strVal val="visible"/>
                                      </p:to>
                                    </p:set>
                                    <p:animEffect transition="in" filter="blinds(horizontal)">
                                      <p:cBhvr>
                                        <p:cTn id="122" dur="500"/>
                                        <p:tgtEl>
                                          <p:spTgt spid="83971">
                                            <p:txEl>
                                              <p:pRg st="1" end="1"/>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83973"/>
                                        </p:tgtEl>
                                        <p:attrNameLst>
                                          <p:attrName>style.visibility</p:attrName>
                                        </p:attrNameLst>
                                      </p:cBhvr>
                                      <p:to>
                                        <p:strVal val="visible"/>
                                      </p:to>
                                    </p:set>
                                    <p:animEffect transition="in" filter="blinds(horizontal)">
                                      <p:cBhvr>
                                        <p:cTn id="127" dur="500"/>
                                        <p:tgtEl>
                                          <p:spTgt spid="83973"/>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83976"/>
                                        </p:tgtEl>
                                        <p:attrNameLst>
                                          <p:attrName>style.visibility</p:attrName>
                                        </p:attrNameLst>
                                      </p:cBhvr>
                                      <p:to>
                                        <p:strVal val="visible"/>
                                      </p:to>
                                    </p:set>
                                    <p:animEffect transition="in" filter="blinds(horizontal)">
                                      <p:cBhvr>
                                        <p:cTn id="132" dur="500"/>
                                        <p:tgtEl>
                                          <p:spTgt spid="83976"/>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83978"/>
                                        </p:tgtEl>
                                        <p:attrNameLst>
                                          <p:attrName>style.visibility</p:attrName>
                                        </p:attrNameLst>
                                      </p:cBhvr>
                                      <p:to>
                                        <p:strVal val="visible"/>
                                      </p:to>
                                    </p:set>
                                    <p:animEffect transition="in" filter="blinds(horizontal)">
                                      <p:cBhvr>
                                        <p:cTn id="137" dur="500"/>
                                        <p:tgtEl>
                                          <p:spTgt spid="83978"/>
                                        </p:tgtEl>
                                      </p:cBhvr>
                                    </p:animEffect>
                                  </p:childTnLst>
                                </p:cTn>
                              </p:par>
                              <p:par>
                                <p:cTn id="138" presetID="3" presetClass="entr" presetSubtype="10" fill="hold" grpId="0" nodeType="withEffect">
                                  <p:stCondLst>
                                    <p:cond delay="0"/>
                                  </p:stCondLst>
                                  <p:childTnLst>
                                    <p:set>
                                      <p:cBhvr>
                                        <p:cTn id="139" dur="1" fill="hold">
                                          <p:stCondLst>
                                            <p:cond delay="0"/>
                                          </p:stCondLst>
                                        </p:cTn>
                                        <p:tgtEl>
                                          <p:spTgt spid="83981"/>
                                        </p:tgtEl>
                                        <p:attrNameLst>
                                          <p:attrName>style.visibility</p:attrName>
                                        </p:attrNameLst>
                                      </p:cBhvr>
                                      <p:to>
                                        <p:strVal val="visible"/>
                                      </p:to>
                                    </p:set>
                                    <p:animEffect transition="in" filter="blinds(horizontal)">
                                      <p:cBhvr>
                                        <p:cTn id="140" dur="500"/>
                                        <p:tgtEl>
                                          <p:spTgt spid="83981"/>
                                        </p:tgtEl>
                                      </p:cBhvr>
                                    </p:animEffect>
                                  </p:childTnLst>
                                </p:cTn>
                              </p:par>
                            </p:childTnLst>
                          </p:cTn>
                        </p:par>
                      </p:childTnLst>
                    </p:cTn>
                  </p:par>
                  <p:par>
                    <p:cTn id="141" fill="hold">
                      <p:stCondLst>
                        <p:cond delay="indefinite"/>
                      </p:stCondLst>
                      <p:childTnLst>
                        <p:par>
                          <p:cTn id="142" fill="hold">
                            <p:stCondLst>
                              <p:cond delay="0"/>
                            </p:stCondLst>
                            <p:childTnLst>
                              <p:par>
                                <p:cTn id="143" presetID="3" presetClass="entr" presetSubtype="10" fill="hold" grpId="0" nodeType="clickEffect">
                                  <p:stCondLst>
                                    <p:cond delay="0"/>
                                  </p:stCondLst>
                                  <p:childTnLst>
                                    <p:set>
                                      <p:cBhvr>
                                        <p:cTn id="144" dur="1" fill="hold">
                                          <p:stCondLst>
                                            <p:cond delay="0"/>
                                          </p:stCondLst>
                                        </p:cTn>
                                        <p:tgtEl>
                                          <p:spTgt spid="83983"/>
                                        </p:tgtEl>
                                        <p:attrNameLst>
                                          <p:attrName>style.visibility</p:attrName>
                                        </p:attrNameLst>
                                      </p:cBhvr>
                                      <p:to>
                                        <p:strVal val="visible"/>
                                      </p:to>
                                    </p:set>
                                    <p:animEffect transition="in" filter="blinds(horizontal)">
                                      <p:cBhvr>
                                        <p:cTn id="145" dur="500"/>
                                        <p:tgtEl>
                                          <p:spTgt spid="83983"/>
                                        </p:tgtEl>
                                      </p:cBhvr>
                                    </p:animEffect>
                                  </p:childTnLst>
                                </p:cTn>
                              </p:par>
                              <p:par>
                                <p:cTn id="146" presetID="3" presetClass="entr" presetSubtype="10" fill="hold" grpId="0" nodeType="withEffect">
                                  <p:stCondLst>
                                    <p:cond delay="0"/>
                                  </p:stCondLst>
                                  <p:childTnLst>
                                    <p:set>
                                      <p:cBhvr>
                                        <p:cTn id="147" dur="1" fill="hold">
                                          <p:stCondLst>
                                            <p:cond delay="0"/>
                                          </p:stCondLst>
                                        </p:cTn>
                                        <p:tgtEl>
                                          <p:spTgt spid="83986"/>
                                        </p:tgtEl>
                                        <p:attrNameLst>
                                          <p:attrName>style.visibility</p:attrName>
                                        </p:attrNameLst>
                                      </p:cBhvr>
                                      <p:to>
                                        <p:strVal val="visible"/>
                                      </p:to>
                                    </p:set>
                                    <p:animEffect transition="in" filter="blinds(horizontal)">
                                      <p:cBhvr>
                                        <p:cTn id="148" dur="500"/>
                                        <p:tgtEl>
                                          <p:spTgt spid="83986"/>
                                        </p:tgtEl>
                                      </p:cBhvr>
                                    </p:animEffect>
                                  </p:childTnLst>
                                </p:cTn>
                              </p:par>
                            </p:childTnLst>
                          </p:cTn>
                        </p:par>
                      </p:childTnLst>
                    </p:cTn>
                  </p:par>
                  <p:par>
                    <p:cTn id="149" fill="hold">
                      <p:stCondLst>
                        <p:cond delay="indefinite"/>
                      </p:stCondLst>
                      <p:childTnLst>
                        <p:par>
                          <p:cTn id="150" fill="hold">
                            <p:stCondLst>
                              <p:cond delay="0"/>
                            </p:stCondLst>
                            <p:childTnLst>
                              <p:par>
                                <p:cTn id="151" presetID="3" presetClass="entr" presetSubtype="10" fill="hold" grpId="0" nodeType="clickEffect">
                                  <p:stCondLst>
                                    <p:cond delay="0"/>
                                  </p:stCondLst>
                                  <p:childTnLst>
                                    <p:set>
                                      <p:cBhvr>
                                        <p:cTn id="152" dur="1" fill="hold">
                                          <p:stCondLst>
                                            <p:cond delay="0"/>
                                          </p:stCondLst>
                                        </p:cTn>
                                        <p:tgtEl>
                                          <p:spTgt spid="83988"/>
                                        </p:tgtEl>
                                        <p:attrNameLst>
                                          <p:attrName>style.visibility</p:attrName>
                                        </p:attrNameLst>
                                      </p:cBhvr>
                                      <p:to>
                                        <p:strVal val="visible"/>
                                      </p:to>
                                    </p:set>
                                    <p:animEffect transition="in" filter="blinds(horizontal)">
                                      <p:cBhvr>
                                        <p:cTn id="153" dur="500"/>
                                        <p:tgtEl>
                                          <p:spTgt spid="83988"/>
                                        </p:tgtEl>
                                      </p:cBhvr>
                                    </p:animEffect>
                                  </p:childTnLst>
                                </p:cTn>
                              </p:par>
                              <p:par>
                                <p:cTn id="154" presetID="3" presetClass="entr" presetSubtype="10" fill="hold" grpId="0" nodeType="withEffect">
                                  <p:stCondLst>
                                    <p:cond delay="0"/>
                                  </p:stCondLst>
                                  <p:childTnLst>
                                    <p:set>
                                      <p:cBhvr>
                                        <p:cTn id="155" dur="1" fill="hold">
                                          <p:stCondLst>
                                            <p:cond delay="0"/>
                                          </p:stCondLst>
                                        </p:cTn>
                                        <p:tgtEl>
                                          <p:spTgt spid="83991"/>
                                        </p:tgtEl>
                                        <p:attrNameLst>
                                          <p:attrName>style.visibility</p:attrName>
                                        </p:attrNameLst>
                                      </p:cBhvr>
                                      <p:to>
                                        <p:strVal val="visible"/>
                                      </p:to>
                                    </p:set>
                                    <p:animEffect transition="in" filter="blinds(horizontal)">
                                      <p:cBhvr>
                                        <p:cTn id="156" dur="500"/>
                                        <p:tgtEl>
                                          <p:spTgt spid="83991"/>
                                        </p:tgtEl>
                                      </p:cBhvr>
                                    </p:animEffect>
                                  </p:childTnLst>
                                </p:cTn>
                              </p:par>
                              <p:par>
                                <p:cTn id="157" presetID="3" presetClass="entr" presetSubtype="10" fill="hold" grpId="0" nodeType="withEffect">
                                  <p:stCondLst>
                                    <p:cond delay="0"/>
                                  </p:stCondLst>
                                  <p:childTnLst>
                                    <p:set>
                                      <p:cBhvr>
                                        <p:cTn id="158" dur="1" fill="hold">
                                          <p:stCondLst>
                                            <p:cond delay="0"/>
                                          </p:stCondLst>
                                        </p:cTn>
                                        <p:tgtEl>
                                          <p:spTgt spid="83993"/>
                                        </p:tgtEl>
                                        <p:attrNameLst>
                                          <p:attrName>style.visibility</p:attrName>
                                        </p:attrNameLst>
                                      </p:cBhvr>
                                      <p:to>
                                        <p:strVal val="visible"/>
                                      </p:to>
                                    </p:set>
                                    <p:animEffect transition="in" filter="blinds(horizontal)">
                                      <p:cBhvr>
                                        <p:cTn id="159" dur="500"/>
                                        <p:tgtEl>
                                          <p:spTgt spid="83993"/>
                                        </p:tgtEl>
                                      </p:cBhvr>
                                    </p:animEffect>
                                  </p:childTnLst>
                                </p:cTn>
                              </p:par>
                              <p:par>
                                <p:cTn id="160" presetID="3" presetClass="entr" presetSubtype="10" fill="hold" grpId="0" nodeType="withEffect">
                                  <p:stCondLst>
                                    <p:cond delay="0"/>
                                  </p:stCondLst>
                                  <p:childTnLst>
                                    <p:set>
                                      <p:cBhvr>
                                        <p:cTn id="161" dur="1" fill="hold">
                                          <p:stCondLst>
                                            <p:cond delay="0"/>
                                          </p:stCondLst>
                                        </p:cTn>
                                        <p:tgtEl>
                                          <p:spTgt spid="83996"/>
                                        </p:tgtEl>
                                        <p:attrNameLst>
                                          <p:attrName>style.visibility</p:attrName>
                                        </p:attrNameLst>
                                      </p:cBhvr>
                                      <p:to>
                                        <p:strVal val="visible"/>
                                      </p:to>
                                    </p:set>
                                    <p:animEffect transition="in" filter="blinds(horizontal)">
                                      <p:cBhvr>
                                        <p:cTn id="162" dur="500"/>
                                        <p:tgtEl>
                                          <p:spTgt spid="83996"/>
                                        </p:tgtEl>
                                      </p:cBhvr>
                                    </p:animEffect>
                                  </p:childTnLst>
                                </p:cTn>
                              </p:par>
                              <p:par>
                                <p:cTn id="163" presetID="3" presetClass="entr" presetSubtype="10" fill="hold" grpId="0" nodeType="withEffect">
                                  <p:stCondLst>
                                    <p:cond delay="0"/>
                                  </p:stCondLst>
                                  <p:childTnLst>
                                    <p:set>
                                      <p:cBhvr>
                                        <p:cTn id="164" dur="1" fill="hold">
                                          <p:stCondLst>
                                            <p:cond delay="0"/>
                                          </p:stCondLst>
                                        </p:cTn>
                                        <p:tgtEl>
                                          <p:spTgt spid="83998"/>
                                        </p:tgtEl>
                                        <p:attrNameLst>
                                          <p:attrName>style.visibility</p:attrName>
                                        </p:attrNameLst>
                                      </p:cBhvr>
                                      <p:to>
                                        <p:strVal val="visible"/>
                                      </p:to>
                                    </p:set>
                                    <p:animEffect transition="in" filter="blinds(horizontal)">
                                      <p:cBhvr>
                                        <p:cTn id="165" dur="500"/>
                                        <p:tgtEl>
                                          <p:spTgt spid="83998"/>
                                        </p:tgtEl>
                                      </p:cBhvr>
                                    </p:animEffect>
                                  </p:childTnLst>
                                </p:cTn>
                              </p:par>
                              <p:par>
                                <p:cTn id="166" presetID="3" presetClass="entr" presetSubtype="10" fill="hold" grpId="0" nodeType="withEffect">
                                  <p:stCondLst>
                                    <p:cond delay="0"/>
                                  </p:stCondLst>
                                  <p:childTnLst>
                                    <p:set>
                                      <p:cBhvr>
                                        <p:cTn id="167" dur="1" fill="hold">
                                          <p:stCondLst>
                                            <p:cond delay="0"/>
                                          </p:stCondLst>
                                        </p:cTn>
                                        <p:tgtEl>
                                          <p:spTgt spid="84001"/>
                                        </p:tgtEl>
                                        <p:attrNameLst>
                                          <p:attrName>style.visibility</p:attrName>
                                        </p:attrNameLst>
                                      </p:cBhvr>
                                      <p:to>
                                        <p:strVal val="visible"/>
                                      </p:to>
                                    </p:set>
                                    <p:animEffect transition="in" filter="blinds(horizontal)">
                                      <p:cBhvr>
                                        <p:cTn id="168" dur="500"/>
                                        <p:tgtEl>
                                          <p:spTgt spid="84001"/>
                                        </p:tgtEl>
                                      </p:cBhvr>
                                    </p:animEffect>
                                  </p:childTnLst>
                                </p:cTn>
                              </p:par>
                              <p:par>
                                <p:cTn id="169" presetID="3" presetClass="entr" presetSubtype="10" fill="hold" grpId="0" nodeType="withEffect">
                                  <p:stCondLst>
                                    <p:cond delay="0"/>
                                  </p:stCondLst>
                                  <p:childTnLst>
                                    <p:set>
                                      <p:cBhvr>
                                        <p:cTn id="170" dur="1" fill="hold">
                                          <p:stCondLst>
                                            <p:cond delay="0"/>
                                          </p:stCondLst>
                                        </p:cTn>
                                        <p:tgtEl>
                                          <p:spTgt spid="84016"/>
                                        </p:tgtEl>
                                        <p:attrNameLst>
                                          <p:attrName>style.visibility</p:attrName>
                                        </p:attrNameLst>
                                      </p:cBhvr>
                                      <p:to>
                                        <p:strVal val="visible"/>
                                      </p:to>
                                    </p:set>
                                    <p:animEffect transition="in" filter="blinds(horizontal)">
                                      <p:cBhvr>
                                        <p:cTn id="171" dur="500"/>
                                        <p:tgtEl>
                                          <p:spTgt spid="84016"/>
                                        </p:tgtEl>
                                      </p:cBhvr>
                                    </p:animEffect>
                                  </p:childTnLst>
                                </p:cTn>
                              </p:par>
                              <p:par>
                                <p:cTn id="172" presetID="3" presetClass="entr" presetSubtype="10" fill="hold" grpId="0" nodeType="withEffect">
                                  <p:stCondLst>
                                    <p:cond delay="0"/>
                                  </p:stCondLst>
                                  <p:childTnLst>
                                    <p:set>
                                      <p:cBhvr>
                                        <p:cTn id="173" dur="1" fill="hold">
                                          <p:stCondLst>
                                            <p:cond delay="0"/>
                                          </p:stCondLst>
                                        </p:cTn>
                                        <p:tgtEl>
                                          <p:spTgt spid="84013"/>
                                        </p:tgtEl>
                                        <p:attrNameLst>
                                          <p:attrName>style.visibility</p:attrName>
                                        </p:attrNameLst>
                                      </p:cBhvr>
                                      <p:to>
                                        <p:strVal val="visible"/>
                                      </p:to>
                                    </p:set>
                                    <p:animEffect transition="in" filter="blinds(horizontal)">
                                      <p:cBhvr>
                                        <p:cTn id="174" dur="500"/>
                                        <p:tgtEl>
                                          <p:spTgt spid="84013"/>
                                        </p:tgtEl>
                                      </p:cBhvr>
                                    </p:animEffect>
                                  </p:childTnLst>
                                </p:cTn>
                              </p:par>
                              <p:par>
                                <p:cTn id="175" presetID="3" presetClass="entr" presetSubtype="10" fill="hold" grpId="0" nodeType="withEffect">
                                  <p:stCondLst>
                                    <p:cond delay="0"/>
                                  </p:stCondLst>
                                  <p:childTnLst>
                                    <p:set>
                                      <p:cBhvr>
                                        <p:cTn id="176" dur="1" fill="hold">
                                          <p:stCondLst>
                                            <p:cond delay="0"/>
                                          </p:stCondLst>
                                        </p:cTn>
                                        <p:tgtEl>
                                          <p:spTgt spid="84006"/>
                                        </p:tgtEl>
                                        <p:attrNameLst>
                                          <p:attrName>style.visibility</p:attrName>
                                        </p:attrNameLst>
                                      </p:cBhvr>
                                      <p:to>
                                        <p:strVal val="visible"/>
                                      </p:to>
                                    </p:set>
                                    <p:animEffect transition="in" filter="blinds(horizontal)">
                                      <p:cBhvr>
                                        <p:cTn id="177" dur="500"/>
                                        <p:tgtEl>
                                          <p:spTgt spid="84006"/>
                                        </p:tgtEl>
                                      </p:cBhvr>
                                    </p:animEffect>
                                  </p:childTnLst>
                                </p:cTn>
                              </p:par>
                              <p:par>
                                <p:cTn id="178" presetID="3" presetClass="entr" presetSubtype="10" fill="hold" grpId="0" nodeType="withEffect">
                                  <p:stCondLst>
                                    <p:cond delay="0"/>
                                  </p:stCondLst>
                                  <p:childTnLst>
                                    <p:set>
                                      <p:cBhvr>
                                        <p:cTn id="179" dur="1" fill="hold">
                                          <p:stCondLst>
                                            <p:cond delay="0"/>
                                          </p:stCondLst>
                                        </p:cTn>
                                        <p:tgtEl>
                                          <p:spTgt spid="84003"/>
                                        </p:tgtEl>
                                        <p:attrNameLst>
                                          <p:attrName>style.visibility</p:attrName>
                                        </p:attrNameLst>
                                      </p:cBhvr>
                                      <p:to>
                                        <p:strVal val="visible"/>
                                      </p:to>
                                    </p:set>
                                    <p:animEffect transition="in" filter="blinds(horizontal)">
                                      <p:cBhvr>
                                        <p:cTn id="180" dur="500"/>
                                        <p:tgtEl>
                                          <p:spTgt spid="84003"/>
                                        </p:tgtEl>
                                      </p:cBhvr>
                                    </p:animEffect>
                                  </p:childTnLst>
                                </p:cTn>
                              </p:par>
                              <p:par>
                                <p:cTn id="181" presetID="3" presetClass="entr" presetSubtype="10" fill="hold" grpId="0" nodeType="withEffect">
                                  <p:stCondLst>
                                    <p:cond delay="0"/>
                                  </p:stCondLst>
                                  <p:childTnLst>
                                    <p:set>
                                      <p:cBhvr>
                                        <p:cTn id="182" dur="1" fill="hold">
                                          <p:stCondLst>
                                            <p:cond delay="0"/>
                                          </p:stCondLst>
                                        </p:cTn>
                                        <p:tgtEl>
                                          <p:spTgt spid="84008"/>
                                        </p:tgtEl>
                                        <p:attrNameLst>
                                          <p:attrName>style.visibility</p:attrName>
                                        </p:attrNameLst>
                                      </p:cBhvr>
                                      <p:to>
                                        <p:strVal val="visible"/>
                                      </p:to>
                                    </p:set>
                                    <p:animEffect transition="in" filter="blinds(horizontal)">
                                      <p:cBhvr>
                                        <p:cTn id="183" dur="500"/>
                                        <p:tgtEl>
                                          <p:spTgt spid="84008"/>
                                        </p:tgtEl>
                                      </p:cBhvr>
                                    </p:animEffect>
                                  </p:childTnLst>
                                </p:cTn>
                              </p:par>
                              <p:par>
                                <p:cTn id="184" presetID="3" presetClass="entr" presetSubtype="10" fill="hold" grpId="0" nodeType="withEffect">
                                  <p:stCondLst>
                                    <p:cond delay="0"/>
                                  </p:stCondLst>
                                  <p:childTnLst>
                                    <p:set>
                                      <p:cBhvr>
                                        <p:cTn id="185" dur="1" fill="hold">
                                          <p:stCondLst>
                                            <p:cond delay="0"/>
                                          </p:stCondLst>
                                        </p:cTn>
                                        <p:tgtEl>
                                          <p:spTgt spid="84011"/>
                                        </p:tgtEl>
                                        <p:attrNameLst>
                                          <p:attrName>style.visibility</p:attrName>
                                        </p:attrNameLst>
                                      </p:cBhvr>
                                      <p:to>
                                        <p:strVal val="visible"/>
                                      </p:to>
                                    </p:set>
                                    <p:animEffect transition="in" filter="blinds(horizontal)">
                                      <p:cBhvr>
                                        <p:cTn id="186" dur="500"/>
                                        <p:tgtEl>
                                          <p:spTgt spid="84011"/>
                                        </p:tgtEl>
                                      </p:cBhvr>
                                    </p:animEffect>
                                  </p:childTnLst>
                                </p:cTn>
                              </p:par>
                            </p:childTnLst>
                          </p:cTn>
                        </p:par>
                      </p:childTnLst>
                    </p:cTn>
                  </p:par>
                  <p:par>
                    <p:cTn id="187" fill="hold">
                      <p:stCondLst>
                        <p:cond delay="indefinite"/>
                      </p:stCondLst>
                      <p:childTnLst>
                        <p:par>
                          <p:cTn id="188" fill="hold">
                            <p:stCondLst>
                              <p:cond delay="0"/>
                            </p:stCondLst>
                            <p:childTnLst>
                              <p:par>
                                <p:cTn id="189" presetID="3" presetClass="entr" presetSubtype="10" fill="hold" nodeType="clickEffect">
                                  <p:stCondLst>
                                    <p:cond delay="0"/>
                                  </p:stCondLst>
                                  <p:childTnLst>
                                    <p:set>
                                      <p:cBhvr>
                                        <p:cTn id="190" dur="1" fill="hold">
                                          <p:stCondLst>
                                            <p:cond delay="0"/>
                                          </p:stCondLst>
                                        </p:cTn>
                                        <p:tgtEl>
                                          <p:spTgt spid="2"/>
                                        </p:tgtEl>
                                        <p:attrNameLst>
                                          <p:attrName>style.visibility</p:attrName>
                                        </p:attrNameLst>
                                      </p:cBhvr>
                                      <p:to>
                                        <p:strVal val="visible"/>
                                      </p:to>
                                    </p:set>
                                    <p:animEffect transition="in" filter="blinds(horizontal)">
                                      <p:cBhvr>
                                        <p:cTn id="191" dur="500"/>
                                        <p:tgtEl>
                                          <p:spTgt spid="2"/>
                                        </p:tgtEl>
                                      </p:cBhvr>
                                    </p:animEffect>
                                  </p:childTnLst>
                                </p:cTn>
                              </p:par>
                            </p:childTnLst>
                          </p:cTn>
                        </p:par>
                      </p:childTnLst>
                    </p:cTn>
                  </p:par>
                  <p:par>
                    <p:cTn id="192" fill="hold">
                      <p:stCondLst>
                        <p:cond delay="indefinite"/>
                      </p:stCondLst>
                      <p:childTnLst>
                        <p:par>
                          <p:cTn id="193" fill="hold">
                            <p:stCondLst>
                              <p:cond delay="0"/>
                            </p:stCondLst>
                            <p:childTnLst>
                              <p:par>
                                <p:cTn id="194" presetID="3" presetClass="entr" presetSubtype="10" fill="hold" nodeType="clickEffect">
                                  <p:stCondLst>
                                    <p:cond delay="0"/>
                                  </p:stCondLst>
                                  <p:childTnLst>
                                    <p:set>
                                      <p:cBhvr>
                                        <p:cTn id="195" dur="1" fill="hold">
                                          <p:stCondLst>
                                            <p:cond delay="0"/>
                                          </p:stCondLst>
                                        </p:cTn>
                                        <p:tgtEl>
                                          <p:spTgt spid="84038">
                                            <p:txEl>
                                              <p:pRg st="0" end="0"/>
                                            </p:txEl>
                                          </p:spTgt>
                                        </p:tgtEl>
                                        <p:attrNameLst>
                                          <p:attrName>style.visibility</p:attrName>
                                        </p:attrNameLst>
                                      </p:cBhvr>
                                      <p:to>
                                        <p:strVal val="visible"/>
                                      </p:to>
                                    </p:set>
                                    <p:animEffect transition="in" filter="blinds(horizontal)">
                                      <p:cBhvr>
                                        <p:cTn id="196" dur="500"/>
                                        <p:tgtEl>
                                          <p:spTgt spid="84038">
                                            <p:txEl>
                                              <p:pRg st="0" end="0"/>
                                            </p:txEl>
                                          </p:spTgt>
                                        </p:tgtEl>
                                      </p:cBhvr>
                                    </p:animEffect>
                                  </p:childTnLst>
                                </p:cTn>
                              </p:par>
                            </p:childTnLst>
                          </p:cTn>
                        </p:par>
                      </p:childTnLst>
                    </p:cTn>
                  </p:par>
                  <p:par>
                    <p:cTn id="197" fill="hold">
                      <p:stCondLst>
                        <p:cond delay="indefinite"/>
                      </p:stCondLst>
                      <p:childTnLst>
                        <p:par>
                          <p:cTn id="198" fill="hold">
                            <p:stCondLst>
                              <p:cond delay="0"/>
                            </p:stCondLst>
                            <p:childTnLst>
                              <p:par>
                                <p:cTn id="199" presetID="3" presetClass="entr" presetSubtype="10" fill="hold" nodeType="clickEffect">
                                  <p:stCondLst>
                                    <p:cond delay="0"/>
                                  </p:stCondLst>
                                  <p:childTnLst>
                                    <p:set>
                                      <p:cBhvr>
                                        <p:cTn id="200" dur="1" fill="hold">
                                          <p:stCondLst>
                                            <p:cond delay="0"/>
                                          </p:stCondLst>
                                        </p:cTn>
                                        <p:tgtEl>
                                          <p:spTgt spid="84038">
                                            <p:txEl>
                                              <p:pRg st="1" end="1"/>
                                            </p:txEl>
                                          </p:spTgt>
                                        </p:tgtEl>
                                        <p:attrNameLst>
                                          <p:attrName>style.visibility</p:attrName>
                                        </p:attrNameLst>
                                      </p:cBhvr>
                                      <p:to>
                                        <p:strVal val="visible"/>
                                      </p:to>
                                    </p:set>
                                    <p:animEffect transition="in" filter="blinds(horizontal)">
                                      <p:cBhvr>
                                        <p:cTn id="201" dur="500"/>
                                        <p:tgtEl>
                                          <p:spTgt spid="84038">
                                            <p:txEl>
                                              <p:pRg st="1" end="1"/>
                                            </p:txEl>
                                          </p:spTgt>
                                        </p:tgtEl>
                                      </p:cBhvr>
                                    </p:animEffect>
                                  </p:childTnLst>
                                </p:cTn>
                              </p:par>
                            </p:childTnLst>
                          </p:cTn>
                        </p:par>
                      </p:childTnLst>
                    </p:cTn>
                  </p:par>
                  <p:par>
                    <p:cTn id="202" fill="hold">
                      <p:stCondLst>
                        <p:cond delay="indefinite"/>
                      </p:stCondLst>
                      <p:childTnLst>
                        <p:par>
                          <p:cTn id="203" fill="hold">
                            <p:stCondLst>
                              <p:cond delay="0"/>
                            </p:stCondLst>
                            <p:childTnLst>
                              <p:par>
                                <p:cTn id="204" presetID="3" presetClass="entr" presetSubtype="10" fill="hold" nodeType="clickEffect">
                                  <p:stCondLst>
                                    <p:cond delay="0"/>
                                  </p:stCondLst>
                                  <p:childTnLst>
                                    <p:set>
                                      <p:cBhvr>
                                        <p:cTn id="205" dur="1" fill="hold">
                                          <p:stCondLst>
                                            <p:cond delay="0"/>
                                          </p:stCondLst>
                                        </p:cTn>
                                        <p:tgtEl>
                                          <p:spTgt spid="84038">
                                            <p:txEl>
                                              <p:pRg st="2" end="2"/>
                                            </p:txEl>
                                          </p:spTgt>
                                        </p:tgtEl>
                                        <p:attrNameLst>
                                          <p:attrName>style.visibility</p:attrName>
                                        </p:attrNameLst>
                                      </p:cBhvr>
                                      <p:to>
                                        <p:strVal val="visible"/>
                                      </p:to>
                                    </p:set>
                                    <p:animEffect transition="in" filter="blinds(horizontal)">
                                      <p:cBhvr>
                                        <p:cTn id="206" dur="500"/>
                                        <p:tgtEl>
                                          <p:spTgt spid="84038">
                                            <p:txEl>
                                              <p:pRg st="2" end="2"/>
                                            </p:txEl>
                                          </p:spTgt>
                                        </p:tgtEl>
                                      </p:cBhvr>
                                    </p:animEffect>
                                  </p:childTnLst>
                                </p:cTn>
                              </p:par>
                            </p:childTnLst>
                          </p:cTn>
                        </p:par>
                      </p:childTnLst>
                    </p:cTn>
                  </p:par>
                  <p:par>
                    <p:cTn id="207" fill="hold">
                      <p:stCondLst>
                        <p:cond delay="indefinite"/>
                      </p:stCondLst>
                      <p:childTnLst>
                        <p:par>
                          <p:cTn id="208" fill="hold">
                            <p:stCondLst>
                              <p:cond delay="0"/>
                            </p:stCondLst>
                            <p:childTnLst>
                              <p:par>
                                <p:cTn id="209" presetID="3" presetClass="entr" presetSubtype="10" fill="hold" nodeType="clickEffect">
                                  <p:stCondLst>
                                    <p:cond delay="0"/>
                                  </p:stCondLst>
                                  <p:childTnLst>
                                    <p:set>
                                      <p:cBhvr>
                                        <p:cTn id="210" dur="1" fill="hold">
                                          <p:stCondLst>
                                            <p:cond delay="0"/>
                                          </p:stCondLst>
                                        </p:cTn>
                                        <p:tgtEl>
                                          <p:spTgt spid="84038">
                                            <p:txEl>
                                              <p:pRg st="3" end="3"/>
                                            </p:txEl>
                                          </p:spTgt>
                                        </p:tgtEl>
                                        <p:attrNameLst>
                                          <p:attrName>style.visibility</p:attrName>
                                        </p:attrNameLst>
                                      </p:cBhvr>
                                      <p:to>
                                        <p:strVal val="visible"/>
                                      </p:to>
                                    </p:set>
                                    <p:animEffect transition="in" filter="blinds(horizontal)">
                                      <p:cBhvr>
                                        <p:cTn id="211" dur="500"/>
                                        <p:tgtEl>
                                          <p:spTgt spid="84038">
                                            <p:txEl>
                                              <p:pRg st="3" end="3"/>
                                            </p:txEl>
                                          </p:spTgt>
                                        </p:tgtEl>
                                      </p:cBhvr>
                                    </p:animEffect>
                                  </p:childTnLst>
                                </p:cTn>
                              </p:par>
                            </p:childTnLst>
                          </p:cTn>
                        </p:par>
                      </p:childTnLst>
                    </p:cTn>
                  </p:par>
                  <p:par>
                    <p:cTn id="212" fill="hold">
                      <p:stCondLst>
                        <p:cond delay="indefinite"/>
                      </p:stCondLst>
                      <p:childTnLst>
                        <p:par>
                          <p:cTn id="213" fill="hold">
                            <p:stCondLst>
                              <p:cond delay="0"/>
                            </p:stCondLst>
                            <p:childTnLst>
                              <p:par>
                                <p:cTn id="214" presetID="3" presetClass="entr" presetSubtype="10" fill="hold" nodeType="clickEffect">
                                  <p:stCondLst>
                                    <p:cond delay="0"/>
                                  </p:stCondLst>
                                  <p:childTnLst>
                                    <p:set>
                                      <p:cBhvr>
                                        <p:cTn id="215" dur="1" fill="hold">
                                          <p:stCondLst>
                                            <p:cond delay="0"/>
                                          </p:stCondLst>
                                        </p:cTn>
                                        <p:tgtEl>
                                          <p:spTgt spid="84038">
                                            <p:txEl>
                                              <p:pRg st="4" end="4"/>
                                            </p:txEl>
                                          </p:spTgt>
                                        </p:tgtEl>
                                        <p:attrNameLst>
                                          <p:attrName>style.visibility</p:attrName>
                                        </p:attrNameLst>
                                      </p:cBhvr>
                                      <p:to>
                                        <p:strVal val="visible"/>
                                      </p:to>
                                    </p:set>
                                    <p:animEffect transition="in" filter="blinds(horizontal)">
                                      <p:cBhvr>
                                        <p:cTn id="216" dur="500"/>
                                        <p:tgtEl>
                                          <p:spTgt spid="84038">
                                            <p:txEl>
                                              <p:pRg st="4" end="4"/>
                                            </p:txEl>
                                          </p:spTgt>
                                        </p:tgtEl>
                                      </p:cBhvr>
                                    </p:animEffect>
                                  </p:childTnLst>
                                </p:cTn>
                              </p:par>
                            </p:childTnLst>
                          </p:cTn>
                        </p:par>
                      </p:childTnLst>
                    </p:cTn>
                  </p:par>
                  <p:par>
                    <p:cTn id="217" fill="hold">
                      <p:stCondLst>
                        <p:cond delay="indefinite"/>
                      </p:stCondLst>
                      <p:childTnLst>
                        <p:par>
                          <p:cTn id="218" fill="hold">
                            <p:stCondLst>
                              <p:cond delay="0"/>
                            </p:stCondLst>
                            <p:childTnLst>
                              <p:par>
                                <p:cTn id="219" presetID="3" presetClass="entr" presetSubtype="10" fill="hold" nodeType="clickEffect">
                                  <p:stCondLst>
                                    <p:cond delay="0"/>
                                  </p:stCondLst>
                                  <p:childTnLst>
                                    <p:set>
                                      <p:cBhvr>
                                        <p:cTn id="220" dur="1" fill="hold">
                                          <p:stCondLst>
                                            <p:cond delay="0"/>
                                          </p:stCondLst>
                                        </p:cTn>
                                        <p:tgtEl>
                                          <p:spTgt spid="84038">
                                            <p:txEl>
                                              <p:pRg st="5" end="5"/>
                                            </p:txEl>
                                          </p:spTgt>
                                        </p:tgtEl>
                                        <p:attrNameLst>
                                          <p:attrName>style.visibility</p:attrName>
                                        </p:attrNameLst>
                                      </p:cBhvr>
                                      <p:to>
                                        <p:strVal val="visible"/>
                                      </p:to>
                                    </p:set>
                                    <p:animEffect transition="in" filter="blinds(horizontal)">
                                      <p:cBhvr>
                                        <p:cTn id="221" dur="500"/>
                                        <p:tgtEl>
                                          <p:spTgt spid="84038">
                                            <p:txEl>
                                              <p:pRg st="5" end="5"/>
                                            </p:txEl>
                                          </p:spTgt>
                                        </p:tgtEl>
                                      </p:cBhvr>
                                    </p:animEffect>
                                  </p:childTnLst>
                                </p:cTn>
                              </p:par>
                            </p:childTnLst>
                          </p:cTn>
                        </p:par>
                      </p:childTnLst>
                    </p:cTn>
                  </p:par>
                  <p:par>
                    <p:cTn id="222" fill="hold">
                      <p:stCondLst>
                        <p:cond delay="indefinite"/>
                      </p:stCondLst>
                      <p:childTnLst>
                        <p:par>
                          <p:cTn id="223" fill="hold">
                            <p:stCondLst>
                              <p:cond delay="0"/>
                            </p:stCondLst>
                            <p:childTnLst>
                              <p:par>
                                <p:cTn id="224" presetID="3" presetClass="entr" presetSubtype="10" fill="hold" nodeType="clickEffect">
                                  <p:stCondLst>
                                    <p:cond delay="0"/>
                                  </p:stCondLst>
                                  <p:childTnLst>
                                    <p:set>
                                      <p:cBhvr>
                                        <p:cTn id="225" dur="1" fill="hold">
                                          <p:stCondLst>
                                            <p:cond delay="0"/>
                                          </p:stCondLst>
                                        </p:cTn>
                                        <p:tgtEl>
                                          <p:spTgt spid="84038">
                                            <p:txEl>
                                              <p:pRg st="6" end="6"/>
                                            </p:txEl>
                                          </p:spTgt>
                                        </p:tgtEl>
                                        <p:attrNameLst>
                                          <p:attrName>style.visibility</p:attrName>
                                        </p:attrNameLst>
                                      </p:cBhvr>
                                      <p:to>
                                        <p:strVal val="visible"/>
                                      </p:to>
                                    </p:set>
                                    <p:animEffect transition="in" filter="blinds(horizontal)">
                                      <p:cBhvr>
                                        <p:cTn id="226" dur="500"/>
                                        <p:tgtEl>
                                          <p:spTgt spid="84038">
                                            <p:txEl>
                                              <p:pRg st="6" end="6"/>
                                            </p:txEl>
                                          </p:spTgt>
                                        </p:tgtEl>
                                      </p:cBhvr>
                                    </p:animEffect>
                                  </p:childTnLst>
                                </p:cTn>
                              </p:par>
                            </p:childTnLst>
                          </p:cTn>
                        </p:par>
                      </p:childTnLst>
                    </p:cTn>
                  </p:par>
                  <p:par>
                    <p:cTn id="227" fill="hold">
                      <p:stCondLst>
                        <p:cond delay="indefinite"/>
                      </p:stCondLst>
                      <p:childTnLst>
                        <p:par>
                          <p:cTn id="228" fill="hold">
                            <p:stCondLst>
                              <p:cond delay="0"/>
                            </p:stCondLst>
                            <p:childTnLst>
                              <p:par>
                                <p:cTn id="229" presetID="3" presetClass="entr" presetSubtype="10" fill="hold" nodeType="clickEffect">
                                  <p:stCondLst>
                                    <p:cond delay="0"/>
                                  </p:stCondLst>
                                  <p:childTnLst>
                                    <p:set>
                                      <p:cBhvr>
                                        <p:cTn id="230" dur="1" fill="hold">
                                          <p:stCondLst>
                                            <p:cond delay="0"/>
                                          </p:stCondLst>
                                        </p:cTn>
                                        <p:tgtEl>
                                          <p:spTgt spid="84038">
                                            <p:txEl>
                                              <p:pRg st="7" end="7"/>
                                            </p:txEl>
                                          </p:spTgt>
                                        </p:tgtEl>
                                        <p:attrNameLst>
                                          <p:attrName>style.visibility</p:attrName>
                                        </p:attrNameLst>
                                      </p:cBhvr>
                                      <p:to>
                                        <p:strVal val="visible"/>
                                      </p:to>
                                    </p:set>
                                    <p:animEffect transition="in" filter="blinds(horizontal)">
                                      <p:cBhvr>
                                        <p:cTn id="231" dur="500"/>
                                        <p:tgtEl>
                                          <p:spTgt spid="84038">
                                            <p:txEl>
                                              <p:pRg st="7" end="7"/>
                                            </p:txEl>
                                          </p:spTgt>
                                        </p:tgtEl>
                                      </p:cBhvr>
                                    </p:animEffect>
                                  </p:childTnLst>
                                </p:cTn>
                              </p:par>
                            </p:childTnLst>
                          </p:cTn>
                        </p:par>
                      </p:childTnLst>
                    </p:cTn>
                  </p:par>
                  <p:par>
                    <p:cTn id="232" fill="hold">
                      <p:stCondLst>
                        <p:cond delay="indefinite"/>
                      </p:stCondLst>
                      <p:childTnLst>
                        <p:par>
                          <p:cTn id="233" fill="hold">
                            <p:stCondLst>
                              <p:cond delay="0"/>
                            </p:stCondLst>
                            <p:childTnLst>
                              <p:par>
                                <p:cTn id="234" presetID="3" presetClass="entr" presetSubtype="10" fill="hold" nodeType="clickEffect">
                                  <p:stCondLst>
                                    <p:cond delay="0"/>
                                  </p:stCondLst>
                                  <p:childTnLst>
                                    <p:set>
                                      <p:cBhvr>
                                        <p:cTn id="235" dur="1" fill="hold">
                                          <p:stCondLst>
                                            <p:cond delay="0"/>
                                          </p:stCondLst>
                                        </p:cTn>
                                        <p:tgtEl>
                                          <p:spTgt spid="84038">
                                            <p:txEl>
                                              <p:pRg st="8" end="8"/>
                                            </p:txEl>
                                          </p:spTgt>
                                        </p:tgtEl>
                                        <p:attrNameLst>
                                          <p:attrName>style.visibility</p:attrName>
                                        </p:attrNameLst>
                                      </p:cBhvr>
                                      <p:to>
                                        <p:strVal val="visible"/>
                                      </p:to>
                                    </p:set>
                                    <p:animEffect transition="in" filter="blinds(horizontal)">
                                      <p:cBhvr>
                                        <p:cTn id="236" dur="500"/>
                                        <p:tgtEl>
                                          <p:spTgt spid="84038">
                                            <p:txEl>
                                              <p:pRg st="8" end="8"/>
                                            </p:txEl>
                                          </p:spTgt>
                                        </p:tgtEl>
                                      </p:cBhvr>
                                    </p:animEffect>
                                  </p:childTnLst>
                                </p:cTn>
                              </p:par>
                            </p:childTnLst>
                          </p:cTn>
                        </p:par>
                      </p:childTnLst>
                    </p:cTn>
                  </p:par>
                  <p:par>
                    <p:cTn id="237" fill="hold">
                      <p:stCondLst>
                        <p:cond delay="indefinite"/>
                      </p:stCondLst>
                      <p:childTnLst>
                        <p:par>
                          <p:cTn id="238" fill="hold">
                            <p:stCondLst>
                              <p:cond delay="0"/>
                            </p:stCondLst>
                            <p:childTnLst>
                              <p:par>
                                <p:cTn id="239" presetID="3" presetClass="entr" presetSubtype="10" fill="hold" nodeType="clickEffect">
                                  <p:stCondLst>
                                    <p:cond delay="0"/>
                                  </p:stCondLst>
                                  <p:childTnLst>
                                    <p:set>
                                      <p:cBhvr>
                                        <p:cTn id="240" dur="1" fill="hold">
                                          <p:stCondLst>
                                            <p:cond delay="0"/>
                                          </p:stCondLst>
                                        </p:cTn>
                                        <p:tgtEl>
                                          <p:spTgt spid="84038">
                                            <p:txEl>
                                              <p:pRg st="9" end="9"/>
                                            </p:txEl>
                                          </p:spTgt>
                                        </p:tgtEl>
                                        <p:attrNameLst>
                                          <p:attrName>style.visibility</p:attrName>
                                        </p:attrNameLst>
                                      </p:cBhvr>
                                      <p:to>
                                        <p:strVal val="visible"/>
                                      </p:to>
                                    </p:set>
                                    <p:animEffect transition="in" filter="blinds(horizontal)">
                                      <p:cBhvr>
                                        <p:cTn id="241" dur="500"/>
                                        <p:tgtEl>
                                          <p:spTgt spid="8403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autoUpdateAnimBg="0" build="p"/>
      <p:bldP spid="83972" grpId="0" animBg="1" autoUpdateAnimBg="0"/>
      <p:bldP spid="83973" grpId="0" autoUpdateAnimBg="0"/>
      <p:bldP spid="83976" grpId="0" autoUpdateAnimBg="0"/>
      <p:bldP spid="83977" grpId="0" animBg="1" autoUpdateAnimBg="0"/>
      <p:bldP spid="83978" grpId="0" autoUpdateAnimBg="0"/>
      <p:bldP spid="83981" grpId="0" autoUpdateAnimBg="0"/>
      <p:bldP spid="83982" grpId="0" animBg="1" autoUpdateAnimBg="0"/>
      <p:bldP spid="83983" grpId="0" autoUpdateAnimBg="0"/>
      <p:bldP spid="83986" grpId="0" autoUpdateAnimBg="0"/>
      <p:bldP spid="83987" grpId="0" animBg="1" autoUpdateAnimBg="0"/>
      <p:bldP spid="83988" grpId="0" autoUpdateAnimBg="0"/>
      <p:bldP spid="83991" grpId="0" autoUpdateAnimBg="0"/>
      <p:bldP spid="83992" grpId="0" animBg="1" autoUpdateAnimBg="0"/>
      <p:bldP spid="83993" grpId="0" autoUpdateAnimBg="0"/>
      <p:bldP spid="83996" grpId="0" autoUpdateAnimBg="0"/>
      <p:bldP spid="83997" grpId="0" animBg="1" autoUpdateAnimBg="0"/>
      <p:bldP spid="83998" grpId="0" autoUpdateAnimBg="0"/>
      <p:bldP spid="84001" grpId="0" autoUpdateAnimBg="0"/>
      <p:bldP spid="84002" grpId="0" animBg="1" autoUpdateAnimBg="0"/>
      <p:bldP spid="84003" grpId="0" autoUpdateAnimBg="0"/>
      <p:bldP spid="84006" grpId="0" autoUpdateAnimBg="0"/>
      <p:bldP spid="84007" grpId="0" animBg="1" autoUpdateAnimBg="0"/>
      <p:bldP spid="84008" grpId="0" autoUpdateAnimBg="0"/>
      <p:bldP spid="84011" grpId="0" autoUpdateAnimBg="0"/>
      <p:bldP spid="84012" grpId="0" animBg="1" autoUpdateAnimBg="0"/>
      <p:bldP spid="84013" grpId="0" autoUpdateAnimBg="0"/>
      <p:bldP spid="84016" grpId="0" autoUpdateAnimBg="0"/>
      <p:bldP spid="84017" grpId="0" animBg="1" autoUpdateAnimBg="0"/>
      <p:bldP spid="84018" grpId="0" animBg="1" autoUpdateAnimBg="0"/>
      <p:bldP spid="84019" grpId="0" animBg="1" autoUpdateAnimBg="0"/>
      <p:bldP spid="84020" grpId="0" animBg="1" autoUpdateAnimBg="0"/>
      <p:bldP spid="84021" grpId="0" animBg="1" autoUpdateAnimBg="0"/>
      <p:bldP spid="84022" grpId="0" animBg="1" autoUpdateAnimBg="0"/>
      <p:bldP spid="84023" grpId="0" animBg="1" autoUpdateAnimBg="0"/>
      <p:bldP spid="84024" grpId="0" animBg="1" autoUpdateAnimBg="0"/>
      <p:bldP spid="84025" grpId="0" animBg="1" autoUpdateAnimBg="0"/>
      <p:bldP spid="84026"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9B6027E1-AD06-41E2-9D5A-7D4392FC8937}"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84995" name="Rectangle 3"/>
          <p:cNvSpPr>
            <a:spLocks noGrp="1" noChangeArrowheads="1"/>
          </p:cNvSpPr>
          <p:nvPr>
            <p:ph type="body" idx="1"/>
          </p:nvPr>
        </p:nvSpPr>
        <p:spPr>
          <a:xfrm>
            <a:off x="323528" y="1124744"/>
            <a:ext cx="8229600" cy="4678451"/>
          </a:xfrm>
        </p:spPr>
        <p:txBody>
          <a:bodyPr/>
          <a:lstStyle/>
          <a:p>
            <a:pPr eaLnBrk="1" hangingPunct="1">
              <a:buFont typeface="Wingdings" panose="05000000000000000000" pitchFamily="2" charset="2"/>
              <a:buNone/>
            </a:pPr>
            <a:r>
              <a:rPr lang="zh-CN" altLang="en-US" sz="2400" b="1" dirty="0"/>
              <a:t>原文件长度</a:t>
            </a:r>
            <a:r>
              <a:rPr lang="zh-CN" altLang="en-US" sz="2400" dirty="0"/>
              <a:t>：</a:t>
            </a:r>
            <a:r>
              <a:rPr lang="en-US" altLang="zh-CN" sz="2400" dirty="0"/>
              <a:t>263 ×4 = 1052</a:t>
            </a:r>
            <a:endParaRPr lang="en-US" altLang="zh-CN" sz="2400" dirty="0"/>
          </a:p>
          <a:p>
            <a:pPr eaLnBrk="1" hangingPunct="1">
              <a:buFont typeface="Wingdings" panose="05000000000000000000" pitchFamily="2" charset="2"/>
              <a:buNone/>
            </a:pPr>
            <a:r>
              <a:rPr lang="zh-CN" altLang="en-US" sz="2400" b="1" dirty="0"/>
              <a:t>新文件的长度</a:t>
            </a:r>
            <a:r>
              <a:rPr lang="zh-CN" altLang="en-US" sz="2400" dirty="0"/>
              <a:t>：可知重新编码的文件的长度为各字符的个数</a:t>
            </a:r>
            <a:endParaRPr lang="en-US" altLang="zh-CN" sz="2400" dirty="0"/>
          </a:p>
          <a:p>
            <a:pPr eaLnBrk="1" hangingPunct="1">
              <a:buFont typeface="Wingdings" panose="05000000000000000000" pitchFamily="2" charset="2"/>
              <a:buNone/>
            </a:pPr>
            <a:r>
              <a:rPr lang="en-US" altLang="zh-CN" sz="2400" dirty="0"/>
              <a:t>                            </a:t>
            </a:r>
            <a:r>
              <a:rPr lang="zh-CN" altLang="en-US" sz="2400" dirty="0"/>
              <a:t>乘以其长度之积的和，也即为哈夫曼树的带</a:t>
            </a:r>
            <a:endParaRPr lang="en-US" altLang="zh-CN" sz="2400" dirty="0"/>
          </a:p>
          <a:p>
            <a:pPr eaLnBrk="1" hangingPunct="1">
              <a:buFont typeface="Wingdings" panose="05000000000000000000" pitchFamily="2" charset="2"/>
              <a:buNone/>
            </a:pPr>
            <a:r>
              <a:rPr lang="en-US" altLang="zh-CN" sz="2400" dirty="0"/>
              <a:t>                            </a:t>
            </a:r>
            <a:r>
              <a:rPr lang="zh-CN" altLang="en-US" sz="2400" dirty="0"/>
              <a:t>权路径长度的值：</a:t>
            </a:r>
            <a:endParaRPr lang="zh-CN" altLang="en-US" sz="2400" dirty="0"/>
          </a:p>
          <a:p>
            <a:pPr eaLnBrk="1" hangingPunct="1">
              <a:buFont typeface="Wingdings" panose="05000000000000000000" pitchFamily="2" charset="2"/>
              <a:buNone/>
            </a:pPr>
            <a:r>
              <a:rPr lang="zh-CN" altLang="en-US" sz="2400" b="1" dirty="0"/>
              <a:t>   （</a:t>
            </a:r>
            <a:r>
              <a:rPr lang="en-US" altLang="zh-CN" sz="2400" b="1" dirty="0"/>
              <a:t>3</a:t>
            </a:r>
            <a:r>
              <a:rPr lang="zh-CN" altLang="en-US" sz="2400" b="1" dirty="0"/>
              <a:t>＋</a:t>
            </a:r>
            <a:r>
              <a:rPr lang="en-US" altLang="zh-CN" sz="2400" b="1" dirty="0"/>
              <a:t>10</a:t>
            </a:r>
            <a:r>
              <a:rPr lang="zh-CN" altLang="en-US" sz="2400" b="1" dirty="0"/>
              <a:t>）</a:t>
            </a:r>
            <a:r>
              <a:rPr lang="en-US" altLang="zh-CN" sz="2400" b="1" dirty="0"/>
              <a:t>×5</a:t>
            </a:r>
            <a:r>
              <a:rPr lang="zh-CN" altLang="en-US" sz="2400" b="1" dirty="0"/>
              <a:t>＋（</a:t>
            </a:r>
            <a:r>
              <a:rPr lang="en-US" altLang="zh-CN" sz="2400" b="1" dirty="0"/>
              <a:t>15+20+25</a:t>
            </a:r>
            <a:r>
              <a:rPr lang="zh-CN" altLang="en-US" sz="2400" b="1" dirty="0"/>
              <a:t>）</a:t>
            </a:r>
            <a:r>
              <a:rPr lang="en-US" altLang="zh-CN" sz="2400" b="1" dirty="0"/>
              <a:t>×4</a:t>
            </a:r>
            <a:r>
              <a:rPr lang="zh-CN" altLang="en-US" sz="2400" b="1" dirty="0"/>
              <a:t>＋（</a:t>
            </a:r>
            <a:r>
              <a:rPr lang="en-US" altLang="zh-CN" sz="2400" b="1" dirty="0"/>
              <a:t>30</a:t>
            </a:r>
            <a:r>
              <a:rPr lang="zh-CN" altLang="en-US" sz="2400" b="1" dirty="0"/>
              <a:t>＋</a:t>
            </a:r>
            <a:r>
              <a:rPr lang="en-US" altLang="zh-CN" sz="2400" b="1" dirty="0"/>
              <a:t>32</a:t>
            </a:r>
            <a:r>
              <a:rPr lang="zh-CN" altLang="en-US" sz="2400" b="1" dirty="0"/>
              <a:t>＋</a:t>
            </a:r>
            <a:r>
              <a:rPr lang="en-US" altLang="zh-CN" sz="2400" b="1" dirty="0"/>
              <a:t>38+40</a:t>
            </a:r>
            <a:r>
              <a:rPr lang="zh-CN" altLang="en-US" sz="2400" b="1" dirty="0"/>
              <a:t>）</a:t>
            </a:r>
            <a:r>
              <a:rPr lang="en-US" altLang="zh-CN" sz="2400" b="1" dirty="0"/>
              <a:t>×3</a:t>
            </a:r>
            <a:r>
              <a:rPr lang="zh-CN" altLang="en-US" sz="2400" b="1" dirty="0"/>
              <a:t>＋</a:t>
            </a:r>
            <a:r>
              <a:rPr lang="en-US" altLang="zh-CN" sz="2400" b="1" dirty="0"/>
              <a:t>50×2</a:t>
            </a:r>
            <a:r>
              <a:rPr lang="zh-CN" altLang="en-US" sz="2400" b="1" dirty="0"/>
              <a:t>＝ </a:t>
            </a:r>
            <a:r>
              <a:rPr lang="en-US" altLang="zh-CN" sz="2400" b="1" dirty="0">
                <a:solidFill>
                  <a:srgbClr val="FF0000"/>
                </a:solidFill>
              </a:rPr>
              <a:t>825</a:t>
            </a:r>
            <a:endParaRPr lang="en-US" altLang="zh-CN" sz="2400" b="1" dirty="0">
              <a:solidFill>
                <a:srgbClr val="FF0000"/>
              </a:solidFill>
            </a:endParaRPr>
          </a:p>
          <a:p>
            <a:pPr eaLnBrk="1" hangingPunct="1">
              <a:lnSpc>
                <a:spcPct val="80000"/>
              </a:lnSpc>
              <a:buFont typeface="Wingdings" panose="05000000000000000000" pitchFamily="2" charset="2"/>
              <a:buNone/>
            </a:pPr>
            <a:endParaRPr lang="en-US" altLang="zh-CN" sz="2000" dirty="0"/>
          </a:p>
          <a:p>
            <a:pPr eaLnBrk="1" hangingPunct="1">
              <a:buClr>
                <a:srgbClr val="FF0000"/>
              </a:buClr>
              <a:buFont typeface="Wingdings" panose="05000000000000000000" pitchFamily="2" charset="2"/>
              <a:buChar char="u"/>
            </a:pPr>
            <a:r>
              <a:rPr lang="zh-CN" altLang="en-US" sz="2800" b="1" dirty="0"/>
              <a:t>练习题：</a:t>
            </a:r>
            <a:endParaRPr lang="zh-CN" altLang="en-US" sz="2800" b="1" dirty="0"/>
          </a:p>
          <a:p>
            <a:pPr eaLnBrk="1" hangingPunct="1">
              <a:buFont typeface="Wingdings" panose="05000000000000000000" pitchFamily="2" charset="2"/>
              <a:buNone/>
            </a:pPr>
            <a:r>
              <a:rPr lang="en-US" altLang="zh-CN" sz="2400" b="1" dirty="0"/>
              <a:t>      1. </a:t>
            </a:r>
            <a:r>
              <a:rPr lang="zh-CN" altLang="en-US" sz="2400" b="1" dirty="0"/>
              <a:t>设计算法输出哈夫曼树各叶子结点的编码。</a:t>
            </a:r>
            <a:endParaRPr lang="zh-CN" altLang="en-US" sz="2400" b="1" dirty="0"/>
          </a:p>
          <a:p>
            <a:pPr eaLnBrk="1" hangingPunct="1">
              <a:lnSpc>
                <a:spcPct val="80000"/>
              </a:lnSpc>
              <a:buFont typeface="Wingdings" panose="05000000000000000000" pitchFamily="2" charset="2"/>
              <a:buNone/>
            </a:pPr>
            <a:endParaRPr lang="zh-CN" altLang="en-US" sz="2000" dirty="0"/>
          </a:p>
          <a:p>
            <a:pPr eaLnBrk="1" hangingPunct="1">
              <a:lnSpc>
                <a:spcPct val="80000"/>
              </a:lnSpc>
              <a:buFont typeface="Wingdings" panose="05000000000000000000" pitchFamily="2" charset="2"/>
              <a:buNone/>
            </a:pPr>
            <a:endParaRPr lang="en-US" altLang="zh-CN" sz="2000" dirty="0"/>
          </a:p>
        </p:txBody>
      </p:sp>
      <p:grpSp>
        <p:nvGrpSpPr>
          <p:cNvPr id="6" name="组合 5"/>
          <p:cNvGrpSpPr/>
          <p:nvPr/>
        </p:nvGrpSpPr>
        <p:grpSpPr>
          <a:xfrm>
            <a:off x="251520" y="129471"/>
            <a:ext cx="7848872" cy="649551"/>
            <a:chOff x="718072" y="5184550"/>
            <a:chExt cx="7848872" cy="649551"/>
          </a:xfrm>
        </p:grpSpPr>
        <p:grpSp>
          <p:nvGrpSpPr>
            <p:cNvPr id="7" name="组合 6"/>
            <p:cNvGrpSpPr/>
            <p:nvPr/>
          </p:nvGrpSpPr>
          <p:grpSpPr>
            <a:xfrm>
              <a:off x="718072" y="5184550"/>
              <a:ext cx="7848872" cy="649551"/>
              <a:chOff x="738579" y="5820119"/>
              <a:chExt cx="8549038" cy="850570"/>
            </a:xfrm>
          </p:grpSpPr>
          <p:sp>
            <p:nvSpPr>
              <p:cNvPr id="9"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738579" y="5824367"/>
                <a:ext cx="8549038" cy="84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8.7 </a:t>
                </a:r>
                <a:r>
                  <a:rPr lang="zh-CN" altLang="en-US" sz="3600" b="1" dirty="0">
                    <a:latin typeface="Times New Roman" panose="02020603050405020304" pitchFamily="18" charset="0"/>
                    <a:ea typeface="黑体" panose="02010609060101010101" pitchFamily="49" charset="-122"/>
                  </a:rPr>
                  <a:t>哈夫曼树 </a:t>
                </a:r>
                <a:r>
                  <a:rPr lang="en-US" altLang="zh-CN" sz="3600" b="1" dirty="0">
                    <a:latin typeface="Times New Roman" panose="02020603050405020304" pitchFamily="18" charset="0"/>
                    <a:ea typeface="黑体" panose="02010609060101010101" pitchFamily="49" charset="-122"/>
                  </a:rPr>
                  <a:t>(</a:t>
                </a:r>
                <a:r>
                  <a:rPr lang="en-US" altLang="zh-CN" sz="3600" b="1" dirty="0">
                    <a:solidFill>
                      <a:srgbClr val="0000FF"/>
                    </a:solidFill>
                    <a:latin typeface="Times New Roman" panose="02020603050405020304" pitchFamily="18" charset="0"/>
                    <a:ea typeface="黑体" panose="02010609060101010101" pitchFamily="49" charset="-122"/>
                  </a:rPr>
                  <a:t>Huffman Tree</a:t>
                </a:r>
                <a:r>
                  <a:rPr lang="en-US" altLang="zh-CN" sz="3600" b="1" dirty="0">
                    <a:latin typeface="Times New Roman" panose="02020603050405020304" pitchFamily="18" charset="0"/>
                    <a:ea typeface="黑体" panose="02010609060101010101" pitchFamily="49" charset="-122"/>
                  </a:rPr>
                  <a:t>)</a:t>
                </a:r>
                <a:endParaRPr lang="zh-CN" altLang="en-US" sz="3600" b="1" dirty="0">
                  <a:latin typeface="Times New Roman" panose="02020603050405020304" pitchFamily="18" charset="0"/>
                  <a:ea typeface="黑体" panose="02010609060101010101" pitchFamily="49" charset="-122"/>
                </a:endParaRPr>
              </a:p>
            </p:txBody>
          </p:sp>
        </p:gr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552" y="5308113"/>
              <a:ext cx="386546" cy="3874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blinds(horizontal)">
                                      <p:cBhvr>
                                        <p:cTn id="7" dur="500"/>
                                        <p:tgtEl>
                                          <p:spTgt spid="84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995">
                                            <p:txEl>
                                              <p:pRg st="1" end="1"/>
                                            </p:txEl>
                                          </p:spTgt>
                                        </p:tgtEl>
                                        <p:attrNameLst>
                                          <p:attrName>style.visibility</p:attrName>
                                        </p:attrNameLst>
                                      </p:cBhvr>
                                      <p:to>
                                        <p:strVal val="visible"/>
                                      </p:to>
                                    </p:set>
                                    <p:animEffect transition="in" filter="blinds(horizontal)">
                                      <p:cBhvr>
                                        <p:cTn id="12" dur="500"/>
                                        <p:tgtEl>
                                          <p:spTgt spid="849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4995">
                                            <p:txEl>
                                              <p:pRg st="2" end="2"/>
                                            </p:txEl>
                                          </p:spTgt>
                                        </p:tgtEl>
                                        <p:attrNameLst>
                                          <p:attrName>style.visibility</p:attrName>
                                        </p:attrNameLst>
                                      </p:cBhvr>
                                      <p:to>
                                        <p:strVal val="visible"/>
                                      </p:to>
                                    </p:set>
                                    <p:animEffect transition="in" filter="blinds(horizontal)">
                                      <p:cBhvr>
                                        <p:cTn id="17" dur="500"/>
                                        <p:tgtEl>
                                          <p:spTgt spid="849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4995">
                                            <p:txEl>
                                              <p:pRg st="3" end="3"/>
                                            </p:txEl>
                                          </p:spTgt>
                                        </p:tgtEl>
                                        <p:attrNameLst>
                                          <p:attrName>style.visibility</p:attrName>
                                        </p:attrNameLst>
                                      </p:cBhvr>
                                      <p:to>
                                        <p:strVal val="visible"/>
                                      </p:to>
                                    </p:set>
                                    <p:animEffect transition="in" filter="blinds(horizontal)">
                                      <p:cBhvr>
                                        <p:cTn id="22" dur="500"/>
                                        <p:tgtEl>
                                          <p:spTgt spid="849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4995">
                                            <p:txEl>
                                              <p:pRg st="4" end="4"/>
                                            </p:txEl>
                                          </p:spTgt>
                                        </p:tgtEl>
                                        <p:attrNameLst>
                                          <p:attrName>style.visibility</p:attrName>
                                        </p:attrNameLst>
                                      </p:cBhvr>
                                      <p:to>
                                        <p:strVal val="visible"/>
                                      </p:to>
                                    </p:set>
                                    <p:animEffect transition="in" filter="blinds(horizontal)">
                                      <p:cBhvr>
                                        <p:cTn id="27" dur="500"/>
                                        <p:tgtEl>
                                          <p:spTgt spid="849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4995">
                                            <p:txEl>
                                              <p:pRg st="6" end="6"/>
                                            </p:txEl>
                                          </p:spTgt>
                                        </p:tgtEl>
                                        <p:attrNameLst>
                                          <p:attrName>style.visibility</p:attrName>
                                        </p:attrNameLst>
                                      </p:cBhvr>
                                      <p:to>
                                        <p:strVal val="visible"/>
                                      </p:to>
                                    </p:set>
                                    <p:animEffect transition="in" filter="blinds(horizontal)">
                                      <p:cBhvr>
                                        <p:cTn id="32" dur="500"/>
                                        <p:tgtEl>
                                          <p:spTgt spid="8499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4995">
                                            <p:txEl>
                                              <p:pRg st="7" end="7"/>
                                            </p:txEl>
                                          </p:spTgt>
                                        </p:tgtEl>
                                        <p:attrNameLst>
                                          <p:attrName>style.visibility</p:attrName>
                                        </p:attrNameLst>
                                      </p:cBhvr>
                                      <p:to>
                                        <p:strVal val="visible"/>
                                      </p:to>
                                    </p:set>
                                    <p:animEffect transition="in" filter="blinds(horizontal)">
                                      <p:cBhvr>
                                        <p:cTn id="37" dur="500"/>
                                        <p:tgtEl>
                                          <p:spTgt spid="849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autoUpdateAnimBg="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80728"/>
            <a:ext cx="8229600" cy="4678451"/>
          </a:xfrm>
        </p:spPr>
        <p:txBody>
          <a:bodyPr/>
          <a:lstStyle/>
          <a:p>
            <a:pPr>
              <a:buClr>
                <a:srgbClr val="FF0000"/>
              </a:buClr>
              <a:buFont typeface="Wingdings" panose="05000000000000000000" pitchFamily="2" charset="2"/>
              <a:buChar char="n"/>
            </a:pPr>
            <a:r>
              <a:rPr lang="en-US" altLang="zh-CN" sz="2000" dirty="0"/>
              <a:t>word2vec</a:t>
            </a:r>
            <a:r>
              <a:rPr lang="zh-CN" altLang="en-US" sz="2000" dirty="0"/>
              <a:t>是</a:t>
            </a:r>
            <a:r>
              <a:rPr lang="en-US" altLang="zh-CN" sz="2000" dirty="0"/>
              <a:t>2013</a:t>
            </a:r>
            <a:r>
              <a:rPr lang="zh-CN" altLang="en-US" sz="2000" dirty="0"/>
              <a:t>年</a:t>
            </a:r>
            <a:r>
              <a:rPr lang="en-US" altLang="zh-CN" sz="2000" dirty="0"/>
              <a:t>Google</a:t>
            </a:r>
            <a:r>
              <a:rPr lang="zh-CN" altLang="en-US" sz="2000" dirty="0"/>
              <a:t>中开源的一款文本特征表示工具。</a:t>
            </a:r>
            <a:r>
              <a:rPr lang="en-US" altLang="zh-CN" sz="2000" dirty="0"/>
              <a:t>word2vec</a:t>
            </a:r>
            <a:r>
              <a:rPr lang="zh-CN" altLang="en-US" sz="2000" dirty="0"/>
              <a:t>核心是神经网络的方法，采用 </a:t>
            </a:r>
            <a:r>
              <a:rPr lang="en-US" altLang="zh-CN" sz="2000" dirty="0"/>
              <a:t>CBOW</a:t>
            </a:r>
            <a:r>
              <a:rPr lang="zh-CN" altLang="en-US" sz="2000" dirty="0"/>
              <a:t>（</a:t>
            </a:r>
            <a:r>
              <a:rPr lang="en-US" altLang="zh-CN" sz="2000" dirty="0"/>
              <a:t>Continuous Bag-Of-Words</a:t>
            </a:r>
            <a:r>
              <a:rPr lang="zh-CN" altLang="en-US" sz="2000" dirty="0"/>
              <a:t>，即连续的词袋模型）和 </a:t>
            </a:r>
            <a:r>
              <a:rPr lang="en-US" altLang="zh-CN" sz="2000" dirty="0"/>
              <a:t>Skip-Gram </a:t>
            </a:r>
            <a:r>
              <a:rPr lang="zh-CN" altLang="en-US" sz="2000" dirty="0"/>
              <a:t>两种模型，将词语映像到同一坐标系，得出数值向量的高效工具。</a:t>
            </a:r>
            <a:endParaRPr lang="en-US" altLang="zh-CN" sz="2000" dirty="0"/>
          </a:p>
          <a:p>
            <a:endParaRPr lang="en-US" altLang="zh-CN" dirty="0"/>
          </a:p>
          <a:p>
            <a:endParaRPr lang="en-US" altLang="zh-CN" dirty="0"/>
          </a:p>
          <a:p>
            <a:endParaRPr lang="en-US" altLang="zh-CN" dirty="0"/>
          </a:p>
          <a:p>
            <a:endParaRPr lang="en-US" altLang="zh-CN" dirty="0"/>
          </a:p>
          <a:p>
            <a:pPr>
              <a:buClr>
                <a:srgbClr val="FF0000"/>
              </a:buClr>
              <a:buFont typeface="Wingdings" panose="05000000000000000000" pitchFamily="2" charset="2"/>
              <a:buChar char="n"/>
            </a:pPr>
            <a:endParaRPr lang="en-US" altLang="zh-CN" sz="2400" dirty="0"/>
          </a:p>
          <a:p>
            <a:pPr>
              <a:buClr>
                <a:srgbClr val="FF0000"/>
              </a:buClr>
              <a:buFont typeface="Wingdings" panose="05000000000000000000" pitchFamily="2" charset="2"/>
              <a:buChar char="n"/>
            </a:pPr>
            <a:endParaRPr lang="en-US" altLang="zh-CN" sz="2400" dirty="0"/>
          </a:p>
          <a:p>
            <a:pPr>
              <a:buClr>
                <a:srgbClr val="FF0000"/>
              </a:buClr>
              <a:buFont typeface="Wingdings" panose="05000000000000000000" pitchFamily="2" charset="2"/>
              <a:buChar char="n"/>
            </a:pPr>
            <a:r>
              <a:rPr lang="zh-CN" altLang="en-US" sz="2400" dirty="0"/>
              <a:t>在</a:t>
            </a:r>
            <a:r>
              <a:rPr lang="en-US" altLang="zh-CN" sz="2400" dirty="0"/>
              <a:t>word2vec</a:t>
            </a:r>
            <a:r>
              <a:rPr lang="zh-CN" altLang="en-US" sz="2400" dirty="0"/>
              <a:t>中，利用</a:t>
            </a:r>
            <a:r>
              <a:rPr lang="zh-CN" altLang="en-US" sz="2400" b="1" dirty="0">
                <a:solidFill>
                  <a:srgbClr val="FF0000"/>
                </a:solidFill>
              </a:rPr>
              <a:t>哈夫曼树</a:t>
            </a:r>
            <a:r>
              <a:rPr lang="zh-CN" altLang="en-US" sz="2400" dirty="0"/>
              <a:t>来模拟隐层到输出层的学习过程。</a:t>
            </a:r>
            <a:br>
              <a:rPr lang="zh-CN" altLang="en-US" dirty="0"/>
            </a:br>
            <a:br>
              <a:rPr lang="zh-CN" altLang="en-US" dirty="0"/>
            </a:br>
            <a:endParaRPr lang="zh-CN" altLang="en-US" sz="1200" dirty="0">
              <a:solidFill>
                <a:srgbClr val="0000FF"/>
              </a:solidFill>
            </a:endParaRPr>
          </a:p>
        </p:txBody>
      </p:sp>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5" name="组合 4"/>
          <p:cNvGrpSpPr/>
          <p:nvPr/>
        </p:nvGrpSpPr>
        <p:grpSpPr>
          <a:xfrm>
            <a:off x="481955" y="129471"/>
            <a:ext cx="8770565" cy="649551"/>
            <a:chOff x="948507" y="5184550"/>
            <a:chExt cx="8770565" cy="649551"/>
          </a:xfrm>
        </p:grpSpPr>
        <p:grpSp>
          <p:nvGrpSpPr>
            <p:cNvPr id="6" name="组合 5"/>
            <p:cNvGrpSpPr/>
            <p:nvPr/>
          </p:nvGrpSpPr>
          <p:grpSpPr>
            <a:xfrm>
              <a:off x="948507" y="5184550"/>
              <a:ext cx="8770565" cy="649551"/>
              <a:chOff x="989571" y="5820119"/>
              <a:chExt cx="9552950" cy="850570"/>
            </a:xfrm>
          </p:grpSpPr>
          <p:sp>
            <p:nvSpPr>
              <p:cNvPr id="8"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1679758" y="5824367"/>
                <a:ext cx="8862763" cy="84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8.7 </a:t>
                </a:r>
                <a:r>
                  <a:rPr lang="zh-CN" altLang="en-US" sz="3600" b="1" dirty="0">
                    <a:latin typeface="Times New Roman" panose="02020603050405020304" pitchFamily="18" charset="0"/>
                    <a:ea typeface="黑体" panose="02010609060101010101" pitchFamily="49" charset="-122"/>
                  </a:rPr>
                  <a:t>哈夫曼树 </a:t>
                </a:r>
                <a:r>
                  <a:rPr lang="en-US" altLang="zh-CN" sz="3600" b="1" dirty="0">
                    <a:latin typeface="Times New Roman" panose="02020603050405020304" pitchFamily="18" charset="0"/>
                    <a:ea typeface="黑体" panose="02010609060101010101" pitchFamily="49" charset="-122"/>
                  </a:rPr>
                  <a:t>(</a:t>
                </a:r>
                <a:r>
                  <a:rPr lang="en-US" altLang="zh-CN" sz="3600" b="1" dirty="0">
                    <a:solidFill>
                      <a:srgbClr val="0000FF"/>
                    </a:solidFill>
                    <a:latin typeface="Times New Roman" panose="02020603050405020304" pitchFamily="18" charset="0"/>
                    <a:ea typeface="黑体" panose="02010609060101010101" pitchFamily="49" charset="-122"/>
                  </a:rPr>
                  <a:t>Huffman Tree</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应用实例</a:t>
                </a:r>
                <a:endParaRPr lang="zh-CN" altLang="en-US" sz="3600" b="1" dirty="0">
                  <a:latin typeface="Times New Roman" panose="02020603050405020304" pitchFamily="18" charset="0"/>
                  <a:ea typeface="黑体" panose="02010609060101010101" pitchFamily="49" charset="-122"/>
                </a:endParaRPr>
              </a:p>
            </p:txBody>
          </p:sp>
        </p:gr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552" y="5308113"/>
              <a:ext cx="386546" cy="387475"/>
            </a:xfrm>
            <a:prstGeom prst="rect">
              <a:avLst/>
            </a:prstGeom>
          </p:spPr>
        </p:pic>
      </p:grpSp>
      <p:pic>
        <p:nvPicPr>
          <p:cNvPr id="10" name="图片 9"/>
          <p:cNvPicPr>
            <a:picLocks noChangeAspect="1"/>
          </p:cNvPicPr>
          <p:nvPr/>
        </p:nvPicPr>
        <p:blipFill>
          <a:blip r:embed="rId2"/>
          <a:stretch>
            <a:fillRect/>
          </a:stretch>
        </p:blipFill>
        <p:spPr>
          <a:xfrm>
            <a:off x="1960690" y="2348880"/>
            <a:ext cx="4592510" cy="3024336"/>
          </a:xfrm>
          <a:prstGeom prst="rect">
            <a:avLst/>
          </a:prstGeom>
        </p:spPr>
      </p:pic>
      <p:sp>
        <p:nvSpPr>
          <p:cNvPr id="11" name="矩形 10"/>
          <p:cNvSpPr/>
          <p:nvPr/>
        </p:nvSpPr>
        <p:spPr>
          <a:xfrm>
            <a:off x="75159" y="6353605"/>
            <a:ext cx="4572000" cy="276999"/>
          </a:xfrm>
          <a:prstGeom prst="rect">
            <a:avLst/>
          </a:prstGeom>
        </p:spPr>
        <p:txBody>
          <a:bodyPr>
            <a:spAutoFit/>
          </a:bodyPr>
          <a:lstStyle/>
          <a:p>
            <a:r>
              <a:rPr lang="zh-CN" altLang="en-US" sz="1200" b="1" dirty="0"/>
              <a:t>资料来自：</a:t>
            </a:r>
            <a:r>
              <a:rPr lang="en-US" altLang="zh-CN" sz="1200" dirty="0">
                <a:solidFill>
                  <a:srgbClr val="0000FF"/>
                </a:solidFill>
              </a:rPr>
              <a:t>https://www.jianshu.com/p/3cda276079c7</a:t>
            </a:r>
            <a:endParaRPr lang="zh-CN" altLang="en-US" sz="1200"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80728"/>
            <a:ext cx="8229600" cy="4678451"/>
          </a:xfrm>
        </p:spPr>
        <p:txBody>
          <a:bodyPr/>
          <a:lstStyle/>
          <a:p>
            <a:pPr>
              <a:buFont typeface="Wingdings" panose="05000000000000000000" pitchFamily="2" charset="2"/>
              <a:buAutoNum type="arabicPeriod"/>
              <a:defRPr/>
            </a:pPr>
            <a:r>
              <a:rPr lang="zh-CN" altLang="en-US" sz="1800" dirty="0">
                <a:latin typeface="宋体" panose="02010600030101010101" pitchFamily="2" charset="-122"/>
                <a:ea typeface="宋体" panose="02010600030101010101" pitchFamily="2" charset="-122"/>
              </a:rPr>
              <a:t>以集合</a:t>
            </a:r>
            <a:r>
              <a:rPr lang="en-US" altLang="zh-CN" sz="1800" dirty="0">
                <a:latin typeface="宋体" panose="02010600030101010101" pitchFamily="2" charset="-122"/>
                <a:ea typeface="宋体" panose="02010600030101010101" pitchFamily="2" charset="-122"/>
              </a:rPr>
              <a:t>w={2,3,5,7,9,10,12,15,18,20}</a:t>
            </a:r>
            <a:r>
              <a:rPr lang="zh-CN" altLang="en-US" sz="1800" dirty="0">
                <a:latin typeface="宋体" panose="02010600030101010101" pitchFamily="2" charset="-122"/>
                <a:ea typeface="宋体" panose="02010600030101010101" pitchFamily="2" charset="-122"/>
              </a:rPr>
              <a:t>中的元素为权值，构建一棵哈夫曼树，</a:t>
            </a:r>
            <a:endParaRPr lang="en-US" altLang="zh-CN" sz="1800" dirty="0">
              <a:latin typeface="宋体" panose="02010600030101010101" pitchFamily="2" charset="-122"/>
              <a:ea typeface="宋体" panose="02010600030101010101" pitchFamily="2" charset="-122"/>
            </a:endParaRPr>
          </a:p>
          <a:p>
            <a:pPr marL="0" indent="0">
              <a:buNone/>
              <a:defRPr/>
            </a:pP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并计算其带权路径长度值。</a:t>
            </a:r>
            <a:r>
              <a:rPr lang="zh-CN" altLang="en-US" sz="1800" dirty="0">
                <a:solidFill>
                  <a:srgbClr val="FF0000"/>
                </a:solidFill>
                <a:latin typeface="宋体" panose="02010600030101010101" pitchFamily="2" charset="-122"/>
                <a:ea typeface="宋体" panose="02010600030101010101" pitchFamily="2" charset="-122"/>
              </a:rPr>
              <a:t>（</a:t>
            </a:r>
            <a:r>
              <a:rPr lang="en-US" altLang="zh-CN" sz="1800" dirty="0">
                <a:solidFill>
                  <a:srgbClr val="FF0000"/>
                </a:solidFill>
                <a:latin typeface="宋体" panose="02010600030101010101" pitchFamily="2" charset="-122"/>
                <a:ea typeface="宋体" panose="02010600030101010101" pitchFamily="2" charset="-122"/>
              </a:rPr>
              <a:t>2</a:t>
            </a:r>
            <a:r>
              <a:rPr lang="zh-CN" altLang="en-US" sz="1800" dirty="0">
                <a:solidFill>
                  <a:srgbClr val="FF0000"/>
                </a:solidFill>
                <a:latin typeface="宋体" panose="02010600030101010101" pitchFamily="2" charset="-122"/>
                <a:ea typeface="宋体" panose="02010600030101010101" pitchFamily="2" charset="-122"/>
              </a:rPr>
              <a:t>*）</a:t>
            </a:r>
            <a:endParaRPr lang="en-US" altLang="zh-CN" sz="1800" dirty="0">
              <a:solidFill>
                <a:srgbClr val="FF0000"/>
              </a:solidFill>
              <a:latin typeface="宋体" panose="02010600030101010101" pitchFamily="2" charset="-122"/>
              <a:ea typeface="宋体" panose="02010600030101010101" pitchFamily="2" charset="-122"/>
            </a:endParaRPr>
          </a:p>
          <a:p>
            <a:pPr eaLnBrk="1" hangingPunct="1">
              <a:buFont typeface="Wingdings" panose="05000000000000000000" pitchFamily="2" charset="2"/>
              <a:buNone/>
              <a:defRPr/>
            </a:pPr>
            <a:r>
              <a:rPr lang="en-US" altLang="zh-CN" sz="1800" dirty="0">
                <a:latin typeface="宋体" panose="02010600030101010101" pitchFamily="2" charset="-122"/>
                <a:ea typeface="宋体" panose="02010600030101010101" pitchFamily="2" charset="-122"/>
              </a:rPr>
              <a:t>2. </a:t>
            </a:r>
            <a:r>
              <a:rPr lang="zh-CN" altLang="en-US" sz="1800" dirty="0">
                <a:latin typeface="宋体" panose="02010600030101010101" pitchFamily="2" charset="-122"/>
                <a:ea typeface="宋体" panose="02010600030101010101" pitchFamily="2" charset="-122"/>
              </a:rPr>
              <a:t>设计算法输出哈夫曼树各叶子结点的编码。</a:t>
            </a:r>
            <a:r>
              <a:rPr lang="zh-CN" altLang="en-US" sz="1800" dirty="0">
                <a:solidFill>
                  <a:srgbClr val="FF0000"/>
                </a:solidFill>
                <a:latin typeface="宋体" panose="02010600030101010101" pitchFamily="2" charset="-122"/>
                <a:ea typeface="宋体" panose="02010600030101010101" pitchFamily="2" charset="-122"/>
              </a:rPr>
              <a:t>（</a:t>
            </a:r>
            <a:r>
              <a:rPr lang="en-US" altLang="zh-CN" sz="1800" dirty="0">
                <a:solidFill>
                  <a:srgbClr val="FF0000"/>
                </a:solidFill>
                <a:latin typeface="宋体" panose="02010600030101010101" pitchFamily="2" charset="-122"/>
                <a:ea typeface="宋体" panose="02010600030101010101" pitchFamily="2" charset="-122"/>
              </a:rPr>
              <a:t>3</a:t>
            </a:r>
            <a:r>
              <a:rPr lang="zh-CN" altLang="en-US" sz="1800" dirty="0">
                <a:solidFill>
                  <a:srgbClr val="FF0000"/>
                </a:solidFill>
                <a:latin typeface="宋体" panose="02010600030101010101" pitchFamily="2" charset="-122"/>
                <a:ea typeface="宋体" panose="02010600030101010101" pitchFamily="2" charset="-122"/>
              </a:rPr>
              <a:t>*）</a:t>
            </a:r>
            <a:endParaRPr lang="en-US" altLang="zh-CN" sz="1800" dirty="0">
              <a:solidFill>
                <a:srgbClr val="FF0000"/>
              </a:solidFill>
              <a:latin typeface="宋体" panose="02010600030101010101" pitchFamily="2" charset="-122"/>
              <a:ea typeface="宋体" panose="02010600030101010101" pitchFamily="2" charset="-122"/>
            </a:endParaRPr>
          </a:p>
          <a:p>
            <a:pPr eaLnBrk="1" hangingPunct="1">
              <a:buFont typeface="Wingdings" panose="05000000000000000000" pitchFamily="2" charset="2"/>
              <a:buNone/>
              <a:defRPr/>
            </a:pPr>
            <a:r>
              <a:rPr lang="en-US" altLang="zh-CN" sz="1800" dirty="0">
                <a:latin typeface="宋体" panose="02010600030101010101" pitchFamily="2" charset="-122"/>
                <a:ea typeface="宋体" panose="02010600030101010101" pitchFamily="2" charset="-122"/>
              </a:rPr>
              <a:t>3. </a:t>
            </a:r>
            <a:r>
              <a:rPr lang="zh-CN" altLang="en-US" sz="1800" dirty="0">
                <a:latin typeface="宋体" panose="02010600030101010101" pitchFamily="2" charset="-122"/>
                <a:ea typeface="宋体" panose="02010600030101010101" pitchFamily="2" charset="-122"/>
              </a:rPr>
              <a:t>设计一个小系统，通过扫描一个文件获得文件中相关字符的权重，以此实现对文件的压缩，并同时构建出相应的解压缩功能，以还原所压缩文件，以便判断所实现功能的正确性。</a:t>
            </a:r>
            <a:r>
              <a:rPr lang="zh-CN" altLang="en-US" sz="1800" dirty="0">
                <a:solidFill>
                  <a:srgbClr val="FF0000"/>
                </a:solidFill>
                <a:latin typeface="宋体" panose="02010600030101010101" pitchFamily="2" charset="-122"/>
                <a:ea typeface="宋体" panose="02010600030101010101" pitchFamily="2" charset="-122"/>
              </a:rPr>
              <a:t>（</a:t>
            </a:r>
            <a:r>
              <a:rPr lang="en-US" altLang="zh-CN" sz="1800" dirty="0">
                <a:solidFill>
                  <a:srgbClr val="FF0000"/>
                </a:solidFill>
                <a:latin typeface="宋体" panose="02010600030101010101" pitchFamily="2" charset="-122"/>
                <a:ea typeface="宋体" panose="02010600030101010101" pitchFamily="2" charset="-122"/>
              </a:rPr>
              <a:t>5</a:t>
            </a:r>
            <a:r>
              <a:rPr lang="zh-CN" altLang="en-US" sz="1800" dirty="0">
                <a:solidFill>
                  <a:srgbClr val="FF0000"/>
                </a:solidFill>
                <a:latin typeface="宋体" panose="02010600030101010101" pitchFamily="2" charset="-122"/>
                <a:ea typeface="宋体" panose="02010600030101010101" pitchFamily="2" charset="-122"/>
              </a:rPr>
              <a:t>*）</a:t>
            </a:r>
            <a:endParaRPr lang="en-US" altLang="zh-CN" sz="1800" dirty="0">
              <a:solidFill>
                <a:srgbClr val="FF0000"/>
              </a:solidFill>
              <a:latin typeface="宋体" panose="02010600030101010101" pitchFamily="2" charset="-122"/>
              <a:ea typeface="宋体" panose="02010600030101010101" pitchFamily="2" charset="-122"/>
            </a:endParaRPr>
          </a:p>
          <a:p>
            <a:pPr eaLnBrk="1" hangingPunct="1">
              <a:buFont typeface="Wingdings" panose="05000000000000000000" pitchFamily="2" charset="2"/>
              <a:buNone/>
              <a:defRPr/>
            </a:pPr>
            <a:r>
              <a:rPr lang="en-US" altLang="zh-CN" sz="1800" dirty="0">
                <a:latin typeface="宋体" panose="02010600030101010101" pitchFamily="2" charset="-122"/>
                <a:ea typeface="宋体" panose="02010600030101010101" pitchFamily="2" charset="-122"/>
              </a:rPr>
              <a:t>4. </a:t>
            </a:r>
            <a:r>
              <a:rPr lang="zh-CN" altLang="en-US" sz="1800" dirty="0">
                <a:latin typeface="宋体" panose="02010600030101010101" pitchFamily="2" charset="-122"/>
                <a:ea typeface="宋体" panose="02010600030101010101" pitchFamily="2" charset="-122"/>
              </a:rPr>
              <a:t>设计一个二叉树系统，包含以下功能，并可采用菜单方式来选择相应功能：</a:t>
            </a:r>
            <a:endParaRPr lang="en-US" altLang="zh-CN" sz="1800" dirty="0">
              <a:latin typeface="宋体" panose="02010600030101010101" pitchFamily="2" charset="-122"/>
              <a:ea typeface="宋体" panose="02010600030101010101" pitchFamily="2" charset="-122"/>
            </a:endParaRPr>
          </a:p>
          <a:p>
            <a:pPr eaLnBrk="1" hangingPunct="1">
              <a:buFont typeface="Wingdings" panose="05000000000000000000" pitchFamily="2" charset="2"/>
              <a:buNone/>
              <a:defRPr/>
            </a:pPr>
            <a:r>
              <a:rPr lang="zh-CN" altLang="en-US" sz="1800" dirty="0">
                <a:latin typeface="宋体" panose="02010600030101010101" pitchFamily="2" charset="-122"/>
                <a:ea typeface="宋体" panose="02010600030101010101" pitchFamily="2" charset="-122"/>
              </a:rPr>
              <a:t>    （</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）可以采用多种方式建二叉树（扩展方式输入，读入文件等）；</a:t>
            </a:r>
            <a:endParaRPr lang="en-US" altLang="zh-CN" sz="1800" dirty="0">
              <a:latin typeface="宋体" panose="02010600030101010101" pitchFamily="2" charset="-122"/>
              <a:ea typeface="宋体" panose="02010600030101010101" pitchFamily="2" charset="-122"/>
            </a:endParaRPr>
          </a:p>
          <a:p>
            <a:pPr eaLnBrk="1" hangingPunct="1">
              <a:buFont typeface="Wingdings" panose="05000000000000000000" pitchFamily="2" charset="2"/>
              <a:buNone/>
              <a:defRPr/>
            </a:pP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）采用多种方式验证二叉树构建或求解结果的正确性；</a:t>
            </a:r>
            <a:endParaRPr lang="en-US" altLang="zh-CN" sz="1800" dirty="0">
              <a:latin typeface="宋体" panose="02010600030101010101" pitchFamily="2" charset="-122"/>
              <a:ea typeface="宋体" panose="02010600030101010101" pitchFamily="2" charset="-122"/>
            </a:endParaRPr>
          </a:p>
          <a:p>
            <a:pPr eaLnBrk="1" hangingPunct="1">
              <a:buFont typeface="Wingdings" panose="05000000000000000000" pitchFamily="2" charset="2"/>
              <a:buNone/>
              <a:defRPr/>
            </a:pP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3</a:t>
            </a:r>
            <a:r>
              <a:rPr lang="zh-CN" altLang="en-US" sz="1800" dirty="0">
                <a:latin typeface="宋体" panose="02010600030101010101" pitchFamily="2" charset="-122"/>
                <a:ea typeface="宋体" panose="02010600030101010101" pitchFamily="2" charset="-122"/>
              </a:rPr>
              <a:t>）二叉树的各遍历算法；</a:t>
            </a:r>
            <a:endParaRPr lang="en-US" altLang="zh-CN" sz="1800" dirty="0">
              <a:latin typeface="宋体" panose="02010600030101010101" pitchFamily="2" charset="-122"/>
              <a:ea typeface="宋体" panose="02010600030101010101" pitchFamily="2" charset="-122"/>
            </a:endParaRPr>
          </a:p>
          <a:p>
            <a:pPr eaLnBrk="1" hangingPunct="1">
              <a:buFont typeface="Wingdings" panose="05000000000000000000" pitchFamily="2" charset="2"/>
              <a:buNone/>
              <a:defRPr/>
            </a:pP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）其他所要求的的算法。</a:t>
            </a:r>
            <a:r>
              <a:rPr lang="en-US" altLang="zh-CN" sz="1800" dirty="0">
                <a:latin typeface="宋体" panose="02010600030101010101" pitchFamily="2" charset="-122"/>
                <a:ea typeface="宋体" panose="02010600030101010101" pitchFamily="2" charset="-122"/>
              </a:rPr>
              <a:t> </a:t>
            </a:r>
            <a:r>
              <a:rPr lang="zh-CN" altLang="en-US" sz="1800" dirty="0">
                <a:solidFill>
                  <a:srgbClr val="FF0000"/>
                </a:solidFill>
                <a:latin typeface="宋体" panose="02010600030101010101" pitchFamily="2" charset="-122"/>
                <a:ea typeface="宋体" panose="02010600030101010101" pitchFamily="2" charset="-122"/>
              </a:rPr>
              <a:t>（</a:t>
            </a:r>
            <a:r>
              <a:rPr lang="en-US" altLang="zh-CN" sz="1800" dirty="0">
                <a:solidFill>
                  <a:srgbClr val="FF0000"/>
                </a:solidFill>
                <a:latin typeface="宋体" panose="02010600030101010101" pitchFamily="2" charset="-122"/>
                <a:ea typeface="宋体" panose="02010600030101010101" pitchFamily="2" charset="-122"/>
              </a:rPr>
              <a:t>5</a:t>
            </a:r>
            <a:r>
              <a:rPr lang="zh-CN" altLang="en-US" sz="1800" dirty="0">
                <a:solidFill>
                  <a:srgbClr val="FF0000"/>
                </a:solidFill>
                <a:latin typeface="宋体" panose="02010600030101010101" pitchFamily="2" charset="-122"/>
                <a:ea typeface="宋体" panose="02010600030101010101" pitchFamily="2" charset="-122"/>
              </a:rPr>
              <a:t>*） </a:t>
            </a:r>
            <a:endParaRPr lang="en-US" altLang="zh-CN" sz="1800" dirty="0">
              <a:latin typeface="宋体" panose="02010600030101010101" pitchFamily="2" charset="-122"/>
              <a:ea typeface="宋体" panose="02010600030101010101" pitchFamily="2" charset="-122"/>
            </a:endParaRPr>
          </a:p>
          <a:p>
            <a:pPr eaLnBrk="1" hangingPunct="1">
              <a:buFont typeface="Wingdings" panose="05000000000000000000" pitchFamily="2" charset="2"/>
              <a:buNone/>
              <a:defRPr/>
            </a:pPr>
            <a:r>
              <a:rPr lang="en-US" altLang="zh-CN" sz="1800" dirty="0">
                <a:latin typeface="宋体" panose="02010600030101010101" pitchFamily="2" charset="-122"/>
                <a:ea typeface="宋体" panose="02010600030101010101" pitchFamily="2" charset="-122"/>
              </a:rPr>
              <a:t>5. </a:t>
            </a:r>
            <a:r>
              <a:rPr lang="zh-CN" altLang="en-US" sz="1800" dirty="0">
                <a:latin typeface="宋体" panose="02010600030101010101" pitchFamily="2" charset="-122"/>
                <a:ea typeface="宋体" panose="02010600030101010101" pitchFamily="2" charset="-122"/>
              </a:rPr>
              <a:t>设计一个线索二叉树系统，除了包含二叉树的相关运算功能和要求外，还要求实现以下运算的相应功能：</a:t>
            </a:r>
            <a:r>
              <a:rPr lang="zh-CN" altLang="en-US" sz="1800" dirty="0">
                <a:solidFill>
                  <a:srgbClr val="FF0000"/>
                </a:solidFill>
                <a:latin typeface="宋体" panose="02010600030101010101" pitchFamily="2" charset="-122"/>
                <a:ea typeface="宋体" panose="02010600030101010101" pitchFamily="2" charset="-122"/>
              </a:rPr>
              <a:t> （</a:t>
            </a:r>
            <a:r>
              <a:rPr lang="en-US" altLang="zh-CN" sz="1800" dirty="0">
                <a:solidFill>
                  <a:srgbClr val="FF0000"/>
                </a:solidFill>
                <a:latin typeface="宋体" panose="02010600030101010101" pitchFamily="2" charset="-122"/>
                <a:ea typeface="宋体" panose="02010600030101010101" pitchFamily="2" charset="-122"/>
              </a:rPr>
              <a:t>5</a:t>
            </a:r>
            <a:r>
              <a:rPr lang="zh-CN" altLang="en-US" sz="1800" dirty="0">
                <a:solidFill>
                  <a:srgbClr val="FF0000"/>
                </a:solidFill>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eaLnBrk="1" hangingPunct="1">
              <a:buFont typeface="Wingdings" panose="05000000000000000000" pitchFamily="2" charset="2"/>
              <a:buNone/>
              <a:defRPr/>
            </a:pP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）三种次序的线索化算法；</a:t>
            </a:r>
            <a:endParaRPr lang="en-US" altLang="zh-CN" sz="1800" dirty="0">
              <a:latin typeface="宋体" panose="02010600030101010101" pitchFamily="2" charset="-122"/>
              <a:ea typeface="宋体" panose="02010600030101010101" pitchFamily="2" charset="-122"/>
            </a:endParaRPr>
          </a:p>
          <a:p>
            <a:pPr eaLnBrk="1" hangingPunct="1">
              <a:buFont typeface="Wingdings" panose="05000000000000000000" pitchFamily="2" charset="2"/>
              <a:buNone/>
              <a:defRPr/>
            </a:pP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）在线索二叉树中指定位置上插入一个结点（运行时指定）；</a:t>
            </a:r>
            <a:endParaRPr lang="en-US" altLang="zh-CN" sz="1800" dirty="0">
              <a:latin typeface="宋体" panose="02010600030101010101" pitchFamily="2" charset="-122"/>
              <a:ea typeface="宋体" panose="02010600030101010101" pitchFamily="2" charset="-122"/>
            </a:endParaRPr>
          </a:p>
          <a:p>
            <a:pPr eaLnBrk="1" hangingPunct="1">
              <a:buFont typeface="Wingdings" panose="05000000000000000000" pitchFamily="2" charset="2"/>
              <a:buNone/>
              <a:defRPr/>
            </a:pP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3</a:t>
            </a:r>
            <a:r>
              <a:rPr lang="zh-CN" altLang="en-US" sz="1800" dirty="0">
                <a:latin typeface="宋体" panose="02010600030101010101" pitchFamily="2" charset="-122"/>
                <a:ea typeface="宋体" panose="02010600030101010101" pitchFamily="2" charset="-122"/>
              </a:rPr>
              <a:t>）相关运算求解结果的验证。</a:t>
            </a:r>
            <a:endParaRPr lang="en-US" altLang="zh-CN" sz="1800" dirty="0">
              <a:latin typeface="宋体" panose="02010600030101010101" pitchFamily="2" charset="-122"/>
              <a:ea typeface="宋体" panose="02010600030101010101" pitchFamily="2" charset="-122"/>
            </a:endParaRPr>
          </a:p>
          <a:p>
            <a:pPr eaLnBrk="1" hangingPunct="1">
              <a:buFont typeface="Wingdings" panose="05000000000000000000" pitchFamily="2" charset="2"/>
              <a:buNone/>
              <a:defRPr/>
            </a:pPr>
            <a:r>
              <a:rPr lang="en-US" altLang="zh-CN" sz="1800" dirty="0">
                <a:latin typeface="宋体" panose="02010600030101010101" pitchFamily="2" charset="-122"/>
                <a:ea typeface="宋体" panose="02010600030101010101" pitchFamily="2" charset="-122"/>
              </a:rPr>
              <a:t>    </a:t>
            </a:r>
            <a:endParaRPr lang="zh-CN" altLang="en-US" sz="1800" dirty="0">
              <a:latin typeface="宋体" panose="02010600030101010101" pitchFamily="2" charset="-122"/>
              <a:ea typeface="宋体" panose="02010600030101010101" pitchFamily="2" charset="-122"/>
            </a:endParaRPr>
          </a:p>
          <a:p>
            <a:pPr marL="0" indent="0">
              <a:buFont typeface="Wingdings" panose="05000000000000000000" pitchFamily="2" charset="2"/>
              <a:buNone/>
              <a:defRPr/>
            </a:pPr>
            <a:endParaRPr lang="zh-CN" altLang="en-US" sz="1800" dirty="0">
              <a:latin typeface="宋体" panose="02010600030101010101" pitchFamily="2" charset="-122"/>
              <a:ea typeface="宋体" panose="02010600030101010101" pitchFamily="2" charset="-122"/>
            </a:endParaRPr>
          </a:p>
        </p:txBody>
      </p:sp>
      <p:grpSp>
        <p:nvGrpSpPr>
          <p:cNvPr id="5" name="组合 4"/>
          <p:cNvGrpSpPr/>
          <p:nvPr/>
        </p:nvGrpSpPr>
        <p:grpSpPr>
          <a:xfrm>
            <a:off x="539552" y="66293"/>
            <a:ext cx="2383180" cy="696929"/>
            <a:chOff x="973123" y="4906917"/>
            <a:chExt cx="2383180" cy="696929"/>
          </a:xfrm>
        </p:grpSpPr>
        <p:sp>
          <p:nvSpPr>
            <p:cNvPr id="6" name="矩形 5"/>
            <p:cNvSpPr/>
            <p:nvPr/>
          </p:nvSpPr>
          <p:spPr>
            <a:xfrm>
              <a:off x="1523750" y="4964472"/>
              <a:ext cx="1832553"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相关习题</a:t>
              </a:r>
              <a:endParaRPr lang="zh-CN" altLang="en-US" sz="3200" b="1" dirty="0">
                <a:latin typeface="Verdana" panose="020B0604030504040204" pitchFamily="34" charset="0"/>
                <a:ea typeface="黑体" panose="02010609060101010101" pitchFamily="49" charset="-122"/>
              </a:endParaRPr>
            </a:p>
          </p:txBody>
        </p:sp>
        <p:pic>
          <p:nvPicPr>
            <p:cNvPr id="7" name="图片 6"/>
            <p:cNvPicPr/>
            <p:nvPr/>
          </p:nvPicPr>
          <p:blipFill>
            <a:blip r:embed="rId1"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spTree>
  </p:cSld>
  <p:clrMapOvr>
    <a:masterClrMapping/>
  </p:clrMapOvr>
  <p:transition spd="slow">
    <p:pull dir="d"/>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0828" y="1052736"/>
            <a:ext cx="8229600" cy="4678451"/>
          </a:xfrm>
        </p:spPr>
        <p:txBody>
          <a:bodyPr/>
          <a:lstStyle/>
          <a:p>
            <a:pPr eaLnBrk="1" hangingPunct="1">
              <a:buFont typeface="Wingdings" panose="05000000000000000000" pitchFamily="2" charset="2"/>
              <a:buNone/>
              <a:defRPr/>
            </a:pPr>
            <a:r>
              <a:rPr lang="en-US" altLang="zh-CN" sz="1800">
                <a:latin typeface="宋体" panose="02010600030101010101" pitchFamily="2" charset="-122"/>
                <a:ea typeface="宋体" panose="02010600030101010101" pitchFamily="2" charset="-122"/>
              </a:rPr>
              <a:t>6. </a:t>
            </a:r>
            <a:r>
              <a:rPr lang="zh-CN" altLang="en-US" sz="1800" dirty="0">
                <a:latin typeface="宋体" panose="02010600030101010101" pitchFamily="2" charset="-122"/>
                <a:ea typeface="宋体" panose="02010600030101010101" pitchFamily="2" charset="-122"/>
              </a:rPr>
              <a:t>设计一个树和森林的小系统，包含以下功能，并可采用菜单方式来选择相应功能：</a:t>
            </a:r>
            <a:r>
              <a:rPr lang="en-US" altLang="zh-CN" sz="1800" dirty="0">
                <a:latin typeface="宋体" panose="02010600030101010101" pitchFamily="2" charset="-122"/>
                <a:ea typeface="宋体" panose="02010600030101010101" pitchFamily="2" charset="-122"/>
              </a:rPr>
              <a:t>   </a:t>
            </a:r>
            <a:r>
              <a:rPr lang="zh-CN" altLang="en-US" sz="1800" dirty="0">
                <a:solidFill>
                  <a:srgbClr val="FF0000"/>
                </a:solidFill>
                <a:latin typeface="宋体" panose="02010600030101010101" pitchFamily="2" charset="-122"/>
                <a:ea typeface="宋体" panose="02010600030101010101" pitchFamily="2" charset="-122"/>
              </a:rPr>
              <a:t>（</a:t>
            </a:r>
            <a:r>
              <a:rPr lang="en-US" altLang="zh-CN" sz="1800" dirty="0">
                <a:solidFill>
                  <a:srgbClr val="FF0000"/>
                </a:solidFill>
                <a:latin typeface="宋体" panose="02010600030101010101" pitchFamily="2" charset="-122"/>
                <a:ea typeface="宋体" panose="02010600030101010101" pitchFamily="2" charset="-122"/>
              </a:rPr>
              <a:t>5</a:t>
            </a:r>
            <a:r>
              <a:rPr lang="zh-CN" altLang="en-US" sz="1800" dirty="0">
                <a:solidFill>
                  <a:srgbClr val="FF0000"/>
                </a:solidFill>
                <a:latin typeface="宋体" panose="02010600030101010101" pitchFamily="2" charset="-122"/>
                <a:ea typeface="宋体" panose="02010600030101010101" pitchFamily="2" charset="-122"/>
              </a:rPr>
              <a:t>*）</a:t>
            </a:r>
            <a:endParaRPr lang="en-US" altLang="zh-CN" sz="1800" dirty="0">
              <a:solidFill>
                <a:srgbClr val="FF0000"/>
              </a:solidFill>
              <a:latin typeface="宋体" panose="02010600030101010101" pitchFamily="2" charset="-122"/>
              <a:ea typeface="宋体" panose="02010600030101010101" pitchFamily="2" charset="-122"/>
            </a:endParaRPr>
          </a:p>
          <a:p>
            <a:pPr eaLnBrk="1" hangingPunct="1">
              <a:buFont typeface="Wingdings" panose="05000000000000000000" pitchFamily="2" charset="2"/>
              <a:buNone/>
              <a:defRPr/>
            </a:pP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）可以采用多种方式建树或森林（指定输入、读入文件等）；</a:t>
            </a:r>
            <a:endParaRPr lang="en-US" altLang="zh-CN" sz="1800" dirty="0">
              <a:latin typeface="宋体" panose="02010600030101010101" pitchFamily="2" charset="-122"/>
              <a:ea typeface="宋体" panose="02010600030101010101" pitchFamily="2" charset="-122"/>
            </a:endParaRPr>
          </a:p>
          <a:p>
            <a:pPr eaLnBrk="1" hangingPunct="1">
              <a:buFont typeface="Wingdings" panose="05000000000000000000" pitchFamily="2" charset="2"/>
              <a:buNone/>
              <a:defRPr/>
            </a:pP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）采用多种方式验证构建或求解结果的正确性；</a:t>
            </a:r>
            <a:endParaRPr lang="en-US" altLang="zh-CN" sz="1800" dirty="0">
              <a:latin typeface="宋体" panose="02010600030101010101" pitchFamily="2" charset="-122"/>
              <a:ea typeface="宋体" panose="02010600030101010101" pitchFamily="2" charset="-122"/>
            </a:endParaRPr>
          </a:p>
          <a:p>
            <a:pPr eaLnBrk="1" hangingPunct="1">
              <a:buFont typeface="Wingdings" panose="05000000000000000000" pitchFamily="2" charset="2"/>
              <a:buNone/>
              <a:defRPr/>
            </a:pP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3</a:t>
            </a:r>
            <a:r>
              <a:rPr lang="zh-CN" altLang="en-US" sz="1800" dirty="0">
                <a:latin typeface="宋体" panose="02010600030101010101" pitchFamily="2" charset="-122"/>
                <a:ea typeface="宋体" panose="02010600030101010101" pitchFamily="2" charset="-122"/>
              </a:rPr>
              <a:t>）各遍历算法；</a:t>
            </a:r>
            <a:endParaRPr lang="en-US" altLang="zh-CN" sz="1800" dirty="0">
              <a:latin typeface="宋体" panose="02010600030101010101" pitchFamily="2" charset="-122"/>
              <a:ea typeface="宋体" panose="02010600030101010101" pitchFamily="2" charset="-122"/>
            </a:endParaRPr>
          </a:p>
          <a:p>
            <a:pPr eaLnBrk="1" hangingPunct="1">
              <a:buFont typeface="Wingdings" panose="05000000000000000000" pitchFamily="2" charset="2"/>
              <a:buNone/>
              <a:defRPr/>
            </a:pP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）与二叉树的相互转换与验证；</a:t>
            </a:r>
            <a:endParaRPr lang="en-US" altLang="zh-CN" sz="1800" dirty="0">
              <a:latin typeface="宋体" panose="02010600030101010101" pitchFamily="2" charset="-122"/>
              <a:ea typeface="宋体" panose="02010600030101010101" pitchFamily="2" charset="-122"/>
            </a:endParaRPr>
          </a:p>
          <a:p>
            <a:pPr eaLnBrk="1" hangingPunct="1">
              <a:buFont typeface="Wingdings" panose="05000000000000000000" pitchFamily="2" charset="2"/>
              <a:buNone/>
              <a:defRPr/>
            </a:pPr>
            <a:r>
              <a:rPr lang="zh-CN" altLang="en-US" sz="1800" dirty="0">
                <a:latin typeface="宋体" panose="02010600030101010101" pitchFamily="2" charset="-122"/>
                <a:ea typeface="宋体" panose="02010600030101010101" pitchFamily="2" charset="-122"/>
              </a:rPr>
              <a:t>    （</a:t>
            </a:r>
            <a:r>
              <a:rPr lang="en-US" altLang="zh-CN" sz="1800" dirty="0">
                <a:latin typeface="宋体" panose="02010600030101010101" pitchFamily="2" charset="-122"/>
                <a:ea typeface="宋体" panose="02010600030101010101" pitchFamily="2" charset="-122"/>
              </a:rPr>
              <a:t>5</a:t>
            </a:r>
            <a:r>
              <a:rPr lang="zh-CN" altLang="en-US" sz="1800" dirty="0">
                <a:latin typeface="宋体" panose="02010600030101010101" pitchFamily="2" charset="-122"/>
                <a:ea typeface="宋体" panose="02010600030101010101" pitchFamily="2" charset="-122"/>
              </a:rPr>
              <a:t>）其他所要求的的算法。</a:t>
            </a:r>
            <a:endParaRPr lang="en-US" altLang="zh-CN" sz="1800" dirty="0">
              <a:latin typeface="宋体" panose="02010600030101010101" pitchFamily="2" charset="-122"/>
              <a:ea typeface="宋体" panose="02010600030101010101" pitchFamily="2" charset="-122"/>
            </a:endParaRPr>
          </a:p>
          <a:p>
            <a:pPr eaLnBrk="1" hangingPunct="1">
              <a:buFont typeface="Wingdings" panose="05000000000000000000" pitchFamily="2" charset="2"/>
              <a:buNone/>
              <a:defRPr/>
            </a:pPr>
            <a:endParaRPr lang="en-US" altLang="zh-CN" sz="1800" dirty="0">
              <a:latin typeface="宋体" panose="02010600030101010101" pitchFamily="2" charset="-122"/>
              <a:ea typeface="宋体" panose="02010600030101010101" pitchFamily="2" charset="-122"/>
            </a:endParaRPr>
          </a:p>
          <a:p>
            <a:pPr eaLnBrk="1" hangingPunct="1">
              <a:buFont typeface="Wingdings" panose="05000000000000000000" pitchFamily="2" charset="2"/>
              <a:buNone/>
              <a:defRPr/>
            </a:pPr>
            <a:r>
              <a:rPr lang="en-US" altLang="zh-CN" sz="1800" dirty="0">
                <a:latin typeface="宋体" panose="02010600030101010101" pitchFamily="2" charset="-122"/>
                <a:ea typeface="宋体" panose="02010600030101010101" pitchFamily="2" charset="-122"/>
              </a:rPr>
              <a:t>    </a:t>
            </a:r>
            <a:endParaRPr lang="zh-CN" altLang="en-US" sz="1800" dirty="0">
              <a:latin typeface="宋体" panose="02010600030101010101" pitchFamily="2" charset="-122"/>
              <a:ea typeface="宋体" panose="02010600030101010101" pitchFamily="2" charset="-122"/>
            </a:endParaRPr>
          </a:p>
          <a:p>
            <a:pPr marL="0" indent="0">
              <a:buFont typeface="Wingdings" panose="05000000000000000000" pitchFamily="2" charset="2"/>
              <a:buNone/>
              <a:defRPr/>
            </a:pPr>
            <a:endParaRPr lang="zh-CN" altLang="en-US" sz="1800" dirty="0">
              <a:latin typeface="宋体" panose="02010600030101010101" pitchFamily="2" charset="-122"/>
              <a:ea typeface="宋体" panose="02010600030101010101" pitchFamily="2" charset="-122"/>
            </a:endParaRPr>
          </a:p>
        </p:txBody>
      </p:sp>
      <p:grpSp>
        <p:nvGrpSpPr>
          <p:cNvPr id="5" name="组合 4"/>
          <p:cNvGrpSpPr/>
          <p:nvPr/>
        </p:nvGrpSpPr>
        <p:grpSpPr>
          <a:xfrm>
            <a:off x="539552" y="66293"/>
            <a:ext cx="2383180" cy="696929"/>
            <a:chOff x="973123" y="4906917"/>
            <a:chExt cx="2383180" cy="696929"/>
          </a:xfrm>
        </p:grpSpPr>
        <p:sp>
          <p:nvSpPr>
            <p:cNvPr id="6" name="矩形 5"/>
            <p:cNvSpPr/>
            <p:nvPr/>
          </p:nvSpPr>
          <p:spPr>
            <a:xfrm>
              <a:off x="1523750" y="4964472"/>
              <a:ext cx="1832553"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相关习题</a:t>
              </a:r>
              <a:endParaRPr lang="zh-CN" altLang="en-US" sz="3200" b="1" dirty="0">
                <a:latin typeface="Verdana" panose="020B0604030504040204" pitchFamily="34" charset="0"/>
                <a:ea typeface="黑体" panose="02010609060101010101" pitchFamily="49" charset="-122"/>
              </a:endParaRPr>
            </a:p>
          </p:txBody>
        </p:sp>
        <p:pic>
          <p:nvPicPr>
            <p:cNvPr id="7" name="图片 6"/>
            <p:cNvPicPr/>
            <p:nvPr/>
          </p:nvPicPr>
          <p:blipFill>
            <a:blip r:embed="rId1"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spTree>
  </p:cSld>
  <p:clrMapOvr>
    <a:masterClrMapping/>
  </p:clrMapOvr>
  <p:transition spd="slow">
    <p:pull dir="d"/>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26086</Words>
  <Application>WPS 演示</Application>
  <PresentationFormat>全屏显示(4:3)</PresentationFormat>
  <Paragraphs>2965</Paragraphs>
  <Slides>101</Slides>
  <Notes>4</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101</vt:i4>
      </vt:variant>
    </vt:vector>
  </HeadingPairs>
  <TitlesOfParts>
    <vt:vector size="123" baseType="lpstr">
      <vt:lpstr>Arial</vt:lpstr>
      <vt:lpstr>宋体</vt:lpstr>
      <vt:lpstr>Wingdings</vt:lpstr>
      <vt:lpstr>Times New Roman</vt:lpstr>
      <vt:lpstr>黑体</vt:lpstr>
      <vt:lpstr>Calibri</vt:lpstr>
      <vt:lpstr>仿宋</vt:lpstr>
      <vt:lpstr>Comic Sans MS</vt:lpstr>
      <vt:lpstr>MS PMincho</vt:lpstr>
      <vt:lpstr>Yu Gothic UI</vt:lpstr>
      <vt:lpstr>Garamond</vt:lpstr>
      <vt:lpstr>方正舒体</vt:lpstr>
      <vt:lpstr>微软雅黑</vt:lpstr>
      <vt:lpstr>Snap ITC</vt:lpstr>
      <vt:lpstr>Edwardian Script ITC</vt:lpstr>
      <vt:lpstr>Cambria Math</vt:lpstr>
      <vt:lpstr>楷体_GB2312</vt:lpstr>
      <vt:lpstr>新宋体</vt:lpstr>
      <vt:lpstr>Verdana</vt:lpstr>
      <vt:lpstr>Arial Unicode MS</vt:lpstr>
      <vt:lpstr>Office 主题</vt:lpstr>
      <vt:lpstr>Equation.3</vt:lpstr>
      <vt:lpstr>PowerPoint 演示文稿</vt:lpstr>
      <vt:lpstr>第8章 树与二叉树(Tree &amp; Binary Tree)</vt:lpstr>
      <vt:lpstr>上文回顾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三叉链表存储结构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8.6 哈夫曼树（Huffman）</vt:lpstr>
      <vt:lpstr>PowerPoint 演示文稿</vt:lpstr>
      <vt:lpstr>8.6 哈夫曼树（Huffman）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合肥工大-胡学钢</cp:lastModifiedBy>
  <cp:revision>3115</cp:revision>
  <cp:lastPrinted>2012-11-20T01:52:00Z</cp:lastPrinted>
  <dcterms:created xsi:type="dcterms:W3CDTF">2012-10-13T08:41:00Z</dcterms:created>
  <dcterms:modified xsi:type="dcterms:W3CDTF">2022-03-29T16:44:00Z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A9D2D51E92FB4149A9725577916A7A71</vt:lpwstr>
  </property>
  <property fmtid="{D5CDD505-2E9C-101B-9397-08002B2CF9AE}" pid="3" name="KSOProductBuildVer">
    <vt:lpwstr>2052-11.1.0.11566</vt:lpwstr>
  </property>
</Properties>
</file>