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35"/>
  </p:notesMasterIdLst>
  <p:handoutMasterIdLst>
    <p:handoutMasterId r:id="rId36"/>
  </p:handoutMasterIdLst>
  <p:sldIdLst>
    <p:sldId id="256" r:id="rId2"/>
    <p:sldId id="481" r:id="rId3"/>
    <p:sldId id="700" r:id="rId4"/>
    <p:sldId id="701" r:id="rId5"/>
    <p:sldId id="705" r:id="rId6"/>
    <p:sldId id="676" r:id="rId7"/>
    <p:sldId id="677" r:id="rId8"/>
    <p:sldId id="678" r:id="rId9"/>
    <p:sldId id="679" r:id="rId10"/>
    <p:sldId id="680" r:id="rId11"/>
    <p:sldId id="681" r:id="rId12"/>
    <p:sldId id="682" r:id="rId13"/>
    <p:sldId id="683" r:id="rId14"/>
    <p:sldId id="684" r:id="rId15"/>
    <p:sldId id="685" r:id="rId16"/>
    <p:sldId id="686" r:id="rId17"/>
    <p:sldId id="687" r:id="rId18"/>
    <p:sldId id="688" r:id="rId19"/>
    <p:sldId id="707" r:id="rId20"/>
    <p:sldId id="689" r:id="rId21"/>
    <p:sldId id="702" r:id="rId22"/>
    <p:sldId id="690" r:id="rId23"/>
    <p:sldId id="691" r:id="rId24"/>
    <p:sldId id="706" r:id="rId25"/>
    <p:sldId id="692" r:id="rId26"/>
    <p:sldId id="693" r:id="rId27"/>
    <p:sldId id="694" r:id="rId28"/>
    <p:sldId id="695" r:id="rId29"/>
    <p:sldId id="696" r:id="rId30"/>
    <p:sldId id="664" r:id="rId31"/>
    <p:sldId id="703" r:id="rId32"/>
    <p:sldId id="704" r:id="rId33"/>
    <p:sldId id="666" r:id="rId34"/>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6600"/>
    <a:srgbClr val="964396"/>
    <a:srgbClr val="8A3CC4"/>
    <a:srgbClr val="FFFFFF"/>
    <a:srgbClr val="8D42C6"/>
    <a:srgbClr val="FFFF66"/>
    <a:srgbClr val="000000"/>
    <a:srgbClr val="5E8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29" autoAdjust="0"/>
    <p:restoredTop sz="95987" autoAdjust="0"/>
  </p:normalViewPr>
  <p:slideViewPr>
    <p:cSldViewPr>
      <p:cViewPr varScale="1">
        <p:scale>
          <a:sx n="110" d="100"/>
          <a:sy n="110" d="100"/>
        </p:scale>
        <p:origin x="67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8/7/2024</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2024/8/7</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a:t>
            </a:fld>
            <a:endParaRPr lang="zh-CN" altLang="en-US"/>
          </a:p>
        </p:txBody>
      </p:sp>
    </p:spTree>
    <p:extLst>
      <p:ext uri="{BB962C8B-B14F-4D97-AF65-F5344CB8AC3E}">
        <p14:creationId xmlns:p14="http://schemas.microsoft.com/office/powerpoint/2010/main" val="3353212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8FC05D0-6A5A-47E9-894E-5558F78F5CE9}" type="datetime10">
              <a:rPr lang="zh-CN" altLang="en-US" smtClean="0"/>
              <a:pPr>
                <a:defRPr/>
              </a:pPr>
              <a:t>18:16</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DC686E1B-6616-4F5E-AFEC-694A703DDFE4}" type="datetime10">
              <a:rPr lang="zh-CN" altLang="en-US" smtClean="0"/>
              <a:pPr>
                <a:defRPr/>
              </a:pPr>
              <a:t>18:16</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5A4B035E-B635-4A45-83D5-191DF31066A8}" type="datetime10">
              <a:rPr lang="zh-CN" altLang="en-US" smtClean="0"/>
              <a:pPr>
                <a:defRPr/>
              </a:pPr>
              <a:t>18:16</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CFD0519B-B268-45CB-8BF6-DEBB4205427B}" type="datetime10">
              <a:rPr lang="zh-CN" altLang="en-US" smtClean="0"/>
              <a:pPr>
                <a:defRPr/>
              </a:pPr>
              <a:t>18:16</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FD2BE1DA-1D66-4A3E-B3BF-7FE83673DB63}" type="datetime10">
              <a:rPr lang="zh-CN" altLang="en-US" smtClean="0"/>
              <a:pPr>
                <a:defRPr/>
              </a:pPr>
              <a:t>18:16</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DE7F5B6B-3426-478C-B042-CBFE71C52543}" type="datetime10">
              <a:rPr lang="zh-CN" altLang="en-US" smtClean="0"/>
              <a:pPr>
                <a:defRPr/>
              </a:pPr>
              <a:t>18:16</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9FB4F5F9-ED74-48C2-83CC-E3EDA2410013}" type="datetime10">
              <a:rPr lang="zh-CN" altLang="en-US" smtClean="0"/>
              <a:pPr>
                <a:defRPr/>
              </a:pPr>
              <a:t>18:16</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E3274E3-B823-4F15-8685-ACBE222365C8}" type="datetime10">
              <a:rPr lang="zh-CN" altLang="en-US" smtClean="0"/>
              <a:pPr>
                <a:defRPr/>
              </a:pPr>
              <a:t>18:16</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D3255199-A4C2-4E19-BE10-AA7347FD5E52}" type="datetime10">
              <a:rPr lang="zh-CN" altLang="en-US" smtClean="0"/>
              <a:pPr>
                <a:defRPr/>
              </a:pPr>
              <a:t>18:16</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aike.baidu.com/item/%E4%BA%BA%E5%B7%A5%E6%99%BA%E8%83%BD%E8%AF%AD%E8%A8%80/10888845"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611560" y="836712"/>
            <a:ext cx="7560840" cy="5227072"/>
          </a:xfrm>
          <a:prstGeom prst="rect">
            <a:avLst/>
          </a:prstGeom>
        </p:spPr>
        <p:txBody>
          <a:bodyPr wrap="square">
            <a:spAutoFit/>
          </a:bodyPr>
          <a:lstStyle/>
          <a:p>
            <a:pPr algn="ctr" eaLnBrk="1" hangingPunct="1">
              <a:buFont typeface="Wingdings" panose="05000000000000000000" pitchFamily="2" charset="2"/>
              <a:buNone/>
            </a:pPr>
            <a:r>
              <a:rPr lang="zh-CN" altLang="en-US" sz="3600" b="1" dirty="0">
                <a:latin typeface="Comic Sans MS" panose="030F0702030302020204" pitchFamily="66" charset="0"/>
              </a:rPr>
              <a:t>数 据 结 构</a:t>
            </a:r>
          </a:p>
          <a:p>
            <a:pPr algn="ctr" eaLnBrk="1" hangingPunct="1">
              <a:buFont typeface="Wingdings" panose="05000000000000000000" pitchFamily="2" charset="2"/>
              <a:buNone/>
            </a:pP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4000" dirty="0">
                <a:latin typeface="Comic Sans MS" panose="030F0702030302020204"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Structures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spcBef>
                <a:spcPts val="300"/>
              </a:spcBef>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6</a:t>
            </a:r>
            <a:r>
              <a:rPr lang="zh-CN" altLang="en-US" sz="3200" b="1" dirty="0">
                <a:solidFill>
                  <a:srgbClr val="FF0000"/>
                </a:solidFill>
                <a:latin typeface="Comic Sans MS" panose="030F0702030302020204" pitchFamily="66" charset="0"/>
              </a:rPr>
              <a:t>章 数组与广义表</a:t>
            </a:r>
            <a:endParaRPr lang="en-US" altLang="zh-CN" sz="3200" b="1" dirty="0">
              <a:solidFill>
                <a:srgbClr val="FF0000"/>
              </a:solidFill>
              <a:latin typeface="Comic Sans MS" panose="030F0702030302020204" pitchFamily="66" charset="0"/>
            </a:endParaRPr>
          </a:p>
          <a:p>
            <a:pPr algn="ctr" eaLnBrk="1" hangingPunct="1">
              <a:spcBef>
                <a:spcPts val="300"/>
              </a:spcBef>
              <a:buFont typeface="Wingdings" panose="05000000000000000000" pitchFamily="2" charset="2"/>
              <a:buNone/>
            </a:pPr>
            <a:r>
              <a:rPr lang="en-US" altLang="zh-CN" sz="3200" b="1" dirty="0">
                <a:solidFill>
                  <a:srgbClr val="FF0000"/>
                </a:solidFill>
                <a:latin typeface="Comic Sans MS" panose="030F0702030302020204" pitchFamily="66" charset="0"/>
              </a:rPr>
              <a:t>(Array &amp; Generalized List)</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数据结构课程组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胡学钢  张 晶  张玉红 </a:t>
            </a:r>
            <a:r>
              <a:rPr lang="zh-CN" altLang="en-US" sz="2600" b="1" dirty="0">
                <a:solidFill>
                  <a:srgbClr val="0000FF"/>
                </a:solidFill>
                <a:latin typeface="宋体" panose="02010600030101010101" pitchFamily="2" charset="-122"/>
              </a:rPr>
              <a:t>李培培</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2022</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3</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739" y="774977"/>
            <a:ext cx="8229600" cy="660930"/>
          </a:xfrm>
        </p:spPr>
        <p:txBody>
          <a:bodyPr>
            <a:normAutofit/>
          </a:body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a:solidFill>
                  <a:srgbClr val="FF0000"/>
                </a:solidFill>
                <a:latin typeface="Times New Roman" panose="02020603050405020304" pitchFamily="18" charset="0"/>
                <a:sym typeface="+mn-ea"/>
              </a:rPr>
              <a:t>.</a:t>
            </a:r>
            <a:r>
              <a:rPr lang="en-US" altLang="zh-CN" sz="2800" dirty="0">
                <a:solidFill>
                  <a:srgbClr val="FF0000"/>
                </a:solidFill>
                <a:latin typeface="Times New Roman" panose="02020603050405020304" pitchFamily="18" charset="0"/>
                <a:sym typeface="+mn-ea"/>
              </a:rPr>
              <a:t>2</a:t>
            </a:r>
            <a:r>
              <a:rPr lang="zh-CN" altLang="en-US" sz="2800" dirty="0">
                <a:solidFill>
                  <a:srgbClr val="FF0000"/>
                </a:solidFill>
                <a:latin typeface="Times New Roman" panose="02020603050405020304" pitchFamily="18" charset="0"/>
                <a:sym typeface="+mn-ea"/>
              </a:rPr>
              <a:t>.2 数组的顺序存储</a:t>
            </a:r>
            <a:endParaRPr lang="zh-CN" altLang="en-US" sz="2800" dirty="0">
              <a:solidFill>
                <a:srgbClr val="FF0000"/>
              </a:solidFill>
              <a:latin typeface="Times New Roman" panose="02020603050405020304" pitchFamily="18" charset="0"/>
            </a:endParaRPr>
          </a:p>
        </p:txBody>
      </p:sp>
      <p:sp>
        <p:nvSpPr>
          <p:cNvPr id="3" name="内容占位符 2"/>
          <p:cNvSpPr>
            <a:spLocks noGrp="1"/>
          </p:cNvSpPr>
          <p:nvPr>
            <p:ph idx="1"/>
          </p:nvPr>
        </p:nvSpPr>
        <p:spPr>
          <a:xfrm>
            <a:off x="555862" y="1357548"/>
            <a:ext cx="8353930" cy="4514215"/>
          </a:xfrm>
        </p:spPr>
        <p:txBody>
          <a:bodyPr/>
          <a:lstStyle/>
          <a:p>
            <a:pPr>
              <a:buClr>
                <a:srgbClr val="FF0000"/>
              </a:buClr>
              <a:buFont typeface="Wingdings" pitchFamily="2" charset="2"/>
              <a:buChar char="p"/>
            </a:pPr>
            <a:r>
              <a:rPr lang="zh-CN" altLang="en-US" sz="2000" b="1" dirty="0"/>
              <a:t>由于对数组没有给出插入和删除运算</a:t>
            </a:r>
            <a:r>
              <a:rPr lang="zh-CN" altLang="en-US" sz="2000" dirty="0"/>
              <a:t>，因此，</a:t>
            </a:r>
            <a:r>
              <a:rPr lang="zh-CN" altLang="en-US" sz="2000" b="1" dirty="0">
                <a:solidFill>
                  <a:srgbClr val="0000FF"/>
                </a:solidFill>
              </a:rPr>
              <a:t>采用顺序结构是理想的</a:t>
            </a:r>
            <a:r>
              <a:rPr lang="zh-CN" altLang="en-US" sz="2000" dirty="0"/>
              <a:t>。</a:t>
            </a:r>
            <a:endParaRPr lang="en-US" altLang="zh-CN" sz="2000" dirty="0"/>
          </a:p>
          <a:p>
            <a:pPr marL="0" indent="0">
              <a:buClr>
                <a:srgbClr val="FF0000"/>
              </a:buClr>
              <a:buNone/>
            </a:pPr>
            <a:r>
              <a:rPr lang="zh-CN" altLang="en-US" sz="2000" dirty="0"/>
              <a:t>            </a:t>
            </a:r>
            <a:r>
              <a:rPr lang="zh-CN" altLang="en-US" sz="2000" b="1" dirty="0">
                <a:solidFill>
                  <a:srgbClr val="FF0000"/>
                </a:solidFill>
              </a:rPr>
              <a:t>以什么顺序来存储各元素的值?</a:t>
            </a:r>
          </a:p>
          <a:p>
            <a:pPr lvl="2">
              <a:buClr>
                <a:srgbClr val="FF0000"/>
              </a:buClr>
              <a:buFont typeface="Wingdings" panose="05000000000000000000" pitchFamily="2" charset="2"/>
              <a:buChar char="n"/>
            </a:pPr>
            <a:r>
              <a:rPr lang="zh-CN" altLang="en-US" sz="2000" dirty="0"/>
              <a:t>一维数组与存储结构有一致的结构，因此存储起来较方便；</a:t>
            </a:r>
            <a:endParaRPr lang="en-US" altLang="zh-CN" sz="2000" dirty="0"/>
          </a:p>
          <a:p>
            <a:pPr lvl="2">
              <a:buClr>
                <a:srgbClr val="FF0000"/>
              </a:buClr>
              <a:buFont typeface="Wingdings" panose="05000000000000000000" pitchFamily="2" charset="2"/>
              <a:buChar char="n"/>
            </a:pPr>
            <a:r>
              <a:rPr lang="zh-CN" altLang="en-US" sz="2000" dirty="0"/>
              <a:t>多维数组呢</a:t>
            </a:r>
            <a:r>
              <a:rPr lang="en-US" altLang="zh-CN" sz="2000" dirty="0"/>
              <a:t>?</a:t>
            </a:r>
          </a:p>
          <a:p>
            <a:pPr>
              <a:buClr>
                <a:srgbClr val="FF0000"/>
              </a:buClr>
              <a:buFont typeface="Wingdings" pitchFamily="2" charset="2"/>
              <a:buChar char="p"/>
            </a:pPr>
            <a:r>
              <a:rPr lang="zh-CN" altLang="en-US" sz="2000" b="1" dirty="0">
                <a:solidFill>
                  <a:srgbClr val="FF0000"/>
                </a:solidFill>
              </a:rPr>
              <a:t>一般有两种存储方式</a:t>
            </a:r>
            <a:r>
              <a:rPr lang="zh-CN" altLang="en-US" sz="2000" dirty="0"/>
              <a:t>，下面</a:t>
            </a:r>
            <a:r>
              <a:rPr lang="zh-CN" altLang="en-US" sz="2000" b="1" dirty="0">
                <a:solidFill>
                  <a:srgbClr val="0000FF"/>
                </a:solidFill>
              </a:rPr>
              <a:t>以二维数组为例</a:t>
            </a:r>
            <a:r>
              <a:rPr lang="zh-CN" altLang="en-US" sz="2000" dirty="0"/>
              <a:t>来说明。</a:t>
            </a:r>
          </a:p>
          <a:p>
            <a:pPr marL="0" indent="0">
              <a:buNone/>
            </a:pPr>
            <a:r>
              <a:rPr lang="zh-CN" altLang="en-US" sz="2000" b="1" dirty="0">
                <a:solidFill>
                  <a:srgbClr val="0000FF"/>
                </a:solidFill>
              </a:rPr>
              <a:t>     (1) 以行序为主序的存储（即</a:t>
            </a:r>
            <a:r>
              <a:rPr lang="zh-CN" altLang="en-US" sz="2000" b="1" dirty="0">
                <a:solidFill>
                  <a:srgbClr val="FF0000"/>
                </a:solidFill>
              </a:rPr>
              <a:t>行优先次序</a:t>
            </a:r>
            <a:r>
              <a:rPr lang="en-US" altLang="zh-CN" sz="2000" b="1" dirty="0">
                <a:solidFill>
                  <a:srgbClr val="0000FF"/>
                </a:solidFill>
              </a:rPr>
              <a:t>(Row Major Order)</a:t>
            </a:r>
            <a:r>
              <a:rPr lang="zh-CN" altLang="en-US" sz="2000" b="1" dirty="0">
                <a:solidFill>
                  <a:srgbClr val="0000FF"/>
                </a:solidFill>
              </a:rPr>
              <a:t>）：</a:t>
            </a:r>
          </a:p>
          <a:p>
            <a:pPr marL="0" indent="0">
              <a:buNone/>
            </a:pPr>
            <a:r>
              <a:rPr lang="zh-CN" altLang="en-US" sz="2000" dirty="0">
                <a:solidFill>
                  <a:srgbClr val="FF0000"/>
                </a:solidFill>
              </a:rPr>
              <a:t>            </a:t>
            </a:r>
            <a:r>
              <a:rPr lang="zh-CN" altLang="en-US" sz="2000" b="1" dirty="0">
                <a:solidFill>
                  <a:srgbClr val="FF0000"/>
                </a:solidFill>
              </a:rPr>
              <a:t>存储方式</a:t>
            </a:r>
            <a:r>
              <a:rPr lang="zh-CN" altLang="en-US" sz="2000" dirty="0"/>
              <a:t>：逐行地顺序存储各元素，如图所示。</a:t>
            </a:r>
            <a:endParaRPr lang="en-US" altLang="zh-CN" sz="2000" dirty="0"/>
          </a:p>
          <a:p>
            <a:pPr marL="0" indent="0" algn="ctr">
              <a:buNone/>
            </a:pPr>
            <a:r>
              <a:rPr lang="zh-CN" altLang="en-US" sz="2000" i="1" dirty="0">
                <a:sym typeface="+mn-ea"/>
              </a:rPr>
              <a:t>a</a:t>
            </a:r>
            <a:r>
              <a:rPr lang="zh-CN" altLang="en-US" sz="2000" baseline="-25000" dirty="0">
                <a:sym typeface="+mn-ea"/>
              </a:rPr>
              <a:t>11</a:t>
            </a:r>
            <a:r>
              <a:rPr lang="zh-CN" altLang="en-US" sz="2000" dirty="0">
                <a:sym typeface="+mn-ea"/>
              </a:rPr>
              <a:t>  </a:t>
            </a:r>
            <a:r>
              <a:rPr lang="zh-CN" altLang="en-US" sz="2000" i="1" dirty="0">
                <a:sym typeface="+mn-ea"/>
              </a:rPr>
              <a:t>a</a:t>
            </a:r>
            <a:r>
              <a:rPr lang="zh-CN" altLang="en-US" sz="2000" baseline="-25000" dirty="0">
                <a:sym typeface="+mn-ea"/>
              </a:rPr>
              <a:t>12</a:t>
            </a:r>
            <a:r>
              <a:rPr lang="zh-CN" altLang="en-US" sz="2000" dirty="0">
                <a:sym typeface="+mn-ea"/>
              </a:rPr>
              <a:t>   </a:t>
            </a:r>
            <a:r>
              <a:rPr lang="zh-CN" altLang="en-US" sz="2000" i="1" dirty="0">
                <a:sym typeface="+mn-ea"/>
              </a:rPr>
              <a:t>a</a:t>
            </a:r>
            <a:r>
              <a:rPr lang="zh-CN" altLang="en-US" sz="2000" baseline="-25000" dirty="0">
                <a:sym typeface="+mn-ea"/>
              </a:rPr>
              <a:t>13</a:t>
            </a:r>
            <a:r>
              <a:rPr lang="zh-CN" altLang="en-US" sz="2000" dirty="0">
                <a:sym typeface="+mn-ea"/>
              </a:rPr>
              <a:t>    …     </a:t>
            </a:r>
            <a:r>
              <a:rPr lang="zh-CN" altLang="en-US" sz="2000" i="1" dirty="0">
                <a:sym typeface="+mn-ea"/>
              </a:rPr>
              <a:t>a</a:t>
            </a:r>
            <a:r>
              <a:rPr lang="zh-CN" altLang="en-US" sz="2000" baseline="-25000" dirty="0">
                <a:sym typeface="+mn-ea"/>
              </a:rPr>
              <a:t>1</a:t>
            </a:r>
            <a:r>
              <a:rPr lang="zh-CN" altLang="en-US" sz="2000" i="1" baseline="-25000" dirty="0">
                <a:sym typeface="+mn-ea"/>
              </a:rPr>
              <a:t>n</a:t>
            </a:r>
            <a:endParaRPr lang="zh-CN" altLang="en-US" sz="2000" i="1" dirty="0"/>
          </a:p>
          <a:p>
            <a:pPr marL="0" indent="0" algn="ctr">
              <a:buNone/>
            </a:pPr>
            <a:r>
              <a:rPr lang="zh-CN" altLang="en-US" sz="2000" i="1" dirty="0">
                <a:sym typeface="+mn-ea"/>
              </a:rPr>
              <a:t>a</a:t>
            </a:r>
            <a:r>
              <a:rPr lang="zh-CN" altLang="en-US" sz="2000" baseline="-25000" dirty="0">
                <a:sym typeface="+mn-ea"/>
              </a:rPr>
              <a:t>21</a:t>
            </a:r>
            <a:r>
              <a:rPr lang="zh-CN" altLang="en-US" sz="2000" dirty="0">
                <a:sym typeface="+mn-ea"/>
              </a:rPr>
              <a:t>  </a:t>
            </a:r>
            <a:r>
              <a:rPr lang="zh-CN" altLang="en-US" sz="2000" i="1" dirty="0">
                <a:sym typeface="+mn-ea"/>
              </a:rPr>
              <a:t>a</a:t>
            </a:r>
            <a:r>
              <a:rPr lang="zh-CN" altLang="en-US" sz="2000" baseline="-25000" dirty="0">
                <a:sym typeface="+mn-ea"/>
              </a:rPr>
              <a:t>22</a:t>
            </a:r>
            <a:r>
              <a:rPr lang="zh-CN" altLang="en-US" sz="2000" dirty="0">
                <a:sym typeface="+mn-ea"/>
              </a:rPr>
              <a:t>   </a:t>
            </a:r>
            <a:r>
              <a:rPr lang="zh-CN" altLang="en-US" sz="2000" i="1" dirty="0">
                <a:sym typeface="+mn-ea"/>
              </a:rPr>
              <a:t>a</a:t>
            </a:r>
            <a:r>
              <a:rPr lang="zh-CN" altLang="en-US" sz="2000" baseline="-25000" dirty="0">
                <a:sym typeface="+mn-ea"/>
              </a:rPr>
              <a:t>23</a:t>
            </a:r>
            <a:r>
              <a:rPr lang="zh-CN" altLang="en-US" sz="2000" dirty="0">
                <a:sym typeface="+mn-ea"/>
              </a:rPr>
              <a:t>    …     </a:t>
            </a:r>
            <a:r>
              <a:rPr lang="zh-CN" altLang="en-US" sz="2000" i="1" dirty="0">
                <a:sym typeface="+mn-ea"/>
              </a:rPr>
              <a:t>a</a:t>
            </a:r>
            <a:r>
              <a:rPr lang="zh-CN" altLang="en-US" sz="2000" baseline="-25000" dirty="0">
                <a:sym typeface="+mn-ea"/>
              </a:rPr>
              <a:t>2</a:t>
            </a:r>
            <a:r>
              <a:rPr lang="zh-CN" altLang="en-US" sz="2000" i="1" baseline="-25000" dirty="0">
                <a:sym typeface="+mn-ea"/>
              </a:rPr>
              <a:t>n</a:t>
            </a:r>
            <a:endParaRPr lang="zh-CN" altLang="en-US" sz="2000" i="1" dirty="0"/>
          </a:p>
          <a:p>
            <a:pPr marL="0" indent="0" algn="ctr">
              <a:buNone/>
            </a:pPr>
            <a:r>
              <a:rPr lang="zh-CN" altLang="en-US" sz="2000" i="1" dirty="0">
                <a:sym typeface="+mn-ea"/>
              </a:rPr>
              <a:t>a</a:t>
            </a:r>
            <a:r>
              <a:rPr lang="zh-CN" altLang="en-US" sz="2000" baseline="-25000" dirty="0">
                <a:sym typeface="+mn-ea"/>
              </a:rPr>
              <a:t>31</a:t>
            </a:r>
            <a:r>
              <a:rPr lang="zh-CN" altLang="en-US" sz="2000" dirty="0">
                <a:sym typeface="+mn-ea"/>
              </a:rPr>
              <a:t>  </a:t>
            </a:r>
            <a:r>
              <a:rPr lang="zh-CN" altLang="en-US" sz="2000" i="1" dirty="0">
                <a:sym typeface="+mn-ea"/>
              </a:rPr>
              <a:t>a</a:t>
            </a:r>
            <a:r>
              <a:rPr lang="zh-CN" altLang="en-US" sz="2000" baseline="-25000" dirty="0">
                <a:sym typeface="+mn-ea"/>
              </a:rPr>
              <a:t>32</a:t>
            </a:r>
            <a:r>
              <a:rPr lang="zh-CN" altLang="en-US" sz="2000" dirty="0">
                <a:sym typeface="+mn-ea"/>
              </a:rPr>
              <a:t>   </a:t>
            </a:r>
            <a:r>
              <a:rPr lang="zh-CN" altLang="en-US" sz="2000" i="1" dirty="0">
                <a:sym typeface="+mn-ea"/>
              </a:rPr>
              <a:t>a</a:t>
            </a:r>
            <a:r>
              <a:rPr lang="zh-CN" altLang="en-US" sz="2000" baseline="-25000" dirty="0">
                <a:sym typeface="+mn-ea"/>
              </a:rPr>
              <a:t>33</a:t>
            </a:r>
            <a:r>
              <a:rPr lang="zh-CN" altLang="en-US" sz="2000" dirty="0">
                <a:sym typeface="+mn-ea"/>
              </a:rPr>
              <a:t>    …     </a:t>
            </a:r>
            <a:r>
              <a:rPr lang="zh-CN" altLang="en-US" sz="2000" i="1" dirty="0">
                <a:sym typeface="+mn-ea"/>
              </a:rPr>
              <a:t>a</a:t>
            </a:r>
            <a:r>
              <a:rPr lang="zh-CN" altLang="en-US" sz="2000" baseline="-25000" dirty="0">
                <a:sym typeface="+mn-ea"/>
              </a:rPr>
              <a:t>3</a:t>
            </a:r>
            <a:r>
              <a:rPr lang="zh-CN" altLang="en-US" sz="2000" i="1" baseline="-25000" dirty="0">
                <a:sym typeface="+mn-ea"/>
              </a:rPr>
              <a:t>n</a:t>
            </a:r>
            <a:endParaRPr lang="zh-CN" altLang="en-US" sz="2000" i="1" dirty="0"/>
          </a:p>
          <a:p>
            <a:pPr marL="0" indent="0" algn="ctr">
              <a:buNone/>
            </a:pPr>
            <a:r>
              <a:rPr lang="zh-CN" altLang="en-US" sz="2000" dirty="0">
                <a:sym typeface="+mn-ea"/>
              </a:rPr>
              <a:t>…       …  …  …   …</a:t>
            </a:r>
            <a:endParaRPr lang="zh-CN" altLang="en-US" sz="2000" dirty="0"/>
          </a:p>
          <a:p>
            <a:pPr marL="0" indent="0" algn="ctr">
              <a:buNone/>
            </a:pPr>
            <a:r>
              <a:rPr lang="zh-CN" altLang="en-US" sz="2000" i="1" dirty="0">
                <a:sym typeface="+mn-ea"/>
              </a:rPr>
              <a:t>a</a:t>
            </a:r>
            <a:r>
              <a:rPr lang="zh-CN" altLang="en-US" sz="2000" i="1" baseline="-25000" dirty="0">
                <a:sym typeface="+mn-ea"/>
              </a:rPr>
              <a:t>m</a:t>
            </a:r>
            <a:r>
              <a:rPr lang="zh-CN" altLang="en-US" sz="2000" baseline="-25000" dirty="0">
                <a:sym typeface="+mn-ea"/>
              </a:rPr>
              <a:t>1</a:t>
            </a:r>
            <a:r>
              <a:rPr lang="zh-CN" altLang="en-US" sz="2000" dirty="0">
                <a:sym typeface="+mn-ea"/>
              </a:rPr>
              <a:t>  </a:t>
            </a:r>
            <a:r>
              <a:rPr lang="zh-CN" altLang="en-US" sz="2000" i="1" dirty="0">
                <a:sym typeface="+mn-ea"/>
              </a:rPr>
              <a:t>a</a:t>
            </a:r>
            <a:r>
              <a:rPr lang="zh-CN" altLang="en-US" sz="2000" i="1" baseline="-25000" dirty="0">
                <a:sym typeface="+mn-ea"/>
              </a:rPr>
              <a:t>m</a:t>
            </a:r>
            <a:r>
              <a:rPr lang="zh-CN" altLang="en-US" sz="2000" baseline="-25000" dirty="0">
                <a:sym typeface="+mn-ea"/>
              </a:rPr>
              <a:t>2</a:t>
            </a:r>
            <a:r>
              <a:rPr lang="zh-CN" altLang="en-US" sz="2000" dirty="0">
                <a:sym typeface="+mn-ea"/>
              </a:rPr>
              <a:t>   </a:t>
            </a:r>
            <a:r>
              <a:rPr lang="zh-CN" altLang="en-US" sz="2000" i="1" dirty="0">
                <a:sym typeface="+mn-ea"/>
              </a:rPr>
              <a:t>a</a:t>
            </a:r>
            <a:r>
              <a:rPr lang="zh-CN" altLang="en-US" sz="2000" i="1" baseline="-25000" dirty="0">
                <a:sym typeface="+mn-ea"/>
              </a:rPr>
              <a:t>m</a:t>
            </a:r>
            <a:r>
              <a:rPr lang="zh-CN" altLang="en-US" sz="2000" baseline="-25000" dirty="0">
                <a:sym typeface="+mn-ea"/>
              </a:rPr>
              <a:t>3</a:t>
            </a:r>
            <a:r>
              <a:rPr lang="zh-CN" altLang="en-US" sz="2000" dirty="0">
                <a:sym typeface="+mn-ea"/>
              </a:rPr>
              <a:t>    …     </a:t>
            </a:r>
            <a:r>
              <a:rPr lang="zh-CN" altLang="en-US" sz="2000" i="1" dirty="0">
                <a:sym typeface="+mn-ea"/>
              </a:rPr>
              <a:t>a</a:t>
            </a:r>
            <a:r>
              <a:rPr lang="zh-CN" altLang="en-US" sz="2000" i="1" baseline="-25000" dirty="0">
                <a:sym typeface="+mn-ea"/>
              </a:rPr>
              <a:t>mn</a:t>
            </a:r>
            <a:endParaRPr lang="zh-CN" altLang="en-US" sz="2000" i="1" dirty="0"/>
          </a:p>
          <a:p>
            <a:endParaRPr lang="en-US" altLang="zh-CN" sz="2000" dirty="0"/>
          </a:p>
          <a:p>
            <a:pPr>
              <a:spcBef>
                <a:spcPts val="1200"/>
              </a:spcBef>
              <a:buClr>
                <a:srgbClr val="FF0000"/>
              </a:buClr>
              <a:buFont typeface="Arial" panose="020B0604020202020204" pitchFamily="34" charset="0"/>
              <a:buChar char="•"/>
            </a:pPr>
            <a:r>
              <a:rPr lang="zh-CN" altLang="en-US" sz="2000" b="1" dirty="0"/>
              <a:t>在PASCAL，C，COBOL，PL/1等语言中，均采用这种存储方式</a:t>
            </a:r>
            <a:r>
              <a:rPr lang="zh-CN" altLang="en-US" sz="1800" b="1" dirty="0"/>
              <a:t>。</a:t>
            </a:r>
          </a:p>
          <a:p>
            <a:endParaRPr lang="zh-CN" altLang="en-US" sz="2000" dirty="0"/>
          </a:p>
        </p:txBody>
      </p:sp>
      <p:sp>
        <p:nvSpPr>
          <p:cNvPr id="14" name="双括号 13"/>
          <p:cNvSpPr/>
          <p:nvPr/>
        </p:nvSpPr>
        <p:spPr>
          <a:xfrm>
            <a:off x="3071829" y="4223954"/>
            <a:ext cx="3149405" cy="151193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 name="表格 -1"/>
          <p:cNvGraphicFramePr/>
          <p:nvPr>
            <p:extLst>
              <p:ext uri="{D42A27DB-BD31-4B8C-83A1-F6EECF244321}">
                <p14:modId xmlns:p14="http://schemas.microsoft.com/office/powerpoint/2010/main" val="2520710994"/>
              </p:ext>
            </p:extLst>
          </p:nvPr>
        </p:nvGraphicFramePr>
        <p:xfrm>
          <a:off x="227051" y="5892464"/>
          <a:ext cx="8279130" cy="344848"/>
        </p:xfrm>
        <a:graphic>
          <a:graphicData uri="http://schemas.openxmlformats.org/drawingml/2006/table">
            <a:tbl>
              <a:tblPr firstRow="1" bandRow="1">
                <a:tableStyleId>{5940675A-B579-460E-94D1-54222C63F5DA}</a:tableStyleId>
              </a:tblPr>
              <a:tblGrid>
                <a:gridCol w="1798320">
                  <a:extLst>
                    <a:ext uri="{9D8B030D-6E8A-4147-A177-3AD203B41FA5}">
                      <a16:colId xmlns:a16="http://schemas.microsoft.com/office/drawing/2014/main" val="20000"/>
                    </a:ext>
                  </a:extLst>
                </a:gridCol>
                <a:gridCol w="1831340">
                  <a:extLst>
                    <a:ext uri="{9D8B030D-6E8A-4147-A177-3AD203B41FA5}">
                      <a16:colId xmlns:a16="http://schemas.microsoft.com/office/drawing/2014/main" val="20001"/>
                    </a:ext>
                  </a:extLst>
                </a:gridCol>
                <a:gridCol w="1609725">
                  <a:extLst>
                    <a:ext uri="{9D8B030D-6E8A-4147-A177-3AD203B41FA5}">
                      <a16:colId xmlns:a16="http://schemas.microsoft.com/office/drawing/2014/main" val="20002"/>
                    </a:ext>
                  </a:extLst>
                </a:gridCol>
                <a:gridCol w="1491615">
                  <a:extLst>
                    <a:ext uri="{9D8B030D-6E8A-4147-A177-3AD203B41FA5}">
                      <a16:colId xmlns:a16="http://schemas.microsoft.com/office/drawing/2014/main" val="20003"/>
                    </a:ext>
                  </a:extLst>
                </a:gridCol>
                <a:gridCol w="1548130">
                  <a:extLst>
                    <a:ext uri="{9D8B030D-6E8A-4147-A177-3AD203B41FA5}">
                      <a16:colId xmlns:a16="http://schemas.microsoft.com/office/drawing/2014/main" val="20004"/>
                    </a:ext>
                  </a:extLst>
                </a:gridCol>
              </a:tblGrid>
              <a:tr h="344848">
                <a:tc>
                  <a:txBody>
                    <a:bodyPr/>
                    <a:lstStyle/>
                    <a:p>
                      <a:pPr marL="0" indent="0" algn="l">
                        <a:buNone/>
                      </a:pP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  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2000" i="1" kern="1200" baseline="0" dirty="0">
                          <a:solidFill>
                            <a:schemeClr val="tx1"/>
                          </a:solidFill>
                          <a:latin typeface="Times New Roman" pitchFamily="18" charset="0"/>
                          <a:ea typeface="仿宋" pitchFamily="49" charset="-122"/>
                          <a:cs typeface="+mn-cs"/>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31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32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  …  …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m</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m</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err="1">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err="1">
                          <a:latin typeface="Times New Roman" panose="02020603050405020304" pitchFamily="18" charset="0"/>
                          <a:ea typeface="宋体" panose="02010600030101010101" pitchFamily="2" charset="-122"/>
                          <a:cs typeface="宋体" panose="02010600030101010101" pitchFamily="2" charset="-122"/>
                        </a:rPr>
                        <a:t>mn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灯片编号占位符 7">
            <a:extLst>
              <a:ext uri="{FF2B5EF4-FFF2-40B4-BE49-F238E27FC236}">
                <a16:creationId xmlns:a16="http://schemas.microsoft.com/office/drawing/2014/main" id="{3C77618C-6A05-4293-A694-3C83ECF3833B}"/>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10</a:t>
            </a:fld>
            <a:endParaRPr lang="zh-CN" altLang="en-US" strike="noStrike" noProof="1"/>
          </a:p>
        </p:txBody>
      </p:sp>
      <p:sp>
        <p:nvSpPr>
          <p:cNvPr id="10" name="椭圆 9">
            <a:extLst>
              <a:ext uri="{FF2B5EF4-FFF2-40B4-BE49-F238E27FC236}">
                <a16:creationId xmlns:a16="http://schemas.microsoft.com/office/drawing/2014/main" id="{7AA2C9F4-AC7B-4519-A0D1-EE512A5452EB}"/>
              </a:ext>
            </a:extLst>
          </p:cNvPr>
          <p:cNvSpPr/>
          <p:nvPr/>
        </p:nvSpPr>
        <p:spPr>
          <a:xfrm>
            <a:off x="3343021" y="4024315"/>
            <a:ext cx="2701720" cy="3515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3E00E71D-53BE-465B-BE07-9B0DCD8187F0}"/>
              </a:ext>
            </a:extLst>
          </p:cNvPr>
          <p:cNvCxnSpPr>
            <a:cxnSpLocks/>
            <a:stCxn id="10" idx="2"/>
            <a:endCxn id="12" idx="7"/>
          </p:cNvCxnSpPr>
          <p:nvPr/>
        </p:nvCxnSpPr>
        <p:spPr>
          <a:xfrm flipH="1">
            <a:off x="1725811" y="4200082"/>
            <a:ext cx="1617210" cy="17586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B1999992-D5CE-4BC6-81CE-604FD8F7DE0D}"/>
              </a:ext>
            </a:extLst>
          </p:cNvPr>
          <p:cNvSpPr/>
          <p:nvPr/>
        </p:nvSpPr>
        <p:spPr>
          <a:xfrm>
            <a:off x="227051" y="5916539"/>
            <a:ext cx="1755907"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2F9A29B4-19C4-44C1-A0E3-43C2C134D238}"/>
              </a:ext>
            </a:extLst>
          </p:cNvPr>
          <p:cNvSpPr/>
          <p:nvPr/>
        </p:nvSpPr>
        <p:spPr>
          <a:xfrm>
            <a:off x="3302123" y="5441181"/>
            <a:ext cx="2701720" cy="3917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544B2705-DF3F-4425-A26B-BF5F0BE512C5}"/>
              </a:ext>
            </a:extLst>
          </p:cNvPr>
          <p:cNvCxnSpPr>
            <a:cxnSpLocks/>
            <a:stCxn id="20" idx="6"/>
            <a:endCxn id="22" idx="2"/>
          </p:cNvCxnSpPr>
          <p:nvPr/>
        </p:nvCxnSpPr>
        <p:spPr>
          <a:xfrm>
            <a:off x="6003843" y="5637038"/>
            <a:ext cx="961872" cy="4175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0E014E97-6958-4BB3-BAE2-78E7DE2081D6}"/>
              </a:ext>
            </a:extLst>
          </p:cNvPr>
          <p:cNvSpPr/>
          <p:nvPr/>
        </p:nvSpPr>
        <p:spPr>
          <a:xfrm>
            <a:off x="6965715" y="5904682"/>
            <a:ext cx="1583032" cy="2997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5051" y="1688109"/>
            <a:ext cx="327521" cy="436694"/>
          </a:xfrm>
          <a:prstGeom prst="rect">
            <a:avLst/>
          </a:prstGeom>
        </p:spPr>
      </p:pic>
      <p:grpSp>
        <p:nvGrpSpPr>
          <p:cNvPr id="23" name="组合 114"/>
          <p:cNvGrpSpPr/>
          <p:nvPr/>
        </p:nvGrpSpPr>
        <p:grpSpPr>
          <a:xfrm>
            <a:off x="-900608" y="86081"/>
            <a:ext cx="6225040" cy="710938"/>
            <a:chOff x="-522583" y="3380569"/>
            <a:chExt cx="6225040" cy="710938"/>
          </a:xfrm>
        </p:grpSpPr>
        <p:grpSp>
          <p:nvGrpSpPr>
            <p:cNvPr id="24" name="组合 105"/>
            <p:cNvGrpSpPr/>
            <p:nvPr/>
          </p:nvGrpSpPr>
          <p:grpSpPr>
            <a:xfrm>
              <a:off x="-522583" y="3380569"/>
              <a:ext cx="6225040" cy="710938"/>
              <a:chOff x="-522583" y="3380569"/>
              <a:chExt cx="6225040" cy="710938"/>
            </a:xfrm>
          </p:grpSpPr>
          <p:sp>
            <p:nvSpPr>
              <p:cNvPr id="26"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7"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25" name="图片 24"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13167582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3" presetClass="entr" presetSubtype="1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linds(horizontal)">
                                      <p:cBhvr>
                                        <p:cTn id="48" dur="500"/>
                                        <p:tgtEl>
                                          <p:spTgt spid="3">
                                            <p:txEl>
                                              <p:pRg st="7" end="7"/>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linds(horizontal)">
                                      <p:cBhvr>
                                        <p:cTn id="54" dur="500"/>
                                        <p:tgtEl>
                                          <p:spTgt spid="3">
                                            <p:txEl>
                                              <p:pRg st="9" end="9"/>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blinds(horizontal)">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Effect transition="in" filter="blinds(horizontal)">
                                      <p:cBhvr>
                                        <p:cTn id="8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4" grpId="0" animBg="1"/>
      <p:bldP spid="10" grpId="0" animBg="1"/>
      <p:bldP spid="12"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4845"/>
            <a:ext cx="8579296" cy="4678451"/>
          </a:xfrm>
        </p:spPr>
        <p:txBody>
          <a:bodyPr/>
          <a:lstStyle/>
          <a:p>
            <a:pPr marL="0" indent="0">
              <a:buNone/>
            </a:pPr>
            <a:r>
              <a:rPr lang="zh-CN" altLang="en-US" sz="2400" b="1" dirty="0">
                <a:solidFill>
                  <a:srgbClr val="0000FF"/>
                </a:solidFill>
              </a:rPr>
              <a:t>     (2)  以列序为主序的存储(即</a:t>
            </a:r>
            <a:r>
              <a:rPr lang="zh-CN" altLang="en-US" sz="2400" b="1" dirty="0">
                <a:solidFill>
                  <a:srgbClr val="FF0000"/>
                </a:solidFill>
              </a:rPr>
              <a:t>列优先次序</a:t>
            </a:r>
            <a:r>
              <a:rPr lang="en-US" altLang="zh-CN" sz="2000" b="1" dirty="0">
                <a:solidFill>
                  <a:srgbClr val="0000FF"/>
                </a:solidFill>
              </a:rPr>
              <a:t>(Column Major Order)</a:t>
            </a:r>
            <a:r>
              <a:rPr lang="zh-CN" altLang="en-US" sz="2400" b="1" dirty="0">
                <a:solidFill>
                  <a:srgbClr val="0000FF"/>
                </a:solidFill>
              </a:rPr>
              <a:t>)：</a:t>
            </a:r>
          </a:p>
          <a:p>
            <a:pPr lvl="1">
              <a:buFont typeface="Wingdings" pitchFamily="2" charset="2"/>
              <a:buChar char="p"/>
            </a:pPr>
            <a:r>
              <a:rPr lang="zh-CN" altLang="en-US" sz="2000" b="1" dirty="0">
                <a:solidFill>
                  <a:srgbClr val="FF0000"/>
                </a:solidFill>
              </a:rPr>
              <a:t>存储方式</a:t>
            </a:r>
            <a:r>
              <a:rPr lang="zh-CN" altLang="en-US" sz="2000" b="1" dirty="0"/>
              <a:t>：逐列地顺序存储各元素，如图所示。</a:t>
            </a:r>
            <a:endParaRPr lang="en-US" altLang="zh-CN" sz="2000" b="1" dirty="0"/>
          </a:p>
          <a:p>
            <a:pPr marL="0" indent="0" algn="ctr">
              <a:buNone/>
            </a:pPr>
            <a:endParaRPr lang="en-US" altLang="zh-CN" sz="2000" i="1" dirty="0">
              <a:sym typeface="+mn-ea"/>
            </a:endParaRPr>
          </a:p>
          <a:p>
            <a:pPr marL="0" indent="0" algn="ctr">
              <a:buNone/>
            </a:pPr>
            <a:r>
              <a:rPr lang="zh-CN" altLang="en-US" sz="2000" i="1" dirty="0">
                <a:sym typeface="+mn-ea"/>
              </a:rPr>
              <a:t>a</a:t>
            </a:r>
            <a:r>
              <a:rPr lang="zh-CN" altLang="en-US" sz="2000" baseline="-25000" dirty="0">
                <a:sym typeface="+mn-ea"/>
              </a:rPr>
              <a:t>11</a:t>
            </a:r>
            <a:r>
              <a:rPr lang="zh-CN" altLang="en-US" sz="2000" dirty="0">
                <a:sym typeface="+mn-ea"/>
              </a:rPr>
              <a:t>  </a:t>
            </a:r>
            <a:r>
              <a:rPr lang="zh-CN" altLang="en-US" sz="2000" i="1" dirty="0">
                <a:sym typeface="+mn-ea"/>
              </a:rPr>
              <a:t>a</a:t>
            </a:r>
            <a:r>
              <a:rPr lang="zh-CN" altLang="en-US" sz="2000" baseline="-25000" dirty="0">
                <a:sym typeface="+mn-ea"/>
              </a:rPr>
              <a:t>12</a:t>
            </a:r>
            <a:r>
              <a:rPr lang="zh-CN" altLang="en-US" sz="2000" dirty="0">
                <a:sym typeface="+mn-ea"/>
              </a:rPr>
              <a:t>   </a:t>
            </a:r>
            <a:r>
              <a:rPr lang="zh-CN" altLang="en-US" sz="2000" i="1" dirty="0">
                <a:sym typeface="+mn-ea"/>
              </a:rPr>
              <a:t>a</a:t>
            </a:r>
            <a:r>
              <a:rPr lang="zh-CN" altLang="en-US" sz="2000" baseline="-25000" dirty="0">
                <a:sym typeface="+mn-ea"/>
              </a:rPr>
              <a:t>13</a:t>
            </a:r>
            <a:r>
              <a:rPr lang="zh-CN" altLang="en-US" sz="2000" dirty="0">
                <a:sym typeface="+mn-ea"/>
              </a:rPr>
              <a:t>    …     </a:t>
            </a:r>
            <a:r>
              <a:rPr lang="zh-CN" altLang="en-US" sz="2000" i="1" dirty="0">
                <a:sym typeface="+mn-ea"/>
              </a:rPr>
              <a:t>a</a:t>
            </a:r>
            <a:r>
              <a:rPr lang="zh-CN" altLang="en-US" sz="2000" baseline="-25000" dirty="0">
                <a:sym typeface="+mn-ea"/>
              </a:rPr>
              <a:t>1</a:t>
            </a:r>
            <a:r>
              <a:rPr lang="zh-CN" altLang="en-US" sz="2000" i="1" baseline="-25000" dirty="0">
                <a:sym typeface="+mn-ea"/>
              </a:rPr>
              <a:t>n</a:t>
            </a:r>
            <a:endParaRPr lang="zh-CN" altLang="en-US" sz="2000" i="1" dirty="0"/>
          </a:p>
          <a:p>
            <a:pPr marL="0" indent="0" algn="ctr">
              <a:buNone/>
            </a:pPr>
            <a:r>
              <a:rPr lang="zh-CN" altLang="en-US" sz="2000" i="1" dirty="0">
                <a:sym typeface="+mn-ea"/>
              </a:rPr>
              <a:t>a</a:t>
            </a:r>
            <a:r>
              <a:rPr lang="zh-CN" altLang="en-US" sz="2000" baseline="-25000" dirty="0">
                <a:sym typeface="+mn-ea"/>
              </a:rPr>
              <a:t>21</a:t>
            </a:r>
            <a:r>
              <a:rPr lang="zh-CN" altLang="en-US" sz="2000" dirty="0">
                <a:sym typeface="+mn-ea"/>
              </a:rPr>
              <a:t>  </a:t>
            </a:r>
            <a:r>
              <a:rPr lang="zh-CN" altLang="en-US" sz="2000" i="1" dirty="0">
                <a:sym typeface="+mn-ea"/>
              </a:rPr>
              <a:t>a</a:t>
            </a:r>
            <a:r>
              <a:rPr lang="zh-CN" altLang="en-US" sz="2000" baseline="-25000" dirty="0">
                <a:sym typeface="+mn-ea"/>
              </a:rPr>
              <a:t>22</a:t>
            </a:r>
            <a:r>
              <a:rPr lang="zh-CN" altLang="en-US" sz="2000" dirty="0">
                <a:sym typeface="+mn-ea"/>
              </a:rPr>
              <a:t>   </a:t>
            </a:r>
            <a:r>
              <a:rPr lang="zh-CN" altLang="en-US" sz="2000" i="1" dirty="0">
                <a:sym typeface="+mn-ea"/>
              </a:rPr>
              <a:t>a</a:t>
            </a:r>
            <a:r>
              <a:rPr lang="zh-CN" altLang="en-US" sz="2000" baseline="-25000" dirty="0">
                <a:sym typeface="+mn-ea"/>
              </a:rPr>
              <a:t>23</a:t>
            </a:r>
            <a:r>
              <a:rPr lang="zh-CN" altLang="en-US" sz="2000" dirty="0">
                <a:sym typeface="+mn-ea"/>
              </a:rPr>
              <a:t>    …     </a:t>
            </a:r>
            <a:r>
              <a:rPr lang="zh-CN" altLang="en-US" sz="2000" i="1" dirty="0">
                <a:sym typeface="+mn-ea"/>
              </a:rPr>
              <a:t>a</a:t>
            </a:r>
            <a:r>
              <a:rPr lang="zh-CN" altLang="en-US" sz="2000" baseline="-25000" dirty="0">
                <a:sym typeface="+mn-ea"/>
              </a:rPr>
              <a:t>2</a:t>
            </a:r>
            <a:r>
              <a:rPr lang="zh-CN" altLang="en-US" sz="2000" i="1" baseline="-25000" dirty="0">
                <a:sym typeface="+mn-ea"/>
              </a:rPr>
              <a:t>n</a:t>
            </a:r>
            <a:endParaRPr lang="zh-CN" altLang="en-US" sz="2000" i="1" dirty="0"/>
          </a:p>
          <a:p>
            <a:pPr marL="0" indent="0" algn="ctr">
              <a:buNone/>
            </a:pPr>
            <a:r>
              <a:rPr lang="zh-CN" altLang="en-US" sz="2000" i="1" dirty="0">
                <a:sym typeface="+mn-ea"/>
              </a:rPr>
              <a:t>a</a:t>
            </a:r>
            <a:r>
              <a:rPr lang="zh-CN" altLang="en-US" sz="2000" baseline="-25000" dirty="0">
                <a:sym typeface="+mn-ea"/>
              </a:rPr>
              <a:t>31</a:t>
            </a:r>
            <a:r>
              <a:rPr lang="zh-CN" altLang="en-US" sz="2000" dirty="0">
                <a:sym typeface="+mn-ea"/>
              </a:rPr>
              <a:t>  </a:t>
            </a:r>
            <a:r>
              <a:rPr lang="zh-CN" altLang="en-US" sz="2000" i="1" dirty="0">
                <a:sym typeface="+mn-ea"/>
              </a:rPr>
              <a:t>a</a:t>
            </a:r>
            <a:r>
              <a:rPr lang="zh-CN" altLang="en-US" sz="2000" baseline="-25000" dirty="0">
                <a:sym typeface="+mn-ea"/>
              </a:rPr>
              <a:t>32</a:t>
            </a:r>
            <a:r>
              <a:rPr lang="zh-CN" altLang="en-US" sz="2000" dirty="0">
                <a:sym typeface="+mn-ea"/>
              </a:rPr>
              <a:t>   </a:t>
            </a:r>
            <a:r>
              <a:rPr lang="zh-CN" altLang="en-US" sz="2000" i="1" dirty="0">
                <a:sym typeface="+mn-ea"/>
              </a:rPr>
              <a:t>a</a:t>
            </a:r>
            <a:r>
              <a:rPr lang="zh-CN" altLang="en-US" sz="2000" baseline="-25000" dirty="0">
                <a:sym typeface="+mn-ea"/>
              </a:rPr>
              <a:t>33</a:t>
            </a:r>
            <a:r>
              <a:rPr lang="zh-CN" altLang="en-US" sz="2000" dirty="0">
                <a:sym typeface="+mn-ea"/>
              </a:rPr>
              <a:t>    …     </a:t>
            </a:r>
            <a:r>
              <a:rPr lang="zh-CN" altLang="en-US" sz="2000" i="1" dirty="0">
                <a:sym typeface="+mn-ea"/>
              </a:rPr>
              <a:t>a</a:t>
            </a:r>
            <a:r>
              <a:rPr lang="zh-CN" altLang="en-US" sz="2000" baseline="-25000" dirty="0">
                <a:sym typeface="+mn-ea"/>
              </a:rPr>
              <a:t>3</a:t>
            </a:r>
            <a:r>
              <a:rPr lang="zh-CN" altLang="en-US" sz="2000" i="1" baseline="-25000" dirty="0">
                <a:sym typeface="+mn-ea"/>
              </a:rPr>
              <a:t>n</a:t>
            </a:r>
            <a:endParaRPr lang="zh-CN" altLang="en-US" sz="2000" i="1" dirty="0"/>
          </a:p>
          <a:p>
            <a:pPr marL="0" indent="0" algn="ctr">
              <a:buNone/>
            </a:pPr>
            <a:r>
              <a:rPr lang="zh-CN" altLang="en-US" sz="2000" dirty="0">
                <a:sym typeface="+mn-ea"/>
              </a:rPr>
              <a:t>…       …  …  …   …</a:t>
            </a:r>
            <a:endParaRPr lang="zh-CN" altLang="en-US" sz="2000" dirty="0"/>
          </a:p>
          <a:p>
            <a:pPr marL="0" indent="0" algn="ctr">
              <a:buNone/>
            </a:pPr>
            <a:r>
              <a:rPr lang="zh-CN" altLang="en-US" sz="2000" i="1" dirty="0">
                <a:sym typeface="+mn-ea"/>
              </a:rPr>
              <a:t> a</a:t>
            </a:r>
            <a:r>
              <a:rPr lang="zh-CN" altLang="en-US" sz="2000" i="1" baseline="-25000" dirty="0">
                <a:sym typeface="+mn-ea"/>
              </a:rPr>
              <a:t>m</a:t>
            </a:r>
            <a:r>
              <a:rPr lang="zh-CN" altLang="en-US" sz="2000" baseline="-25000" dirty="0">
                <a:sym typeface="+mn-ea"/>
              </a:rPr>
              <a:t>1</a:t>
            </a:r>
            <a:r>
              <a:rPr lang="zh-CN" altLang="en-US" sz="2000" dirty="0">
                <a:sym typeface="+mn-ea"/>
              </a:rPr>
              <a:t>  </a:t>
            </a:r>
            <a:r>
              <a:rPr lang="zh-CN" altLang="en-US" sz="2000" i="1" dirty="0">
                <a:sym typeface="+mn-ea"/>
              </a:rPr>
              <a:t>a</a:t>
            </a:r>
            <a:r>
              <a:rPr lang="zh-CN" altLang="en-US" sz="2000" i="1" baseline="-25000" dirty="0">
                <a:sym typeface="+mn-ea"/>
              </a:rPr>
              <a:t>m</a:t>
            </a:r>
            <a:r>
              <a:rPr lang="zh-CN" altLang="en-US" sz="2000" baseline="-25000" dirty="0">
                <a:sym typeface="+mn-ea"/>
              </a:rPr>
              <a:t>2</a:t>
            </a:r>
            <a:r>
              <a:rPr lang="zh-CN" altLang="en-US" sz="2000" dirty="0">
                <a:sym typeface="+mn-ea"/>
              </a:rPr>
              <a:t>   </a:t>
            </a:r>
            <a:r>
              <a:rPr lang="zh-CN" altLang="en-US" sz="2000" i="1" dirty="0">
                <a:sym typeface="+mn-ea"/>
              </a:rPr>
              <a:t>a</a:t>
            </a:r>
            <a:r>
              <a:rPr lang="zh-CN" altLang="en-US" sz="2000" i="1" baseline="-25000" dirty="0">
                <a:sym typeface="+mn-ea"/>
              </a:rPr>
              <a:t>m</a:t>
            </a:r>
            <a:r>
              <a:rPr lang="zh-CN" altLang="en-US" sz="2000" baseline="-25000" dirty="0">
                <a:sym typeface="+mn-ea"/>
              </a:rPr>
              <a:t>3</a:t>
            </a:r>
            <a:r>
              <a:rPr lang="zh-CN" altLang="en-US" sz="2000" dirty="0">
                <a:sym typeface="+mn-ea"/>
              </a:rPr>
              <a:t>    …   </a:t>
            </a:r>
            <a:r>
              <a:rPr lang="zh-CN" altLang="en-US" sz="2000" i="1" dirty="0">
                <a:sym typeface="+mn-ea"/>
              </a:rPr>
              <a:t>a</a:t>
            </a:r>
            <a:r>
              <a:rPr lang="zh-CN" altLang="en-US" sz="2000" i="1" baseline="-25000" dirty="0">
                <a:sym typeface="+mn-ea"/>
              </a:rPr>
              <a:t>mn</a:t>
            </a:r>
            <a:endParaRPr lang="zh-CN" altLang="en-US" sz="2000" i="1" dirty="0"/>
          </a:p>
          <a:p>
            <a:pPr marL="0" indent="0" algn="ctr">
              <a:buNone/>
            </a:pPr>
            <a:endParaRPr lang="en-US" altLang="zh-CN" sz="2000" dirty="0">
              <a:sym typeface="+mn-ea"/>
            </a:endParaRPr>
          </a:p>
          <a:p>
            <a:pPr marL="0" indent="0" algn="ctr">
              <a:buNone/>
            </a:pPr>
            <a:endParaRPr lang="en-US" altLang="zh-CN" sz="2000" dirty="0">
              <a:sym typeface="+mn-ea"/>
            </a:endParaRPr>
          </a:p>
          <a:p>
            <a:pPr algn="just"/>
            <a:endParaRPr lang="en-US" altLang="zh-CN" sz="2000" dirty="0"/>
          </a:p>
          <a:p>
            <a:pPr algn="just">
              <a:buClr>
                <a:srgbClr val="FF0000"/>
              </a:buClr>
              <a:buFont typeface="Wingdings" pitchFamily="2" charset="2"/>
              <a:buChar char="p"/>
            </a:pPr>
            <a:r>
              <a:rPr lang="zh-CN" altLang="en-US" sz="2000" dirty="0"/>
              <a:t>FORTRAN语言中采用的是这种方法。</a:t>
            </a:r>
          </a:p>
        </p:txBody>
      </p:sp>
      <p:sp>
        <p:nvSpPr>
          <p:cNvPr id="14" name="双括号 13"/>
          <p:cNvSpPr/>
          <p:nvPr/>
        </p:nvSpPr>
        <p:spPr>
          <a:xfrm>
            <a:off x="3208548" y="2713449"/>
            <a:ext cx="2979062" cy="151193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灯片编号占位符 7">
            <a:extLst>
              <a:ext uri="{FF2B5EF4-FFF2-40B4-BE49-F238E27FC236}">
                <a16:creationId xmlns:a16="http://schemas.microsoft.com/office/drawing/2014/main" id="{2D1601D6-50E1-4472-AB93-6EC3D2922DD6}"/>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11</a:t>
            </a:fld>
            <a:endParaRPr lang="zh-CN" altLang="en-US" strike="noStrike" noProof="1"/>
          </a:p>
        </p:txBody>
      </p:sp>
      <p:sp>
        <p:nvSpPr>
          <p:cNvPr id="10" name="椭圆 9">
            <a:extLst>
              <a:ext uri="{FF2B5EF4-FFF2-40B4-BE49-F238E27FC236}">
                <a16:creationId xmlns:a16="http://schemas.microsoft.com/office/drawing/2014/main" id="{41DB1AA1-2E87-4E6C-8407-765B110C85C3}"/>
              </a:ext>
            </a:extLst>
          </p:cNvPr>
          <p:cNvSpPr/>
          <p:nvPr/>
        </p:nvSpPr>
        <p:spPr>
          <a:xfrm>
            <a:off x="3462704" y="2574667"/>
            <a:ext cx="536441" cy="19037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B8504FB9-20CE-43A3-9D97-E87CDF5B8FE7}"/>
              </a:ext>
            </a:extLst>
          </p:cNvPr>
          <p:cNvCxnSpPr>
            <a:cxnSpLocks/>
            <a:stCxn id="10" idx="2"/>
          </p:cNvCxnSpPr>
          <p:nvPr/>
        </p:nvCxnSpPr>
        <p:spPr>
          <a:xfrm flipH="1">
            <a:off x="2069600" y="3526556"/>
            <a:ext cx="1393104" cy="11757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71C3F2F-17D2-4E53-9B27-8CB6CF988CC3}"/>
              </a:ext>
            </a:extLst>
          </p:cNvPr>
          <p:cNvSpPr/>
          <p:nvPr/>
        </p:nvSpPr>
        <p:spPr>
          <a:xfrm>
            <a:off x="410748" y="4606730"/>
            <a:ext cx="1772946" cy="3845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EAF55CB-92BF-46A0-A271-61EB9CBB55C4}"/>
              </a:ext>
            </a:extLst>
          </p:cNvPr>
          <p:cNvSpPr/>
          <p:nvPr/>
        </p:nvSpPr>
        <p:spPr>
          <a:xfrm>
            <a:off x="5488608" y="2527408"/>
            <a:ext cx="504056" cy="1887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65E22990-AFCC-42A5-B6B4-9702030244B2}"/>
              </a:ext>
            </a:extLst>
          </p:cNvPr>
          <p:cNvCxnSpPr>
            <a:cxnSpLocks/>
          </p:cNvCxnSpPr>
          <p:nvPr/>
        </p:nvCxnSpPr>
        <p:spPr>
          <a:xfrm>
            <a:off x="5983228" y="3483495"/>
            <a:ext cx="1646827" cy="11219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84FF7473-BE6D-44E8-8610-BC22EC7A4FBC}"/>
              </a:ext>
            </a:extLst>
          </p:cNvPr>
          <p:cNvSpPr/>
          <p:nvPr/>
        </p:nvSpPr>
        <p:spPr>
          <a:xfrm>
            <a:off x="7129644" y="4606730"/>
            <a:ext cx="1583850" cy="3845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457739" y="774977"/>
            <a:ext cx="8229600" cy="660930"/>
          </a:xfrm>
        </p:spPr>
        <p:txBody>
          <a:bodyPr>
            <a:normAutofit/>
          </a:body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a:solidFill>
                  <a:srgbClr val="FF0000"/>
                </a:solidFill>
                <a:latin typeface="Times New Roman" panose="02020603050405020304" pitchFamily="18" charset="0"/>
                <a:sym typeface="+mn-ea"/>
              </a:rPr>
              <a:t>.</a:t>
            </a:r>
            <a:r>
              <a:rPr lang="en-US" altLang="zh-CN" sz="2800" dirty="0">
                <a:solidFill>
                  <a:srgbClr val="FF0000"/>
                </a:solidFill>
                <a:latin typeface="Times New Roman" panose="02020603050405020304" pitchFamily="18" charset="0"/>
                <a:sym typeface="+mn-ea"/>
              </a:rPr>
              <a:t>2</a:t>
            </a:r>
            <a:r>
              <a:rPr lang="zh-CN" altLang="en-US" sz="2800" dirty="0">
                <a:solidFill>
                  <a:srgbClr val="FF0000"/>
                </a:solidFill>
                <a:latin typeface="Times New Roman" panose="02020603050405020304" pitchFamily="18" charset="0"/>
                <a:sym typeface="+mn-ea"/>
              </a:rPr>
              <a:t>.2 数组的顺序存储</a:t>
            </a:r>
            <a:r>
              <a:rPr lang="en-US" altLang="zh-CN" sz="2800" dirty="0">
                <a:solidFill>
                  <a:srgbClr val="FF0000"/>
                </a:solidFill>
                <a:latin typeface="Times New Roman" panose="02020603050405020304" pitchFamily="18" charset="0"/>
                <a:sym typeface="+mn-ea"/>
              </a:rPr>
              <a:t>(Sequence Storage)</a:t>
            </a:r>
            <a:endParaRPr lang="zh-CN" altLang="en-US" sz="2800" dirty="0">
              <a:solidFill>
                <a:srgbClr val="FF0000"/>
              </a:solidFill>
              <a:latin typeface="Times New Roman" panose="02020603050405020304" pitchFamily="18" charset="0"/>
            </a:endParaRPr>
          </a:p>
        </p:txBody>
      </p:sp>
      <p:grpSp>
        <p:nvGrpSpPr>
          <p:cNvPr id="19" name="组合 114"/>
          <p:cNvGrpSpPr/>
          <p:nvPr/>
        </p:nvGrpSpPr>
        <p:grpSpPr>
          <a:xfrm>
            <a:off x="-900608" y="86081"/>
            <a:ext cx="6225040" cy="710938"/>
            <a:chOff x="-522583" y="3380569"/>
            <a:chExt cx="6225040" cy="710938"/>
          </a:xfrm>
        </p:grpSpPr>
        <p:grpSp>
          <p:nvGrpSpPr>
            <p:cNvPr id="20" name="组合 105"/>
            <p:cNvGrpSpPr/>
            <p:nvPr/>
          </p:nvGrpSpPr>
          <p:grpSpPr>
            <a:xfrm>
              <a:off x="-522583" y="3380569"/>
              <a:ext cx="6225040" cy="710938"/>
              <a:chOff x="-522583" y="3380569"/>
              <a:chExt cx="6225040" cy="710938"/>
            </a:xfrm>
          </p:grpSpPr>
          <p:sp>
            <p:nvSpPr>
              <p:cNvPr id="2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21" name="图片 20" descr="12.jpg"/>
            <p:cNvPicPr>
              <a:picLocks noChangeAspect="1"/>
            </p:cNvPicPr>
            <p:nvPr/>
          </p:nvPicPr>
          <p:blipFill>
            <a:blip r:embed="rId2" cstate="print"/>
            <a:stretch>
              <a:fillRect/>
            </a:stretch>
          </p:blipFill>
          <p:spPr>
            <a:xfrm>
              <a:off x="1115929" y="3530600"/>
              <a:ext cx="446172" cy="431048"/>
            </a:xfrm>
            <a:prstGeom prst="rect">
              <a:avLst/>
            </a:prstGeom>
          </p:spPr>
        </p:pic>
      </p:grpSp>
      <p:graphicFrame>
        <p:nvGraphicFramePr>
          <p:cNvPr id="24" name="表格 -1"/>
          <p:cNvGraphicFramePr/>
          <p:nvPr>
            <p:extLst>
              <p:ext uri="{D42A27DB-BD31-4B8C-83A1-F6EECF244321}">
                <p14:modId xmlns:p14="http://schemas.microsoft.com/office/powerpoint/2010/main" val="2870985625"/>
              </p:ext>
            </p:extLst>
          </p:nvPr>
        </p:nvGraphicFramePr>
        <p:xfrm>
          <a:off x="422556" y="4606730"/>
          <a:ext cx="8279130" cy="344848"/>
        </p:xfrm>
        <a:graphic>
          <a:graphicData uri="http://schemas.openxmlformats.org/drawingml/2006/table">
            <a:tbl>
              <a:tblPr firstRow="1" bandRow="1">
                <a:tableStyleId>{5940675A-B579-460E-94D1-54222C63F5DA}</a:tableStyleId>
              </a:tblPr>
              <a:tblGrid>
                <a:gridCol w="1798320">
                  <a:extLst>
                    <a:ext uri="{9D8B030D-6E8A-4147-A177-3AD203B41FA5}">
                      <a16:colId xmlns:a16="http://schemas.microsoft.com/office/drawing/2014/main" val="20000"/>
                    </a:ext>
                  </a:extLst>
                </a:gridCol>
                <a:gridCol w="1831340">
                  <a:extLst>
                    <a:ext uri="{9D8B030D-6E8A-4147-A177-3AD203B41FA5}">
                      <a16:colId xmlns:a16="http://schemas.microsoft.com/office/drawing/2014/main" val="20001"/>
                    </a:ext>
                  </a:extLst>
                </a:gridCol>
                <a:gridCol w="1609725">
                  <a:extLst>
                    <a:ext uri="{9D8B030D-6E8A-4147-A177-3AD203B41FA5}">
                      <a16:colId xmlns:a16="http://schemas.microsoft.com/office/drawing/2014/main" val="20002"/>
                    </a:ext>
                  </a:extLst>
                </a:gridCol>
                <a:gridCol w="1491615">
                  <a:extLst>
                    <a:ext uri="{9D8B030D-6E8A-4147-A177-3AD203B41FA5}">
                      <a16:colId xmlns:a16="http://schemas.microsoft.com/office/drawing/2014/main" val="20003"/>
                    </a:ext>
                  </a:extLst>
                </a:gridCol>
                <a:gridCol w="1548130">
                  <a:extLst>
                    <a:ext uri="{9D8B030D-6E8A-4147-A177-3AD203B41FA5}">
                      <a16:colId xmlns:a16="http://schemas.microsoft.com/office/drawing/2014/main" val="20004"/>
                    </a:ext>
                  </a:extLst>
                </a:gridCol>
              </a:tblGrid>
              <a:tr h="344848">
                <a:tc>
                  <a:txBody>
                    <a:bodyPr/>
                    <a:lstStyle/>
                    <a:p>
                      <a:pPr marL="0" indent="0" algn="l">
                        <a:buNone/>
                      </a:pP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  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2000" i="1" kern="1200" baseline="0" dirty="0">
                          <a:solidFill>
                            <a:schemeClr val="tx1"/>
                          </a:solidFill>
                          <a:latin typeface="Times New Roman" pitchFamily="18" charset="0"/>
                          <a:ea typeface="仿宋" pitchFamily="49" charset="-122"/>
                          <a:cs typeface="+mn-cs"/>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31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32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  …  …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m</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m</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err="1">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err="1">
                          <a:latin typeface="Times New Roman" panose="02020603050405020304" pitchFamily="18" charset="0"/>
                          <a:ea typeface="宋体" panose="02010600030101010101" pitchFamily="2" charset="-122"/>
                          <a:cs typeface="宋体" panose="02010600030101010101" pitchFamily="2" charset="-122"/>
                        </a:rPr>
                        <a:t>mn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1805051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blinds(horizontal)">
                                      <p:cBhvr>
                                        <p:cTn id="5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10" grpId="0" animBg="1"/>
      <p:bldP spid="12" grpId="0" animBg="1"/>
      <p:bldP spid="15" grpId="0" animBg="1"/>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785926"/>
            <a:ext cx="8298592" cy="4335257"/>
          </a:xfrm>
        </p:spPr>
        <p:txBody>
          <a:bodyPr/>
          <a:lstStyle/>
          <a:p>
            <a:pPr>
              <a:buClr>
                <a:srgbClr val="FF0000"/>
              </a:buClr>
              <a:buFont typeface="Wingdings" pitchFamily="2" charset="2"/>
              <a:buChar char="p"/>
            </a:pPr>
            <a:r>
              <a:rPr lang="zh-CN" altLang="en-US" sz="2000" b="1" dirty="0"/>
              <a:t>由于顺序存储方式的规律性，较易实现数组元素的地址求解：</a:t>
            </a:r>
          </a:p>
          <a:p>
            <a:pPr>
              <a:buClr>
                <a:srgbClr val="FF0000"/>
              </a:buClr>
              <a:buFont typeface="Wingdings" pitchFamily="2" charset="2"/>
              <a:buChar char="p"/>
            </a:pPr>
            <a:r>
              <a:rPr lang="zh-CN" altLang="en-US" sz="2000" b="1" dirty="0"/>
              <a:t>对给定的二维数组的元素A</a:t>
            </a:r>
            <a:r>
              <a:rPr lang="en-US" altLang="zh-CN" sz="2000" b="1" dirty="0"/>
              <a:t>[</a:t>
            </a:r>
            <a:r>
              <a:rPr lang="zh-CN" altLang="en-US" sz="2000" b="1" i="1" dirty="0"/>
              <a:t>i</a:t>
            </a:r>
            <a:r>
              <a:rPr lang="zh-CN" altLang="en-US" sz="2000" b="1" dirty="0"/>
              <a:t>, </a:t>
            </a:r>
            <a:r>
              <a:rPr lang="zh-CN" altLang="en-US" sz="2000" b="1" i="1" dirty="0"/>
              <a:t>j</a:t>
            </a:r>
            <a:r>
              <a:rPr lang="en-US" altLang="zh-CN" sz="2000" b="1" dirty="0"/>
              <a:t>]</a:t>
            </a:r>
            <a:r>
              <a:rPr lang="zh-CN" altLang="en-US" sz="2000" b="1" dirty="0"/>
              <a:t>，</a:t>
            </a:r>
            <a:endParaRPr lang="en-US" altLang="zh-CN" sz="2000" b="1" dirty="0"/>
          </a:p>
          <a:p>
            <a:pPr>
              <a:buClr>
                <a:srgbClr val="FF0000"/>
              </a:buClr>
              <a:buFont typeface="Wingdings" pitchFamily="2" charset="2"/>
              <a:buChar char="p"/>
            </a:pPr>
            <a:r>
              <a:rPr lang="zh-CN" altLang="en-US" sz="2000" b="1" dirty="0">
                <a:solidFill>
                  <a:srgbClr val="FF0000"/>
                </a:solidFill>
              </a:rPr>
              <a:t>行优先存储方式</a:t>
            </a:r>
            <a:r>
              <a:rPr lang="zh-CN" altLang="en-US" sz="2000" b="1" dirty="0"/>
              <a:t>中，该元素的</a:t>
            </a:r>
            <a:r>
              <a:rPr lang="zh-CN" altLang="en-US" sz="2000" b="1" dirty="0">
                <a:solidFill>
                  <a:srgbClr val="FF0000"/>
                </a:solidFill>
              </a:rPr>
              <a:t>序号</a:t>
            </a:r>
            <a:r>
              <a:rPr lang="zh-CN" altLang="en-US" sz="2000" b="1" dirty="0"/>
              <a:t>为：</a:t>
            </a:r>
            <a:endParaRPr lang="en-US" altLang="zh-CN" sz="2000" b="1" dirty="0"/>
          </a:p>
          <a:p>
            <a:pPr lvl="1">
              <a:buClr>
                <a:srgbClr val="FF0000"/>
              </a:buClr>
              <a:buFont typeface="Wingdings" pitchFamily="2" charset="2"/>
              <a:buChar char="p"/>
            </a:pPr>
            <a:r>
              <a:rPr lang="zh-CN" altLang="en-US" sz="1800" b="1" dirty="0"/>
              <a:t>Num(</a:t>
            </a:r>
            <a:r>
              <a:rPr lang="zh-CN" altLang="en-US" sz="1800" b="1" i="1" dirty="0"/>
              <a:t>i</a:t>
            </a:r>
            <a:r>
              <a:rPr lang="zh-CN" altLang="en-US" sz="1800" b="1" dirty="0"/>
              <a:t>, </a:t>
            </a:r>
            <a:r>
              <a:rPr lang="zh-CN" altLang="en-US" sz="1800" b="1" i="1" dirty="0"/>
              <a:t>j</a:t>
            </a:r>
            <a:r>
              <a:rPr lang="zh-CN" altLang="en-US" sz="1800" b="1" dirty="0"/>
              <a:t>)=(</a:t>
            </a:r>
            <a:r>
              <a:rPr lang="zh-CN" altLang="en-US" sz="1800" b="1" i="1" dirty="0"/>
              <a:t>i</a:t>
            </a:r>
            <a:r>
              <a:rPr lang="zh-CN" altLang="en-US" sz="1800" b="1" dirty="0"/>
              <a:t>-1)*</a:t>
            </a:r>
            <a:r>
              <a:rPr lang="zh-CN" altLang="en-US" sz="1800" b="1" i="1" dirty="0"/>
              <a:t>n</a:t>
            </a:r>
            <a:r>
              <a:rPr lang="zh-CN" altLang="en-US" sz="1800" b="1" dirty="0"/>
              <a:t>+</a:t>
            </a:r>
            <a:r>
              <a:rPr lang="zh-CN" altLang="en-US" sz="1800" b="1" i="1" dirty="0"/>
              <a:t>j</a:t>
            </a:r>
            <a:r>
              <a:rPr lang="zh-CN" altLang="en-US" sz="1800" b="1" dirty="0"/>
              <a:t>，</a:t>
            </a:r>
            <a:endParaRPr lang="en-US" altLang="zh-CN" sz="1800" b="1" dirty="0"/>
          </a:p>
          <a:p>
            <a:pPr>
              <a:buFont typeface="Wingdings" pitchFamily="2" charset="2"/>
              <a:buChar char="p"/>
            </a:pPr>
            <a:r>
              <a:rPr lang="zh-CN" altLang="en-US" sz="2000" b="1" dirty="0">
                <a:solidFill>
                  <a:srgbClr val="FF0000"/>
                </a:solidFill>
              </a:rPr>
              <a:t>列优先存储方式</a:t>
            </a:r>
            <a:r>
              <a:rPr lang="zh-CN" altLang="en-US" sz="2000" b="1" dirty="0"/>
              <a:t>中，该元素的</a:t>
            </a:r>
            <a:r>
              <a:rPr lang="zh-CN" altLang="en-US" sz="2000" b="1" dirty="0">
                <a:solidFill>
                  <a:srgbClr val="FF0000"/>
                </a:solidFill>
              </a:rPr>
              <a:t>序号</a:t>
            </a:r>
            <a:r>
              <a:rPr lang="zh-CN" altLang="en-US" sz="2000" b="1" dirty="0"/>
              <a:t>为：</a:t>
            </a:r>
            <a:endParaRPr lang="en-US" altLang="zh-CN" sz="2000" b="1" dirty="0"/>
          </a:p>
          <a:p>
            <a:pPr lvl="1">
              <a:buClr>
                <a:srgbClr val="FF0000"/>
              </a:buClr>
              <a:buFont typeface="Wingdings" pitchFamily="2" charset="2"/>
              <a:buChar char="p"/>
            </a:pPr>
            <a:r>
              <a:rPr lang="zh-CN" altLang="en-US" sz="1800" b="1" dirty="0"/>
              <a:t>Num(</a:t>
            </a:r>
            <a:r>
              <a:rPr lang="zh-CN" altLang="en-US" sz="1800" b="1" i="1" dirty="0"/>
              <a:t>i</a:t>
            </a:r>
            <a:r>
              <a:rPr lang="zh-CN" altLang="en-US" sz="1800" b="1" dirty="0"/>
              <a:t>, </a:t>
            </a:r>
            <a:r>
              <a:rPr lang="zh-CN" altLang="en-US" sz="1800" b="1" i="1" dirty="0"/>
              <a:t>j</a:t>
            </a:r>
            <a:r>
              <a:rPr lang="zh-CN" altLang="en-US" sz="1800" b="1" dirty="0"/>
              <a:t>)=(</a:t>
            </a:r>
            <a:r>
              <a:rPr lang="zh-CN" altLang="en-US" sz="1800" b="1" i="1" dirty="0"/>
              <a:t>j</a:t>
            </a:r>
            <a:r>
              <a:rPr lang="zh-CN" altLang="en-US" sz="1800" b="1" dirty="0"/>
              <a:t>-1)*</a:t>
            </a:r>
            <a:r>
              <a:rPr lang="zh-CN" altLang="en-US" sz="1800" b="1" i="1" dirty="0"/>
              <a:t>m</a:t>
            </a:r>
            <a:r>
              <a:rPr lang="zh-CN" altLang="en-US" sz="1800" b="1" dirty="0"/>
              <a:t>+</a:t>
            </a:r>
            <a:r>
              <a:rPr lang="zh-CN" altLang="en-US" sz="1800" b="1" i="1" dirty="0"/>
              <a:t>i</a:t>
            </a:r>
            <a:r>
              <a:rPr lang="zh-CN" altLang="en-US" sz="1800" b="1" dirty="0"/>
              <a:t>。</a:t>
            </a:r>
          </a:p>
          <a:p>
            <a:pPr>
              <a:buClr>
                <a:srgbClr val="FF0000"/>
              </a:buClr>
              <a:buFont typeface="Wingdings" pitchFamily="2" charset="2"/>
              <a:buChar char="p"/>
            </a:pPr>
            <a:r>
              <a:rPr lang="zh-CN" altLang="en-US" sz="2000" b="1" dirty="0"/>
              <a:t>若给定存储区的起始地址为</a:t>
            </a:r>
            <a:r>
              <a:rPr lang="zh-CN" altLang="en-US" sz="2000" b="1" i="1" dirty="0"/>
              <a:t>Addr0</a:t>
            </a:r>
            <a:r>
              <a:rPr lang="zh-CN" altLang="en-US" sz="2000" b="1" dirty="0"/>
              <a:t>,每个元素占</a:t>
            </a:r>
            <a:r>
              <a:rPr lang="zh-CN" altLang="en-US" sz="2000" b="1" i="1" dirty="0"/>
              <a:t>c</a:t>
            </a:r>
            <a:r>
              <a:rPr lang="zh-CN" altLang="en-US" sz="2000" b="1" dirty="0"/>
              <a:t>个单元，</a:t>
            </a:r>
            <a:endParaRPr lang="en-US" altLang="zh-CN" sz="2000" b="1" dirty="0"/>
          </a:p>
          <a:p>
            <a:pPr>
              <a:buClr>
                <a:srgbClr val="FF0000"/>
              </a:buClr>
              <a:buFont typeface="Wingdings" pitchFamily="2" charset="2"/>
              <a:buChar char="p"/>
            </a:pPr>
            <a:r>
              <a:rPr lang="zh-CN" altLang="en-US" sz="2000" b="1" dirty="0"/>
              <a:t>则元素A</a:t>
            </a:r>
            <a:r>
              <a:rPr lang="en-US" altLang="zh-CN" sz="2000" b="1" dirty="0"/>
              <a:t>[</a:t>
            </a:r>
            <a:r>
              <a:rPr lang="zh-CN" altLang="en-US" sz="2000" b="1" i="1" dirty="0"/>
              <a:t>i</a:t>
            </a:r>
            <a:r>
              <a:rPr lang="zh-CN" altLang="en-US" sz="2000" b="1" dirty="0"/>
              <a:t>, </a:t>
            </a:r>
            <a:r>
              <a:rPr lang="zh-CN" altLang="en-US" sz="2000" b="1" i="1" dirty="0"/>
              <a:t>j</a:t>
            </a:r>
            <a:r>
              <a:rPr lang="en-US" altLang="zh-CN" sz="2000" b="1" dirty="0"/>
              <a:t>]</a:t>
            </a:r>
            <a:r>
              <a:rPr lang="zh-CN" altLang="en-US" sz="2000" b="1" dirty="0"/>
              <a:t>在内存中的</a:t>
            </a:r>
            <a:r>
              <a:rPr lang="zh-CN" altLang="en-US" sz="2000" b="1" dirty="0">
                <a:solidFill>
                  <a:srgbClr val="FF0000"/>
                </a:solidFill>
              </a:rPr>
              <a:t>地址</a:t>
            </a:r>
            <a:r>
              <a:rPr lang="zh-CN" altLang="en-US" sz="2000" b="1" dirty="0"/>
              <a:t>为：Loc(</a:t>
            </a:r>
            <a:r>
              <a:rPr lang="zh-CN" altLang="en-US" sz="2000" b="1" i="1" dirty="0"/>
              <a:t>i</a:t>
            </a:r>
            <a:r>
              <a:rPr lang="zh-CN" altLang="en-US" sz="2000" b="1" dirty="0"/>
              <a:t>, </a:t>
            </a:r>
            <a:r>
              <a:rPr lang="zh-CN" altLang="en-US" sz="2000" b="1" i="1" dirty="0"/>
              <a:t>j</a:t>
            </a:r>
            <a:r>
              <a:rPr lang="zh-CN" altLang="en-US" sz="2000" b="1" dirty="0"/>
              <a:t>)=</a:t>
            </a:r>
            <a:r>
              <a:rPr lang="zh-CN" altLang="en-US" sz="2000" b="1" i="1" dirty="0"/>
              <a:t>Addr0</a:t>
            </a:r>
            <a:r>
              <a:rPr lang="zh-CN" altLang="en-US" sz="2000" b="1" dirty="0"/>
              <a:t>+(Num(</a:t>
            </a:r>
            <a:r>
              <a:rPr lang="zh-CN" altLang="en-US" sz="2000" b="1" i="1" dirty="0"/>
              <a:t>i</a:t>
            </a:r>
            <a:r>
              <a:rPr lang="zh-CN" altLang="en-US" sz="2000" b="1" dirty="0"/>
              <a:t>, </a:t>
            </a:r>
            <a:r>
              <a:rPr lang="zh-CN" altLang="en-US" sz="2000" b="1" i="1" dirty="0"/>
              <a:t>j</a:t>
            </a:r>
            <a:r>
              <a:rPr lang="zh-CN" altLang="en-US" sz="2000" b="1" dirty="0"/>
              <a:t>)-1)*</a:t>
            </a:r>
            <a:r>
              <a:rPr lang="zh-CN" altLang="en-US" sz="2000" b="1" i="1" dirty="0"/>
              <a:t>c</a:t>
            </a:r>
            <a:r>
              <a:rPr lang="zh-CN" altLang="en-US" sz="2000" b="1" dirty="0"/>
              <a:t>。</a:t>
            </a:r>
          </a:p>
          <a:p>
            <a:pPr>
              <a:buClr>
                <a:srgbClr val="FF0000"/>
              </a:buClr>
              <a:buFont typeface="Wingdings" pitchFamily="2" charset="2"/>
              <a:buChar char="p"/>
            </a:pPr>
            <a:r>
              <a:rPr lang="zh-CN" altLang="en-US" sz="2000" b="1" dirty="0">
                <a:solidFill>
                  <a:srgbClr val="FF0000"/>
                </a:solidFill>
              </a:rPr>
              <a:t>需要说明的是</a:t>
            </a:r>
            <a:r>
              <a:rPr lang="zh-CN" altLang="en-US" sz="2000" b="1" dirty="0"/>
              <a:t>：此处所给出的数组的行、列下标是按序号从1 开始的，然而，</a:t>
            </a:r>
            <a:r>
              <a:rPr lang="zh-CN" altLang="en-US" sz="2000" b="1" dirty="0">
                <a:solidFill>
                  <a:srgbClr val="0000FF"/>
                </a:solidFill>
              </a:rPr>
              <a:t>在C</a:t>
            </a:r>
            <a:r>
              <a:rPr lang="en-US" altLang="zh-CN" sz="2000" b="1" dirty="0">
                <a:solidFill>
                  <a:srgbClr val="0000FF"/>
                </a:solidFill>
              </a:rPr>
              <a:t>/</a:t>
            </a:r>
            <a:r>
              <a:rPr lang="zh-CN" altLang="en-US" sz="2000" b="1" dirty="0">
                <a:solidFill>
                  <a:srgbClr val="0000FF"/>
                </a:solidFill>
              </a:rPr>
              <a:t>C++中，下标是从0 开始的，故计算公式要略有变动。</a:t>
            </a:r>
            <a:endParaRPr lang="en-US" altLang="zh-CN" sz="2000" b="1" dirty="0">
              <a:solidFill>
                <a:srgbClr val="0000FF"/>
              </a:solidFill>
            </a:endParaRPr>
          </a:p>
          <a:p>
            <a:pPr>
              <a:buClr>
                <a:srgbClr val="FF0000"/>
              </a:buClr>
              <a:buFont typeface="Wingdings" pitchFamily="2" charset="2"/>
              <a:buChar char="p"/>
            </a:pPr>
            <a:r>
              <a:rPr lang="zh-CN" altLang="en-US" sz="2000" b="1" dirty="0"/>
              <a:t>例如，如果行列语言和数不变，但均是从0开始，则采用行优先时的序号计算公式变成 </a:t>
            </a:r>
            <a:r>
              <a:rPr lang="zh-CN" altLang="en-US" sz="2000" b="1" dirty="0">
                <a:solidFill>
                  <a:srgbClr val="FF0000"/>
                </a:solidFill>
              </a:rPr>
              <a:t>Num(</a:t>
            </a:r>
            <a:r>
              <a:rPr lang="zh-CN" altLang="en-US" sz="2000" b="1" i="1" dirty="0">
                <a:solidFill>
                  <a:srgbClr val="FF0000"/>
                </a:solidFill>
              </a:rPr>
              <a:t>i</a:t>
            </a:r>
            <a:r>
              <a:rPr lang="zh-CN" altLang="en-US" sz="2000" b="1" dirty="0">
                <a:solidFill>
                  <a:srgbClr val="FF0000"/>
                </a:solidFill>
              </a:rPr>
              <a:t>, </a:t>
            </a:r>
            <a:r>
              <a:rPr lang="zh-CN" altLang="en-US" sz="2000" b="1" i="1" dirty="0">
                <a:solidFill>
                  <a:srgbClr val="FF0000"/>
                </a:solidFill>
              </a:rPr>
              <a:t>j</a:t>
            </a:r>
            <a:r>
              <a:rPr lang="zh-CN" altLang="en-US" sz="2000" b="1" dirty="0">
                <a:solidFill>
                  <a:srgbClr val="FF0000"/>
                </a:solidFill>
              </a:rPr>
              <a:t>)=</a:t>
            </a:r>
            <a:r>
              <a:rPr lang="zh-CN" altLang="en-US" sz="2000" b="1" i="1" dirty="0">
                <a:solidFill>
                  <a:srgbClr val="FF0000"/>
                </a:solidFill>
              </a:rPr>
              <a:t>i</a:t>
            </a:r>
            <a:r>
              <a:rPr lang="zh-CN" altLang="en-US" sz="2000" b="1" dirty="0">
                <a:solidFill>
                  <a:srgbClr val="FF0000"/>
                </a:solidFill>
              </a:rPr>
              <a:t>*</a:t>
            </a:r>
            <a:r>
              <a:rPr lang="zh-CN" altLang="en-US" sz="2000" b="1" i="1" dirty="0">
                <a:solidFill>
                  <a:srgbClr val="FF0000"/>
                </a:solidFill>
              </a:rPr>
              <a:t>n</a:t>
            </a:r>
            <a:r>
              <a:rPr lang="zh-CN" altLang="en-US" sz="2000" b="1" dirty="0">
                <a:solidFill>
                  <a:srgbClr val="FF0000"/>
                </a:solidFill>
              </a:rPr>
              <a:t>+</a:t>
            </a:r>
            <a:r>
              <a:rPr lang="zh-CN" altLang="en-US" sz="2000" b="1" i="1" dirty="0">
                <a:solidFill>
                  <a:srgbClr val="FF0000"/>
                </a:solidFill>
              </a:rPr>
              <a:t>j</a:t>
            </a:r>
            <a:r>
              <a:rPr lang="zh-CN" altLang="en-US" sz="2000" b="1" dirty="0">
                <a:solidFill>
                  <a:srgbClr val="FF0000"/>
                </a:solidFill>
              </a:rPr>
              <a:t>+1</a:t>
            </a:r>
            <a:r>
              <a:rPr lang="zh-CN" altLang="en-US" sz="2000" b="1" dirty="0"/>
              <a:t>。</a:t>
            </a:r>
          </a:p>
        </p:txBody>
      </p:sp>
      <p:sp>
        <p:nvSpPr>
          <p:cNvPr id="6" name="灯片编号占位符 5">
            <a:extLst>
              <a:ext uri="{FF2B5EF4-FFF2-40B4-BE49-F238E27FC236}">
                <a16:creationId xmlns:a16="http://schemas.microsoft.com/office/drawing/2014/main" id="{8D023974-A6AE-49AD-B0B0-2707D7819FB2}"/>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12</a:t>
            </a:fld>
            <a:endParaRPr lang="zh-CN" altLang="en-US" strike="noStrike" noProof="1"/>
          </a:p>
        </p:txBody>
      </p:sp>
      <p:sp>
        <p:nvSpPr>
          <p:cNvPr id="4" name="矩形 3"/>
          <p:cNvSpPr/>
          <p:nvPr/>
        </p:nvSpPr>
        <p:spPr>
          <a:xfrm>
            <a:off x="720463" y="1396482"/>
            <a:ext cx="3449983" cy="461665"/>
          </a:xfrm>
          <a:prstGeom prst="rect">
            <a:avLst/>
          </a:prstGeom>
        </p:spPr>
        <p:txBody>
          <a:bodyPr wrap="none">
            <a:spAutoFit/>
          </a:bodyPr>
          <a:lstStyle/>
          <a:p>
            <a:pPr marL="0" indent="0">
              <a:buNone/>
            </a:pPr>
            <a:r>
              <a:rPr lang="zh-CN" altLang="en-US" sz="2400" b="1" dirty="0">
                <a:solidFill>
                  <a:srgbClr val="0000FF"/>
                </a:solidFill>
              </a:rPr>
              <a:t>（</a:t>
            </a:r>
            <a:r>
              <a:rPr lang="en-US" altLang="zh-CN" sz="2400" b="1" dirty="0">
                <a:solidFill>
                  <a:srgbClr val="0000FF"/>
                </a:solidFill>
              </a:rPr>
              <a:t>3</a:t>
            </a:r>
            <a:r>
              <a:rPr lang="zh-CN" altLang="en-US" sz="2400" b="1" dirty="0">
                <a:solidFill>
                  <a:srgbClr val="0000FF"/>
                </a:solidFill>
              </a:rPr>
              <a:t>）元素存储地址计算</a:t>
            </a:r>
            <a:endParaRPr lang="en-US" altLang="zh-CN" sz="2400" b="1" dirty="0">
              <a:solidFill>
                <a:srgbClr val="0000FF"/>
              </a:solidFill>
            </a:endParaRPr>
          </a:p>
        </p:txBody>
      </p:sp>
      <p:sp>
        <p:nvSpPr>
          <p:cNvPr id="7" name="标题 1"/>
          <p:cNvSpPr txBox="1">
            <a:spLocks/>
          </p:cNvSpPr>
          <p:nvPr/>
        </p:nvSpPr>
        <p:spPr bwMode="auto">
          <a:xfrm>
            <a:off x="457739" y="774977"/>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a:solidFill>
                  <a:srgbClr val="FF0000"/>
                </a:solidFill>
                <a:latin typeface="Times New Roman" panose="02020603050405020304" pitchFamily="18" charset="0"/>
                <a:sym typeface="+mn-ea"/>
              </a:rPr>
              <a:t>.</a:t>
            </a:r>
            <a:r>
              <a:rPr lang="en-US" altLang="zh-CN" sz="2800" dirty="0">
                <a:solidFill>
                  <a:srgbClr val="FF0000"/>
                </a:solidFill>
                <a:latin typeface="Times New Roman" panose="02020603050405020304" pitchFamily="18" charset="0"/>
                <a:sym typeface="+mn-ea"/>
              </a:rPr>
              <a:t>2</a:t>
            </a:r>
            <a:r>
              <a:rPr lang="zh-CN" altLang="en-US" sz="2800" dirty="0">
                <a:solidFill>
                  <a:srgbClr val="FF0000"/>
                </a:solidFill>
                <a:latin typeface="Times New Roman" panose="02020603050405020304" pitchFamily="18" charset="0"/>
                <a:sym typeface="+mn-ea"/>
              </a:rPr>
              <a:t>.2 数组的顺序存储</a:t>
            </a:r>
            <a:endParaRPr lang="zh-CN" altLang="en-US" sz="2800" dirty="0">
              <a:solidFill>
                <a:srgbClr val="FF0000"/>
              </a:solidFill>
              <a:latin typeface="Times New Roman" panose="02020603050405020304" pitchFamily="18" charset="0"/>
            </a:endParaRPr>
          </a:p>
        </p:txBody>
      </p:sp>
      <p:grpSp>
        <p:nvGrpSpPr>
          <p:cNvPr id="8" name="组合 114"/>
          <p:cNvGrpSpPr/>
          <p:nvPr/>
        </p:nvGrpSpPr>
        <p:grpSpPr>
          <a:xfrm>
            <a:off x="-900608" y="86081"/>
            <a:ext cx="6225040" cy="710938"/>
            <a:chOff x="-522583" y="3380569"/>
            <a:chExt cx="6225040" cy="710938"/>
          </a:xfrm>
        </p:grpSpPr>
        <p:grpSp>
          <p:nvGrpSpPr>
            <p:cNvPr id="9" name="组合 105"/>
            <p:cNvGrpSpPr/>
            <p:nvPr/>
          </p:nvGrpSpPr>
          <p:grpSpPr>
            <a:xfrm>
              <a:off x="-522583" y="3380569"/>
              <a:ext cx="6225040" cy="710938"/>
              <a:chOff x="-522583" y="3380569"/>
              <a:chExt cx="6225040" cy="710938"/>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12702449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linds(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linds(horizont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linds(horizontal)">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9817" y="1408435"/>
            <a:ext cx="8162663" cy="4949825"/>
          </a:xfrm>
        </p:spPr>
        <p:txBody>
          <a:bodyPr/>
          <a:lstStyle/>
          <a:p>
            <a:pPr marL="0" indent="0">
              <a:buNone/>
            </a:pPr>
            <a:r>
              <a:rPr lang="zh-CN" altLang="en-US" sz="2400" b="1" dirty="0">
                <a:solidFill>
                  <a:srgbClr val="0000FF"/>
                </a:solidFill>
              </a:rPr>
              <a:t>（</a:t>
            </a:r>
            <a:r>
              <a:rPr lang="en-US" altLang="zh-CN" sz="2400" b="1" dirty="0">
                <a:solidFill>
                  <a:srgbClr val="0000FF"/>
                </a:solidFill>
              </a:rPr>
              <a:t>4</a:t>
            </a:r>
            <a:r>
              <a:rPr lang="zh-CN" altLang="en-US" sz="2400" b="1" dirty="0">
                <a:solidFill>
                  <a:srgbClr val="0000FF"/>
                </a:solidFill>
              </a:rPr>
              <a:t>）多维数组</a:t>
            </a:r>
            <a:r>
              <a:rPr lang="en-US" altLang="zh-CN" sz="2400" b="1" dirty="0">
                <a:solidFill>
                  <a:srgbClr val="0000FF"/>
                </a:solidFill>
              </a:rPr>
              <a:t>(Multi-dimensional Array)</a:t>
            </a:r>
            <a:r>
              <a:rPr lang="zh-CN" altLang="en-US" sz="2400" b="1" dirty="0">
                <a:solidFill>
                  <a:srgbClr val="0000FF"/>
                </a:solidFill>
              </a:rPr>
              <a:t>元素存储次序</a:t>
            </a:r>
            <a:endParaRPr lang="en-US" altLang="zh-CN" sz="2400" b="1" dirty="0">
              <a:solidFill>
                <a:srgbClr val="0000FF"/>
              </a:solidFill>
            </a:endParaRPr>
          </a:p>
          <a:p>
            <a:pPr>
              <a:spcBef>
                <a:spcPts val="600"/>
              </a:spcBef>
              <a:buClr>
                <a:srgbClr val="FF0000"/>
              </a:buClr>
              <a:buFont typeface="Wingdings" pitchFamily="2" charset="2"/>
              <a:buChar char="p"/>
            </a:pPr>
            <a:r>
              <a:rPr lang="zh-CN" altLang="en-US" sz="1800" b="1" dirty="0"/>
              <a:t>可以将此地址计算公式</a:t>
            </a:r>
            <a:r>
              <a:rPr lang="zh-CN" altLang="en-US" sz="1800" b="1" dirty="0">
                <a:solidFill>
                  <a:srgbClr val="FF0000"/>
                </a:solidFill>
              </a:rPr>
              <a:t>推广到多维数组</a:t>
            </a:r>
            <a:r>
              <a:rPr lang="zh-CN" altLang="en-US" sz="1800" b="1" dirty="0"/>
              <a:t>。</a:t>
            </a:r>
            <a:endParaRPr lang="en-US" altLang="zh-CN" sz="1800" b="1" dirty="0"/>
          </a:p>
          <a:p>
            <a:pPr>
              <a:spcBef>
                <a:spcPts val="600"/>
              </a:spcBef>
              <a:buClr>
                <a:srgbClr val="FF0000"/>
              </a:buClr>
              <a:buFont typeface="Wingdings" pitchFamily="2" charset="2"/>
              <a:buChar char="p"/>
            </a:pPr>
            <a:r>
              <a:rPr lang="zh-CN" altLang="en-US" sz="1800" b="1" dirty="0"/>
              <a:t>为此，首先要知道相应数组分别在行优先和列优先时的元素下标的变化规律。先从二维数组存储时的</a:t>
            </a:r>
            <a:r>
              <a:rPr lang="zh-CN" altLang="en-US" sz="1800" b="1" dirty="0">
                <a:solidFill>
                  <a:srgbClr val="FF0000"/>
                </a:solidFill>
              </a:rPr>
              <a:t>下标变化规律</a:t>
            </a:r>
            <a:r>
              <a:rPr lang="zh-CN" altLang="en-US" sz="1800" b="1" dirty="0"/>
              <a:t>开始：</a:t>
            </a:r>
          </a:p>
          <a:p>
            <a:pPr>
              <a:spcBef>
                <a:spcPts val="600"/>
              </a:spcBef>
              <a:buClr>
                <a:srgbClr val="FF0000"/>
              </a:buClr>
              <a:buFont typeface="Wingdings" pitchFamily="2" charset="2"/>
              <a:buChar char="p"/>
            </a:pPr>
            <a:r>
              <a:rPr lang="zh-CN" altLang="en-US" sz="1800" b="1" dirty="0"/>
              <a:t>在二维数组以</a:t>
            </a:r>
            <a:r>
              <a:rPr lang="zh-CN" altLang="en-US" sz="1800" b="1" dirty="0">
                <a:solidFill>
                  <a:srgbClr val="FF0000"/>
                </a:solidFill>
              </a:rPr>
              <a:t>行序</a:t>
            </a:r>
            <a:r>
              <a:rPr lang="zh-CN" altLang="en-US" sz="1800" b="1" dirty="0"/>
              <a:t>为主序的存储方式中，</a:t>
            </a:r>
            <a:r>
              <a:rPr lang="zh-CN" altLang="en-US" sz="1800" b="1" dirty="0">
                <a:solidFill>
                  <a:srgbClr val="FF0000"/>
                </a:solidFill>
              </a:rPr>
              <a:t>列下标</a:t>
            </a:r>
            <a:r>
              <a:rPr lang="zh-CN" altLang="en-US" sz="1800" b="1" dirty="0"/>
              <a:t>变化速度最快。</a:t>
            </a:r>
            <a:endParaRPr lang="en-US" altLang="zh-CN" sz="1800" b="1" dirty="0"/>
          </a:p>
          <a:p>
            <a:pPr marL="0" indent="0">
              <a:spcBef>
                <a:spcPts val="600"/>
              </a:spcBef>
              <a:buNone/>
            </a:pPr>
            <a:r>
              <a:rPr lang="en-US" altLang="zh-CN" sz="1800" b="1" dirty="0"/>
              <a:t>                  </a:t>
            </a:r>
            <a:r>
              <a:rPr lang="zh-CN" altLang="en-US" sz="1800" b="1" dirty="0"/>
              <a:t>而在以</a:t>
            </a:r>
            <a:r>
              <a:rPr lang="zh-CN" altLang="en-US" sz="1800" b="1" dirty="0">
                <a:solidFill>
                  <a:srgbClr val="FF0000"/>
                </a:solidFill>
              </a:rPr>
              <a:t>列序</a:t>
            </a:r>
            <a:r>
              <a:rPr lang="zh-CN" altLang="en-US" sz="1800" b="1" dirty="0"/>
              <a:t>为主序的存储方式中，</a:t>
            </a:r>
            <a:r>
              <a:rPr lang="zh-CN" altLang="en-US" sz="1800" b="1" dirty="0">
                <a:solidFill>
                  <a:srgbClr val="FF0000"/>
                </a:solidFill>
              </a:rPr>
              <a:t>行下标</a:t>
            </a:r>
            <a:r>
              <a:rPr lang="zh-CN" altLang="en-US" sz="1800" b="1" dirty="0"/>
              <a:t>变化速度最快。</a:t>
            </a:r>
            <a:endParaRPr lang="en-US" altLang="zh-CN" sz="1800" b="1" dirty="0"/>
          </a:p>
          <a:p>
            <a:pPr>
              <a:spcBef>
                <a:spcPts val="600"/>
              </a:spcBef>
              <a:buClr>
                <a:srgbClr val="FF0000"/>
              </a:buClr>
              <a:buFont typeface="Wingdings" pitchFamily="2" charset="2"/>
              <a:buChar char="p"/>
            </a:pPr>
            <a:r>
              <a:rPr lang="zh-CN" altLang="en-US" sz="1800" b="1" dirty="0"/>
              <a:t>同理，在</a:t>
            </a:r>
            <a:r>
              <a:rPr lang="zh-CN" altLang="en-US" sz="1800" b="1" i="1" dirty="0"/>
              <a:t>n</a:t>
            </a:r>
            <a:r>
              <a:rPr lang="zh-CN" altLang="en-US" sz="1800" b="1" dirty="0"/>
              <a:t>维数组中，两种存储方式下的下标变化速度也具有这样的规律。</a:t>
            </a:r>
          </a:p>
          <a:p>
            <a:pPr>
              <a:spcBef>
                <a:spcPts val="600"/>
              </a:spcBef>
              <a:buClr>
                <a:srgbClr val="FF0000"/>
              </a:buClr>
              <a:buFont typeface="Wingdings" pitchFamily="2" charset="2"/>
              <a:buChar char="p"/>
            </a:pPr>
            <a:r>
              <a:rPr lang="zh-CN" altLang="en-US" sz="1800" b="1" dirty="0"/>
              <a:t>例如</a:t>
            </a:r>
            <a:r>
              <a:rPr lang="en-US" altLang="zh-CN" sz="1800" b="1" dirty="0"/>
              <a:t>: </a:t>
            </a:r>
            <a:r>
              <a:rPr lang="zh-CN" altLang="en-US" sz="1800" b="1" dirty="0"/>
              <a:t>三维数组A[1..3,1..3,1..3]中按行优先和列优先存储时，其元素序列如下：</a:t>
            </a:r>
          </a:p>
          <a:p>
            <a:pPr lvl="1">
              <a:spcBef>
                <a:spcPts val="600"/>
              </a:spcBef>
              <a:buFont typeface="Wingdings" pitchFamily="2" charset="2"/>
              <a:buChar char="n"/>
            </a:pPr>
            <a:r>
              <a:rPr lang="zh-CN" altLang="en-US" sz="1800" b="1" dirty="0">
                <a:solidFill>
                  <a:srgbClr val="FF0000"/>
                </a:solidFill>
              </a:rPr>
              <a:t>行优先</a:t>
            </a:r>
            <a:r>
              <a:rPr lang="zh-CN" altLang="en-US" sz="1800" b="1" dirty="0"/>
              <a:t>：</a:t>
            </a:r>
            <a:r>
              <a:rPr lang="zh-CN" altLang="en-US" sz="1800" b="1" i="1" dirty="0"/>
              <a:t>a</a:t>
            </a:r>
            <a:r>
              <a:rPr lang="zh-CN" altLang="en-US" sz="1800" b="1" baseline="-25000" dirty="0"/>
              <a:t>111</a:t>
            </a:r>
            <a:r>
              <a:rPr lang="zh-CN" altLang="en-US" sz="1800" b="1" dirty="0"/>
              <a:t>, </a:t>
            </a:r>
            <a:r>
              <a:rPr lang="zh-CN" altLang="en-US" sz="1800" b="1" i="1" dirty="0"/>
              <a:t>a</a:t>
            </a:r>
            <a:r>
              <a:rPr lang="zh-CN" altLang="en-US" sz="1800" b="1" baseline="-25000" dirty="0"/>
              <a:t>112,</a:t>
            </a:r>
            <a:r>
              <a:rPr lang="zh-CN" altLang="en-US" sz="1800" b="1" dirty="0"/>
              <a:t> </a:t>
            </a:r>
            <a:r>
              <a:rPr lang="zh-CN" altLang="en-US" sz="1800" b="1" i="1" dirty="0"/>
              <a:t>a</a:t>
            </a:r>
            <a:r>
              <a:rPr lang="zh-CN" altLang="en-US" sz="1800" b="1" baseline="-25000" dirty="0"/>
              <a:t>113</a:t>
            </a:r>
            <a:r>
              <a:rPr lang="zh-CN" altLang="en-US" sz="1800" b="1" dirty="0"/>
              <a:t>, </a:t>
            </a:r>
            <a:r>
              <a:rPr lang="zh-CN" altLang="en-US" sz="1800" b="1" i="1" dirty="0"/>
              <a:t>a</a:t>
            </a:r>
            <a:r>
              <a:rPr lang="zh-CN" altLang="en-US" sz="1800" b="1" baseline="-25000" dirty="0"/>
              <a:t>121</a:t>
            </a:r>
            <a:r>
              <a:rPr lang="zh-CN" altLang="en-US" sz="1800" b="1" dirty="0"/>
              <a:t>, </a:t>
            </a:r>
            <a:r>
              <a:rPr lang="zh-CN" altLang="en-US" sz="1800" b="1" i="1" dirty="0"/>
              <a:t>a</a:t>
            </a:r>
            <a:r>
              <a:rPr lang="zh-CN" altLang="en-US" sz="1800" b="1" baseline="-25000" dirty="0"/>
              <a:t>122</a:t>
            </a:r>
            <a:r>
              <a:rPr lang="zh-CN" altLang="en-US" sz="1800" b="1" dirty="0"/>
              <a:t>, </a:t>
            </a:r>
            <a:r>
              <a:rPr lang="zh-CN" altLang="en-US" sz="1800" b="1" i="1" dirty="0"/>
              <a:t>a</a:t>
            </a:r>
            <a:r>
              <a:rPr lang="zh-CN" altLang="en-US" sz="1800" b="1" baseline="-25000" dirty="0"/>
              <a:t>123</a:t>
            </a:r>
            <a:r>
              <a:rPr lang="zh-CN" altLang="en-US" sz="1800" b="1" dirty="0"/>
              <a:t>, </a:t>
            </a:r>
            <a:r>
              <a:rPr lang="zh-CN" altLang="en-US" sz="1800" b="1" i="1" dirty="0"/>
              <a:t>a</a:t>
            </a:r>
            <a:r>
              <a:rPr lang="zh-CN" altLang="en-US" sz="1800" b="1" baseline="-25000" dirty="0"/>
              <a:t>131</a:t>
            </a:r>
            <a:r>
              <a:rPr lang="zh-CN" altLang="en-US" sz="1800" b="1" dirty="0"/>
              <a:t>, </a:t>
            </a:r>
            <a:r>
              <a:rPr lang="zh-CN" altLang="en-US" sz="1800" b="1" i="1" dirty="0"/>
              <a:t>a</a:t>
            </a:r>
            <a:r>
              <a:rPr lang="zh-CN" altLang="en-US" sz="1800" b="1" baseline="-25000" dirty="0"/>
              <a:t>132</a:t>
            </a:r>
            <a:r>
              <a:rPr lang="zh-CN" altLang="en-US" sz="1800" b="1" dirty="0"/>
              <a:t>, </a:t>
            </a:r>
            <a:r>
              <a:rPr lang="zh-CN" altLang="en-US" sz="1800" b="1" i="1" dirty="0"/>
              <a:t>a</a:t>
            </a:r>
            <a:r>
              <a:rPr lang="zh-CN" altLang="en-US" sz="1800" b="1" baseline="-25000" dirty="0"/>
              <a:t>133</a:t>
            </a:r>
            <a:r>
              <a:rPr lang="zh-CN" altLang="en-US" sz="1800" b="1" dirty="0"/>
              <a:t>, </a:t>
            </a:r>
          </a:p>
          <a:p>
            <a:pPr marL="0" indent="0">
              <a:spcBef>
                <a:spcPts val="600"/>
              </a:spcBef>
              <a:buNone/>
            </a:pPr>
            <a:r>
              <a:rPr lang="zh-CN" altLang="en-US" sz="1800" b="1" dirty="0"/>
              <a:t>                             </a:t>
            </a:r>
            <a:r>
              <a:rPr lang="zh-CN" altLang="en-US" sz="1800" b="1" i="1" dirty="0"/>
              <a:t>a</a:t>
            </a:r>
            <a:r>
              <a:rPr lang="zh-CN" altLang="en-US" sz="1800" b="1" baseline="-25000" dirty="0"/>
              <a:t>211</a:t>
            </a:r>
            <a:r>
              <a:rPr lang="zh-CN" altLang="en-US" sz="1800" b="1" dirty="0"/>
              <a:t>, </a:t>
            </a:r>
            <a:r>
              <a:rPr lang="zh-CN" altLang="en-US" sz="1800" b="1" i="1" dirty="0"/>
              <a:t>a</a:t>
            </a:r>
            <a:r>
              <a:rPr lang="zh-CN" altLang="en-US" sz="1800" b="1" baseline="-25000" dirty="0"/>
              <a:t>212</a:t>
            </a:r>
            <a:r>
              <a:rPr lang="zh-CN" altLang="en-US" sz="1800" b="1" dirty="0"/>
              <a:t>, </a:t>
            </a:r>
            <a:r>
              <a:rPr lang="zh-CN" altLang="en-US" sz="1800" b="1" i="1" dirty="0"/>
              <a:t>a</a:t>
            </a:r>
            <a:r>
              <a:rPr lang="zh-CN" altLang="en-US" sz="1800" b="1" baseline="-25000" dirty="0"/>
              <a:t>213</a:t>
            </a:r>
            <a:r>
              <a:rPr lang="zh-CN" altLang="en-US" sz="1800" b="1" dirty="0"/>
              <a:t>, </a:t>
            </a:r>
            <a:r>
              <a:rPr lang="zh-CN" altLang="en-US" sz="1800" b="1" i="1" dirty="0"/>
              <a:t>a</a:t>
            </a:r>
            <a:r>
              <a:rPr lang="zh-CN" altLang="en-US" sz="1800" b="1" baseline="-25000" dirty="0"/>
              <a:t>221</a:t>
            </a:r>
            <a:r>
              <a:rPr lang="zh-CN" altLang="en-US" sz="1800" b="1" dirty="0"/>
              <a:t>,  </a:t>
            </a:r>
            <a:r>
              <a:rPr lang="zh-CN" altLang="en-US" sz="1800" b="1" i="1" dirty="0"/>
              <a:t>a</a:t>
            </a:r>
            <a:r>
              <a:rPr lang="zh-CN" altLang="en-US" sz="1800" b="1" baseline="-25000" dirty="0"/>
              <a:t>222</a:t>
            </a:r>
            <a:r>
              <a:rPr lang="zh-CN" altLang="en-US" sz="1800" b="1" dirty="0"/>
              <a:t>, </a:t>
            </a:r>
            <a:r>
              <a:rPr lang="zh-CN" altLang="en-US" sz="1800" b="1" i="1" dirty="0"/>
              <a:t>a</a:t>
            </a:r>
            <a:r>
              <a:rPr lang="zh-CN" altLang="en-US" sz="1800" b="1" baseline="-25000" dirty="0"/>
              <a:t>223</a:t>
            </a:r>
            <a:r>
              <a:rPr lang="zh-CN" altLang="en-US" sz="1800" b="1" dirty="0"/>
              <a:t>, </a:t>
            </a:r>
            <a:r>
              <a:rPr lang="zh-CN" altLang="en-US" sz="1800" b="1" i="1" dirty="0"/>
              <a:t>a</a:t>
            </a:r>
            <a:r>
              <a:rPr lang="zh-CN" altLang="en-US" sz="1800" b="1" baseline="-25000" dirty="0"/>
              <a:t>231</a:t>
            </a:r>
            <a:r>
              <a:rPr lang="zh-CN" altLang="en-US" sz="1800" b="1" dirty="0"/>
              <a:t>, </a:t>
            </a:r>
            <a:r>
              <a:rPr lang="zh-CN" altLang="en-US" sz="1800" b="1" i="1" dirty="0"/>
              <a:t>a</a:t>
            </a:r>
            <a:r>
              <a:rPr lang="zh-CN" altLang="en-US" sz="1800" b="1" baseline="-25000" dirty="0"/>
              <a:t>232</a:t>
            </a:r>
            <a:r>
              <a:rPr lang="zh-CN" altLang="en-US" sz="1800" b="1" dirty="0"/>
              <a:t>, </a:t>
            </a:r>
            <a:r>
              <a:rPr lang="zh-CN" altLang="en-US" sz="1800" b="1" i="1" dirty="0"/>
              <a:t>a</a:t>
            </a:r>
            <a:r>
              <a:rPr lang="zh-CN" altLang="en-US" sz="1800" b="1" baseline="-25000" dirty="0"/>
              <a:t>233</a:t>
            </a:r>
            <a:r>
              <a:rPr lang="zh-CN" altLang="en-US" sz="1800" b="1" dirty="0"/>
              <a:t>, </a:t>
            </a:r>
          </a:p>
          <a:p>
            <a:pPr marL="0" indent="0">
              <a:spcBef>
                <a:spcPts val="600"/>
              </a:spcBef>
              <a:buNone/>
            </a:pPr>
            <a:r>
              <a:rPr lang="zh-CN" altLang="en-US" sz="1800" b="1" dirty="0"/>
              <a:t>                             </a:t>
            </a:r>
            <a:r>
              <a:rPr lang="zh-CN" altLang="en-US" sz="1800" b="1" i="1" dirty="0"/>
              <a:t>a</a:t>
            </a:r>
            <a:r>
              <a:rPr lang="zh-CN" altLang="en-US" sz="1800" b="1" baseline="-25000" dirty="0"/>
              <a:t>311</a:t>
            </a:r>
            <a:r>
              <a:rPr lang="zh-CN" altLang="en-US" sz="1800" b="1" dirty="0"/>
              <a:t>, </a:t>
            </a:r>
            <a:r>
              <a:rPr lang="zh-CN" altLang="en-US" sz="1800" b="1" i="1" dirty="0"/>
              <a:t>a</a:t>
            </a:r>
            <a:r>
              <a:rPr lang="zh-CN" altLang="en-US" sz="1800" b="1" baseline="-25000" dirty="0"/>
              <a:t>312</a:t>
            </a:r>
            <a:r>
              <a:rPr lang="zh-CN" altLang="en-US" sz="1800" b="1" dirty="0"/>
              <a:t>, </a:t>
            </a:r>
            <a:r>
              <a:rPr lang="zh-CN" altLang="en-US" sz="1800" b="1" i="1" dirty="0"/>
              <a:t>a</a:t>
            </a:r>
            <a:r>
              <a:rPr lang="zh-CN" altLang="en-US" sz="1800" b="1" baseline="-25000" dirty="0"/>
              <a:t>313</a:t>
            </a:r>
            <a:r>
              <a:rPr lang="zh-CN" altLang="en-US" sz="1800" b="1" dirty="0"/>
              <a:t>, </a:t>
            </a:r>
            <a:r>
              <a:rPr lang="zh-CN" altLang="en-US" sz="1800" b="1" i="1" dirty="0"/>
              <a:t>a</a:t>
            </a:r>
            <a:r>
              <a:rPr lang="zh-CN" altLang="en-US" sz="1800" b="1" baseline="-25000" dirty="0"/>
              <a:t>321</a:t>
            </a:r>
            <a:r>
              <a:rPr lang="zh-CN" altLang="en-US" sz="1800" b="1" dirty="0"/>
              <a:t>, </a:t>
            </a:r>
            <a:r>
              <a:rPr lang="zh-CN" altLang="en-US" sz="1800" b="1" i="1" dirty="0"/>
              <a:t>a</a:t>
            </a:r>
            <a:r>
              <a:rPr lang="zh-CN" altLang="en-US" sz="1800" b="1" baseline="-25000" dirty="0"/>
              <a:t>322</a:t>
            </a:r>
            <a:r>
              <a:rPr lang="zh-CN" altLang="en-US" sz="1800" b="1" dirty="0"/>
              <a:t>, </a:t>
            </a:r>
            <a:r>
              <a:rPr lang="zh-CN" altLang="en-US" sz="1800" b="1" i="1" dirty="0"/>
              <a:t>a</a:t>
            </a:r>
            <a:r>
              <a:rPr lang="zh-CN" altLang="en-US" sz="1800" b="1" baseline="-25000" dirty="0"/>
              <a:t>323</a:t>
            </a:r>
            <a:r>
              <a:rPr lang="zh-CN" altLang="en-US" sz="1800" b="1" dirty="0"/>
              <a:t>, </a:t>
            </a:r>
            <a:r>
              <a:rPr lang="zh-CN" altLang="en-US" sz="1800" b="1" i="1" dirty="0"/>
              <a:t>a</a:t>
            </a:r>
            <a:r>
              <a:rPr lang="zh-CN" altLang="en-US" sz="1800" b="1" baseline="-25000" dirty="0"/>
              <a:t>331</a:t>
            </a:r>
            <a:r>
              <a:rPr lang="zh-CN" altLang="en-US" sz="1800" b="1" dirty="0"/>
              <a:t>, </a:t>
            </a:r>
            <a:r>
              <a:rPr lang="zh-CN" altLang="en-US" sz="1800" b="1" i="1" dirty="0"/>
              <a:t>a</a:t>
            </a:r>
            <a:r>
              <a:rPr lang="zh-CN" altLang="en-US" sz="1800" b="1" baseline="-25000" dirty="0"/>
              <a:t>332</a:t>
            </a:r>
            <a:r>
              <a:rPr lang="zh-CN" altLang="en-US" sz="1800" b="1" dirty="0"/>
              <a:t>, </a:t>
            </a:r>
            <a:r>
              <a:rPr lang="zh-CN" altLang="en-US" sz="1800" b="1" i="1" dirty="0"/>
              <a:t>a</a:t>
            </a:r>
            <a:r>
              <a:rPr lang="zh-CN" altLang="en-US" sz="1800" b="1" baseline="-25000" dirty="0"/>
              <a:t>333</a:t>
            </a:r>
            <a:endParaRPr lang="zh-CN" altLang="en-US" sz="1800" b="1" dirty="0"/>
          </a:p>
          <a:p>
            <a:pPr lvl="1">
              <a:spcBef>
                <a:spcPts val="600"/>
              </a:spcBef>
              <a:buFont typeface="Wingdings" pitchFamily="2" charset="2"/>
              <a:buChar char="n"/>
            </a:pPr>
            <a:r>
              <a:rPr lang="zh-CN" altLang="en-US" sz="1800" b="1" dirty="0">
                <a:solidFill>
                  <a:srgbClr val="FF0000"/>
                </a:solidFill>
              </a:rPr>
              <a:t>列优先</a:t>
            </a:r>
            <a:r>
              <a:rPr lang="zh-CN" altLang="en-US" sz="1800" b="1" dirty="0"/>
              <a:t>：</a:t>
            </a:r>
            <a:r>
              <a:rPr lang="zh-CN" altLang="en-US" sz="1800" b="1" i="1" dirty="0"/>
              <a:t>a</a:t>
            </a:r>
            <a:r>
              <a:rPr lang="zh-CN" altLang="en-US" sz="1800" b="1" baseline="-25000" dirty="0"/>
              <a:t>111,</a:t>
            </a:r>
            <a:r>
              <a:rPr lang="zh-CN" altLang="en-US" sz="1800" b="1" dirty="0"/>
              <a:t> </a:t>
            </a:r>
            <a:r>
              <a:rPr lang="zh-CN" altLang="en-US" sz="1800" b="1" i="1" dirty="0"/>
              <a:t>a</a:t>
            </a:r>
            <a:r>
              <a:rPr lang="zh-CN" altLang="en-US" sz="1800" b="1" baseline="-25000" dirty="0"/>
              <a:t>211,</a:t>
            </a:r>
            <a:r>
              <a:rPr lang="zh-CN" altLang="en-US" sz="1800" b="1" dirty="0"/>
              <a:t> </a:t>
            </a:r>
            <a:r>
              <a:rPr lang="zh-CN" altLang="en-US" sz="1800" b="1" i="1" dirty="0"/>
              <a:t>a</a:t>
            </a:r>
            <a:r>
              <a:rPr lang="zh-CN" altLang="en-US" sz="1800" b="1" baseline="-25000" dirty="0"/>
              <a:t>311</a:t>
            </a:r>
            <a:r>
              <a:rPr lang="zh-CN" altLang="en-US" sz="1800" b="1" dirty="0"/>
              <a:t>, a</a:t>
            </a:r>
            <a:r>
              <a:rPr lang="zh-CN" altLang="en-US" sz="1800" b="1" baseline="-25000" dirty="0"/>
              <a:t>121</a:t>
            </a:r>
            <a:r>
              <a:rPr lang="zh-CN" altLang="en-US" sz="1800" b="1" dirty="0"/>
              <a:t>, </a:t>
            </a:r>
            <a:r>
              <a:rPr lang="zh-CN" altLang="en-US" sz="1800" b="1" i="1" dirty="0"/>
              <a:t>a</a:t>
            </a:r>
            <a:r>
              <a:rPr lang="zh-CN" altLang="en-US" sz="1800" b="1" baseline="-25000" dirty="0"/>
              <a:t>221</a:t>
            </a:r>
            <a:r>
              <a:rPr lang="zh-CN" altLang="en-US" sz="1800" b="1" dirty="0"/>
              <a:t>, </a:t>
            </a:r>
            <a:r>
              <a:rPr lang="zh-CN" altLang="en-US" sz="1800" b="1" i="1" dirty="0"/>
              <a:t>a</a:t>
            </a:r>
            <a:r>
              <a:rPr lang="zh-CN" altLang="en-US" sz="1800" b="1" baseline="-25000" dirty="0"/>
              <a:t>321</a:t>
            </a:r>
            <a:r>
              <a:rPr lang="zh-CN" altLang="en-US" sz="1800" b="1" dirty="0"/>
              <a:t>, </a:t>
            </a:r>
            <a:r>
              <a:rPr lang="zh-CN" altLang="en-US" sz="1800" b="1" i="1" dirty="0"/>
              <a:t>a</a:t>
            </a:r>
            <a:r>
              <a:rPr lang="zh-CN" altLang="en-US" sz="1800" b="1" baseline="-25000" dirty="0"/>
              <a:t>131</a:t>
            </a:r>
            <a:r>
              <a:rPr lang="zh-CN" altLang="en-US" sz="1800" b="1" dirty="0"/>
              <a:t>, </a:t>
            </a:r>
            <a:r>
              <a:rPr lang="zh-CN" altLang="en-US" sz="1800" b="1" i="1" dirty="0"/>
              <a:t>a</a:t>
            </a:r>
            <a:r>
              <a:rPr lang="zh-CN" altLang="en-US" sz="1800" b="1" baseline="-25000" dirty="0"/>
              <a:t>231</a:t>
            </a:r>
            <a:r>
              <a:rPr lang="zh-CN" altLang="en-US" sz="1800" b="1" dirty="0"/>
              <a:t>, </a:t>
            </a:r>
            <a:r>
              <a:rPr lang="zh-CN" altLang="en-US" sz="1800" b="1" i="1" dirty="0"/>
              <a:t>a</a:t>
            </a:r>
            <a:r>
              <a:rPr lang="zh-CN" altLang="en-US" sz="1800" b="1" baseline="-25000" dirty="0"/>
              <a:t>331</a:t>
            </a:r>
            <a:r>
              <a:rPr lang="zh-CN" altLang="en-US" sz="1800" b="1" dirty="0"/>
              <a:t>, </a:t>
            </a:r>
          </a:p>
          <a:p>
            <a:pPr marL="0" indent="0">
              <a:spcBef>
                <a:spcPts val="600"/>
              </a:spcBef>
              <a:buNone/>
            </a:pPr>
            <a:r>
              <a:rPr lang="zh-CN" altLang="en-US" sz="1800" b="1" dirty="0"/>
              <a:t>                             </a:t>
            </a:r>
            <a:r>
              <a:rPr lang="zh-CN" altLang="en-US" sz="1800" b="1" i="1" dirty="0"/>
              <a:t>a</a:t>
            </a:r>
            <a:r>
              <a:rPr lang="zh-CN" altLang="en-US" sz="1800" b="1" baseline="-25000" dirty="0"/>
              <a:t>112</a:t>
            </a:r>
            <a:r>
              <a:rPr lang="zh-CN" altLang="en-US" sz="1800" b="1" dirty="0"/>
              <a:t>, </a:t>
            </a:r>
            <a:r>
              <a:rPr lang="zh-CN" altLang="en-US" sz="1800" b="1" i="1" dirty="0"/>
              <a:t>a</a:t>
            </a:r>
            <a:r>
              <a:rPr lang="zh-CN" altLang="en-US" sz="1800" b="1" baseline="-25000" dirty="0"/>
              <a:t>212</a:t>
            </a:r>
            <a:r>
              <a:rPr lang="zh-CN" altLang="en-US" sz="1800" b="1" dirty="0"/>
              <a:t>, </a:t>
            </a:r>
            <a:r>
              <a:rPr lang="zh-CN" altLang="en-US" sz="1800" b="1" i="1" dirty="0"/>
              <a:t>a</a:t>
            </a:r>
            <a:r>
              <a:rPr lang="zh-CN" altLang="en-US" sz="1800" b="1" baseline="-25000" dirty="0"/>
              <a:t>312</a:t>
            </a:r>
            <a:r>
              <a:rPr lang="zh-CN" altLang="en-US" sz="1800" b="1" dirty="0"/>
              <a:t>, </a:t>
            </a:r>
            <a:r>
              <a:rPr lang="zh-CN" altLang="en-US" sz="1800" b="1" i="1" dirty="0"/>
              <a:t>a</a:t>
            </a:r>
            <a:r>
              <a:rPr lang="zh-CN" altLang="en-US" sz="1800" b="1" baseline="-25000" dirty="0"/>
              <a:t>122</a:t>
            </a:r>
            <a:r>
              <a:rPr lang="zh-CN" altLang="en-US" sz="1800" b="1" dirty="0"/>
              <a:t>,  </a:t>
            </a:r>
            <a:r>
              <a:rPr lang="zh-CN" altLang="en-US" sz="1800" b="1" i="1" dirty="0"/>
              <a:t>a</a:t>
            </a:r>
            <a:r>
              <a:rPr lang="zh-CN" altLang="en-US" sz="1800" b="1" baseline="-25000" dirty="0"/>
              <a:t>222</a:t>
            </a:r>
            <a:r>
              <a:rPr lang="zh-CN" altLang="en-US" sz="1800" b="1" dirty="0"/>
              <a:t>, </a:t>
            </a:r>
            <a:r>
              <a:rPr lang="zh-CN" altLang="en-US" sz="1800" b="1" i="1" dirty="0"/>
              <a:t>a</a:t>
            </a:r>
            <a:r>
              <a:rPr lang="zh-CN" altLang="en-US" sz="1800" b="1" baseline="-25000" dirty="0"/>
              <a:t>322</a:t>
            </a:r>
            <a:r>
              <a:rPr lang="zh-CN" altLang="en-US" sz="1800" b="1" dirty="0"/>
              <a:t>, </a:t>
            </a:r>
            <a:r>
              <a:rPr lang="zh-CN" altLang="en-US" sz="1800" b="1" i="1" dirty="0"/>
              <a:t>a</a:t>
            </a:r>
            <a:r>
              <a:rPr lang="zh-CN" altLang="en-US" sz="1800" b="1" baseline="-25000" dirty="0"/>
              <a:t>132</a:t>
            </a:r>
            <a:r>
              <a:rPr lang="zh-CN" altLang="en-US" sz="1800" b="1" dirty="0"/>
              <a:t>, </a:t>
            </a:r>
            <a:r>
              <a:rPr lang="zh-CN" altLang="en-US" sz="1800" b="1" i="1" dirty="0"/>
              <a:t>a</a:t>
            </a:r>
            <a:r>
              <a:rPr lang="zh-CN" altLang="en-US" sz="1800" b="1" baseline="-25000" dirty="0"/>
              <a:t>232</a:t>
            </a:r>
            <a:r>
              <a:rPr lang="zh-CN" altLang="en-US" sz="1800" b="1" dirty="0"/>
              <a:t>, </a:t>
            </a:r>
            <a:r>
              <a:rPr lang="zh-CN" altLang="en-US" sz="1800" b="1" i="1" dirty="0"/>
              <a:t>a</a:t>
            </a:r>
            <a:r>
              <a:rPr lang="zh-CN" altLang="en-US" sz="1800" b="1" baseline="-25000" dirty="0"/>
              <a:t>332</a:t>
            </a:r>
            <a:r>
              <a:rPr lang="zh-CN" altLang="en-US" sz="1800" b="1" dirty="0"/>
              <a:t>, </a:t>
            </a:r>
          </a:p>
          <a:p>
            <a:pPr marL="0" indent="0">
              <a:spcBef>
                <a:spcPts val="600"/>
              </a:spcBef>
              <a:buNone/>
            </a:pPr>
            <a:r>
              <a:rPr lang="zh-CN" altLang="en-US" sz="1800" b="1" dirty="0"/>
              <a:t>                             </a:t>
            </a:r>
            <a:r>
              <a:rPr lang="zh-CN" altLang="en-US" sz="1800" b="1" i="1" dirty="0"/>
              <a:t>a</a:t>
            </a:r>
            <a:r>
              <a:rPr lang="zh-CN" altLang="en-US" sz="1800" b="1" baseline="-25000" dirty="0"/>
              <a:t>113</a:t>
            </a:r>
            <a:r>
              <a:rPr lang="zh-CN" altLang="en-US" sz="1800" b="1" dirty="0"/>
              <a:t>, </a:t>
            </a:r>
            <a:r>
              <a:rPr lang="zh-CN" altLang="en-US" sz="1800" b="1" i="1" dirty="0"/>
              <a:t>a</a:t>
            </a:r>
            <a:r>
              <a:rPr lang="zh-CN" altLang="en-US" sz="1800" b="1" baseline="-25000" dirty="0"/>
              <a:t>213</a:t>
            </a:r>
            <a:r>
              <a:rPr lang="zh-CN" altLang="en-US" sz="1800" b="1" dirty="0"/>
              <a:t>, </a:t>
            </a:r>
            <a:r>
              <a:rPr lang="zh-CN" altLang="en-US" sz="1800" b="1" i="1" dirty="0"/>
              <a:t>a</a:t>
            </a:r>
            <a:r>
              <a:rPr lang="zh-CN" altLang="en-US" sz="1800" b="1" baseline="-25000" dirty="0"/>
              <a:t>313</a:t>
            </a:r>
            <a:r>
              <a:rPr lang="zh-CN" altLang="en-US" sz="1800" b="1" dirty="0"/>
              <a:t>,  </a:t>
            </a:r>
            <a:r>
              <a:rPr lang="zh-CN" altLang="en-US" sz="1800" b="1" i="1" dirty="0"/>
              <a:t>a</a:t>
            </a:r>
            <a:r>
              <a:rPr lang="zh-CN" altLang="en-US" sz="1800" b="1" baseline="-25000" dirty="0"/>
              <a:t>123</a:t>
            </a:r>
            <a:r>
              <a:rPr lang="zh-CN" altLang="en-US" sz="1800" b="1" dirty="0"/>
              <a:t>, </a:t>
            </a:r>
            <a:r>
              <a:rPr lang="zh-CN" altLang="en-US" sz="1800" b="1" i="1" dirty="0"/>
              <a:t>a</a:t>
            </a:r>
            <a:r>
              <a:rPr lang="zh-CN" altLang="en-US" sz="1800" b="1" baseline="-25000" dirty="0"/>
              <a:t>223</a:t>
            </a:r>
            <a:r>
              <a:rPr lang="zh-CN" altLang="en-US" sz="1800" b="1" dirty="0"/>
              <a:t>, a</a:t>
            </a:r>
            <a:r>
              <a:rPr lang="zh-CN" altLang="en-US" sz="1800" b="1" baseline="-25000" dirty="0"/>
              <a:t>323</a:t>
            </a:r>
            <a:r>
              <a:rPr lang="zh-CN" altLang="en-US" sz="1800" b="1" dirty="0"/>
              <a:t>, </a:t>
            </a:r>
            <a:r>
              <a:rPr lang="zh-CN" altLang="en-US" sz="1800" b="1" i="1" dirty="0"/>
              <a:t>a</a:t>
            </a:r>
            <a:r>
              <a:rPr lang="zh-CN" altLang="en-US" sz="1800" b="1" baseline="-25000" dirty="0"/>
              <a:t>133</a:t>
            </a:r>
            <a:r>
              <a:rPr lang="zh-CN" altLang="en-US" sz="1800" b="1" dirty="0"/>
              <a:t>, </a:t>
            </a:r>
            <a:r>
              <a:rPr lang="zh-CN" altLang="en-US" sz="1800" b="1" i="1" dirty="0"/>
              <a:t>a</a:t>
            </a:r>
            <a:r>
              <a:rPr lang="zh-CN" altLang="en-US" sz="1800" b="1" baseline="-25000" dirty="0"/>
              <a:t>233</a:t>
            </a:r>
            <a:r>
              <a:rPr lang="zh-CN" altLang="en-US" sz="1800" b="1" dirty="0"/>
              <a:t>, </a:t>
            </a:r>
            <a:r>
              <a:rPr lang="zh-CN" altLang="en-US" sz="1800" b="1" i="1" dirty="0"/>
              <a:t>a</a:t>
            </a:r>
            <a:r>
              <a:rPr lang="zh-CN" altLang="en-US" sz="1800" b="1" baseline="-25000" dirty="0"/>
              <a:t>333</a:t>
            </a:r>
            <a:endParaRPr lang="zh-CN" altLang="en-US" sz="1800" b="1" dirty="0"/>
          </a:p>
        </p:txBody>
      </p:sp>
      <p:sp>
        <p:nvSpPr>
          <p:cNvPr id="6" name="灯片编号占位符 5">
            <a:extLst>
              <a:ext uri="{FF2B5EF4-FFF2-40B4-BE49-F238E27FC236}">
                <a16:creationId xmlns:a16="http://schemas.microsoft.com/office/drawing/2014/main" id="{5EDC6130-3990-4529-AF7D-472C9E1BCE03}"/>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13</a:t>
            </a:fld>
            <a:endParaRPr lang="zh-CN" altLang="en-US" strike="noStrike" noProof="1"/>
          </a:p>
        </p:txBody>
      </p:sp>
      <p:sp>
        <p:nvSpPr>
          <p:cNvPr id="7" name="标题 1"/>
          <p:cNvSpPr txBox="1">
            <a:spLocks/>
          </p:cNvSpPr>
          <p:nvPr/>
        </p:nvSpPr>
        <p:spPr bwMode="auto">
          <a:xfrm>
            <a:off x="457739" y="774977"/>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a:solidFill>
                  <a:srgbClr val="FF0000"/>
                </a:solidFill>
                <a:latin typeface="Times New Roman" panose="02020603050405020304" pitchFamily="18" charset="0"/>
                <a:sym typeface="+mn-ea"/>
              </a:rPr>
              <a:t>.</a:t>
            </a:r>
            <a:r>
              <a:rPr lang="en-US" altLang="zh-CN" sz="2800" dirty="0">
                <a:solidFill>
                  <a:srgbClr val="FF0000"/>
                </a:solidFill>
                <a:latin typeface="Times New Roman" panose="02020603050405020304" pitchFamily="18" charset="0"/>
                <a:sym typeface="+mn-ea"/>
              </a:rPr>
              <a:t>2</a:t>
            </a:r>
            <a:r>
              <a:rPr lang="zh-CN" altLang="en-US" sz="2800" dirty="0">
                <a:solidFill>
                  <a:srgbClr val="FF0000"/>
                </a:solidFill>
                <a:latin typeface="Times New Roman" panose="02020603050405020304" pitchFamily="18" charset="0"/>
                <a:sym typeface="+mn-ea"/>
              </a:rPr>
              <a:t>.2 数组的顺序存储</a:t>
            </a:r>
            <a:endParaRPr lang="zh-CN" altLang="en-US" sz="2800" dirty="0">
              <a:solidFill>
                <a:srgbClr val="FF0000"/>
              </a:solidFill>
              <a:latin typeface="Times New Roman" panose="02020603050405020304" pitchFamily="18" charset="0"/>
            </a:endParaRPr>
          </a:p>
        </p:txBody>
      </p:sp>
      <p:grpSp>
        <p:nvGrpSpPr>
          <p:cNvPr id="8" name="组合 114"/>
          <p:cNvGrpSpPr/>
          <p:nvPr/>
        </p:nvGrpSpPr>
        <p:grpSpPr>
          <a:xfrm>
            <a:off x="-900608" y="86081"/>
            <a:ext cx="6225040" cy="710938"/>
            <a:chOff x="-522583" y="3380569"/>
            <a:chExt cx="6225040" cy="710938"/>
          </a:xfrm>
        </p:grpSpPr>
        <p:grpSp>
          <p:nvGrpSpPr>
            <p:cNvPr id="9" name="组合 105"/>
            <p:cNvGrpSpPr/>
            <p:nvPr/>
          </p:nvGrpSpPr>
          <p:grpSpPr>
            <a:xfrm>
              <a:off x="-522583" y="3380569"/>
              <a:ext cx="6225040" cy="710938"/>
              <a:chOff x="-522583" y="3380569"/>
              <a:chExt cx="6225040" cy="710938"/>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80175251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linds(horizontal)">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blinds(horizontal)">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linds(horizontal)">
                                      <p:cBhvr>
                                        <p:cTn id="54" dur="500"/>
                                        <p:tgtEl>
                                          <p:spTgt spid="3">
                                            <p:txEl>
                                              <p:pRg st="9" end="9"/>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931" y="836712"/>
            <a:ext cx="8229600" cy="660930"/>
          </a:xfrm>
        </p:spPr>
        <p:txBody>
          <a:bodyPr>
            <a:normAutofit/>
          </a:body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a:solidFill>
                  <a:srgbClr val="FF0000"/>
                </a:solidFill>
                <a:latin typeface="Times New Roman" panose="02020603050405020304" pitchFamily="18" charset="0"/>
                <a:sym typeface="+mn-ea"/>
              </a:rPr>
              <a:t>.</a:t>
            </a:r>
            <a:r>
              <a:rPr lang="en-US" altLang="zh-CN" sz="2800" dirty="0">
                <a:solidFill>
                  <a:srgbClr val="FF0000"/>
                </a:solidFill>
                <a:latin typeface="Times New Roman" panose="02020603050405020304" pitchFamily="18" charset="0"/>
                <a:sym typeface="+mn-ea"/>
              </a:rPr>
              <a:t>2</a:t>
            </a:r>
            <a:r>
              <a:rPr lang="zh-CN" altLang="en-US" sz="2800" dirty="0">
                <a:solidFill>
                  <a:srgbClr val="FF0000"/>
                </a:solidFill>
                <a:latin typeface="Times New Roman" panose="02020603050405020304" pitchFamily="18" charset="0"/>
                <a:sym typeface="+mn-ea"/>
              </a:rPr>
              <a:t>.3  矩阵的压缩存储</a:t>
            </a:r>
            <a:endParaRPr lang="zh-CN" altLang="en-US" sz="2800" dirty="0">
              <a:solidFill>
                <a:srgbClr val="FF0000"/>
              </a:solidFill>
              <a:latin typeface="Times New Roman" panose="02020603050405020304" pitchFamily="18" charset="0"/>
            </a:endParaRPr>
          </a:p>
        </p:txBody>
      </p:sp>
      <p:sp>
        <p:nvSpPr>
          <p:cNvPr id="3" name="内容占位符 2"/>
          <p:cNvSpPr>
            <a:spLocks noGrp="1"/>
          </p:cNvSpPr>
          <p:nvPr>
            <p:ph idx="1"/>
          </p:nvPr>
        </p:nvSpPr>
        <p:spPr>
          <a:xfrm>
            <a:off x="939184" y="1478433"/>
            <a:ext cx="7993062" cy="4823866"/>
          </a:xfrm>
        </p:spPr>
        <p:txBody>
          <a:bodyPr/>
          <a:lstStyle/>
          <a:p>
            <a:pPr>
              <a:buFont typeface="Wingdings" pitchFamily="2" charset="2"/>
              <a:buChar char="p"/>
            </a:pPr>
            <a:r>
              <a:rPr lang="zh-CN" altLang="en-US" sz="2200" b="1" dirty="0">
                <a:solidFill>
                  <a:srgbClr val="FF0000"/>
                </a:solidFill>
              </a:rPr>
              <a:t>矩阵</a:t>
            </a:r>
            <a:r>
              <a:rPr lang="en-US" altLang="zh-CN" sz="2200" b="1" dirty="0">
                <a:solidFill>
                  <a:srgbClr val="0000FF"/>
                </a:solidFill>
              </a:rPr>
              <a:t>(Matrix)</a:t>
            </a:r>
            <a:r>
              <a:rPr lang="zh-CN" altLang="en-US" sz="2200" b="1" dirty="0"/>
              <a:t>是许多科学、工程中研究和应用的数学对象。</a:t>
            </a:r>
            <a:endParaRPr lang="en-US" altLang="zh-CN" sz="2200" b="1" dirty="0"/>
          </a:p>
          <a:p>
            <a:pPr>
              <a:buClr>
                <a:srgbClr val="FF0000"/>
              </a:buClr>
              <a:buFont typeface="Wingdings" pitchFamily="2" charset="2"/>
              <a:buChar char="p"/>
            </a:pPr>
            <a:r>
              <a:rPr lang="zh-CN" altLang="en-US" sz="2200" b="1" dirty="0"/>
              <a:t>在实际应用中经常会用到一些阶数较高的矩阵，因而要占用较大的存储空间。</a:t>
            </a:r>
          </a:p>
          <a:p>
            <a:pPr>
              <a:buClr>
                <a:srgbClr val="FF0000"/>
              </a:buClr>
              <a:buFont typeface="Wingdings" pitchFamily="2" charset="2"/>
              <a:buChar char="p"/>
            </a:pPr>
            <a:r>
              <a:rPr lang="zh-CN" altLang="en-US" sz="2200" b="1" dirty="0"/>
              <a:t>然而，许多所涉及到的矩阵中有较多的元素的值为0，称这种矩阵为</a:t>
            </a:r>
            <a:r>
              <a:rPr lang="zh-CN" altLang="en-US" sz="2200" b="1" dirty="0">
                <a:solidFill>
                  <a:srgbClr val="FF0000"/>
                </a:solidFill>
              </a:rPr>
              <a:t>稀疏矩阵</a:t>
            </a:r>
            <a:r>
              <a:rPr lang="en-US" altLang="zh-CN" sz="2200" b="1" dirty="0">
                <a:solidFill>
                  <a:srgbClr val="0000FF"/>
                </a:solidFill>
              </a:rPr>
              <a:t>(Sparse Matrix)</a:t>
            </a:r>
            <a:r>
              <a:rPr lang="zh-CN" altLang="en-US" sz="2200" b="1" dirty="0"/>
              <a:t>。</a:t>
            </a:r>
          </a:p>
          <a:p>
            <a:pPr>
              <a:buClr>
                <a:srgbClr val="FF0000"/>
              </a:buClr>
              <a:buFont typeface="Wingdings" pitchFamily="2" charset="2"/>
              <a:buChar char="p"/>
            </a:pPr>
            <a:r>
              <a:rPr lang="zh-CN" altLang="en-US" sz="2200" b="1" dirty="0"/>
              <a:t>另外，还有一些矩阵的元素值的分布有一定规律，称这类矩阵为</a:t>
            </a:r>
            <a:r>
              <a:rPr lang="zh-CN" altLang="en-US" sz="2200" b="1" dirty="0">
                <a:solidFill>
                  <a:srgbClr val="FF0000"/>
                </a:solidFill>
              </a:rPr>
              <a:t>特殊矩阵</a:t>
            </a:r>
            <a:r>
              <a:rPr lang="en-US" altLang="zh-CN" sz="2200" b="1" dirty="0">
                <a:solidFill>
                  <a:srgbClr val="0000FF"/>
                </a:solidFill>
              </a:rPr>
              <a:t>(Special Matrix)</a:t>
            </a:r>
            <a:r>
              <a:rPr lang="zh-CN" altLang="en-US" sz="2200" b="1" dirty="0"/>
              <a:t>。</a:t>
            </a:r>
          </a:p>
          <a:p>
            <a:pPr>
              <a:buClr>
                <a:srgbClr val="FF0000"/>
              </a:buClr>
              <a:buFont typeface="Wingdings" pitchFamily="2" charset="2"/>
              <a:buChar char="p"/>
            </a:pPr>
            <a:r>
              <a:rPr lang="zh-CN" altLang="en-US" sz="2200" b="1" dirty="0"/>
              <a:t>为节省存储空间，可对此类矩阵采用“</a:t>
            </a:r>
            <a:r>
              <a:rPr lang="zh-CN" altLang="en-US" sz="2200" b="1" dirty="0">
                <a:solidFill>
                  <a:srgbClr val="FF0000"/>
                </a:solidFill>
              </a:rPr>
              <a:t>压缩</a:t>
            </a:r>
            <a:r>
              <a:rPr lang="zh-CN" altLang="en-US" sz="2200" b="1" dirty="0"/>
              <a:t>”方式来存储。</a:t>
            </a:r>
            <a:endParaRPr lang="en-US" altLang="zh-CN" sz="2200" b="1" dirty="0"/>
          </a:p>
          <a:p>
            <a:pPr>
              <a:buClr>
                <a:srgbClr val="FF0000"/>
              </a:buClr>
              <a:buFont typeface="Wingdings" pitchFamily="2" charset="2"/>
              <a:buChar char="p"/>
            </a:pPr>
            <a:r>
              <a:rPr lang="zh-CN" altLang="en-US" sz="2200" b="1" dirty="0"/>
              <a:t>此处所谓</a:t>
            </a:r>
            <a:r>
              <a:rPr lang="zh-CN" altLang="en-US" sz="2200" b="1" dirty="0">
                <a:solidFill>
                  <a:srgbClr val="FF0000"/>
                </a:solidFill>
              </a:rPr>
              <a:t>压缩</a:t>
            </a:r>
            <a:r>
              <a:rPr lang="en-US" altLang="zh-CN" sz="2200" b="1" dirty="0">
                <a:solidFill>
                  <a:srgbClr val="0000FF"/>
                </a:solidFill>
              </a:rPr>
              <a:t>(Compression)</a:t>
            </a:r>
            <a:r>
              <a:rPr lang="zh-CN" altLang="en-US" sz="2200" b="1" dirty="0"/>
              <a:t>是指：在不影响完整性的前提下，用更少的存储空间存储其元素。</a:t>
            </a:r>
          </a:p>
          <a:p>
            <a:pPr>
              <a:buClr>
                <a:srgbClr val="FF0000"/>
              </a:buClr>
              <a:buFont typeface="Wingdings" pitchFamily="2" charset="2"/>
              <a:buChar char="p"/>
            </a:pPr>
            <a:r>
              <a:rPr lang="zh-CN" altLang="en-US" sz="2200" b="1" dirty="0"/>
              <a:t>下面分别讨论这两类矩阵的压缩存储</a:t>
            </a:r>
            <a:r>
              <a:rPr lang="en-US" altLang="zh-CN" sz="2200" b="1" dirty="0"/>
              <a:t>(</a:t>
            </a:r>
            <a:r>
              <a:rPr lang="en-US" altLang="zh-CN" sz="2200" b="1" dirty="0">
                <a:solidFill>
                  <a:srgbClr val="0000FF"/>
                </a:solidFill>
              </a:rPr>
              <a:t>Compression Storage</a:t>
            </a:r>
            <a:r>
              <a:rPr lang="en-US" altLang="zh-CN" sz="2200" b="1" dirty="0"/>
              <a:t>)</a:t>
            </a:r>
            <a:r>
              <a:rPr lang="zh-CN" altLang="en-US" sz="2200" b="1" dirty="0"/>
              <a:t>。</a:t>
            </a:r>
          </a:p>
        </p:txBody>
      </p:sp>
      <p:sp>
        <p:nvSpPr>
          <p:cNvPr id="6" name="灯片编号占位符 5">
            <a:extLst>
              <a:ext uri="{FF2B5EF4-FFF2-40B4-BE49-F238E27FC236}">
                <a16:creationId xmlns:a16="http://schemas.microsoft.com/office/drawing/2014/main" id="{1746C5FD-01A6-4BFC-AD94-A5C618E9DFE8}"/>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14</a:t>
            </a:fld>
            <a:endParaRPr lang="zh-CN" altLang="en-US" strike="noStrike" noProof="1"/>
          </a:p>
        </p:txBody>
      </p:sp>
      <p:grpSp>
        <p:nvGrpSpPr>
          <p:cNvPr id="5" name="组合 114"/>
          <p:cNvGrpSpPr/>
          <p:nvPr/>
        </p:nvGrpSpPr>
        <p:grpSpPr>
          <a:xfrm>
            <a:off x="-900608" y="86081"/>
            <a:ext cx="6225040" cy="710938"/>
            <a:chOff x="-522583" y="3380569"/>
            <a:chExt cx="6225040" cy="710938"/>
          </a:xfrm>
        </p:grpSpPr>
        <p:grpSp>
          <p:nvGrpSpPr>
            <p:cNvPr id="7" name="组合 105"/>
            <p:cNvGrpSpPr/>
            <p:nvPr/>
          </p:nvGrpSpPr>
          <p:grpSpPr>
            <a:xfrm>
              <a:off x="-522583" y="3380569"/>
              <a:ext cx="6225040" cy="710938"/>
              <a:chOff x="-522583" y="3380569"/>
              <a:chExt cx="6225040" cy="710938"/>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390302880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931" y="702125"/>
            <a:ext cx="8229600" cy="660930"/>
          </a:xfrm>
        </p:spPr>
        <p:txBody>
          <a:bodyPr>
            <a:normAutofit/>
          </a:bodyPr>
          <a:lstStyle/>
          <a:p>
            <a:r>
              <a:rPr lang="zh-CN" altLang="en-US" sz="2400" b="1" dirty="0">
                <a:solidFill>
                  <a:srgbClr val="0000FF"/>
                </a:solidFill>
                <a:sym typeface="+mn-ea"/>
              </a:rPr>
              <a:t>（1）对称矩阵和三角矩阵的压缩存储</a:t>
            </a:r>
          </a:p>
        </p:txBody>
      </p:sp>
      <p:sp>
        <p:nvSpPr>
          <p:cNvPr id="3" name="内容占位符 2"/>
          <p:cNvSpPr>
            <a:spLocks noGrp="1"/>
          </p:cNvSpPr>
          <p:nvPr>
            <p:ph idx="1"/>
          </p:nvPr>
        </p:nvSpPr>
        <p:spPr>
          <a:xfrm>
            <a:off x="575468" y="1363055"/>
            <a:ext cx="8389020" cy="5012221"/>
          </a:xfrm>
        </p:spPr>
        <p:txBody>
          <a:bodyPr/>
          <a:lstStyle/>
          <a:p>
            <a:pPr>
              <a:spcBef>
                <a:spcPts val="500"/>
              </a:spcBef>
              <a:buClr>
                <a:srgbClr val="FF0000"/>
              </a:buClr>
              <a:buFont typeface="Wingdings" pitchFamily="2" charset="2"/>
              <a:buChar char="p"/>
            </a:pPr>
            <a:r>
              <a:rPr lang="zh-CN" altLang="en-US" sz="2000" b="1" dirty="0"/>
              <a:t>若矩阵A</a:t>
            </a:r>
            <a:r>
              <a:rPr lang="zh-CN" altLang="en-US" sz="2000" b="1" i="1" baseline="-25000" dirty="0"/>
              <a:t>n</a:t>
            </a:r>
            <a:r>
              <a:rPr lang="zh-CN" altLang="en-US" sz="2000" b="1" baseline="-25000" dirty="0"/>
              <a:t>×</a:t>
            </a:r>
            <a:r>
              <a:rPr lang="zh-CN" altLang="en-US" sz="2000" b="1" i="1" baseline="-25000" dirty="0"/>
              <a:t>n</a:t>
            </a:r>
            <a:r>
              <a:rPr lang="zh-CN" altLang="en-US" sz="2000" b="1" dirty="0"/>
              <a:t>满足</a:t>
            </a:r>
            <a:r>
              <a:rPr lang="zh-CN" altLang="en-US" sz="2000" b="1" i="1" dirty="0"/>
              <a:t>a</a:t>
            </a:r>
            <a:r>
              <a:rPr lang="zh-CN" altLang="en-US" sz="2000" b="1" i="1" baseline="-25000" dirty="0"/>
              <a:t>ij</a:t>
            </a:r>
            <a:r>
              <a:rPr lang="zh-CN" altLang="en-US" sz="2000" b="1" dirty="0"/>
              <a:t>=</a:t>
            </a:r>
            <a:r>
              <a:rPr lang="zh-CN" altLang="en-US" sz="2000" b="1" i="1" dirty="0"/>
              <a:t>a</a:t>
            </a:r>
            <a:r>
              <a:rPr lang="zh-CN" altLang="en-US" sz="2000" b="1" i="1" baseline="-25000" dirty="0"/>
              <a:t>ji</a:t>
            </a:r>
            <a:r>
              <a:rPr lang="zh-CN" altLang="en-US" sz="2000" b="1" dirty="0"/>
              <a:t>(1≤</a:t>
            </a:r>
            <a:r>
              <a:rPr lang="zh-CN" altLang="en-US" sz="2000" b="1" i="1" dirty="0"/>
              <a:t>i</a:t>
            </a:r>
            <a:r>
              <a:rPr lang="zh-CN" altLang="en-US" sz="2000" b="1" dirty="0"/>
              <a:t>, </a:t>
            </a:r>
            <a:r>
              <a:rPr lang="zh-CN" altLang="en-US" sz="2000" b="1" i="1" dirty="0"/>
              <a:t>j</a:t>
            </a:r>
            <a:r>
              <a:rPr lang="zh-CN" altLang="en-US" sz="2000" b="1" dirty="0"/>
              <a:t>≤</a:t>
            </a:r>
            <a:r>
              <a:rPr lang="zh-CN" altLang="en-US" sz="2000" b="1" i="1" dirty="0"/>
              <a:t>n</a:t>
            </a:r>
            <a:r>
              <a:rPr lang="zh-CN" altLang="en-US" sz="2000" b="1" dirty="0"/>
              <a:t>)，则称A为</a:t>
            </a:r>
            <a:r>
              <a:rPr lang="zh-CN" altLang="en-US" sz="2000" b="1" dirty="0">
                <a:solidFill>
                  <a:srgbClr val="FF0000"/>
                </a:solidFill>
              </a:rPr>
              <a:t>对称矩阵</a:t>
            </a:r>
            <a:r>
              <a:rPr lang="en-US" altLang="zh-CN" sz="2000" b="1" dirty="0">
                <a:solidFill>
                  <a:srgbClr val="0000FF"/>
                </a:solidFill>
                <a:sym typeface="+mn-ea"/>
              </a:rPr>
              <a:t>(Symmetric Matrix)</a:t>
            </a:r>
            <a:r>
              <a:rPr lang="zh-CN" altLang="en-US" sz="2000" b="1" dirty="0"/>
              <a:t>。</a:t>
            </a:r>
          </a:p>
          <a:p>
            <a:pPr>
              <a:spcBef>
                <a:spcPts val="500"/>
              </a:spcBef>
              <a:buClr>
                <a:srgbClr val="FF0000"/>
              </a:buClr>
              <a:buFont typeface="Wingdings" pitchFamily="2" charset="2"/>
              <a:buChar char="p"/>
            </a:pPr>
            <a:r>
              <a:rPr lang="zh-CN" altLang="en-US" sz="2000" b="1" dirty="0"/>
              <a:t>由于对称矩阵关于对角线对称，因此，只需存储矩阵的下三角或上三角(包括对角线)部分的元素，另一部分不必存储，从而实现压缩存储。</a:t>
            </a:r>
            <a:endParaRPr lang="en-US" altLang="zh-CN" sz="2000" b="1" dirty="0"/>
          </a:p>
          <a:p>
            <a:pPr>
              <a:spcBef>
                <a:spcPts val="500"/>
              </a:spcBef>
              <a:buClr>
                <a:srgbClr val="FF0000"/>
              </a:buClr>
              <a:buFont typeface="Wingdings" pitchFamily="2" charset="2"/>
              <a:buChar char="p"/>
            </a:pPr>
            <a:r>
              <a:rPr lang="zh-CN" altLang="en-US" sz="2000" b="1" dirty="0"/>
              <a:t>不失一般性，按以行序为主序方式存储矩阵的下三角部分(共</a:t>
            </a:r>
            <a:r>
              <a:rPr lang="zh-CN" altLang="en-US" sz="2000" b="1" i="1" dirty="0"/>
              <a:t>n</a:t>
            </a:r>
            <a:r>
              <a:rPr lang="zh-CN" altLang="en-US" sz="2000" b="1" dirty="0"/>
              <a:t>(</a:t>
            </a:r>
            <a:r>
              <a:rPr lang="zh-CN" altLang="en-US" sz="2000" b="1" i="1" dirty="0"/>
              <a:t>n</a:t>
            </a:r>
            <a:r>
              <a:rPr lang="zh-CN" altLang="en-US" sz="2000" b="1" dirty="0"/>
              <a:t>+1)/2个元素)到数组SA</a:t>
            </a:r>
            <a:r>
              <a:rPr lang="en-US" altLang="zh-CN" sz="2000" b="1" dirty="0"/>
              <a:t>[</a:t>
            </a:r>
            <a:r>
              <a:rPr lang="zh-CN" altLang="en-US" sz="2000" b="1" dirty="0"/>
              <a:t>1</a:t>
            </a:r>
            <a:r>
              <a:rPr lang="en-US" altLang="zh-CN" sz="2000" b="1" dirty="0"/>
              <a:t>.</a:t>
            </a:r>
            <a:r>
              <a:rPr lang="zh-CN" altLang="en-US" sz="2000" b="1" dirty="0"/>
              <a:t>..</a:t>
            </a:r>
            <a:r>
              <a:rPr lang="zh-CN" altLang="en-US" sz="2000" b="1" i="1" dirty="0"/>
              <a:t>n</a:t>
            </a:r>
            <a:r>
              <a:rPr lang="zh-CN" altLang="en-US" sz="2000" b="1" dirty="0"/>
              <a:t>(</a:t>
            </a:r>
            <a:r>
              <a:rPr lang="zh-CN" altLang="en-US" sz="2000" b="1" i="1" dirty="0"/>
              <a:t>n</a:t>
            </a:r>
            <a:r>
              <a:rPr lang="zh-CN" altLang="en-US" sz="2000" b="1" dirty="0"/>
              <a:t>+1)/2</a:t>
            </a:r>
            <a:r>
              <a:rPr lang="en-US" altLang="zh-CN" sz="2000" b="1" dirty="0"/>
              <a:t>]</a:t>
            </a:r>
            <a:r>
              <a:rPr lang="zh-CN" altLang="en-US" sz="2000" b="1" dirty="0"/>
              <a:t>中。如图所示：</a:t>
            </a:r>
          </a:p>
          <a:p>
            <a:pPr marL="0" indent="0" algn="ctr">
              <a:spcBef>
                <a:spcPts val="2200"/>
              </a:spcBef>
              <a:buNone/>
            </a:pPr>
            <a:r>
              <a:rPr lang="zh-CN" altLang="en-US" sz="2000" b="1" i="1" dirty="0">
                <a:sym typeface="+mn-ea"/>
              </a:rPr>
              <a:t>a</a:t>
            </a:r>
            <a:r>
              <a:rPr lang="zh-CN" altLang="en-US" sz="2000" b="1" baseline="-25000" dirty="0">
                <a:sym typeface="+mn-ea"/>
              </a:rPr>
              <a:t>11</a:t>
            </a:r>
            <a:r>
              <a:rPr lang="zh-CN" altLang="en-US" sz="2000" b="1" dirty="0">
                <a:sym typeface="+mn-ea"/>
              </a:rPr>
              <a:t>  </a:t>
            </a:r>
            <a:r>
              <a:rPr lang="zh-CN" altLang="en-US" sz="2000" b="1" i="1" dirty="0">
                <a:sym typeface="+mn-ea"/>
              </a:rPr>
              <a:t>a</a:t>
            </a:r>
            <a:r>
              <a:rPr lang="zh-CN" altLang="en-US" sz="2000" b="1" baseline="-25000" dirty="0">
                <a:sym typeface="+mn-ea"/>
              </a:rPr>
              <a:t>12</a:t>
            </a:r>
            <a:r>
              <a:rPr lang="zh-CN" altLang="en-US" sz="2000" b="1" dirty="0">
                <a:sym typeface="+mn-ea"/>
              </a:rPr>
              <a:t>   </a:t>
            </a:r>
            <a:r>
              <a:rPr lang="zh-CN" altLang="en-US" sz="2000" b="1" i="1" dirty="0">
                <a:sym typeface="+mn-ea"/>
              </a:rPr>
              <a:t>a</a:t>
            </a:r>
            <a:r>
              <a:rPr lang="zh-CN" altLang="en-US" sz="2000" b="1" baseline="-25000" dirty="0">
                <a:sym typeface="+mn-ea"/>
              </a:rPr>
              <a:t>13</a:t>
            </a:r>
            <a:r>
              <a:rPr lang="zh-CN" altLang="en-US" sz="2000" b="1" dirty="0">
                <a:sym typeface="+mn-ea"/>
              </a:rPr>
              <a:t>    …     </a:t>
            </a:r>
            <a:r>
              <a:rPr lang="zh-CN" altLang="en-US" sz="2000" b="1" i="1" dirty="0">
                <a:sym typeface="+mn-ea"/>
              </a:rPr>
              <a:t>a</a:t>
            </a:r>
            <a:r>
              <a:rPr lang="zh-CN" altLang="en-US" sz="2000" b="1" baseline="-25000" dirty="0">
                <a:sym typeface="+mn-ea"/>
              </a:rPr>
              <a:t>1</a:t>
            </a:r>
            <a:r>
              <a:rPr lang="zh-CN" altLang="en-US" sz="2000" b="1" i="1" baseline="-25000" dirty="0">
                <a:sym typeface="+mn-ea"/>
              </a:rPr>
              <a:t>n</a:t>
            </a:r>
            <a:endParaRPr lang="zh-CN" altLang="en-US" sz="2000" b="1" i="1" dirty="0"/>
          </a:p>
          <a:p>
            <a:pPr marL="0" indent="0" algn="ctr">
              <a:buNone/>
            </a:pPr>
            <a:r>
              <a:rPr lang="zh-CN" altLang="en-US" sz="2000" b="1" i="1" dirty="0">
                <a:sym typeface="+mn-ea"/>
              </a:rPr>
              <a:t>a</a:t>
            </a:r>
            <a:r>
              <a:rPr lang="zh-CN" altLang="en-US" sz="2000" b="1" baseline="-25000" dirty="0">
                <a:sym typeface="+mn-ea"/>
              </a:rPr>
              <a:t>21</a:t>
            </a:r>
            <a:r>
              <a:rPr lang="zh-CN" altLang="en-US" sz="2000" b="1" dirty="0">
                <a:sym typeface="+mn-ea"/>
              </a:rPr>
              <a:t>  </a:t>
            </a:r>
            <a:r>
              <a:rPr lang="zh-CN" altLang="en-US" sz="2000" b="1" i="1" dirty="0">
                <a:sym typeface="+mn-ea"/>
              </a:rPr>
              <a:t>a</a:t>
            </a:r>
            <a:r>
              <a:rPr lang="zh-CN" altLang="en-US" sz="2000" b="1" baseline="-25000" dirty="0">
                <a:sym typeface="+mn-ea"/>
              </a:rPr>
              <a:t>22</a:t>
            </a:r>
            <a:r>
              <a:rPr lang="zh-CN" altLang="en-US" sz="2000" b="1" dirty="0">
                <a:sym typeface="+mn-ea"/>
              </a:rPr>
              <a:t>   </a:t>
            </a:r>
            <a:r>
              <a:rPr lang="zh-CN" altLang="en-US" sz="2000" b="1" i="1" dirty="0">
                <a:sym typeface="+mn-ea"/>
              </a:rPr>
              <a:t>a</a:t>
            </a:r>
            <a:r>
              <a:rPr lang="zh-CN" altLang="en-US" sz="2000" b="1" baseline="-25000" dirty="0">
                <a:sym typeface="+mn-ea"/>
              </a:rPr>
              <a:t>23</a:t>
            </a:r>
            <a:r>
              <a:rPr lang="zh-CN" altLang="en-US" sz="2000" b="1" dirty="0">
                <a:sym typeface="+mn-ea"/>
              </a:rPr>
              <a:t>    …     </a:t>
            </a:r>
            <a:r>
              <a:rPr lang="zh-CN" altLang="en-US" sz="2000" b="1" i="1" dirty="0">
                <a:sym typeface="+mn-ea"/>
              </a:rPr>
              <a:t>a</a:t>
            </a:r>
            <a:r>
              <a:rPr lang="zh-CN" altLang="en-US" sz="2000" b="1" baseline="-25000" dirty="0">
                <a:sym typeface="+mn-ea"/>
              </a:rPr>
              <a:t>2</a:t>
            </a:r>
            <a:r>
              <a:rPr lang="zh-CN" altLang="en-US" sz="2000" b="1" i="1" baseline="-25000" dirty="0">
                <a:sym typeface="+mn-ea"/>
              </a:rPr>
              <a:t>n</a:t>
            </a:r>
            <a:endParaRPr lang="zh-CN" altLang="en-US" sz="2000" b="1" i="1" dirty="0"/>
          </a:p>
          <a:p>
            <a:pPr marL="0" indent="0" algn="ctr">
              <a:buNone/>
            </a:pPr>
            <a:r>
              <a:rPr lang="zh-CN" altLang="en-US" sz="2000" b="1" i="1" dirty="0">
                <a:sym typeface="+mn-ea"/>
              </a:rPr>
              <a:t>a</a:t>
            </a:r>
            <a:r>
              <a:rPr lang="zh-CN" altLang="en-US" sz="2000" b="1" baseline="-25000" dirty="0">
                <a:sym typeface="+mn-ea"/>
              </a:rPr>
              <a:t>31</a:t>
            </a:r>
            <a:r>
              <a:rPr lang="zh-CN" altLang="en-US" sz="2000" b="1" dirty="0">
                <a:sym typeface="+mn-ea"/>
              </a:rPr>
              <a:t>  </a:t>
            </a:r>
            <a:r>
              <a:rPr lang="zh-CN" altLang="en-US" sz="2000" b="1" i="1" dirty="0">
                <a:sym typeface="+mn-ea"/>
              </a:rPr>
              <a:t>a</a:t>
            </a:r>
            <a:r>
              <a:rPr lang="zh-CN" altLang="en-US" sz="2000" b="1" baseline="-25000" dirty="0">
                <a:sym typeface="+mn-ea"/>
              </a:rPr>
              <a:t>32</a:t>
            </a:r>
            <a:r>
              <a:rPr lang="zh-CN" altLang="en-US" sz="2000" b="1" dirty="0">
                <a:sym typeface="+mn-ea"/>
              </a:rPr>
              <a:t>   </a:t>
            </a:r>
            <a:r>
              <a:rPr lang="zh-CN" altLang="en-US" sz="2000" b="1" i="1" dirty="0">
                <a:sym typeface="+mn-ea"/>
              </a:rPr>
              <a:t>a</a:t>
            </a:r>
            <a:r>
              <a:rPr lang="zh-CN" altLang="en-US" sz="2000" b="1" baseline="-25000" dirty="0">
                <a:sym typeface="+mn-ea"/>
              </a:rPr>
              <a:t>33</a:t>
            </a:r>
            <a:r>
              <a:rPr lang="zh-CN" altLang="en-US" sz="2000" b="1" dirty="0">
                <a:sym typeface="+mn-ea"/>
              </a:rPr>
              <a:t>    …     </a:t>
            </a:r>
            <a:r>
              <a:rPr lang="zh-CN" altLang="en-US" sz="2000" b="1" i="1" dirty="0">
                <a:sym typeface="+mn-ea"/>
              </a:rPr>
              <a:t>a</a:t>
            </a:r>
            <a:r>
              <a:rPr lang="zh-CN" altLang="en-US" sz="2000" b="1" baseline="-25000" dirty="0">
                <a:sym typeface="+mn-ea"/>
              </a:rPr>
              <a:t>3</a:t>
            </a:r>
            <a:r>
              <a:rPr lang="zh-CN" altLang="en-US" sz="2000" b="1" i="1" baseline="-25000" dirty="0">
                <a:sym typeface="+mn-ea"/>
              </a:rPr>
              <a:t>n</a:t>
            </a:r>
            <a:endParaRPr lang="zh-CN" altLang="en-US" sz="2000" b="1" i="1" dirty="0"/>
          </a:p>
          <a:p>
            <a:pPr marL="0" indent="0" algn="ctr">
              <a:buNone/>
            </a:pPr>
            <a:r>
              <a:rPr lang="zh-CN" altLang="en-US" sz="2000" b="1" dirty="0">
                <a:sym typeface="+mn-ea"/>
              </a:rPr>
              <a:t>…       …  …  …   …</a:t>
            </a:r>
            <a:endParaRPr lang="zh-CN" altLang="en-US" sz="2000" b="1" dirty="0"/>
          </a:p>
          <a:p>
            <a:pPr marL="0" indent="0" algn="ctr">
              <a:buNone/>
            </a:pPr>
            <a:r>
              <a:rPr lang="zh-CN" altLang="en-US" sz="2000" b="1" i="1" dirty="0">
                <a:sym typeface="+mn-ea"/>
              </a:rPr>
              <a:t>a</a:t>
            </a:r>
            <a:r>
              <a:rPr lang="zh-CN" altLang="en-US" sz="2000" b="1" i="1" baseline="-25000" dirty="0">
                <a:sym typeface="+mn-ea"/>
              </a:rPr>
              <a:t>m</a:t>
            </a:r>
            <a:r>
              <a:rPr lang="zh-CN" altLang="en-US" sz="2000" b="1" baseline="-25000" dirty="0">
                <a:sym typeface="+mn-ea"/>
              </a:rPr>
              <a:t>1</a:t>
            </a:r>
            <a:r>
              <a:rPr lang="zh-CN" altLang="en-US" sz="2000" b="1" dirty="0">
                <a:sym typeface="+mn-ea"/>
              </a:rPr>
              <a:t>  </a:t>
            </a:r>
            <a:r>
              <a:rPr lang="zh-CN" altLang="en-US" sz="2000" b="1" i="1" dirty="0">
                <a:sym typeface="+mn-ea"/>
              </a:rPr>
              <a:t>a</a:t>
            </a:r>
            <a:r>
              <a:rPr lang="zh-CN" altLang="en-US" sz="2000" b="1" i="1" baseline="-25000" dirty="0">
                <a:sym typeface="+mn-ea"/>
              </a:rPr>
              <a:t>m</a:t>
            </a:r>
            <a:r>
              <a:rPr lang="zh-CN" altLang="en-US" sz="2000" b="1" baseline="-25000" dirty="0">
                <a:sym typeface="+mn-ea"/>
              </a:rPr>
              <a:t>2</a:t>
            </a:r>
            <a:r>
              <a:rPr lang="zh-CN" altLang="en-US" sz="2000" b="1" dirty="0">
                <a:sym typeface="+mn-ea"/>
              </a:rPr>
              <a:t>   </a:t>
            </a:r>
            <a:r>
              <a:rPr lang="zh-CN" altLang="en-US" sz="2000" b="1" i="1" dirty="0">
                <a:sym typeface="+mn-ea"/>
              </a:rPr>
              <a:t>a</a:t>
            </a:r>
            <a:r>
              <a:rPr lang="zh-CN" altLang="en-US" sz="2000" b="1" i="1" baseline="-25000" dirty="0">
                <a:sym typeface="+mn-ea"/>
              </a:rPr>
              <a:t>m</a:t>
            </a:r>
            <a:r>
              <a:rPr lang="zh-CN" altLang="en-US" sz="2000" b="1" baseline="-25000" dirty="0">
                <a:sym typeface="+mn-ea"/>
              </a:rPr>
              <a:t>3</a:t>
            </a:r>
            <a:r>
              <a:rPr lang="zh-CN" altLang="en-US" sz="2000" b="1" dirty="0">
                <a:sym typeface="+mn-ea"/>
              </a:rPr>
              <a:t>    …   </a:t>
            </a:r>
            <a:r>
              <a:rPr lang="zh-CN" altLang="en-US" sz="2000" b="1" i="1" dirty="0">
                <a:sym typeface="+mn-ea"/>
              </a:rPr>
              <a:t>a</a:t>
            </a:r>
            <a:r>
              <a:rPr lang="zh-CN" altLang="en-US" sz="2000" b="1" i="1" baseline="-25000" dirty="0">
                <a:sym typeface="+mn-ea"/>
              </a:rPr>
              <a:t>m</a:t>
            </a:r>
            <a:r>
              <a:rPr lang="en-US" altLang="zh-CN" sz="2000" b="1" i="1" baseline="-25000" dirty="0">
                <a:sym typeface="+mn-ea"/>
              </a:rPr>
              <a:t>n</a:t>
            </a:r>
            <a:r>
              <a:rPr lang="zh-CN" altLang="en-US" sz="2000" b="1" i="1" dirty="0">
                <a:sym typeface="+mn-ea"/>
              </a:rPr>
              <a:t>   </a:t>
            </a:r>
            <a:endParaRPr lang="en-US" altLang="zh-CN" sz="2000" b="1" i="1" dirty="0">
              <a:sym typeface="+mn-ea"/>
            </a:endParaRPr>
          </a:p>
          <a:p>
            <a:pPr marL="0" indent="0" algn="ctr">
              <a:buNone/>
            </a:pPr>
            <a:endParaRPr lang="en-US" altLang="zh-CN" sz="2000" b="1" dirty="0">
              <a:sym typeface="+mn-ea"/>
            </a:endParaRPr>
          </a:p>
          <a:p>
            <a:pPr>
              <a:spcBef>
                <a:spcPts val="0"/>
              </a:spcBef>
              <a:buClr>
                <a:srgbClr val="FF0000"/>
              </a:buClr>
              <a:buFont typeface="Wingdings" panose="05000000000000000000" pitchFamily="2" charset="2"/>
              <a:buChar char="n"/>
            </a:pPr>
            <a:endParaRPr lang="en-US" altLang="zh-CN" sz="2000" b="1" dirty="0"/>
          </a:p>
          <a:p>
            <a:pPr>
              <a:spcBef>
                <a:spcPts val="600"/>
              </a:spcBef>
              <a:buClr>
                <a:srgbClr val="FF0000"/>
              </a:buClr>
              <a:buFont typeface="Wingdings" pitchFamily="2" charset="2"/>
              <a:buChar char="p"/>
            </a:pPr>
            <a:r>
              <a:rPr lang="zh-CN" altLang="zh-CN" sz="2000" b="1" dirty="0"/>
              <a:t>元素</a:t>
            </a:r>
            <a:r>
              <a:rPr lang="en-US" altLang="zh-CN" sz="2000" b="1" i="1" dirty="0"/>
              <a:t>a</a:t>
            </a:r>
            <a:r>
              <a:rPr lang="en-US" altLang="zh-CN" sz="2000" b="1" i="1" baseline="-25000" dirty="0"/>
              <a:t>ij</a:t>
            </a:r>
            <a:r>
              <a:rPr lang="zh-CN" altLang="zh-CN" sz="2000" b="1" dirty="0"/>
              <a:t>在</a:t>
            </a:r>
            <a:r>
              <a:rPr lang="en-US" altLang="zh-CN" sz="2000" b="1" dirty="0"/>
              <a:t>SA</a:t>
            </a:r>
            <a:r>
              <a:rPr lang="zh-CN" altLang="zh-CN" sz="2000" b="1" dirty="0"/>
              <a:t>中的序号的计算公式为</a:t>
            </a:r>
          </a:p>
          <a:p>
            <a:pPr lvl="1"/>
            <a:r>
              <a:rPr lang="en-US" altLang="zh-CN" sz="1800" b="1" dirty="0" err="1"/>
              <a:t>num</a:t>
            </a:r>
            <a:r>
              <a:rPr lang="en-US" altLang="zh-CN" sz="1800" b="1" dirty="0"/>
              <a:t>(</a:t>
            </a:r>
            <a:r>
              <a:rPr lang="en-US" altLang="zh-CN" sz="1800" b="1" i="1" dirty="0" err="1"/>
              <a:t>i</a:t>
            </a:r>
            <a:r>
              <a:rPr lang="en-US" altLang="zh-CN" sz="1800" b="1" dirty="0"/>
              <a:t>, </a:t>
            </a:r>
            <a:r>
              <a:rPr lang="en-US" altLang="zh-CN" sz="1800" b="1" i="1" dirty="0"/>
              <a:t>j</a:t>
            </a:r>
            <a:r>
              <a:rPr lang="en-US" altLang="zh-CN" sz="1800" b="1" dirty="0"/>
              <a:t>)=1+2+3+…+(</a:t>
            </a:r>
            <a:r>
              <a:rPr lang="en-US" altLang="zh-CN" sz="1800" b="1" i="1" dirty="0"/>
              <a:t>i</a:t>
            </a:r>
            <a:r>
              <a:rPr lang="en-US" altLang="zh-CN" sz="1800" b="1" dirty="0"/>
              <a:t>-1)+</a:t>
            </a:r>
            <a:r>
              <a:rPr lang="en-US" altLang="zh-CN" sz="1800" b="1" i="1" dirty="0"/>
              <a:t>j</a:t>
            </a:r>
            <a:r>
              <a:rPr lang="en-US" altLang="zh-CN" sz="1800" b="1" dirty="0"/>
              <a:t>=</a:t>
            </a:r>
            <a:r>
              <a:rPr lang="en-US" altLang="zh-CN" sz="1800" b="1" i="1" dirty="0" err="1"/>
              <a:t>i</a:t>
            </a:r>
            <a:r>
              <a:rPr lang="en-US" altLang="zh-CN" sz="1800" b="1" dirty="0"/>
              <a:t>(</a:t>
            </a:r>
            <a:r>
              <a:rPr lang="en-US" altLang="zh-CN" sz="1800" b="1" i="1" dirty="0"/>
              <a:t>i</a:t>
            </a:r>
            <a:r>
              <a:rPr lang="en-US" altLang="zh-CN" sz="1800" b="1" dirty="0"/>
              <a:t>-1)/2+</a:t>
            </a:r>
            <a:r>
              <a:rPr lang="en-US" altLang="zh-CN" sz="1800" b="1" i="1" dirty="0"/>
              <a:t>j</a:t>
            </a:r>
            <a:r>
              <a:rPr lang="en-US" altLang="zh-CN" sz="1800" b="1" dirty="0"/>
              <a:t>   (</a:t>
            </a:r>
            <a:r>
              <a:rPr lang="en-US" altLang="zh-CN" sz="1800" b="1" i="1" dirty="0" err="1"/>
              <a:t>i</a:t>
            </a:r>
            <a:r>
              <a:rPr lang="en-US" altLang="zh-CN" sz="1800" b="1" i="1" dirty="0"/>
              <a:t> </a:t>
            </a:r>
            <a:r>
              <a:rPr lang="zh-CN" altLang="zh-CN" sz="1800" b="1" dirty="0"/>
              <a:t>≥</a:t>
            </a:r>
            <a:r>
              <a:rPr lang="en-US" altLang="zh-CN" sz="1800" b="1" dirty="0"/>
              <a:t> </a:t>
            </a:r>
            <a:r>
              <a:rPr lang="en-US" altLang="zh-CN" sz="1800" b="1" i="1" dirty="0"/>
              <a:t>j</a:t>
            </a:r>
            <a:r>
              <a:rPr lang="en-US" altLang="zh-CN" sz="1800" b="1" dirty="0"/>
              <a:t>)</a:t>
            </a:r>
            <a:endParaRPr lang="zh-CN" altLang="zh-CN" sz="1800" b="1" dirty="0"/>
          </a:p>
          <a:p>
            <a:pPr marL="0" indent="0" algn="ctr">
              <a:buNone/>
            </a:pPr>
            <a:endParaRPr lang="zh-CN" altLang="en-US" sz="2000" dirty="0"/>
          </a:p>
        </p:txBody>
      </p:sp>
      <p:sp>
        <p:nvSpPr>
          <p:cNvPr id="14" name="双括号 13"/>
          <p:cNvSpPr/>
          <p:nvPr/>
        </p:nvSpPr>
        <p:spPr>
          <a:xfrm>
            <a:off x="3131372" y="3432489"/>
            <a:ext cx="3096812" cy="172043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 name="表格 5">
            <a:extLst>
              <a:ext uri="{FF2B5EF4-FFF2-40B4-BE49-F238E27FC236}">
                <a16:creationId xmlns:a16="http://schemas.microsoft.com/office/drawing/2014/main" id="{1F57B127-22CF-4329-96E6-ADCAF540CFFA}"/>
              </a:ext>
            </a:extLst>
          </p:cNvPr>
          <p:cNvGraphicFramePr>
            <a:graphicFrameLocks noGrp="1"/>
          </p:cNvGraphicFramePr>
          <p:nvPr>
            <p:extLst>
              <p:ext uri="{D42A27DB-BD31-4B8C-83A1-F6EECF244321}">
                <p14:modId xmlns:p14="http://schemas.microsoft.com/office/powerpoint/2010/main" val="3855361355"/>
              </p:ext>
            </p:extLst>
          </p:nvPr>
        </p:nvGraphicFramePr>
        <p:xfrm>
          <a:off x="1832153" y="5246675"/>
          <a:ext cx="5591946" cy="396240"/>
        </p:xfrm>
        <a:graphic>
          <a:graphicData uri="http://schemas.openxmlformats.org/drawingml/2006/table">
            <a:tbl>
              <a:tblPr firstRow="1" bandRow="1">
                <a:tableStyleId>{9D7B26C5-4107-4FEC-AEDC-1716B250A1EF}</a:tableStyleId>
              </a:tblPr>
              <a:tblGrid>
                <a:gridCol w="576064">
                  <a:extLst>
                    <a:ext uri="{9D8B030D-6E8A-4147-A177-3AD203B41FA5}">
                      <a16:colId xmlns:a16="http://schemas.microsoft.com/office/drawing/2014/main" val="2175551786"/>
                    </a:ext>
                  </a:extLst>
                </a:gridCol>
                <a:gridCol w="1008112">
                  <a:extLst>
                    <a:ext uri="{9D8B030D-6E8A-4147-A177-3AD203B41FA5}">
                      <a16:colId xmlns:a16="http://schemas.microsoft.com/office/drawing/2014/main" val="554261023"/>
                    </a:ext>
                  </a:extLst>
                </a:gridCol>
                <a:gridCol w="1656184">
                  <a:extLst>
                    <a:ext uri="{9D8B030D-6E8A-4147-A177-3AD203B41FA5}">
                      <a16:colId xmlns:a16="http://schemas.microsoft.com/office/drawing/2014/main" val="3624941633"/>
                    </a:ext>
                  </a:extLst>
                </a:gridCol>
                <a:gridCol w="487604">
                  <a:extLst>
                    <a:ext uri="{9D8B030D-6E8A-4147-A177-3AD203B41FA5}">
                      <a16:colId xmlns:a16="http://schemas.microsoft.com/office/drawing/2014/main" val="1343334638"/>
                    </a:ext>
                  </a:extLst>
                </a:gridCol>
                <a:gridCol w="1863982">
                  <a:extLst>
                    <a:ext uri="{9D8B030D-6E8A-4147-A177-3AD203B41FA5}">
                      <a16:colId xmlns:a16="http://schemas.microsoft.com/office/drawing/2014/main" val="2889997737"/>
                    </a:ext>
                  </a:extLst>
                </a:gridCol>
              </a:tblGrid>
              <a:tr h="352562">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sz="2000" i="1" u="none" dirty="0">
                          <a:latin typeface="Times New Roman" panose="02020603050405020304" pitchFamily="18" charset="0"/>
                        </a:rPr>
                        <a:t>a</a:t>
                      </a:r>
                      <a:r>
                        <a:rPr lang="en-US" altLang="zh-CN" sz="2000" u="none" baseline="-25000" dirty="0">
                          <a:latin typeface="Times New Roman" panose="02020603050405020304" pitchFamily="18" charset="0"/>
                        </a:rPr>
                        <a:t>11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sz="2000" i="1" u="none" dirty="0">
                          <a:latin typeface="Times New Roman" panose="02020603050405020304" pitchFamily="18" charset="0"/>
                        </a:rPr>
                        <a:t>a</a:t>
                      </a:r>
                      <a:r>
                        <a:rPr lang="en-US" altLang="zh-CN" sz="2000" u="none" baseline="-25000" dirty="0">
                          <a:latin typeface="Times New Roman" panose="02020603050405020304" pitchFamily="18" charset="0"/>
                        </a:rPr>
                        <a:t>21 </a:t>
                      </a:r>
                      <a:r>
                        <a:rPr lang="en-US" altLang="zh-CN" sz="2000" i="1" u="none" dirty="0">
                          <a:latin typeface="Times New Roman" panose="02020603050405020304" pitchFamily="18" charset="0"/>
                        </a:rPr>
                        <a:t>a</a:t>
                      </a:r>
                      <a:r>
                        <a:rPr lang="en-US" altLang="zh-CN" sz="2000" u="none" baseline="-25000" dirty="0">
                          <a:latin typeface="Times New Roman" panose="02020603050405020304" pitchFamily="18" charset="0"/>
                        </a:rPr>
                        <a:t>22</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sz="2000" i="1" u="none" kern="1200" baseline="0" dirty="0">
                          <a:latin typeface="Times New Roman" panose="02020603050405020304" pitchFamily="18" charset="0"/>
                          <a:sym typeface="+mn-ea"/>
                        </a:rPr>
                        <a:t>a</a:t>
                      </a:r>
                      <a:r>
                        <a:rPr lang="zh-CN" altLang="en-US" sz="2000" u="none" kern="1200" baseline="-25000" dirty="0">
                          <a:latin typeface="Times New Roman" panose="02020603050405020304" pitchFamily="18" charset="0"/>
                          <a:sym typeface="+mn-ea"/>
                        </a:rPr>
                        <a:t>31</a:t>
                      </a:r>
                      <a:r>
                        <a:rPr lang="zh-CN" altLang="en-US" sz="2000" u="none" kern="1200" baseline="0" dirty="0">
                          <a:latin typeface="Times New Roman" panose="02020603050405020304" pitchFamily="18" charset="0"/>
                          <a:sym typeface="+mn-ea"/>
                        </a:rPr>
                        <a:t>  </a:t>
                      </a:r>
                      <a:r>
                        <a:rPr lang="zh-CN" altLang="en-US" sz="2000" i="1" u="none" kern="1200" baseline="0" dirty="0">
                          <a:latin typeface="Times New Roman" panose="02020603050405020304" pitchFamily="18" charset="0"/>
                          <a:sym typeface="+mn-ea"/>
                        </a:rPr>
                        <a:t>a</a:t>
                      </a:r>
                      <a:r>
                        <a:rPr lang="zh-CN" altLang="en-US" sz="2000" u="none" kern="1200" baseline="-25000" dirty="0">
                          <a:latin typeface="Times New Roman" panose="02020603050405020304" pitchFamily="18" charset="0"/>
                          <a:sym typeface="+mn-ea"/>
                        </a:rPr>
                        <a:t>32 </a:t>
                      </a:r>
                      <a:r>
                        <a:rPr lang="zh-CN" altLang="en-US" sz="2000" u="none" kern="1200" baseline="0" dirty="0">
                          <a:latin typeface="Times New Roman" panose="02020603050405020304" pitchFamily="18" charset="0"/>
                          <a:sym typeface="+mn-ea"/>
                        </a:rPr>
                        <a:t>  </a:t>
                      </a:r>
                      <a:r>
                        <a:rPr lang="zh-CN" altLang="en-US" sz="2000" i="1" u="none" kern="1200" baseline="0" dirty="0">
                          <a:latin typeface="Times New Roman" panose="02020603050405020304" pitchFamily="18" charset="0"/>
                          <a:sym typeface="+mn-ea"/>
                        </a:rPr>
                        <a:t>a</a:t>
                      </a:r>
                      <a:r>
                        <a:rPr lang="zh-CN" altLang="en-US" sz="2000" u="none" kern="1200" baseline="-25000" dirty="0">
                          <a:latin typeface="Times New Roman" panose="02020603050405020304" pitchFamily="18" charset="0"/>
                          <a:sym typeface="+mn-ea"/>
                        </a:rPr>
                        <a:t>33</a:t>
                      </a:r>
                      <a:endParaRPr lang="zh-CN" altLang="en-US" sz="2000" b="1" i="0" u="none" kern="1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sz="2000" u="none" kern="1200" baseline="0" dirty="0">
                          <a:latin typeface="Times New Roman" panose="02020603050405020304" pitchFamily="18" charset="0"/>
                        </a:rPr>
                        <a:t>…</a:t>
                      </a:r>
                      <a:endParaRPr lang="zh-CN" altLang="en-US" sz="2000" b="1" i="0" u="none" kern="1200"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sz="2000" i="1" u="none" kern="1200" baseline="0" dirty="0">
                          <a:latin typeface="Times New Roman" panose="02020603050405020304" pitchFamily="18" charset="0"/>
                        </a:rPr>
                        <a:t>a</a:t>
                      </a:r>
                      <a:r>
                        <a:rPr lang="en-US" altLang="zh-CN" sz="2000" i="1" u="none" kern="1200" baseline="-25000" dirty="0">
                          <a:latin typeface="Times New Roman" panose="02020603050405020304" pitchFamily="18" charset="0"/>
                        </a:rPr>
                        <a:t>m</a:t>
                      </a:r>
                      <a:r>
                        <a:rPr lang="en-US" altLang="zh-CN" sz="2000" u="none" kern="1200" baseline="-25000" dirty="0">
                          <a:latin typeface="Times New Roman" panose="02020603050405020304" pitchFamily="18" charset="0"/>
                        </a:rPr>
                        <a:t>1</a:t>
                      </a:r>
                      <a:r>
                        <a:rPr lang="en-US" altLang="zh-CN" sz="2000" u="none" kern="1200" baseline="0" dirty="0">
                          <a:latin typeface="Times New Roman" panose="02020603050405020304" pitchFamily="18" charset="0"/>
                        </a:rPr>
                        <a:t> </a:t>
                      </a:r>
                      <a:r>
                        <a:rPr lang="en-US" altLang="zh-CN" sz="2000" i="1" u="none" kern="1200" baseline="0" dirty="0">
                          <a:latin typeface="Times New Roman" panose="02020603050405020304" pitchFamily="18" charset="0"/>
                        </a:rPr>
                        <a:t>a</a:t>
                      </a:r>
                      <a:r>
                        <a:rPr lang="en-US" altLang="zh-CN" sz="2000" i="1" u="none" kern="1200" baseline="-25000" dirty="0">
                          <a:latin typeface="Times New Roman" panose="02020603050405020304" pitchFamily="18" charset="0"/>
                        </a:rPr>
                        <a:t>m</a:t>
                      </a:r>
                      <a:r>
                        <a:rPr lang="en-US" altLang="zh-CN" sz="2000" u="none" kern="1200" baseline="-25000" dirty="0">
                          <a:latin typeface="Times New Roman" panose="02020603050405020304" pitchFamily="18" charset="0"/>
                        </a:rPr>
                        <a:t>2</a:t>
                      </a:r>
                      <a:r>
                        <a:rPr lang="en-US" altLang="zh-CN" sz="2000" u="none" kern="1200" baseline="0" dirty="0">
                          <a:latin typeface="Times New Roman" panose="02020603050405020304" pitchFamily="18" charset="0"/>
                        </a:rPr>
                        <a:t>  …</a:t>
                      </a:r>
                      <a:r>
                        <a:rPr lang="en-US" altLang="zh-CN" sz="2000" i="1" u="none" kern="1200" baseline="0" dirty="0" err="1">
                          <a:latin typeface="Times New Roman" panose="02020603050405020304" pitchFamily="18" charset="0"/>
                        </a:rPr>
                        <a:t>a</a:t>
                      </a:r>
                      <a:r>
                        <a:rPr lang="en-US" altLang="zh-CN" sz="2000" i="1" u="none" kern="1200" baseline="-25000" dirty="0" err="1">
                          <a:latin typeface="Times New Roman" panose="02020603050405020304" pitchFamily="18" charset="0"/>
                        </a:rPr>
                        <a:t>mn</a:t>
                      </a:r>
                      <a:endParaRPr lang="zh-CN" altLang="en-US" sz="2000" b="1" i="1" u="none" kern="1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937692"/>
                  </a:ext>
                </a:extLst>
              </a:tr>
            </a:tbl>
          </a:graphicData>
        </a:graphic>
      </p:graphicFrame>
      <p:sp>
        <p:nvSpPr>
          <p:cNvPr id="9" name="灯片编号占位符 8">
            <a:extLst>
              <a:ext uri="{FF2B5EF4-FFF2-40B4-BE49-F238E27FC236}">
                <a16:creationId xmlns:a16="http://schemas.microsoft.com/office/drawing/2014/main" id="{F4C509D4-E24F-4B48-8E00-0272B20E09DE}"/>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15</a:t>
            </a:fld>
            <a:endParaRPr lang="zh-CN" altLang="en-US" strike="noStrike" noProof="1"/>
          </a:p>
        </p:txBody>
      </p:sp>
      <p:sp>
        <p:nvSpPr>
          <p:cNvPr id="15" name="椭圆 14">
            <a:extLst>
              <a:ext uri="{FF2B5EF4-FFF2-40B4-BE49-F238E27FC236}">
                <a16:creationId xmlns:a16="http://schemas.microsoft.com/office/drawing/2014/main" id="{09B4ED0A-DAA4-4F5B-8F83-BFF36C3CC704}"/>
              </a:ext>
            </a:extLst>
          </p:cNvPr>
          <p:cNvSpPr/>
          <p:nvPr/>
        </p:nvSpPr>
        <p:spPr>
          <a:xfrm>
            <a:off x="3505191" y="3429000"/>
            <a:ext cx="490745"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0E0C274-F41D-4049-BF04-2E62F65BA643}"/>
              </a:ext>
            </a:extLst>
          </p:cNvPr>
          <p:cNvCxnSpPr>
            <a:cxnSpLocks/>
            <a:stCxn id="15" idx="2"/>
          </p:cNvCxnSpPr>
          <p:nvPr/>
        </p:nvCxnSpPr>
        <p:spPr>
          <a:xfrm flipH="1">
            <a:off x="2123729" y="3573016"/>
            <a:ext cx="1381462" cy="17250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1F923489-6C44-45DF-A094-0BE71F39B883}"/>
              </a:ext>
            </a:extLst>
          </p:cNvPr>
          <p:cNvSpPr/>
          <p:nvPr/>
        </p:nvSpPr>
        <p:spPr>
          <a:xfrm>
            <a:off x="1832153" y="5274798"/>
            <a:ext cx="510693" cy="3680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35E9687-82E1-484B-9D0F-FED4A411A81F}"/>
              </a:ext>
            </a:extLst>
          </p:cNvPr>
          <p:cNvSpPr/>
          <p:nvPr/>
        </p:nvSpPr>
        <p:spPr>
          <a:xfrm>
            <a:off x="3477286" y="3806557"/>
            <a:ext cx="878690"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699A322B-F330-4E60-9B29-CD966C6D0F95}"/>
              </a:ext>
            </a:extLst>
          </p:cNvPr>
          <p:cNvCxnSpPr>
            <a:cxnSpLocks/>
            <a:stCxn id="18" idx="3"/>
          </p:cNvCxnSpPr>
          <p:nvPr/>
        </p:nvCxnSpPr>
        <p:spPr>
          <a:xfrm flipH="1">
            <a:off x="2841099" y="4052408"/>
            <a:ext cx="764868" cy="1183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20353629-E9FF-4536-B6C0-C76001CEE11C}"/>
              </a:ext>
            </a:extLst>
          </p:cNvPr>
          <p:cNvSpPr/>
          <p:nvPr/>
        </p:nvSpPr>
        <p:spPr>
          <a:xfrm>
            <a:off x="2484933" y="5274798"/>
            <a:ext cx="730084" cy="3864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D6F2156-FBFD-4BCF-B1B2-9FF4B6971A3C}"/>
              </a:ext>
            </a:extLst>
          </p:cNvPr>
          <p:cNvSpPr/>
          <p:nvPr/>
        </p:nvSpPr>
        <p:spPr>
          <a:xfrm>
            <a:off x="3286900" y="4846425"/>
            <a:ext cx="2749503" cy="3340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861AC4D9-E17A-4C16-A33F-0952EF3870AC}"/>
              </a:ext>
            </a:extLst>
          </p:cNvPr>
          <p:cNvCxnSpPr>
            <a:cxnSpLocks/>
            <a:stCxn id="23" idx="6"/>
            <a:endCxn id="25" idx="1"/>
          </p:cNvCxnSpPr>
          <p:nvPr/>
        </p:nvCxnSpPr>
        <p:spPr>
          <a:xfrm flipH="1">
            <a:off x="5826590" y="5013426"/>
            <a:ext cx="209813" cy="3742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6A28DF27-4828-42DE-9311-F59182004924}"/>
              </a:ext>
            </a:extLst>
          </p:cNvPr>
          <p:cNvSpPr/>
          <p:nvPr/>
        </p:nvSpPr>
        <p:spPr>
          <a:xfrm>
            <a:off x="5561391" y="5345506"/>
            <a:ext cx="1810892"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F5462A4-124E-4402-B072-374346E45970}"/>
              </a:ext>
            </a:extLst>
          </p:cNvPr>
          <p:cNvSpPr txBox="1"/>
          <p:nvPr/>
        </p:nvSpPr>
        <p:spPr>
          <a:xfrm>
            <a:off x="1226947" y="5199583"/>
            <a:ext cx="606507" cy="461665"/>
          </a:xfrm>
          <a:prstGeom prst="rect">
            <a:avLst/>
          </a:prstGeom>
          <a:noFill/>
        </p:spPr>
        <p:txBody>
          <a:bodyPr wrap="square" rtlCol="0">
            <a:spAutoFit/>
          </a:bodyPr>
          <a:lstStyle/>
          <a:p>
            <a:r>
              <a:rPr lang="en-US" altLang="zh-CN" dirty="0"/>
              <a:t>SA</a:t>
            </a:r>
            <a:endParaRPr lang="zh-CN" altLang="en-US" dirty="0"/>
          </a:p>
        </p:txBody>
      </p:sp>
      <p:cxnSp>
        <p:nvCxnSpPr>
          <p:cNvPr id="29" name="直接箭头连接符 28">
            <a:extLst>
              <a:ext uri="{FF2B5EF4-FFF2-40B4-BE49-F238E27FC236}">
                <a16:creationId xmlns:a16="http://schemas.microsoft.com/office/drawing/2014/main" id="{71BAA139-14F1-4F8D-A68C-995B87B75211}"/>
              </a:ext>
            </a:extLst>
          </p:cNvPr>
          <p:cNvCxnSpPr>
            <a:cxnSpLocks/>
          </p:cNvCxnSpPr>
          <p:nvPr/>
        </p:nvCxnSpPr>
        <p:spPr>
          <a:xfrm>
            <a:off x="3830843" y="3681935"/>
            <a:ext cx="1965293" cy="1331241"/>
          </a:xfrm>
          <a:prstGeom prst="straightConnector1">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标题 1"/>
          <p:cNvSpPr txBox="1">
            <a:spLocks/>
          </p:cNvSpPr>
          <p:nvPr/>
        </p:nvSpPr>
        <p:spPr bwMode="auto">
          <a:xfrm>
            <a:off x="457200" y="119505"/>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buFont typeface="Wingdings" panose="05000000000000000000" pitchFamily="2" charset="2"/>
              <a:buChar char="Ø"/>
            </a:pPr>
            <a:r>
              <a:rPr lang="en-US" altLang="zh-CN" sz="2800" dirty="0">
                <a:latin typeface="Times New Roman" panose="02020603050405020304" pitchFamily="18" charset="0"/>
                <a:sym typeface="+mn-ea"/>
              </a:rPr>
              <a:t>6</a:t>
            </a: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.3  矩阵的压缩存储</a:t>
            </a:r>
            <a:endParaRPr lang="zh-CN" altLang="en-US" sz="2800" dirty="0">
              <a:latin typeface="Times New Roman" panose="02020603050405020304" pitchFamily="18" charset="0"/>
            </a:endParaRPr>
          </a:p>
        </p:txBody>
      </p:sp>
    </p:spTree>
    <p:extLst>
      <p:ext uri="{BB962C8B-B14F-4D97-AF65-F5344CB8AC3E}">
        <p14:creationId xmlns:p14="http://schemas.microsoft.com/office/powerpoint/2010/main" val="166043062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3" presetClass="entr" presetSubtype="1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blinds(horizontal)">
                                      <p:cBhvr>
                                        <p:cTn id="75" dur="500"/>
                                        <p:tgtEl>
                                          <p:spTgt spid="3">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blinds(horizontal)">
                                      <p:cBhvr>
                                        <p:cTn id="8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4" grpId="0" animBg="1"/>
      <p:bldP spid="15" grpId="0" animBg="1"/>
      <p:bldP spid="17" grpId="0" animBg="1"/>
      <p:bldP spid="18" grpId="0" animBg="1"/>
      <p:bldP spid="20" grpId="0" animBg="1"/>
      <p:bldP spid="23" grpId="0" animBg="1"/>
      <p:bldP spid="25"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6613"/>
            <a:ext cx="8229600" cy="660930"/>
          </a:xfrm>
        </p:spPr>
        <p:txBody>
          <a:bodyPr>
            <a:normAutofit/>
          </a:bodyPr>
          <a:lstStyle/>
          <a:p>
            <a:r>
              <a:rPr lang="zh-CN" altLang="en-US" sz="2400" dirty="0">
                <a:solidFill>
                  <a:srgbClr val="0000FF"/>
                </a:solidFill>
                <a:sym typeface="+mn-ea"/>
              </a:rPr>
              <a:t>（2）对角矩阵的压缩存储</a:t>
            </a:r>
            <a:endParaRPr lang="en-US" altLang="zh-CN" sz="2400" dirty="0">
              <a:solidFill>
                <a:srgbClr val="0000FF"/>
              </a:solidFill>
              <a:sym typeface="+mn-ea"/>
            </a:endParaRPr>
          </a:p>
        </p:txBody>
      </p:sp>
      <p:sp>
        <p:nvSpPr>
          <p:cNvPr id="3" name="内容占位符 2"/>
          <p:cNvSpPr>
            <a:spLocks noGrp="1"/>
          </p:cNvSpPr>
          <p:nvPr>
            <p:ph idx="1"/>
          </p:nvPr>
        </p:nvSpPr>
        <p:spPr>
          <a:xfrm>
            <a:off x="693738" y="1409534"/>
            <a:ext cx="7993062" cy="5120481"/>
          </a:xfrm>
        </p:spPr>
        <p:txBody>
          <a:bodyPr/>
          <a:lstStyle/>
          <a:p>
            <a:pPr>
              <a:spcBef>
                <a:spcPts val="0"/>
              </a:spcBef>
              <a:buClr>
                <a:srgbClr val="FF0000"/>
              </a:buClr>
              <a:buFont typeface="Wingdings" pitchFamily="2" charset="2"/>
              <a:buChar char="p"/>
            </a:pPr>
            <a:r>
              <a:rPr lang="zh-CN" altLang="en-US" sz="1800" b="1" dirty="0"/>
              <a:t>所谓</a:t>
            </a:r>
            <a:r>
              <a:rPr lang="zh-CN" altLang="en-US" sz="1800" b="1" dirty="0">
                <a:solidFill>
                  <a:srgbClr val="FF0000"/>
                </a:solidFill>
              </a:rPr>
              <a:t>对角矩阵</a:t>
            </a:r>
            <a:r>
              <a:rPr lang="en-US" altLang="zh-CN" sz="1800" b="1" dirty="0">
                <a:solidFill>
                  <a:srgbClr val="0000FF"/>
                </a:solidFill>
              </a:rPr>
              <a:t>(Diagonal Matrix)</a:t>
            </a:r>
            <a:r>
              <a:rPr lang="zh-CN" altLang="en-US" sz="1800" b="1" dirty="0"/>
              <a:t>，是指除了主对角线和紧靠主对角线的上下若干条对角线外，其余元素全为0。</a:t>
            </a:r>
          </a:p>
          <a:p>
            <a:pPr lvl="1">
              <a:spcBef>
                <a:spcPts val="0"/>
              </a:spcBef>
              <a:buClr>
                <a:srgbClr val="FF0000"/>
              </a:buClr>
            </a:pPr>
            <a:r>
              <a:rPr lang="zh-CN" altLang="en-US" sz="1800" b="1" dirty="0"/>
              <a:t>可按例如：以逐行、逐列或以对角线的顺序将这几个对角上的元素存储到一维数组上，在此不妨</a:t>
            </a:r>
            <a:r>
              <a:rPr lang="zh-CN" altLang="en-US" sz="1800" b="1" dirty="0">
                <a:solidFill>
                  <a:srgbClr val="FF0000"/>
                </a:solidFill>
              </a:rPr>
              <a:t>讨论三对角矩阵的行优先方式的存储</a:t>
            </a:r>
            <a:r>
              <a:rPr lang="zh-CN" altLang="en-US" sz="1800" b="1" dirty="0"/>
              <a:t>。</a:t>
            </a:r>
          </a:p>
          <a:p>
            <a:pPr>
              <a:spcBef>
                <a:spcPts val="0"/>
              </a:spcBef>
              <a:buClr>
                <a:srgbClr val="FF0000"/>
              </a:buClr>
              <a:buFont typeface="Wingdings" pitchFamily="2" charset="2"/>
              <a:buChar char="p"/>
            </a:pPr>
            <a:r>
              <a:rPr lang="zh-CN" altLang="en-US" sz="1800" b="1" dirty="0"/>
              <a:t>所谓</a:t>
            </a:r>
            <a:r>
              <a:rPr lang="zh-CN" altLang="en-US" sz="1800" b="1" dirty="0">
                <a:solidFill>
                  <a:srgbClr val="FF0000"/>
                </a:solidFill>
              </a:rPr>
              <a:t>三对角矩阵</a:t>
            </a:r>
            <a:r>
              <a:rPr lang="zh-CN" altLang="en-US" sz="1800" b="1" dirty="0"/>
              <a:t>，是指除了主对角线及其上下一条对角线上有非0元外，其余位置均为0的矩阵。</a:t>
            </a:r>
            <a:endParaRPr lang="en-US" altLang="zh-CN" sz="1800" b="1" dirty="0"/>
          </a:p>
          <a:p>
            <a:pPr lvl="1">
              <a:spcBef>
                <a:spcPts val="0"/>
              </a:spcBef>
              <a:buClr>
                <a:srgbClr val="FF0000"/>
              </a:buClr>
            </a:pPr>
            <a:r>
              <a:rPr lang="zh-CN" altLang="en-US" sz="1800" b="1" dirty="0"/>
              <a:t>其顺序存储形式如图所示。除第一行、最后一行外，每行存储</a:t>
            </a:r>
            <a:r>
              <a:rPr lang="en-US" altLang="zh-CN" sz="1800" b="1" dirty="0"/>
              <a:t>3</a:t>
            </a:r>
            <a:r>
              <a:rPr lang="zh-CN" altLang="en-US" sz="1800" b="1" dirty="0"/>
              <a:t>个元素。              </a:t>
            </a:r>
            <a:endParaRPr lang="en-US" altLang="zh-CN" sz="1800" b="1" dirty="0"/>
          </a:p>
          <a:p>
            <a:pPr marL="457200" lvl="1" indent="0">
              <a:spcBef>
                <a:spcPts val="0"/>
              </a:spcBef>
              <a:buClr>
                <a:srgbClr val="FF0000"/>
              </a:buClr>
              <a:buNone/>
            </a:pPr>
            <a:r>
              <a:rPr lang="en-US" altLang="zh-CN" sz="1800" b="1" i="1" dirty="0"/>
              <a:t>                                 </a:t>
            </a:r>
            <a:r>
              <a:rPr lang="zh-CN" altLang="en-US" sz="2000" b="1" i="1" dirty="0"/>
              <a:t>a</a:t>
            </a:r>
            <a:r>
              <a:rPr lang="zh-CN" altLang="en-US" sz="2000" b="1" baseline="-25000" dirty="0"/>
              <a:t>11</a:t>
            </a:r>
            <a:r>
              <a:rPr lang="zh-CN" altLang="en-US" sz="2000" b="1" dirty="0"/>
              <a:t>  </a:t>
            </a:r>
            <a:r>
              <a:rPr lang="zh-CN" altLang="en-US" sz="2000" b="1" i="1" dirty="0"/>
              <a:t>a</a:t>
            </a:r>
            <a:r>
              <a:rPr lang="zh-CN" altLang="en-US" sz="2000" b="1" baseline="-25000" dirty="0"/>
              <a:t>12</a:t>
            </a:r>
            <a:r>
              <a:rPr lang="zh-CN" altLang="en-US" sz="2000" b="1" dirty="0"/>
              <a:t>    </a:t>
            </a:r>
          </a:p>
          <a:p>
            <a:pPr marL="0" indent="0">
              <a:spcBef>
                <a:spcPts val="0"/>
              </a:spcBef>
              <a:buNone/>
            </a:pPr>
            <a:r>
              <a:rPr lang="zh-CN" altLang="en-US" sz="2000" b="1" dirty="0"/>
              <a:t>                                     </a:t>
            </a:r>
            <a:r>
              <a:rPr lang="zh-CN" altLang="en-US" sz="2000" b="1" i="1" dirty="0"/>
              <a:t>a</a:t>
            </a:r>
            <a:r>
              <a:rPr lang="zh-CN" altLang="en-US" sz="2000" b="1" baseline="-25000" dirty="0"/>
              <a:t>21</a:t>
            </a:r>
            <a:r>
              <a:rPr lang="zh-CN" altLang="en-US" sz="2000" b="1" dirty="0"/>
              <a:t>  </a:t>
            </a:r>
            <a:r>
              <a:rPr lang="zh-CN" altLang="en-US" sz="2000" b="1" i="1" dirty="0"/>
              <a:t>a</a:t>
            </a:r>
            <a:r>
              <a:rPr lang="zh-CN" altLang="en-US" sz="2000" b="1" baseline="-25000" dirty="0"/>
              <a:t>22</a:t>
            </a:r>
            <a:r>
              <a:rPr lang="zh-CN" altLang="en-US" sz="2000" b="1" dirty="0"/>
              <a:t>  </a:t>
            </a:r>
            <a:r>
              <a:rPr lang="zh-CN" altLang="en-US" sz="2000" b="1" i="1" dirty="0"/>
              <a:t>a</a:t>
            </a:r>
            <a:r>
              <a:rPr lang="zh-CN" altLang="en-US" sz="2000" b="1" baseline="-25000" dirty="0"/>
              <a:t>23</a:t>
            </a:r>
            <a:r>
              <a:rPr lang="zh-CN" altLang="en-US" sz="2000" b="1" dirty="0"/>
              <a:t>     </a:t>
            </a:r>
          </a:p>
          <a:p>
            <a:pPr marL="0" indent="0">
              <a:spcBef>
                <a:spcPts val="0"/>
              </a:spcBef>
              <a:buNone/>
            </a:pPr>
            <a:r>
              <a:rPr lang="zh-CN" altLang="en-US" sz="2000" b="1" dirty="0"/>
              <a:t>                                             </a:t>
            </a:r>
            <a:r>
              <a:rPr lang="zh-CN" altLang="en-US" sz="2000" b="1" i="1" dirty="0"/>
              <a:t>a</a:t>
            </a:r>
            <a:r>
              <a:rPr lang="zh-CN" altLang="en-US" sz="2000" b="1" baseline="-25000" dirty="0"/>
              <a:t>32</a:t>
            </a:r>
            <a:r>
              <a:rPr lang="zh-CN" altLang="en-US" sz="2000" b="1" dirty="0"/>
              <a:t>  </a:t>
            </a:r>
            <a:r>
              <a:rPr lang="zh-CN" altLang="en-US" sz="2000" b="1" i="1" dirty="0"/>
              <a:t>a</a:t>
            </a:r>
            <a:r>
              <a:rPr lang="zh-CN" altLang="en-US" sz="2000" b="1" baseline="-25000" dirty="0"/>
              <a:t>33</a:t>
            </a:r>
            <a:r>
              <a:rPr lang="zh-CN" altLang="en-US" sz="2000" b="1" dirty="0"/>
              <a:t>  </a:t>
            </a:r>
            <a:r>
              <a:rPr lang="zh-CN" altLang="en-US" sz="2000" b="1" i="1" dirty="0"/>
              <a:t>a</a:t>
            </a:r>
            <a:r>
              <a:rPr lang="zh-CN" altLang="en-US" sz="2000" b="1" baseline="-25000" dirty="0"/>
              <a:t>34</a:t>
            </a:r>
            <a:r>
              <a:rPr lang="zh-CN" altLang="en-US" sz="2000" b="1" dirty="0"/>
              <a:t>     </a:t>
            </a:r>
          </a:p>
          <a:p>
            <a:pPr marL="0" indent="0">
              <a:spcBef>
                <a:spcPts val="0"/>
              </a:spcBef>
              <a:buNone/>
            </a:pPr>
            <a:r>
              <a:rPr lang="zh-CN" altLang="en-US" sz="2000" b="1" dirty="0"/>
              <a:t>                                                     </a:t>
            </a:r>
            <a:r>
              <a:rPr lang="zh-CN" altLang="en-US" sz="2000" b="1" i="1" dirty="0"/>
              <a:t>a</a:t>
            </a:r>
            <a:r>
              <a:rPr lang="zh-CN" altLang="en-US" sz="2000" b="1" baseline="-25000" dirty="0"/>
              <a:t>43</a:t>
            </a:r>
            <a:r>
              <a:rPr lang="zh-CN" altLang="en-US" sz="2000" b="1" dirty="0"/>
              <a:t>  </a:t>
            </a:r>
            <a:r>
              <a:rPr lang="zh-CN" altLang="en-US" sz="2000" b="1" i="1" dirty="0"/>
              <a:t>a</a:t>
            </a:r>
            <a:r>
              <a:rPr lang="zh-CN" altLang="en-US" sz="2000" b="1" baseline="-25000" dirty="0"/>
              <a:t>44</a:t>
            </a:r>
            <a:r>
              <a:rPr lang="zh-CN" altLang="en-US" sz="2000" b="1" dirty="0"/>
              <a:t>  </a:t>
            </a:r>
            <a:r>
              <a:rPr lang="zh-CN" altLang="en-US" sz="2000" b="1" i="1" dirty="0"/>
              <a:t>a</a:t>
            </a:r>
            <a:r>
              <a:rPr lang="zh-CN" altLang="en-US" sz="2000" b="1" baseline="-25000" dirty="0"/>
              <a:t>45</a:t>
            </a:r>
          </a:p>
          <a:p>
            <a:pPr marL="0" indent="0">
              <a:spcBef>
                <a:spcPts val="0"/>
              </a:spcBef>
              <a:buNone/>
            </a:pPr>
            <a:r>
              <a:rPr lang="zh-CN" altLang="en-US" sz="2000" b="1" baseline="-25000" dirty="0"/>
              <a:t>                                                                                                 </a:t>
            </a:r>
            <a:r>
              <a:rPr lang="zh-CN" altLang="en-US" sz="2000" b="1" dirty="0"/>
              <a:t>…  …</a:t>
            </a:r>
          </a:p>
          <a:p>
            <a:pPr marL="0" indent="0">
              <a:spcBef>
                <a:spcPts val="0"/>
              </a:spcBef>
              <a:buNone/>
            </a:pPr>
            <a:r>
              <a:rPr lang="zh-CN" altLang="en-US" sz="2000" b="1" dirty="0"/>
              <a:t>                                                                          </a:t>
            </a:r>
            <a:r>
              <a:rPr lang="zh-CN" altLang="en-US" sz="2000" b="1" i="1" dirty="0"/>
              <a:t>a</a:t>
            </a:r>
            <a:r>
              <a:rPr lang="zh-CN" altLang="en-US" sz="2000" b="1" i="1" baseline="-25000" dirty="0"/>
              <a:t>nn</a:t>
            </a:r>
            <a:r>
              <a:rPr lang="zh-CN" altLang="en-US" sz="2000" b="1" baseline="-25000" dirty="0"/>
              <a:t>-1</a:t>
            </a:r>
            <a:r>
              <a:rPr lang="zh-CN" altLang="en-US" sz="2000" b="1" dirty="0"/>
              <a:t>  </a:t>
            </a:r>
            <a:r>
              <a:rPr lang="zh-CN" altLang="en-US" sz="2000" b="1" i="1" dirty="0"/>
              <a:t>a</a:t>
            </a:r>
            <a:r>
              <a:rPr lang="zh-CN" altLang="en-US" sz="2000" b="1" i="1" baseline="-25000" dirty="0"/>
              <a:t>nn</a:t>
            </a:r>
            <a:endParaRPr lang="en-US" altLang="zh-CN" sz="2000" b="1" i="1" baseline="-25000" dirty="0"/>
          </a:p>
          <a:p>
            <a:pPr marL="0" indent="0">
              <a:spcBef>
                <a:spcPts val="0"/>
              </a:spcBef>
              <a:buNone/>
            </a:pPr>
            <a:endParaRPr lang="en-US" altLang="zh-CN" sz="2000" b="1" baseline="-25000" dirty="0"/>
          </a:p>
          <a:p>
            <a:pPr marL="0" indent="0">
              <a:spcBef>
                <a:spcPts val="0"/>
              </a:spcBef>
              <a:buNone/>
            </a:pPr>
            <a:endParaRPr lang="en-US" altLang="zh-CN" sz="2000" b="1" baseline="-25000" dirty="0"/>
          </a:p>
          <a:p>
            <a:pPr>
              <a:spcBef>
                <a:spcPts val="1200"/>
              </a:spcBef>
              <a:buClr>
                <a:srgbClr val="FF0000"/>
              </a:buClr>
              <a:buFont typeface="Wingdings" pitchFamily="2" charset="2"/>
              <a:buChar char="p"/>
            </a:pPr>
            <a:r>
              <a:rPr lang="en-US" altLang="zh-CN" sz="1800" b="1" i="1" dirty="0"/>
              <a:t>a</a:t>
            </a:r>
            <a:r>
              <a:rPr lang="en-US" altLang="zh-CN" sz="1800" b="1" i="1" baseline="-25000" dirty="0"/>
              <a:t>ij</a:t>
            </a:r>
            <a:r>
              <a:rPr lang="zh-CN" altLang="zh-CN" sz="1800" b="1" dirty="0"/>
              <a:t>在</a:t>
            </a:r>
            <a:r>
              <a:rPr lang="en-US" altLang="zh-CN" sz="1800" b="1" dirty="0"/>
              <a:t>SA</a:t>
            </a:r>
            <a:r>
              <a:rPr lang="zh-CN" altLang="zh-CN" sz="1800" b="1" dirty="0"/>
              <a:t>中的序号</a:t>
            </a:r>
            <a:r>
              <a:rPr lang="en-US" altLang="zh-CN" sz="1800" b="1" dirty="0" err="1"/>
              <a:t>num</a:t>
            </a:r>
            <a:r>
              <a:rPr lang="en-US" altLang="zh-CN" sz="1800" b="1" dirty="0"/>
              <a:t>(</a:t>
            </a:r>
            <a:r>
              <a:rPr lang="en-US" altLang="zh-CN" sz="1800" b="1" i="1" dirty="0" err="1"/>
              <a:t>i</a:t>
            </a:r>
            <a:r>
              <a:rPr lang="en-US" altLang="zh-CN" sz="1800" b="1" dirty="0"/>
              <a:t>, </a:t>
            </a:r>
            <a:r>
              <a:rPr lang="en-US" altLang="zh-CN" sz="1800" b="1" i="1" dirty="0"/>
              <a:t>j</a:t>
            </a:r>
            <a:r>
              <a:rPr lang="en-US" altLang="zh-CN" sz="1800" b="1" dirty="0"/>
              <a:t>)</a:t>
            </a:r>
            <a:r>
              <a:rPr lang="zh-CN" altLang="zh-CN" sz="1800" b="1" dirty="0"/>
              <a:t>的计算公式：讨论过程从略，计算公式如下：</a:t>
            </a:r>
          </a:p>
          <a:p>
            <a:pPr lvl="1"/>
            <a:r>
              <a:rPr lang="en-US" altLang="zh-CN" sz="1600" b="1" dirty="0" err="1"/>
              <a:t>num</a:t>
            </a:r>
            <a:r>
              <a:rPr lang="en-US" altLang="zh-CN" sz="1600" b="1" dirty="0"/>
              <a:t>(</a:t>
            </a:r>
            <a:r>
              <a:rPr lang="en-US" altLang="zh-CN" sz="1600" b="1" i="1" dirty="0" err="1"/>
              <a:t>i</a:t>
            </a:r>
            <a:r>
              <a:rPr lang="en-US" altLang="zh-CN" sz="1600" b="1" dirty="0"/>
              <a:t>, </a:t>
            </a:r>
            <a:r>
              <a:rPr lang="en-US" altLang="zh-CN" sz="1600" b="1" i="1" dirty="0"/>
              <a:t>j</a:t>
            </a:r>
            <a:r>
              <a:rPr lang="en-US" altLang="zh-CN" sz="1600" b="1" dirty="0"/>
              <a:t>)=[3(</a:t>
            </a:r>
            <a:r>
              <a:rPr lang="en-US" altLang="zh-CN" sz="1600" b="1" i="1" dirty="0"/>
              <a:t>i</a:t>
            </a:r>
            <a:r>
              <a:rPr lang="en-US" altLang="zh-CN" sz="1600" b="1" dirty="0"/>
              <a:t>-1)-1]+[</a:t>
            </a:r>
            <a:r>
              <a:rPr lang="en-US" altLang="zh-CN" sz="1600" b="1" i="1" dirty="0"/>
              <a:t>j</a:t>
            </a:r>
            <a:r>
              <a:rPr lang="en-US" altLang="zh-CN" sz="1600" b="1" dirty="0"/>
              <a:t>-</a:t>
            </a:r>
            <a:r>
              <a:rPr lang="en-US" altLang="zh-CN" sz="1600" b="1" i="1" dirty="0"/>
              <a:t>i</a:t>
            </a:r>
            <a:r>
              <a:rPr lang="en-US" altLang="zh-CN" sz="1600" b="1" dirty="0"/>
              <a:t>+2]=2</a:t>
            </a:r>
            <a:r>
              <a:rPr lang="en-US" altLang="zh-CN" sz="1600" b="1" i="1" dirty="0"/>
              <a:t>i</a:t>
            </a:r>
            <a:r>
              <a:rPr lang="en-US" altLang="zh-CN" sz="1600" b="1" dirty="0"/>
              <a:t>+</a:t>
            </a:r>
            <a:r>
              <a:rPr lang="en-US" altLang="zh-CN" sz="1600" b="1" i="1" dirty="0"/>
              <a:t>j</a:t>
            </a:r>
            <a:r>
              <a:rPr lang="en-US" altLang="zh-CN" sz="1600" b="1" dirty="0"/>
              <a:t>-2        ( |</a:t>
            </a:r>
            <a:r>
              <a:rPr lang="en-US" altLang="zh-CN" sz="1600" b="1" i="1" dirty="0" err="1"/>
              <a:t>i</a:t>
            </a:r>
            <a:r>
              <a:rPr lang="en-US" altLang="zh-CN" sz="1600" b="1" dirty="0"/>
              <a:t>-</a:t>
            </a:r>
            <a:r>
              <a:rPr lang="en-US" altLang="zh-CN" sz="1600" b="1" i="1" dirty="0"/>
              <a:t>j</a:t>
            </a:r>
            <a:r>
              <a:rPr lang="en-US" altLang="zh-CN" sz="1600" b="1" dirty="0"/>
              <a:t>|&lt;=1)</a:t>
            </a:r>
            <a:endParaRPr lang="zh-CN" altLang="zh-CN" sz="1600" b="1" dirty="0"/>
          </a:p>
          <a:p>
            <a:pPr marL="0" indent="0">
              <a:spcBef>
                <a:spcPts val="0"/>
              </a:spcBef>
              <a:buNone/>
            </a:pPr>
            <a:endParaRPr lang="zh-CN" altLang="en-US" sz="2000" dirty="0"/>
          </a:p>
        </p:txBody>
      </p:sp>
      <p:sp>
        <p:nvSpPr>
          <p:cNvPr id="14" name="双括号 13"/>
          <p:cNvSpPr/>
          <p:nvPr/>
        </p:nvSpPr>
        <p:spPr>
          <a:xfrm>
            <a:off x="2737496" y="3541961"/>
            <a:ext cx="4199720" cy="1660067"/>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 name="表格 -1"/>
          <p:cNvGraphicFramePr/>
          <p:nvPr>
            <p:extLst>
              <p:ext uri="{D42A27DB-BD31-4B8C-83A1-F6EECF244321}">
                <p14:modId xmlns:p14="http://schemas.microsoft.com/office/powerpoint/2010/main" val="1395778101"/>
              </p:ext>
            </p:extLst>
          </p:nvPr>
        </p:nvGraphicFramePr>
        <p:xfrm>
          <a:off x="1378744" y="5301209"/>
          <a:ext cx="6623050" cy="363601"/>
        </p:xfrm>
        <a:graphic>
          <a:graphicData uri="http://schemas.openxmlformats.org/drawingml/2006/table">
            <a:tbl>
              <a:tblPr firstRow="1" bandRow="1">
                <a:tableStyleId>{5940675A-B579-460E-94D1-54222C63F5DA}</a:tableStyleId>
              </a:tblPr>
              <a:tblGrid>
                <a:gridCol w="991235">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920875">
                  <a:extLst>
                    <a:ext uri="{9D8B030D-6E8A-4147-A177-3AD203B41FA5}">
                      <a16:colId xmlns:a16="http://schemas.microsoft.com/office/drawing/2014/main" val="20003"/>
                    </a:ext>
                  </a:extLst>
                </a:gridCol>
                <a:gridCol w="1043940">
                  <a:extLst>
                    <a:ext uri="{9D8B030D-6E8A-4147-A177-3AD203B41FA5}">
                      <a16:colId xmlns:a16="http://schemas.microsoft.com/office/drawing/2014/main" val="20004"/>
                    </a:ext>
                  </a:extLst>
                </a:gridCol>
              </a:tblGrid>
              <a:tr h="363601">
                <a:tc>
                  <a:txBody>
                    <a:bodyPr/>
                    <a:lstStyle/>
                    <a:p>
                      <a:pPr marL="0" indent="0" algn="ctr">
                        <a:buNone/>
                      </a:pP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11</a:t>
                      </a:r>
                      <a:r>
                        <a:rPr lang="en-US" altLang="zh-CN" sz="1600" b="1" u="none" dirty="0">
                          <a:latin typeface="Time new roman"/>
                          <a:ea typeface="宋体" panose="02010600030101010101" pitchFamily="2" charset="-122"/>
                          <a:cs typeface="宋体" panose="02010600030101010101" pitchFamily="2" charset="-122"/>
                        </a:rPr>
                        <a:t>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12</a:t>
                      </a:r>
                      <a:endParaRPr lang="en-US" altLang="zh-CN" sz="1800" b="1" u="none" dirty="0">
                        <a:latin typeface="Time new roman"/>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21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22 </a:t>
                      </a:r>
                      <a:r>
                        <a:rPr lang="en-US" altLang="zh-CN" sz="1600" b="1" u="none" dirty="0">
                          <a:latin typeface="Time new roman"/>
                          <a:ea typeface="宋体" panose="02010600030101010101" pitchFamily="2" charset="-122"/>
                          <a:cs typeface="宋体" panose="02010600030101010101" pitchFamily="2" charset="-122"/>
                        </a:rPr>
                        <a:t>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23</a:t>
                      </a:r>
                      <a:endParaRPr lang="en-US" altLang="zh-CN" sz="1600" b="1" u="none" dirty="0">
                        <a:latin typeface="Time new roman"/>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32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33</a:t>
                      </a:r>
                      <a:r>
                        <a:rPr lang="en-US" altLang="zh-CN" sz="1600" b="1" u="none" dirty="0">
                          <a:latin typeface="Time new roman"/>
                          <a:ea typeface="宋体" panose="02010600030101010101" pitchFamily="2" charset="-122"/>
                          <a:cs typeface="宋体" panose="02010600030101010101" pitchFamily="2" charset="-122"/>
                        </a:rPr>
                        <a:t>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34</a:t>
                      </a:r>
                      <a:endParaRPr lang="en-US" altLang="zh-CN" sz="1600" b="1" u="none" dirty="0">
                        <a:latin typeface="Time new roman"/>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u="none" dirty="0">
                          <a:latin typeface="Time new roman"/>
                          <a:ea typeface="宋体" panose="02010600030101010101" pitchFamily="2" charset="-122"/>
                          <a:cs typeface="宋体" panose="02010600030101010101" pitchFamily="2" charset="-122"/>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i="1" kern="1200" baseline="0" dirty="0">
                          <a:solidFill>
                            <a:schemeClr val="tx1"/>
                          </a:solidFill>
                          <a:latin typeface="Times New Roman" pitchFamily="18" charset="0"/>
                          <a:ea typeface="仿宋" pitchFamily="49" charset="-122"/>
                          <a:cs typeface="+mn-cs"/>
                        </a:rPr>
                        <a:t>a</a:t>
                      </a:r>
                      <a:r>
                        <a:rPr lang="en-US" altLang="zh-CN" sz="1600" b="1" i="1" u="none" baseline="-25000" dirty="0">
                          <a:latin typeface="Times New Roman" panose="02020603050405020304" pitchFamily="18" charset="0"/>
                          <a:ea typeface="宋体" panose="02010600030101010101" pitchFamily="2" charset="-122"/>
                          <a:cs typeface="Times New Roman" panose="02020603050405020304" pitchFamily="18" charset="0"/>
                        </a:rPr>
                        <a:t>nn</a:t>
                      </a:r>
                      <a:r>
                        <a:rPr lang="en-US" altLang="zh-CN" sz="1600" b="1" u="none" baseline="-25000" dirty="0">
                          <a:latin typeface="Time new roman"/>
                          <a:ea typeface="宋体" panose="02010600030101010101" pitchFamily="2" charset="-122"/>
                          <a:cs typeface="宋体" panose="02010600030101010101" pitchFamily="2" charset="-122"/>
                        </a:rPr>
                        <a:t>-1 </a:t>
                      </a:r>
                      <a:r>
                        <a:rPr lang="en-US" altLang="zh-CN" sz="1800" b="1" i="1" kern="1200" baseline="0" dirty="0" err="1">
                          <a:solidFill>
                            <a:schemeClr val="tx1"/>
                          </a:solidFill>
                          <a:latin typeface="Times New Roman" pitchFamily="18" charset="0"/>
                          <a:ea typeface="仿宋" pitchFamily="49" charset="-122"/>
                          <a:cs typeface="+mn-cs"/>
                        </a:rPr>
                        <a:t>a</a:t>
                      </a:r>
                      <a:r>
                        <a:rPr lang="en-US" altLang="zh-CN" sz="1600" b="1" i="1" u="none" baseline="-25000" dirty="0" err="1">
                          <a:latin typeface="Times New Roman" panose="02020603050405020304" pitchFamily="18" charset="0"/>
                          <a:ea typeface="+mn-ea"/>
                          <a:cs typeface="Times New Roman" panose="02020603050405020304" pitchFamily="18" charset="0"/>
                        </a:rPr>
                        <a:t>nn</a:t>
                      </a:r>
                      <a:endParaRPr lang="en-US" altLang="zh-CN" sz="1600" b="1" i="1" u="none" kern="1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灯片编号占位符 6">
            <a:extLst>
              <a:ext uri="{FF2B5EF4-FFF2-40B4-BE49-F238E27FC236}">
                <a16:creationId xmlns:a16="http://schemas.microsoft.com/office/drawing/2014/main" id="{EC25B77D-2E36-4984-B309-1E70719C740D}"/>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16</a:t>
            </a:fld>
            <a:endParaRPr lang="zh-CN" altLang="en-US" strike="noStrike" noProof="1"/>
          </a:p>
        </p:txBody>
      </p:sp>
      <p:sp>
        <p:nvSpPr>
          <p:cNvPr id="9" name="椭圆 8">
            <a:extLst>
              <a:ext uri="{FF2B5EF4-FFF2-40B4-BE49-F238E27FC236}">
                <a16:creationId xmlns:a16="http://schemas.microsoft.com/office/drawing/2014/main" id="{7101C560-4335-4FE7-B419-AAA9E24700DD}"/>
              </a:ext>
            </a:extLst>
          </p:cNvPr>
          <p:cNvSpPr/>
          <p:nvPr/>
        </p:nvSpPr>
        <p:spPr>
          <a:xfrm>
            <a:off x="3001807" y="3429000"/>
            <a:ext cx="1008112"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75C9F7A0-0265-448D-815E-717A1211F133}"/>
              </a:ext>
            </a:extLst>
          </p:cNvPr>
          <p:cNvCxnSpPr>
            <a:cxnSpLocks/>
            <a:stCxn id="9" idx="2"/>
          </p:cNvCxnSpPr>
          <p:nvPr/>
        </p:nvCxnSpPr>
        <p:spPr>
          <a:xfrm flipH="1">
            <a:off x="2065703" y="3573017"/>
            <a:ext cx="936104" cy="17281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3288249D-F6D4-4726-82C1-F7AD47187BB0}"/>
              </a:ext>
            </a:extLst>
          </p:cNvPr>
          <p:cNvSpPr/>
          <p:nvPr/>
        </p:nvSpPr>
        <p:spPr>
          <a:xfrm>
            <a:off x="1378744" y="5351157"/>
            <a:ext cx="961008" cy="3049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9134666-7FD4-4710-B2E6-4DAAF68B348D}"/>
              </a:ext>
            </a:extLst>
          </p:cNvPr>
          <p:cNvSpPr/>
          <p:nvPr/>
        </p:nvSpPr>
        <p:spPr>
          <a:xfrm>
            <a:off x="3539035" y="4053893"/>
            <a:ext cx="1368152"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C5DF2D18-B086-4FAB-9B69-E1F3125CB170}"/>
              </a:ext>
            </a:extLst>
          </p:cNvPr>
          <p:cNvCxnSpPr>
            <a:cxnSpLocks/>
            <a:endCxn id="18" idx="1"/>
          </p:cNvCxnSpPr>
          <p:nvPr/>
        </p:nvCxnSpPr>
        <p:spPr>
          <a:xfrm flipH="1">
            <a:off x="3853100" y="4325975"/>
            <a:ext cx="80890" cy="1064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77C1F21F-B3AD-422B-8BD2-B8AFDDD5A73D}"/>
              </a:ext>
            </a:extLst>
          </p:cNvPr>
          <p:cNvSpPr/>
          <p:nvPr/>
        </p:nvSpPr>
        <p:spPr>
          <a:xfrm>
            <a:off x="3652378" y="5347954"/>
            <a:ext cx="1370617"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3C509E3-3FC3-4559-A47E-4F970535F83E}"/>
              </a:ext>
            </a:extLst>
          </p:cNvPr>
          <p:cNvSpPr/>
          <p:nvPr/>
        </p:nvSpPr>
        <p:spPr>
          <a:xfrm>
            <a:off x="5280467" y="4963585"/>
            <a:ext cx="1368152"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976D1D57-B527-423E-9C1A-F358657DE910}"/>
              </a:ext>
            </a:extLst>
          </p:cNvPr>
          <p:cNvCxnSpPr>
            <a:cxnSpLocks/>
            <a:endCxn id="21" idx="2"/>
          </p:cNvCxnSpPr>
          <p:nvPr/>
        </p:nvCxnSpPr>
        <p:spPr>
          <a:xfrm>
            <a:off x="6569113" y="5177922"/>
            <a:ext cx="342593" cy="3172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0E712E93-9701-4F58-9D7E-C9F99852445B}"/>
              </a:ext>
            </a:extLst>
          </p:cNvPr>
          <p:cNvSpPr/>
          <p:nvPr/>
        </p:nvSpPr>
        <p:spPr>
          <a:xfrm>
            <a:off x="6911706" y="5351157"/>
            <a:ext cx="1147887"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p:cNvSpPr txBox="1">
            <a:spLocks/>
          </p:cNvSpPr>
          <p:nvPr/>
        </p:nvSpPr>
        <p:spPr bwMode="auto">
          <a:xfrm>
            <a:off x="457200" y="119505"/>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buFont typeface="Wingdings" panose="05000000000000000000" pitchFamily="2" charset="2"/>
              <a:buChar char="Ø"/>
            </a:pPr>
            <a:r>
              <a:rPr lang="en-US" altLang="zh-CN" sz="2800" dirty="0">
                <a:latin typeface="Times New Roman" panose="02020603050405020304" pitchFamily="18" charset="0"/>
                <a:sym typeface="+mn-ea"/>
              </a:rPr>
              <a:t>6</a:t>
            </a: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.3  矩阵的压缩存储</a:t>
            </a:r>
            <a:endParaRPr lang="zh-CN" altLang="en-US" sz="2800" dirty="0">
              <a:latin typeface="Times New Roman" panose="02020603050405020304" pitchFamily="18" charset="0"/>
            </a:endParaRPr>
          </a:p>
        </p:txBody>
      </p:sp>
    </p:spTree>
    <p:extLst>
      <p:ext uri="{BB962C8B-B14F-4D97-AF65-F5344CB8AC3E}">
        <p14:creationId xmlns:p14="http://schemas.microsoft.com/office/powerpoint/2010/main" val="134412769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blinds(horizontal)">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blinds(horizontal)">
                                      <p:cBhvr>
                                        <p:cTn id="7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9" grpId="0" animBg="1"/>
      <p:bldP spid="11" grpId="0" animBg="1"/>
      <p:bldP spid="15" grpId="0" animBg="1"/>
      <p:bldP spid="18" grpId="0" animBg="1"/>
      <p:bldP spid="19"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8229600" cy="660930"/>
          </a:xfrm>
        </p:spPr>
        <p:txBody>
          <a:bodyPr>
            <a:normAutofit/>
          </a:bodyPr>
          <a:lstStyle/>
          <a:p>
            <a:r>
              <a:rPr lang="zh-CN" altLang="en-US" sz="2400" dirty="0">
                <a:solidFill>
                  <a:srgbClr val="0000FF"/>
                </a:solidFill>
                <a:sym typeface="+mn-ea"/>
              </a:rPr>
              <a:t>（</a:t>
            </a:r>
            <a:r>
              <a:rPr lang="en-US" altLang="zh-CN" sz="2400" dirty="0">
                <a:solidFill>
                  <a:srgbClr val="0000FF"/>
                </a:solidFill>
                <a:sym typeface="+mn-ea"/>
              </a:rPr>
              <a:t>3</a:t>
            </a:r>
            <a:r>
              <a:rPr lang="zh-CN" altLang="en-US" sz="2400" dirty="0">
                <a:solidFill>
                  <a:srgbClr val="0000FF"/>
                </a:solidFill>
                <a:sym typeface="+mn-ea"/>
              </a:rPr>
              <a:t>）稀疏矩阵的压缩存储</a:t>
            </a:r>
            <a:endParaRPr lang="zh-CN" altLang="en-US" sz="2400" dirty="0">
              <a:solidFill>
                <a:srgbClr val="0000FF"/>
              </a:solidFill>
            </a:endParaRPr>
          </a:p>
        </p:txBody>
      </p:sp>
      <p:sp>
        <p:nvSpPr>
          <p:cNvPr id="3" name="内容占位符 2"/>
          <p:cNvSpPr>
            <a:spLocks noGrp="1"/>
          </p:cNvSpPr>
          <p:nvPr>
            <p:ph idx="1"/>
          </p:nvPr>
        </p:nvSpPr>
        <p:spPr>
          <a:xfrm>
            <a:off x="683568" y="1412776"/>
            <a:ext cx="8229600" cy="4678451"/>
          </a:xfrm>
        </p:spPr>
        <p:txBody>
          <a:bodyPr/>
          <a:lstStyle/>
          <a:p>
            <a:pPr>
              <a:buClr>
                <a:srgbClr val="FF0000"/>
              </a:buClr>
              <a:buFont typeface="Wingdings" panose="05000000000000000000" pitchFamily="2" charset="2"/>
              <a:buChar char="n"/>
            </a:pPr>
            <a:r>
              <a:rPr lang="zh-CN" altLang="en-US" sz="2400" b="1" dirty="0"/>
              <a:t>当数组中</a:t>
            </a:r>
            <a:r>
              <a:rPr lang="zh-CN" altLang="en-US" sz="2400" b="1" dirty="0">
                <a:solidFill>
                  <a:srgbClr val="FF0000"/>
                </a:solidFill>
              </a:rPr>
              <a:t>非零元个数非常少时</a:t>
            </a:r>
            <a:r>
              <a:rPr lang="zh-CN" altLang="en-US" sz="2400" b="1" dirty="0"/>
              <a:t>(这是一个模糊概念，一般只是凭直觉来判断)，称之为</a:t>
            </a:r>
            <a:r>
              <a:rPr lang="zh-CN" altLang="en-US" sz="2400" b="1" dirty="0">
                <a:solidFill>
                  <a:srgbClr val="FF0000"/>
                </a:solidFill>
              </a:rPr>
              <a:t>稀疏矩阵</a:t>
            </a:r>
            <a:r>
              <a:rPr lang="en-US" altLang="zh-CN" sz="2400" b="1" dirty="0">
                <a:solidFill>
                  <a:srgbClr val="0000FF"/>
                </a:solidFill>
              </a:rPr>
              <a:t>(Sparse Matrix)</a:t>
            </a:r>
            <a:r>
              <a:rPr lang="zh-CN" altLang="en-US" sz="2400" b="1" dirty="0"/>
              <a:t>。</a:t>
            </a:r>
          </a:p>
          <a:p>
            <a:pPr>
              <a:buClr>
                <a:srgbClr val="FF0000"/>
              </a:buClr>
              <a:buFont typeface="Wingdings" panose="05000000000000000000" pitchFamily="2" charset="2"/>
              <a:buChar char="n"/>
            </a:pPr>
            <a:r>
              <a:rPr lang="zh-CN" altLang="en-US" sz="2400" b="1" dirty="0"/>
              <a:t>在对稀疏矩阵进行压缩存储时，除了要存储非零元素的值 </a:t>
            </a:r>
            <a:r>
              <a:rPr lang="zh-CN" altLang="en-US" sz="2400" b="1" i="1" dirty="0"/>
              <a:t>v</a:t>
            </a:r>
            <a:r>
              <a:rPr lang="zh-CN" altLang="en-US" sz="2400" b="1" dirty="0"/>
              <a:t>之外，还要存储其行列号</a:t>
            </a:r>
            <a:r>
              <a:rPr lang="zh-CN" altLang="en-US" sz="2400" b="1" i="1" dirty="0"/>
              <a:t>i</a:t>
            </a:r>
            <a:r>
              <a:rPr lang="zh-CN" altLang="en-US" sz="2400" b="1" dirty="0"/>
              <a:t>和</a:t>
            </a:r>
            <a:r>
              <a:rPr lang="zh-CN" altLang="en-US" sz="2400" b="1" i="1" dirty="0"/>
              <a:t>j</a:t>
            </a:r>
            <a:r>
              <a:rPr lang="zh-CN" altLang="en-US" sz="2400" b="1" dirty="0"/>
              <a:t>，故每个非零元素需要用一个</a:t>
            </a:r>
            <a:r>
              <a:rPr lang="zh-CN" altLang="en-US" sz="2400" b="1" dirty="0">
                <a:solidFill>
                  <a:srgbClr val="FF0000"/>
                </a:solidFill>
              </a:rPr>
              <a:t>三元组</a:t>
            </a:r>
            <a:r>
              <a:rPr lang="en-US" altLang="zh-CN" sz="2400" b="1" dirty="0">
                <a:solidFill>
                  <a:srgbClr val="0000FF"/>
                </a:solidFill>
              </a:rPr>
              <a:t>(Triple)</a:t>
            </a:r>
            <a:r>
              <a:rPr lang="zh-CN" altLang="en-US" sz="2400" b="1" dirty="0"/>
              <a:t>(</a:t>
            </a:r>
            <a:r>
              <a:rPr lang="zh-CN" altLang="en-US" sz="2400" b="1" i="1" dirty="0"/>
              <a:t>i</a:t>
            </a:r>
            <a:r>
              <a:rPr lang="zh-CN" altLang="en-US" sz="2400" b="1" dirty="0"/>
              <a:t>, </a:t>
            </a:r>
            <a:r>
              <a:rPr lang="zh-CN" altLang="en-US" sz="2400" b="1" i="1" dirty="0"/>
              <a:t>j</a:t>
            </a:r>
            <a:r>
              <a:rPr lang="zh-CN" altLang="en-US" sz="2400" b="1" dirty="0"/>
              <a:t>, </a:t>
            </a:r>
            <a:r>
              <a:rPr lang="zh-CN" altLang="en-US" sz="2400" b="1" i="1" dirty="0"/>
              <a:t>v</a:t>
            </a:r>
            <a:r>
              <a:rPr lang="zh-CN" altLang="en-US" sz="2400" b="1" dirty="0"/>
              <a:t>)来描述。</a:t>
            </a:r>
          </a:p>
          <a:p>
            <a:pPr lvl="1">
              <a:buClr>
                <a:srgbClr val="FF0000"/>
              </a:buClr>
              <a:buFont typeface="Wingdings" panose="05000000000000000000" pitchFamily="2" charset="2"/>
              <a:buChar char="l"/>
            </a:pPr>
            <a:r>
              <a:rPr lang="zh-CN" altLang="en-US" sz="2000" b="1" dirty="0"/>
              <a:t>因此，整个稀疏矩阵的压缩存储可通过存储这些</a:t>
            </a:r>
            <a:r>
              <a:rPr lang="zh-CN" altLang="en-US" sz="2000" b="1" dirty="0">
                <a:solidFill>
                  <a:srgbClr val="0000FF"/>
                </a:solidFill>
              </a:rPr>
              <a:t>三元组</a:t>
            </a:r>
            <a:r>
              <a:rPr lang="zh-CN" altLang="en-US" sz="2000" b="1" dirty="0"/>
              <a:t>来实现。</a:t>
            </a:r>
          </a:p>
          <a:p>
            <a:pPr>
              <a:buClr>
                <a:srgbClr val="FF0000"/>
              </a:buClr>
              <a:buFont typeface="Wingdings" panose="05000000000000000000" pitchFamily="2" charset="2"/>
              <a:buChar char="n"/>
            </a:pPr>
            <a:r>
              <a:rPr lang="zh-CN" altLang="en-US" sz="2400" b="1" dirty="0"/>
              <a:t>如果</a:t>
            </a:r>
            <a:r>
              <a:rPr lang="zh-CN" altLang="en-US" sz="2400" b="1" dirty="0">
                <a:solidFill>
                  <a:srgbClr val="0000FF"/>
                </a:solidFill>
              </a:rPr>
              <a:t>将这些三元组集合以线性表的形式组织起来</a:t>
            </a:r>
            <a:r>
              <a:rPr lang="zh-CN" altLang="en-US" sz="2400" b="1" dirty="0"/>
              <a:t>，则可构成</a:t>
            </a:r>
            <a:r>
              <a:rPr lang="zh-CN" altLang="en-US" sz="2400" b="1" dirty="0">
                <a:solidFill>
                  <a:srgbClr val="FF0000"/>
                </a:solidFill>
              </a:rPr>
              <a:t>三元组表</a:t>
            </a:r>
            <a:r>
              <a:rPr lang="en-US" altLang="zh-CN" sz="2400" b="1" dirty="0">
                <a:solidFill>
                  <a:srgbClr val="0000FF"/>
                </a:solidFill>
              </a:rPr>
              <a:t>(Triple Table)</a:t>
            </a:r>
            <a:r>
              <a:rPr lang="zh-CN" altLang="en-US" sz="2400" b="1" dirty="0"/>
              <a:t>。</a:t>
            </a:r>
            <a:endParaRPr lang="en-US" altLang="zh-CN" sz="2400" b="1" dirty="0"/>
          </a:p>
          <a:p>
            <a:pPr>
              <a:buClr>
                <a:srgbClr val="FF0000"/>
              </a:buClr>
              <a:buFont typeface="Wingdings" panose="05000000000000000000" pitchFamily="2" charset="2"/>
              <a:buChar char="n"/>
            </a:pPr>
            <a:r>
              <a:rPr lang="zh-CN" altLang="en-US" sz="2400" b="1" dirty="0"/>
              <a:t>考虑到与矩阵的对应关系，需要在三元组表中增设元素个数和行列数，以唯一确定一个稀疏矩阵。</a:t>
            </a:r>
          </a:p>
        </p:txBody>
      </p:sp>
      <p:sp>
        <p:nvSpPr>
          <p:cNvPr id="6" name="灯片编号占位符 5">
            <a:extLst>
              <a:ext uri="{FF2B5EF4-FFF2-40B4-BE49-F238E27FC236}">
                <a16:creationId xmlns:a16="http://schemas.microsoft.com/office/drawing/2014/main" id="{DF23888C-3A37-4216-A236-65686C2B45E1}"/>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17</a:t>
            </a:fld>
            <a:endParaRPr lang="zh-CN" altLang="en-US" strike="noStrike" noProof="1"/>
          </a:p>
        </p:txBody>
      </p:sp>
      <p:sp>
        <p:nvSpPr>
          <p:cNvPr id="5" name="标题 1"/>
          <p:cNvSpPr txBox="1">
            <a:spLocks/>
          </p:cNvSpPr>
          <p:nvPr/>
        </p:nvSpPr>
        <p:spPr bwMode="auto">
          <a:xfrm>
            <a:off x="457200" y="119505"/>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buFont typeface="Wingdings" panose="05000000000000000000" pitchFamily="2" charset="2"/>
              <a:buChar char="Ø"/>
            </a:pPr>
            <a:r>
              <a:rPr lang="en-US" altLang="zh-CN" sz="2800" dirty="0">
                <a:latin typeface="Times New Roman" panose="02020603050405020304" pitchFamily="18" charset="0"/>
                <a:sym typeface="+mn-ea"/>
              </a:rPr>
              <a:t>6</a:t>
            </a: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.3  矩阵的压缩存储</a:t>
            </a:r>
            <a:endParaRPr lang="zh-CN" altLang="en-US" sz="2800" dirty="0">
              <a:latin typeface="Times New Roman" panose="02020603050405020304" pitchFamily="18" charset="0"/>
            </a:endParaRPr>
          </a:p>
        </p:txBody>
      </p:sp>
    </p:spTree>
    <p:extLst>
      <p:ext uri="{BB962C8B-B14F-4D97-AF65-F5344CB8AC3E}">
        <p14:creationId xmlns:p14="http://schemas.microsoft.com/office/powerpoint/2010/main" val="394434955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729760"/>
            <a:ext cx="8229600" cy="660930"/>
          </a:xfrm>
        </p:spPr>
        <p:txBody>
          <a:bodyPr>
            <a:normAutofit/>
          </a:bodyPr>
          <a:lstStyle/>
          <a:p>
            <a:r>
              <a:rPr lang="zh-CN" altLang="en-US" sz="2400" dirty="0">
                <a:solidFill>
                  <a:srgbClr val="0000FF"/>
                </a:solidFill>
                <a:sym typeface="+mn-ea"/>
              </a:rPr>
              <a:t>（</a:t>
            </a:r>
            <a:r>
              <a:rPr lang="en-US" altLang="zh-CN" sz="2400" dirty="0">
                <a:solidFill>
                  <a:srgbClr val="0000FF"/>
                </a:solidFill>
                <a:sym typeface="+mn-ea"/>
              </a:rPr>
              <a:t>3</a:t>
            </a:r>
            <a:r>
              <a:rPr lang="zh-CN" altLang="en-US" sz="2400" dirty="0">
                <a:solidFill>
                  <a:srgbClr val="0000FF"/>
                </a:solidFill>
                <a:sym typeface="+mn-ea"/>
              </a:rPr>
              <a:t>）稀疏矩阵的压缩存储</a:t>
            </a:r>
            <a:endParaRPr lang="zh-CN" altLang="en-US" sz="2400" dirty="0">
              <a:solidFill>
                <a:srgbClr val="0000FF"/>
              </a:solidFill>
            </a:endParaRPr>
          </a:p>
        </p:txBody>
      </p:sp>
      <p:sp>
        <p:nvSpPr>
          <p:cNvPr id="3" name="内容占位符 2"/>
          <p:cNvSpPr>
            <a:spLocks noGrp="1"/>
          </p:cNvSpPr>
          <p:nvPr>
            <p:ph idx="1"/>
          </p:nvPr>
        </p:nvSpPr>
        <p:spPr/>
        <p:txBody>
          <a:bodyPr/>
          <a:lstStyle/>
          <a:p>
            <a:pPr>
              <a:buClr>
                <a:srgbClr val="FF0000"/>
              </a:buClr>
              <a:buFont typeface="Wingdings" panose="05000000000000000000" pitchFamily="2" charset="2"/>
              <a:buChar char="ü"/>
            </a:pPr>
            <a:r>
              <a:rPr lang="zh-CN" altLang="en-US" sz="2200" b="1" dirty="0">
                <a:sym typeface="+mn-ea"/>
              </a:rPr>
              <a:t>下图为一稀疏矩阵和对应的三元组表。</a:t>
            </a:r>
            <a:endParaRPr lang="zh-CN" altLang="en-US" sz="2200" b="1" dirty="0"/>
          </a:p>
          <a:p>
            <a:endParaRPr lang="zh-CN" altLang="en-US" dirty="0"/>
          </a:p>
          <a:p>
            <a:pPr marL="0" indent="0">
              <a:buNone/>
            </a:pPr>
            <a:r>
              <a:rPr lang="zh-CN" altLang="en-US" sz="2000" dirty="0"/>
              <a:t>     </a:t>
            </a:r>
            <a:r>
              <a:rPr lang="zh-CN" altLang="en-US" dirty="0"/>
              <a:t>      </a:t>
            </a:r>
            <a:endParaRPr lang="zh-CN" altLang="en-US" sz="1800" dirty="0"/>
          </a:p>
        </p:txBody>
      </p:sp>
      <p:graphicFrame>
        <p:nvGraphicFramePr>
          <p:cNvPr id="7" name="表格 6"/>
          <p:cNvGraphicFramePr/>
          <p:nvPr>
            <p:extLst>
              <p:ext uri="{D42A27DB-BD31-4B8C-83A1-F6EECF244321}">
                <p14:modId xmlns:p14="http://schemas.microsoft.com/office/powerpoint/2010/main" val="1515906996"/>
              </p:ext>
            </p:extLst>
          </p:nvPr>
        </p:nvGraphicFramePr>
        <p:xfrm>
          <a:off x="3537828" y="2053111"/>
          <a:ext cx="1642072" cy="3181350"/>
        </p:xfrm>
        <a:graphic>
          <a:graphicData uri="http://schemas.openxmlformats.org/drawingml/2006/table">
            <a:tbl>
              <a:tblPr firstRow="1" bandRow="1">
                <a:tableStyleId>{5940675A-B579-460E-94D1-54222C63F5DA}</a:tableStyleId>
              </a:tblPr>
              <a:tblGrid>
                <a:gridCol w="311171">
                  <a:extLst>
                    <a:ext uri="{9D8B030D-6E8A-4147-A177-3AD203B41FA5}">
                      <a16:colId xmlns:a16="http://schemas.microsoft.com/office/drawing/2014/main" val="20000"/>
                    </a:ext>
                  </a:extLst>
                </a:gridCol>
                <a:gridCol w="313455">
                  <a:extLst>
                    <a:ext uri="{9D8B030D-6E8A-4147-A177-3AD203B41FA5}">
                      <a16:colId xmlns:a16="http://schemas.microsoft.com/office/drawing/2014/main" val="20002"/>
                    </a:ext>
                  </a:extLst>
                </a:gridCol>
                <a:gridCol w="311171">
                  <a:extLst>
                    <a:ext uri="{9D8B030D-6E8A-4147-A177-3AD203B41FA5}">
                      <a16:colId xmlns:a16="http://schemas.microsoft.com/office/drawing/2014/main" val="20004"/>
                    </a:ext>
                  </a:extLst>
                </a:gridCol>
                <a:gridCol w="312884">
                  <a:extLst>
                    <a:ext uri="{9D8B030D-6E8A-4147-A177-3AD203B41FA5}">
                      <a16:colId xmlns:a16="http://schemas.microsoft.com/office/drawing/2014/main" val="20006"/>
                    </a:ext>
                  </a:extLst>
                </a:gridCol>
                <a:gridCol w="393391">
                  <a:extLst>
                    <a:ext uri="{9D8B030D-6E8A-4147-A177-3AD203B41FA5}">
                      <a16:colId xmlns:a16="http://schemas.microsoft.com/office/drawing/2014/main" val="20008"/>
                    </a:ext>
                  </a:extLst>
                </a:gridCol>
              </a:tblGrid>
              <a:tr h="295769">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序</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行</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lgn="ctr">
                      <a:solidFill>
                        <a:srgbClr val="080000"/>
                      </a:solidFill>
                      <a:prstDash val="solid"/>
                      <a:round/>
                      <a:headEnd type="none" w="med" len="med"/>
                      <a:tailEnd type="none" w="med" len="med"/>
                    </a:lnB>
                    <a:solidFill>
                      <a:srgbClr val="FFFF99"/>
                    </a:solid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列</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lgn="ctr">
                      <a:solidFill>
                        <a:srgbClr val="080000"/>
                      </a:solidFill>
                      <a:prstDash val="solid"/>
                      <a:round/>
                      <a:headEnd type="none" w="med" len="med"/>
                      <a:tailEnd type="none" w="med" len="med"/>
                    </a:lnB>
                    <a:solidFill>
                      <a:srgbClr val="FFFF99"/>
                    </a:solid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值</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lgn="ctr">
                      <a:solidFill>
                        <a:srgbClr val="080000"/>
                      </a:solidFill>
                      <a:prstDash val="solid"/>
                      <a:round/>
                      <a:headEnd type="none" w="med" len="med"/>
                      <a:tailEnd type="none" w="med" len="med"/>
                    </a:lnB>
                    <a:solidFill>
                      <a:srgbClr val="FFFF99"/>
                    </a:solidFill>
                  </a:tcPr>
                </a:tc>
                <a:tc>
                  <a:txBody>
                    <a:bodyPr/>
                    <a:lstStyle/>
                    <a:p>
                      <a:pPr>
                        <a:buNone/>
                      </a:pPr>
                      <a:endParaRPr lang="zh-CN" altLang="en-US" dirty="0"/>
                    </a:p>
                  </a:txBody>
                  <a:tcPr>
                    <a:lnL w="9525" cap="flat" cmpd="sng" algn="ctr">
                      <a:solidFill>
                        <a:srgbClr val="000000"/>
                      </a:solidFill>
                      <a:prstDash val="solid"/>
                      <a:round/>
                      <a:headEnd type="none" w="med" len="med"/>
                      <a:tailEnd type="none" w="med" len="med"/>
                    </a:lnL>
                    <a:lnT w="9525" cap="flat" cmpd="sng">
                      <a:solidFill>
                        <a:srgbClr val="000000"/>
                      </a:solidFill>
                      <a:prstDash val="solid"/>
                      <a:headEnd type="none" w="med" len="med"/>
                      <a:tailEnd type="none" w="med" len="med"/>
                    </a:lnT>
                    <a:lnB w="9525"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312420">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2</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12</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5</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4</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2</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5</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12420">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5</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5</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3</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7</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7</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4</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10</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12420">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8</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3</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9</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313055">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p>
                      <a:pPr algn="ctr"/>
                      <a:r>
                        <a:rPr lang="en-US" altLang="zh-CN" sz="2000" b="0" u="none" dirty="0">
                          <a:latin typeface="宋体" panose="02010600030101010101" pitchFamily="2" charset="-122"/>
                          <a:ea typeface="宋体" panose="02010600030101010101" pitchFamily="2" charset="-122"/>
                          <a:cs typeface="宋体" panose="02010600030101010101" pitchFamily="2" charset="-122"/>
                        </a:rPr>
                        <a:t>7</a:t>
                      </a:r>
                      <a:endParaRPr lang="zh-CN" dirty="0"/>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8</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defTabSz="914400" rtl="0" eaLnBrk="1" latinLnBrk="0" hangingPunct="1">
                        <a:buNone/>
                      </a:pPr>
                      <a:endParaRPr lang="zh-CN" sz="2000" b="0" u="none" kern="1200" dirty="0">
                        <a:solidFill>
                          <a:schemeClr val="tx1"/>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bl>
          </a:graphicData>
        </a:graphic>
      </p:graphicFrame>
      <p:sp>
        <p:nvSpPr>
          <p:cNvPr id="14" name="双括号 13"/>
          <p:cNvSpPr/>
          <p:nvPr/>
        </p:nvSpPr>
        <p:spPr>
          <a:xfrm>
            <a:off x="723796" y="2279607"/>
            <a:ext cx="2192020" cy="237353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21" name="文本框 20"/>
          <p:cNvSpPr txBox="1"/>
          <p:nvPr/>
        </p:nvSpPr>
        <p:spPr>
          <a:xfrm>
            <a:off x="5189818" y="1959045"/>
            <a:ext cx="3646991" cy="3801041"/>
          </a:xfrm>
          <a:prstGeom prst="rect">
            <a:avLst/>
          </a:prstGeom>
          <a:noFill/>
        </p:spPr>
        <p:txBody>
          <a:bodyPr wrap="square" rtlCol="0">
            <a:spAutoFit/>
          </a:bodyPr>
          <a:lstStyle/>
          <a:p>
            <a:pPr>
              <a:spcBef>
                <a:spcPts val="300"/>
              </a:spcBef>
            </a:pPr>
            <a:r>
              <a:rPr lang="zh-CN" altLang="en-US" sz="1800" dirty="0">
                <a:latin typeface="Times New Roman" panose="02020603050405020304" pitchFamily="18" charset="0"/>
              </a:rPr>
              <a:t>这种存储结构的描述需要由</a:t>
            </a:r>
            <a:r>
              <a:rPr lang="zh-CN" altLang="en-US" sz="1800" b="1" dirty="0">
                <a:solidFill>
                  <a:srgbClr val="FF0000"/>
                </a:solidFill>
                <a:latin typeface="Times New Roman" panose="02020603050405020304" pitchFamily="18" charset="0"/>
              </a:rPr>
              <a:t>三元组</a:t>
            </a:r>
            <a:r>
              <a:rPr lang="zh-CN" altLang="en-US" sz="1800" dirty="0">
                <a:latin typeface="Times New Roman" panose="02020603050405020304" pitchFamily="18" charset="0"/>
              </a:rPr>
              <a:t>和</a:t>
            </a:r>
            <a:r>
              <a:rPr lang="zh-CN" altLang="en-US" sz="1800" b="1" dirty="0">
                <a:solidFill>
                  <a:srgbClr val="FF0000"/>
                </a:solidFill>
                <a:latin typeface="Times New Roman" panose="02020603050405020304" pitchFamily="18" charset="0"/>
              </a:rPr>
              <a:t>整体结构</a:t>
            </a:r>
            <a:r>
              <a:rPr lang="zh-CN" altLang="en-US" sz="1800" dirty="0">
                <a:latin typeface="Times New Roman" panose="02020603050405020304" pitchFamily="18" charset="0"/>
              </a:rPr>
              <a:t>两部分来描述：</a:t>
            </a:r>
          </a:p>
          <a:p>
            <a:pPr>
              <a:spcBef>
                <a:spcPts val="300"/>
              </a:spcBef>
            </a:pPr>
            <a:r>
              <a:rPr lang="zh-CN" altLang="en-US" dirty="0">
                <a:solidFill>
                  <a:srgbClr val="0000FF"/>
                </a:solidFill>
                <a:latin typeface="Times New Roman" panose="02020603050405020304" pitchFamily="18" charset="0"/>
              </a:rPr>
              <a:t>struct</a:t>
            </a:r>
            <a:r>
              <a:rPr lang="zh-CN" altLang="en-US" dirty="0">
                <a:latin typeface="Times New Roman" panose="02020603050405020304" pitchFamily="18" charset="0"/>
              </a:rPr>
              <a:t>   tuple </a:t>
            </a:r>
            <a:r>
              <a:rPr lang="zh-CN" altLang="en-US" sz="1800" dirty="0">
                <a:latin typeface="Times New Roman" panose="02020603050405020304" pitchFamily="18" charset="0"/>
              </a:rPr>
              <a:t>// </a:t>
            </a:r>
            <a:r>
              <a:rPr lang="zh-CN" altLang="en-US" sz="1800" b="1" dirty="0">
                <a:solidFill>
                  <a:srgbClr val="FF0000"/>
                </a:solidFill>
                <a:latin typeface="Times New Roman" panose="02020603050405020304" pitchFamily="18" charset="0"/>
              </a:rPr>
              <a:t>三元组结构</a:t>
            </a:r>
          </a:p>
          <a:p>
            <a:pPr>
              <a:spcBef>
                <a:spcPts val="300"/>
              </a:spcBef>
            </a:pPr>
            <a:r>
              <a:rPr lang="zh-CN" altLang="en-US" sz="1800" dirty="0">
                <a:latin typeface="Times New Roman" panose="02020603050405020304" pitchFamily="18" charset="0"/>
              </a:rPr>
              <a:t>{ </a:t>
            </a:r>
            <a:r>
              <a:rPr lang="zh-CN" altLang="en-US" sz="1800" dirty="0">
                <a:solidFill>
                  <a:srgbClr val="0000FF"/>
                </a:solidFill>
                <a:latin typeface="Times New Roman" panose="02020603050405020304" pitchFamily="18" charset="0"/>
              </a:rPr>
              <a:t>int</a:t>
            </a:r>
            <a:r>
              <a:rPr lang="zh-CN" altLang="en-US" sz="1800" dirty="0">
                <a:latin typeface="Times New Roman" panose="02020603050405020304" pitchFamily="18" charset="0"/>
              </a:rPr>
              <a:t> </a:t>
            </a:r>
            <a:r>
              <a:rPr lang="zh-CN" altLang="en-US" sz="1800" i="1" dirty="0">
                <a:latin typeface="Times New Roman" panose="02020603050405020304" pitchFamily="18" charset="0"/>
              </a:rPr>
              <a:t>i</a:t>
            </a:r>
            <a:r>
              <a:rPr lang="zh-CN" altLang="en-US" sz="1800" dirty="0">
                <a:latin typeface="Times New Roman" panose="02020603050405020304" pitchFamily="18" charset="0"/>
              </a:rPr>
              <a:t>, </a:t>
            </a:r>
            <a:r>
              <a:rPr lang="zh-CN" altLang="en-US" sz="1800" i="1" dirty="0">
                <a:latin typeface="Times New Roman" panose="02020603050405020304" pitchFamily="18" charset="0"/>
              </a:rPr>
              <a:t>j</a:t>
            </a:r>
            <a:r>
              <a:rPr lang="zh-CN" altLang="en-US" sz="1800" dirty="0">
                <a:latin typeface="Times New Roman" panose="02020603050405020304" pitchFamily="18" charset="0"/>
              </a:rPr>
              <a:t>;         // 元素的行、列下标</a:t>
            </a:r>
          </a:p>
          <a:p>
            <a:pPr>
              <a:spcBef>
                <a:spcPts val="300"/>
              </a:spcBef>
            </a:pPr>
            <a:r>
              <a:rPr lang="zh-CN" altLang="en-US" sz="1800" dirty="0">
                <a:latin typeface="Times New Roman" panose="02020603050405020304" pitchFamily="18" charset="0"/>
              </a:rPr>
              <a:t>  </a:t>
            </a:r>
            <a:r>
              <a:rPr lang="zh-CN" altLang="en-US" sz="1800" dirty="0">
                <a:solidFill>
                  <a:srgbClr val="0000FF"/>
                </a:solidFill>
                <a:latin typeface="Times New Roman" panose="02020603050405020304" pitchFamily="18" charset="0"/>
              </a:rPr>
              <a:t>elemen</a:t>
            </a:r>
            <a:r>
              <a:rPr lang="en-US" altLang="zh-CN" sz="1800" dirty="0">
                <a:solidFill>
                  <a:srgbClr val="0000FF"/>
                </a:solidFill>
                <a:latin typeface="Times New Roman" panose="02020603050405020304" pitchFamily="18" charset="0"/>
              </a:rPr>
              <a:t>T</a:t>
            </a:r>
            <a:r>
              <a:rPr lang="zh-CN" altLang="en-US" sz="1800" dirty="0">
                <a:solidFill>
                  <a:srgbClr val="0000FF"/>
                </a:solidFill>
                <a:latin typeface="Times New Roman" panose="02020603050405020304" pitchFamily="18" charset="0"/>
              </a:rPr>
              <a:t>ype</a:t>
            </a:r>
            <a:r>
              <a:rPr lang="zh-CN" altLang="en-US" sz="1800" dirty="0">
                <a:latin typeface="Times New Roman" panose="02020603050405020304" pitchFamily="18" charset="0"/>
              </a:rPr>
              <a:t> </a:t>
            </a:r>
            <a:r>
              <a:rPr lang="zh-CN" altLang="en-US" sz="1800" i="1" dirty="0">
                <a:latin typeface="Times New Roman" panose="02020603050405020304" pitchFamily="18" charset="0"/>
              </a:rPr>
              <a:t>v</a:t>
            </a:r>
            <a:r>
              <a:rPr lang="zh-CN" altLang="en-US" sz="1800" dirty="0">
                <a:latin typeface="Times New Roman" panose="02020603050405020304" pitchFamily="18" charset="0"/>
              </a:rPr>
              <a:t>；           // 元素值</a:t>
            </a:r>
          </a:p>
          <a:p>
            <a:pPr>
              <a:spcBef>
                <a:spcPts val="300"/>
              </a:spcBef>
            </a:pPr>
            <a:r>
              <a:rPr lang="zh-CN" altLang="en-US" sz="1800" dirty="0">
                <a:latin typeface="Times New Roman" panose="02020603050405020304" pitchFamily="18" charset="0"/>
              </a:rPr>
              <a:t>};</a:t>
            </a:r>
          </a:p>
          <a:p>
            <a:pPr>
              <a:spcBef>
                <a:spcPts val="300"/>
              </a:spcBef>
            </a:pPr>
            <a:r>
              <a:rPr lang="zh-CN" altLang="en-US" sz="1800" dirty="0">
                <a:solidFill>
                  <a:srgbClr val="0000FF"/>
                </a:solidFill>
                <a:latin typeface="Times New Roman" panose="02020603050405020304" pitchFamily="18" charset="0"/>
              </a:rPr>
              <a:t>struct</a:t>
            </a:r>
            <a:r>
              <a:rPr lang="zh-CN" altLang="en-US" sz="1800" dirty="0">
                <a:latin typeface="Times New Roman" panose="02020603050405020304" pitchFamily="18" charset="0"/>
              </a:rPr>
              <a:t>  </a:t>
            </a:r>
            <a:r>
              <a:rPr lang="zh-CN" altLang="en-US" dirty="0">
                <a:latin typeface="Times New Roman" panose="02020603050405020304" pitchFamily="18" charset="0"/>
              </a:rPr>
              <a:t>spmatrix  </a:t>
            </a:r>
            <a:r>
              <a:rPr lang="zh-CN" altLang="en-US" sz="1800" dirty="0">
                <a:latin typeface="Times New Roman" panose="02020603050405020304" pitchFamily="18" charset="0"/>
              </a:rPr>
              <a:t>//</a:t>
            </a:r>
            <a:r>
              <a:rPr lang="zh-CN" altLang="en-US" sz="1800" b="1" dirty="0">
                <a:solidFill>
                  <a:srgbClr val="FF0000"/>
                </a:solidFill>
                <a:latin typeface="Times New Roman" panose="02020603050405020304" pitchFamily="18" charset="0"/>
              </a:rPr>
              <a:t>三元组表结构</a:t>
            </a:r>
          </a:p>
          <a:p>
            <a:pPr>
              <a:spcBef>
                <a:spcPts val="300"/>
              </a:spcBef>
            </a:pPr>
            <a:r>
              <a:rPr lang="zh-CN" altLang="en-US" sz="1800" dirty="0">
                <a:latin typeface="Times New Roman" panose="02020603050405020304" pitchFamily="18" charset="0"/>
              </a:rPr>
              <a:t> { </a:t>
            </a:r>
            <a:r>
              <a:rPr lang="zh-CN" altLang="en-US" sz="1800" dirty="0">
                <a:solidFill>
                  <a:srgbClr val="0000FF"/>
                </a:solidFill>
                <a:latin typeface="Times New Roman" panose="02020603050405020304" pitchFamily="18" charset="0"/>
              </a:rPr>
              <a:t>int</a:t>
            </a:r>
            <a:r>
              <a:rPr lang="zh-CN" altLang="en-US" sz="1800" dirty="0">
                <a:latin typeface="Times New Roman" panose="02020603050405020304" pitchFamily="18" charset="0"/>
              </a:rPr>
              <a:t> mu,nu,tu;   </a:t>
            </a:r>
            <a:r>
              <a:rPr lang="zh-CN" altLang="en-US" dirty="0"/>
              <a:t>//行数、列数、非</a:t>
            </a:r>
            <a:endParaRPr lang="en-US" altLang="zh-CN" dirty="0"/>
          </a:p>
          <a:p>
            <a:pPr>
              <a:spcBef>
                <a:spcPts val="300"/>
              </a:spcBef>
            </a:pPr>
            <a:r>
              <a:rPr lang="en-US" altLang="zh-CN" dirty="0"/>
              <a:t>                           </a:t>
            </a:r>
            <a:r>
              <a:rPr lang="zh-CN" altLang="en-US" dirty="0"/>
              <a:t>0元个数</a:t>
            </a:r>
          </a:p>
          <a:p>
            <a:pPr>
              <a:spcBef>
                <a:spcPts val="300"/>
              </a:spcBef>
            </a:pPr>
            <a:r>
              <a:rPr lang="zh-CN" altLang="en-US" sz="1800" dirty="0">
                <a:latin typeface="Times New Roman" panose="02020603050405020304" pitchFamily="18" charset="0"/>
              </a:rPr>
              <a:t>   </a:t>
            </a:r>
            <a:r>
              <a:rPr lang="zh-CN" altLang="en-US" sz="1800" dirty="0">
                <a:solidFill>
                  <a:srgbClr val="0000FF"/>
                </a:solidFill>
                <a:latin typeface="Times New Roman" panose="02020603050405020304" pitchFamily="18" charset="0"/>
              </a:rPr>
              <a:t>tuple</a:t>
            </a:r>
            <a:r>
              <a:rPr lang="zh-CN" altLang="en-US" sz="1800" dirty="0">
                <a:latin typeface="Times New Roman" panose="02020603050405020304" pitchFamily="18" charset="0"/>
              </a:rPr>
              <a:t> data</a:t>
            </a:r>
            <a:r>
              <a:rPr lang="en-US" altLang="zh-CN" sz="1800" dirty="0">
                <a:latin typeface="Times New Roman" panose="02020603050405020304" pitchFamily="18" charset="0"/>
              </a:rPr>
              <a:t>[</a:t>
            </a:r>
            <a:r>
              <a:rPr lang="zh-CN" altLang="en-US" sz="1800" dirty="0">
                <a:latin typeface="Times New Roman" panose="02020603050405020304" pitchFamily="18" charset="0"/>
              </a:rPr>
              <a:t>max</a:t>
            </a:r>
            <a:r>
              <a:rPr lang="en-US" altLang="zh-CN" sz="1800" dirty="0">
                <a:latin typeface="Times New Roman" panose="02020603050405020304" pitchFamily="18" charset="0"/>
              </a:rPr>
              <a:t>N</a:t>
            </a:r>
            <a:r>
              <a:rPr lang="zh-CN" altLang="en-US" sz="1800" dirty="0">
                <a:latin typeface="Times New Roman" panose="02020603050405020304" pitchFamily="18" charset="0"/>
              </a:rPr>
              <a:t>um</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p>
          <a:p>
            <a:pPr>
              <a:spcBef>
                <a:spcPts val="300"/>
              </a:spcBef>
            </a:pPr>
            <a:r>
              <a:rPr lang="zh-CN" altLang="en-US" sz="1800" dirty="0">
                <a:latin typeface="Times New Roman" panose="02020603050405020304" pitchFamily="18" charset="0"/>
              </a:rPr>
              <a:t>};</a:t>
            </a:r>
          </a:p>
          <a:p>
            <a:pPr>
              <a:spcBef>
                <a:spcPts val="300"/>
              </a:spcBef>
            </a:pPr>
            <a:r>
              <a:rPr lang="zh-CN" altLang="en-US" sz="1800" dirty="0">
                <a:latin typeface="Times New Roman" panose="02020603050405020304" pitchFamily="18" charset="0"/>
              </a:rPr>
              <a:t>其中max</a:t>
            </a:r>
            <a:r>
              <a:rPr lang="en-US" altLang="zh-CN" sz="1800" dirty="0">
                <a:latin typeface="Times New Roman" panose="02020603050405020304" pitchFamily="18" charset="0"/>
              </a:rPr>
              <a:t>N</a:t>
            </a:r>
            <a:r>
              <a:rPr lang="zh-CN" altLang="en-US" sz="1800" dirty="0">
                <a:latin typeface="Times New Roman" panose="02020603050405020304" pitchFamily="18" charset="0"/>
              </a:rPr>
              <a:t>um为一个设定的常量。</a:t>
            </a:r>
          </a:p>
        </p:txBody>
      </p:sp>
      <p:sp>
        <p:nvSpPr>
          <p:cNvPr id="5" name="标注: 线形 4">
            <a:extLst>
              <a:ext uri="{FF2B5EF4-FFF2-40B4-BE49-F238E27FC236}">
                <a16:creationId xmlns:a16="http://schemas.microsoft.com/office/drawing/2014/main" id="{0615C5D5-A3A9-4378-9B8E-58A14AF73647}"/>
              </a:ext>
            </a:extLst>
          </p:cNvPr>
          <p:cNvSpPr/>
          <p:nvPr/>
        </p:nvSpPr>
        <p:spPr>
          <a:xfrm>
            <a:off x="1979711" y="5050903"/>
            <a:ext cx="1454667" cy="694521"/>
          </a:xfrm>
          <a:prstGeom prst="borderCallout1">
            <a:avLst>
              <a:gd name="adj1" fmla="val 48336"/>
              <a:gd name="adj2" fmla="val 99320"/>
              <a:gd name="adj3" fmla="val 27338"/>
              <a:gd name="adj4" fmla="val 131656"/>
            </a:avLst>
          </a:prstGeom>
          <a:solidFill>
            <a:srgbClr val="FFFF00"/>
          </a:solid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800" dirty="0">
              <a:sym typeface="+mn-ea"/>
            </a:endParaRPr>
          </a:p>
          <a:p>
            <a:r>
              <a:rPr lang="zh-CN" altLang="en-US" sz="1800" dirty="0">
                <a:solidFill>
                  <a:schemeClr val="accent6">
                    <a:lumMod val="75000"/>
                  </a:schemeClr>
                </a:solidFill>
                <a:sym typeface="+mn-ea"/>
              </a:rPr>
              <a:t>行数</a:t>
            </a:r>
            <a:r>
              <a:rPr lang="zh-CN" altLang="en-US" sz="1800" dirty="0">
                <a:solidFill>
                  <a:schemeClr val="tx1"/>
                </a:solidFill>
                <a:sym typeface="+mn-ea"/>
              </a:rPr>
              <a:t>、</a:t>
            </a:r>
            <a:r>
              <a:rPr lang="zh-CN" altLang="en-US" sz="1800" dirty="0">
                <a:solidFill>
                  <a:srgbClr val="00B0F0"/>
                </a:solidFill>
                <a:sym typeface="+mn-ea"/>
              </a:rPr>
              <a:t>列数</a:t>
            </a:r>
            <a:r>
              <a:rPr lang="zh-CN" altLang="en-US" sz="1800" dirty="0">
                <a:solidFill>
                  <a:schemeClr val="tx1"/>
                </a:solidFill>
                <a:sym typeface="+mn-ea"/>
              </a:rPr>
              <a:t>、</a:t>
            </a:r>
          </a:p>
          <a:p>
            <a:r>
              <a:rPr lang="zh-CN" altLang="en-US" sz="1800" dirty="0">
                <a:solidFill>
                  <a:schemeClr val="tx1"/>
                </a:solidFill>
                <a:sym typeface="+mn-ea"/>
              </a:rPr>
              <a:t> </a:t>
            </a:r>
            <a:r>
              <a:rPr lang="zh-CN" altLang="en-US" sz="1800" dirty="0">
                <a:solidFill>
                  <a:srgbClr val="00B050"/>
                </a:solidFill>
                <a:sym typeface="+mn-ea"/>
              </a:rPr>
              <a:t>非零元个数</a:t>
            </a:r>
            <a:r>
              <a:rPr lang="zh-CN" altLang="en-US" sz="1800" dirty="0">
                <a:solidFill>
                  <a:srgbClr val="00B050"/>
                </a:solidFill>
              </a:rPr>
              <a:t>   </a:t>
            </a:r>
          </a:p>
          <a:p>
            <a:pPr algn="ctr"/>
            <a:endParaRPr lang="zh-CN" altLang="en-US" dirty="0"/>
          </a:p>
        </p:txBody>
      </p:sp>
      <p:sp>
        <p:nvSpPr>
          <p:cNvPr id="8" name="文本框 7">
            <a:extLst>
              <a:ext uri="{FF2B5EF4-FFF2-40B4-BE49-F238E27FC236}">
                <a16:creationId xmlns:a16="http://schemas.microsoft.com/office/drawing/2014/main" id="{2E3794A4-9CD8-48C5-944E-1906A8E3D1EA}"/>
              </a:ext>
            </a:extLst>
          </p:cNvPr>
          <p:cNvSpPr txBox="1"/>
          <p:nvPr/>
        </p:nvSpPr>
        <p:spPr>
          <a:xfrm>
            <a:off x="427990" y="2351653"/>
            <a:ext cx="2631842" cy="2246769"/>
          </a:xfrm>
          <a:prstGeom prst="rect">
            <a:avLst/>
          </a:prstGeom>
          <a:noFill/>
        </p:spPr>
        <p:txBody>
          <a:bodyPr wrap="square" rtlCol="0">
            <a:spAutoFit/>
          </a:bodyPr>
          <a:lstStyle/>
          <a:p>
            <a:r>
              <a:rPr lang="zh-CN" altLang="en-US" sz="2000" dirty="0"/>
              <a:t>     0  12   0   0   0   5</a:t>
            </a:r>
          </a:p>
          <a:p>
            <a:r>
              <a:rPr lang="zh-CN" altLang="en-US" sz="2000" dirty="0"/>
              <a:t>     0  0    0   6   0   0</a:t>
            </a:r>
          </a:p>
          <a:p>
            <a:r>
              <a:rPr lang="zh-CN" altLang="en-US" sz="2000" dirty="0"/>
              <a:t>     0  5    0   0   3   0</a:t>
            </a:r>
          </a:p>
          <a:p>
            <a:r>
              <a:rPr lang="zh-CN" altLang="en-US" sz="2000" dirty="0"/>
              <a:t>     7  0    0   10  0   0</a:t>
            </a:r>
          </a:p>
          <a:p>
            <a:r>
              <a:rPr lang="zh-CN" altLang="en-US" sz="2000" dirty="0"/>
              <a:t>     0  0    0   0   0   0</a:t>
            </a:r>
          </a:p>
          <a:p>
            <a:r>
              <a:rPr lang="zh-CN" altLang="en-US" sz="2000" dirty="0"/>
              <a:t>     0  0    9   0   0   0</a:t>
            </a:r>
          </a:p>
          <a:p>
            <a:r>
              <a:rPr lang="zh-CN" altLang="en-US" sz="2000" dirty="0"/>
              <a:t>     0  0    0   0   0   0</a:t>
            </a:r>
            <a:endParaRPr lang="zh-CN" altLang="en-US" dirty="0"/>
          </a:p>
        </p:txBody>
      </p:sp>
      <p:sp>
        <p:nvSpPr>
          <p:cNvPr id="9" name="箭头: 右 8">
            <a:extLst>
              <a:ext uri="{FF2B5EF4-FFF2-40B4-BE49-F238E27FC236}">
                <a16:creationId xmlns:a16="http://schemas.microsoft.com/office/drawing/2014/main" id="{704D84B7-7781-449F-BC8B-88F413CFF212}"/>
              </a:ext>
            </a:extLst>
          </p:cNvPr>
          <p:cNvSpPr/>
          <p:nvPr/>
        </p:nvSpPr>
        <p:spPr>
          <a:xfrm>
            <a:off x="2951535" y="2710145"/>
            <a:ext cx="579065" cy="2880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912CC26-810A-4474-832F-4BB2B2EB6405}"/>
              </a:ext>
            </a:extLst>
          </p:cNvPr>
          <p:cNvSpPr/>
          <p:nvPr/>
        </p:nvSpPr>
        <p:spPr>
          <a:xfrm>
            <a:off x="1152363" y="2411896"/>
            <a:ext cx="323293"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E8FDB54-BA1C-4503-A23D-036A0B66A38A}"/>
              </a:ext>
            </a:extLst>
          </p:cNvPr>
          <p:cNvSpPr/>
          <p:nvPr/>
        </p:nvSpPr>
        <p:spPr>
          <a:xfrm>
            <a:off x="3657389" y="2419516"/>
            <a:ext cx="1324924"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1199B9C4-DB46-4399-84A1-AC14081CEEA1}"/>
              </a:ext>
            </a:extLst>
          </p:cNvPr>
          <p:cNvCxnSpPr>
            <a:cxnSpLocks/>
            <a:stCxn id="10" idx="6"/>
            <a:endCxn id="15" idx="2"/>
          </p:cNvCxnSpPr>
          <p:nvPr/>
        </p:nvCxnSpPr>
        <p:spPr>
          <a:xfrm>
            <a:off x="1475656" y="2555912"/>
            <a:ext cx="2181733" cy="7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灯片编号占位符 16">
            <a:extLst>
              <a:ext uri="{FF2B5EF4-FFF2-40B4-BE49-F238E27FC236}">
                <a16:creationId xmlns:a16="http://schemas.microsoft.com/office/drawing/2014/main" id="{6AE75F0C-688E-452B-A3C6-E2D4EBA554FF}"/>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18</a:t>
            </a:fld>
            <a:endParaRPr lang="zh-CN" altLang="en-US" strike="noStrike" noProof="1"/>
          </a:p>
        </p:txBody>
      </p:sp>
      <p:sp>
        <p:nvSpPr>
          <p:cNvPr id="18" name="箭头: 左右 17">
            <a:extLst>
              <a:ext uri="{FF2B5EF4-FFF2-40B4-BE49-F238E27FC236}">
                <a16:creationId xmlns:a16="http://schemas.microsoft.com/office/drawing/2014/main" id="{DC9C92F9-FA28-453C-B96B-D428B4488D4E}"/>
              </a:ext>
            </a:extLst>
          </p:cNvPr>
          <p:cNvSpPr/>
          <p:nvPr/>
        </p:nvSpPr>
        <p:spPr>
          <a:xfrm>
            <a:off x="2936546" y="3369389"/>
            <a:ext cx="590483" cy="320117"/>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51B6E20-DB1C-4A20-9366-0047F6B1DCA6}"/>
              </a:ext>
            </a:extLst>
          </p:cNvPr>
          <p:cNvSpPr txBox="1"/>
          <p:nvPr/>
        </p:nvSpPr>
        <p:spPr>
          <a:xfrm>
            <a:off x="803695" y="5854152"/>
            <a:ext cx="8357235" cy="707886"/>
          </a:xfrm>
          <a:prstGeom prst="rect">
            <a:avLst/>
          </a:prstGeom>
          <a:noFill/>
        </p:spPr>
        <p:txBody>
          <a:bodyPr wrap="square" rtlCol="0">
            <a:spAutoFit/>
          </a:bodyPr>
          <a:lstStyle/>
          <a:p>
            <a:r>
              <a:rPr lang="zh-CN" altLang="en-US" sz="2000" dirty="0">
                <a:solidFill>
                  <a:srgbClr val="FF0000"/>
                </a:solidFill>
              </a:rPr>
              <a:t>对所存储的稀疏矩阵，如何设相关问题的求解算法？</a:t>
            </a:r>
            <a:endParaRPr lang="en-US" altLang="zh-CN" sz="2000" dirty="0">
              <a:solidFill>
                <a:srgbClr val="FF0000"/>
              </a:solidFill>
            </a:endParaRPr>
          </a:p>
          <a:p>
            <a:pPr marL="285750" indent="-285750">
              <a:buClr>
                <a:srgbClr val="FF0000"/>
              </a:buClr>
              <a:buFont typeface="Wingdings" panose="05000000000000000000" pitchFamily="2" charset="2"/>
              <a:buChar char="ü"/>
            </a:pPr>
            <a:r>
              <a:rPr lang="zh-CN" altLang="en-US" sz="2000" dirty="0"/>
              <a:t>例如，矩阵的相加、相乘。</a:t>
            </a:r>
          </a:p>
        </p:txBody>
      </p:sp>
      <p:sp>
        <p:nvSpPr>
          <p:cNvPr id="16" name="标题 1"/>
          <p:cNvSpPr txBox="1">
            <a:spLocks/>
          </p:cNvSpPr>
          <p:nvPr/>
        </p:nvSpPr>
        <p:spPr bwMode="auto">
          <a:xfrm>
            <a:off x="457200" y="119505"/>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buFont typeface="Wingdings" panose="05000000000000000000" pitchFamily="2" charset="2"/>
              <a:buChar char="Ø"/>
            </a:pPr>
            <a:r>
              <a:rPr lang="en-US" altLang="zh-CN" sz="2800" dirty="0">
                <a:latin typeface="Times New Roman" panose="02020603050405020304" pitchFamily="18" charset="0"/>
                <a:sym typeface="+mn-ea"/>
              </a:rPr>
              <a:t>6</a:t>
            </a:r>
            <a:r>
              <a:rPr lang="zh-CN" altLang="en-US" sz="2800" dirty="0">
                <a:latin typeface="Times New Roman" panose="02020603050405020304" pitchFamily="18" charset="0"/>
                <a:sym typeface="+mn-ea"/>
              </a:rPr>
              <a:t>.</a:t>
            </a: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.3  矩阵的压缩存储</a:t>
            </a:r>
            <a:endParaRPr lang="zh-CN" altLang="en-US" sz="2800" dirty="0">
              <a:latin typeface="Times New Roman" panose="02020603050405020304" pitchFamily="18" charset="0"/>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035" y="5854152"/>
            <a:ext cx="327521" cy="436694"/>
          </a:xfrm>
          <a:prstGeom prst="rect">
            <a:avLst/>
          </a:prstGeom>
        </p:spPr>
      </p:pic>
    </p:spTree>
    <p:extLst>
      <p:ext uri="{BB962C8B-B14F-4D97-AF65-F5344CB8AC3E}">
        <p14:creationId xmlns:p14="http://schemas.microsoft.com/office/powerpoint/2010/main" val="217963254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xEl>
                                              <p:pRg st="1" end="1"/>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1">
                                            <p:txEl>
                                              <p:pRg st="2" end="2"/>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1">
                                            <p:txEl>
                                              <p:pRg st="3" end="3"/>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1">
                                            <p:txEl>
                                              <p:pRg st="5" end="5"/>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1">
                                            <p:txEl>
                                              <p:pRg st="6" end="6"/>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1">
                                            <p:txEl>
                                              <p:pRg st="7" end="7"/>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1">
                                            <p:txEl>
                                              <p:pRg st="8" end="8"/>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1">
                                            <p:txEl>
                                              <p:pRg st="9" end="9"/>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4" grpId="0" animBg="1"/>
      <p:bldP spid="5" grpId="0" animBg="1"/>
      <p:bldP spid="8" grpId="0"/>
      <p:bldP spid="9" grpId="0" animBg="1"/>
      <p:bldP spid="10" grpId="0" animBg="1"/>
      <p:bldP spid="15" grpId="0" animBg="1"/>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457200" y="1196752"/>
            <a:ext cx="8229600" cy="4678451"/>
          </a:xfrm>
        </p:spPr>
        <p:txBody>
          <a:bodyPr/>
          <a:lstStyle/>
          <a:p>
            <a:pPr>
              <a:buClr>
                <a:srgbClr val="FF0000"/>
              </a:buClr>
              <a:buFont typeface="Wingdings" panose="05000000000000000000" pitchFamily="2" charset="2"/>
              <a:buChar char="n"/>
            </a:pPr>
            <a:r>
              <a:rPr lang="zh-CN" altLang="zh-CN" sz="2400" b="1" dirty="0"/>
              <a:t>设二维数组</a:t>
            </a:r>
            <a:r>
              <a:rPr lang="en-US" altLang="zh-CN" sz="2400" b="1" dirty="0"/>
              <a:t>A[</a:t>
            </a:r>
            <a:r>
              <a:rPr lang="en-US" altLang="zh-CN" sz="2400" b="1" i="1" dirty="0"/>
              <a:t>m</a:t>
            </a:r>
            <a:r>
              <a:rPr lang="en-US" altLang="zh-CN" sz="2400" b="1" dirty="0"/>
              <a:t>][</a:t>
            </a:r>
            <a:r>
              <a:rPr lang="en-US" altLang="zh-CN" sz="2400" b="1" i="1" dirty="0"/>
              <a:t>n</a:t>
            </a:r>
            <a:r>
              <a:rPr lang="en-US" altLang="zh-CN" sz="2400" b="1" dirty="0"/>
              <a:t>]</a:t>
            </a:r>
            <a:r>
              <a:rPr lang="zh-CN" altLang="zh-CN" sz="2400" b="1" dirty="0"/>
              <a:t>按行优先顺序存储在起始地址为</a:t>
            </a:r>
            <a:r>
              <a:rPr lang="en-US" altLang="zh-CN" sz="2400" b="1" i="1" dirty="0"/>
              <a:t>p</a:t>
            </a:r>
            <a:r>
              <a:rPr lang="zh-CN" altLang="zh-CN" sz="2400" b="1" dirty="0"/>
              <a:t>的内存中，每个元素占</a:t>
            </a:r>
            <a:r>
              <a:rPr lang="en-US" altLang="zh-CN" sz="2400" b="1" i="1" dirty="0"/>
              <a:t>k</a:t>
            </a:r>
            <a:r>
              <a:rPr lang="zh-CN" altLang="zh-CN" sz="2400" b="1" dirty="0"/>
              <a:t>个字节，则元素</a:t>
            </a:r>
            <a:r>
              <a:rPr lang="en-US" altLang="zh-CN" sz="2400" b="1" i="1" dirty="0"/>
              <a:t>a</a:t>
            </a:r>
            <a:r>
              <a:rPr lang="en-US" altLang="zh-CN" sz="2400" b="1" i="1" baseline="-25000" dirty="0"/>
              <a:t>ij </a:t>
            </a:r>
            <a:r>
              <a:rPr lang="en-US" altLang="zh-CN" sz="2400" b="1" dirty="0"/>
              <a:t>(0</a:t>
            </a:r>
            <a:r>
              <a:rPr lang="en-US" altLang="zh-CN" sz="2400" b="1" i="1" dirty="0"/>
              <a:t>≤i&lt;m</a:t>
            </a:r>
            <a:r>
              <a:rPr lang="en-US" altLang="zh-CN" sz="2400" b="1" dirty="0"/>
              <a:t>,</a:t>
            </a:r>
            <a:r>
              <a:rPr lang="en-US" altLang="zh-CN" sz="2400" b="1" i="1" dirty="0"/>
              <a:t> </a:t>
            </a:r>
            <a:r>
              <a:rPr lang="en-US" altLang="zh-CN" sz="2400" b="1" dirty="0"/>
              <a:t>0</a:t>
            </a:r>
            <a:r>
              <a:rPr lang="en-US" altLang="zh-CN" sz="2400" b="1" i="1" dirty="0"/>
              <a:t>≤ j&lt;n</a:t>
            </a:r>
            <a:r>
              <a:rPr lang="en-US" altLang="zh-CN" sz="2400" b="1" dirty="0"/>
              <a:t>)</a:t>
            </a:r>
            <a:r>
              <a:rPr lang="zh-CN" altLang="zh-CN" sz="2400" b="1" dirty="0"/>
              <a:t>的地址为</a:t>
            </a:r>
            <a:r>
              <a:rPr lang="en-US" altLang="zh-CN" sz="2400" b="1" dirty="0"/>
              <a:t>________________________</a:t>
            </a:r>
            <a:r>
              <a:rPr lang="zh-CN" altLang="zh-CN" sz="2400" b="1" dirty="0"/>
              <a:t>。</a:t>
            </a:r>
            <a:endParaRPr lang="en-US" altLang="zh-CN" sz="2400" b="1" dirty="0"/>
          </a:p>
          <a:p>
            <a:pPr>
              <a:buClr>
                <a:srgbClr val="FF0000"/>
              </a:buClr>
              <a:buFont typeface="Wingdings" panose="05000000000000000000" pitchFamily="2" charset="2"/>
              <a:buChar char="n"/>
            </a:pPr>
            <a:endParaRPr lang="en-US" altLang="zh-CN" sz="2400" b="1"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sp>
        <p:nvSpPr>
          <p:cNvPr id="6" name="矩形 5"/>
          <p:cNvSpPr/>
          <p:nvPr/>
        </p:nvSpPr>
        <p:spPr>
          <a:xfrm>
            <a:off x="2051720" y="1916832"/>
            <a:ext cx="1507144" cy="400110"/>
          </a:xfrm>
          <a:prstGeom prst="rect">
            <a:avLst/>
          </a:prstGeom>
        </p:spPr>
        <p:txBody>
          <a:bodyPr wrap="none">
            <a:spAutoFit/>
          </a:bodyPr>
          <a:lstStyle/>
          <a:p>
            <a:r>
              <a:rPr lang="en-US" altLang="zh-CN" sz="2000" b="1" i="1" kern="100" dirty="0">
                <a:solidFill>
                  <a:srgbClr val="0000FF"/>
                </a:solidFill>
                <a:latin typeface="Times New Roman" panose="02020603050405020304" pitchFamily="18" charset="0"/>
                <a:ea typeface="宋体" panose="02010600030101010101" pitchFamily="2" charset="-122"/>
              </a:rPr>
              <a:t>p+</a:t>
            </a:r>
            <a:r>
              <a:rPr lang="en-US" altLang="zh-CN" sz="2000" b="1" kern="100" dirty="0">
                <a:solidFill>
                  <a:srgbClr val="0000FF"/>
                </a:solidFill>
                <a:latin typeface="Times New Roman" panose="02020603050405020304" pitchFamily="18" charset="0"/>
                <a:ea typeface="宋体" panose="02010600030101010101" pitchFamily="2" charset="-122"/>
              </a:rPr>
              <a:t>[</a:t>
            </a:r>
            <a:r>
              <a:rPr lang="en-US" altLang="zh-CN" sz="2000" b="1" i="1" kern="100" dirty="0" err="1">
                <a:solidFill>
                  <a:srgbClr val="0000FF"/>
                </a:solidFill>
                <a:latin typeface="Times New Roman" panose="02020603050405020304" pitchFamily="18" charset="0"/>
                <a:ea typeface="宋体" panose="02010600030101010101" pitchFamily="2" charset="-122"/>
              </a:rPr>
              <a:t>i</a:t>
            </a:r>
            <a:r>
              <a:rPr lang="en-US" altLang="zh-CN" sz="2000" b="1" i="1" kern="100" dirty="0">
                <a:solidFill>
                  <a:srgbClr val="0000FF"/>
                </a:solidFill>
                <a:latin typeface="Times New Roman" panose="02020603050405020304" pitchFamily="18" charset="0"/>
                <a:ea typeface="宋体" panose="02010600030101010101" pitchFamily="2" charset="-122"/>
              </a:rPr>
              <a:t>*</a:t>
            </a:r>
            <a:r>
              <a:rPr lang="en-US" altLang="zh-CN" sz="2000" b="1" i="1" kern="100" dirty="0" err="1">
                <a:solidFill>
                  <a:srgbClr val="0000FF"/>
                </a:solidFill>
                <a:latin typeface="Times New Roman" panose="02020603050405020304" pitchFamily="18" charset="0"/>
                <a:ea typeface="宋体" panose="02010600030101010101" pitchFamily="2" charset="-122"/>
              </a:rPr>
              <a:t>n+j</a:t>
            </a:r>
            <a:r>
              <a:rPr lang="en-US" altLang="zh-CN" sz="2000" b="1" kern="100" dirty="0">
                <a:solidFill>
                  <a:srgbClr val="0000FF"/>
                </a:solidFill>
                <a:latin typeface="Times New Roman" panose="02020603050405020304" pitchFamily="18" charset="0"/>
                <a:ea typeface="宋体" panose="02010600030101010101" pitchFamily="2" charset="-122"/>
              </a:rPr>
              <a:t>]</a:t>
            </a:r>
            <a:r>
              <a:rPr lang="en-US" altLang="zh-CN" sz="2000" b="1" i="1" kern="100" dirty="0">
                <a:solidFill>
                  <a:srgbClr val="0000FF"/>
                </a:solidFill>
                <a:latin typeface="Times New Roman" panose="02020603050405020304" pitchFamily="18" charset="0"/>
                <a:ea typeface="宋体" panose="02010600030101010101" pitchFamily="2" charset="-122"/>
              </a:rPr>
              <a:t>*k</a:t>
            </a:r>
            <a:r>
              <a:rPr lang="en-US" altLang="zh-CN" sz="2000" b="1" kern="100" dirty="0">
                <a:solidFill>
                  <a:srgbClr val="0000FF"/>
                </a:solidFill>
                <a:latin typeface="Times New Roman" panose="02020603050405020304" pitchFamily="18" charset="0"/>
                <a:ea typeface="宋体" panose="02010600030101010101" pitchFamily="2" charset="-122"/>
              </a:rPr>
              <a:t> </a:t>
            </a:r>
            <a:endParaRPr lang="zh-CN" altLang="en-US" sz="2000" b="1" dirty="0">
              <a:solidFill>
                <a:srgbClr val="0000FF"/>
              </a:solidFill>
            </a:endParaRPr>
          </a:p>
        </p:txBody>
      </p:sp>
    </p:spTree>
    <p:extLst>
      <p:ext uri="{BB962C8B-B14F-4D97-AF65-F5344CB8AC3E}">
        <p14:creationId xmlns:p14="http://schemas.microsoft.com/office/powerpoint/2010/main" val="69743445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a:xfrm>
            <a:off x="395536" y="124266"/>
            <a:ext cx="8928992" cy="660930"/>
          </a:xfrm>
        </p:spPr>
        <p:txBody>
          <a:bodyPr>
            <a:normAutofit/>
          </a:bodyPr>
          <a:lstStyle/>
          <a:p>
            <a:pPr eaLnBrk="1" hangingPunct="1"/>
            <a:r>
              <a:rPr lang="zh-CN" altLang="en-US" b="1" dirty="0"/>
              <a:t>第</a:t>
            </a:r>
            <a:r>
              <a:rPr lang="en-US" altLang="zh-CN" b="1" dirty="0"/>
              <a:t>6</a:t>
            </a:r>
            <a:r>
              <a:rPr lang="zh-CN" altLang="en-US" dirty="0"/>
              <a:t>章 数组与广义表</a:t>
            </a:r>
            <a:endParaRPr lang="zh-CN" altLang="en-US" sz="3100" b="1" dirty="0"/>
          </a:p>
        </p:txBody>
      </p:sp>
      <p:grpSp>
        <p:nvGrpSpPr>
          <p:cNvPr id="14" name="组合 114"/>
          <p:cNvGrpSpPr/>
          <p:nvPr/>
        </p:nvGrpSpPr>
        <p:grpSpPr>
          <a:xfrm>
            <a:off x="-324544" y="2420888"/>
            <a:ext cx="6225040" cy="704383"/>
            <a:chOff x="-378567" y="3339112"/>
            <a:chExt cx="6225040" cy="704383"/>
          </a:xfrm>
        </p:grpSpPr>
        <p:grpSp>
          <p:nvGrpSpPr>
            <p:cNvPr id="15" name="组合 105"/>
            <p:cNvGrpSpPr/>
            <p:nvPr/>
          </p:nvGrpSpPr>
          <p:grpSpPr>
            <a:xfrm>
              <a:off x="-378567" y="3339112"/>
              <a:ext cx="6225040" cy="704383"/>
              <a:chOff x="-378567" y="3339112"/>
              <a:chExt cx="6225040" cy="704383"/>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378567" y="333911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a:t>
            </a:fld>
            <a:endParaRPr lang="zh-CN" altLang="en-US" dirty="0"/>
          </a:p>
        </p:txBody>
      </p:sp>
      <p:grpSp>
        <p:nvGrpSpPr>
          <p:cNvPr id="51" name="组合 50"/>
          <p:cNvGrpSpPr/>
          <p:nvPr/>
        </p:nvGrpSpPr>
        <p:grpSpPr>
          <a:xfrm>
            <a:off x="990894" y="4299414"/>
            <a:ext cx="3960520" cy="699300"/>
            <a:chOff x="989571" y="5768550"/>
            <a:chExt cx="3960520" cy="699300"/>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 name="TextBox 6"/>
            <p:cNvSpPr txBox="1">
              <a:spLocks noChangeArrowheads="1"/>
            </p:cNvSpPr>
            <p:nvPr/>
          </p:nvSpPr>
          <p:spPr bwMode="auto">
            <a:xfrm>
              <a:off x="1442851" y="576855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本章小结</a:t>
              </a:r>
            </a:p>
          </p:txBody>
        </p:sp>
        <p:sp>
          <p:nvSpPr>
            <p:cNvPr id="34" name="KSO_Shape"/>
            <p:cNvSpPr>
              <a:spLocks/>
            </p:cNvSpPr>
            <p:nvPr/>
          </p:nvSpPr>
          <p:spPr bwMode="auto">
            <a:xfrm>
              <a:off x="1187624" y="5942836"/>
              <a:ext cx="458076" cy="3666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grpSp>
        <p:nvGrpSpPr>
          <p:cNvPr id="50" name="组合 49"/>
          <p:cNvGrpSpPr/>
          <p:nvPr/>
        </p:nvGrpSpPr>
        <p:grpSpPr>
          <a:xfrm>
            <a:off x="996557" y="3371778"/>
            <a:ext cx="3757930" cy="664430"/>
            <a:chOff x="999690" y="5025490"/>
            <a:chExt cx="3757930" cy="664430"/>
          </a:xfrm>
        </p:grpSpPr>
        <p:sp>
          <p:nvSpPr>
            <p:cNvPr id="3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广义表</a:t>
              </a:r>
            </a:p>
          </p:txBody>
        </p:sp>
        <p:pic>
          <p:nvPicPr>
            <p:cNvPr id="48" name="图片 47"/>
            <p:cNvPicPr>
              <a:picLocks noChangeAspect="1"/>
            </p:cNvPicPr>
            <p:nvPr/>
          </p:nvPicPr>
          <p:blipFill>
            <a:blip r:embed="rId3" cstate="print"/>
            <a:stretch>
              <a:fillRect/>
            </a:stretch>
          </p:blipFill>
          <p:spPr>
            <a:xfrm>
              <a:off x="1199659" y="5205012"/>
              <a:ext cx="420013" cy="322083"/>
            </a:xfrm>
            <a:prstGeom prst="rect">
              <a:avLst/>
            </a:prstGeom>
          </p:spPr>
        </p:pic>
      </p:grpSp>
      <p:grpSp>
        <p:nvGrpSpPr>
          <p:cNvPr id="32" name="组合 31"/>
          <p:cNvGrpSpPr/>
          <p:nvPr/>
        </p:nvGrpSpPr>
        <p:grpSpPr>
          <a:xfrm>
            <a:off x="683568" y="1521588"/>
            <a:ext cx="3973950" cy="677247"/>
            <a:chOff x="611560" y="1326432"/>
            <a:chExt cx="4231148" cy="639771"/>
          </a:xfrm>
        </p:grpSpPr>
        <p:sp>
          <p:nvSpPr>
            <p:cNvPr id="33" name="TextBox 6"/>
            <p:cNvSpPr txBox="1">
              <a:spLocks noChangeArrowheads="1"/>
            </p:cNvSpPr>
            <p:nvPr/>
          </p:nvSpPr>
          <p:spPr bwMode="auto">
            <a:xfrm>
              <a:off x="611560" y="1326432"/>
              <a:ext cx="4231148" cy="61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6.1 </a:t>
              </a:r>
              <a:r>
                <a:rPr lang="zh-CN" altLang="en-US" sz="3600" b="1" dirty="0">
                  <a:latin typeface="Times New Roman" pitchFamily="18" charset="0"/>
                  <a:ea typeface="黑体" pitchFamily="49" charset="-122"/>
                </a:rPr>
                <a:t>引言</a:t>
              </a:r>
            </a:p>
          </p:txBody>
        </p:sp>
        <p:grpSp>
          <p:nvGrpSpPr>
            <p:cNvPr id="35" name="组合 34"/>
            <p:cNvGrpSpPr/>
            <p:nvPr/>
          </p:nvGrpSpPr>
          <p:grpSpPr>
            <a:xfrm>
              <a:off x="944806" y="1326432"/>
              <a:ext cx="913661" cy="639771"/>
              <a:chOff x="944806" y="1326432"/>
              <a:chExt cx="913661" cy="639771"/>
            </a:xfrm>
          </p:grpSpPr>
          <p:sp>
            <p:nvSpPr>
              <p:cNvPr id="36" name="Freeform 5"/>
              <p:cNvSpPr>
                <a:spLocks/>
              </p:cNvSpPr>
              <p:nvPr/>
            </p:nvSpPr>
            <p:spPr bwMode="auto">
              <a:xfrm>
                <a:off x="944806" y="1326432"/>
                <a:ext cx="913661" cy="63977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9" name="图片 38" descr="1.jpg"/>
              <p:cNvPicPr>
                <a:picLocks noChangeAspect="1"/>
              </p:cNvPicPr>
              <p:nvPr/>
            </p:nvPicPr>
            <p:blipFill>
              <a:blip r:embed="rId4"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398979"/>
            <a:ext cx="8420100" cy="5195570"/>
          </a:xfrm>
        </p:spPr>
        <p:txBody>
          <a:bodyPr/>
          <a:lstStyle/>
          <a:p>
            <a:pPr>
              <a:spcBef>
                <a:spcPts val="1200"/>
              </a:spcBef>
              <a:buClr>
                <a:srgbClr val="FF0000"/>
              </a:buClr>
              <a:buFont typeface="Wingdings" panose="05000000000000000000" pitchFamily="2" charset="2"/>
              <a:buChar char="n"/>
            </a:pPr>
            <a:r>
              <a:rPr lang="zh-CN" altLang="en-US" sz="2400" b="1" dirty="0"/>
              <a:t>广义表作为线性表的推广，在软件设计中有重要的作用。</a:t>
            </a:r>
          </a:p>
          <a:p>
            <a:pPr>
              <a:spcBef>
                <a:spcPts val="1200"/>
              </a:spcBef>
              <a:buClr>
                <a:srgbClr val="FF0000"/>
              </a:buClr>
              <a:buFont typeface="Wingdings" panose="05000000000000000000" pitchFamily="2" charset="2"/>
              <a:buChar char="n"/>
            </a:pPr>
            <a:r>
              <a:rPr lang="zh-CN" altLang="en-US" sz="2400" b="1" dirty="0">
                <a:solidFill>
                  <a:srgbClr val="FF0000"/>
                </a:solidFill>
              </a:rPr>
              <a:t>定义</a:t>
            </a:r>
            <a:r>
              <a:rPr lang="zh-CN" altLang="en-US" sz="2400" b="1" dirty="0"/>
              <a:t>：</a:t>
            </a:r>
            <a:r>
              <a:rPr lang="zh-CN" altLang="en-US" sz="2400" b="1" dirty="0">
                <a:solidFill>
                  <a:srgbClr val="FF0000"/>
                </a:solidFill>
              </a:rPr>
              <a:t>广义表</a:t>
            </a:r>
            <a:r>
              <a:rPr lang="zh-CN" altLang="en-US" sz="2400" b="1" i="1" dirty="0"/>
              <a:t>L</a:t>
            </a:r>
            <a:r>
              <a:rPr lang="zh-CN" altLang="en-US" sz="2400" b="1" dirty="0"/>
              <a:t>是</a:t>
            </a:r>
            <a:r>
              <a:rPr lang="zh-CN" altLang="en-US" sz="2400" b="1" i="1" dirty="0"/>
              <a:t>n</a:t>
            </a:r>
            <a:r>
              <a:rPr lang="zh-CN" altLang="en-US" sz="2400" b="1" dirty="0"/>
              <a:t>个元素</a:t>
            </a:r>
            <a:r>
              <a:rPr lang="zh-CN" altLang="en-US" sz="2400" b="1" i="1" dirty="0"/>
              <a:t>a</a:t>
            </a:r>
            <a:r>
              <a:rPr lang="zh-CN" altLang="en-US" sz="2400" b="1" baseline="-25000" dirty="0">
                <a:latin typeface="Times New Roman" panose="02020603050405020304" pitchFamily="2" charset="0"/>
              </a:rPr>
              <a:t>1</a:t>
            </a:r>
            <a:r>
              <a:rPr lang="zh-CN" altLang="en-US" sz="2400" b="1" dirty="0"/>
              <a:t>，</a:t>
            </a:r>
            <a:r>
              <a:rPr lang="zh-CN" altLang="en-US" sz="2400" b="1" i="1" dirty="0"/>
              <a:t>a</a:t>
            </a:r>
            <a:r>
              <a:rPr lang="zh-CN" altLang="en-US" sz="2400" b="1" baseline="-25000" dirty="0">
                <a:latin typeface="Times New Roman" panose="02020603050405020304" pitchFamily="2" charset="0"/>
              </a:rPr>
              <a:t>2</a:t>
            </a:r>
            <a:r>
              <a:rPr lang="zh-CN" altLang="en-US" sz="2400" b="1" dirty="0"/>
              <a:t>，…，</a:t>
            </a:r>
            <a:r>
              <a:rPr lang="zh-CN" altLang="en-US" sz="2400" b="1" i="1" dirty="0"/>
              <a:t>a</a:t>
            </a:r>
            <a:r>
              <a:rPr lang="zh-CN" altLang="en-US" sz="2400" b="1" i="1" baseline="-25000" dirty="0">
                <a:latin typeface="Times New Roman" panose="02020603050405020304" pitchFamily="2" charset="0"/>
              </a:rPr>
              <a:t>n</a:t>
            </a:r>
            <a:r>
              <a:rPr lang="zh-CN" altLang="en-US" sz="2400" b="1" dirty="0"/>
              <a:t>组成的有限序列，</a:t>
            </a:r>
            <a:endParaRPr lang="en-US" altLang="zh-CN" sz="2400" b="1" dirty="0"/>
          </a:p>
          <a:p>
            <a:pPr lvl="1">
              <a:spcBef>
                <a:spcPts val="1200"/>
              </a:spcBef>
              <a:buClr>
                <a:srgbClr val="FF0000"/>
              </a:buClr>
              <a:buFont typeface="Wingdings" pitchFamily="2" charset="2"/>
              <a:buChar char="u"/>
            </a:pPr>
            <a:r>
              <a:rPr lang="zh-CN" altLang="en-US" sz="2400" b="1" dirty="0"/>
              <a:t>记作</a:t>
            </a:r>
            <a:r>
              <a:rPr lang="zh-CN" altLang="en-US" sz="2400" b="1" i="1" dirty="0"/>
              <a:t>L</a:t>
            </a:r>
            <a:r>
              <a:rPr lang="zh-CN" altLang="en-US" sz="2400" b="1" dirty="0"/>
              <a:t>=(</a:t>
            </a:r>
            <a:r>
              <a:rPr lang="zh-CN" altLang="en-US" sz="2400" b="1" i="1" dirty="0"/>
              <a:t>a</a:t>
            </a:r>
            <a:r>
              <a:rPr lang="zh-CN" altLang="en-US" sz="2400" b="1" baseline="-25000" dirty="0">
                <a:latin typeface="Times New Roman" panose="02020603050405020304" pitchFamily="2" charset="0"/>
              </a:rPr>
              <a:t>1</a:t>
            </a:r>
            <a:r>
              <a:rPr lang="en-US" altLang="zh-CN" sz="2400" b="1" dirty="0"/>
              <a:t>, </a:t>
            </a:r>
            <a:r>
              <a:rPr lang="zh-CN" altLang="en-US" sz="2400" b="1" i="1" dirty="0"/>
              <a:t> a</a:t>
            </a:r>
            <a:r>
              <a:rPr lang="zh-CN" altLang="en-US" sz="2400" b="1" baseline="-25000" dirty="0">
                <a:latin typeface="Times New Roman" panose="02020603050405020304" pitchFamily="2" charset="0"/>
              </a:rPr>
              <a:t>2</a:t>
            </a:r>
            <a:r>
              <a:rPr lang="en-US" altLang="zh-CN" sz="2400" b="1" dirty="0"/>
              <a:t>, </a:t>
            </a:r>
            <a:r>
              <a:rPr lang="zh-CN" altLang="en-US" sz="2400" b="1" dirty="0"/>
              <a:t>…</a:t>
            </a:r>
            <a:r>
              <a:rPr lang="en-US" altLang="zh-CN" sz="2400" b="1" dirty="0"/>
              <a:t>, </a:t>
            </a:r>
            <a:r>
              <a:rPr lang="zh-CN" altLang="en-US" sz="2400" b="1" i="1" dirty="0"/>
              <a:t>a</a:t>
            </a:r>
            <a:r>
              <a:rPr lang="zh-CN" altLang="en-US" sz="2400" b="1" i="1" baseline="-25000" dirty="0">
                <a:latin typeface="Times New Roman" panose="02020603050405020304" pitchFamily="2" charset="0"/>
              </a:rPr>
              <a:t>n</a:t>
            </a:r>
            <a:r>
              <a:rPr lang="zh-CN" altLang="en-US" sz="2400" b="1" dirty="0"/>
              <a:t>)；</a:t>
            </a:r>
            <a:endParaRPr lang="en-US" altLang="zh-CN" sz="2400" b="1" dirty="0"/>
          </a:p>
          <a:p>
            <a:pPr lvl="1">
              <a:spcBef>
                <a:spcPts val="1200"/>
              </a:spcBef>
              <a:buClr>
                <a:srgbClr val="FF0000"/>
              </a:buClr>
              <a:buFont typeface="Wingdings" pitchFamily="2" charset="2"/>
              <a:buChar char="u"/>
            </a:pPr>
            <a:r>
              <a:rPr lang="zh-CN" altLang="en-US" sz="2400" b="1" dirty="0"/>
              <a:t>其中每个元素</a:t>
            </a:r>
            <a:r>
              <a:rPr lang="zh-CN" altLang="en-US" sz="2400" b="1" i="1" dirty="0"/>
              <a:t>a</a:t>
            </a:r>
            <a:r>
              <a:rPr lang="zh-CN" altLang="en-US" sz="2400" b="1" i="1" baseline="-25000" dirty="0"/>
              <a:t>i</a:t>
            </a:r>
            <a:r>
              <a:rPr lang="zh-CN" altLang="en-US" sz="2400" b="1" dirty="0"/>
              <a:t>可以是不可分割的</a:t>
            </a:r>
            <a:r>
              <a:rPr lang="zh-CN" altLang="en-US" sz="2400" b="1" dirty="0">
                <a:solidFill>
                  <a:srgbClr val="FF0000"/>
                </a:solidFill>
              </a:rPr>
              <a:t>原子</a:t>
            </a:r>
            <a:r>
              <a:rPr lang="zh-CN" altLang="en-US" sz="2400" b="1" dirty="0"/>
              <a:t>，也可以是</a:t>
            </a:r>
            <a:r>
              <a:rPr lang="zh-CN" altLang="en-US" sz="2400" b="1" dirty="0">
                <a:solidFill>
                  <a:srgbClr val="FF0000"/>
                </a:solidFill>
              </a:rPr>
              <a:t>广义表</a:t>
            </a:r>
            <a:r>
              <a:rPr lang="zh-CN" altLang="en-US" sz="2400" b="1" dirty="0"/>
              <a:t>（称为</a:t>
            </a:r>
            <a:r>
              <a:rPr lang="zh-CN" altLang="en-US" sz="2400" b="1" dirty="0">
                <a:solidFill>
                  <a:srgbClr val="FF0000"/>
                </a:solidFill>
              </a:rPr>
              <a:t>子表</a:t>
            </a:r>
            <a:r>
              <a:rPr lang="zh-CN" altLang="en-US" sz="2400" b="1" dirty="0"/>
              <a:t>）；</a:t>
            </a:r>
            <a:endParaRPr lang="en-US" altLang="zh-CN" sz="2400" b="1" dirty="0"/>
          </a:p>
          <a:p>
            <a:pPr lvl="1">
              <a:spcBef>
                <a:spcPts val="1200"/>
              </a:spcBef>
              <a:buClr>
                <a:srgbClr val="FF0000"/>
              </a:buClr>
              <a:buFont typeface="Wingdings" pitchFamily="2" charset="2"/>
              <a:buChar char="u"/>
            </a:pPr>
            <a:r>
              <a:rPr lang="zh-CN" altLang="en-US" sz="2400" b="1" dirty="0"/>
              <a:t>另外，称元素个数</a:t>
            </a:r>
            <a:r>
              <a:rPr lang="zh-CN" altLang="en-US" sz="2400" b="1" i="1" dirty="0"/>
              <a:t>n    </a:t>
            </a:r>
            <a:r>
              <a:rPr lang="zh-CN" altLang="en-US" sz="2400" b="1" dirty="0"/>
              <a:t>0为</a:t>
            </a:r>
            <a:r>
              <a:rPr lang="zh-CN" altLang="en-US" sz="2400" b="1" dirty="0">
                <a:solidFill>
                  <a:srgbClr val="FF0000"/>
                </a:solidFill>
              </a:rPr>
              <a:t>表长度</a:t>
            </a:r>
            <a:r>
              <a:rPr lang="zh-CN" altLang="en-US" sz="2400" b="1" dirty="0"/>
              <a:t>；</a:t>
            </a:r>
            <a:endParaRPr lang="en-US" altLang="zh-CN" sz="2400" b="1" dirty="0"/>
          </a:p>
          <a:p>
            <a:pPr lvl="1">
              <a:spcBef>
                <a:spcPts val="1200"/>
              </a:spcBef>
              <a:buClr>
                <a:srgbClr val="FF0000"/>
              </a:buClr>
              <a:buFont typeface="Wingdings" pitchFamily="2" charset="2"/>
              <a:buChar char="u"/>
            </a:pPr>
            <a:r>
              <a:rPr lang="zh-CN" altLang="en-US" sz="2400" b="1" dirty="0"/>
              <a:t>当</a:t>
            </a:r>
            <a:r>
              <a:rPr lang="zh-CN" altLang="en-US" sz="2400" b="1" i="1" dirty="0"/>
              <a:t>n </a:t>
            </a:r>
            <a:r>
              <a:rPr lang="zh-CN" altLang="en-US" sz="2400" b="1" dirty="0"/>
              <a:t>= 0时为</a:t>
            </a:r>
            <a:r>
              <a:rPr lang="zh-CN" altLang="en-US" sz="2400" b="1" dirty="0">
                <a:solidFill>
                  <a:srgbClr val="FF0000"/>
                </a:solidFill>
              </a:rPr>
              <a:t>空表</a:t>
            </a:r>
            <a:r>
              <a:rPr lang="zh-CN" altLang="en-US" sz="2400" b="1" dirty="0"/>
              <a:t>，记作：</a:t>
            </a:r>
            <a:r>
              <a:rPr lang="zh-CN" altLang="en-US" sz="2400" b="1" i="1" dirty="0"/>
              <a:t>L</a:t>
            </a:r>
            <a:r>
              <a:rPr lang="zh-CN" altLang="en-US" sz="2400" b="1" dirty="0"/>
              <a:t>=</a:t>
            </a:r>
            <a:r>
              <a:rPr lang="en-US" altLang="zh-CN" sz="2400" b="1" dirty="0"/>
              <a:t>( )</a:t>
            </a:r>
            <a:r>
              <a:rPr lang="zh-CN" altLang="en-US" sz="2400" b="1" dirty="0"/>
              <a:t>。</a:t>
            </a:r>
          </a:p>
          <a:p>
            <a:pPr>
              <a:spcBef>
                <a:spcPts val="1200"/>
              </a:spcBef>
              <a:buClr>
                <a:srgbClr val="FF0000"/>
              </a:buClr>
              <a:buFont typeface="Wingdings" panose="05000000000000000000" pitchFamily="2" charset="2"/>
              <a:buChar char="n"/>
            </a:pPr>
            <a:r>
              <a:rPr lang="zh-CN" altLang="en-US" sz="2400" b="1" dirty="0">
                <a:solidFill>
                  <a:srgbClr val="FF0000"/>
                </a:solidFill>
              </a:rPr>
              <a:t>约定</a:t>
            </a:r>
            <a:r>
              <a:rPr lang="zh-CN" altLang="en-US" sz="2400" b="1" dirty="0"/>
              <a:t>：在书写时，一般用</a:t>
            </a:r>
            <a:r>
              <a:rPr lang="zh-CN" altLang="en-US" sz="2400" b="1" dirty="0">
                <a:solidFill>
                  <a:srgbClr val="FF0000"/>
                </a:solidFill>
              </a:rPr>
              <a:t>小写字母</a:t>
            </a:r>
            <a:r>
              <a:rPr lang="zh-CN" altLang="en-US" sz="2400" b="1" dirty="0"/>
              <a:t>表示原子，用</a:t>
            </a:r>
            <a:r>
              <a:rPr lang="zh-CN" altLang="en-US" sz="2400" b="1" dirty="0">
                <a:solidFill>
                  <a:srgbClr val="FF0000"/>
                </a:solidFill>
              </a:rPr>
              <a:t>大写字母</a:t>
            </a:r>
            <a:r>
              <a:rPr lang="zh-CN" altLang="en-US" sz="2400" b="1" dirty="0"/>
              <a:t>表示广义表。</a:t>
            </a:r>
          </a:p>
        </p:txBody>
      </p:sp>
      <p:sp>
        <p:nvSpPr>
          <p:cNvPr id="7" name="灯片编号占位符 6">
            <a:extLst>
              <a:ext uri="{FF2B5EF4-FFF2-40B4-BE49-F238E27FC236}">
                <a16:creationId xmlns:a16="http://schemas.microsoft.com/office/drawing/2014/main" id="{AC682556-8CA4-4F7E-A9CC-99E8C3851DB8}"/>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20</a:t>
            </a:fld>
            <a:endParaRPr lang="zh-CN" altLang="en-US" strike="noStrike" noProof="1"/>
          </a:p>
        </p:txBody>
      </p:sp>
      <p:grpSp>
        <p:nvGrpSpPr>
          <p:cNvPr id="8" name="组合 7"/>
          <p:cNvGrpSpPr/>
          <p:nvPr/>
        </p:nvGrpSpPr>
        <p:grpSpPr>
          <a:xfrm>
            <a:off x="539552" y="116632"/>
            <a:ext cx="3757930" cy="664430"/>
            <a:chOff x="999690" y="5025490"/>
            <a:chExt cx="3757930" cy="664430"/>
          </a:xfrm>
        </p:grpSpPr>
        <p:sp>
          <p:nvSpPr>
            <p:cNvPr id="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广义表</a:t>
              </a:r>
            </a:p>
          </p:txBody>
        </p:sp>
        <p:pic>
          <p:nvPicPr>
            <p:cNvPr id="11" name="图片 10"/>
            <p:cNvPicPr>
              <a:picLocks noChangeAspect="1"/>
            </p:cNvPicPr>
            <p:nvPr/>
          </p:nvPicPr>
          <p:blipFill>
            <a:blip r:embed="rId2" cstate="print"/>
            <a:stretch>
              <a:fillRect/>
            </a:stretch>
          </p:blipFill>
          <p:spPr>
            <a:xfrm>
              <a:off x="1199659" y="5205012"/>
              <a:ext cx="420013" cy="322083"/>
            </a:xfrm>
            <a:prstGeom prst="rect">
              <a:avLst/>
            </a:prstGeom>
          </p:spPr>
        </p:pic>
      </p:grpSp>
      <p:sp>
        <p:nvSpPr>
          <p:cNvPr id="6" name="矩形 5"/>
          <p:cNvSpPr/>
          <p:nvPr/>
        </p:nvSpPr>
        <p:spPr>
          <a:xfrm>
            <a:off x="407334" y="943885"/>
            <a:ext cx="7271542" cy="523220"/>
          </a:xfrm>
          <a:prstGeom prst="rect">
            <a:avLst/>
          </a:prstGeom>
        </p:spPr>
        <p:txBody>
          <a:bodyPr wrap="none">
            <a:spAutoFit/>
          </a:bodyPr>
          <a:lstStyle/>
          <a:p>
            <a:pPr>
              <a:buClr>
                <a:srgbClr val="FF0000"/>
              </a:buClr>
              <a:buFont typeface="Wingdings" panose="05000000000000000000" pitchFamily="2" charset="2"/>
              <a:buChar char="Ø"/>
            </a:pPr>
            <a:r>
              <a:rPr lang="en-US" altLang="zh-CN" sz="2800" b="1" dirty="0"/>
              <a:t>6</a:t>
            </a:r>
            <a:r>
              <a:rPr lang="zh-CN" altLang="en-US" sz="2800" b="1" dirty="0"/>
              <a:t>.</a:t>
            </a:r>
            <a:r>
              <a:rPr lang="en-US" altLang="zh-CN" sz="2800" b="1" dirty="0"/>
              <a:t>3</a:t>
            </a:r>
            <a:r>
              <a:rPr lang="zh-CN" altLang="en-US" sz="2800" b="1" dirty="0"/>
              <a:t>.1 广义表</a:t>
            </a:r>
            <a:r>
              <a:rPr lang="en-US" altLang="zh-CN" sz="2800" b="1" dirty="0"/>
              <a:t>(</a:t>
            </a:r>
            <a:r>
              <a:rPr lang="en-US" altLang="zh-CN" sz="2800" b="1" dirty="0">
                <a:solidFill>
                  <a:srgbClr val="0000FF"/>
                </a:solidFill>
              </a:rPr>
              <a:t>Generalized List</a:t>
            </a:r>
            <a:r>
              <a:rPr lang="en-US" altLang="zh-CN" sz="2800" b="1" dirty="0"/>
              <a:t>)</a:t>
            </a:r>
            <a:r>
              <a:rPr lang="zh-CN" altLang="en-US" sz="2800" b="1" dirty="0"/>
              <a:t>的基本概念</a:t>
            </a:r>
          </a:p>
        </p:txBody>
      </p:sp>
      <mc:AlternateContent xmlns:mc="http://schemas.openxmlformats.org/markup-compatibility/2006" xmlns:a14="http://schemas.microsoft.com/office/drawing/2010/main">
        <mc:Choice Requires="a14">
          <p:sp>
            <p:nvSpPr>
              <p:cNvPr id="12" name="矩形 11"/>
              <p:cNvSpPr/>
              <p:nvPr/>
            </p:nvSpPr>
            <p:spPr>
              <a:xfrm>
                <a:off x="4105577" y="3914239"/>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4105577" y="3914239"/>
                <a:ext cx="421910" cy="3693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251953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398979"/>
            <a:ext cx="8420100" cy="5195570"/>
          </a:xfrm>
        </p:spPr>
        <p:txBody>
          <a:bodyPr/>
          <a:lstStyle/>
          <a:p>
            <a:pPr>
              <a:buClr>
                <a:srgbClr val="FF0000"/>
              </a:buClr>
              <a:buFont typeface="Wingdings" panose="05000000000000000000" pitchFamily="2" charset="2"/>
              <a:buChar char="n"/>
            </a:pPr>
            <a:r>
              <a:rPr lang="zh-CN" altLang="en-US" sz="2400" b="1" dirty="0"/>
              <a:t>由定义可知，广义表是线性表的推广，然而，</a:t>
            </a:r>
            <a:r>
              <a:rPr lang="zh-CN" altLang="en-US" sz="2400" b="1" dirty="0">
                <a:solidFill>
                  <a:srgbClr val="FF0000"/>
                </a:solidFill>
              </a:rPr>
              <a:t>两者有明显的不同</a:t>
            </a:r>
            <a:r>
              <a:rPr lang="zh-CN" altLang="en-US" sz="2400" b="1" dirty="0"/>
              <a:t>：</a:t>
            </a:r>
            <a:endParaRPr lang="en-US" altLang="zh-CN" sz="2400" b="1" dirty="0"/>
          </a:p>
          <a:p>
            <a:pPr lvl="1">
              <a:buClr>
                <a:srgbClr val="FF0000"/>
              </a:buClr>
              <a:buFont typeface="Wingdings" pitchFamily="2" charset="2"/>
              <a:buChar char="u"/>
            </a:pPr>
            <a:r>
              <a:rPr lang="zh-CN" altLang="en-US" sz="2400" b="1" dirty="0">
                <a:solidFill>
                  <a:srgbClr val="0000FF"/>
                </a:solidFill>
              </a:rPr>
              <a:t>线性表中每个元素的类型相同，</a:t>
            </a:r>
            <a:endParaRPr lang="en-US" altLang="zh-CN" sz="2400" b="1" dirty="0">
              <a:solidFill>
                <a:srgbClr val="0000FF"/>
              </a:solidFill>
            </a:endParaRPr>
          </a:p>
          <a:p>
            <a:pPr lvl="1">
              <a:buClr>
                <a:srgbClr val="FF0000"/>
              </a:buClr>
              <a:buFont typeface="Wingdings" pitchFamily="2" charset="2"/>
              <a:buChar char="u"/>
            </a:pPr>
            <a:r>
              <a:rPr lang="zh-CN" altLang="en-US" sz="2400" b="1" dirty="0">
                <a:solidFill>
                  <a:srgbClr val="0000FF"/>
                </a:solidFill>
              </a:rPr>
              <a:t>而广义表中每个元素可以是原子又可以是广义表。</a:t>
            </a:r>
          </a:p>
          <a:p>
            <a:pPr>
              <a:buClr>
                <a:srgbClr val="FF0000"/>
              </a:buClr>
              <a:buFont typeface="Wingdings" pitchFamily="2" charset="2"/>
              <a:buChar char="n"/>
            </a:pPr>
            <a:r>
              <a:rPr lang="zh-CN" altLang="en-US" sz="2400" b="1" dirty="0"/>
              <a:t>下表是一些广义表的例子。</a:t>
            </a:r>
          </a:p>
          <a:p>
            <a:endParaRPr lang="zh-CN" altLang="en-US" sz="1800" dirty="0"/>
          </a:p>
        </p:txBody>
      </p:sp>
      <p:graphicFrame>
        <p:nvGraphicFramePr>
          <p:cNvPr id="5" name="表格 4"/>
          <p:cNvGraphicFramePr/>
          <p:nvPr>
            <p:extLst>
              <p:ext uri="{D42A27DB-BD31-4B8C-83A1-F6EECF244321}">
                <p14:modId xmlns:p14="http://schemas.microsoft.com/office/powerpoint/2010/main" val="827508509"/>
              </p:ext>
            </p:extLst>
          </p:nvPr>
        </p:nvGraphicFramePr>
        <p:xfrm>
          <a:off x="790242" y="3861048"/>
          <a:ext cx="8001635" cy="2194567"/>
        </p:xfrm>
        <a:graphic>
          <a:graphicData uri="http://schemas.openxmlformats.org/drawingml/2006/table">
            <a:tbl>
              <a:tblPr firstRow="1" bandRow="1">
                <a:tableStyleId>{5940675A-B579-460E-94D1-54222C63F5DA}</a:tableStyleId>
              </a:tblPr>
              <a:tblGrid>
                <a:gridCol w="1873993">
                  <a:extLst>
                    <a:ext uri="{9D8B030D-6E8A-4147-A177-3AD203B41FA5}">
                      <a16:colId xmlns:a16="http://schemas.microsoft.com/office/drawing/2014/main" val="20000"/>
                    </a:ext>
                  </a:extLst>
                </a:gridCol>
                <a:gridCol w="6127642">
                  <a:extLst>
                    <a:ext uri="{9D8B030D-6E8A-4147-A177-3AD203B41FA5}">
                      <a16:colId xmlns:a16="http://schemas.microsoft.com/office/drawing/2014/main" val="20001"/>
                    </a:ext>
                  </a:extLst>
                </a:gridCol>
              </a:tblGrid>
              <a:tr h="274320">
                <a:tc>
                  <a:txBody>
                    <a:bodyPr/>
                    <a:lstStyle/>
                    <a:p>
                      <a:pPr marL="0" indent="0" algn="ctr">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广义表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zh-CN" altLang="en-US" sz="1600" b="1" u="none" baseline="0" dirty="0">
                          <a:latin typeface="Times New Roman" panose="02020603050405020304" pitchFamily="18" charset="0"/>
                          <a:ea typeface="宋体" panose="02010600030101010101" pitchFamily="2" charset="-122"/>
                          <a:cs typeface="宋体" panose="02010600030101010101" pitchFamily="2" charset="-122"/>
                        </a:rPr>
                        <a:t>说明</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a,b,c</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A</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有三个元素，每个元素是一个原子。</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B=(</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a,b</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a,d</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p>
                  </a:txBody>
                  <a:tcPr marL="0" marR="-16510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B</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有三个元素，第一、二个元素是原子，第三个元素是子表。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2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C=(A,B)</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C</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的两个元素都是广义表。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D=(</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d,D</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D</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的两个元素分别是原子和子表，且子表就是自己。</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2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E=()</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E</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为空，没有元素。</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F=((</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a,b,c</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d,e,f</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F</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的三个元素均为子表，其中第二个元素是一个空表。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灯片编号占位符 6">
            <a:extLst>
              <a:ext uri="{FF2B5EF4-FFF2-40B4-BE49-F238E27FC236}">
                <a16:creationId xmlns:a16="http://schemas.microsoft.com/office/drawing/2014/main" id="{AC682556-8CA4-4F7E-A9CC-99E8C3851DB8}"/>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21</a:t>
            </a:fld>
            <a:endParaRPr lang="zh-CN" altLang="en-US" strike="noStrike" noProof="1"/>
          </a:p>
        </p:txBody>
      </p:sp>
      <p:grpSp>
        <p:nvGrpSpPr>
          <p:cNvPr id="8" name="组合 7"/>
          <p:cNvGrpSpPr/>
          <p:nvPr/>
        </p:nvGrpSpPr>
        <p:grpSpPr>
          <a:xfrm>
            <a:off x="539552" y="116632"/>
            <a:ext cx="3757930" cy="664430"/>
            <a:chOff x="999690" y="5025490"/>
            <a:chExt cx="3757930" cy="664430"/>
          </a:xfrm>
        </p:grpSpPr>
        <p:sp>
          <p:nvSpPr>
            <p:cNvPr id="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广义表</a:t>
              </a:r>
            </a:p>
          </p:txBody>
        </p:sp>
        <p:pic>
          <p:nvPicPr>
            <p:cNvPr id="11" name="图片 10"/>
            <p:cNvPicPr>
              <a:picLocks noChangeAspect="1"/>
            </p:cNvPicPr>
            <p:nvPr/>
          </p:nvPicPr>
          <p:blipFill>
            <a:blip r:embed="rId2" cstate="print"/>
            <a:stretch>
              <a:fillRect/>
            </a:stretch>
          </p:blipFill>
          <p:spPr>
            <a:xfrm>
              <a:off x="1199659" y="5205012"/>
              <a:ext cx="420013" cy="322083"/>
            </a:xfrm>
            <a:prstGeom prst="rect">
              <a:avLst/>
            </a:prstGeom>
          </p:spPr>
        </p:pic>
      </p:grpSp>
      <p:sp>
        <p:nvSpPr>
          <p:cNvPr id="6" name="矩形 5"/>
          <p:cNvSpPr/>
          <p:nvPr/>
        </p:nvSpPr>
        <p:spPr>
          <a:xfrm>
            <a:off x="407334" y="943885"/>
            <a:ext cx="4254691" cy="523220"/>
          </a:xfrm>
          <a:prstGeom prst="rect">
            <a:avLst/>
          </a:prstGeom>
        </p:spPr>
        <p:txBody>
          <a:bodyPr wrap="none">
            <a:spAutoFit/>
          </a:bodyPr>
          <a:lstStyle/>
          <a:p>
            <a:pPr>
              <a:buClr>
                <a:srgbClr val="FF0000"/>
              </a:buClr>
              <a:buFont typeface="Wingdings" panose="05000000000000000000" pitchFamily="2" charset="2"/>
              <a:buChar char="Ø"/>
            </a:pPr>
            <a:r>
              <a:rPr lang="en-US" altLang="zh-CN" sz="2800" b="1" dirty="0"/>
              <a:t>6</a:t>
            </a:r>
            <a:r>
              <a:rPr lang="zh-CN" altLang="en-US" sz="2800" b="1" dirty="0"/>
              <a:t>.</a:t>
            </a:r>
            <a:r>
              <a:rPr lang="en-US" altLang="zh-CN" sz="2800" b="1" dirty="0"/>
              <a:t>3</a:t>
            </a:r>
            <a:r>
              <a:rPr lang="zh-CN" altLang="en-US" sz="2800" b="1" dirty="0"/>
              <a:t>.1 广义表的基本概念</a:t>
            </a:r>
          </a:p>
        </p:txBody>
      </p:sp>
    </p:spTree>
    <p:extLst>
      <p:ext uri="{BB962C8B-B14F-4D97-AF65-F5344CB8AC3E}">
        <p14:creationId xmlns:p14="http://schemas.microsoft.com/office/powerpoint/2010/main" val="65391896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414845"/>
            <a:ext cx="8329642" cy="4678451"/>
          </a:xfrm>
        </p:spPr>
        <p:txBody>
          <a:bodyPr/>
          <a:lstStyle/>
          <a:p>
            <a:pPr>
              <a:buClr>
                <a:srgbClr val="FF0000"/>
              </a:buClr>
              <a:buFont typeface="Wingdings" panose="05000000000000000000" pitchFamily="2" charset="2"/>
              <a:buChar char="n"/>
            </a:pPr>
            <a:r>
              <a:rPr lang="zh-CN" altLang="en-US" sz="2400" b="1" dirty="0"/>
              <a:t>采用图的形式来直观地描述广义表，具体方法如下：</a:t>
            </a:r>
          </a:p>
          <a:p>
            <a:pPr lvl="1">
              <a:buClr>
                <a:srgbClr val="FF0000"/>
              </a:buClr>
              <a:buFont typeface="Wingdings" pitchFamily="2" charset="2"/>
              <a:buChar char="u"/>
            </a:pPr>
            <a:r>
              <a:rPr lang="zh-CN" altLang="en-US" sz="2000" b="1" dirty="0"/>
              <a:t>用一个“点”代表一个广义表、子表及元素。</a:t>
            </a:r>
          </a:p>
          <a:p>
            <a:pPr lvl="1">
              <a:buClr>
                <a:srgbClr val="FF0000"/>
              </a:buClr>
              <a:buFont typeface="Wingdings" pitchFamily="2" charset="2"/>
              <a:buChar char="u"/>
            </a:pPr>
            <a:r>
              <a:rPr lang="zh-CN" altLang="en-US" sz="2000" b="1" dirty="0"/>
              <a:t>将每个表或子表的元素标注在下面，并分别用一个箭头指示其元素。</a:t>
            </a:r>
          </a:p>
          <a:p>
            <a:pPr marL="0" indent="0">
              <a:buNone/>
            </a:pPr>
            <a:r>
              <a:rPr lang="zh-CN" altLang="en-US" sz="2000" dirty="0"/>
              <a:t>                   </a:t>
            </a:r>
            <a:endParaRPr lang="en-US" altLang="zh-CN" sz="2000" dirty="0"/>
          </a:p>
          <a:p>
            <a:endParaRPr lang="en-US" altLang="zh-CN" sz="2000" dirty="0"/>
          </a:p>
          <a:p>
            <a:endParaRPr lang="en-US" altLang="zh-CN" sz="2000" dirty="0"/>
          </a:p>
          <a:p>
            <a:endParaRPr lang="en-US" altLang="zh-CN" sz="2000" dirty="0"/>
          </a:p>
          <a:p>
            <a:endParaRPr lang="zh-CN" altLang="en-US" sz="2000" dirty="0"/>
          </a:p>
        </p:txBody>
      </p:sp>
      <p:sp>
        <p:nvSpPr>
          <p:cNvPr id="6" name="文本框 5">
            <a:extLst>
              <a:ext uri="{FF2B5EF4-FFF2-40B4-BE49-F238E27FC236}">
                <a16:creationId xmlns:a16="http://schemas.microsoft.com/office/drawing/2014/main" id="{42A13D9A-9E37-4CCE-8B8A-E8AF9303480A}"/>
              </a:ext>
            </a:extLst>
          </p:cNvPr>
          <p:cNvSpPr txBox="1"/>
          <p:nvPr/>
        </p:nvSpPr>
        <p:spPr>
          <a:xfrm>
            <a:off x="491650" y="2989852"/>
            <a:ext cx="1334405"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文本框 6">
            <a:extLst>
              <a:ext uri="{FF2B5EF4-FFF2-40B4-BE49-F238E27FC236}">
                <a16:creationId xmlns:a16="http://schemas.microsoft.com/office/drawing/2014/main" id="{5609BF47-EB6D-4250-A594-B6408ED2EE7B}"/>
              </a:ext>
            </a:extLst>
          </p:cNvPr>
          <p:cNvSpPr txBox="1"/>
          <p:nvPr/>
        </p:nvSpPr>
        <p:spPr>
          <a:xfrm>
            <a:off x="1692163" y="2981333"/>
            <a:ext cx="1692309"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a,d</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a16="http://schemas.microsoft.com/office/drawing/2014/main" id="{2A8E1677-9C41-43ED-A5AF-092C67A4D6D7}"/>
              </a:ext>
            </a:extLst>
          </p:cNvPr>
          <p:cNvSpPr txBox="1"/>
          <p:nvPr/>
        </p:nvSpPr>
        <p:spPr>
          <a:xfrm>
            <a:off x="3916901" y="3026421"/>
            <a:ext cx="1044606"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C=(A,B)</a:t>
            </a:r>
          </a:p>
        </p:txBody>
      </p:sp>
      <p:sp>
        <p:nvSpPr>
          <p:cNvPr id="9" name="文本框 8">
            <a:extLst>
              <a:ext uri="{FF2B5EF4-FFF2-40B4-BE49-F238E27FC236}">
                <a16:creationId xmlns:a16="http://schemas.microsoft.com/office/drawing/2014/main" id="{8B4FB931-FD78-466A-9495-7E3566F6E815}"/>
              </a:ext>
            </a:extLst>
          </p:cNvPr>
          <p:cNvSpPr txBox="1"/>
          <p:nvPr/>
        </p:nvSpPr>
        <p:spPr>
          <a:xfrm>
            <a:off x="5778582" y="3024988"/>
            <a:ext cx="1112940"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文本框 9">
            <a:extLst>
              <a:ext uri="{FF2B5EF4-FFF2-40B4-BE49-F238E27FC236}">
                <a16:creationId xmlns:a16="http://schemas.microsoft.com/office/drawing/2014/main" id="{C7451A9D-64E6-4329-BDE8-79331BD2D02A}"/>
              </a:ext>
            </a:extLst>
          </p:cNvPr>
          <p:cNvSpPr txBox="1"/>
          <p:nvPr/>
        </p:nvSpPr>
        <p:spPr>
          <a:xfrm>
            <a:off x="7188418" y="3012321"/>
            <a:ext cx="628708"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 name="文本框 10">
            <a:extLst>
              <a:ext uri="{FF2B5EF4-FFF2-40B4-BE49-F238E27FC236}">
                <a16:creationId xmlns:a16="http://schemas.microsoft.com/office/drawing/2014/main" id="{67477BED-7C72-43F5-8F48-69711F526599}"/>
              </a:ext>
            </a:extLst>
          </p:cNvPr>
          <p:cNvSpPr txBox="1"/>
          <p:nvPr/>
        </p:nvSpPr>
        <p:spPr>
          <a:xfrm>
            <a:off x="6197161" y="6100408"/>
            <a:ext cx="2731872"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d,e,f</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A307178-4AC6-4ED5-B0D1-BD5F8CD06599}"/>
              </a:ext>
            </a:extLst>
          </p:cNvPr>
          <p:cNvSpPr txBox="1"/>
          <p:nvPr/>
        </p:nvSpPr>
        <p:spPr>
          <a:xfrm>
            <a:off x="824082" y="3381475"/>
            <a:ext cx="471835" cy="461665"/>
          </a:xfrm>
          <a:prstGeom prst="rect">
            <a:avLst/>
          </a:prstGeom>
          <a:noFill/>
        </p:spPr>
        <p:txBody>
          <a:bodyPr wrap="square" rtlCol="0">
            <a:spAutoFit/>
          </a:bodyPr>
          <a:lstStyle/>
          <a:p>
            <a:r>
              <a:rPr lang="en-US" altLang="zh-CN" dirty="0"/>
              <a:t>A</a:t>
            </a:r>
            <a:endParaRPr lang="zh-CN" altLang="en-US" dirty="0"/>
          </a:p>
        </p:txBody>
      </p:sp>
      <p:sp>
        <p:nvSpPr>
          <p:cNvPr id="13" name="文本框 12">
            <a:extLst>
              <a:ext uri="{FF2B5EF4-FFF2-40B4-BE49-F238E27FC236}">
                <a16:creationId xmlns:a16="http://schemas.microsoft.com/office/drawing/2014/main" id="{715FE49A-0D49-4ADA-9F8A-7DFA282C3203}"/>
              </a:ext>
            </a:extLst>
          </p:cNvPr>
          <p:cNvSpPr txBox="1"/>
          <p:nvPr/>
        </p:nvSpPr>
        <p:spPr>
          <a:xfrm>
            <a:off x="467544" y="4312453"/>
            <a:ext cx="304420" cy="461665"/>
          </a:xfrm>
          <a:prstGeom prst="rect">
            <a:avLst/>
          </a:prstGeom>
          <a:noFill/>
        </p:spPr>
        <p:txBody>
          <a:bodyPr wrap="squar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C9BD85B7-AAA5-4C1F-BD1C-920046F228D5}"/>
              </a:ext>
            </a:extLst>
          </p:cNvPr>
          <p:cNvSpPr txBox="1"/>
          <p:nvPr/>
        </p:nvSpPr>
        <p:spPr>
          <a:xfrm>
            <a:off x="906102" y="4304055"/>
            <a:ext cx="471835" cy="461665"/>
          </a:xfrm>
          <a:prstGeom prst="rect">
            <a:avLst/>
          </a:prstGeom>
          <a:noFill/>
        </p:spPr>
        <p:txBody>
          <a:bodyPr wrap="squar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15A52B83-E4BD-414B-BD07-B0CE6D9D3B89}"/>
              </a:ext>
            </a:extLst>
          </p:cNvPr>
          <p:cNvSpPr txBox="1"/>
          <p:nvPr/>
        </p:nvSpPr>
        <p:spPr>
          <a:xfrm>
            <a:off x="1288450" y="4294133"/>
            <a:ext cx="337943" cy="461665"/>
          </a:xfrm>
          <a:prstGeom prst="rect">
            <a:avLst/>
          </a:prstGeom>
          <a:noFill/>
        </p:spPr>
        <p:txBody>
          <a:bodyPr wrap="square" rtlCol="0">
            <a:spAutoFit/>
          </a:bodyPr>
          <a:lstStyle/>
          <a:p>
            <a:r>
              <a:rPr lang="en-US" altLang="zh-CN" dirty="0"/>
              <a:t>c</a:t>
            </a:r>
            <a:endParaRPr lang="zh-CN" altLang="en-US" dirty="0"/>
          </a:p>
        </p:txBody>
      </p:sp>
      <p:sp>
        <p:nvSpPr>
          <p:cNvPr id="26" name="文本框 25">
            <a:extLst>
              <a:ext uri="{FF2B5EF4-FFF2-40B4-BE49-F238E27FC236}">
                <a16:creationId xmlns:a16="http://schemas.microsoft.com/office/drawing/2014/main" id="{FD41A75A-E814-48B0-98CA-8FA2207B68F8}"/>
              </a:ext>
            </a:extLst>
          </p:cNvPr>
          <p:cNvSpPr txBox="1"/>
          <p:nvPr/>
        </p:nvSpPr>
        <p:spPr>
          <a:xfrm>
            <a:off x="2237351" y="3483100"/>
            <a:ext cx="471835" cy="461665"/>
          </a:xfrm>
          <a:prstGeom prst="rect">
            <a:avLst/>
          </a:prstGeom>
          <a:noFill/>
        </p:spPr>
        <p:txBody>
          <a:bodyPr wrap="square" rtlCol="0">
            <a:spAutoFit/>
          </a:bodyPr>
          <a:lstStyle/>
          <a:p>
            <a:r>
              <a:rPr lang="en-US" altLang="zh-CN" dirty="0"/>
              <a:t>B</a:t>
            </a:r>
            <a:endParaRPr lang="zh-CN" altLang="en-US" dirty="0"/>
          </a:p>
        </p:txBody>
      </p:sp>
      <p:sp>
        <p:nvSpPr>
          <p:cNvPr id="27" name="文本框 26">
            <a:extLst>
              <a:ext uri="{FF2B5EF4-FFF2-40B4-BE49-F238E27FC236}">
                <a16:creationId xmlns:a16="http://schemas.microsoft.com/office/drawing/2014/main" id="{DD1F986E-7FED-46D1-AF49-D759B580C267}"/>
              </a:ext>
            </a:extLst>
          </p:cNvPr>
          <p:cNvSpPr txBox="1"/>
          <p:nvPr/>
        </p:nvSpPr>
        <p:spPr>
          <a:xfrm>
            <a:off x="1807981" y="4275861"/>
            <a:ext cx="304420" cy="461665"/>
          </a:xfrm>
          <a:prstGeom prst="rect">
            <a:avLst/>
          </a:prstGeom>
          <a:noFill/>
        </p:spPr>
        <p:txBody>
          <a:bodyPr wrap="square" rtlCol="0">
            <a:spAutoFit/>
          </a:bodyPr>
          <a:lstStyle/>
          <a:p>
            <a:r>
              <a:rPr lang="en-US" altLang="zh-CN" dirty="0"/>
              <a:t>a</a:t>
            </a:r>
            <a:endParaRPr lang="zh-CN" altLang="en-US" dirty="0"/>
          </a:p>
        </p:txBody>
      </p:sp>
      <p:sp>
        <p:nvSpPr>
          <p:cNvPr id="28" name="文本框 27">
            <a:extLst>
              <a:ext uri="{FF2B5EF4-FFF2-40B4-BE49-F238E27FC236}">
                <a16:creationId xmlns:a16="http://schemas.microsoft.com/office/drawing/2014/main" id="{8E360A5C-6A6F-4755-A2D1-B71933FE27B2}"/>
              </a:ext>
            </a:extLst>
          </p:cNvPr>
          <p:cNvSpPr txBox="1"/>
          <p:nvPr/>
        </p:nvSpPr>
        <p:spPr>
          <a:xfrm>
            <a:off x="2257585" y="4307178"/>
            <a:ext cx="471835" cy="461665"/>
          </a:xfrm>
          <a:prstGeom prst="rect">
            <a:avLst/>
          </a:prstGeom>
          <a:noFill/>
        </p:spPr>
        <p:txBody>
          <a:bodyPr wrap="square" rtlCol="0">
            <a:spAutoFit/>
          </a:bodyPr>
          <a:lstStyle/>
          <a:p>
            <a:r>
              <a:rPr lang="en-US" altLang="zh-CN" dirty="0"/>
              <a:t>b</a:t>
            </a:r>
            <a:endParaRPr lang="zh-CN" altLang="en-US" dirty="0"/>
          </a:p>
        </p:txBody>
      </p:sp>
      <p:cxnSp>
        <p:nvCxnSpPr>
          <p:cNvPr id="30" name="直接连接符 29">
            <a:extLst>
              <a:ext uri="{FF2B5EF4-FFF2-40B4-BE49-F238E27FC236}">
                <a16:creationId xmlns:a16="http://schemas.microsoft.com/office/drawing/2014/main" id="{7B89AC52-6A44-4851-99B9-6B93F26BA98B}"/>
              </a:ext>
            </a:extLst>
          </p:cNvPr>
          <p:cNvCxnSpPr>
            <a:cxnSpLocks/>
          </p:cNvCxnSpPr>
          <p:nvPr/>
        </p:nvCxnSpPr>
        <p:spPr>
          <a:xfrm flipH="1">
            <a:off x="2029126" y="3865932"/>
            <a:ext cx="356451" cy="543887"/>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31" name="直接连接符 30">
            <a:extLst>
              <a:ext uri="{FF2B5EF4-FFF2-40B4-BE49-F238E27FC236}">
                <a16:creationId xmlns:a16="http://schemas.microsoft.com/office/drawing/2014/main" id="{478947CE-6F72-47BF-AE00-B02800BD1C95}"/>
              </a:ext>
            </a:extLst>
          </p:cNvPr>
          <p:cNvCxnSpPr>
            <a:cxnSpLocks/>
          </p:cNvCxnSpPr>
          <p:nvPr/>
        </p:nvCxnSpPr>
        <p:spPr>
          <a:xfrm>
            <a:off x="2393411" y="3865932"/>
            <a:ext cx="0" cy="520158"/>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32" name="直接连接符 31">
            <a:extLst>
              <a:ext uri="{FF2B5EF4-FFF2-40B4-BE49-F238E27FC236}">
                <a16:creationId xmlns:a16="http://schemas.microsoft.com/office/drawing/2014/main" id="{2D4687D4-615D-4F1A-8DFE-BC5EB65C75EF}"/>
              </a:ext>
            </a:extLst>
          </p:cNvPr>
          <p:cNvCxnSpPr>
            <a:cxnSpLocks/>
          </p:cNvCxnSpPr>
          <p:nvPr/>
        </p:nvCxnSpPr>
        <p:spPr>
          <a:xfrm>
            <a:off x="2393411" y="3856408"/>
            <a:ext cx="375440" cy="548652"/>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34" name="文本框 33">
            <a:extLst>
              <a:ext uri="{FF2B5EF4-FFF2-40B4-BE49-F238E27FC236}">
                <a16:creationId xmlns:a16="http://schemas.microsoft.com/office/drawing/2014/main" id="{BD5CBFC9-F088-40F1-8DDF-A7288DAA89CA}"/>
              </a:ext>
            </a:extLst>
          </p:cNvPr>
          <p:cNvSpPr txBox="1"/>
          <p:nvPr/>
        </p:nvSpPr>
        <p:spPr>
          <a:xfrm>
            <a:off x="2164432" y="4913655"/>
            <a:ext cx="304420" cy="461665"/>
          </a:xfrm>
          <a:prstGeom prst="rect">
            <a:avLst/>
          </a:prstGeom>
          <a:noFill/>
        </p:spPr>
        <p:txBody>
          <a:bodyPr wrap="square" rtlCol="0">
            <a:spAutoFit/>
          </a:bodyPr>
          <a:lstStyle/>
          <a:p>
            <a:r>
              <a:rPr lang="en-US" altLang="zh-CN" dirty="0"/>
              <a:t>a</a:t>
            </a:r>
            <a:endParaRPr lang="zh-CN" altLang="en-US" dirty="0"/>
          </a:p>
        </p:txBody>
      </p:sp>
      <p:sp>
        <p:nvSpPr>
          <p:cNvPr id="36" name="文本框 35">
            <a:extLst>
              <a:ext uri="{FF2B5EF4-FFF2-40B4-BE49-F238E27FC236}">
                <a16:creationId xmlns:a16="http://schemas.microsoft.com/office/drawing/2014/main" id="{9FA65A54-62FE-454A-B9BC-FBC752006882}"/>
              </a:ext>
            </a:extLst>
          </p:cNvPr>
          <p:cNvSpPr txBox="1"/>
          <p:nvPr/>
        </p:nvSpPr>
        <p:spPr>
          <a:xfrm>
            <a:off x="3045322" y="4903603"/>
            <a:ext cx="337943" cy="461665"/>
          </a:xfrm>
          <a:prstGeom prst="rect">
            <a:avLst/>
          </a:prstGeom>
          <a:noFill/>
        </p:spPr>
        <p:txBody>
          <a:bodyPr wrap="square" rtlCol="0">
            <a:spAutoFit/>
          </a:bodyPr>
          <a:lstStyle/>
          <a:p>
            <a:r>
              <a:rPr lang="en-US" altLang="zh-CN" dirty="0"/>
              <a:t>d</a:t>
            </a:r>
            <a:endParaRPr lang="zh-CN" altLang="en-US" dirty="0"/>
          </a:p>
        </p:txBody>
      </p:sp>
      <p:cxnSp>
        <p:nvCxnSpPr>
          <p:cNvPr id="37" name="直接连接符 36">
            <a:extLst>
              <a:ext uri="{FF2B5EF4-FFF2-40B4-BE49-F238E27FC236}">
                <a16:creationId xmlns:a16="http://schemas.microsoft.com/office/drawing/2014/main" id="{0B999B0A-5DF0-4D5A-8A50-B3523BB1AF1E}"/>
              </a:ext>
            </a:extLst>
          </p:cNvPr>
          <p:cNvCxnSpPr>
            <a:cxnSpLocks/>
          </p:cNvCxnSpPr>
          <p:nvPr/>
        </p:nvCxnSpPr>
        <p:spPr>
          <a:xfrm flipH="1">
            <a:off x="2385577" y="4437514"/>
            <a:ext cx="350793" cy="622799"/>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39" name="直接连接符 38">
            <a:extLst>
              <a:ext uri="{FF2B5EF4-FFF2-40B4-BE49-F238E27FC236}">
                <a16:creationId xmlns:a16="http://schemas.microsoft.com/office/drawing/2014/main" id="{9947382F-1809-4988-B3FC-861A9F150DFB}"/>
              </a:ext>
            </a:extLst>
          </p:cNvPr>
          <p:cNvCxnSpPr>
            <a:cxnSpLocks/>
          </p:cNvCxnSpPr>
          <p:nvPr/>
        </p:nvCxnSpPr>
        <p:spPr>
          <a:xfrm>
            <a:off x="2745361" y="4437514"/>
            <a:ext cx="379941" cy="618040"/>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42" name="文本框 41">
            <a:extLst>
              <a:ext uri="{FF2B5EF4-FFF2-40B4-BE49-F238E27FC236}">
                <a16:creationId xmlns:a16="http://schemas.microsoft.com/office/drawing/2014/main" id="{8ADDAF58-27E2-4A5D-8FD9-51B17A95E8C4}"/>
              </a:ext>
            </a:extLst>
          </p:cNvPr>
          <p:cNvSpPr txBox="1"/>
          <p:nvPr/>
        </p:nvSpPr>
        <p:spPr>
          <a:xfrm>
            <a:off x="3764479" y="4110499"/>
            <a:ext cx="471835" cy="461665"/>
          </a:xfrm>
          <a:prstGeom prst="rect">
            <a:avLst/>
          </a:prstGeom>
          <a:noFill/>
        </p:spPr>
        <p:txBody>
          <a:bodyPr wrap="square" rtlCol="0">
            <a:spAutoFit/>
          </a:bodyPr>
          <a:lstStyle/>
          <a:p>
            <a:r>
              <a:rPr lang="en-US" altLang="zh-CN" dirty="0"/>
              <a:t>A</a:t>
            </a:r>
            <a:endParaRPr lang="zh-CN" altLang="en-US" dirty="0"/>
          </a:p>
        </p:txBody>
      </p:sp>
      <p:sp>
        <p:nvSpPr>
          <p:cNvPr id="43" name="文本框 42">
            <a:extLst>
              <a:ext uri="{FF2B5EF4-FFF2-40B4-BE49-F238E27FC236}">
                <a16:creationId xmlns:a16="http://schemas.microsoft.com/office/drawing/2014/main" id="{3E039D27-CB19-438C-BFCE-6EEC882E7DE7}"/>
              </a:ext>
            </a:extLst>
          </p:cNvPr>
          <p:cNvSpPr txBox="1"/>
          <p:nvPr/>
        </p:nvSpPr>
        <p:spPr>
          <a:xfrm>
            <a:off x="3335109" y="4903260"/>
            <a:ext cx="304420" cy="461665"/>
          </a:xfrm>
          <a:prstGeom prst="rect">
            <a:avLst/>
          </a:prstGeom>
          <a:noFill/>
        </p:spPr>
        <p:txBody>
          <a:bodyPr wrap="square" rtlCol="0">
            <a:spAutoFit/>
          </a:bodyPr>
          <a:lstStyle/>
          <a:p>
            <a:r>
              <a:rPr lang="en-US" altLang="zh-CN" dirty="0"/>
              <a:t>a</a:t>
            </a:r>
            <a:endParaRPr lang="zh-CN" altLang="en-US" dirty="0"/>
          </a:p>
        </p:txBody>
      </p:sp>
      <p:sp>
        <p:nvSpPr>
          <p:cNvPr id="44" name="文本框 43">
            <a:extLst>
              <a:ext uri="{FF2B5EF4-FFF2-40B4-BE49-F238E27FC236}">
                <a16:creationId xmlns:a16="http://schemas.microsoft.com/office/drawing/2014/main" id="{D92E6605-2C28-47A2-93E2-254E1479B316}"/>
              </a:ext>
            </a:extLst>
          </p:cNvPr>
          <p:cNvSpPr txBox="1"/>
          <p:nvPr/>
        </p:nvSpPr>
        <p:spPr>
          <a:xfrm>
            <a:off x="3784713" y="4934577"/>
            <a:ext cx="471835" cy="461665"/>
          </a:xfrm>
          <a:prstGeom prst="rect">
            <a:avLst/>
          </a:prstGeom>
          <a:noFill/>
        </p:spPr>
        <p:txBody>
          <a:bodyPr wrap="square" rtlCol="0">
            <a:spAutoFit/>
          </a:bodyPr>
          <a:lstStyle/>
          <a:p>
            <a:r>
              <a:rPr lang="en-US" altLang="zh-CN" dirty="0"/>
              <a:t>b</a:t>
            </a:r>
            <a:endParaRPr lang="zh-CN" altLang="en-US" dirty="0"/>
          </a:p>
        </p:txBody>
      </p:sp>
      <p:sp>
        <p:nvSpPr>
          <p:cNvPr id="45" name="文本框 44">
            <a:extLst>
              <a:ext uri="{FF2B5EF4-FFF2-40B4-BE49-F238E27FC236}">
                <a16:creationId xmlns:a16="http://schemas.microsoft.com/office/drawing/2014/main" id="{FFC68E33-ACCB-42BB-98F7-17F2617A25AB}"/>
              </a:ext>
            </a:extLst>
          </p:cNvPr>
          <p:cNvSpPr txBox="1"/>
          <p:nvPr/>
        </p:nvSpPr>
        <p:spPr>
          <a:xfrm>
            <a:off x="4215999" y="4918608"/>
            <a:ext cx="337943" cy="461665"/>
          </a:xfrm>
          <a:prstGeom prst="rect">
            <a:avLst/>
          </a:prstGeom>
          <a:noFill/>
        </p:spPr>
        <p:txBody>
          <a:bodyPr wrap="square" rtlCol="0">
            <a:spAutoFit/>
          </a:bodyPr>
          <a:lstStyle/>
          <a:p>
            <a:r>
              <a:rPr lang="en-US" altLang="zh-CN" dirty="0"/>
              <a:t>c</a:t>
            </a:r>
            <a:endParaRPr lang="zh-CN" altLang="en-US" dirty="0"/>
          </a:p>
        </p:txBody>
      </p:sp>
      <p:cxnSp>
        <p:nvCxnSpPr>
          <p:cNvPr id="46" name="直接连接符 45">
            <a:extLst>
              <a:ext uri="{FF2B5EF4-FFF2-40B4-BE49-F238E27FC236}">
                <a16:creationId xmlns:a16="http://schemas.microsoft.com/office/drawing/2014/main" id="{FD7B83B1-3DA1-461E-9AB3-31FBAE2E91E9}"/>
              </a:ext>
            </a:extLst>
          </p:cNvPr>
          <p:cNvCxnSpPr>
            <a:cxnSpLocks/>
          </p:cNvCxnSpPr>
          <p:nvPr/>
        </p:nvCxnSpPr>
        <p:spPr>
          <a:xfrm flipH="1">
            <a:off x="3556254" y="4474361"/>
            <a:ext cx="366588" cy="562857"/>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47" name="直接连接符 46">
            <a:extLst>
              <a:ext uri="{FF2B5EF4-FFF2-40B4-BE49-F238E27FC236}">
                <a16:creationId xmlns:a16="http://schemas.microsoft.com/office/drawing/2014/main" id="{517F79E6-9CAB-4AE3-B2F1-67C8FDB74BBC}"/>
              </a:ext>
            </a:extLst>
          </p:cNvPr>
          <p:cNvCxnSpPr>
            <a:cxnSpLocks/>
          </p:cNvCxnSpPr>
          <p:nvPr/>
        </p:nvCxnSpPr>
        <p:spPr>
          <a:xfrm>
            <a:off x="3929301" y="4464363"/>
            <a:ext cx="7052" cy="549126"/>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48" name="直接连接符 47">
            <a:extLst>
              <a:ext uri="{FF2B5EF4-FFF2-40B4-BE49-F238E27FC236}">
                <a16:creationId xmlns:a16="http://schemas.microsoft.com/office/drawing/2014/main" id="{111ADD8A-FA51-4859-9B0A-31F64FD60E50}"/>
              </a:ext>
            </a:extLst>
          </p:cNvPr>
          <p:cNvCxnSpPr>
            <a:cxnSpLocks/>
          </p:cNvCxnSpPr>
          <p:nvPr/>
        </p:nvCxnSpPr>
        <p:spPr>
          <a:xfrm>
            <a:off x="3924788" y="4464363"/>
            <a:ext cx="371191" cy="568096"/>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49" name="文本框 48">
            <a:extLst>
              <a:ext uri="{FF2B5EF4-FFF2-40B4-BE49-F238E27FC236}">
                <a16:creationId xmlns:a16="http://schemas.microsoft.com/office/drawing/2014/main" id="{9A7AEF4E-D0C9-48F4-AAEC-EB5966D4409E}"/>
              </a:ext>
            </a:extLst>
          </p:cNvPr>
          <p:cNvSpPr txBox="1"/>
          <p:nvPr/>
        </p:nvSpPr>
        <p:spPr>
          <a:xfrm>
            <a:off x="4941453" y="4091529"/>
            <a:ext cx="471835" cy="461665"/>
          </a:xfrm>
          <a:prstGeom prst="rect">
            <a:avLst/>
          </a:prstGeom>
          <a:noFill/>
        </p:spPr>
        <p:txBody>
          <a:bodyPr wrap="square" rtlCol="0">
            <a:spAutoFit/>
          </a:bodyPr>
          <a:lstStyle/>
          <a:p>
            <a:r>
              <a:rPr lang="en-US" altLang="zh-CN" dirty="0"/>
              <a:t>B</a:t>
            </a:r>
            <a:endParaRPr lang="zh-CN" altLang="en-US" dirty="0"/>
          </a:p>
        </p:txBody>
      </p:sp>
      <p:sp>
        <p:nvSpPr>
          <p:cNvPr id="50" name="文本框 49">
            <a:extLst>
              <a:ext uri="{FF2B5EF4-FFF2-40B4-BE49-F238E27FC236}">
                <a16:creationId xmlns:a16="http://schemas.microsoft.com/office/drawing/2014/main" id="{7D8F860C-AEB8-403D-86B3-0AFAD548B8ED}"/>
              </a:ext>
            </a:extLst>
          </p:cNvPr>
          <p:cNvSpPr txBox="1"/>
          <p:nvPr/>
        </p:nvSpPr>
        <p:spPr>
          <a:xfrm>
            <a:off x="4512083" y="4922390"/>
            <a:ext cx="304420" cy="461665"/>
          </a:xfrm>
          <a:prstGeom prst="rect">
            <a:avLst/>
          </a:prstGeom>
          <a:noFill/>
        </p:spPr>
        <p:txBody>
          <a:bodyPr wrap="square" rtlCol="0">
            <a:spAutoFit/>
          </a:bodyPr>
          <a:lstStyle/>
          <a:p>
            <a:r>
              <a:rPr lang="en-US" altLang="zh-CN" dirty="0"/>
              <a:t>a</a:t>
            </a:r>
            <a:endParaRPr lang="zh-CN" altLang="en-US" dirty="0"/>
          </a:p>
        </p:txBody>
      </p:sp>
      <p:sp>
        <p:nvSpPr>
          <p:cNvPr id="51" name="文本框 50">
            <a:extLst>
              <a:ext uri="{FF2B5EF4-FFF2-40B4-BE49-F238E27FC236}">
                <a16:creationId xmlns:a16="http://schemas.microsoft.com/office/drawing/2014/main" id="{D59C261A-7B92-4E4E-80F9-1FE047BC4DC9}"/>
              </a:ext>
            </a:extLst>
          </p:cNvPr>
          <p:cNvSpPr txBox="1"/>
          <p:nvPr/>
        </p:nvSpPr>
        <p:spPr>
          <a:xfrm>
            <a:off x="4961687" y="4915607"/>
            <a:ext cx="471835" cy="461665"/>
          </a:xfrm>
          <a:prstGeom prst="rect">
            <a:avLst/>
          </a:prstGeom>
          <a:noFill/>
        </p:spPr>
        <p:txBody>
          <a:bodyPr wrap="square" rtlCol="0">
            <a:spAutoFit/>
          </a:bodyPr>
          <a:lstStyle/>
          <a:p>
            <a:r>
              <a:rPr lang="en-US" altLang="zh-CN" dirty="0"/>
              <a:t>b</a:t>
            </a:r>
            <a:endParaRPr lang="zh-CN" altLang="en-US" dirty="0"/>
          </a:p>
        </p:txBody>
      </p:sp>
      <p:cxnSp>
        <p:nvCxnSpPr>
          <p:cNvPr id="52" name="直接连接符 51">
            <a:extLst>
              <a:ext uri="{FF2B5EF4-FFF2-40B4-BE49-F238E27FC236}">
                <a16:creationId xmlns:a16="http://schemas.microsoft.com/office/drawing/2014/main" id="{41F340A6-0543-4BE9-9FB0-5CBBFFD0AF2F}"/>
              </a:ext>
            </a:extLst>
          </p:cNvPr>
          <p:cNvCxnSpPr>
            <a:cxnSpLocks/>
          </p:cNvCxnSpPr>
          <p:nvPr/>
        </p:nvCxnSpPr>
        <p:spPr>
          <a:xfrm flipH="1">
            <a:off x="4733228" y="4458113"/>
            <a:ext cx="373047" cy="560135"/>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53" name="直接连接符 52">
            <a:extLst>
              <a:ext uri="{FF2B5EF4-FFF2-40B4-BE49-F238E27FC236}">
                <a16:creationId xmlns:a16="http://schemas.microsoft.com/office/drawing/2014/main" id="{EF714BCC-4D81-4FE1-9DCC-D4A63C89EC3F}"/>
              </a:ext>
            </a:extLst>
          </p:cNvPr>
          <p:cNvCxnSpPr>
            <a:cxnSpLocks/>
          </p:cNvCxnSpPr>
          <p:nvPr/>
        </p:nvCxnSpPr>
        <p:spPr>
          <a:xfrm>
            <a:off x="5106275" y="4445393"/>
            <a:ext cx="7052" cy="549126"/>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54" name="直接连接符 53">
            <a:extLst>
              <a:ext uri="{FF2B5EF4-FFF2-40B4-BE49-F238E27FC236}">
                <a16:creationId xmlns:a16="http://schemas.microsoft.com/office/drawing/2014/main" id="{3A1106FE-70C7-4C17-941B-795D90FE7881}"/>
              </a:ext>
            </a:extLst>
          </p:cNvPr>
          <p:cNvCxnSpPr>
            <a:cxnSpLocks/>
          </p:cNvCxnSpPr>
          <p:nvPr/>
        </p:nvCxnSpPr>
        <p:spPr>
          <a:xfrm>
            <a:off x="5110625" y="4452140"/>
            <a:ext cx="362328" cy="561349"/>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55" name="文本框 54">
            <a:extLst>
              <a:ext uri="{FF2B5EF4-FFF2-40B4-BE49-F238E27FC236}">
                <a16:creationId xmlns:a16="http://schemas.microsoft.com/office/drawing/2014/main" id="{35FB7CFA-7A14-4F53-BAA2-C3FD79915861}"/>
              </a:ext>
            </a:extLst>
          </p:cNvPr>
          <p:cNvSpPr txBox="1"/>
          <p:nvPr/>
        </p:nvSpPr>
        <p:spPr>
          <a:xfrm>
            <a:off x="4922061" y="5535386"/>
            <a:ext cx="304420" cy="461665"/>
          </a:xfrm>
          <a:prstGeom prst="rect">
            <a:avLst/>
          </a:prstGeom>
          <a:noFill/>
        </p:spPr>
        <p:txBody>
          <a:bodyPr wrap="square" rtlCol="0">
            <a:spAutoFit/>
          </a:bodyPr>
          <a:lstStyle/>
          <a:p>
            <a:r>
              <a:rPr lang="en-US" altLang="zh-CN" dirty="0"/>
              <a:t>a</a:t>
            </a:r>
            <a:endParaRPr lang="zh-CN" altLang="en-US" dirty="0"/>
          </a:p>
        </p:txBody>
      </p:sp>
      <p:sp>
        <p:nvSpPr>
          <p:cNvPr id="56" name="文本框 55">
            <a:extLst>
              <a:ext uri="{FF2B5EF4-FFF2-40B4-BE49-F238E27FC236}">
                <a16:creationId xmlns:a16="http://schemas.microsoft.com/office/drawing/2014/main" id="{133B28AD-4CFF-4C8A-B36E-9EDCA27202B6}"/>
              </a:ext>
            </a:extLst>
          </p:cNvPr>
          <p:cNvSpPr txBox="1"/>
          <p:nvPr/>
        </p:nvSpPr>
        <p:spPr>
          <a:xfrm>
            <a:off x="5345722" y="5527273"/>
            <a:ext cx="444251" cy="369332"/>
          </a:xfrm>
          <a:prstGeom prst="rect">
            <a:avLst/>
          </a:prstGeom>
          <a:noFill/>
        </p:spPr>
        <p:txBody>
          <a:bodyPr wrap="square" rtlCol="0">
            <a:spAutoFit/>
          </a:bodyPr>
          <a:lstStyle/>
          <a:p>
            <a:r>
              <a:rPr lang="en-US" altLang="zh-CN" dirty="0"/>
              <a:t>b</a:t>
            </a:r>
            <a:endParaRPr lang="zh-CN" altLang="en-US" dirty="0"/>
          </a:p>
        </p:txBody>
      </p:sp>
      <p:sp>
        <p:nvSpPr>
          <p:cNvPr id="57" name="文本框 56">
            <a:extLst>
              <a:ext uri="{FF2B5EF4-FFF2-40B4-BE49-F238E27FC236}">
                <a16:creationId xmlns:a16="http://schemas.microsoft.com/office/drawing/2014/main" id="{31BDEE02-746A-4E6D-AEA9-5C1A50C98FB5}"/>
              </a:ext>
            </a:extLst>
          </p:cNvPr>
          <p:cNvSpPr txBox="1"/>
          <p:nvPr/>
        </p:nvSpPr>
        <p:spPr>
          <a:xfrm>
            <a:off x="5749424" y="5512032"/>
            <a:ext cx="337943" cy="461665"/>
          </a:xfrm>
          <a:prstGeom prst="rect">
            <a:avLst/>
          </a:prstGeom>
          <a:noFill/>
        </p:spPr>
        <p:txBody>
          <a:bodyPr wrap="square" rtlCol="0">
            <a:spAutoFit/>
          </a:bodyPr>
          <a:lstStyle/>
          <a:p>
            <a:r>
              <a:rPr lang="en-US" altLang="zh-CN" dirty="0"/>
              <a:t>c</a:t>
            </a:r>
            <a:endParaRPr lang="zh-CN" altLang="en-US" dirty="0"/>
          </a:p>
        </p:txBody>
      </p:sp>
      <p:cxnSp>
        <p:nvCxnSpPr>
          <p:cNvPr id="58" name="直接连接符 57">
            <a:extLst>
              <a:ext uri="{FF2B5EF4-FFF2-40B4-BE49-F238E27FC236}">
                <a16:creationId xmlns:a16="http://schemas.microsoft.com/office/drawing/2014/main" id="{1460D11D-67E0-47B0-8AC9-1E4827343D30}"/>
              </a:ext>
            </a:extLst>
          </p:cNvPr>
          <p:cNvCxnSpPr>
            <a:cxnSpLocks/>
          </p:cNvCxnSpPr>
          <p:nvPr/>
        </p:nvCxnSpPr>
        <p:spPr>
          <a:xfrm flipH="1">
            <a:off x="5106275" y="5045943"/>
            <a:ext cx="334198" cy="536197"/>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59" name="直接连接符 58">
            <a:extLst>
              <a:ext uri="{FF2B5EF4-FFF2-40B4-BE49-F238E27FC236}">
                <a16:creationId xmlns:a16="http://schemas.microsoft.com/office/drawing/2014/main" id="{66B1CF37-F8D4-4691-8D3D-F04152F3407D}"/>
              </a:ext>
            </a:extLst>
          </p:cNvPr>
          <p:cNvCxnSpPr>
            <a:cxnSpLocks/>
          </p:cNvCxnSpPr>
          <p:nvPr/>
        </p:nvCxnSpPr>
        <p:spPr>
          <a:xfrm>
            <a:off x="5442124" y="5060313"/>
            <a:ext cx="395882" cy="517543"/>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60" name="文本框 59">
            <a:extLst>
              <a:ext uri="{FF2B5EF4-FFF2-40B4-BE49-F238E27FC236}">
                <a16:creationId xmlns:a16="http://schemas.microsoft.com/office/drawing/2014/main" id="{8727A3AF-4EF9-40CE-8A54-1FC6258A43FE}"/>
              </a:ext>
            </a:extLst>
          </p:cNvPr>
          <p:cNvSpPr txBox="1"/>
          <p:nvPr/>
        </p:nvSpPr>
        <p:spPr>
          <a:xfrm>
            <a:off x="4344668" y="3413355"/>
            <a:ext cx="471835" cy="461665"/>
          </a:xfrm>
          <a:prstGeom prst="rect">
            <a:avLst/>
          </a:prstGeom>
          <a:noFill/>
        </p:spPr>
        <p:txBody>
          <a:bodyPr wrap="square" rtlCol="0">
            <a:spAutoFit/>
          </a:bodyPr>
          <a:lstStyle/>
          <a:p>
            <a:r>
              <a:rPr lang="en-US" altLang="zh-CN" dirty="0"/>
              <a:t>C</a:t>
            </a:r>
            <a:endParaRPr lang="zh-CN" altLang="en-US" dirty="0"/>
          </a:p>
        </p:txBody>
      </p:sp>
      <p:cxnSp>
        <p:nvCxnSpPr>
          <p:cNvPr id="64" name="直接连接符 63">
            <a:extLst>
              <a:ext uri="{FF2B5EF4-FFF2-40B4-BE49-F238E27FC236}">
                <a16:creationId xmlns:a16="http://schemas.microsoft.com/office/drawing/2014/main" id="{0906F893-80E6-4185-9D90-9A3C13069061}"/>
              </a:ext>
            </a:extLst>
          </p:cNvPr>
          <p:cNvCxnSpPr>
            <a:cxnSpLocks/>
          </p:cNvCxnSpPr>
          <p:nvPr/>
        </p:nvCxnSpPr>
        <p:spPr>
          <a:xfrm flipH="1">
            <a:off x="4080857" y="3746429"/>
            <a:ext cx="444823" cy="456291"/>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65" name="直接连接符 64">
            <a:extLst>
              <a:ext uri="{FF2B5EF4-FFF2-40B4-BE49-F238E27FC236}">
                <a16:creationId xmlns:a16="http://schemas.microsoft.com/office/drawing/2014/main" id="{DA32BA7D-49F7-4E24-9047-39BD7A9CC295}"/>
              </a:ext>
            </a:extLst>
          </p:cNvPr>
          <p:cNvCxnSpPr>
            <a:cxnSpLocks/>
          </p:cNvCxnSpPr>
          <p:nvPr/>
        </p:nvCxnSpPr>
        <p:spPr>
          <a:xfrm>
            <a:off x="4525680" y="3742647"/>
            <a:ext cx="495064" cy="427393"/>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70" name="文本框 69">
            <a:extLst>
              <a:ext uri="{FF2B5EF4-FFF2-40B4-BE49-F238E27FC236}">
                <a16:creationId xmlns:a16="http://schemas.microsoft.com/office/drawing/2014/main" id="{97B5C3FC-DABF-4128-8195-F7785FE3195E}"/>
              </a:ext>
            </a:extLst>
          </p:cNvPr>
          <p:cNvSpPr txBox="1"/>
          <p:nvPr/>
        </p:nvSpPr>
        <p:spPr>
          <a:xfrm>
            <a:off x="6151117" y="3367812"/>
            <a:ext cx="471835" cy="461665"/>
          </a:xfrm>
          <a:prstGeom prst="rect">
            <a:avLst/>
          </a:prstGeom>
          <a:noFill/>
        </p:spPr>
        <p:txBody>
          <a:bodyPr wrap="square" rtlCol="0">
            <a:spAutoFit/>
          </a:bodyPr>
          <a:lstStyle/>
          <a:p>
            <a:r>
              <a:rPr lang="en-US" altLang="zh-CN" dirty="0"/>
              <a:t>D</a:t>
            </a:r>
            <a:endParaRPr lang="zh-CN" altLang="en-US" dirty="0"/>
          </a:p>
        </p:txBody>
      </p:sp>
      <p:sp>
        <p:nvSpPr>
          <p:cNvPr id="71" name="文本框 70">
            <a:extLst>
              <a:ext uri="{FF2B5EF4-FFF2-40B4-BE49-F238E27FC236}">
                <a16:creationId xmlns:a16="http://schemas.microsoft.com/office/drawing/2014/main" id="{F9EAE836-B66D-44DA-A035-10BE25CF0CE8}"/>
              </a:ext>
            </a:extLst>
          </p:cNvPr>
          <p:cNvSpPr txBox="1"/>
          <p:nvPr/>
        </p:nvSpPr>
        <p:spPr>
          <a:xfrm>
            <a:off x="5721747" y="4160573"/>
            <a:ext cx="304420" cy="461665"/>
          </a:xfrm>
          <a:prstGeom prst="rect">
            <a:avLst/>
          </a:prstGeom>
          <a:noFill/>
        </p:spPr>
        <p:txBody>
          <a:bodyPr wrap="square" rtlCol="0">
            <a:spAutoFit/>
          </a:bodyPr>
          <a:lstStyle/>
          <a:p>
            <a:r>
              <a:rPr lang="en-US" altLang="zh-CN" dirty="0"/>
              <a:t>d</a:t>
            </a:r>
            <a:endParaRPr lang="zh-CN" altLang="en-US" dirty="0"/>
          </a:p>
        </p:txBody>
      </p:sp>
      <p:cxnSp>
        <p:nvCxnSpPr>
          <p:cNvPr id="72" name="直接连接符 71">
            <a:extLst>
              <a:ext uri="{FF2B5EF4-FFF2-40B4-BE49-F238E27FC236}">
                <a16:creationId xmlns:a16="http://schemas.microsoft.com/office/drawing/2014/main" id="{C14D807A-FF25-4EDE-B518-196C7277BB38}"/>
              </a:ext>
            </a:extLst>
          </p:cNvPr>
          <p:cNvCxnSpPr>
            <a:cxnSpLocks/>
          </p:cNvCxnSpPr>
          <p:nvPr/>
        </p:nvCxnSpPr>
        <p:spPr>
          <a:xfrm flipH="1">
            <a:off x="5942892" y="3726836"/>
            <a:ext cx="311734" cy="567695"/>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79" name="Freeform 2">
            <a:extLst>
              <a:ext uri="{FF2B5EF4-FFF2-40B4-BE49-F238E27FC236}">
                <a16:creationId xmlns:a16="http://schemas.microsoft.com/office/drawing/2014/main" id="{D9252102-AA5A-42B1-A36E-A4B9B69E0EC4}"/>
              </a:ext>
            </a:extLst>
          </p:cNvPr>
          <p:cNvSpPr>
            <a:spLocks/>
          </p:cNvSpPr>
          <p:nvPr/>
        </p:nvSpPr>
        <p:spPr bwMode="auto">
          <a:xfrm>
            <a:off x="6270584" y="3722069"/>
            <a:ext cx="606054" cy="542523"/>
          </a:xfrm>
          <a:custGeom>
            <a:avLst/>
            <a:gdLst>
              <a:gd name="T0" fmla="*/ 0 w 585"/>
              <a:gd name="T1" fmla="*/ 15 h 585"/>
              <a:gd name="T2" fmla="*/ 30 w 585"/>
              <a:gd name="T3" fmla="*/ 405 h 585"/>
              <a:gd name="T4" fmla="*/ 75 w 585"/>
              <a:gd name="T5" fmla="*/ 495 h 585"/>
              <a:gd name="T6" fmla="*/ 165 w 585"/>
              <a:gd name="T7" fmla="*/ 570 h 585"/>
              <a:gd name="T8" fmla="*/ 300 w 585"/>
              <a:gd name="T9" fmla="*/ 585 h 585"/>
              <a:gd name="T10" fmla="*/ 480 w 585"/>
              <a:gd name="T11" fmla="*/ 555 h 585"/>
              <a:gd name="T12" fmla="*/ 585 w 585"/>
              <a:gd name="T13" fmla="*/ 420 h 585"/>
              <a:gd name="T14" fmla="*/ 555 w 585"/>
              <a:gd name="T15" fmla="*/ 270 h 585"/>
              <a:gd name="T16" fmla="*/ 480 w 585"/>
              <a:gd name="T17" fmla="*/ 180 h 585"/>
              <a:gd name="T18" fmla="*/ 405 w 585"/>
              <a:gd name="T19" fmla="*/ 120 h 585"/>
              <a:gd name="T20" fmla="*/ 90 w 585"/>
              <a:gd name="T21"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5" h="585">
                <a:moveTo>
                  <a:pt x="0" y="15"/>
                </a:moveTo>
                <a:lnTo>
                  <a:pt x="30" y="405"/>
                </a:lnTo>
                <a:lnTo>
                  <a:pt x="75" y="495"/>
                </a:lnTo>
                <a:lnTo>
                  <a:pt x="165" y="570"/>
                </a:lnTo>
                <a:lnTo>
                  <a:pt x="300" y="585"/>
                </a:lnTo>
                <a:lnTo>
                  <a:pt x="480" y="555"/>
                </a:lnTo>
                <a:lnTo>
                  <a:pt x="585" y="420"/>
                </a:lnTo>
                <a:lnTo>
                  <a:pt x="555" y="270"/>
                </a:lnTo>
                <a:lnTo>
                  <a:pt x="480" y="180"/>
                </a:lnTo>
                <a:lnTo>
                  <a:pt x="405" y="120"/>
                </a:lnTo>
                <a:lnTo>
                  <a:pt x="90" y="0"/>
                </a:lnTo>
              </a:path>
            </a:pathLst>
          </a:custGeom>
          <a:noFill/>
          <a:ln w="28575">
            <a:solidFill>
              <a:srgbClr val="FF0000"/>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85" name="直接箭头连接符 84">
            <a:extLst>
              <a:ext uri="{FF2B5EF4-FFF2-40B4-BE49-F238E27FC236}">
                <a16:creationId xmlns:a16="http://schemas.microsoft.com/office/drawing/2014/main" id="{32F09AE7-C7B6-4EC8-B4D0-C989B4799359}"/>
              </a:ext>
            </a:extLst>
          </p:cNvPr>
          <p:cNvCxnSpPr/>
          <p:nvPr/>
        </p:nvCxnSpPr>
        <p:spPr>
          <a:xfrm flipH="1">
            <a:off x="625540" y="3829477"/>
            <a:ext cx="408427" cy="5566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B643A207-2711-4D4F-BCA1-E3562141773B}"/>
              </a:ext>
            </a:extLst>
          </p:cNvPr>
          <p:cNvCxnSpPr>
            <a:cxnSpLocks/>
          </p:cNvCxnSpPr>
          <p:nvPr/>
        </p:nvCxnSpPr>
        <p:spPr>
          <a:xfrm>
            <a:off x="1039876" y="3836964"/>
            <a:ext cx="9951" cy="549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1207D233-1E53-45C9-9B0E-ECE1424D6E38}"/>
              </a:ext>
            </a:extLst>
          </p:cNvPr>
          <p:cNvCxnSpPr>
            <a:cxnSpLocks/>
            <a:stCxn id="12" idx="2"/>
          </p:cNvCxnSpPr>
          <p:nvPr/>
        </p:nvCxnSpPr>
        <p:spPr>
          <a:xfrm>
            <a:off x="1060000" y="3843140"/>
            <a:ext cx="355437" cy="5418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DF1DEA08-2914-4E44-B374-D77218F327A4}"/>
              </a:ext>
            </a:extLst>
          </p:cNvPr>
          <p:cNvSpPr txBox="1"/>
          <p:nvPr/>
        </p:nvSpPr>
        <p:spPr>
          <a:xfrm>
            <a:off x="6354740" y="5735961"/>
            <a:ext cx="304420" cy="558615"/>
          </a:xfrm>
          <a:prstGeom prst="rect">
            <a:avLst/>
          </a:prstGeom>
          <a:noFill/>
        </p:spPr>
        <p:txBody>
          <a:bodyPr wrap="square" rtlCol="0">
            <a:spAutoFit/>
          </a:bodyPr>
          <a:lstStyle/>
          <a:p>
            <a:r>
              <a:rPr lang="en-US" altLang="zh-CN" dirty="0"/>
              <a:t>a</a:t>
            </a:r>
            <a:endParaRPr lang="zh-CN" altLang="en-US" dirty="0"/>
          </a:p>
        </p:txBody>
      </p:sp>
      <p:sp>
        <p:nvSpPr>
          <p:cNvPr id="94" name="文本框 93">
            <a:extLst>
              <a:ext uri="{FF2B5EF4-FFF2-40B4-BE49-F238E27FC236}">
                <a16:creationId xmlns:a16="http://schemas.microsoft.com/office/drawing/2014/main" id="{BAFB316D-8F69-4CF0-A445-434BD2D687E5}"/>
              </a:ext>
            </a:extLst>
          </p:cNvPr>
          <p:cNvSpPr txBox="1"/>
          <p:nvPr/>
        </p:nvSpPr>
        <p:spPr>
          <a:xfrm>
            <a:off x="6835727" y="5747089"/>
            <a:ext cx="471835" cy="461665"/>
          </a:xfrm>
          <a:prstGeom prst="rect">
            <a:avLst/>
          </a:prstGeom>
          <a:noFill/>
        </p:spPr>
        <p:txBody>
          <a:bodyPr wrap="square" rtlCol="0">
            <a:spAutoFit/>
          </a:bodyPr>
          <a:lstStyle/>
          <a:p>
            <a:r>
              <a:rPr lang="en-US" altLang="zh-CN" dirty="0"/>
              <a:t>b</a:t>
            </a:r>
            <a:endParaRPr lang="zh-CN" altLang="en-US" dirty="0"/>
          </a:p>
        </p:txBody>
      </p:sp>
      <p:sp>
        <p:nvSpPr>
          <p:cNvPr id="95" name="文本框 94">
            <a:extLst>
              <a:ext uri="{FF2B5EF4-FFF2-40B4-BE49-F238E27FC236}">
                <a16:creationId xmlns:a16="http://schemas.microsoft.com/office/drawing/2014/main" id="{B19A757F-3F63-4512-8319-B03FC14CA933}"/>
              </a:ext>
            </a:extLst>
          </p:cNvPr>
          <p:cNvSpPr txBox="1"/>
          <p:nvPr/>
        </p:nvSpPr>
        <p:spPr>
          <a:xfrm>
            <a:off x="7267013" y="5752563"/>
            <a:ext cx="337943" cy="507832"/>
          </a:xfrm>
          <a:prstGeom prst="rect">
            <a:avLst/>
          </a:prstGeom>
          <a:noFill/>
        </p:spPr>
        <p:txBody>
          <a:bodyPr wrap="square" rtlCol="0">
            <a:spAutoFit/>
          </a:bodyPr>
          <a:lstStyle/>
          <a:p>
            <a:r>
              <a:rPr lang="en-US" altLang="zh-CN" dirty="0"/>
              <a:t>c</a:t>
            </a:r>
            <a:endParaRPr lang="zh-CN" altLang="en-US" dirty="0"/>
          </a:p>
        </p:txBody>
      </p:sp>
      <p:cxnSp>
        <p:nvCxnSpPr>
          <p:cNvPr id="96" name="直接连接符 95">
            <a:extLst>
              <a:ext uri="{FF2B5EF4-FFF2-40B4-BE49-F238E27FC236}">
                <a16:creationId xmlns:a16="http://schemas.microsoft.com/office/drawing/2014/main" id="{122CDA4E-7B28-4BCD-AF0A-52E2A6B74E35}"/>
              </a:ext>
            </a:extLst>
          </p:cNvPr>
          <p:cNvCxnSpPr>
            <a:cxnSpLocks/>
          </p:cNvCxnSpPr>
          <p:nvPr/>
        </p:nvCxnSpPr>
        <p:spPr>
          <a:xfrm flipH="1">
            <a:off x="6607269" y="5171231"/>
            <a:ext cx="426209" cy="678499"/>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97" name="直接连接符 96">
            <a:extLst>
              <a:ext uri="{FF2B5EF4-FFF2-40B4-BE49-F238E27FC236}">
                <a16:creationId xmlns:a16="http://schemas.microsoft.com/office/drawing/2014/main" id="{C49BCABC-80A7-4157-BA01-864B03C6AE05}"/>
              </a:ext>
            </a:extLst>
          </p:cNvPr>
          <p:cNvCxnSpPr>
            <a:cxnSpLocks/>
          </p:cNvCxnSpPr>
          <p:nvPr/>
        </p:nvCxnSpPr>
        <p:spPr>
          <a:xfrm flipH="1">
            <a:off x="6987367" y="5171231"/>
            <a:ext cx="59389" cy="654770"/>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98" name="直接连接符 97">
            <a:extLst>
              <a:ext uri="{FF2B5EF4-FFF2-40B4-BE49-F238E27FC236}">
                <a16:creationId xmlns:a16="http://schemas.microsoft.com/office/drawing/2014/main" id="{0117007E-10B8-4D10-A31E-CC3D22A24C2D}"/>
              </a:ext>
            </a:extLst>
          </p:cNvPr>
          <p:cNvCxnSpPr>
            <a:cxnSpLocks/>
          </p:cNvCxnSpPr>
          <p:nvPr/>
        </p:nvCxnSpPr>
        <p:spPr>
          <a:xfrm>
            <a:off x="7051098" y="5178343"/>
            <a:ext cx="295895" cy="666628"/>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00" name="文本框 99">
            <a:extLst>
              <a:ext uri="{FF2B5EF4-FFF2-40B4-BE49-F238E27FC236}">
                <a16:creationId xmlns:a16="http://schemas.microsoft.com/office/drawing/2014/main" id="{BF8C65E8-AD4D-471B-89A5-981588E4869F}"/>
              </a:ext>
            </a:extLst>
          </p:cNvPr>
          <p:cNvSpPr txBox="1"/>
          <p:nvPr/>
        </p:nvSpPr>
        <p:spPr>
          <a:xfrm>
            <a:off x="7563097" y="5736864"/>
            <a:ext cx="304420" cy="381541"/>
          </a:xfrm>
          <a:prstGeom prst="rect">
            <a:avLst/>
          </a:prstGeom>
          <a:noFill/>
        </p:spPr>
        <p:txBody>
          <a:bodyPr wrap="square" rtlCol="0">
            <a:spAutoFit/>
          </a:bodyPr>
          <a:lstStyle/>
          <a:p>
            <a:r>
              <a:rPr lang="en-US" altLang="zh-CN" dirty="0"/>
              <a:t>d</a:t>
            </a:r>
            <a:endParaRPr lang="zh-CN" altLang="en-US" dirty="0"/>
          </a:p>
        </p:txBody>
      </p:sp>
      <p:sp>
        <p:nvSpPr>
          <p:cNvPr id="101" name="文本框 100">
            <a:extLst>
              <a:ext uri="{FF2B5EF4-FFF2-40B4-BE49-F238E27FC236}">
                <a16:creationId xmlns:a16="http://schemas.microsoft.com/office/drawing/2014/main" id="{ED03107B-A7B4-4795-B055-67047C86D734}"/>
              </a:ext>
            </a:extLst>
          </p:cNvPr>
          <p:cNvSpPr txBox="1"/>
          <p:nvPr/>
        </p:nvSpPr>
        <p:spPr>
          <a:xfrm>
            <a:off x="8012701" y="5728119"/>
            <a:ext cx="471835" cy="461665"/>
          </a:xfrm>
          <a:prstGeom prst="rect">
            <a:avLst/>
          </a:prstGeom>
          <a:noFill/>
        </p:spPr>
        <p:txBody>
          <a:bodyPr wrap="square" rtlCol="0">
            <a:spAutoFit/>
          </a:bodyPr>
          <a:lstStyle/>
          <a:p>
            <a:r>
              <a:rPr lang="en-US" altLang="zh-CN" dirty="0"/>
              <a:t>e</a:t>
            </a:r>
            <a:endParaRPr lang="zh-CN" altLang="en-US" dirty="0"/>
          </a:p>
        </p:txBody>
      </p:sp>
      <p:cxnSp>
        <p:nvCxnSpPr>
          <p:cNvPr id="102" name="直接连接符 101">
            <a:extLst>
              <a:ext uri="{FF2B5EF4-FFF2-40B4-BE49-F238E27FC236}">
                <a16:creationId xmlns:a16="http://schemas.microsoft.com/office/drawing/2014/main" id="{42908D60-8467-4C5D-964D-36825AC99856}"/>
              </a:ext>
            </a:extLst>
          </p:cNvPr>
          <p:cNvCxnSpPr>
            <a:cxnSpLocks/>
          </p:cNvCxnSpPr>
          <p:nvPr/>
        </p:nvCxnSpPr>
        <p:spPr>
          <a:xfrm flipH="1">
            <a:off x="7784244" y="5140679"/>
            <a:ext cx="373045" cy="690081"/>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03" name="直接连接符 102">
            <a:extLst>
              <a:ext uri="{FF2B5EF4-FFF2-40B4-BE49-F238E27FC236}">
                <a16:creationId xmlns:a16="http://schemas.microsoft.com/office/drawing/2014/main" id="{4FCEAA78-3EF3-4246-A9C7-2A139FBE2B80}"/>
              </a:ext>
            </a:extLst>
          </p:cNvPr>
          <p:cNvCxnSpPr>
            <a:cxnSpLocks/>
          </p:cNvCxnSpPr>
          <p:nvPr/>
        </p:nvCxnSpPr>
        <p:spPr>
          <a:xfrm>
            <a:off x="8157289" y="5140679"/>
            <a:ext cx="7052" cy="666352"/>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04" name="直接连接符 103">
            <a:extLst>
              <a:ext uri="{FF2B5EF4-FFF2-40B4-BE49-F238E27FC236}">
                <a16:creationId xmlns:a16="http://schemas.microsoft.com/office/drawing/2014/main" id="{8337290B-0CA9-4199-8FA8-9FD21FD381AB}"/>
              </a:ext>
            </a:extLst>
          </p:cNvPr>
          <p:cNvCxnSpPr>
            <a:cxnSpLocks/>
          </p:cNvCxnSpPr>
          <p:nvPr/>
        </p:nvCxnSpPr>
        <p:spPr>
          <a:xfrm>
            <a:off x="8157289" y="5171231"/>
            <a:ext cx="366678" cy="654770"/>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10" name="文本框 109">
            <a:extLst>
              <a:ext uri="{FF2B5EF4-FFF2-40B4-BE49-F238E27FC236}">
                <a16:creationId xmlns:a16="http://schemas.microsoft.com/office/drawing/2014/main" id="{9EFD1FDA-67BA-4672-9F7E-4A711B89D6D9}"/>
              </a:ext>
            </a:extLst>
          </p:cNvPr>
          <p:cNvSpPr txBox="1"/>
          <p:nvPr/>
        </p:nvSpPr>
        <p:spPr>
          <a:xfrm>
            <a:off x="7364299" y="4294531"/>
            <a:ext cx="471835" cy="461665"/>
          </a:xfrm>
          <a:prstGeom prst="rect">
            <a:avLst/>
          </a:prstGeom>
          <a:noFill/>
        </p:spPr>
        <p:txBody>
          <a:bodyPr wrap="square" rtlCol="0">
            <a:spAutoFit/>
          </a:bodyPr>
          <a:lstStyle/>
          <a:p>
            <a:r>
              <a:rPr lang="en-US" altLang="zh-CN" dirty="0"/>
              <a:t>F</a:t>
            </a:r>
            <a:endParaRPr lang="zh-CN" altLang="en-US" dirty="0"/>
          </a:p>
        </p:txBody>
      </p:sp>
      <p:cxnSp>
        <p:nvCxnSpPr>
          <p:cNvPr id="111" name="直接连接符 110">
            <a:extLst>
              <a:ext uri="{FF2B5EF4-FFF2-40B4-BE49-F238E27FC236}">
                <a16:creationId xmlns:a16="http://schemas.microsoft.com/office/drawing/2014/main" id="{55BF22B2-232B-4E3A-B318-2D2105B6DA93}"/>
              </a:ext>
            </a:extLst>
          </p:cNvPr>
          <p:cNvCxnSpPr>
            <a:cxnSpLocks/>
          </p:cNvCxnSpPr>
          <p:nvPr/>
        </p:nvCxnSpPr>
        <p:spPr>
          <a:xfrm flipH="1">
            <a:off x="7079587" y="4622238"/>
            <a:ext cx="476459" cy="511854"/>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12" name="直接连接符 111">
            <a:extLst>
              <a:ext uri="{FF2B5EF4-FFF2-40B4-BE49-F238E27FC236}">
                <a16:creationId xmlns:a16="http://schemas.microsoft.com/office/drawing/2014/main" id="{E3FAEFB3-1460-4EDE-BEC3-EA63299330D2}"/>
              </a:ext>
            </a:extLst>
          </p:cNvPr>
          <p:cNvCxnSpPr>
            <a:cxnSpLocks/>
          </p:cNvCxnSpPr>
          <p:nvPr/>
        </p:nvCxnSpPr>
        <p:spPr>
          <a:xfrm>
            <a:off x="7563097" y="4622238"/>
            <a:ext cx="557749" cy="469294"/>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13" name="直接连接符 112">
            <a:extLst>
              <a:ext uri="{FF2B5EF4-FFF2-40B4-BE49-F238E27FC236}">
                <a16:creationId xmlns:a16="http://schemas.microsoft.com/office/drawing/2014/main" id="{21AAC6EB-1EDE-4092-8C40-C974C57B72A7}"/>
              </a:ext>
            </a:extLst>
          </p:cNvPr>
          <p:cNvCxnSpPr>
            <a:cxnSpLocks/>
          </p:cNvCxnSpPr>
          <p:nvPr/>
        </p:nvCxnSpPr>
        <p:spPr>
          <a:xfrm>
            <a:off x="7556045" y="4622238"/>
            <a:ext cx="7052" cy="518441"/>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14" name="文本框 113">
            <a:extLst>
              <a:ext uri="{FF2B5EF4-FFF2-40B4-BE49-F238E27FC236}">
                <a16:creationId xmlns:a16="http://schemas.microsoft.com/office/drawing/2014/main" id="{432D94B6-B5F6-4F89-AAAB-0453C9A41CC2}"/>
              </a:ext>
            </a:extLst>
          </p:cNvPr>
          <p:cNvSpPr txBox="1"/>
          <p:nvPr/>
        </p:nvSpPr>
        <p:spPr>
          <a:xfrm>
            <a:off x="8405277" y="5715772"/>
            <a:ext cx="471835" cy="461665"/>
          </a:xfrm>
          <a:prstGeom prst="rect">
            <a:avLst/>
          </a:prstGeom>
          <a:noFill/>
        </p:spPr>
        <p:txBody>
          <a:bodyPr wrap="square" rtlCol="0">
            <a:spAutoFit/>
          </a:bodyPr>
          <a:lstStyle/>
          <a:p>
            <a:r>
              <a:rPr lang="en-US" altLang="zh-CN" dirty="0"/>
              <a:t>f</a:t>
            </a:r>
            <a:endParaRPr lang="zh-CN" altLang="en-US" dirty="0"/>
          </a:p>
        </p:txBody>
      </p:sp>
      <p:sp>
        <p:nvSpPr>
          <p:cNvPr id="122" name="文本框 121">
            <a:extLst>
              <a:ext uri="{FF2B5EF4-FFF2-40B4-BE49-F238E27FC236}">
                <a16:creationId xmlns:a16="http://schemas.microsoft.com/office/drawing/2014/main" id="{50083F8A-63B8-4AD8-A3BA-47C02E547EEC}"/>
              </a:ext>
            </a:extLst>
          </p:cNvPr>
          <p:cNvSpPr txBox="1"/>
          <p:nvPr/>
        </p:nvSpPr>
        <p:spPr>
          <a:xfrm>
            <a:off x="7399592" y="3359661"/>
            <a:ext cx="1012115"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6" name="灯片编号占位符 15">
            <a:extLst>
              <a:ext uri="{FF2B5EF4-FFF2-40B4-BE49-F238E27FC236}">
                <a16:creationId xmlns:a16="http://schemas.microsoft.com/office/drawing/2014/main" id="{B30F8B43-2879-4F6D-8E80-943BF7282155}"/>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22</a:t>
            </a:fld>
            <a:endParaRPr lang="zh-CN" altLang="en-US" strike="noStrike" noProof="1"/>
          </a:p>
        </p:txBody>
      </p:sp>
      <p:sp>
        <p:nvSpPr>
          <p:cNvPr id="73" name="矩形 72"/>
          <p:cNvSpPr/>
          <p:nvPr/>
        </p:nvSpPr>
        <p:spPr>
          <a:xfrm>
            <a:off x="407334" y="943885"/>
            <a:ext cx="3969356" cy="523220"/>
          </a:xfrm>
          <a:prstGeom prst="rect">
            <a:avLst/>
          </a:prstGeom>
        </p:spPr>
        <p:txBody>
          <a:bodyPr wrap="none">
            <a:spAutoFit/>
          </a:bodyPr>
          <a:lstStyle/>
          <a:p>
            <a:pPr>
              <a:buClr>
                <a:srgbClr val="FF0000"/>
              </a:buClr>
            </a:pPr>
            <a:r>
              <a:rPr lang="en-US" altLang="zh-CN" sz="2800" b="1" dirty="0">
                <a:solidFill>
                  <a:srgbClr val="FF0000"/>
                </a:solidFill>
              </a:rPr>
              <a:t>6</a:t>
            </a:r>
            <a:r>
              <a:rPr lang="zh-CN" altLang="en-US" sz="2800" b="1" dirty="0">
                <a:solidFill>
                  <a:srgbClr val="FF0000"/>
                </a:solidFill>
              </a:rPr>
              <a:t>.</a:t>
            </a:r>
            <a:r>
              <a:rPr lang="en-US" altLang="zh-CN" sz="2800" b="1" dirty="0">
                <a:solidFill>
                  <a:srgbClr val="FF0000"/>
                </a:solidFill>
              </a:rPr>
              <a:t>3</a:t>
            </a:r>
            <a:r>
              <a:rPr lang="zh-CN" altLang="en-US" sz="2800" b="1" dirty="0">
                <a:solidFill>
                  <a:srgbClr val="FF0000"/>
                </a:solidFill>
              </a:rPr>
              <a:t>.1 广义表的基本概念</a:t>
            </a:r>
          </a:p>
        </p:txBody>
      </p:sp>
      <p:grpSp>
        <p:nvGrpSpPr>
          <p:cNvPr id="74" name="组合 73"/>
          <p:cNvGrpSpPr/>
          <p:nvPr/>
        </p:nvGrpSpPr>
        <p:grpSpPr>
          <a:xfrm>
            <a:off x="539552" y="116632"/>
            <a:ext cx="3757930" cy="664430"/>
            <a:chOff x="999690" y="5025490"/>
            <a:chExt cx="3757930" cy="664430"/>
          </a:xfrm>
        </p:grpSpPr>
        <p:sp>
          <p:nvSpPr>
            <p:cNvPr id="7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6"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广义表</a:t>
              </a:r>
            </a:p>
          </p:txBody>
        </p:sp>
        <p:pic>
          <p:nvPicPr>
            <p:cNvPr id="77" name="图片 76"/>
            <p:cNvPicPr>
              <a:picLocks noChangeAspect="1"/>
            </p:cNvPicPr>
            <p:nvPr/>
          </p:nvPicPr>
          <p:blipFill>
            <a:blip r:embed="rId2" cstate="print"/>
            <a:stretch>
              <a:fillRect/>
            </a:stretch>
          </p:blipFill>
          <p:spPr>
            <a:xfrm>
              <a:off x="1199659" y="5205012"/>
              <a:ext cx="420013" cy="322083"/>
            </a:xfrm>
            <a:prstGeom prst="rect">
              <a:avLst/>
            </a:prstGeom>
          </p:spPr>
        </p:pic>
      </p:grpSp>
      <p:cxnSp>
        <p:nvCxnSpPr>
          <p:cNvPr id="92" name="直接连接符 91">
            <a:extLst>
              <a:ext uri="{FF2B5EF4-FFF2-40B4-BE49-F238E27FC236}">
                <a16:creationId xmlns:a16="http://schemas.microsoft.com/office/drawing/2014/main" id="{517F79E6-9CAB-4AE3-B2F1-67C8FDB74BBC}"/>
              </a:ext>
            </a:extLst>
          </p:cNvPr>
          <p:cNvCxnSpPr>
            <a:cxnSpLocks/>
          </p:cNvCxnSpPr>
          <p:nvPr/>
        </p:nvCxnSpPr>
        <p:spPr>
          <a:xfrm>
            <a:off x="5446214" y="5067610"/>
            <a:ext cx="7052" cy="549126"/>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28174495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2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5"/>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96"/>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0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02"/>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04"/>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12"/>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4"/>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p:bldP spid="10" grpId="0"/>
      <p:bldP spid="11" grpId="0"/>
      <p:bldP spid="12" grpId="0"/>
      <p:bldP spid="13" grpId="0"/>
      <p:bldP spid="14" grpId="0"/>
      <p:bldP spid="15" grpId="0"/>
      <p:bldP spid="26" grpId="0"/>
      <p:bldP spid="27" grpId="0"/>
      <p:bldP spid="28" grpId="0"/>
      <p:bldP spid="34" grpId="0"/>
      <p:bldP spid="36" grpId="0"/>
      <p:bldP spid="42" grpId="0"/>
      <p:bldP spid="43" grpId="0"/>
      <p:bldP spid="44" grpId="0"/>
      <p:bldP spid="45" grpId="0"/>
      <p:bldP spid="49" grpId="0"/>
      <p:bldP spid="50" grpId="0"/>
      <p:bldP spid="51" grpId="0"/>
      <p:bldP spid="55" grpId="0"/>
      <p:bldP spid="56" grpId="0"/>
      <p:bldP spid="57" grpId="0"/>
      <p:bldP spid="60" grpId="0"/>
      <p:bldP spid="70" grpId="0"/>
      <p:bldP spid="71" grpId="0"/>
      <p:bldP spid="79" grpId="0" animBg="1"/>
      <p:bldP spid="93" grpId="0"/>
      <p:bldP spid="94" grpId="0"/>
      <p:bldP spid="95" grpId="0"/>
      <p:bldP spid="100" grpId="0"/>
      <p:bldP spid="101" grpId="0"/>
      <p:bldP spid="110" grpId="0"/>
      <p:bldP spid="114" grpId="0"/>
      <p:bldP spid="1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905" y="764704"/>
            <a:ext cx="8229600" cy="660930"/>
          </a:xfrm>
        </p:spPr>
        <p:txBody>
          <a:bodyPr>
            <a:normAutofit/>
          </a:bodyPr>
          <a:lstStyle/>
          <a:p>
            <a:pPr marL="571500" indent="-571500">
              <a:buClr>
                <a:srgbClr val="FF0000"/>
              </a:buClr>
            </a:pPr>
            <a:r>
              <a:rPr lang="en-US" altLang="zh-CN" sz="2800" dirty="0">
                <a:solidFill>
                  <a:srgbClr val="FF0000"/>
                </a:solidFill>
                <a:latin typeface="Arial" charset="0"/>
                <a:ea typeface="宋体" charset="-122"/>
                <a:cs typeface="+mn-cs"/>
                <a:sym typeface="+mn-ea"/>
              </a:rPr>
              <a:t>6.2.2 </a:t>
            </a:r>
            <a:r>
              <a:rPr lang="zh-CN" altLang="en-US" sz="2800" dirty="0">
                <a:solidFill>
                  <a:srgbClr val="FF0000"/>
                </a:solidFill>
                <a:latin typeface="Arial" charset="0"/>
                <a:ea typeface="宋体" charset="-122"/>
                <a:cs typeface="+mn-cs"/>
                <a:sym typeface="+mn-ea"/>
              </a:rPr>
              <a:t>广义表的基本运算</a:t>
            </a:r>
            <a:endParaRPr lang="zh-CN" altLang="en-US" sz="2800" dirty="0">
              <a:solidFill>
                <a:srgbClr val="FF0000"/>
              </a:solidFill>
              <a:latin typeface="Arial" charset="0"/>
              <a:ea typeface="宋体" charset="-122"/>
              <a:cs typeface="+mn-cs"/>
            </a:endParaRPr>
          </a:p>
        </p:txBody>
      </p:sp>
      <p:sp>
        <p:nvSpPr>
          <p:cNvPr id="3" name="内容占位符 2"/>
          <p:cNvSpPr>
            <a:spLocks noGrp="1"/>
          </p:cNvSpPr>
          <p:nvPr>
            <p:ph idx="1"/>
          </p:nvPr>
        </p:nvSpPr>
        <p:spPr>
          <a:xfrm>
            <a:off x="611188" y="1341438"/>
            <a:ext cx="7993062" cy="4751858"/>
          </a:xfrm>
        </p:spPr>
        <p:txBody>
          <a:bodyPr/>
          <a:lstStyle/>
          <a:p>
            <a:pPr>
              <a:buClr>
                <a:srgbClr val="FF0000"/>
              </a:buClr>
              <a:buFont typeface="Wingdings" pitchFamily="2" charset="2"/>
              <a:buChar char="p"/>
            </a:pPr>
            <a:r>
              <a:rPr lang="zh-CN" altLang="en-US" sz="2000" b="1" dirty="0">
                <a:latin typeface="仿宋" panose="02010609060101010101" pitchFamily="49" charset="-122"/>
                <a:cs typeface="宋体" panose="02010600030101010101" pitchFamily="2" charset="-122"/>
                <a:sym typeface="+mn-ea"/>
              </a:rPr>
              <a:t>例如：前列表中各广义</a:t>
            </a:r>
            <a:r>
              <a:rPr lang="zh-CN" altLang="en-US" sz="2000" b="1" dirty="0">
                <a:cs typeface="宋体" panose="02010600030101010101" pitchFamily="2" charset="-122"/>
                <a:sym typeface="+mn-ea"/>
              </a:rPr>
              <a:t>对广义表的运算可以定义多个，其中有两个最基本的运算，即</a:t>
            </a:r>
            <a:r>
              <a:rPr lang="zh-CN" altLang="en-US" sz="2000" b="1" dirty="0">
                <a:solidFill>
                  <a:srgbClr val="0000FF"/>
                </a:solidFill>
                <a:cs typeface="黑体" panose="02010609060101010101" pitchFamily="2" charset="-122"/>
                <a:sym typeface="+mn-ea"/>
              </a:rPr>
              <a:t>取表头</a:t>
            </a:r>
            <a:r>
              <a:rPr lang="zh-CN" altLang="en-US" sz="2000" b="1" dirty="0">
                <a:cs typeface="宋体" panose="02010600030101010101" pitchFamily="2" charset="-122"/>
                <a:sym typeface="+mn-ea"/>
              </a:rPr>
              <a:t>和</a:t>
            </a:r>
            <a:r>
              <a:rPr lang="zh-CN" altLang="en-US" sz="2000" b="1" dirty="0">
                <a:solidFill>
                  <a:srgbClr val="0000FF"/>
                </a:solidFill>
                <a:cs typeface="黑体" panose="02010609060101010101" pitchFamily="2" charset="-122"/>
                <a:sym typeface="+mn-ea"/>
              </a:rPr>
              <a:t>取表尾</a:t>
            </a:r>
            <a:r>
              <a:rPr lang="zh-CN" altLang="en-US" sz="2000" b="1" dirty="0">
                <a:cs typeface="宋体" panose="02010600030101010101" pitchFamily="2" charset="-122"/>
                <a:sym typeface="+mn-ea"/>
              </a:rPr>
              <a:t>运算。</a:t>
            </a:r>
          </a:p>
          <a:p>
            <a:pPr lvl="1">
              <a:buClr>
                <a:srgbClr val="FF0000"/>
              </a:buClr>
              <a:buFont typeface="Wingdings" pitchFamily="2" charset="2"/>
              <a:buChar char="u"/>
            </a:pPr>
            <a:r>
              <a:rPr lang="en-US" altLang="zh-CN" sz="2000" b="1" dirty="0">
                <a:cs typeface="宋体" panose="02010600030101010101" pitchFamily="2" charset="-122"/>
                <a:sym typeface="+mn-ea"/>
              </a:rPr>
              <a:t>(1)</a:t>
            </a:r>
            <a:r>
              <a:rPr lang="zh-CN" altLang="en-US" sz="2000" b="1" dirty="0">
                <a:solidFill>
                  <a:srgbClr val="FF0000"/>
                </a:solidFill>
                <a:cs typeface="宋体" panose="02010600030101010101" pitchFamily="2" charset="-122"/>
                <a:sym typeface="+mn-ea"/>
              </a:rPr>
              <a:t>取表头</a:t>
            </a:r>
            <a:r>
              <a:rPr lang="zh-CN" altLang="en-US" sz="2000" b="1" dirty="0">
                <a:cs typeface="宋体" panose="02010600030101010101" pitchFamily="2" charset="-122"/>
                <a:sym typeface="+mn-ea"/>
              </a:rPr>
              <a:t>：可用函数</a:t>
            </a:r>
            <a:r>
              <a:rPr lang="en-US" altLang="zh-CN" sz="2000" b="1" dirty="0">
                <a:solidFill>
                  <a:srgbClr val="0000FF"/>
                </a:solidFill>
                <a:cs typeface="宋体" panose="02010600030101010101" pitchFamily="2" charset="-122"/>
                <a:sym typeface="+mn-ea"/>
              </a:rPr>
              <a:t>head(</a:t>
            </a:r>
            <a:r>
              <a:rPr lang="en-US" altLang="zh-CN" sz="2000" b="1" i="1" dirty="0">
                <a:solidFill>
                  <a:srgbClr val="0000FF"/>
                </a:solidFill>
                <a:cs typeface="宋体" panose="02010600030101010101" pitchFamily="2" charset="-122"/>
                <a:sym typeface="+mn-ea"/>
              </a:rPr>
              <a:t>L</a:t>
            </a:r>
            <a:r>
              <a:rPr lang="en-US" altLang="zh-CN" sz="2000" b="1" dirty="0">
                <a:solidFill>
                  <a:srgbClr val="0000FF"/>
                </a:solidFill>
                <a:cs typeface="宋体" panose="02010600030101010101" pitchFamily="2" charset="-122"/>
                <a:sym typeface="+mn-ea"/>
              </a:rPr>
              <a:t>)</a:t>
            </a:r>
            <a:r>
              <a:rPr lang="zh-CN" altLang="en-US" sz="2000" b="1" dirty="0">
                <a:cs typeface="宋体" panose="02010600030101010101" pitchFamily="2" charset="-122"/>
                <a:sym typeface="+mn-ea"/>
              </a:rPr>
              <a:t>表示</a:t>
            </a:r>
            <a:endParaRPr lang="en-US" altLang="zh-CN" sz="2000" b="1" dirty="0">
              <a:cs typeface="宋体" panose="02010600030101010101" pitchFamily="2" charset="-122"/>
              <a:sym typeface="+mn-ea"/>
            </a:endParaRPr>
          </a:p>
          <a:p>
            <a:pPr marL="0" indent="0">
              <a:buNone/>
            </a:pPr>
            <a:r>
              <a:rPr lang="zh-CN" altLang="en-US" sz="2000" b="1" dirty="0">
                <a:cs typeface="宋体" panose="02010600030101010101" pitchFamily="2" charset="-122"/>
                <a:sym typeface="+mn-ea"/>
              </a:rPr>
              <a:t>                    </a:t>
            </a:r>
            <a:r>
              <a:rPr lang="zh-CN" altLang="en-US" sz="2000" b="1" dirty="0">
                <a:solidFill>
                  <a:srgbClr val="FF0000"/>
                </a:solidFill>
                <a:cs typeface="宋体" panose="02010600030101010101" pitchFamily="2" charset="-122"/>
                <a:sym typeface="+mn-ea"/>
              </a:rPr>
              <a:t>功能</a:t>
            </a:r>
            <a:r>
              <a:rPr lang="zh-CN" altLang="en-US" sz="2000" b="1" dirty="0">
                <a:cs typeface="宋体" panose="02010600030101010101" pitchFamily="2" charset="-122"/>
                <a:sym typeface="+mn-ea"/>
              </a:rPr>
              <a:t>：返回广义表</a:t>
            </a:r>
            <a:r>
              <a:rPr lang="en-US" altLang="zh-CN" sz="2000" b="1" i="1" dirty="0">
                <a:cs typeface="CG Times" charset="0"/>
                <a:sym typeface="+mn-ea"/>
              </a:rPr>
              <a:t>L</a:t>
            </a:r>
            <a:r>
              <a:rPr lang="zh-CN" altLang="en-US" sz="2000" b="1" dirty="0">
                <a:cs typeface="宋体" panose="02010600030101010101" pitchFamily="2" charset="-122"/>
                <a:sym typeface="+mn-ea"/>
              </a:rPr>
              <a:t>的第一个</a:t>
            </a:r>
            <a:r>
              <a:rPr lang="zh-CN" altLang="en-US" sz="2000" b="1" dirty="0">
                <a:solidFill>
                  <a:srgbClr val="FF0000"/>
                </a:solidFill>
                <a:cs typeface="宋体" panose="02010600030101010101" pitchFamily="2" charset="-122"/>
                <a:sym typeface="+mn-ea"/>
              </a:rPr>
              <a:t>元素</a:t>
            </a:r>
            <a:r>
              <a:rPr lang="zh-CN" altLang="en-US" sz="2000" b="1" dirty="0">
                <a:cs typeface="宋体" panose="02010600030101010101" pitchFamily="2" charset="-122"/>
                <a:sym typeface="+mn-ea"/>
              </a:rPr>
              <a:t>。</a:t>
            </a:r>
          </a:p>
          <a:p>
            <a:pPr lvl="1">
              <a:buClr>
                <a:srgbClr val="FF0000"/>
              </a:buClr>
              <a:buFont typeface="Wingdings" pitchFamily="2" charset="2"/>
              <a:buChar char="u"/>
            </a:pPr>
            <a:r>
              <a:rPr lang="en-US" altLang="zh-CN" sz="2000" b="1" dirty="0">
                <a:cs typeface="宋体" panose="02010600030101010101" pitchFamily="2" charset="-122"/>
                <a:sym typeface="+mn-ea"/>
              </a:rPr>
              <a:t>(2)</a:t>
            </a:r>
            <a:r>
              <a:rPr lang="zh-CN" altLang="en-US" sz="2000" b="1" dirty="0">
                <a:solidFill>
                  <a:srgbClr val="FF0000"/>
                </a:solidFill>
                <a:cs typeface="宋体" panose="02010600030101010101" pitchFamily="2" charset="-122"/>
                <a:sym typeface="+mn-ea"/>
              </a:rPr>
              <a:t>取表尾</a:t>
            </a:r>
            <a:r>
              <a:rPr lang="zh-CN" altLang="en-US" sz="2000" b="1" dirty="0">
                <a:cs typeface="宋体" panose="02010600030101010101" pitchFamily="2" charset="-122"/>
                <a:sym typeface="+mn-ea"/>
              </a:rPr>
              <a:t>：可用函数</a:t>
            </a:r>
            <a:r>
              <a:rPr lang="en-US" altLang="zh-CN" sz="2000" b="1" dirty="0">
                <a:solidFill>
                  <a:srgbClr val="0000FF"/>
                </a:solidFill>
                <a:cs typeface="宋体" panose="02010600030101010101" pitchFamily="2" charset="-122"/>
                <a:sym typeface="+mn-ea"/>
              </a:rPr>
              <a:t>tail(</a:t>
            </a:r>
            <a:r>
              <a:rPr lang="en-US" altLang="zh-CN" sz="2000" b="1" i="1" dirty="0">
                <a:solidFill>
                  <a:srgbClr val="0000FF"/>
                </a:solidFill>
                <a:cs typeface="宋体" panose="02010600030101010101" pitchFamily="2" charset="-122"/>
                <a:sym typeface="+mn-ea"/>
              </a:rPr>
              <a:t>L</a:t>
            </a:r>
            <a:r>
              <a:rPr lang="en-US" altLang="zh-CN" sz="2000" b="1" dirty="0">
                <a:solidFill>
                  <a:srgbClr val="0000FF"/>
                </a:solidFill>
                <a:cs typeface="宋体" panose="02010600030101010101" pitchFamily="2" charset="-122"/>
                <a:sym typeface="+mn-ea"/>
              </a:rPr>
              <a:t>)</a:t>
            </a:r>
            <a:r>
              <a:rPr lang="zh-CN" altLang="en-US" sz="2000" b="1" dirty="0">
                <a:cs typeface="宋体" panose="02010600030101010101" pitchFamily="2" charset="-122"/>
                <a:sym typeface="+mn-ea"/>
              </a:rPr>
              <a:t>表示，</a:t>
            </a:r>
            <a:endParaRPr lang="en-US" altLang="zh-CN" sz="2000" b="1" dirty="0">
              <a:cs typeface="宋体" panose="02010600030101010101" pitchFamily="2" charset="-122"/>
              <a:sym typeface="+mn-ea"/>
            </a:endParaRPr>
          </a:p>
          <a:p>
            <a:pPr marL="471805" lvl="1" indent="0">
              <a:buNone/>
            </a:pPr>
            <a:r>
              <a:rPr lang="en-US" altLang="zh-CN" sz="2000" b="1" dirty="0">
                <a:cs typeface="宋体" panose="02010600030101010101" pitchFamily="2" charset="-122"/>
                <a:sym typeface="+mn-ea"/>
              </a:rPr>
              <a:t>             </a:t>
            </a:r>
            <a:r>
              <a:rPr lang="zh-CN" altLang="en-US" sz="2000" b="1" dirty="0">
                <a:solidFill>
                  <a:srgbClr val="FF0000"/>
                </a:solidFill>
                <a:cs typeface="宋体" panose="02010600030101010101" pitchFamily="2" charset="-122"/>
                <a:sym typeface="+mn-ea"/>
              </a:rPr>
              <a:t>功能</a:t>
            </a:r>
            <a:r>
              <a:rPr lang="zh-CN" altLang="en-US" sz="2000" b="1" dirty="0">
                <a:cs typeface="宋体" panose="02010600030101010101" pitchFamily="2" charset="-122"/>
                <a:sym typeface="+mn-ea"/>
              </a:rPr>
              <a:t>：返回从广义表</a:t>
            </a:r>
            <a:r>
              <a:rPr lang="en-US" altLang="zh-CN" sz="2000" b="1" i="1" dirty="0">
                <a:cs typeface="CG Times" charset="0"/>
                <a:sym typeface="+mn-ea"/>
              </a:rPr>
              <a:t>L</a:t>
            </a:r>
            <a:r>
              <a:rPr lang="zh-CN" altLang="en-US" sz="2000" b="1" dirty="0">
                <a:cs typeface="宋体" panose="02010600030101010101" pitchFamily="2" charset="-122"/>
                <a:sym typeface="+mn-ea"/>
              </a:rPr>
              <a:t>中删除第一个元素后所得到的</a:t>
            </a:r>
            <a:r>
              <a:rPr lang="zh-CN" altLang="en-US" sz="2000" b="1" dirty="0">
                <a:solidFill>
                  <a:srgbClr val="FF0000"/>
                </a:solidFill>
                <a:cs typeface="宋体" panose="02010600030101010101" pitchFamily="2" charset="-122"/>
                <a:sym typeface="+mn-ea"/>
              </a:rPr>
              <a:t>表</a:t>
            </a:r>
            <a:r>
              <a:rPr lang="zh-CN" altLang="en-US" sz="2000" b="1" dirty="0">
                <a:cs typeface="宋体" panose="02010600030101010101" pitchFamily="2" charset="-122"/>
                <a:sym typeface="+mn-ea"/>
              </a:rPr>
              <a:t>。</a:t>
            </a:r>
          </a:p>
          <a:p>
            <a:pPr>
              <a:buClr>
                <a:srgbClr val="FF0000"/>
              </a:buClr>
              <a:buFont typeface="Wingdings" pitchFamily="2" charset="2"/>
              <a:buChar char="p"/>
            </a:pPr>
            <a:r>
              <a:rPr lang="zh-CN" altLang="en-US" sz="2000" b="1" dirty="0">
                <a:latin typeface="仿宋" panose="02010609060101010101" pitchFamily="49" charset="-122"/>
                <a:cs typeface="宋体" panose="02010600030101010101" pitchFamily="2" charset="-122"/>
                <a:sym typeface="+mn-ea"/>
              </a:rPr>
              <a:t>表的取表头、取表尾运算的相应结果如下：</a:t>
            </a:r>
            <a:endParaRPr lang="zh-CN" altLang="en-US" sz="2000" b="1" dirty="0"/>
          </a:p>
          <a:p>
            <a:endParaRPr lang="zh-CN" altLang="en-US" sz="2000" dirty="0"/>
          </a:p>
        </p:txBody>
      </p:sp>
      <p:sp>
        <p:nvSpPr>
          <p:cNvPr id="7" name="文本框 6">
            <a:extLst>
              <a:ext uri="{FF2B5EF4-FFF2-40B4-BE49-F238E27FC236}">
                <a16:creationId xmlns:a16="http://schemas.microsoft.com/office/drawing/2014/main" id="{4C427994-AA70-42E6-BE3C-4A249D2DDA42}"/>
              </a:ext>
            </a:extLst>
          </p:cNvPr>
          <p:cNvSpPr txBox="1"/>
          <p:nvPr/>
        </p:nvSpPr>
        <p:spPr>
          <a:xfrm>
            <a:off x="3411539" y="3936901"/>
            <a:ext cx="5328592" cy="2600712"/>
          </a:xfrm>
          <a:prstGeom prst="rect">
            <a:avLst/>
          </a:prstGeom>
          <a:noFill/>
        </p:spPr>
        <p:txBody>
          <a:bodyPr wrap="square" rtlCol="0">
            <a:spAutoFit/>
          </a:bodyPr>
          <a:lstStyle/>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head(A)=a;   tail(A)=(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a:t>
            </a:r>
            <a:r>
              <a:rPr lang="en-US" altLang="zh-CN" sz="2000" b="1" strike="sngStrike"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head(B)=a;  tail(B)=(b,(</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strike="sngStrike"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head(C)=A;      tail(C)=(B)</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head(D)=d;      tail(D)=(D)</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head(E)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tail(E)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不能求解</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head(F)=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tail(F)=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d,e,f</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p>
        </p:txBody>
      </p:sp>
      <p:sp>
        <p:nvSpPr>
          <p:cNvPr id="8" name="文本框 7">
            <a:extLst>
              <a:ext uri="{FF2B5EF4-FFF2-40B4-BE49-F238E27FC236}">
                <a16:creationId xmlns:a16="http://schemas.microsoft.com/office/drawing/2014/main" id="{3B3829BC-E74D-4669-A8B6-F5F3C0D3A13C}"/>
              </a:ext>
            </a:extLst>
          </p:cNvPr>
          <p:cNvSpPr txBox="1"/>
          <p:nvPr/>
        </p:nvSpPr>
        <p:spPr>
          <a:xfrm>
            <a:off x="1035860" y="3883041"/>
            <a:ext cx="3016003" cy="2323713"/>
          </a:xfrm>
          <a:prstGeom prst="rect">
            <a:avLst/>
          </a:prstGeom>
          <a:noFill/>
        </p:spPr>
        <p:txBody>
          <a:bodyPr wrap="square" rtlCol="0">
            <a:spAutoFit/>
          </a:bodyPr>
          <a:lstStyle/>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C=(A,B)</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d,e,f</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4587E966-A7F7-4FB3-8588-1DCC8CB4766A}"/>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23</a:t>
            </a:fld>
            <a:endParaRPr lang="zh-CN" altLang="en-US" strike="noStrike" noProof="1"/>
          </a:p>
        </p:txBody>
      </p:sp>
      <p:grpSp>
        <p:nvGrpSpPr>
          <p:cNvPr id="9" name="组合 8"/>
          <p:cNvGrpSpPr/>
          <p:nvPr/>
        </p:nvGrpSpPr>
        <p:grpSpPr>
          <a:xfrm>
            <a:off x="539552" y="116632"/>
            <a:ext cx="3757930" cy="664430"/>
            <a:chOff x="999690" y="5025490"/>
            <a:chExt cx="3757930" cy="664430"/>
          </a:xfrm>
        </p:grpSpPr>
        <p:sp>
          <p:nvSpPr>
            <p:cNvPr id="10"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广义表</a:t>
              </a:r>
            </a:p>
          </p:txBody>
        </p:sp>
        <p:pic>
          <p:nvPicPr>
            <p:cNvPr id="12" name="图片 11"/>
            <p:cNvPicPr>
              <a:picLocks noChangeAspect="1"/>
            </p:cNvPicPr>
            <p:nvPr/>
          </p:nvPicPr>
          <p:blipFill>
            <a:blip r:embed="rId2" cstate="print"/>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35470963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457200" y="1073805"/>
            <a:ext cx="8229600" cy="4678451"/>
          </a:xfrm>
        </p:spPr>
        <p:txBody>
          <a:bodyPr/>
          <a:lstStyle/>
          <a:p>
            <a:pPr>
              <a:buClr>
                <a:srgbClr val="FF0000"/>
              </a:buClr>
              <a:buFont typeface="Wingdings" panose="05000000000000000000" pitchFamily="2" charset="2"/>
              <a:buChar char="n"/>
            </a:pPr>
            <a:r>
              <a:rPr lang="zh-CN" altLang="zh-CN" sz="2400" b="1" dirty="0"/>
              <a:t>取出广义表</a:t>
            </a:r>
            <a:r>
              <a:rPr lang="en-US" altLang="zh-CN" sz="2400" b="1" dirty="0"/>
              <a:t>A==(((</a:t>
            </a:r>
            <a:r>
              <a:rPr lang="en-US" altLang="zh-CN" sz="2400" b="1" dirty="0" err="1"/>
              <a:t>a,b</a:t>
            </a:r>
            <a:r>
              <a:rPr lang="en-US" altLang="zh-CN" sz="2400" b="1" dirty="0"/>
              <a:t>), (</a:t>
            </a:r>
            <a:r>
              <a:rPr lang="en-US" altLang="zh-CN" sz="2400" b="1" dirty="0" err="1"/>
              <a:t>c,d</a:t>
            </a:r>
            <a:r>
              <a:rPr lang="en-US" altLang="zh-CN" sz="2400" b="1" dirty="0"/>
              <a:t>)), (e,(</a:t>
            </a:r>
            <a:r>
              <a:rPr lang="en-US" altLang="zh-CN" sz="2400" b="1" dirty="0" err="1"/>
              <a:t>f,g</a:t>
            </a:r>
            <a:r>
              <a:rPr lang="en-US" altLang="zh-CN" sz="2400" b="1" dirty="0"/>
              <a:t>)))</a:t>
            </a:r>
            <a:r>
              <a:rPr lang="zh-CN" altLang="zh-CN" sz="2400" b="1" dirty="0"/>
              <a:t>中原子</a:t>
            </a:r>
            <a:r>
              <a:rPr lang="en-US" altLang="zh-CN" sz="2400" b="1" dirty="0"/>
              <a:t>d</a:t>
            </a:r>
            <a:r>
              <a:rPr lang="zh-CN" altLang="zh-CN" sz="2400" b="1" dirty="0"/>
              <a:t>的函数是</a:t>
            </a:r>
            <a:r>
              <a:rPr lang="en-US" altLang="zh-CN" sz="2400" b="1" dirty="0"/>
              <a:t>________________________</a:t>
            </a:r>
            <a:r>
              <a:rPr lang="zh-CN" altLang="zh-CN" b="1" dirty="0"/>
              <a:t>。</a:t>
            </a:r>
            <a:endParaRPr lang="zh-CN" altLang="en-US" b="1"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矩形 4"/>
          <p:cNvSpPr/>
          <p:nvPr/>
        </p:nvSpPr>
        <p:spPr>
          <a:xfrm>
            <a:off x="971600" y="1556792"/>
            <a:ext cx="3425938" cy="400110"/>
          </a:xfrm>
          <a:prstGeom prst="rect">
            <a:avLst/>
          </a:prstGeom>
        </p:spPr>
        <p:txBody>
          <a:bodyPr wrap="none">
            <a:spAutoFit/>
          </a:bodyPr>
          <a:lstStyle/>
          <a:p>
            <a:r>
              <a:rPr lang="en-US" altLang="zh-CN" sz="2000" b="1" kern="100" dirty="0">
                <a:solidFill>
                  <a:srgbClr val="0000FF"/>
                </a:solidFill>
                <a:latin typeface="Times New Roman" panose="02020603050405020304" pitchFamily="18" charset="0"/>
                <a:ea typeface="宋体" panose="02010600030101010101" pitchFamily="2" charset="-122"/>
              </a:rPr>
              <a:t>head(tail(head(tail(head(A))))</a:t>
            </a:r>
            <a:endParaRPr lang="zh-CN" altLang="en-US" sz="2000" b="1" dirty="0">
              <a:solidFill>
                <a:srgbClr val="0000FF"/>
              </a:solidFill>
            </a:endParaRPr>
          </a:p>
        </p:txBody>
      </p:sp>
    </p:spTree>
    <p:extLst>
      <p:ext uri="{BB962C8B-B14F-4D97-AF65-F5344CB8AC3E}">
        <p14:creationId xmlns:p14="http://schemas.microsoft.com/office/powerpoint/2010/main" val="6542220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4650" y="764704"/>
            <a:ext cx="8229600" cy="660930"/>
          </a:xfrm>
        </p:spPr>
        <p:txBody>
          <a:bodyPr>
            <a:normAutofit/>
          </a:bodyPr>
          <a:lstStyle/>
          <a:p>
            <a:pPr marL="457200" indent="-457200">
              <a:buClr>
                <a:srgbClr val="FF0000"/>
              </a:buClr>
            </a:pPr>
            <a:r>
              <a:rPr lang="en-US" altLang="zh-CN" sz="2800" dirty="0">
                <a:solidFill>
                  <a:srgbClr val="FF0000"/>
                </a:solidFill>
                <a:latin typeface="Arial" charset="0"/>
                <a:ea typeface="宋体" charset="-122"/>
                <a:cs typeface="+mn-cs"/>
                <a:sym typeface="+mn-ea"/>
              </a:rPr>
              <a:t>6</a:t>
            </a:r>
            <a:r>
              <a:rPr lang="zh-CN" altLang="en-US" sz="2800" dirty="0">
                <a:solidFill>
                  <a:srgbClr val="FF0000"/>
                </a:solidFill>
                <a:latin typeface="Arial" charset="0"/>
                <a:ea typeface="宋体" charset="-122"/>
                <a:cs typeface="+mn-cs"/>
                <a:sym typeface="+mn-ea"/>
              </a:rPr>
              <a:t>.</a:t>
            </a:r>
            <a:r>
              <a:rPr lang="en-US" altLang="zh-CN" sz="2800" dirty="0">
                <a:solidFill>
                  <a:srgbClr val="FF0000"/>
                </a:solidFill>
                <a:latin typeface="Arial" charset="0"/>
                <a:ea typeface="宋体" charset="-122"/>
                <a:cs typeface="+mn-cs"/>
                <a:sym typeface="+mn-ea"/>
              </a:rPr>
              <a:t>3</a:t>
            </a:r>
            <a:r>
              <a:rPr lang="zh-CN" altLang="en-US" sz="2800" dirty="0">
                <a:solidFill>
                  <a:srgbClr val="FF0000"/>
                </a:solidFill>
                <a:latin typeface="Arial" charset="0"/>
                <a:ea typeface="宋体" charset="-122"/>
                <a:cs typeface="+mn-cs"/>
                <a:sym typeface="+mn-ea"/>
              </a:rPr>
              <a:t>.3 广义表的存储</a:t>
            </a:r>
            <a:endParaRPr lang="zh-CN" altLang="en-US" sz="2800" dirty="0">
              <a:solidFill>
                <a:srgbClr val="FF0000"/>
              </a:solidFill>
              <a:latin typeface="Arial" charset="0"/>
              <a:ea typeface="宋体" charset="-122"/>
              <a:cs typeface="+mn-cs"/>
            </a:endParaRPr>
          </a:p>
        </p:txBody>
      </p:sp>
      <p:sp>
        <p:nvSpPr>
          <p:cNvPr id="3" name="内容占位符 2"/>
          <p:cNvSpPr>
            <a:spLocks noGrp="1"/>
          </p:cNvSpPr>
          <p:nvPr>
            <p:ph idx="1"/>
          </p:nvPr>
        </p:nvSpPr>
        <p:spPr>
          <a:xfrm>
            <a:off x="611188" y="1341438"/>
            <a:ext cx="8281292" cy="4607842"/>
          </a:xfrm>
        </p:spPr>
        <p:txBody>
          <a:bodyPr/>
          <a:lstStyle/>
          <a:p>
            <a:pPr>
              <a:buClr>
                <a:srgbClr val="FF0000"/>
              </a:buClr>
              <a:buFont typeface="Wingdings" panose="05000000000000000000" pitchFamily="2" charset="2"/>
              <a:buChar char="n"/>
            </a:pPr>
            <a:r>
              <a:rPr lang="zh-CN" altLang="en-US" sz="2000" b="1" dirty="0"/>
              <a:t>广义表的存储结构显然要比线性表复杂得多，原因是每个元素的类型可能是原子，也可能是一个表。</a:t>
            </a:r>
            <a:endParaRPr lang="en-US" altLang="zh-CN" sz="2000" b="1" dirty="0"/>
          </a:p>
          <a:p>
            <a:pPr lvl="1">
              <a:buClr>
                <a:srgbClr val="FF0000"/>
              </a:buClr>
              <a:buFont typeface="Wingdings" pitchFamily="2" charset="2"/>
              <a:buChar char="u"/>
            </a:pPr>
            <a:r>
              <a:rPr lang="zh-CN" altLang="en-US" sz="2000" b="1" dirty="0"/>
              <a:t>为此，需要为每个元素设置</a:t>
            </a:r>
            <a:r>
              <a:rPr lang="zh-CN" altLang="en-US" sz="2000" b="1" dirty="0">
                <a:solidFill>
                  <a:srgbClr val="FF0000"/>
                </a:solidFill>
              </a:rPr>
              <a:t>区分标志</a:t>
            </a:r>
            <a:r>
              <a:rPr lang="zh-CN" altLang="en-US" sz="2000" b="1" dirty="0"/>
              <a:t>，以</a:t>
            </a:r>
            <a:r>
              <a:rPr lang="zh-CN" altLang="en-US" sz="2000" b="1" dirty="0">
                <a:solidFill>
                  <a:srgbClr val="FF0000"/>
                </a:solidFill>
              </a:rPr>
              <a:t>区分原子和子表</a:t>
            </a:r>
            <a:r>
              <a:rPr lang="zh-CN" altLang="en-US" sz="2000" b="1" dirty="0"/>
              <a:t>。</a:t>
            </a:r>
            <a:endParaRPr lang="en-US" altLang="zh-CN" sz="2000" b="1" dirty="0"/>
          </a:p>
          <a:p>
            <a:pPr>
              <a:buClr>
                <a:srgbClr val="FF0000"/>
              </a:buClr>
              <a:buFont typeface="Wingdings" panose="05000000000000000000" pitchFamily="2" charset="2"/>
              <a:buChar char="n"/>
            </a:pPr>
            <a:r>
              <a:rPr lang="zh-CN" altLang="en-US" sz="2000" b="1" dirty="0"/>
              <a:t>广义表的存储形式有多种，下面介绍两种最简单的存储形式。</a:t>
            </a:r>
          </a:p>
          <a:p>
            <a:pPr marL="0" indent="0">
              <a:buNone/>
            </a:pPr>
            <a:r>
              <a:rPr lang="zh-CN" altLang="en-US" sz="2000" b="1" dirty="0">
                <a:solidFill>
                  <a:srgbClr val="0000FF"/>
                </a:solidFill>
              </a:rPr>
              <a:t>（</a:t>
            </a:r>
            <a:r>
              <a:rPr lang="en-US" altLang="zh-CN" sz="2000" b="1" dirty="0">
                <a:solidFill>
                  <a:srgbClr val="0000FF"/>
                </a:solidFill>
              </a:rPr>
              <a:t>1</a:t>
            </a:r>
            <a:r>
              <a:rPr lang="zh-CN" altLang="en-US" sz="2000" b="1" dirty="0">
                <a:solidFill>
                  <a:srgbClr val="0000FF"/>
                </a:solidFill>
              </a:rPr>
              <a:t>）单链表存储法</a:t>
            </a:r>
            <a:endParaRPr lang="en-US" altLang="zh-CN" sz="2000" b="1" dirty="0">
              <a:solidFill>
                <a:srgbClr val="0000FF"/>
              </a:solidFill>
            </a:endParaRPr>
          </a:p>
          <a:p>
            <a:pPr lvl="1">
              <a:buClr>
                <a:srgbClr val="FF0000"/>
              </a:buClr>
              <a:buFont typeface="Wingdings" pitchFamily="2" charset="2"/>
              <a:buChar char="u"/>
            </a:pPr>
            <a:r>
              <a:rPr lang="zh-CN" altLang="en-US" sz="2000" b="1" dirty="0"/>
              <a:t>一种简单的存储形式是</a:t>
            </a:r>
            <a:r>
              <a:rPr lang="zh-CN" altLang="en-US" sz="2000" b="1" dirty="0">
                <a:solidFill>
                  <a:srgbClr val="FF0000"/>
                </a:solidFill>
              </a:rPr>
              <a:t>单链表存储法</a:t>
            </a:r>
            <a:r>
              <a:rPr lang="zh-CN" altLang="en-US" sz="2000" b="1" dirty="0"/>
              <a:t>，其方法是：</a:t>
            </a:r>
          </a:p>
          <a:p>
            <a:pPr marL="457200" lvl="1" indent="0">
              <a:buNone/>
            </a:pPr>
            <a:r>
              <a:rPr lang="zh-CN" altLang="en-US" sz="1800" b="1" dirty="0"/>
              <a:t>1）从总体结构上看，为广义表中的每个元素设置一个结点，并将这些结</a:t>
            </a:r>
            <a:endParaRPr lang="en-US" altLang="zh-CN" sz="1800" b="1" dirty="0"/>
          </a:p>
          <a:p>
            <a:pPr marL="457200" lvl="1" indent="0">
              <a:buNone/>
            </a:pPr>
            <a:r>
              <a:rPr lang="en-US" altLang="zh-CN" sz="1800" b="1" dirty="0"/>
              <a:t>      </a:t>
            </a:r>
            <a:r>
              <a:rPr lang="zh-CN" altLang="en-US" sz="1800" b="1" dirty="0"/>
              <a:t>点按元素在表中的先后次序依次连接起来</a:t>
            </a:r>
            <a:r>
              <a:rPr lang="en-US" altLang="zh-CN" sz="1800" b="1" dirty="0"/>
              <a:t>(</a:t>
            </a:r>
            <a:r>
              <a:rPr lang="zh-CN" altLang="en-US" sz="1800" b="1" dirty="0"/>
              <a:t>就好像是一个单链表，故有  </a:t>
            </a:r>
            <a:endParaRPr lang="en-US" altLang="zh-CN" sz="1800" b="1" dirty="0"/>
          </a:p>
          <a:p>
            <a:pPr marL="457200" lvl="1" indent="0">
              <a:buNone/>
            </a:pPr>
            <a:r>
              <a:rPr lang="en-US" altLang="zh-CN" sz="1800" b="1" dirty="0"/>
              <a:t>      </a:t>
            </a:r>
            <a:r>
              <a:rPr lang="zh-CN" altLang="en-US" sz="1800" b="1" dirty="0"/>
              <a:t>此名</a:t>
            </a:r>
            <a:r>
              <a:rPr lang="en-US" altLang="zh-CN" sz="1800" b="1" dirty="0"/>
              <a:t>)</a:t>
            </a:r>
            <a:r>
              <a:rPr lang="zh-CN" altLang="en-US" sz="1800" b="1" dirty="0"/>
              <a:t>。</a:t>
            </a:r>
          </a:p>
          <a:p>
            <a:pPr marL="457200" lvl="1" indent="0">
              <a:buNone/>
            </a:pPr>
            <a:r>
              <a:rPr lang="zh-CN" altLang="en-US" sz="1800" b="1" dirty="0"/>
              <a:t>2）对表中每个结点这样设计：除了有一个指向下一个元素的后继指针</a:t>
            </a:r>
            <a:r>
              <a:rPr lang="en-US" altLang="zh-CN" sz="1800" b="1" dirty="0"/>
              <a:t>(</a:t>
            </a:r>
            <a:r>
              <a:rPr lang="zh-CN" altLang="en-US" sz="1800" b="1" dirty="0"/>
              <a:t>不</a:t>
            </a:r>
            <a:endParaRPr lang="en-US" altLang="zh-CN" sz="1800" b="1" dirty="0"/>
          </a:p>
          <a:p>
            <a:pPr marL="457200" lvl="1" indent="0">
              <a:buNone/>
            </a:pPr>
            <a:r>
              <a:rPr lang="en-US" altLang="zh-CN" sz="1800" b="1" dirty="0"/>
              <a:t>      </a:t>
            </a:r>
            <a:r>
              <a:rPr lang="zh-CN" altLang="en-US" sz="1800" b="1" dirty="0"/>
              <a:t>妨设为</a:t>
            </a:r>
            <a:r>
              <a:rPr lang="zh-CN" altLang="en-US" sz="1800" b="1" dirty="0">
                <a:solidFill>
                  <a:srgbClr val="0000FF"/>
                </a:solidFill>
              </a:rPr>
              <a:t>next</a:t>
            </a:r>
            <a:r>
              <a:rPr lang="en-US" altLang="zh-CN" sz="1800" b="1" dirty="0"/>
              <a:t>)</a:t>
            </a:r>
            <a:r>
              <a:rPr lang="zh-CN" altLang="en-US" sz="1800" b="1" dirty="0"/>
              <a:t>外，还要有两个字段：</a:t>
            </a:r>
            <a:endParaRPr lang="en-US" altLang="zh-CN" sz="1800" b="1" dirty="0"/>
          </a:p>
          <a:p>
            <a:pPr lvl="2">
              <a:buClr>
                <a:srgbClr val="FF0000"/>
              </a:buClr>
              <a:buFont typeface="Wingdings" pitchFamily="2" charset="2"/>
              <a:buChar char="Ø"/>
            </a:pPr>
            <a:r>
              <a:rPr lang="zh-CN" altLang="en-US" sz="1800" b="1" dirty="0"/>
              <a:t>其一是</a:t>
            </a:r>
            <a:r>
              <a:rPr lang="zh-CN" altLang="en-US" sz="1800" b="1" dirty="0">
                <a:solidFill>
                  <a:srgbClr val="FF0000"/>
                </a:solidFill>
              </a:rPr>
              <a:t>区分元素是原子和子表的标志</a:t>
            </a:r>
            <a:r>
              <a:rPr lang="en-US" altLang="zh-CN" sz="1800" b="1" dirty="0"/>
              <a:t>(</a:t>
            </a:r>
            <a:r>
              <a:rPr lang="zh-CN" altLang="en-US" sz="1800" b="1" dirty="0"/>
              <a:t>不妨设为</a:t>
            </a:r>
            <a:r>
              <a:rPr lang="zh-CN" altLang="en-US" sz="1800" b="1" dirty="0">
                <a:solidFill>
                  <a:srgbClr val="0000FF"/>
                </a:solidFill>
              </a:rPr>
              <a:t>tag</a:t>
            </a:r>
            <a:r>
              <a:rPr lang="zh-CN" altLang="en-US" sz="1800" b="1" dirty="0"/>
              <a:t>，并以取0表示元素是原子，取1表示元素是子表</a:t>
            </a:r>
            <a:r>
              <a:rPr lang="en-US" altLang="zh-CN" sz="1800" b="1" dirty="0"/>
              <a:t>)</a:t>
            </a:r>
            <a:r>
              <a:rPr lang="zh-CN" altLang="en-US" sz="1800" b="1" dirty="0"/>
              <a:t>；</a:t>
            </a:r>
            <a:endParaRPr lang="en-US" altLang="zh-CN" sz="1800" b="1" dirty="0"/>
          </a:p>
          <a:p>
            <a:pPr lvl="2">
              <a:buClr>
                <a:srgbClr val="FF0000"/>
              </a:buClr>
              <a:buFont typeface="Wingdings" pitchFamily="2" charset="2"/>
              <a:buChar char="Ø"/>
            </a:pPr>
            <a:r>
              <a:rPr lang="zh-CN" altLang="en-US" sz="1800" b="1" dirty="0"/>
              <a:t>其二是</a:t>
            </a:r>
            <a:r>
              <a:rPr lang="zh-CN" altLang="en-US" sz="1800" b="1" dirty="0">
                <a:solidFill>
                  <a:srgbClr val="FF0000"/>
                </a:solidFill>
              </a:rPr>
              <a:t>具体的值</a:t>
            </a:r>
            <a:r>
              <a:rPr lang="en-US" altLang="zh-CN" sz="1800" b="1" dirty="0"/>
              <a:t>(</a:t>
            </a:r>
            <a:r>
              <a:rPr lang="zh-CN" altLang="en-US" sz="1800" b="1" dirty="0"/>
              <a:t>元素是原子时</a:t>
            </a:r>
            <a:r>
              <a:rPr lang="en-US" altLang="zh-CN" sz="1800" b="1" dirty="0"/>
              <a:t>)</a:t>
            </a:r>
            <a:r>
              <a:rPr lang="zh-CN" altLang="en-US" sz="1800" b="1" dirty="0"/>
              <a:t>或指向子表的指针</a:t>
            </a:r>
            <a:r>
              <a:rPr lang="en-US" altLang="zh-CN" sz="1800" b="1" dirty="0"/>
              <a:t>(</a:t>
            </a:r>
            <a:r>
              <a:rPr lang="zh-CN" altLang="en-US" sz="1800" b="1" dirty="0"/>
              <a:t>当元素是子表时</a:t>
            </a:r>
            <a:r>
              <a:rPr lang="en-US" altLang="zh-CN" sz="1800" b="1" dirty="0"/>
              <a:t>)</a:t>
            </a:r>
            <a:r>
              <a:rPr lang="zh-CN" altLang="en-US" sz="1800" b="1" dirty="0"/>
              <a:t>。</a:t>
            </a:r>
          </a:p>
          <a:p>
            <a:pPr>
              <a:buClr>
                <a:srgbClr val="FF0000"/>
              </a:buClr>
            </a:pPr>
            <a:endParaRPr lang="zh-CN" altLang="en-US" sz="2000" b="1" dirty="0"/>
          </a:p>
        </p:txBody>
      </p:sp>
      <p:sp>
        <p:nvSpPr>
          <p:cNvPr id="6" name="灯片编号占位符 5">
            <a:extLst>
              <a:ext uri="{FF2B5EF4-FFF2-40B4-BE49-F238E27FC236}">
                <a16:creationId xmlns:a16="http://schemas.microsoft.com/office/drawing/2014/main" id="{C041F52C-3AEA-4537-8D3D-886DE29276C2}"/>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25</a:t>
            </a:fld>
            <a:endParaRPr lang="zh-CN" altLang="en-US" strike="noStrike" noProof="1"/>
          </a:p>
        </p:txBody>
      </p:sp>
      <p:grpSp>
        <p:nvGrpSpPr>
          <p:cNvPr id="5" name="组合 4"/>
          <p:cNvGrpSpPr/>
          <p:nvPr/>
        </p:nvGrpSpPr>
        <p:grpSpPr>
          <a:xfrm>
            <a:off x="539552" y="116632"/>
            <a:ext cx="3757930" cy="664430"/>
            <a:chOff x="999690" y="5025490"/>
            <a:chExt cx="3757930" cy="664430"/>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广义表</a:t>
              </a:r>
            </a:p>
          </p:txBody>
        </p:sp>
        <p:pic>
          <p:nvPicPr>
            <p:cNvPr id="9" name="图片 8"/>
            <p:cNvPicPr>
              <a:picLocks noChangeAspect="1"/>
            </p:cNvPicPr>
            <p:nvPr/>
          </p:nvPicPr>
          <p:blipFill>
            <a:blip r:embed="rId2" cstate="print"/>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333495918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linds(horizont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linds(horizontal)">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blinds(horizontal)">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blinds(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3D095F-62CA-410D-94C7-F0658381F246}"/>
              </a:ext>
            </a:extLst>
          </p:cNvPr>
          <p:cNvSpPr>
            <a:spLocks noGrp="1"/>
          </p:cNvSpPr>
          <p:nvPr>
            <p:ph idx="1"/>
          </p:nvPr>
        </p:nvSpPr>
        <p:spPr>
          <a:xfrm>
            <a:off x="790242" y="1454606"/>
            <a:ext cx="8229600" cy="4678451"/>
          </a:xfrm>
        </p:spPr>
        <p:txBody>
          <a:bodyPr/>
          <a:lstStyle/>
          <a:p>
            <a:pPr>
              <a:buClr>
                <a:srgbClr val="FF0000"/>
              </a:buClr>
              <a:buFont typeface="Wingdings" pitchFamily="2" charset="2"/>
              <a:buChar char="p"/>
            </a:pPr>
            <a:r>
              <a:rPr lang="zh-CN" altLang="zh-CN" sz="2400" b="1" dirty="0"/>
              <a:t>例如</a:t>
            </a:r>
            <a:r>
              <a:rPr lang="zh-CN" altLang="en-US" sz="2400" b="1" dirty="0"/>
              <a:t>：</a:t>
            </a:r>
            <a:r>
              <a:rPr lang="zh-CN" altLang="zh-CN" sz="2400" b="1" dirty="0"/>
              <a:t>广义表</a:t>
            </a:r>
            <a:r>
              <a:rPr lang="en-US" altLang="zh-CN" sz="2400" b="1" i="1" dirty="0"/>
              <a:t>L</a:t>
            </a:r>
            <a:r>
              <a:rPr lang="en-US" altLang="zh-CN" sz="2400" b="1" dirty="0"/>
              <a:t>=(a,(b, (</a:t>
            </a:r>
            <a:r>
              <a:rPr lang="en-US" altLang="zh-CN" sz="2400" b="1" dirty="0" err="1"/>
              <a:t>c,d</a:t>
            </a:r>
            <a:r>
              <a:rPr lang="en-US" altLang="zh-CN" sz="2400" b="1" dirty="0"/>
              <a:t>) ,e))</a:t>
            </a:r>
            <a:r>
              <a:rPr lang="zh-CN" altLang="zh-CN" sz="2400" b="1" dirty="0"/>
              <a:t>的单链表存储结构如图所示</a:t>
            </a:r>
            <a:endParaRPr lang="zh-CN" altLang="en-US" sz="2400" b="1" dirty="0"/>
          </a:p>
        </p:txBody>
      </p:sp>
      <p:sp>
        <p:nvSpPr>
          <p:cNvPr id="95" name="对话气泡: 矩形 94">
            <a:extLst>
              <a:ext uri="{FF2B5EF4-FFF2-40B4-BE49-F238E27FC236}">
                <a16:creationId xmlns:a16="http://schemas.microsoft.com/office/drawing/2014/main" id="{DB114409-B8E1-417A-8E86-86F9BAB6F7B2}"/>
              </a:ext>
            </a:extLst>
          </p:cNvPr>
          <p:cNvSpPr/>
          <p:nvPr/>
        </p:nvSpPr>
        <p:spPr>
          <a:xfrm>
            <a:off x="5624872" y="2149910"/>
            <a:ext cx="3213100" cy="761587"/>
          </a:xfrm>
          <a:prstGeom prst="wedgeRectCallout">
            <a:avLst>
              <a:gd name="adj1" fmla="val -67026"/>
              <a:gd name="adj2" fmla="val 75687"/>
            </a:avLst>
          </a:prstGeom>
          <a:solidFill>
            <a:srgbClr val="FFFF9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zh-CN" sz="2000" b="1" dirty="0">
                <a:latin typeface="Times New Roman" panose="02020603050405020304" pitchFamily="18" charset="0"/>
              </a:rPr>
              <a:t>最外层是两个元素，第一个是原子，第二个是子表</a:t>
            </a:r>
            <a:endParaRPr lang="zh-CN" altLang="en-US" b="1" dirty="0">
              <a:latin typeface="Times New Roman" panose="02020603050405020304" pitchFamily="18" charset="0"/>
            </a:endParaRPr>
          </a:p>
        </p:txBody>
      </p:sp>
      <p:grpSp>
        <p:nvGrpSpPr>
          <p:cNvPr id="107" name="组合 106">
            <a:extLst>
              <a:ext uri="{FF2B5EF4-FFF2-40B4-BE49-F238E27FC236}">
                <a16:creationId xmlns:a16="http://schemas.microsoft.com/office/drawing/2014/main" id="{940C0A33-37D0-47E0-8F57-BD7ADE860A33}"/>
              </a:ext>
            </a:extLst>
          </p:cNvPr>
          <p:cNvGrpSpPr/>
          <p:nvPr/>
        </p:nvGrpSpPr>
        <p:grpSpPr>
          <a:xfrm>
            <a:off x="656416" y="2856407"/>
            <a:ext cx="2222065" cy="576064"/>
            <a:chOff x="755576" y="2852936"/>
            <a:chExt cx="2232248" cy="576064"/>
          </a:xfrm>
        </p:grpSpPr>
        <p:cxnSp>
          <p:nvCxnSpPr>
            <p:cNvPr id="99" name="直接箭头连接符 98">
              <a:extLst>
                <a:ext uri="{FF2B5EF4-FFF2-40B4-BE49-F238E27FC236}">
                  <a16:creationId xmlns:a16="http://schemas.microsoft.com/office/drawing/2014/main" id="{9F8F3BE6-8D38-4B46-B269-FD6B6910E02A}"/>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6D9523E5-15A8-467B-8AA5-36B7624BA757}"/>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02" name="直接连接符 101">
              <a:extLst>
                <a:ext uri="{FF2B5EF4-FFF2-40B4-BE49-F238E27FC236}">
                  <a16:creationId xmlns:a16="http://schemas.microsoft.com/office/drawing/2014/main" id="{5C0F3975-028B-46B9-918A-38FB33441FB8}"/>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1FC88293-FE2C-4D1A-A81E-76CF353E4C4E}"/>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DFD82A57-80CD-43B1-9778-E503A3771B52}"/>
                </a:ext>
              </a:extLst>
            </p:cNvPr>
            <p:cNvSpPr txBox="1"/>
            <p:nvPr/>
          </p:nvSpPr>
          <p:spPr>
            <a:xfrm>
              <a:off x="1665543" y="2940913"/>
              <a:ext cx="1190019" cy="400110"/>
            </a:xfrm>
            <a:prstGeom prst="rect">
              <a:avLst/>
            </a:prstGeom>
            <a:noFill/>
          </p:spPr>
          <p:txBody>
            <a:bodyPr wrap="square" rtlCol="0">
              <a:spAutoFit/>
            </a:bodyPr>
            <a:lstStyle/>
            <a:p>
              <a:r>
                <a:rPr lang="en-US" altLang="zh-CN" sz="2000" dirty="0">
                  <a:latin typeface="Times New Roman" panose="02020603050405020304" pitchFamily="18" charset="0"/>
                </a:rPr>
                <a:t>0     a</a:t>
              </a:r>
              <a:endParaRPr lang="zh-CN" altLang="en-US" sz="2000" dirty="0">
                <a:latin typeface="Times New Roman" panose="02020603050405020304" pitchFamily="18" charset="0"/>
              </a:endParaRPr>
            </a:p>
          </p:txBody>
        </p:sp>
      </p:grpSp>
      <p:sp>
        <p:nvSpPr>
          <p:cNvPr id="108" name="文本框 107">
            <a:extLst>
              <a:ext uri="{FF2B5EF4-FFF2-40B4-BE49-F238E27FC236}">
                <a16:creationId xmlns:a16="http://schemas.microsoft.com/office/drawing/2014/main" id="{AEEBE8EB-1911-4A15-9482-D2DFAFDACAA3}"/>
              </a:ext>
            </a:extLst>
          </p:cNvPr>
          <p:cNvSpPr txBox="1"/>
          <p:nvPr/>
        </p:nvSpPr>
        <p:spPr>
          <a:xfrm>
            <a:off x="373535" y="2927322"/>
            <a:ext cx="457333" cy="369332"/>
          </a:xfrm>
          <a:prstGeom prst="rect">
            <a:avLst/>
          </a:prstGeom>
          <a:noFill/>
        </p:spPr>
        <p:txBody>
          <a:bodyPr wrap="square" rtlCol="0">
            <a:spAutoFit/>
          </a:bodyPr>
          <a:lstStyle/>
          <a:p>
            <a:r>
              <a:rPr lang="en-US" altLang="zh-CN" b="1" dirty="0">
                <a:latin typeface="Times New Roman" panose="02020603050405020304" pitchFamily="18" charset="0"/>
              </a:rPr>
              <a:t>L</a:t>
            </a:r>
            <a:endParaRPr lang="zh-CN" altLang="en-US" b="1" dirty="0">
              <a:latin typeface="Times New Roman" panose="02020603050405020304" pitchFamily="18" charset="0"/>
            </a:endParaRPr>
          </a:p>
        </p:txBody>
      </p:sp>
      <p:grpSp>
        <p:nvGrpSpPr>
          <p:cNvPr id="109" name="组合 108">
            <a:extLst>
              <a:ext uri="{FF2B5EF4-FFF2-40B4-BE49-F238E27FC236}">
                <a16:creationId xmlns:a16="http://schemas.microsoft.com/office/drawing/2014/main" id="{9E5DB10C-BF6A-40F7-96FC-19B3FE9A0610}"/>
              </a:ext>
            </a:extLst>
          </p:cNvPr>
          <p:cNvGrpSpPr/>
          <p:nvPr/>
        </p:nvGrpSpPr>
        <p:grpSpPr>
          <a:xfrm>
            <a:off x="2771800" y="2892375"/>
            <a:ext cx="1913711" cy="576064"/>
            <a:chOff x="755576" y="2852936"/>
            <a:chExt cx="2285157" cy="576064"/>
          </a:xfrm>
        </p:grpSpPr>
        <p:cxnSp>
          <p:nvCxnSpPr>
            <p:cNvPr id="110" name="直接箭头连接符 109">
              <a:extLst>
                <a:ext uri="{FF2B5EF4-FFF2-40B4-BE49-F238E27FC236}">
                  <a16:creationId xmlns:a16="http://schemas.microsoft.com/office/drawing/2014/main" id="{AE5A016B-EEC3-45BC-91BF-36FA307D2BF3}"/>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7511FA2F-6EFA-4C4A-88C6-362B7A4B0CC4}"/>
                </a:ext>
              </a:extLst>
            </p:cNvPr>
            <p:cNvSpPr/>
            <p:nvPr/>
          </p:nvSpPr>
          <p:spPr>
            <a:xfrm>
              <a:off x="1600200" y="2852936"/>
              <a:ext cx="1387623" cy="57573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12" name="直接连接符 111">
              <a:extLst>
                <a:ext uri="{FF2B5EF4-FFF2-40B4-BE49-F238E27FC236}">
                  <a16:creationId xmlns:a16="http://schemas.microsoft.com/office/drawing/2014/main" id="{F913F78A-B5AD-47CC-BC79-A4DADB404AAE}"/>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B926EAA8-A9E1-469A-A42E-51FB839CFE9D}"/>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E41266BC-2664-4758-A46E-DFFE6B281D08}"/>
                </a:ext>
              </a:extLst>
            </p:cNvPr>
            <p:cNvSpPr txBox="1"/>
            <p:nvPr/>
          </p:nvSpPr>
          <p:spPr>
            <a:xfrm>
              <a:off x="1600200" y="2944367"/>
              <a:ext cx="1440533" cy="400110"/>
            </a:xfrm>
            <a:prstGeom prst="rect">
              <a:avLst/>
            </a:prstGeom>
            <a:noFill/>
          </p:spPr>
          <p:txBody>
            <a:bodyPr wrap="square" rtlCol="0">
              <a:spAutoFit/>
            </a:bodyPr>
            <a:lstStyle/>
            <a:p>
              <a:r>
                <a:rPr lang="en-US" altLang="zh-CN" sz="2000" dirty="0">
                  <a:latin typeface="Times New Roman" panose="02020603050405020304" pitchFamily="18" charset="0"/>
                </a:rPr>
                <a:t>1          </a:t>
              </a:r>
              <a:r>
                <a:rPr lang="zh-CN" altLang="zh-CN" sz="2000" dirty="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p:txBody>
        </p:sp>
      </p:grpSp>
      <p:cxnSp>
        <p:nvCxnSpPr>
          <p:cNvPr id="115" name="直接箭头连接符 114">
            <a:extLst>
              <a:ext uri="{FF2B5EF4-FFF2-40B4-BE49-F238E27FC236}">
                <a16:creationId xmlns:a16="http://schemas.microsoft.com/office/drawing/2014/main" id="{8C5E1FCD-BEFB-4B94-B0C2-EEEF646BB1D1}"/>
              </a:ext>
            </a:extLst>
          </p:cNvPr>
          <p:cNvCxnSpPr>
            <a:cxnSpLocks/>
          </p:cNvCxnSpPr>
          <p:nvPr/>
        </p:nvCxnSpPr>
        <p:spPr>
          <a:xfrm>
            <a:off x="4136476" y="3135111"/>
            <a:ext cx="0" cy="968673"/>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8" name="组合 117">
            <a:extLst>
              <a:ext uri="{FF2B5EF4-FFF2-40B4-BE49-F238E27FC236}">
                <a16:creationId xmlns:a16="http://schemas.microsoft.com/office/drawing/2014/main" id="{0055BEC8-9612-45CD-A2E4-58D72C05F3FB}"/>
              </a:ext>
            </a:extLst>
          </p:cNvPr>
          <p:cNvGrpSpPr/>
          <p:nvPr/>
        </p:nvGrpSpPr>
        <p:grpSpPr>
          <a:xfrm>
            <a:off x="3429146" y="4103784"/>
            <a:ext cx="1162069" cy="576064"/>
            <a:chOff x="1600200" y="2852936"/>
            <a:chExt cx="1387624" cy="576064"/>
          </a:xfrm>
        </p:grpSpPr>
        <p:sp>
          <p:nvSpPr>
            <p:cNvPr id="120" name="矩形 119">
              <a:extLst>
                <a:ext uri="{FF2B5EF4-FFF2-40B4-BE49-F238E27FC236}">
                  <a16:creationId xmlns:a16="http://schemas.microsoft.com/office/drawing/2014/main" id="{C8A94A76-EE34-41AB-AB83-702A8A045586}"/>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21" name="直接连接符 120">
              <a:extLst>
                <a:ext uri="{FF2B5EF4-FFF2-40B4-BE49-F238E27FC236}">
                  <a16:creationId xmlns:a16="http://schemas.microsoft.com/office/drawing/2014/main" id="{4C7A2A4E-E645-495D-BE9A-79573DA55474}"/>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CCEC8810-DFF2-45FE-8538-3E736C8F2E85}"/>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23" name="文本框 122">
              <a:extLst>
                <a:ext uri="{FF2B5EF4-FFF2-40B4-BE49-F238E27FC236}">
                  <a16:creationId xmlns:a16="http://schemas.microsoft.com/office/drawing/2014/main" id="{F6D254EB-0566-4DE2-B11C-17D1DB0771F8}"/>
                </a:ext>
              </a:extLst>
            </p:cNvPr>
            <p:cNvSpPr txBox="1"/>
            <p:nvPr/>
          </p:nvSpPr>
          <p:spPr>
            <a:xfrm>
              <a:off x="1630248" y="2937125"/>
              <a:ext cx="1015261" cy="400110"/>
            </a:xfrm>
            <a:prstGeom prst="rect">
              <a:avLst/>
            </a:prstGeom>
            <a:noFill/>
          </p:spPr>
          <p:txBody>
            <a:bodyPr wrap="square" rtlCol="0">
              <a:spAutoFit/>
            </a:bodyPr>
            <a:lstStyle/>
            <a:p>
              <a:r>
                <a:rPr lang="en-US" altLang="zh-CN" sz="2000" dirty="0">
                  <a:latin typeface="Times New Roman" panose="02020603050405020304" pitchFamily="18" charset="0"/>
                </a:rPr>
                <a:t>0     b</a:t>
              </a:r>
              <a:endParaRPr lang="zh-CN" altLang="en-US" sz="2000" dirty="0">
                <a:latin typeface="Times New Roman" panose="02020603050405020304" pitchFamily="18" charset="0"/>
              </a:endParaRPr>
            </a:p>
          </p:txBody>
        </p:sp>
      </p:grpSp>
      <p:grpSp>
        <p:nvGrpSpPr>
          <p:cNvPr id="124" name="组合 123">
            <a:extLst>
              <a:ext uri="{FF2B5EF4-FFF2-40B4-BE49-F238E27FC236}">
                <a16:creationId xmlns:a16="http://schemas.microsoft.com/office/drawing/2014/main" id="{9407A5E6-2915-4F2A-97B4-7F5ACF049808}"/>
              </a:ext>
            </a:extLst>
          </p:cNvPr>
          <p:cNvGrpSpPr/>
          <p:nvPr/>
        </p:nvGrpSpPr>
        <p:grpSpPr>
          <a:xfrm>
            <a:off x="4445269" y="4138435"/>
            <a:ext cx="1869402" cy="576064"/>
            <a:chOff x="755576" y="2852936"/>
            <a:chExt cx="2232248" cy="576064"/>
          </a:xfrm>
        </p:grpSpPr>
        <p:cxnSp>
          <p:nvCxnSpPr>
            <p:cNvPr id="125" name="直接箭头连接符 124">
              <a:extLst>
                <a:ext uri="{FF2B5EF4-FFF2-40B4-BE49-F238E27FC236}">
                  <a16:creationId xmlns:a16="http://schemas.microsoft.com/office/drawing/2014/main" id="{A1320D8D-8F69-40DA-904F-BF8894E62361}"/>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9527C8C6-5EE5-4E25-98ED-4F7FC6C9F25C}"/>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27" name="直接连接符 126">
              <a:extLst>
                <a:ext uri="{FF2B5EF4-FFF2-40B4-BE49-F238E27FC236}">
                  <a16:creationId xmlns:a16="http://schemas.microsoft.com/office/drawing/2014/main" id="{4739B8B6-5950-4A24-9232-2032E8D59CCE}"/>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63DE8F18-39A8-4C24-AB1D-20AD934A0530}"/>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29" name="文本框 128">
              <a:extLst>
                <a:ext uri="{FF2B5EF4-FFF2-40B4-BE49-F238E27FC236}">
                  <a16:creationId xmlns:a16="http://schemas.microsoft.com/office/drawing/2014/main" id="{C4F1073E-5D5E-41C5-80C7-A457ABED0322}"/>
                </a:ext>
              </a:extLst>
            </p:cNvPr>
            <p:cNvSpPr txBox="1"/>
            <p:nvPr/>
          </p:nvSpPr>
          <p:spPr>
            <a:xfrm>
              <a:off x="1631254" y="2934121"/>
              <a:ext cx="844621" cy="400110"/>
            </a:xfrm>
            <a:prstGeom prst="rect">
              <a:avLst/>
            </a:prstGeom>
            <a:noFill/>
          </p:spPr>
          <p:txBody>
            <a:bodyPr wrap="square" rtlCol="0">
              <a:spAutoFit/>
            </a:bodyPr>
            <a:lstStyle/>
            <a:p>
              <a:r>
                <a:rPr lang="en-US" altLang="zh-CN" sz="2000" dirty="0">
                  <a:latin typeface="Times New Roman" panose="02020603050405020304" pitchFamily="18" charset="0"/>
                </a:rPr>
                <a:t>1      </a:t>
              </a:r>
              <a:endParaRPr lang="zh-CN" altLang="en-US" sz="2000" dirty="0">
                <a:latin typeface="Times New Roman" panose="02020603050405020304" pitchFamily="18" charset="0"/>
              </a:endParaRPr>
            </a:p>
          </p:txBody>
        </p:sp>
      </p:grpSp>
      <p:grpSp>
        <p:nvGrpSpPr>
          <p:cNvPr id="130" name="组合 129">
            <a:extLst>
              <a:ext uri="{FF2B5EF4-FFF2-40B4-BE49-F238E27FC236}">
                <a16:creationId xmlns:a16="http://schemas.microsoft.com/office/drawing/2014/main" id="{4BA7D65C-9197-426F-88D0-A65780B228A0}"/>
              </a:ext>
            </a:extLst>
          </p:cNvPr>
          <p:cNvGrpSpPr/>
          <p:nvPr/>
        </p:nvGrpSpPr>
        <p:grpSpPr>
          <a:xfrm>
            <a:off x="6159482" y="4149080"/>
            <a:ext cx="1961700" cy="576064"/>
            <a:chOff x="755576" y="2852936"/>
            <a:chExt cx="2342461" cy="576064"/>
          </a:xfrm>
        </p:grpSpPr>
        <p:cxnSp>
          <p:nvCxnSpPr>
            <p:cNvPr id="131" name="直接箭头连接符 130">
              <a:extLst>
                <a:ext uri="{FF2B5EF4-FFF2-40B4-BE49-F238E27FC236}">
                  <a16:creationId xmlns:a16="http://schemas.microsoft.com/office/drawing/2014/main" id="{879F4D93-1680-424C-A7E1-A08285CBAFD6}"/>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a16="http://schemas.microsoft.com/office/drawing/2014/main" id="{98C31CAF-4E50-4C52-B4F8-85EE63E13A07}"/>
                </a:ext>
              </a:extLst>
            </p:cNvPr>
            <p:cNvSpPr/>
            <p:nvPr/>
          </p:nvSpPr>
          <p:spPr>
            <a:xfrm>
              <a:off x="1600199"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33" name="直接连接符 132">
              <a:extLst>
                <a:ext uri="{FF2B5EF4-FFF2-40B4-BE49-F238E27FC236}">
                  <a16:creationId xmlns:a16="http://schemas.microsoft.com/office/drawing/2014/main" id="{862FCDF0-9B9E-4054-8C30-70B694FE32F1}"/>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61C3B0D4-4388-4FC3-B42A-1921A274A114}"/>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6DAD8163-2766-4426-B57B-3CB3C3C8E2E4}"/>
                </a:ext>
              </a:extLst>
            </p:cNvPr>
            <p:cNvSpPr txBox="1"/>
            <p:nvPr/>
          </p:nvSpPr>
          <p:spPr>
            <a:xfrm>
              <a:off x="1599942" y="2933588"/>
              <a:ext cx="1498095" cy="400110"/>
            </a:xfrm>
            <a:prstGeom prst="rect">
              <a:avLst/>
            </a:prstGeom>
            <a:noFill/>
          </p:spPr>
          <p:txBody>
            <a:bodyPr wrap="square" rtlCol="0">
              <a:spAutoFit/>
            </a:bodyPr>
            <a:lstStyle/>
            <a:p>
              <a:r>
                <a:rPr lang="en-US" altLang="zh-CN" sz="2000" dirty="0">
                  <a:latin typeface="Times New Roman" panose="02020603050405020304" pitchFamily="18" charset="0"/>
                </a:rPr>
                <a:t>0      e  </a:t>
              </a:r>
              <a:r>
                <a:rPr lang="zh-CN" altLang="zh-CN" dirty="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p:txBody>
        </p:sp>
      </p:grpSp>
      <p:cxnSp>
        <p:nvCxnSpPr>
          <p:cNvPr id="136" name="直接箭头连接符 135">
            <a:extLst>
              <a:ext uri="{FF2B5EF4-FFF2-40B4-BE49-F238E27FC236}">
                <a16:creationId xmlns:a16="http://schemas.microsoft.com/office/drawing/2014/main" id="{B0E59BF8-AA9C-4037-95B3-05683A4E6656}"/>
              </a:ext>
            </a:extLst>
          </p:cNvPr>
          <p:cNvCxnSpPr>
            <a:cxnSpLocks/>
          </p:cNvCxnSpPr>
          <p:nvPr/>
        </p:nvCxnSpPr>
        <p:spPr>
          <a:xfrm>
            <a:off x="5779437" y="4399560"/>
            <a:ext cx="0" cy="79504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A98B796C-D582-4E94-B4A5-0914BA10A26F}"/>
              </a:ext>
            </a:extLst>
          </p:cNvPr>
          <p:cNvGrpSpPr/>
          <p:nvPr/>
        </p:nvGrpSpPr>
        <p:grpSpPr>
          <a:xfrm>
            <a:off x="5043837" y="5206163"/>
            <a:ext cx="1162069" cy="576064"/>
            <a:chOff x="1600200" y="2852936"/>
            <a:chExt cx="1387624" cy="576064"/>
          </a:xfrm>
        </p:grpSpPr>
        <p:sp>
          <p:nvSpPr>
            <p:cNvPr id="138" name="矩形 137">
              <a:extLst>
                <a:ext uri="{FF2B5EF4-FFF2-40B4-BE49-F238E27FC236}">
                  <a16:creationId xmlns:a16="http://schemas.microsoft.com/office/drawing/2014/main" id="{6C3B4255-1DE7-4FEA-AA41-69A8733B6DA6}"/>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39" name="直接连接符 138">
              <a:extLst>
                <a:ext uri="{FF2B5EF4-FFF2-40B4-BE49-F238E27FC236}">
                  <a16:creationId xmlns:a16="http://schemas.microsoft.com/office/drawing/2014/main" id="{B280D814-54D1-407E-BE87-4D1471F28C72}"/>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FF0EB4DC-EF9A-4ED7-8A19-B26684AB9525}"/>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7163C4BF-5F7F-4044-A49C-76A27FB98E4B}"/>
                </a:ext>
              </a:extLst>
            </p:cNvPr>
            <p:cNvSpPr txBox="1"/>
            <p:nvPr/>
          </p:nvSpPr>
          <p:spPr>
            <a:xfrm>
              <a:off x="1641105" y="2944515"/>
              <a:ext cx="844621" cy="400110"/>
            </a:xfrm>
            <a:prstGeom prst="rect">
              <a:avLst/>
            </a:prstGeom>
            <a:noFill/>
          </p:spPr>
          <p:txBody>
            <a:bodyPr wrap="square" rtlCol="0">
              <a:spAutoFit/>
            </a:bodyPr>
            <a:lstStyle/>
            <a:p>
              <a:r>
                <a:rPr lang="en-US" altLang="zh-CN" sz="2000" dirty="0">
                  <a:latin typeface="Times New Roman" panose="02020603050405020304" pitchFamily="18" charset="0"/>
                </a:rPr>
                <a:t>0    c</a:t>
              </a:r>
              <a:endParaRPr lang="zh-CN" altLang="en-US" sz="2000" dirty="0">
                <a:latin typeface="Times New Roman" panose="02020603050405020304" pitchFamily="18" charset="0"/>
              </a:endParaRPr>
            </a:p>
          </p:txBody>
        </p:sp>
      </p:grpSp>
      <p:grpSp>
        <p:nvGrpSpPr>
          <p:cNvPr id="142" name="组合 141">
            <a:extLst>
              <a:ext uri="{FF2B5EF4-FFF2-40B4-BE49-F238E27FC236}">
                <a16:creationId xmlns:a16="http://schemas.microsoft.com/office/drawing/2014/main" id="{5B2266EE-5A39-4AE9-96D8-3A9C6429B043}"/>
              </a:ext>
            </a:extLst>
          </p:cNvPr>
          <p:cNvGrpSpPr/>
          <p:nvPr/>
        </p:nvGrpSpPr>
        <p:grpSpPr>
          <a:xfrm>
            <a:off x="5989555" y="5222680"/>
            <a:ext cx="1869403" cy="576064"/>
            <a:chOff x="755576" y="2852936"/>
            <a:chExt cx="2232249" cy="576064"/>
          </a:xfrm>
        </p:grpSpPr>
        <p:cxnSp>
          <p:nvCxnSpPr>
            <p:cNvPr id="143" name="直接箭头连接符 142">
              <a:extLst>
                <a:ext uri="{FF2B5EF4-FFF2-40B4-BE49-F238E27FC236}">
                  <a16:creationId xmlns:a16="http://schemas.microsoft.com/office/drawing/2014/main" id="{CCFC2427-7413-4E0A-8FA2-1B91A3695490}"/>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矩形 143">
              <a:extLst>
                <a:ext uri="{FF2B5EF4-FFF2-40B4-BE49-F238E27FC236}">
                  <a16:creationId xmlns:a16="http://schemas.microsoft.com/office/drawing/2014/main" id="{7E1CF26E-EDD3-4A60-83E6-B0E57A465251}"/>
                </a:ext>
              </a:extLst>
            </p:cNvPr>
            <p:cNvSpPr/>
            <p:nvPr/>
          </p:nvSpPr>
          <p:spPr>
            <a:xfrm>
              <a:off x="1600201"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45" name="直接连接符 144">
              <a:extLst>
                <a:ext uri="{FF2B5EF4-FFF2-40B4-BE49-F238E27FC236}">
                  <a16:creationId xmlns:a16="http://schemas.microsoft.com/office/drawing/2014/main" id="{441365EF-DEF6-4AF7-92D3-193CE70098C1}"/>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BA8305D8-BDC5-4A76-BA7B-9E853A11E40B}"/>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47" name="文本框 146">
              <a:extLst>
                <a:ext uri="{FF2B5EF4-FFF2-40B4-BE49-F238E27FC236}">
                  <a16:creationId xmlns:a16="http://schemas.microsoft.com/office/drawing/2014/main" id="{81A4CB0D-FE83-4BA8-89EC-44C2F61BD912}"/>
                </a:ext>
              </a:extLst>
            </p:cNvPr>
            <p:cNvSpPr txBox="1"/>
            <p:nvPr/>
          </p:nvSpPr>
          <p:spPr>
            <a:xfrm>
              <a:off x="1614570" y="2940912"/>
              <a:ext cx="1373254" cy="400110"/>
            </a:xfrm>
            <a:prstGeom prst="rect">
              <a:avLst/>
            </a:prstGeom>
            <a:noFill/>
          </p:spPr>
          <p:txBody>
            <a:bodyPr wrap="square" rtlCol="0">
              <a:spAutoFit/>
            </a:bodyPr>
            <a:lstStyle/>
            <a:p>
              <a:r>
                <a:rPr lang="en-US" altLang="zh-CN" sz="2000" dirty="0">
                  <a:latin typeface="Times New Roman" panose="02020603050405020304" pitchFamily="18" charset="0"/>
                </a:rPr>
                <a:t>0     d  </a:t>
              </a:r>
              <a:r>
                <a:rPr lang="zh-CN" altLang="zh-CN" sz="2000" dirty="0">
                  <a:solidFill>
                    <a:srgbClr val="FF0000"/>
                  </a:solidFill>
                  <a:latin typeface="Times New Roman" panose="02020603050405020304" pitchFamily="18" charset="0"/>
                </a:rPr>
                <a:t>∧</a:t>
              </a:r>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p:txBody>
        </p:sp>
      </p:grpSp>
      <p:sp>
        <p:nvSpPr>
          <p:cNvPr id="6" name="灯片编号占位符 5">
            <a:extLst>
              <a:ext uri="{FF2B5EF4-FFF2-40B4-BE49-F238E27FC236}">
                <a16:creationId xmlns:a16="http://schemas.microsoft.com/office/drawing/2014/main" id="{FBE91D65-3C4E-4CD6-9AE8-7FB78F2584A2}"/>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Times New Roman" panose="02020603050405020304" pitchFamily="18" charset="0"/>
                <a:ea typeface="宋体" panose="02010600030101010101" pitchFamily="2" charset="-122"/>
                <a:cs typeface="+mn-ea"/>
              </a:rPr>
              <a:pPr lvl="0" eaLnBrk="1" fontAlgn="base" hangingPunct="1"/>
              <a:t>26</a:t>
            </a:fld>
            <a:endParaRPr lang="zh-CN" altLang="en-US" strike="noStrike" noProof="1">
              <a:latin typeface="Times New Roman" panose="02020603050405020304" pitchFamily="18" charset="0"/>
            </a:endParaRPr>
          </a:p>
        </p:txBody>
      </p:sp>
      <p:grpSp>
        <p:nvGrpSpPr>
          <p:cNvPr id="49" name="组合 48"/>
          <p:cNvGrpSpPr/>
          <p:nvPr/>
        </p:nvGrpSpPr>
        <p:grpSpPr>
          <a:xfrm>
            <a:off x="539552" y="116632"/>
            <a:ext cx="3757930" cy="664430"/>
            <a:chOff x="999690" y="5025490"/>
            <a:chExt cx="3757930" cy="664430"/>
          </a:xfrm>
        </p:grpSpPr>
        <p:sp>
          <p:nvSpPr>
            <p:cNvPr id="50"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latin typeface="Times New Roman" panose="02020603050405020304" pitchFamily="18" charset="0"/>
                <a:ea typeface="微软雅黑" pitchFamily="34" charset="-122"/>
              </a:endParaRPr>
            </a:p>
          </p:txBody>
        </p:sp>
        <p:sp>
          <p:nvSpPr>
            <p:cNvPr id="51"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itchFamily="49" charset="-122"/>
                </a:rPr>
                <a:t>6.3 </a:t>
              </a:r>
              <a:r>
                <a:rPr lang="zh-CN" altLang="en-US" sz="3600" b="1" dirty="0">
                  <a:latin typeface="Times New Roman" panose="02020603050405020304" pitchFamily="18" charset="0"/>
                  <a:ea typeface="黑体" pitchFamily="49" charset="-122"/>
                </a:rPr>
                <a:t>广义表</a:t>
              </a:r>
            </a:p>
          </p:txBody>
        </p:sp>
        <p:pic>
          <p:nvPicPr>
            <p:cNvPr id="52" name="图片 51"/>
            <p:cNvPicPr>
              <a:picLocks noChangeAspect="1"/>
            </p:cNvPicPr>
            <p:nvPr/>
          </p:nvPicPr>
          <p:blipFill>
            <a:blip r:embed="rId2" cstate="print"/>
            <a:stretch>
              <a:fillRect/>
            </a:stretch>
          </p:blipFill>
          <p:spPr>
            <a:xfrm>
              <a:off x="1199659" y="5205012"/>
              <a:ext cx="420013" cy="322083"/>
            </a:xfrm>
            <a:prstGeom prst="rect">
              <a:avLst/>
            </a:prstGeom>
          </p:spPr>
        </p:pic>
      </p:grpSp>
      <p:sp>
        <p:nvSpPr>
          <p:cNvPr id="54" name="标题 1"/>
          <p:cNvSpPr txBox="1">
            <a:spLocks/>
          </p:cNvSpPr>
          <p:nvPr/>
        </p:nvSpPr>
        <p:spPr bwMode="auto">
          <a:xfrm>
            <a:off x="374650" y="764704"/>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a:solidFill>
                  <a:srgbClr val="FF0000"/>
                </a:solidFill>
                <a:latin typeface="Times New Roman" panose="02020603050405020304" pitchFamily="18" charset="0"/>
                <a:ea typeface="宋体" charset="-122"/>
                <a:cs typeface="+mn-cs"/>
                <a:sym typeface="+mn-ea"/>
              </a:rPr>
              <a:t>6</a:t>
            </a:r>
            <a:r>
              <a:rPr lang="zh-CN" altLang="en-US" sz="2800" dirty="0">
                <a:solidFill>
                  <a:srgbClr val="FF0000"/>
                </a:solidFill>
                <a:latin typeface="Times New Roman" panose="02020603050405020304" pitchFamily="18" charset="0"/>
                <a:ea typeface="宋体" charset="-122"/>
                <a:cs typeface="+mn-cs"/>
                <a:sym typeface="+mn-ea"/>
              </a:rPr>
              <a:t>.</a:t>
            </a:r>
            <a:r>
              <a:rPr lang="en-US" altLang="zh-CN" sz="2800" dirty="0">
                <a:solidFill>
                  <a:srgbClr val="FF0000"/>
                </a:solidFill>
                <a:latin typeface="Times New Roman" panose="02020603050405020304" pitchFamily="18" charset="0"/>
                <a:ea typeface="宋体" charset="-122"/>
                <a:cs typeface="+mn-cs"/>
                <a:sym typeface="+mn-ea"/>
              </a:rPr>
              <a:t>3</a:t>
            </a:r>
            <a:r>
              <a:rPr lang="zh-CN" altLang="en-US" sz="2800" dirty="0">
                <a:solidFill>
                  <a:srgbClr val="FF0000"/>
                </a:solidFill>
                <a:latin typeface="Times New Roman" panose="02020603050405020304" pitchFamily="18" charset="0"/>
                <a:ea typeface="宋体" charset="-122"/>
                <a:cs typeface="+mn-cs"/>
                <a:sym typeface="+mn-ea"/>
              </a:rPr>
              <a:t>.3 广义表的存储</a:t>
            </a:r>
            <a:endParaRPr lang="zh-CN" altLang="en-US" sz="2800" dirty="0">
              <a:solidFill>
                <a:srgbClr val="FF0000"/>
              </a:solidFill>
              <a:latin typeface="Times New Roman" panose="02020603050405020304" pitchFamily="18" charset="0"/>
              <a:ea typeface="宋体" charset="-122"/>
              <a:cs typeface="+mn-cs"/>
            </a:endParaRPr>
          </a:p>
        </p:txBody>
      </p:sp>
    </p:spTree>
    <p:extLst>
      <p:ext uri="{BB962C8B-B14F-4D97-AF65-F5344CB8AC3E}">
        <p14:creationId xmlns:p14="http://schemas.microsoft.com/office/powerpoint/2010/main" val="67694340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5" grpId="0" animBg="1"/>
      <p:bldP spid="108" grpId="0"/>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E8AD4D9-9CCF-4B8B-9611-49985F507C4D}"/>
              </a:ext>
            </a:extLst>
          </p:cNvPr>
          <p:cNvSpPr>
            <a:spLocks noGrp="1"/>
          </p:cNvSpPr>
          <p:nvPr>
            <p:ph idx="1"/>
          </p:nvPr>
        </p:nvSpPr>
        <p:spPr>
          <a:xfrm>
            <a:off x="731477" y="1428868"/>
            <a:ext cx="8229600" cy="4678451"/>
          </a:xfrm>
        </p:spPr>
        <p:txBody>
          <a:bodyPr/>
          <a:lstStyle/>
          <a:p>
            <a:pPr>
              <a:lnSpc>
                <a:spcPct val="120000"/>
              </a:lnSpc>
              <a:spcBef>
                <a:spcPts val="600"/>
              </a:spcBef>
              <a:buClr>
                <a:srgbClr val="FF0000"/>
              </a:buClr>
              <a:buFont typeface="Wingdings" pitchFamily="2" charset="2"/>
              <a:buChar char="p"/>
            </a:pPr>
            <a:r>
              <a:rPr lang="zh-CN" altLang="en-US" sz="2400" b="1" dirty="0">
                <a:solidFill>
                  <a:srgbClr val="FF0000"/>
                </a:solidFill>
              </a:rPr>
              <a:t>分析：</a:t>
            </a:r>
            <a:endParaRPr lang="en-US" altLang="zh-CN" sz="2400" b="1" dirty="0">
              <a:solidFill>
                <a:srgbClr val="FF0000"/>
              </a:solidFill>
            </a:endParaRPr>
          </a:p>
          <a:p>
            <a:pPr lvl="1">
              <a:lnSpc>
                <a:spcPct val="120000"/>
              </a:lnSpc>
              <a:spcBef>
                <a:spcPts val="600"/>
              </a:spcBef>
              <a:buClr>
                <a:srgbClr val="FF0000"/>
              </a:buClr>
              <a:buFont typeface="Wingdings" pitchFamily="2" charset="2"/>
              <a:buChar char="n"/>
            </a:pPr>
            <a:r>
              <a:rPr lang="zh-CN" altLang="zh-CN" sz="2400" b="1" dirty="0"/>
              <a:t>这种表示方法的优点是比较直观，各结点的深度（指作为子表的深度）与元素在表中的括号层次数相对应，因而容易设计出运算的递归算法。</a:t>
            </a:r>
            <a:endParaRPr lang="en-US" altLang="zh-CN" sz="2400" b="1" dirty="0"/>
          </a:p>
          <a:p>
            <a:pPr lvl="1">
              <a:lnSpc>
                <a:spcPct val="120000"/>
              </a:lnSpc>
              <a:spcBef>
                <a:spcPts val="600"/>
              </a:spcBef>
              <a:buClr>
                <a:srgbClr val="FF0000"/>
              </a:buClr>
              <a:buFont typeface="Wingdings" pitchFamily="2" charset="2"/>
              <a:buChar char="n"/>
            </a:pPr>
            <a:r>
              <a:rPr lang="zh-CN" altLang="zh-CN" sz="2400" b="1" dirty="0"/>
              <a:t>例如</a:t>
            </a:r>
            <a:r>
              <a:rPr lang="en-US" altLang="zh-CN" sz="2400" b="1" dirty="0"/>
              <a:t>: </a:t>
            </a:r>
            <a:r>
              <a:rPr lang="zh-CN" altLang="zh-CN" sz="2400" b="1" dirty="0"/>
              <a:t>原子</a:t>
            </a:r>
            <a:r>
              <a:rPr lang="en-US" altLang="zh-CN" sz="2400" b="1" dirty="0"/>
              <a:t>a</a:t>
            </a:r>
            <a:r>
              <a:rPr lang="zh-CN" altLang="zh-CN" sz="2400" b="1" dirty="0"/>
              <a:t>的深度是</a:t>
            </a:r>
            <a:r>
              <a:rPr lang="en-US" altLang="zh-CN" sz="2400" b="1" dirty="0"/>
              <a:t>1</a:t>
            </a:r>
            <a:r>
              <a:rPr lang="zh-CN" altLang="zh-CN" sz="2400" b="1" dirty="0"/>
              <a:t>，则在存储结构中是第一层，而原子</a:t>
            </a:r>
            <a:r>
              <a:rPr lang="en-US" altLang="zh-CN" sz="2400" b="1" dirty="0"/>
              <a:t>c</a:t>
            </a:r>
            <a:r>
              <a:rPr lang="zh-CN" altLang="zh-CN" sz="2400" b="1" dirty="0"/>
              <a:t>的深度为</a:t>
            </a:r>
            <a:r>
              <a:rPr lang="en-US" altLang="zh-CN" sz="2400" b="1" dirty="0"/>
              <a:t>3</a:t>
            </a:r>
            <a:r>
              <a:rPr lang="zh-CN" altLang="zh-CN" sz="2400" b="1" dirty="0"/>
              <a:t>，则它位于存储结构重的第三层。</a:t>
            </a:r>
          </a:p>
          <a:p>
            <a:pPr lvl="1">
              <a:lnSpc>
                <a:spcPct val="120000"/>
              </a:lnSpc>
              <a:spcBef>
                <a:spcPts val="600"/>
              </a:spcBef>
              <a:buClr>
                <a:srgbClr val="FF0000"/>
              </a:buClr>
              <a:buFont typeface="Wingdings" pitchFamily="2" charset="2"/>
              <a:buChar char="n"/>
            </a:pPr>
            <a:r>
              <a:rPr lang="zh-CN" altLang="zh-CN" sz="2400" b="1" dirty="0"/>
              <a:t>然而，这种存储结构也有其</a:t>
            </a:r>
            <a:r>
              <a:rPr lang="zh-CN" altLang="zh-CN" sz="2400" b="1" dirty="0">
                <a:solidFill>
                  <a:srgbClr val="FF0000"/>
                </a:solidFill>
              </a:rPr>
              <a:t>不足</a:t>
            </a:r>
            <a:r>
              <a:rPr lang="zh-CN" altLang="zh-CN" sz="2400" b="1" dirty="0"/>
              <a:t>：</a:t>
            </a:r>
            <a:endParaRPr lang="en-US" altLang="zh-CN" sz="2400" b="1" dirty="0"/>
          </a:p>
          <a:p>
            <a:pPr lvl="2">
              <a:lnSpc>
                <a:spcPct val="120000"/>
              </a:lnSpc>
              <a:spcBef>
                <a:spcPts val="600"/>
              </a:spcBef>
              <a:buClr>
                <a:srgbClr val="FF0000"/>
              </a:buClr>
              <a:buFont typeface="Wingdings" pitchFamily="2" charset="2"/>
              <a:buChar char="u"/>
            </a:pPr>
            <a:r>
              <a:rPr lang="zh-CN" altLang="zh-CN" sz="2000" b="1" dirty="0"/>
              <a:t>由于表中的某个元素可能是被多处引用或指示的另外的子表，因此，</a:t>
            </a:r>
            <a:r>
              <a:rPr lang="zh-CN" altLang="zh-CN" sz="2000" b="1" dirty="0">
                <a:solidFill>
                  <a:srgbClr val="FF0000"/>
                </a:solidFill>
              </a:rPr>
              <a:t>当对该子表作诸如插入和删除运算时，容易造成不一致的问题</a:t>
            </a:r>
            <a:r>
              <a:rPr lang="zh-CN" altLang="zh-CN" sz="2000" b="1" dirty="0"/>
              <a:t>。</a:t>
            </a:r>
          </a:p>
          <a:p>
            <a:pPr>
              <a:lnSpc>
                <a:spcPct val="120000"/>
              </a:lnSpc>
              <a:spcBef>
                <a:spcPts val="600"/>
              </a:spcBef>
            </a:pPr>
            <a:endParaRPr lang="zh-CN" altLang="en-US" b="1" dirty="0"/>
          </a:p>
        </p:txBody>
      </p:sp>
      <p:sp>
        <p:nvSpPr>
          <p:cNvPr id="6" name="灯片编号占位符 5">
            <a:extLst>
              <a:ext uri="{FF2B5EF4-FFF2-40B4-BE49-F238E27FC236}">
                <a16:creationId xmlns:a16="http://schemas.microsoft.com/office/drawing/2014/main" id="{7F2076A5-7C9B-4C06-A10C-4F7D97473623}"/>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27</a:t>
            </a:fld>
            <a:endParaRPr lang="zh-CN" altLang="en-US" strike="noStrike" noProof="1"/>
          </a:p>
        </p:txBody>
      </p:sp>
      <p:grpSp>
        <p:nvGrpSpPr>
          <p:cNvPr id="7" name="组合 6"/>
          <p:cNvGrpSpPr/>
          <p:nvPr/>
        </p:nvGrpSpPr>
        <p:grpSpPr>
          <a:xfrm>
            <a:off x="539552" y="116632"/>
            <a:ext cx="3757930" cy="664430"/>
            <a:chOff x="999690" y="5025490"/>
            <a:chExt cx="3757930" cy="664430"/>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latin typeface="Times New Roman" panose="02020603050405020304" pitchFamily="18" charset="0"/>
                <a:ea typeface="微软雅黑" pitchFamily="34" charset="-122"/>
              </a:endParaRPr>
            </a:p>
          </p:txBody>
        </p:sp>
        <p:sp>
          <p:nvSpPr>
            <p:cNvPr id="9"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itchFamily="49" charset="-122"/>
                </a:rPr>
                <a:t>6.3 </a:t>
              </a:r>
              <a:r>
                <a:rPr lang="zh-CN" altLang="en-US" sz="3600" b="1" dirty="0">
                  <a:latin typeface="Times New Roman" panose="02020603050405020304" pitchFamily="18" charset="0"/>
                  <a:ea typeface="黑体" pitchFamily="49" charset="-122"/>
                </a:rPr>
                <a:t>广义表</a:t>
              </a:r>
            </a:p>
          </p:txBody>
        </p:sp>
        <p:pic>
          <p:nvPicPr>
            <p:cNvPr id="10" name="图片 9"/>
            <p:cNvPicPr>
              <a:picLocks noChangeAspect="1"/>
            </p:cNvPicPr>
            <p:nvPr/>
          </p:nvPicPr>
          <p:blipFill>
            <a:blip r:embed="rId2" cstate="print"/>
            <a:stretch>
              <a:fillRect/>
            </a:stretch>
          </p:blipFill>
          <p:spPr>
            <a:xfrm>
              <a:off x="1199659" y="5205012"/>
              <a:ext cx="420013" cy="322083"/>
            </a:xfrm>
            <a:prstGeom prst="rect">
              <a:avLst/>
            </a:prstGeom>
          </p:spPr>
        </p:pic>
      </p:grpSp>
      <p:sp>
        <p:nvSpPr>
          <p:cNvPr id="11" name="标题 1"/>
          <p:cNvSpPr txBox="1">
            <a:spLocks/>
          </p:cNvSpPr>
          <p:nvPr/>
        </p:nvSpPr>
        <p:spPr bwMode="auto">
          <a:xfrm>
            <a:off x="374650" y="764704"/>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a:solidFill>
                  <a:srgbClr val="FF0000"/>
                </a:solidFill>
                <a:latin typeface="Times New Roman" panose="02020603050405020304" pitchFamily="18" charset="0"/>
                <a:ea typeface="宋体" charset="-122"/>
                <a:cs typeface="+mn-cs"/>
                <a:sym typeface="+mn-ea"/>
              </a:rPr>
              <a:t>6</a:t>
            </a:r>
            <a:r>
              <a:rPr lang="zh-CN" altLang="en-US" sz="2800" dirty="0">
                <a:solidFill>
                  <a:srgbClr val="FF0000"/>
                </a:solidFill>
                <a:latin typeface="Times New Roman" panose="02020603050405020304" pitchFamily="18" charset="0"/>
                <a:ea typeface="宋体" charset="-122"/>
                <a:cs typeface="+mn-cs"/>
                <a:sym typeface="+mn-ea"/>
              </a:rPr>
              <a:t>.</a:t>
            </a:r>
            <a:r>
              <a:rPr lang="en-US" altLang="zh-CN" sz="2800" dirty="0">
                <a:solidFill>
                  <a:srgbClr val="FF0000"/>
                </a:solidFill>
                <a:latin typeface="Times New Roman" panose="02020603050405020304" pitchFamily="18" charset="0"/>
                <a:ea typeface="宋体" charset="-122"/>
                <a:cs typeface="+mn-cs"/>
                <a:sym typeface="+mn-ea"/>
              </a:rPr>
              <a:t>3</a:t>
            </a:r>
            <a:r>
              <a:rPr lang="zh-CN" altLang="en-US" sz="2800" dirty="0">
                <a:solidFill>
                  <a:srgbClr val="FF0000"/>
                </a:solidFill>
                <a:latin typeface="Times New Roman" panose="02020603050405020304" pitchFamily="18" charset="0"/>
                <a:ea typeface="宋体" charset="-122"/>
                <a:cs typeface="+mn-cs"/>
                <a:sym typeface="+mn-ea"/>
              </a:rPr>
              <a:t>.3 广义表的存储</a:t>
            </a:r>
            <a:endParaRPr lang="zh-CN" altLang="en-US" sz="2800" dirty="0">
              <a:solidFill>
                <a:srgbClr val="FF0000"/>
              </a:solidFill>
              <a:latin typeface="Times New Roman" panose="02020603050405020304" pitchFamily="18" charset="0"/>
              <a:ea typeface="宋体" charset="-122"/>
              <a:cs typeface="+mn-cs"/>
            </a:endParaRPr>
          </a:p>
        </p:txBody>
      </p:sp>
    </p:spTree>
    <p:extLst>
      <p:ext uri="{BB962C8B-B14F-4D97-AF65-F5344CB8AC3E}">
        <p14:creationId xmlns:p14="http://schemas.microsoft.com/office/powerpoint/2010/main" val="18739366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FD0EFD-E48E-4396-B770-53EFD946722E}"/>
              </a:ext>
            </a:extLst>
          </p:cNvPr>
          <p:cNvSpPr>
            <a:spLocks noGrp="1"/>
          </p:cNvSpPr>
          <p:nvPr>
            <p:ph idx="1"/>
          </p:nvPr>
        </p:nvSpPr>
        <p:spPr>
          <a:xfrm>
            <a:off x="323528" y="1408465"/>
            <a:ext cx="8708868" cy="5110181"/>
          </a:xfrm>
        </p:spPr>
        <p:txBody>
          <a:bodyPr/>
          <a:lstStyle/>
          <a:p>
            <a:pPr marL="0" indent="0">
              <a:buNone/>
            </a:pPr>
            <a:r>
              <a:rPr lang="zh-CN" altLang="en-US" sz="2400" b="1" dirty="0">
                <a:solidFill>
                  <a:srgbClr val="0000FF"/>
                </a:solidFill>
              </a:rPr>
              <a:t>（</a:t>
            </a:r>
            <a:r>
              <a:rPr lang="en-US" altLang="zh-CN" sz="2400" b="1" dirty="0">
                <a:solidFill>
                  <a:srgbClr val="0000FF"/>
                </a:solidFill>
              </a:rPr>
              <a:t>2</a:t>
            </a:r>
            <a:r>
              <a:rPr lang="zh-CN" altLang="en-US" sz="2400" b="1" dirty="0">
                <a:solidFill>
                  <a:srgbClr val="0000FF"/>
                </a:solidFill>
              </a:rPr>
              <a:t>）改进方法</a:t>
            </a:r>
            <a:endParaRPr lang="en-US" altLang="zh-CN" sz="2400" b="1" dirty="0">
              <a:solidFill>
                <a:srgbClr val="0000FF"/>
              </a:solidFill>
            </a:endParaRPr>
          </a:p>
          <a:p>
            <a:pPr lvl="1">
              <a:buClr>
                <a:srgbClr val="FF0000"/>
              </a:buClr>
              <a:buFont typeface="Wingdings" pitchFamily="2" charset="2"/>
              <a:buChar char="n"/>
            </a:pPr>
            <a:r>
              <a:rPr lang="zh-CN" altLang="zh-CN" sz="2000" b="1" dirty="0"/>
              <a:t>为每个子表设置一个类似于线性链表中头结点的</a:t>
            </a:r>
            <a:r>
              <a:rPr lang="zh-CN" altLang="zh-CN" sz="2000" b="1" dirty="0">
                <a:solidFill>
                  <a:srgbClr val="FF0000"/>
                </a:solidFill>
              </a:rPr>
              <a:t>表结点</a:t>
            </a:r>
            <a:r>
              <a:rPr lang="zh-CN" altLang="zh-CN" sz="2000" b="1" dirty="0"/>
              <a:t>，以取代整个子表的出现，由表结点中设置一个指针指示其具体结构。</a:t>
            </a:r>
            <a:endParaRPr lang="en-US" altLang="zh-CN" sz="2000" b="1" dirty="0"/>
          </a:p>
          <a:p>
            <a:pPr lvl="1">
              <a:buClr>
                <a:srgbClr val="FF0000"/>
              </a:buClr>
              <a:buFont typeface="Wingdings" pitchFamily="2" charset="2"/>
              <a:buChar char="n"/>
            </a:pPr>
            <a:r>
              <a:rPr lang="zh-CN" altLang="zh-CN" sz="2000" b="1" dirty="0"/>
              <a:t>这样，对应于原子的结点可设置一个</a:t>
            </a:r>
            <a:r>
              <a:rPr lang="zh-CN" altLang="zh-CN" sz="2000" b="1" dirty="0">
                <a:solidFill>
                  <a:srgbClr val="FF0000"/>
                </a:solidFill>
              </a:rPr>
              <a:t>原子结点</a:t>
            </a:r>
            <a:r>
              <a:rPr lang="zh-CN" altLang="zh-CN" sz="2000" b="1" dirty="0"/>
              <a:t>。显然，表结点和原子结点的结构可以不同。</a:t>
            </a:r>
            <a:endParaRPr lang="en-US" altLang="zh-CN" sz="2000" b="1" dirty="0"/>
          </a:p>
          <a:p>
            <a:pPr lvl="1">
              <a:buClr>
                <a:srgbClr val="FF0000"/>
              </a:buClr>
              <a:buFont typeface="Wingdings" pitchFamily="2" charset="2"/>
              <a:buChar char="n"/>
            </a:pPr>
            <a:r>
              <a:rPr lang="zh-CN" altLang="zh-CN" sz="2000" b="1" dirty="0"/>
              <a:t>所述表</a:t>
            </a:r>
            <a:r>
              <a:rPr lang="en-US" altLang="zh-CN" sz="2000" b="1" i="1" dirty="0"/>
              <a:t>L</a:t>
            </a:r>
            <a:r>
              <a:rPr lang="en-US" altLang="zh-CN" sz="2000" b="1" dirty="0"/>
              <a:t>=(a,(b, (</a:t>
            </a:r>
            <a:r>
              <a:rPr lang="en-US" altLang="zh-CN" sz="2000" b="1" dirty="0" err="1"/>
              <a:t>c,d</a:t>
            </a:r>
            <a:r>
              <a:rPr lang="en-US" altLang="zh-CN" sz="2000" b="1" dirty="0"/>
              <a:t>) ,e))</a:t>
            </a:r>
            <a:r>
              <a:rPr lang="zh-CN" altLang="zh-CN" sz="2000" b="1" dirty="0"/>
              <a:t>的存储结构如图所示：</a:t>
            </a:r>
          </a:p>
          <a:p>
            <a:endParaRPr lang="zh-CN" altLang="en-US" dirty="0"/>
          </a:p>
        </p:txBody>
      </p:sp>
      <p:sp>
        <p:nvSpPr>
          <p:cNvPr id="5" name="对话气泡: 矩形 4">
            <a:extLst>
              <a:ext uri="{FF2B5EF4-FFF2-40B4-BE49-F238E27FC236}">
                <a16:creationId xmlns:a16="http://schemas.microsoft.com/office/drawing/2014/main" id="{74B3157D-BE9E-4216-BB98-4EE18BDB37EA}"/>
              </a:ext>
            </a:extLst>
          </p:cNvPr>
          <p:cNvSpPr/>
          <p:nvPr/>
        </p:nvSpPr>
        <p:spPr>
          <a:xfrm>
            <a:off x="3589217" y="3711815"/>
            <a:ext cx="1367796" cy="410912"/>
          </a:xfrm>
          <a:prstGeom prst="wedgeRectCallout">
            <a:avLst>
              <a:gd name="adj1" fmla="val -104630"/>
              <a:gd name="adj2" fmla="val 297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dirty="0">
                <a:latin typeface="Times New Roman" panose="02020603050405020304" pitchFamily="18" charset="0"/>
              </a:rPr>
              <a:t>*</a:t>
            </a:r>
            <a:r>
              <a:rPr lang="en-US" altLang="zh-CN" sz="2000" i="1" dirty="0">
                <a:latin typeface="Times New Roman" panose="02020603050405020304" pitchFamily="18" charset="0"/>
              </a:rPr>
              <a:t>L</a:t>
            </a:r>
            <a:r>
              <a:rPr lang="en-US" altLang="zh-CN" sz="2000" dirty="0">
                <a:latin typeface="Times New Roman" panose="02020603050405020304" pitchFamily="18" charset="0"/>
              </a:rPr>
              <a:t>:</a:t>
            </a:r>
            <a:r>
              <a:rPr lang="zh-CN" altLang="en-US" sz="2000" dirty="0">
                <a:latin typeface="Times New Roman" panose="02020603050405020304" pitchFamily="18" charset="0"/>
              </a:rPr>
              <a:t>表结点</a:t>
            </a:r>
            <a:endParaRPr lang="zh-CN" altLang="en-US" dirty="0">
              <a:latin typeface="Times New Roman" panose="02020603050405020304" pitchFamily="18" charset="0"/>
            </a:endParaRPr>
          </a:p>
        </p:txBody>
      </p:sp>
      <p:sp>
        <p:nvSpPr>
          <p:cNvPr id="12" name="文本框 11">
            <a:extLst>
              <a:ext uri="{FF2B5EF4-FFF2-40B4-BE49-F238E27FC236}">
                <a16:creationId xmlns:a16="http://schemas.microsoft.com/office/drawing/2014/main" id="{DEC9482B-5D68-4BBC-8419-5089E8046601}"/>
              </a:ext>
            </a:extLst>
          </p:cNvPr>
          <p:cNvSpPr txBox="1"/>
          <p:nvPr/>
        </p:nvSpPr>
        <p:spPr>
          <a:xfrm>
            <a:off x="1032900" y="3724716"/>
            <a:ext cx="269702" cy="369332"/>
          </a:xfrm>
          <a:prstGeom prst="rect">
            <a:avLst/>
          </a:prstGeom>
          <a:noFill/>
        </p:spPr>
        <p:txBody>
          <a:bodyPr wrap="square" rtlCol="0">
            <a:spAutoFit/>
          </a:bodyPr>
          <a:lstStyle/>
          <a:p>
            <a:r>
              <a:rPr lang="en-US" altLang="zh-CN" b="1" i="1" dirty="0">
                <a:latin typeface="Times New Roman" panose="02020603050405020304" pitchFamily="18" charset="0"/>
              </a:rPr>
              <a:t>L</a:t>
            </a:r>
            <a:endParaRPr lang="zh-CN" altLang="en-US" b="1" i="1" dirty="0">
              <a:latin typeface="Times New Roman" panose="02020603050405020304" pitchFamily="18" charset="0"/>
            </a:endParaRPr>
          </a:p>
        </p:txBody>
      </p:sp>
      <p:grpSp>
        <p:nvGrpSpPr>
          <p:cNvPr id="13" name="组合 12">
            <a:extLst>
              <a:ext uri="{FF2B5EF4-FFF2-40B4-BE49-F238E27FC236}">
                <a16:creationId xmlns:a16="http://schemas.microsoft.com/office/drawing/2014/main" id="{07CDF022-ECC2-469C-BE01-52CECCF59927}"/>
              </a:ext>
            </a:extLst>
          </p:cNvPr>
          <p:cNvGrpSpPr/>
          <p:nvPr/>
        </p:nvGrpSpPr>
        <p:grpSpPr>
          <a:xfrm>
            <a:off x="1362522" y="3679440"/>
            <a:ext cx="1643301" cy="456415"/>
            <a:chOff x="755576" y="2852936"/>
            <a:chExt cx="2443703" cy="590968"/>
          </a:xfrm>
        </p:grpSpPr>
        <p:cxnSp>
          <p:nvCxnSpPr>
            <p:cNvPr id="14" name="直接箭头连接符 13">
              <a:extLst>
                <a:ext uri="{FF2B5EF4-FFF2-40B4-BE49-F238E27FC236}">
                  <a16:creationId xmlns:a16="http://schemas.microsoft.com/office/drawing/2014/main" id="{DF83F9F3-AFAD-46DC-9155-5953E28B38E5}"/>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3DA62F0-7D4B-4876-BF6F-16C83BB75497}"/>
                </a:ext>
              </a:extLst>
            </p:cNvPr>
            <p:cNvSpPr/>
            <p:nvPr/>
          </p:nvSpPr>
          <p:spPr>
            <a:xfrm>
              <a:off x="1600200" y="2852936"/>
              <a:ext cx="1387625" cy="5909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6" name="直接连接符 15">
              <a:extLst>
                <a:ext uri="{FF2B5EF4-FFF2-40B4-BE49-F238E27FC236}">
                  <a16:creationId xmlns:a16="http://schemas.microsoft.com/office/drawing/2014/main" id="{C64901CC-D569-4AF7-8C78-EB771DF3FA9F}"/>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7F4E7F3-5FCF-45E8-B26F-D9C1D9F511F6}"/>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683182B-1FFA-45E3-B984-6F3AE6E8B620}"/>
                </a:ext>
              </a:extLst>
            </p:cNvPr>
            <p:cNvSpPr txBox="1"/>
            <p:nvPr/>
          </p:nvSpPr>
          <p:spPr>
            <a:xfrm>
              <a:off x="1634312" y="2911560"/>
              <a:ext cx="1564967" cy="454238"/>
            </a:xfrm>
            <a:prstGeom prst="rect">
              <a:avLst/>
            </a:prstGeom>
            <a:noFill/>
          </p:spPr>
          <p:txBody>
            <a:bodyPr wrap="square" rtlCol="0">
              <a:spAutoFit/>
            </a:bodyPr>
            <a:lstStyle/>
            <a:p>
              <a:r>
                <a:rPr lang="en-US" altLang="zh-CN" sz="2000" dirty="0">
                  <a:latin typeface="Times New Roman" panose="02020603050405020304" pitchFamily="18" charset="0"/>
                </a:rPr>
                <a:t>1       </a:t>
              </a:r>
              <a:r>
                <a:rPr lang="zh-CN" altLang="zh-CN" sz="2000" dirty="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p:txBody>
        </p:sp>
      </p:grpSp>
      <p:cxnSp>
        <p:nvCxnSpPr>
          <p:cNvPr id="19" name="直接箭头连接符 18">
            <a:extLst>
              <a:ext uri="{FF2B5EF4-FFF2-40B4-BE49-F238E27FC236}">
                <a16:creationId xmlns:a16="http://schemas.microsoft.com/office/drawing/2014/main" id="{1B4180C6-FDB0-479F-A4FB-25DD32B9ABCB}"/>
              </a:ext>
            </a:extLst>
          </p:cNvPr>
          <p:cNvCxnSpPr>
            <a:cxnSpLocks/>
          </p:cNvCxnSpPr>
          <p:nvPr/>
        </p:nvCxnSpPr>
        <p:spPr>
          <a:xfrm>
            <a:off x="2370634" y="3927839"/>
            <a:ext cx="0" cy="45774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00666A8E-4D79-481B-9FE3-8AAF872C4482}"/>
              </a:ext>
            </a:extLst>
          </p:cNvPr>
          <p:cNvGrpSpPr/>
          <p:nvPr/>
        </p:nvGrpSpPr>
        <p:grpSpPr>
          <a:xfrm>
            <a:off x="1896759" y="4385287"/>
            <a:ext cx="933126" cy="444905"/>
            <a:chOff x="1600200" y="2852936"/>
            <a:chExt cx="1387624" cy="576064"/>
          </a:xfrm>
        </p:grpSpPr>
        <p:sp>
          <p:nvSpPr>
            <p:cNvPr id="21" name="矩形 20">
              <a:extLst>
                <a:ext uri="{FF2B5EF4-FFF2-40B4-BE49-F238E27FC236}">
                  <a16:creationId xmlns:a16="http://schemas.microsoft.com/office/drawing/2014/main" id="{79BCC9DE-E67C-48C6-B8B6-54A250A3325E}"/>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22" name="直接连接符 21">
              <a:extLst>
                <a:ext uri="{FF2B5EF4-FFF2-40B4-BE49-F238E27FC236}">
                  <a16:creationId xmlns:a16="http://schemas.microsoft.com/office/drawing/2014/main" id="{70ACDC1B-06AF-41D8-9464-0B1EA4288062}"/>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462E873-1B6E-4F4E-B004-5066F049641F}"/>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E7646BF-0EA9-4ECA-9B24-BC2B127755CB}"/>
                </a:ext>
              </a:extLst>
            </p:cNvPr>
            <p:cNvSpPr txBox="1"/>
            <p:nvPr/>
          </p:nvSpPr>
          <p:spPr>
            <a:xfrm>
              <a:off x="1612690" y="2898217"/>
              <a:ext cx="1142173" cy="454238"/>
            </a:xfrm>
            <a:prstGeom prst="rect">
              <a:avLst/>
            </a:prstGeom>
            <a:noFill/>
          </p:spPr>
          <p:txBody>
            <a:bodyPr wrap="square" rtlCol="0">
              <a:spAutoFit/>
            </a:bodyPr>
            <a:lstStyle/>
            <a:p>
              <a:r>
                <a:rPr lang="en-US" altLang="zh-CN" sz="2000" dirty="0">
                  <a:latin typeface="Times New Roman" panose="02020603050405020304" pitchFamily="18" charset="0"/>
                </a:rPr>
                <a:t>0   a  </a:t>
              </a:r>
              <a:endParaRPr lang="zh-CN" altLang="en-US" sz="2000" dirty="0">
                <a:latin typeface="Times New Roman" panose="02020603050405020304" pitchFamily="18" charset="0"/>
              </a:endParaRPr>
            </a:p>
          </p:txBody>
        </p:sp>
      </p:grpSp>
      <p:grpSp>
        <p:nvGrpSpPr>
          <p:cNvPr id="25" name="组合 24">
            <a:extLst>
              <a:ext uri="{FF2B5EF4-FFF2-40B4-BE49-F238E27FC236}">
                <a16:creationId xmlns:a16="http://schemas.microsoft.com/office/drawing/2014/main" id="{5A577FBE-E3BB-406F-AE0D-4F7344B55EC6}"/>
              </a:ext>
            </a:extLst>
          </p:cNvPr>
          <p:cNvGrpSpPr/>
          <p:nvPr/>
        </p:nvGrpSpPr>
        <p:grpSpPr>
          <a:xfrm>
            <a:off x="4078184" y="5252910"/>
            <a:ext cx="1501105" cy="444905"/>
            <a:chOff x="755576" y="2852936"/>
            <a:chExt cx="2232248" cy="576064"/>
          </a:xfrm>
        </p:grpSpPr>
        <p:cxnSp>
          <p:nvCxnSpPr>
            <p:cNvPr id="26" name="直接箭头连接符 25">
              <a:extLst>
                <a:ext uri="{FF2B5EF4-FFF2-40B4-BE49-F238E27FC236}">
                  <a16:creationId xmlns:a16="http://schemas.microsoft.com/office/drawing/2014/main" id="{A3447248-070A-4433-893B-D6890EC48ADE}"/>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FA8CE14-22CC-4D41-ABE1-2F4F23D9346F}"/>
                </a:ext>
              </a:extLst>
            </p:cNvPr>
            <p:cNvSpPr/>
            <p:nvPr/>
          </p:nvSpPr>
          <p:spPr>
            <a:xfrm>
              <a:off x="1600200" y="2852937"/>
              <a:ext cx="1387624" cy="56943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28" name="直接连接符 27">
              <a:extLst>
                <a:ext uri="{FF2B5EF4-FFF2-40B4-BE49-F238E27FC236}">
                  <a16:creationId xmlns:a16="http://schemas.microsoft.com/office/drawing/2014/main" id="{77D0CCF0-CBAB-45F2-9ADB-C6E02E35B0AB}"/>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CC460E0-2829-43C9-B781-5FD452F2E1E9}"/>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E0398DB1-0A97-4E39-8658-6B86FDEEC98B}"/>
                </a:ext>
              </a:extLst>
            </p:cNvPr>
            <p:cNvSpPr txBox="1"/>
            <p:nvPr/>
          </p:nvSpPr>
          <p:spPr>
            <a:xfrm>
              <a:off x="1600200" y="2909773"/>
              <a:ext cx="844621" cy="454238"/>
            </a:xfrm>
            <a:prstGeom prst="rect">
              <a:avLst/>
            </a:prstGeom>
            <a:noFill/>
          </p:spPr>
          <p:txBody>
            <a:bodyPr wrap="square" rtlCol="0">
              <a:spAutoFit/>
            </a:bodyPr>
            <a:lstStyle/>
            <a:p>
              <a:r>
                <a:rPr lang="en-US" altLang="zh-CN" sz="2000" dirty="0">
                  <a:latin typeface="Times New Roman" panose="02020603050405020304" pitchFamily="18" charset="0"/>
                </a:rPr>
                <a:t>1      </a:t>
              </a:r>
              <a:endParaRPr lang="zh-CN" altLang="en-US" sz="2000" dirty="0">
                <a:latin typeface="Times New Roman" panose="02020603050405020304" pitchFamily="18" charset="0"/>
              </a:endParaRPr>
            </a:p>
          </p:txBody>
        </p:sp>
      </p:grpSp>
      <p:grpSp>
        <p:nvGrpSpPr>
          <p:cNvPr id="31" name="组合 30">
            <a:extLst>
              <a:ext uri="{FF2B5EF4-FFF2-40B4-BE49-F238E27FC236}">
                <a16:creationId xmlns:a16="http://schemas.microsoft.com/office/drawing/2014/main" id="{4580B280-6762-4B0A-BE54-F1347C979A13}"/>
              </a:ext>
            </a:extLst>
          </p:cNvPr>
          <p:cNvGrpSpPr/>
          <p:nvPr/>
        </p:nvGrpSpPr>
        <p:grpSpPr>
          <a:xfrm>
            <a:off x="2673228" y="4435217"/>
            <a:ext cx="1703219" cy="444905"/>
            <a:chOff x="755576" y="2852936"/>
            <a:chExt cx="2532806" cy="576064"/>
          </a:xfrm>
        </p:grpSpPr>
        <p:cxnSp>
          <p:nvCxnSpPr>
            <p:cNvPr id="32" name="直接箭头连接符 31">
              <a:extLst>
                <a:ext uri="{FF2B5EF4-FFF2-40B4-BE49-F238E27FC236}">
                  <a16:creationId xmlns:a16="http://schemas.microsoft.com/office/drawing/2014/main" id="{1FBA6EE9-D0D5-4C85-A989-6818B27EBBA8}"/>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24A9634E-FC7D-4763-AD74-DF267EF43352}"/>
                </a:ext>
              </a:extLst>
            </p:cNvPr>
            <p:cNvSpPr/>
            <p:nvPr/>
          </p:nvSpPr>
          <p:spPr>
            <a:xfrm>
              <a:off x="1600201"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34" name="直接连接符 33">
              <a:extLst>
                <a:ext uri="{FF2B5EF4-FFF2-40B4-BE49-F238E27FC236}">
                  <a16:creationId xmlns:a16="http://schemas.microsoft.com/office/drawing/2014/main" id="{84F21840-8AF2-493A-8F08-7CDC7B16BC14}"/>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139376A-2A82-43DF-AE73-E5F47EBCA506}"/>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B7C62D8-5A60-4A13-AFDD-55BD868CAC2E}"/>
                </a:ext>
              </a:extLst>
            </p:cNvPr>
            <p:cNvSpPr txBox="1"/>
            <p:nvPr/>
          </p:nvSpPr>
          <p:spPr>
            <a:xfrm>
              <a:off x="1586509" y="2914875"/>
              <a:ext cx="1701873" cy="454238"/>
            </a:xfrm>
            <a:prstGeom prst="rect">
              <a:avLst/>
            </a:prstGeom>
            <a:noFill/>
          </p:spPr>
          <p:txBody>
            <a:bodyPr wrap="square" rtlCol="0">
              <a:spAutoFit/>
            </a:bodyPr>
            <a:lstStyle/>
            <a:p>
              <a:r>
                <a:rPr lang="en-US" altLang="zh-CN" sz="2000" dirty="0">
                  <a:latin typeface="Times New Roman" panose="02020603050405020304" pitchFamily="18" charset="0"/>
                </a:rPr>
                <a:t>1       </a:t>
              </a:r>
              <a:r>
                <a:rPr lang="zh-CN" altLang="zh-CN" dirty="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p:txBody>
        </p:sp>
      </p:grpSp>
      <p:cxnSp>
        <p:nvCxnSpPr>
          <p:cNvPr id="37" name="直接箭头连接符 36">
            <a:extLst>
              <a:ext uri="{FF2B5EF4-FFF2-40B4-BE49-F238E27FC236}">
                <a16:creationId xmlns:a16="http://schemas.microsoft.com/office/drawing/2014/main" id="{526FACCB-819D-487F-A23B-D66703F456B7}"/>
              </a:ext>
            </a:extLst>
          </p:cNvPr>
          <p:cNvCxnSpPr>
            <a:cxnSpLocks/>
          </p:cNvCxnSpPr>
          <p:nvPr/>
        </p:nvCxnSpPr>
        <p:spPr>
          <a:xfrm>
            <a:off x="5106938" y="5436716"/>
            <a:ext cx="0" cy="561566"/>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C27E7A5E-97F9-43D0-B01F-52139755D40E}"/>
              </a:ext>
            </a:extLst>
          </p:cNvPr>
          <p:cNvGrpSpPr/>
          <p:nvPr/>
        </p:nvGrpSpPr>
        <p:grpSpPr>
          <a:xfrm>
            <a:off x="5437528" y="5350716"/>
            <a:ext cx="1609804" cy="444905"/>
            <a:chOff x="755576" y="2852936"/>
            <a:chExt cx="2393891" cy="576064"/>
          </a:xfrm>
        </p:grpSpPr>
        <p:cxnSp>
          <p:nvCxnSpPr>
            <p:cNvPr id="44" name="直接箭头连接符 43">
              <a:extLst>
                <a:ext uri="{FF2B5EF4-FFF2-40B4-BE49-F238E27FC236}">
                  <a16:creationId xmlns:a16="http://schemas.microsoft.com/office/drawing/2014/main" id="{07D150CE-AE4A-47C3-9E08-9BDA1E28BA0D}"/>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EFD1D3FA-0B96-47F3-854F-2442EB2E0A3A}"/>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46" name="直接连接符 45">
              <a:extLst>
                <a:ext uri="{FF2B5EF4-FFF2-40B4-BE49-F238E27FC236}">
                  <a16:creationId xmlns:a16="http://schemas.microsoft.com/office/drawing/2014/main" id="{32EA9D43-F94C-44CE-8E94-F5916CC2A0DD}"/>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A0BA3957-AD6A-4D44-AB6D-C4995AA813AA}"/>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D6CD5EB4-C810-4EBF-8CDF-C1AC016BA631}"/>
                </a:ext>
              </a:extLst>
            </p:cNvPr>
            <p:cNvSpPr txBox="1"/>
            <p:nvPr/>
          </p:nvSpPr>
          <p:spPr>
            <a:xfrm>
              <a:off x="1636711" y="2916743"/>
              <a:ext cx="1512756" cy="454238"/>
            </a:xfrm>
            <a:prstGeom prst="rect">
              <a:avLst/>
            </a:prstGeom>
            <a:noFill/>
          </p:spPr>
          <p:txBody>
            <a:bodyPr wrap="square" rtlCol="0">
              <a:spAutoFit/>
            </a:bodyPr>
            <a:lstStyle/>
            <a:p>
              <a:r>
                <a:rPr lang="en-US" altLang="zh-CN" sz="2000" dirty="0">
                  <a:latin typeface="Times New Roman" panose="02020603050405020304" pitchFamily="18" charset="0"/>
                </a:rPr>
                <a:t>0  e   </a:t>
              </a:r>
              <a:r>
                <a:rPr lang="zh-CN" altLang="zh-CN" sz="2000" dirty="0">
                  <a:solidFill>
                    <a:srgbClr val="FF0000"/>
                  </a:solidFill>
                  <a:latin typeface="Times New Roman" panose="02020603050405020304" pitchFamily="18" charset="0"/>
                </a:rPr>
                <a:t>∧</a:t>
              </a:r>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p:txBody>
        </p:sp>
      </p:grpSp>
      <p:sp>
        <p:nvSpPr>
          <p:cNvPr id="56" name="对话气泡: 矩形 55">
            <a:extLst>
              <a:ext uri="{FF2B5EF4-FFF2-40B4-BE49-F238E27FC236}">
                <a16:creationId xmlns:a16="http://schemas.microsoft.com/office/drawing/2014/main" id="{FEA33413-FEEF-43F1-91DF-0ABBF919069D}"/>
              </a:ext>
            </a:extLst>
          </p:cNvPr>
          <p:cNvSpPr/>
          <p:nvPr/>
        </p:nvSpPr>
        <p:spPr>
          <a:xfrm>
            <a:off x="5877553" y="3988009"/>
            <a:ext cx="2330003" cy="712585"/>
          </a:xfrm>
          <a:prstGeom prst="wedgeRectCallout">
            <a:avLst>
              <a:gd name="adj1" fmla="val -120983"/>
              <a:gd name="adj2" fmla="val 493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dirty="0">
                <a:latin typeface="Times New Roman" panose="02020603050405020304" pitchFamily="18" charset="0"/>
              </a:rPr>
              <a:t>第二个元素为子表，对应表结点</a:t>
            </a:r>
            <a:endParaRPr lang="zh-CN" altLang="en-US" dirty="0">
              <a:latin typeface="Times New Roman" panose="02020603050405020304" pitchFamily="18" charset="0"/>
            </a:endParaRPr>
          </a:p>
        </p:txBody>
      </p:sp>
      <p:cxnSp>
        <p:nvCxnSpPr>
          <p:cNvPr id="57" name="直接箭头连接符 56">
            <a:extLst>
              <a:ext uri="{FF2B5EF4-FFF2-40B4-BE49-F238E27FC236}">
                <a16:creationId xmlns:a16="http://schemas.microsoft.com/office/drawing/2014/main" id="{3812A770-D130-40A1-90BD-4CD13B04109A}"/>
              </a:ext>
            </a:extLst>
          </p:cNvPr>
          <p:cNvCxnSpPr>
            <a:cxnSpLocks/>
          </p:cNvCxnSpPr>
          <p:nvPr/>
        </p:nvCxnSpPr>
        <p:spPr>
          <a:xfrm>
            <a:off x="3724497" y="4675261"/>
            <a:ext cx="0" cy="548653"/>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id="{0551266E-AD83-422A-A2AC-EEEED191C799}"/>
              </a:ext>
            </a:extLst>
          </p:cNvPr>
          <p:cNvGrpSpPr/>
          <p:nvPr/>
        </p:nvGrpSpPr>
        <p:grpSpPr>
          <a:xfrm>
            <a:off x="3260781" y="5227524"/>
            <a:ext cx="933127" cy="444905"/>
            <a:chOff x="1600199" y="2852936"/>
            <a:chExt cx="1387625" cy="576064"/>
          </a:xfrm>
        </p:grpSpPr>
        <p:sp>
          <p:nvSpPr>
            <p:cNvPr id="59" name="矩形 58">
              <a:extLst>
                <a:ext uri="{FF2B5EF4-FFF2-40B4-BE49-F238E27FC236}">
                  <a16:creationId xmlns:a16="http://schemas.microsoft.com/office/drawing/2014/main" id="{F53700CA-36FF-4D97-9412-4F90DF563194}"/>
                </a:ext>
              </a:extLst>
            </p:cNvPr>
            <p:cNvSpPr/>
            <p:nvPr/>
          </p:nvSpPr>
          <p:spPr>
            <a:xfrm>
              <a:off x="1600200" y="2852936"/>
              <a:ext cx="1387624" cy="57294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60" name="直接连接符 59">
              <a:extLst>
                <a:ext uri="{FF2B5EF4-FFF2-40B4-BE49-F238E27FC236}">
                  <a16:creationId xmlns:a16="http://schemas.microsoft.com/office/drawing/2014/main" id="{BB65693C-EDDF-418D-874B-F64D30FF9838}"/>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B276BFC-3352-4BAE-BD95-BB3F9092B18F}"/>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75D96351-96FE-401F-A64B-2B26B960574B}"/>
                </a:ext>
              </a:extLst>
            </p:cNvPr>
            <p:cNvSpPr txBox="1"/>
            <p:nvPr/>
          </p:nvSpPr>
          <p:spPr>
            <a:xfrm>
              <a:off x="1600199" y="2938592"/>
              <a:ext cx="1128759" cy="454238"/>
            </a:xfrm>
            <a:prstGeom prst="rect">
              <a:avLst/>
            </a:prstGeom>
            <a:noFill/>
          </p:spPr>
          <p:txBody>
            <a:bodyPr wrap="square" rtlCol="0">
              <a:spAutoFit/>
            </a:bodyPr>
            <a:lstStyle/>
            <a:p>
              <a:r>
                <a:rPr lang="en-US" altLang="zh-CN" sz="2000" dirty="0">
                  <a:latin typeface="Times New Roman" panose="02020603050405020304" pitchFamily="18" charset="0"/>
                </a:rPr>
                <a:t>0   b </a:t>
              </a:r>
              <a:endParaRPr lang="zh-CN" altLang="en-US" sz="2000" dirty="0">
                <a:latin typeface="Times New Roman" panose="02020603050405020304" pitchFamily="18" charset="0"/>
              </a:endParaRPr>
            </a:p>
          </p:txBody>
        </p:sp>
      </p:grpSp>
      <p:grpSp>
        <p:nvGrpSpPr>
          <p:cNvPr id="63" name="组合 62">
            <a:extLst>
              <a:ext uri="{FF2B5EF4-FFF2-40B4-BE49-F238E27FC236}">
                <a16:creationId xmlns:a16="http://schemas.microsoft.com/office/drawing/2014/main" id="{7BF4A753-CB8D-44F2-A0D9-B32B6E89A688}"/>
              </a:ext>
            </a:extLst>
          </p:cNvPr>
          <p:cNvGrpSpPr/>
          <p:nvPr/>
        </p:nvGrpSpPr>
        <p:grpSpPr>
          <a:xfrm>
            <a:off x="4665962" y="5997296"/>
            <a:ext cx="933126" cy="444905"/>
            <a:chOff x="1600200" y="2852936"/>
            <a:chExt cx="1387624" cy="576064"/>
          </a:xfrm>
        </p:grpSpPr>
        <p:sp>
          <p:nvSpPr>
            <p:cNvPr id="65" name="矩形 64">
              <a:extLst>
                <a:ext uri="{FF2B5EF4-FFF2-40B4-BE49-F238E27FC236}">
                  <a16:creationId xmlns:a16="http://schemas.microsoft.com/office/drawing/2014/main" id="{A1682185-ED54-49DD-98AA-14A7636BF644}"/>
                </a:ext>
              </a:extLst>
            </p:cNvPr>
            <p:cNvSpPr/>
            <p:nvPr/>
          </p:nvSpPr>
          <p:spPr>
            <a:xfrm>
              <a:off x="1600200" y="2852936"/>
              <a:ext cx="1387624" cy="569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66" name="直接连接符 65">
              <a:extLst>
                <a:ext uri="{FF2B5EF4-FFF2-40B4-BE49-F238E27FC236}">
                  <a16:creationId xmlns:a16="http://schemas.microsoft.com/office/drawing/2014/main" id="{5ED59472-E991-412E-99C5-82C35D1096F3}"/>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6B931B56-227D-455C-9B80-96EE04DF4AA5}"/>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7C0AEA2A-688F-4547-9934-3372FCD3AAFD}"/>
                </a:ext>
              </a:extLst>
            </p:cNvPr>
            <p:cNvSpPr txBox="1"/>
            <p:nvPr/>
          </p:nvSpPr>
          <p:spPr>
            <a:xfrm>
              <a:off x="1605332" y="2918768"/>
              <a:ext cx="1140303" cy="454238"/>
            </a:xfrm>
            <a:prstGeom prst="rect">
              <a:avLst/>
            </a:prstGeom>
            <a:noFill/>
          </p:spPr>
          <p:txBody>
            <a:bodyPr wrap="square" rtlCol="0">
              <a:spAutoFit/>
            </a:bodyPr>
            <a:lstStyle/>
            <a:p>
              <a:r>
                <a:rPr lang="en-US" altLang="zh-CN" sz="2000" dirty="0">
                  <a:latin typeface="Times New Roman" panose="02020603050405020304" pitchFamily="18" charset="0"/>
                </a:rPr>
                <a:t>0   c    </a:t>
              </a:r>
              <a:endParaRPr lang="zh-CN" altLang="en-US" sz="2000" dirty="0">
                <a:latin typeface="Times New Roman" panose="02020603050405020304" pitchFamily="18" charset="0"/>
              </a:endParaRPr>
            </a:p>
          </p:txBody>
        </p:sp>
      </p:grpSp>
      <p:grpSp>
        <p:nvGrpSpPr>
          <p:cNvPr id="69" name="组合 68">
            <a:extLst>
              <a:ext uri="{FF2B5EF4-FFF2-40B4-BE49-F238E27FC236}">
                <a16:creationId xmlns:a16="http://schemas.microsoft.com/office/drawing/2014/main" id="{E98CE409-0EA9-4C88-B26C-E6E3F6F406DA}"/>
              </a:ext>
            </a:extLst>
          </p:cNvPr>
          <p:cNvGrpSpPr/>
          <p:nvPr/>
        </p:nvGrpSpPr>
        <p:grpSpPr>
          <a:xfrm>
            <a:off x="5457328" y="5984441"/>
            <a:ext cx="1720950" cy="462043"/>
            <a:chOff x="755576" y="2852936"/>
            <a:chExt cx="2559173" cy="598254"/>
          </a:xfrm>
        </p:grpSpPr>
        <p:cxnSp>
          <p:nvCxnSpPr>
            <p:cNvPr id="70" name="直接箭头连接符 69">
              <a:extLst>
                <a:ext uri="{FF2B5EF4-FFF2-40B4-BE49-F238E27FC236}">
                  <a16:creationId xmlns:a16="http://schemas.microsoft.com/office/drawing/2014/main" id="{6AE35CD5-7248-4B61-A8B4-693796196F71}"/>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01C2AA0C-7263-4334-890D-04A22A58E213}"/>
                </a:ext>
              </a:extLst>
            </p:cNvPr>
            <p:cNvSpPr/>
            <p:nvPr/>
          </p:nvSpPr>
          <p:spPr>
            <a:xfrm>
              <a:off x="1600200" y="2852936"/>
              <a:ext cx="1387624" cy="5982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72" name="直接连接符 71">
              <a:extLst>
                <a:ext uri="{FF2B5EF4-FFF2-40B4-BE49-F238E27FC236}">
                  <a16:creationId xmlns:a16="http://schemas.microsoft.com/office/drawing/2014/main" id="{3CC043A5-FA12-45B9-81B8-5F32094EF2C7}"/>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F4232CA-37CA-488E-9C71-26B7886C51A4}"/>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6EFA8A6B-2FB3-4C2F-8523-91907D90AE94}"/>
                </a:ext>
              </a:extLst>
            </p:cNvPr>
            <p:cNvSpPr txBox="1"/>
            <p:nvPr/>
          </p:nvSpPr>
          <p:spPr>
            <a:xfrm>
              <a:off x="1678193" y="2943594"/>
              <a:ext cx="1636556" cy="454238"/>
            </a:xfrm>
            <a:prstGeom prst="rect">
              <a:avLst/>
            </a:prstGeom>
            <a:noFill/>
          </p:spPr>
          <p:txBody>
            <a:bodyPr wrap="square" rtlCol="0">
              <a:spAutoFit/>
            </a:bodyPr>
            <a:lstStyle/>
            <a:p>
              <a:r>
                <a:rPr lang="en-US" altLang="zh-CN" sz="2000" dirty="0">
                  <a:latin typeface="Times New Roman" panose="02020603050405020304" pitchFamily="18" charset="0"/>
                </a:rPr>
                <a:t>0  d  </a:t>
              </a:r>
              <a:r>
                <a:rPr lang="zh-CN" altLang="zh-CN" sz="2000" dirty="0">
                  <a:solidFill>
                    <a:srgbClr val="FF0000"/>
                  </a:solidFill>
                  <a:latin typeface="Times New Roman" panose="02020603050405020304" pitchFamily="18" charset="0"/>
                </a:rPr>
                <a:t>∧</a:t>
              </a:r>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p:txBody>
        </p:sp>
      </p:grpSp>
      <p:sp>
        <p:nvSpPr>
          <p:cNvPr id="7" name="灯片编号占位符 6">
            <a:extLst>
              <a:ext uri="{FF2B5EF4-FFF2-40B4-BE49-F238E27FC236}">
                <a16:creationId xmlns:a16="http://schemas.microsoft.com/office/drawing/2014/main" id="{DBBC1C46-BD9C-426B-85BD-5FE6FFEBBE56}"/>
              </a:ext>
            </a:extLst>
          </p:cNvPr>
          <p:cNvSpPr>
            <a:spLocks noGrp="1"/>
          </p:cNvSpPr>
          <p:nvPr>
            <p:ph type="sldNum" sz="quarter" idx="4294967295"/>
          </p:nvPr>
        </p:nvSpPr>
        <p:spPr>
          <a:xfrm>
            <a:off x="6351166" y="6617456"/>
            <a:ext cx="2133600" cy="198783"/>
          </a:xfrm>
        </p:spPr>
        <p:txBody>
          <a:bodyPr/>
          <a:lstStyle/>
          <a:p>
            <a:pPr lvl="0" eaLnBrk="1" fontAlgn="base" hangingPunct="1"/>
            <a:fld id="{9A0DB2DC-4C9A-4742-B13C-FB6460FD3503}" type="slidenum">
              <a:rPr lang="zh-CN" altLang="en-US" strike="noStrike" noProof="1" smtClean="0">
                <a:latin typeface="Times New Roman" panose="02020603050405020304" pitchFamily="18" charset="0"/>
                <a:ea typeface="宋体" panose="02010600030101010101" pitchFamily="2" charset="-122"/>
                <a:cs typeface="+mn-ea"/>
              </a:rPr>
              <a:pPr lvl="0" eaLnBrk="1" fontAlgn="base" hangingPunct="1"/>
              <a:t>28</a:t>
            </a:fld>
            <a:endParaRPr lang="zh-CN" altLang="en-US" strike="noStrike" noProof="1">
              <a:latin typeface="Times New Roman" panose="02020603050405020304" pitchFamily="18" charset="0"/>
            </a:endParaRPr>
          </a:p>
        </p:txBody>
      </p:sp>
      <p:grpSp>
        <p:nvGrpSpPr>
          <p:cNvPr id="64" name="组合 63"/>
          <p:cNvGrpSpPr/>
          <p:nvPr/>
        </p:nvGrpSpPr>
        <p:grpSpPr>
          <a:xfrm>
            <a:off x="539552" y="116632"/>
            <a:ext cx="3757930" cy="664430"/>
            <a:chOff x="999690" y="5025490"/>
            <a:chExt cx="3757930" cy="664430"/>
          </a:xfrm>
        </p:grpSpPr>
        <p:sp>
          <p:nvSpPr>
            <p:cNvPr id="7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latin typeface="Times New Roman" panose="02020603050405020304" pitchFamily="18" charset="0"/>
                <a:ea typeface="微软雅黑" pitchFamily="34" charset="-122"/>
              </a:endParaRPr>
            </a:p>
          </p:txBody>
        </p:sp>
        <p:sp>
          <p:nvSpPr>
            <p:cNvPr id="76"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itchFamily="49" charset="-122"/>
                </a:rPr>
                <a:t>6.3 </a:t>
              </a:r>
              <a:r>
                <a:rPr lang="zh-CN" altLang="en-US" sz="3600" b="1" dirty="0">
                  <a:latin typeface="Times New Roman" panose="02020603050405020304" pitchFamily="18" charset="0"/>
                  <a:ea typeface="黑体" pitchFamily="49" charset="-122"/>
                </a:rPr>
                <a:t>广义表</a:t>
              </a:r>
            </a:p>
          </p:txBody>
        </p:sp>
        <p:pic>
          <p:nvPicPr>
            <p:cNvPr id="77" name="图片 76"/>
            <p:cNvPicPr>
              <a:picLocks noChangeAspect="1"/>
            </p:cNvPicPr>
            <p:nvPr/>
          </p:nvPicPr>
          <p:blipFill>
            <a:blip r:embed="rId2" cstate="print"/>
            <a:stretch>
              <a:fillRect/>
            </a:stretch>
          </p:blipFill>
          <p:spPr>
            <a:xfrm>
              <a:off x="1199659" y="5205012"/>
              <a:ext cx="420013" cy="322083"/>
            </a:xfrm>
            <a:prstGeom prst="rect">
              <a:avLst/>
            </a:prstGeom>
          </p:spPr>
        </p:pic>
      </p:grpSp>
      <p:sp>
        <p:nvSpPr>
          <p:cNvPr id="78" name="标题 1"/>
          <p:cNvSpPr txBox="1">
            <a:spLocks/>
          </p:cNvSpPr>
          <p:nvPr/>
        </p:nvSpPr>
        <p:spPr bwMode="auto">
          <a:xfrm>
            <a:off x="374650" y="764704"/>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a:solidFill>
                  <a:srgbClr val="FF0000"/>
                </a:solidFill>
                <a:latin typeface="Times New Roman" panose="02020603050405020304" pitchFamily="18" charset="0"/>
                <a:ea typeface="宋体" charset="-122"/>
                <a:cs typeface="+mn-cs"/>
                <a:sym typeface="+mn-ea"/>
              </a:rPr>
              <a:t>6</a:t>
            </a:r>
            <a:r>
              <a:rPr lang="zh-CN" altLang="en-US" sz="2800" dirty="0">
                <a:solidFill>
                  <a:srgbClr val="FF0000"/>
                </a:solidFill>
                <a:latin typeface="Times New Roman" panose="02020603050405020304" pitchFamily="18" charset="0"/>
                <a:ea typeface="宋体" charset="-122"/>
                <a:cs typeface="+mn-cs"/>
                <a:sym typeface="+mn-ea"/>
              </a:rPr>
              <a:t>.</a:t>
            </a:r>
            <a:r>
              <a:rPr lang="en-US" altLang="zh-CN" sz="2800" dirty="0">
                <a:solidFill>
                  <a:srgbClr val="FF0000"/>
                </a:solidFill>
                <a:latin typeface="Times New Roman" panose="02020603050405020304" pitchFamily="18" charset="0"/>
                <a:ea typeface="宋体" charset="-122"/>
                <a:cs typeface="+mn-cs"/>
                <a:sym typeface="+mn-ea"/>
              </a:rPr>
              <a:t>3</a:t>
            </a:r>
            <a:r>
              <a:rPr lang="zh-CN" altLang="en-US" sz="2800" dirty="0">
                <a:solidFill>
                  <a:srgbClr val="FF0000"/>
                </a:solidFill>
                <a:latin typeface="Times New Roman" panose="02020603050405020304" pitchFamily="18" charset="0"/>
                <a:ea typeface="宋体" charset="-122"/>
                <a:cs typeface="+mn-cs"/>
                <a:sym typeface="+mn-ea"/>
              </a:rPr>
              <a:t>.3 广义表的存储</a:t>
            </a:r>
            <a:endParaRPr lang="zh-CN" altLang="en-US" sz="2800" dirty="0">
              <a:solidFill>
                <a:srgbClr val="FF0000"/>
              </a:solidFill>
              <a:latin typeface="Times New Roman" panose="02020603050405020304" pitchFamily="18" charset="0"/>
              <a:ea typeface="宋体" charset="-122"/>
              <a:cs typeface="+mn-cs"/>
            </a:endParaRPr>
          </a:p>
        </p:txBody>
      </p:sp>
    </p:spTree>
    <p:extLst>
      <p:ext uri="{BB962C8B-B14F-4D97-AF65-F5344CB8AC3E}">
        <p14:creationId xmlns:p14="http://schemas.microsoft.com/office/powerpoint/2010/main" val="350778230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2" grpId="0"/>
      <p:bldP spid="56" grpId="0" animBg="1"/>
      <p:bldP spid="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990538-539B-46CB-8B21-C1B711DADE7A}"/>
              </a:ext>
            </a:extLst>
          </p:cNvPr>
          <p:cNvSpPr>
            <a:spLocks noGrp="1"/>
          </p:cNvSpPr>
          <p:nvPr>
            <p:ph idx="1"/>
          </p:nvPr>
        </p:nvSpPr>
        <p:spPr/>
        <p:txBody>
          <a:bodyPr/>
          <a:lstStyle/>
          <a:p>
            <a:pPr>
              <a:buClr>
                <a:srgbClr val="FF0000"/>
              </a:buClr>
              <a:buFont typeface="Wingdings" panose="05000000000000000000" pitchFamily="2" charset="2"/>
              <a:buChar char="n"/>
            </a:pPr>
            <a:r>
              <a:rPr lang="zh-CN" altLang="zh-CN" sz="2400" b="1" dirty="0"/>
              <a:t>这种表示方法的优点是便于保证运算中的一致性，并且元素在结构中的层次与括号的深度一致。</a:t>
            </a:r>
            <a:r>
              <a:rPr lang="en-US" altLang="zh-CN" sz="2400" b="1" dirty="0"/>
              <a:t> </a:t>
            </a:r>
            <a:endParaRPr lang="zh-CN" altLang="zh-CN" sz="2400" b="1" dirty="0"/>
          </a:p>
          <a:p>
            <a:pPr>
              <a:buClr>
                <a:srgbClr val="FF0000"/>
              </a:buClr>
              <a:buFont typeface="Wingdings" panose="05000000000000000000" pitchFamily="2" charset="2"/>
              <a:buChar char="n"/>
            </a:pPr>
            <a:r>
              <a:rPr lang="zh-CN" altLang="zh-CN" sz="2400" b="1" dirty="0"/>
              <a:t>虽然我们只讨论了两种存储形式，但是还可有其他的形式，并且各自有其特点，应根据实际需要选择。</a:t>
            </a:r>
            <a:endParaRPr lang="en-US" altLang="zh-CN" sz="2400" b="1" dirty="0"/>
          </a:p>
          <a:p>
            <a:pPr>
              <a:buClr>
                <a:srgbClr val="FF0000"/>
              </a:buClr>
              <a:buFont typeface="Wingdings" panose="05000000000000000000" pitchFamily="2" charset="2"/>
              <a:buChar char="n"/>
            </a:pPr>
            <a:endParaRPr lang="zh-CN" altLang="zh-CN" sz="2400" b="1" dirty="0"/>
          </a:p>
          <a:p>
            <a:pPr marL="342900" lvl="1" indent="-342900">
              <a:buClr>
                <a:srgbClr val="FF0000"/>
              </a:buClr>
              <a:buFont typeface="Wingdings" panose="05000000000000000000" pitchFamily="2" charset="2"/>
              <a:buChar char="n"/>
            </a:pPr>
            <a:r>
              <a:rPr lang="zh-CN" altLang="en-US" b="1" dirty="0"/>
              <a:t>应用</a:t>
            </a:r>
            <a:r>
              <a:rPr lang="zh-CN" altLang="en-US" dirty="0"/>
              <a:t>：</a:t>
            </a:r>
            <a:endParaRPr lang="en-US" altLang="zh-CN" dirty="0"/>
          </a:p>
          <a:p>
            <a:pPr marL="742950" lvl="2" indent="-342900">
              <a:buClr>
                <a:srgbClr val="FF0000"/>
              </a:buClr>
              <a:buFont typeface="Arial" panose="020B0604020202020204" pitchFamily="34" charset="0"/>
              <a:buChar char="•"/>
            </a:pPr>
            <a:r>
              <a:rPr lang="en-US" altLang="zh-CN" b="1" dirty="0"/>
              <a:t>lisp</a:t>
            </a:r>
            <a:r>
              <a:rPr lang="zh-CN" altLang="en-US" b="1" dirty="0"/>
              <a:t>语言</a:t>
            </a:r>
            <a:endParaRPr lang="en-US" altLang="zh-CN" b="1" dirty="0"/>
          </a:p>
          <a:p>
            <a:pPr marL="742950" lvl="2" indent="-342900">
              <a:buClr>
                <a:srgbClr val="FF0000"/>
              </a:buClr>
              <a:buFont typeface="Arial" panose="020B0604020202020204" pitchFamily="34" charset="0"/>
              <a:buChar char="•"/>
            </a:pPr>
            <a:r>
              <a:rPr lang="en-US" altLang="zh-CN" b="1" dirty="0"/>
              <a:t>AUTO lisp</a:t>
            </a:r>
            <a:r>
              <a:rPr lang="zh-CN" altLang="en-US" b="1" dirty="0"/>
              <a:t>语言</a:t>
            </a:r>
            <a:endParaRPr lang="en-US" altLang="zh-CN" b="1" dirty="0"/>
          </a:p>
          <a:p>
            <a:pPr marL="742950" lvl="2" indent="-342900">
              <a:buClr>
                <a:srgbClr val="FF0000"/>
              </a:buClr>
              <a:buFont typeface="Arial" panose="020B0604020202020204" pitchFamily="34" charset="0"/>
              <a:buChar char="•"/>
            </a:pPr>
            <a:r>
              <a:rPr lang="zh-CN" altLang="en-US" b="1" dirty="0"/>
              <a:t>网页结构</a:t>
            </a:r>
            <a:endParaRPr lang="en-US" altLang="zh-CN" b="1" dirty="0"/>
          </a:p>
          <a:p>
            <a:pPr marL="742950" lvl="2" indent="-342900">
              <a:buClr>
                <a:srgbClr val="FF0000"/>
              </a:buClr>
              <a:buFont typeface="Arial" panose="020B0604020202020204" pitchFamily="34" charset="0"/>
              <a:buChar char="•"/>
            </a:pPr>
            <a:r>
              <a:rPr lang="zh-CN" altLang="en-US" b="1" dirty="0"/>
              <a:t>高斯消元 </a:t>
            </a:r>
            <a:endParaRPr lang="en-US" altLang="zh-CN" b="1" dirty="0"/>
          </a:p>
          <a:p>
            <a:pPr marL="742950" lvl="2" indent="-342900">
              <a:buClr>
                <a:srgbClr val="FF0000"/>
              </a:buClr>
              <a:buFont typeface="Arial" panose="020B0604020202020204" pitchFamily="34" charset="0"/>
              <a:buChar char="•"/>
            </a:pPr>
            <a:r>
              <a:rPr lang="zh-CN" altLang="en-US" b="1" dirty="0"/>
              <a:t>本科导师制问题</a:t>
            </a:r>
          </a:p>
          <a:p>
            <a:endParaRPr lang="zh-CN" altLang="en-US" dirty="0"/>
          </a:p>
        </p:txBody>
      </p:sp>
      <p:sp>
        <p:nvSpPr>
          <p:cNvPr id="6" name="灯片编号占位符 5">
            <a:extLst>
              <a:ext uri="{FF2B5EF4-FFF2-40B4-BE49-F238E27FC236}">
                <a16:creationId xmlns:a16="http://schemas.microsoft.com/office/drawing/2014/main" id="{11409AD7-17AE-460A-A5B8-4A10F1E55916}"/>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29</a:t>
            </a:fld>
            <a:endParaRPr lang="zh-CN" altLang="en-US" strike="noStrike" noProof="1"/>
          </a:p>
        </p:txBody>
      </p:sp>
      <p:grpSp>
        <p:nvGrpSpPr>
          <p:cNvPr id="7" name="组合 6"/>
          <p:cNvGrpSpPr/>
          <p:nvPr/>
        </p:nvGrpSpPr>
        <p:grpSpPr>
          <a:xfrm>
            <a:off x="539552" y="116632"/>
            <a:ext cx="3757930" cy="664430"/>
            <a:chOff x="999690" y="5025490"/>
            <a:chExt cx="3757930" cy="664430"/>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latin typeface="Times New Roman" panose="02020603050405020304" pitchFamily="18" charset="0"/>
                <a:ea typeface="微软雅黑" pitchFamily="34" charset="-122"/>
              </a:endParaRPr>
            </a:p>
          </p:txBody>
        </p:sp>
        <p:sp>
          <p:nvSpPr>
            <p:cNvPr id="9"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itchFamily="49" charset="-122"/>
                </a:rPr>
                <a:t>6.3 </a:t>
              </a:r>
              <a:r>
                <a:rPr lang="zh-CN" altLang="en-US" sz="3600" b="1" dirty="0">
                  <a:latin typeface="Times New Roman" panose="02020603050405020304" pitchFamily="18" charset="0"/>
                  <a:ea typeface="黑体" pitchFamily="49" charset="-122"/>
                </a:rPr>
                <a:t>广义表</a:t>
              </a:r>
            </a:p>
          </p:txBody>
        </p:sp>
        <p:pic>
          <p:nvPicPr>
            <p:cNvPr id="10" name="图片 9"/>
            <p:cNvPicPr>
              <a:picLocks noChangeAspect="1"/>
            </p:cNvPicPr>
            <p:nvPr/>
          </p:nvPicPr>
          <p:blipFill>
            <a:blip r:embed="rId2" cstate="print"/>
            <a:stretch>
              <a:fillRect/>
            </a:stretch>
          </p:blipFill>
          <p:spPr>
            <a:xfrm>
              <a:off x="1199659" y="5205012"/>
              <a:ext cx="420013" cy="322083"/>
            </a:xfrm>
            <a:prstGeom prst="rect">
              <a:avLst/>
            </a:prstGeom>
          </p:spPr>
        </p:pic>
      </p:grpSp>
      <p:sp>
        <p:nvSpPr>
          <p:cNvPr id="11" name="标题 1"/>
          <p:cNvSpPr txBox="1">
            <a:spLocks/>
          </p:cNvSpPr>
          <p:nvPr/>
        </p:nvSpPr>
        <p:spPr bwMode="auto">
          <a:xfrm>
            <a:off x="374650" y="764704"/>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a:solidFill>
                  <a:srgbClr val="FF0000"/>
                </a:solidFill>
                <a:latin typeface="Times New Roman" panose="02020603050405020304" pitchFamily="18" charset="0"/>
                <a:ea typeface="宋体" charset="-122"/>
                <a:cs typeface="+mn-cs"/>
                <a:sym typeface="+mn-ea"/>
              </a:rPr>
              <a:t>6</a:t>
            </a:r>
            <a:r>
              <a:rPr lang="zh-CN" altLang="en-US" sz="2800" dirty="0">
                <a:solidFill>
                  <a:srgbClr val="FF0000"/>
                </a:solidFill>
                <a:latin typeface="Times New Roman" panose="02020603050405020304" pitchFamily="18" charset="0"/>
                <a:ea typeface="宋体" charset="-122"/>
                <a:cs typeface="+mn-cs"/>
                <a:sym typeface="+mn-ea"/>
              </a:rPr>
              <a:t>.</a:t>
            </a:r>
            <a:r>
              <a:rPr lang="en-US" altLang="zh-CN" sz="2800" dirty="0">
                <a:solidFill>
                  <a:srgbClr val="FF0000"/>
                </a:solidFill>
                <a:latin typeface="Times New Roman" panose="02020603050405020304" pitchFamily="18" charset="0"/>
                <a:ea typeface="宋体" charset="-122"/>
                <a:cs typeface="+mn-cs"/>
                <a:sym typeface="+mn-ea"/>
              </a:rPr>
              <a:t>3</a:t>
            </a:r>
            <a:r>
              <a:rPr lang="zh-CN" altLang="en-US" sz="2800" dirty="0">
                <a:solidFill>
                  <a:srgbClr val="FF0000"/>
                </a:solidFill>
                <a:latin typeface="Times New Roman" panose="02020603050405020304" pitchFamily="18" charset="0"/>
                <a:ea typeface="宋体" charset="-122"/>
                <a:cs typeface="+mn-cs"/>
                <a:sym typeface="+mn-ea"/>
              </a:rPr>
              <a:t>.3 广义表的存储</a:t>
            </a:r>
            <a:endParaRPr lang="zh-CN" altLang="en-US" sz="2800" dirty="0">
              <a:solidFill>
                <a:srgbClr val="FF0000"/>
              </a:solidFill>
              <a:latin typeface="Times New Roman" panose="02020603050405020304" pitchFamily="18" charset="0"/>
              <a:ea typeface="宋体" charset="-122"/>
              <a:cs typeface="+mn-cs"/>
            </a:endParaRPr>
          </a:p>
        </p:txBody>
      </p:sp>
      <p:sp>
        <p:nvSpPr>
          <p:cNvPr id="15" name="矩形 14"/>
          <p:cNvSpPr/>
          <p:nvPr/>
        </p:nvSpPr>
        <p:spPr>
          <a:xfrm>
            <a:off x="3923928" y="3501008"/>
            <a:ext cx="4572000" cy="1384995"/>
          </a:xfrm>
          <a:prstGeom prst="rect">
            <a:avLst/>
          </a:prstGeom>
          <a:solidFill>
            <a:srgbClr val="FFFF00"/>
          </a:solidFill>
        </p:spPr>
        <p:txBody>
          <a:bodyPr>
            <a:spAutoFit/>
          </a:bodyPr>
          <a:lstStyle/>
          <a:p>
            <a:r>
              <a:rPr lang="en-US" altLang="zh-CN" sz="1400" dirty="0">
                <a:solidFill>
                  <a:srgbClr val="333333"/>
                </a:solidFill>
                <a:latin typeface="arial" panose="020B0604020202020204" pitchFamily="34" charset="0"/>
              </a:rPr>
              <a:t>LISP</a:t>
            </a:r>
            <a:r>
              <a:rPr lang="zh-CN" altLang="en-US" sz="1400" dirty="0">
                <a:solidFill>
                  <a:srgbClr val="333333"/>
                </a:solidFill>
                <a:latin typeface="arial" panose="020B0604020202020204" pitchFamily="34" charset="0"/>
              </a:rPr>
              <a:t>语言</a:t>
            </a:r>
            <a:r>
              <a:rPr lang="en-US" altLang="zh-CN" sz="1400" dirty="0">
                <a:solidFill>
                  <a:srgbClr val="333333"/>
                </a:solidFill>
                <a:latin typeface="arial" panose="020B0604020202020204" pitchFamily="34" charset="0"/>
              </a:rPr>
              <a:t>(LISP</a:t>
            </a:r>
            <a:r>
              <a:rPr lang="zh-CN" altLang="en-US" sz="1400" dirty="0">
                <a:solidFill>
                  <a:srgbClr val="333333"/>
                </a:solidFill>
                <a:latin typeface="arial" panose="020B0604020202020204" pitchFamily="34" charset="0"/>
              </a:rPr>
              <a:t>，</a:t>
            </a:r>
            <a:r>
              <a:rPr lang="en-US" altLang="zh-CN" sz="1400" dirty="0">
                <a:solidFill>
                  <a:srgbClr val="333333"/>
                </a:solidFill>
                <a:latin typeface="arial" panose="020B0604020202020204" pitchFamily="34" charset="0"/>
              </a:rPr>
              <a:t>List Processing</a:t>
            </a:r>
            <a:r>
              <a:rPr lang="zh-CN" altLang="en-US" sz="1400" dirty="0">
                <a:solidFill>
                  <a:srgbClr val="333333"/>
                </a:solidFill>
                <a:latin typeface="arial" panose="020B0604020202020204" pitchFamily="34" charset="0"/>
              </a:rPr>
              <a:t>的缩写</a:t>
            </a:r>
            <a:r>
              <a:rPr lang="en-US" altLang="zh-CN" sz="1400" dirty="0">
                <a:solidFill>
                  <a:srgbClr val="333333"/>
                </a:solidFill>
                <a:latin typeface="arial" panose="020B0604020202020204" pitchFamily="34" charset="0"/>
              </a:rPr>
              <a:t>)</a:t>
            </a:r>
            <a:r>
              <a:rPr lang="zh-CN" altLang="en-US" sz="1400" dirty="0">
                <a:solidFill>
                  <a:srgbClr val="333333"/>
                </a:solidFill>
                <a:latin typeface="arial" panose="020B0604020202020204" pitchFamily="34" charset="0"/>
              </a:rPr>
              <a:t>是一种早期开发的、具有重大意义的自由软件项目。它适用于符号处理、自动推理、硬件描述和超大规模集成电路设计等。特点是，使用表结构来表达非数值计算问题，实现技术简单。</a:t>
            </a:r>
            <a:r>
              <a:rPr lang="en-US" altLang="zh-CN" sz="1400" dirty="0">
                <a:solidFill>
                  <a:srgbClr val="333333"/>
                </a:solidFill>
                <a:latin typeface="arial" panose="020B0604020202020204" pitchFamily="34" charset="0"/>
              </a:rPr>
              <a:t>LISP</a:t>
            </a:r>
            <a:r>
              <a:rPr lang="zh-CN" altLang="en-US" sz="1400" dirty="0">
                <a:solidFill>
                  <a:srgbClr val="333333"/>
                </a:solidFill>
                <a:latin typeface="arial" panose="020B0604020202020204" pitchFamily="34" charset="0"/>
              </a:rPr>
              <a:t>语言已成为最有影响，使用十分广泛的</a:t>
            </a:r>
            <a:r>
              <a:rPr lang="zh-CN" altLang="en-US" sz="1400" dirty="0">
                <a:solidFill>
                  <a:srgbClr val="136EC2"/>
                </a:solidFill>
                <a:latin typeface="arial" panose="020B0604020202020204" pitchFamily="34" charset="0"/>
                <a:hlinkClick r:id="rId3"/>
              </a:rPr>
              <a:t>人工智能语言</a:t>
            </a:r>
            <a:r>
              <a:rPr lang="zh-CN" altLang="en-US" sz="1400" dirty="0">
                <a:solidFill>
                  <a:srgbClr val="333333"/>
                </a:solidFill>
                <a:latin typeface="arial" panose="020B0604020202020204" pitchFamily="34" charset="0"/>
              </a:rPr>
              <a:t>。</a:t>
            </a:r>
            <a:endParaRPr lang="zh-CN" altLang="en-US" sz="1400" dirty="0"/>
          </a:p>
        </p:txBody>
      </p:sp>
      <p:sp>
        <p:nvSpPr>
          <p:cNvPr id="16" name="文本框 15"/>
          <p:cNvSpPr txBox="1"/>
          <p:nvPr/>
        </p:nvSpPr>
        <p:spPr>
          <a:xfrm>
            <a:off x="179512" y="6317550"/>
            <a:ext cx="2664296" cy="276999"/>
          </a:xfrm>
          <a:prstGeom prst="rect">
            <a:avLst/>
          </a:prstGeom>
          <a:noFill/>
        </p:spPr>
        <p:txBody>
          <a:bodyPr wrap="square" rtlCol="0">
            <a:spAutoFit/>
          </a:bodyPr>
          <a:lstStyle/>
          <a:p>
            <a:r>
              <a:rPr lang="zh-CN" altLang="en-US" sz="1200" b="1" dirty="0"/>
              <a:t>注</a:t>
            </a:r>
            <a:r>
              <a:rPr lang="en-US" altLang="zh-CN" sz="1200" b="1" dirty="0"/>
              <a:t>: </a:t>
            </a:r>
            <a:r>
              <a:rPr lang="zh-CN" altLang="en-US" sz="1200" dirty="0"/>
              <a:t>词条来自百度</a:t>
            </a:r>
            <a:r>
              <a:rPr lang="en-US" altLang="zh-CN" sz="1200" dirty="0"/>
              <a:t>-</a:t>
            </a:r>
            <a:r>
              <a:rPr lang="zh-CN" altLang="en-US" sz="1200" dirty="0"/>
              <a:t>科普中国</a:t>
            </a:r>
            <a:r>
              <a:rPr lang="en-US" altLang="zh-CN" sz="1200" dirty="0"/>
              <a:t>-</a:t>
            </a:r>
            <a:r>
              <a:rPr lang="zh-CN" altLang="en-US" sz="1200" dirty="0"/>
              <a:t>科学百科</a:t>
            </a:r>
          </a:p>
        </p:txBody>
      </p:sp>
    </p:spTree>
    <p:extLst>
      <p:ext uri="{BB962C8B-B14F-4D97-AF65-F5344CB8AC3E}">
        <p14:creationId xmlns:p14="http://schemas.microsoft.com/office/powerpoint/2010/main" val="129860041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上文回顾</a:t>
            </a: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23045"/>
            <a:ext cx="1224136" cy="1047837"/>
          </a:xfrm>
          <a:prstGeom prst="rect">
            <a:avLst/>
          </a:prstGeom>
        </p:spPr>
      </p:pic>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pic>
        <p:nvPicPr>
          <p:cNvPr id="14" name="图片 13"/>
          <p:cNvPicPr>
            <a:picLocks noChangeAspect="1"/>
          </p:cNvPicPr>
          <p:nvPr/>
        </p:nvPicPr>
        <p:blipFill>
          <a:blip r:embed="rId3"/>
          <a:stretch>
            <a:fillRect/>
          </a:stretch>
        </p:blipFill>
        <p:spPr>
          <a:xfrm>
            <a:off x="1644395" y="724057"/>
            <a:ext cx="6468923" cy="6133943"/>
          </a:xfrm>
          <a:prstGeom prst="rect">
            <a:avLst/>
          </a:prstGeom>
        </p:spPr>
      </p:pic>
      <p:sp>
        <p:nvSpPr>
          <p:cNvPr id="4" name="文本框 3"/>
          <p:cNvSpPr txBox="1"/>
          <p:nvPr/>
        </p:nvSpPr>
        <p:spPr>
          <a:xfrm>
            <a:off x="611560" y="4653136"/>
            <a:ext cx="2448272" cy="369332"/>
          </a:xfrm>
          <a:prstGeom prst="rect">
            <a:avLst/>
          </a:prstGeom>
          <a:noFill/>
        </p:spPr>
        <p:txBody>
          <a:bodyPr wrap="square" rtlCol="0">
            <a:spAutoFit/>
          </a:bodyPr>
          <a:lstStyle/>
          <a:p>
            <a:r>
              <a:rPr lang="zh-CN" altLang="en-US" b="1" dirty="0"/>
              <a:t>线性数据结构的扩展</a:t>
            </a:r>
          </a:p>
        </p:txBody>
      </p:sp>
      <p:sp>
        <p:nvSpPr>
          <p:cNvPr id="8" name="文本框 7"/>
          <p:cNvSpPr txBox="1"/>
          <p:nvPr/>
        </p:nvSpPr>
        <p:spPr>
          <a:xfrm>
            <a:off x="971600" y="5157192"/>
            <a:ext cx="2448272" cy="369332"/>
          </a:xfrm>
          <a:prstGeom prst="rect">
            <a:avLst/>
          </a:prstGeom>
          <a:noFill/>
        </p:spPr>
        <p:txBody>
          <a:bodyPr wrap="square" rtlCol="0">
            <a:spAutoFit/>
          </a:bodyPr>
          <a:lstStyle/>
          <a:p>
            <a:r>
              <a:rPr lang="zh-CN" altLang="en-US" b="1" dirty="0">
                <a:solidFill>
                  <a:srgbClr val="0000FF"/>
                </a:solidFill>
              </a:rPr>
              <a:t>数组与广义表</a:t>
            </a:r>
          </a:p>
        </p:txBody>
      </p:sp>
    </p:spTree>
    <p:extLst>
      <p:ext uri="{BB962C8B-B14F-4D97-AF65-F5344CB8AC3E}">
        <p14:creationId xmlns:p14="http://schemas.microsoft.com/office/powerpoint/2010/main" val="361210136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grpSp>
        <p:nvGrpSpPr>
          <p:cNvPr id="29" name="组合 28"/>
          <p:cNvGrpSpPr/>
          <p:nvPr/>
        </p:nvGrpSpPr>
        <p:grpSpPr>
          <a:xfrm>
            <a:off x="1023027" y="4893484"/>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23035" y="5591718"/>
            <a:ext cx="6810376" cy="430887"/>
          </a:xfrm>
          <a:prstGeom prst="rect">
            <a:avLst/>
          </a:prstGeom>
        </p:spPr>
        <p:txBody>
          <a:bodyPr wrap="square">
            <a:spAutoFit/>
          </a:bodyPr>
          <a:lstStyle/>
          <a:p>
            <a:pPr marL="342900" indent="-342900">
              <a:spcBef>
                <a:spcPts val="600"/>
              </a:spcBef>
              <a:buClr>
                <a:srgbClr val="FF0000"/>
              </a:buClr>
              <a:buFont typeface="Wingdings" panose="05000000000000000000" pitchFamily="2" charset="2"/>
              <a:buChar char="Ø"/>
            </a:pPr>
            <a:r>
              <a:rPr lang="zh-CN" altLang="en-US" sz="2200" dirty="0">
                <a:solidFill>
                  <a:srgbClr val="FF0000"/>
                </a:solidFill>
                <a:latin typeface="Times New Roman" pitchFamily="18" charset="0"/>
                <a:ea typeface="黑体" pitchFamily="49" charset="-122"/>
              </a:rPr>
              <a:t>数组与广义表的应用实例</a:t>
            </a:r>
            <a:endParaRPr lang="en-US" altLang="zh-CN" sz="2200" dirty="0">
              <a:solidFill>
                <a:srgbClr val="FF0000"/>
              </a:solidFill>
              <a:latin typeface="Times New Roman" pitchFamily="18" charset="0"/>
              <a:ea typeface="黑体" pitchFamily="49" charset="-122"/>
            </a:endParaRPr>
          </a:p>
        </p:txBody>
      </p:sp>
      <p:sp>
        <p:nvSpPr>
          <p:cNvPr id="2" name="矩形 1"/>
          <p:cNvSpPr/>
          <p:nvPr/>
        </p:nvSpPr>
        <p:spPr>
          <a:xfrm>
            <a:off x="1472472" y="1719298"/>
            <a:ext cx="6035533" cy="3416320"/>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000" b="1" dirty="0"/>
              <a:t>数组</a:t>
            </a:r>
            <a:endParaRPr lang="en-US" altLang="zh-CN" sz="2000" b="1" dirty="0"/>
          </a:p>
          <a:p>
            <a:pPr marL="742950" lvl="1" indent="-285750">
              <a:buClr>
                <a:srgbClr val="FF0000"/>
              </a:buClr>
              <a:buFont typeface="Arial" panose="020B0604020202020204" pitchFamily="34" charset="0"/>
              <a:buChar char="•"/>
            </a:pPr>
            <a:r>
              <a:rPr lang="zh-CN" altLang="en-US" sz="2000" b="1" dirty="0"/>
              <a:t>定义，特性，运算，存储方式</a:t>
            </a:r>
            <a:endParaRPr lang="en-US" altLang="zh-CN" sz="2000" b="1" dirty="0"/>
          </a:p>
          <a:p>
            <a:pPr marL="742950" lvl="1" indent="-285750">
              <a:buClr>
                <a:srgbClr val="FF0000"/>
              </a:buClr>
              <a:buFont typeface="Arial" panose="020B0604020202020204" pitchFamily="34" charset="0"/>
              <a:buChar char="•"/>
            </a:pPr>
            <a:r>
              <a:rPr lang="zh-CN" altLang="en-US" sz="2000" b="1" dirty="0"/>
              <a:t>特殊矩阵的压缩存储：对称、三角，三对角</a:t>
            </a:r>
            <a:endParaRPr lang="en-US" altLang="zh-CN" sz="2000" b="1" dirty="0"/>
          </a:p>
          <a:p>
            <a:pPr marL="742950" lvl="1" indent="-285750">
              <a:buClr>
                <a:srgbClr val="FF0000"/>
              </a:buClr>
              <a:buFont typeface="Arial" panose="020B0604020202020204" pitchFamily="34" charset="0"/>
              <a:buChar char="•"/>
            </a:pPr>
            <a:r>
              <a:rPr lang="zh-CN" altLang="en-US" sz="2000" b="1" dirty="0"/>
              <a:t>稀疏矩阵的压缩存储</a:t>
            </a:r>
            <a:endParaRPr lang="en-US" altLang="zh-CN" sz="2000" b="1" dirty="0"/>
          </a:p>
          <a:p>
            <a:pPr marL="742950" lvl="1" indent="-285750">
              <a:buClr>
                <a:srgbClr val="FF0000"/>
              </a:buClr>
              <a:buFont typeface="Arial" panose="020B0604020202020204" pitchFamily="34" charset="0"/>
              <a:buChar char="•"/>
            </a:pPr>
            <a:r>
              <a:rPr lang="zh-CN" altLang="en-US" sz="2000" b="1" dirty="0"/>
              <a:t>应用：科学与工程领域计算</a:t>
            </a:r>
            <a:endParaRPr lang="en-US" altLang="zh-CN" sz="2000" b="1" dirty="0"/>
          </a:p>
          <a:p>
            <a:pPr marL="285750" indent="-285750">
              <a:buClr>
                <a:srgbClr val="FF0000"/>
              </a:buClr>
              <a:buFont typeface="Wingdings" panose="05000000000000000000" pitchFamily="2" charset="2"/>
              <a:buChar char="Ø"/>
            </a:pPr>
            <a:r>
              <a:rPr lang="zh-CN" altLang="en-US" sz="2000" b="1" dirty="0"/>
              <a:t>广义表</a:t>
            </a:r>
            <a:endParaRPr lang="en-US" altLang="zh-CN" sz="2000" b="1" dirty="0"/>
          </a:p>
          <a:p>
            <a:pPr marL="742950" lvl="1" indent="-285750">
              <a:buClr>
                <a:srgbClr val="FF0000"/>
              </a:buClr>
              <a:buFont typeface="Arial" panose="020B0604020202020204" pitchFamily="34" charset="0"/>
              <a:buChar char="•"/>
            </a:pPr>
            <a:r>
              <a:rPr lang="zh-CN" altLang="en-US" sz="2000" b="1" dirty="0"/>
              <a:t>定义，元素，原子，长度，表示形式</a:t>
            </a:r>
            <a:endParaRPr lang="en-US" altLang="zh-CN" sz="2000" b="1" dirty="0"/>
          </a:p>
          <a:p>
            <a:pPr marL="742950" lvl="1" indent="-285750">
              <a:buClr>
                <a:srgbClr val="FF0000"/>
              </a:buClr>
              <a:buFont typeface="Arial" panose="020B0604020202020204" pitchFamily="34" charset="0"/>
              <a:buChar char="•"/>
            </a:pPr>
            <a:r>
              <a:rPr lang="zh-CN" altLang="en-US" sz="2000" b="1" dirty="0"/>
              <a:t>运算，取表头，取表尾</a:t>
            </a:r>
            <a:endParaRPr lang="en-US" altLang="zh-CN" sz="2000" b="1" dirty="0"/>
          </a:p>
          <a:p>
            <a:pPr marL="742950" lvl="1" indent="-285750">
              <a:buClr>
                <a:srgbClr val="FF0000"/>
              </a:buClr>
              <a:buFont typeface="Arial" panose="020B0604020202020204" pitchFamily="34" charset="0"/>
              <a:buChar char="•"/>
            </a:pPr>
            <a:r>
              <a:rPr lang="zh-CN" altLang="en-US" sz="2000" b="1" dirty="0"/>
              <a:t>存储结构</a:t>
            </a:r>
            <a:endParaRPr lang="en-US" altLang="zh-CN" sz="2000" b="1" dirty="0"/>
          </a:p>
          <a:p>
            <a:pPr marL="742950" lvl="1" indent="-285750">
              <a:buClr>
                <a:srgbClr val="FF0000"/>
              </a:buClr>
              <a:buFont typeface="Arial" panose="020B0604020202020204" pitchFamily="34" charset="0"/>
              <a:buChar char="•"/>
            </a:pPr>
            <a:r>
              <a:rPr lang="zh-CN" altLang="en-US" sz="2000" b="1" dirty="0"/>
              <a:t>应用 </a:t>
            </a:r>
            <a:endParaRPr lang="en-US" altLang="zh-CN" sz="2000" b="1" dirty="0"/>
          </a:p>
          <a:p>
            <a:endParaRPr lang="zh-CN" altLang="en-US" dirty="0"/>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spTree>
    <p:extLst>
      <p:ext uri="{BB962C8B-B14F-4D97-AF65-F5344CB8AC3E}">
        <p14:creationId xmlns:p14="http://schemas.microsoft.com/office/powerpoint/2010/main" val="21693409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ox(in)">
                                      <p:cBhvr>
                                        <p:cTn id="5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32770"/>
          <p:cNvSpPr>
            <a:spLocks noGrp="1"/>
          </p:cNvSpPr>
          <p:nvPr>
            <p:ph idx="1"/>
          </p:nvPr>
        </p:nvSpPr>
        <p:spPr>
          <a:xfrm>
            <a:off x="611188" y="1341438"/>
            <a:ext cx="7993062" cy="4679950"/>
          </a:xfrm>
          <a:ln/>
        </p:spPr>
        <p:txBody>
          <a:bodyPr anchor="t"/>
          <a:lstStyle/>
          <a:p>
            <a:pPr>
              <a:lnSpc>
                <a:spcPct val="80000"/>
              </a:lnSpc>
              <a:buNone/>
            </a:pPr>
            <a:r>
              <a:rPr lang="en-US" sz="2000" b="1" dirty="0"/>
              <a:t> </a:t>
            </a:r>
            <a:endParaRPr lang="en-US" sz="2000" dirty="0"/>
          </a:p>
        </p:txBody>
      </p:sp>
      <p:sp>
        <p:nvSpPr>
          <p:cNvPr id="33797" name="灯片编号占位符 2"/>
          <p:cNvSpPr>
            <a:spLocks noGrp="1"/>
          </p:cNvSpPr>
          <p:nvPr>
            <p:ph type="sldNum" sz="quarter" idx="4294967295"/>
          </p:nvPr>
        </p:nvSpPr>
        <p:spPr>
          <a:ln/>
        </p:spPr>
        <p:txBody>
          <a:bodyPr anchor="t"/>
          <a:lstStyle/>
          <a:p>
            <a:pPr indent="0"/>
            <a:fld id="{9A0DB2DC-4C9A-4742-B13C-FB6460FD3503}" type="slidenum">
              <a:rPr lang="zh-CN" altLang="en-US" dirty="0">
                <a:ea typeface="宋体" panose="02010600030101010101" pitchFamily="2" charset="-122"/>
              </a:rPr>
              <a:pPr indent="0"/>
              <a:t>31</a:t>
            </a:fld>
            <a:endParaRPr lang="zh-CN" altLang="en-US" dirty="0">
              <a:ea typeface="宋体" panose="02010600030101010101" pitchFamily="2" charset="-122"/>
            </a:endParaRPr>
          </a:p>
        </p:txBody>
      </p:sp>
      <p:sp>
        <p:nvSpPr>
          <p:cNvPr id="129" name="文本框 128"/>
          <p:cNvSpPr txBox="1"/>
          <p:nvPr/>
        </p:nvSpPr>
        <p:spPr>
          <a:xfrm>
            <a:off x="251520" y="882842"/>
            <a:ext cx="8568952" cy="6124754"/>
          </a:xfrm>
          <a:prstGeom prst="rect">
            <a:avLst/>
          </a:prstGeom>
          <a:noFill/>
          <a:ln w="9525">
            <a:noFill/>
          </a:ln>
        </p:spPr>
        <p:txBody>
          <a:bodyPr wrap="square">
            <a:spAutoFit/>
          </a:bodyPr>
          <a:lstStyle/>
          <a:p>
            <a:pPr marL="0" indent="270510">
              <a:spcBef>
                <a:spcPts val="600"/>
              </a:spcBef>
            </a:pPr>
            <a:r>
              <a:rPr lang="en-US" altLang="zh-CN" sz="24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1.</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已知数组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err="1">
                <a:latin typeface="Times New Roman" panose="02020603050405020304" pitchFamily="18" charset="0"/>
                <a:ea typeface="宋体" panose="02010600030101010101" pitchFamily="2" charset="-122"/>
                <a:cs typeface="宋体" panose="02010600030101010101" pitchFamily="2" charset="-122"/>
              </a:rPr>
              <a:t>,</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是对称的，完成下列任务：</a:t>
            </a:r>
            <a:endParaRPr lang="zh-CN" altLang="en-US" sz="24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p>
            <a:pPr marL="0" indent="270510" algn="l">
              <a:spcBef>
                <a:spcPts val="600"/>
              </a:spcBef>
            </a:pP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1</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）设计算法将</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err="1">
                <a:latin typeface="Times New Roman" panose="02020603050405020304" pitchFamily="18" charset="0"/>
                <a:ea typeface="宋体" panose="02010600030101010101" pitchFamily="2" charset="-122"/>
                <a:cs typeface="宋体" panose="02010600030101010101" pitchFamily="2" charset="-122"/>
              </a:rPr>
              <a:t>,</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中的下三角中的各元素按行优先</a:t>
            </a:r>
            <a:endParaRPr lang="en-US" altLang="zh-CN" sz="2400" b="1" u="none" dirty="0">
              <a:latin typeface="Times New Roman" panose="02020603050405020304" pitchFamily="18" charset="0"/>
              <a:ea typeface="宋体" panose="02010600030101010101" pitchFamily="2" charset="-122"/>
              <a:cs typeface="宋体" panose="02010600030101010101" pitchFamily="2" charset="-122"/>
            </a:endParaRPr>
          </a:p>
          <a:p>
            <a:pPr marL="0" indent="270510" algn="l">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次序存储到一维数组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a:t>
            </a:r>
          </a:p>
          <a:p>
            <a:pPr marL="0" indent="270510" algn="l">
              <a:spcBef>
                <a:spcPts val="600"/>
              </a:spcBef>
            </a:pP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2</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）对任意输入的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数组中的元素的下标</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i</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i="1" u="none" dirty="0">
                <a:latin typeface="Times New Roman" panose="02020603050405020304" pitchFamily="18" charset="0"/>
                <a:ea typeface="宋体" panose="02010600030101010101" pitchFamily="2" charset="-122"/>
                <a:cs typeface="宋体" panose="02010600030101010101" pitchFamily="2" charset="-122"/>
              </a:rPr>
              <a:t>j</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，求解出该</a:t>
            </a:r>
            <a:endParaRPr lang="en-US" altLang="zh-CN" sz="2400" b="1" u="none" dirty="0">
              <a:latin typeface="Times New Roman" panose="02020603050405020304" pitchFamily="18" charset="0"/>
              <a:ea typeface="宋体" panose="02010600030101010101" pitchFamily="2" charset="-122"/>
              <a:cs typeface="宋体" panose="02010600030101010101" pitchFamily="2" charset="-122"/>
            </a:endParaRPr>
          </a:p>
          <a:p>
            <a:pPr marL="0" indent="270510" algn="l">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元素在</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中的存储位置。</a:t>
            </a:r>
          </a:p>
          <a:p>
            <a:pPr indent="270510">
              <a:spcBef>
                <a:spcPts val="600"/>
              </a:spcBef>
            </a:pPr>
            <a:r>
              <a:rPr lang="en-US" altLang="zh-CN" sz="24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2.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已知数组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err="1">
                <a:latin typeface="Times New Roman" panose="02020603050405020304" pitchFamily="18" charset="0"/>
                <a:ea typeface="宋体" panose="02010600030101010101" pitchFamily="2" charset="-122"/>
                <a:cs typeface="宋体" panose="02010600030101010101" pitchFamily="2" charset="-122"/>
              </a:rPr>
              <a:t>,</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的上三角部分的各元素均为同一个值</a:t>
            </a:r>
            <a:r>
              <a:rPr lang="en-US" altLang="zh-CN" sz="2400" b="1" i="1" u="none" dirty="0">
                <a:latin typeface="Times New Roman" panose="02020603050405020304" pitchFamily="18" charset="0"/>
                <a:ea typeface="宋体" panose="02010600030101010101" pitchFamily="2" charset="-122"/>
                <a:cs typeface="宋体" panose="02010600030101010101" pitchFamily="2" charset="-122"/>
              </a:rPr>
              <a:t>v</a:t>
            </a:r>
            <a:r>
              <a:rPr lang="en-US" altLang="zh-CN" sz="2400" b="1" u="none" baseline="-25000" dirty="0">
                <a:latin typeface="Times New Roman" panose="02020603050405020304" pitchFamily="18" charset="0"/>
                <a:ea typeface="宋体" panose="02010600030101010101" pitchFamily="2" charset="-122"/>
                <a:cs typeface="宋体" panose="02010600030101010101" pitchFamily="2" charset="-122"/>
              </a:rPr>
              <a:t>0</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 </a:t>
            </a:r>
            <a:endParaRPr lang="en-US" altLang="zh-CN" sz="2400" b="1" u="none" dirty="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完成下列任务：</a:t>
            </a:r>
            <a:endParaRPr lang="en-US" altLang="zh-CN" sz="2400" b="1" u="none" dirty="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1</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）设计算法将</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2400" b="1" i="1"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dirty="0" err="1">
                <a:latin typeface="Times New Roman" panose="02020603050405020304" pitchFamily="18" charset="0"/>
                <a:ea typeface="宋体" panose="02010600030101010101" pitchFamily="2" charset="-122"/>
                <a:cs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中的下三角中的各元素按行优先次</a:t>
            </a:r>
            <a:endParaRPr lang="en-US" altLang="zh-CN" sz="2400" b="1" u="none" dirty="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序存储到一维数组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中，并将</a:t>
            </a:r>
            <a:r>
              <a:rPr lang="en-US" altLang="zh-CN" sz="2400" b="1" i="1" dirty="0">
                <a:latin typeface="Times New Roman" panose="02020603050405020304" pitchFamily="18" charset="0"/>
                <a:ea typeface="宋体" panose="02010600030101010101" pitchFamily="2" charset="-122"/>
                <a:cs typeface="宋体" panose="02010600030101010101" pitchFamily="2" charset="-122"/>
              </a:rPr>
              <a:t>v</a:t>
            </a:r>
            <a:r>
              <a:rPr lang="en-US" altLang="zh-CN" sz="2400" b="1" baseline="-25000" dirty="0">
                <a:latin typeface="Times New Roman" panose="02020603050405020304" pitchFamily="18" charset="0"/>
                <a:ea typeface="宋体" panose="02010600030101010101" pitchFamily="2" charset="-122"/>
                <a:cs typeface="宋体" panose="02010600030101010101" pitchFamily="2" charset="-122"/>
              </a:rPr>
              <a:t>0</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存放到其后面。</a:t>
            </a:r>
          </a:p>
          <a:p>
            <a:pPr indent="270510">
              <a:spcBef>
                <a:spcPts val="600"/>
              </a:spcBef>
            </a:pP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2</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）对任意输入的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数组中的元素的下标</a:t>
            </a:r>
            <a:r>
              <a:rPr lang="en-US" altLang="zh-CN" sz="2400" b="1" i="1" dirty="0" err="1">
                <a:latin typeface="Times New Roman" panose="02020603050405020304" pitchFamily="18" charset="0"/>
                <a:ea typeface="宋体" panose="02010600030101010101" pitchFamily="2" charset="-122"/>
                <a:cs typeface="宋体" panose="02010600030101010101" pitchFamily="2" charset="-122"/>
              </a:rPr>
              <a:t>i</a:t>
            </a: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cs typeface="宋体" panose="02010600030101010101" pitchFamily="2" charset="-122"/>
              </a:rPr>
              <a:t>j</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，求解出该元 </a:t>
            </a:r>
            <a:endParaRPr lang="en-US" altLang="zh-CN" sz="2400" b="1" u="none" dirty="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素在</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中的存储值。</a:t>
            </a:r>
          </a:p>
          <a:p>
            <a:pPr indent="270510">
              <a:spcBef>
                <a:spcPts val="600"/>
              </a:spcBef>
            </a:pPr>
            <a:r>
              <a:rPr lang="en-US" altLang="zh-CN" sz="24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3.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对两个以三元组形式存储的同阶稀疏矩阵</a:t>
            </a:r>
            <a:r>
              <a:rPr lang="en-US" altLang="zh-CN" sz="2400" b="1" u="none" dirty="0">
                <a:latin typeface="Times New Roman" panose="02020603050405020304" pitchFamily="18" charset="0"/>
                <a:ea typeface="CG Times" charset="0"/>
                <a:cs typeface="CG Times" charset="0"/>
              </a:rPr>
              <a:t>A</a:t>
            </a:r>
            <a:r>
              <a:rPr lang="zh-CN" altLang="en-US" sz="2400" b="1" u="none">
                <a:latin typeface="Times New Roman" panose="02020603050405020304" pitchFamily="18" charset="0"/>
                <a:ea typeface="CG Times" charset="0"/>
                <a:cs typeface="CG Times" charset="0"/>
              </a:rPr>
              <a:t>、</a:t>
            </a:r>
            <a:r>
              <a:rPr lang="en-US" altLang="zh-CN" sz="2400" b="1" u="none" dirty="0">
                <a:latin typeface="Times New Roman" panose="02020603050405020304" pitchFamily="18" charset="0"/>
                <a:ea typeface="CG Times" charset="0"/>
                <a:cs typeface="CG Times" charset="0"/>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，设计算法</a:t>
            </a:r>
            <a:endParaRPr lang="en-US" altLang="zh-CN" sz="2400" b="1" u="none" dirty="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求</a:t>
            </a:r>
            <a:r>
              <a:rPr lang="en-US" altLang="zh-CN" sz="2400" b="1" u="none" dirty="0">
                <a:latin typeface="Times New Roman" panose="02020603050405020304" pitchFamily="18" charset="0"/>
                <a:ea typeface="CG Times" charset="0"/>
                <a:cs typeface="CG Times" charset="0"/>
              </a:rPr>
              <a:t>C=A+B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 </a:t>
            </a:r>
            <a:endParaRPr lang="en-US" altLang="zh-CN"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p>
            <a:pPr indent="270510"/>
            <a:endParaRPr lang="zh-CN" altLang="en-US" sz="2000" dirty="0">
              <a:latin typeface="Times New Roman" panose="02020603050405020304" pitchFamily="18" charset="0"/>
            </a:endParaRPr>
          </a:p>
        </p:txBody>
      </p:sp>
      <p:grpSp>
        <p:nvGrpSpPr>
          <p:cNvPr id="7" name="组合 6"/>
          <p:cNvGrpSpPr/>
          <p:nvPr/>
        </p:nvGrpSpPr>
        <p:grpSpPr>
          <a:xfrm>
            <a:off x="539552" y="66293"/>
            <a:ext cx="1971209" cy="696929"/>
            <a:chOff x="973123" y="4906917"/>
            <a:chExt cx="1971209" cy="696929"/>
          </a:xfrm>
        </p:grpSpPr>
        <p:sp>
          <p:nvSpPr>
            <p:cNvPr id="8" name="矩形 7"/>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作业：</a:t>
              </a:r>
            </a:p>
          </p:txBody>
        </p:sp>
        <p:pic>
          <p:nvPicPr>
            <p:cNvPr id="9" name="图片 8"/>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extLst>
      <p:ext uri="{BB962C8B-B14F-4D97-AF65-F5344CB8AC3E}">
        <p14:creationId xmlns:p14="http://schemas.microsoft.com/office/powerpoint/2010/main" val="4211504198"/>
      </p:ext>
    </p:extLst>
  </p:cSld>
  <p:clrMapOvr>
    <a:masterClrMapping/>
  </p:clrMapOvr>
  <p:transition spd="slow">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9CAD0B-D6F4-458E-B88C-B266EA6B6BA2}"/>
              </a:ext>
            </a:extLst>
          </p:cNvPr>
          <p:cNvSpPr>
            <a:spLocks noGrp="1"/>
          </p:cNvSpPr>
          <p:nvPr>
            <p:ph idx="1"/>
          </p:nvPr>
        </p:nvSpPr>
        <p:spPr>
          <a:xfrm>
            <a:off x="323528" y="980728"/>
            <a:ext cx="8229600" cy="4678451"/>
          </a:xfrm>
        </p:spPr>
        <p:txBody>
          <a:bodyPr/>
          <a:lstStyle/>
          <a:p>
            <a:pPr marL="0" indent="0">
              <a:spcBef>
                <a:spcPts val="1200"/>
              </a:spcBef>
              <a:buNone/>
            </a:pPr>
            <a:r>
              <a:rPr lang="en-US" altLang="zh-CN" sz="2400" b="1" dirty="0">
                <a:solidFill>
                  <a:srgbClr val="FF0000"/>
                </a:solidFill>
              </a:rPr>
              <a:t>4. </a:t>
            </a:r>
            <a:r>
              <a:rPr lang="zh-CN" altLang="en-US" sz="2400" b="1" dirty="0">
                <a:latin typeface="宋体" panose="02010600030101010101" pitchFamily="2" charset="-122"/>
                <a:ea typeface="宋体" panose="02010600030101010101" pitchFamily="2" charset="-122"/>
              </a:rPr>
              <a:t>对下列广义表，请分别构造求出其中的原子</a:t>
            </a:r>
            <a:r>
              <a:rPr lang="en-US" altLang="zh-CN" sz="2400" b="1" dirty="0">
                <a:latin typeface="宋体" panose="02010600030101010101" pitchFamily="2" charset="-122"/>
                <a:ea typeface="宋体" panose="02010600030101010101" pitchFamily="2" charset="-122"/>
              </a:rPr>
              <a:t>c</a:t>
            </a:r>
            <a:r>
              <a:rPr lang="zh-CN" altLang="en-US" sz="2400" b="1" dirty="0">
                <a:latin typeface="宋体" panose="02010600030101010101" pitchFamily="2" charset="-122"/>
                <a:ea typeface="宋体" panose="02010600030101010101" pitchFamily="2" charset="-122"/>
              </a:rPr>
              <a:t>的复合函数。</a:t>
            </a:r>
            <a:endParaRPr lang="en-US" altLang="zh-CN" sz="2400" b="1" dirty="0">
              <a:solidFill>
                <a:srgbClr val="FF0000"/>
              </a:solidFill>
              <a:latin typeface="宋体" panose="02010600030101010101" pitchFamily="2" charset="-122"/>
              <a:ea typeface="宋体" panose="02010600030101010101" pitchFamily="2" charset="-122"/>
            </a:endParaRPr>
          </a:p>
          <a:p>
            <a:pPr marL="0" indent="0">
              <a:spcBef>
                <a:spcPts val="1200"/>
              </a:spcBef>
              <a:buNone/>
            </a:pPr>
            <a:r>
              <a:rPr lang="en-US" altLang="zh-CN" sz="2400" b="1" dirty="0">
                <a:ea typeface="宋体" panose="02010600030101010101" pitchFamily="2" charset="-122"/>
                <a:cs typeface="Times New Roman" panose="02020603050405020304" pitchFamily="18" charset="0"/>
              </a:rPr>
              <a:t>     A=(</a:t>
            </a:r>
            <a:r>
              <a:rPr lang="en-US" altLang="zh-CN" sz="2400" b="1" dirty="0" err="1">
                <a:ea typeface="宋体" panose="02010600030101010101" pitchFamily="2" charset="-122"/>
                <a:cs typeface="Times New Roman" panose="02020603050405020304" pitchFamily="18" charset="0"/>
              </a:rPr>
              <a:t>a,b,c</a:t>
            </a:r>
            <a:r>
              <a:rPr lang="en-US" altLang="zh-CN" sz="2400" b="1" dirty="0">
                <a:ea typeface="宋体" panose="02010600030101010101" pitchFamily="2" charset="-122"/>
                <a:cs typeface="Times New Roman" panose="02020603050405020304" pitchFamily="18" charset="0"/>
              </a:rPr>
              <a:t>) </a:t>
            </a:r>
            <a:endParaRPr lang="zh-CN" altLang="en-US" sz="2400" b="1" dirty="0">
              <a:cs typeface="Times New Roman" panose="02020603050405020304" pitchFamily="18" charset="0"/>
            </a:endParaRPr>
          </a:p>
          <a:p>
            <a:pPr marL="0" indent="0">
              <a:spcBef>
                <a:spcPts val="1200"/>
              </a:spcBef>
              <a:buNone/>
            </a:pPr>
            <a:r>
              <a:rPr lang="en-US" altLang="zh-CN" sz="2400" b="1" dirty="0">
                <a:ea typeface="宋体" panose="02010600030101010101" pitchFamily="2" charset="-122"/>
                <a:cs typeface="Times New Roman" panose="02020603050405020304" pitchFamily="18" charset="0"/>
              </a:rPr>
              <a:t>     A=(a, (b,</a:t>
            </a:r>
            <a:r>
              <a:rPr lang="zh-CN" altLang="en-US" sz="2400" b="1" dirty="0">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c) )</a:t>
            </a:r>
          </a:p>
          <a:p>
            <a:pPr marL="0" indent="0">
              <a:spcBef>
                <a:spcPts val="1200"/>
              </a:spcBef>
              <a:buNone/>
            </a:pPr>
            <a:r>
              <a:rPr lang="en-US" altLang="zh-CN" sz="2400" b="1" dirty="0">
                <a:ea typeface="宋体" panose="02010600030101010101" pitchFamily="2" charset="-122"/>
                <a:cs typeface="Times New Roman" panose="02020603050405020304" pitchFamily="18" charset="0"/>
              </a:rPr>
              <a:t>     A=(a, b, (</a:t>
            </a:r>
            <a:r>
              <a:rPr lang="en-US" altLang="zh-CN" sz="2400" b="1" dirty="0" err="1">
                <a:ea typeface="宋体" panose="02010600030101010101" pitchFamily="2" charset="-122"/>
                <a:cs typeface="Times New Roman" panose="02020603050405020304" pitchFamily="18" charset="0"/>
              </a:rPr>
              <a:t>c,d</a:t>
            </a:r>
            <a:r>
              <a:rPr lang="en-US" altLang="zh-CN" sz="2400" b="1" dirty="0">
                <a:ea typeface="宋体" panose="02010600030101010101" pitchFamily="2" charset="-122"/>
                <a:cs typeface="Times New Roman" panose="02020603050405020304" pitchFamily="18" charset="0"/>
              </a:rPr>
              <a:t>) )</a:t>
            </a:r>
            <a:endParaRPr lang="en-US" altLang="zh-CN" sz="2400" b="1" dirty="0">
              <a:cs typeface="Times New Roman" panose="02020603050405020304" pitchFamily="18" charset="0"/>
            </a:endParaRPr>
          </a:p>
          <a:p>
            <a:pPr marL="0" indent="0">
              <a:spcBef>
                <a:spcPts val="1200"/>
              </a:spcBef>
              <a:buNone/>
            </a:pPr>
            <a:r>
              <a:rPr lang="en-US" altLang="zh-CN" sz="2400" b="1" dirty="0">
                <a:solidFill>
                  <a:srgbClr val="FF0000"/>
                </a:solidFill>
                <a:cs typeface="Times New Roman" panose="02020603050405020304" pitchFamily="18" charset="0"/>
              </a:rPr>
              <a:t>5. </a:t>
            </a:r>
            <a:r>
              <a:rPr lang="zh-CN" altLang="en-US" sz="2400" b="1" dirty="0">
                <a:cs typeface="Times New Roman" panose="02020603050405020304" pitchFamily="18" charset="0"/>
              </a:rPr>
              <a:t>给出广义表的相关运算和相应的描述，并设计存储结构及</a:t>
            </a:r>
            <a:endParaRPr lang="en-US" altLang="zh-CN" sz="2400" b="1" dirty="0">
              <a:cs typeface="Times New Roman" panose="02020603050405020304" pitchFamily="18" charset="0"/>
            </a:endParaRPr>
          </a:p>
          <a:p>
            <a:pPr marL="0" indent="0">
              <a:spcBef>
                <a:spcPts val="1200"/>
              </a:spcBef>
              <a:buNone/>
            </a:pPr>
            <a:r>
              <a:rPr lang="en-US" altLang="zh-CN" sz="2400" b="1" dirty="0">
                <a:cs typeface="Times New Roman" panose="02020603050405020304" pitchFamily="18" charset="0"/>
              </a:rPr>
              <a:t>    </a:t>
            </a:r>
            <a:r>
              <a:rPr lang="zh-CN" altLang="en-US" sz="2400" b="1" dirty="0">
                <a:cs typeface="Times New Roman" panose="02020603050405020304" pitchFamily="18" charset="0"/>
              </a:rPr>
              <a:t>其运算实现。</a:t>
            </a:r>
            <a:r>
              <a:rPr lang="zh-CN" altLang="en-US" sz="2400" b="1" dirty="0">
                <a:solidFill>
                  <a:srgbClr val="FF0000"/>
                </a:solidFill>
                <a:latin typeface="宋体" panose="02010600030101010101" pitchFamily="2" charset="-122"/>
                <a:ea typeface="宋体" panose="02010600030101010101" pitchFamily="2" charset="-122"/>
              </a:rPr>
              <a:t> </a:t>
            </a:r>
            <a:endParaRPr lang="en-US" altLang="zh-CN" sz="2400" b="1" dirty="0">
              <a:solidFill>
                <a:srgbClr val="FF0000"/>
              </a:solidFill>
              <a:latin typeface="宋体" panose="02010600030101010101" pitchFamily="2" charset="-122"/>
              <a:ea typeface="宋体" panose="02010600030101010101" pitchFamily="2" charset="-122"/>
            </a:endParaRPr>
          </a:p>
          <a:p>
            <a:pPr marL="0" indent="0">
              <a:spcBef>
                <a:spcPts val="1200"/>
              </a:spcBef>
              <a:buNone/>
            </a:pPr>
            <a:r>
              <a:rPr lang="en-US" altLang="zh-CN" sz="2400" b="1" dirty="0">
                <a:solidFill>
                  <a:srgbClr val="FF0000"/>
                </a:solidFill>
                <a:cs typeface="Times New Roman" panose="02020603050405020304" pitchFamily="18" charset="0"/>
              </a:rPr>
              <a:t>6. </a:t>
            </a:r>
            <a:r>
              <a:rPr lang="zh-CN" altLang="en-US" sz="2400" b="1" dirty="0">
                <a:cs typeface="Times New Roman" panose="02020603050405020304" pitchFamily="18" charset="0"/>
              </a:rPr>
              <a:t>在有多个广义表需要存储的背景下，给出广义表的相关运</a:t>
            </a:r>
            <a:endParaRPr lang="en-US" altLang="zh-CN" sz="2400" b="1" dirty="0">
              <a:cs typeface="Times New Roman" panose="02020603050405020304" pitchFamily="18" charset="0"/>
            </a:endParaRPr>
          </a:p>
          <a:p>
            <a:pPr marL="0" indent="0">
              <a:spcBef>
                <a:spcPts val="1200"/>
              </a:spcBef>
              <a:buNone/>
            </a:pPr>
            <a:r>
              <a:rPr lang="en-US" altLang="zh-CN" sz="2400" b="1" dirty="0">
                <a:cs typeface="Times New Roman" panose="02020603050405020304" pitchFamily="18" charset="0"/>
              </a:rPr>
              <a:t>    </a:t>
            </a:r>
            <a:r>
              <a:rPr lang="zh-CN" altLang="en-US" sz="2400" b="1" dirty="0">
                <a:cs typeface="Times New Roman" panose="02020603050405020304" pitchFamily="18" charset="0"/>
              </a:rPr>
              <a:t>算和相应的描述，并设计存储结构及其运算实现。注意特</a:t>
            </a:r>
            <a:endParaRPr lang="en-US" altLang="zh-CN" sz="2400" b="1" dirty="0">
              <a:cs typeface="Times New Roman" panose="02020603050405020304" pitchFamily="18" charset="0"/>
            </a:endParaRPr>
          </a:p>
          <a:p>
            <a:pPr marL="0" indent="0">
              <a:spcBef>
                <a:spcPts val="1200"/>
              </a:spcBef>
              <a:buNone/>
            </a:pPr>
            <a:r>
              <a:rPr lang="en-US" altLang="zh-CN" sz="2400" b="1" dirty="0">
                <a:cs typeface="Times New Roman" panose="02020603050405020304" pitchFamily="18" charset="0"/>
              </a:rPr>
              <a:t>    </a:t>
            </a:r>
            <a:r>
              <a:rPr lang="zh-CN" altLang="en-US" sz="2400" b="1" dirty="0">
                <a:cs typeface="Times New Roman" panose="02020603050405020304" pitchFamily="18" charset="0"/>
              </a:rPr>
              <a:t>别要能对广义表标识符进行引用、指示等。</a:t>
            </a:r>
            <a:r>
              <a:rPr lang="zh-CN" altLang="en-US" sz="2400" b="1" dirty="0">
                <a:solidFill>
                  <a:srgbClr val="FF0000"/>
                </a:solidFill>
                <a:latin typeface="宋体" panose="02010600030101010101" pitchFamily="2" charset="-122"/>
                <a:ea typeface="宋体" panose="02010600030101010101" pitchFamily="2" charset="-122"/>
              </a:rPr>
              <a:t> </a:t>
            </a:r>
            <a:endParaRPr lang="en-US" altLang="zh-CN" sz="2400" b="1" dirty="0">
              <a:solidFill>
                <a:srgbClr val="FF0000"/>
              </a:solidFill>
              <a:latin typeface="宋体" panose="02010600030101010101" pitchFamily="2" charset="-122"/>
              <a:ea typeface="宋体" panose="02010600030101010101" pitchFamily="2" charset="-122"/>
            </a:endParaRPr>
          </a:p>
          <a:p>
            <a:pPr marL="0" indent="0">
              <a:spcBef>
                <a:spcPts val="1200"/>
              </a:spcBef>
              <a:buNone/>
            </a:pPr>
            <a:r>
              <a:rPr lang="en-US" altLang="zh-CN" sz="2400" b="1" dirty="0">
                <a:solidFill>
                  <a:srgbClr val="FF0000"/>
                </a:solidFill>
                <a:cs typeface="Times New Roman" panose="02020603050405020304" pitchFamily="18" charset="0"/>
              </a:rPr>
              <a:t>7. </a:t>
            </a:r>
            <a:r>
              <a:rPr lang="zh-CN" altLang="en-US" sz="2400" b="1" dirty="0">
                <a:cs typeface="Times New Roman" panose="02020603050405020304" pitchFamily="18" charset="0"/>
              </a:rPr>
              <a:t>设计算法，对以字符串形式表示的广义表，构造出其相应</a:t>
            </a:r>
            <a:endParaRPr lang="en-US" altLang="zh-CN" sz="2400" b="1" dirty="0">
              <a:cs typeface="Times New Roman" panose="02020603050405020304" pitchFamily="18" charset="0"/>
            </a:endParaRPr>
          </a:p>
          <a:p>
            <a:pPr marL="0" indent="0">
              <a:spcBef>
                <a:spcPts val="1200"/>
              </a:spcBef>
              <a:buNone/>
            </a:pPr>
            <a:r>
              <a:rPr lang="en-US" altLang="zh-CN" sz="2400" b="1" dirty="0">
                <a:cs typeface="Times New Roman" panose="02020603050405020304" pitchFamily="18" charset="0"/>
              </a:rPr>
              <a:t>    </a:t>
            </a:r>
            <a:r>
              <a:rPr lang="zh-CN" altLang="en-US" sz="2400" b="1" dirty="0">
                <a:cs typeface="Times New Roman" panose="02020603050405020304" pitchFamily="18" charset="0"/>
              </a:rPr>
              <a:t>的链表存储结构。</a:t>
            </a:r>
            <a:endParaRPr lang="zh-CN" altLang="en-US" sz="3600" b="1" dirty="0"/>
          </a:p>
        </p:txBody>
      </p:sp>
      <p:sp>
        <p:nvSpPr>
          <p:cNvPr id="6" name="灯片编号占位符 5">
            <a:extLst>
              <a:ext uri="{FF2B5EF4-FFF2-40B4-BE49-F238E27FC236}">
                <a16:creationId xmlns:a16="http://schemas.microsoft.com/office/drawing/2014/main" id="{F9239DDC-305C-4D8C-AF78-0C2720F3248E}"/>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32</a:t>
            </a:fld>
            <a:endParaRPr lang="zh-CN" altLang="en-US" strike="noStrike" noProof="1"/>
          </a:p>
        </p:txBody>
      </p:sp>
      <p:grpSp>
        <p:nvGrpSpPr>
          <p:cNvPr id="7" name="组合 6"/>
          <p:cNvGrpSpPr/>
          <p:nvPr/>
        </p:nvGrpSpPr>
        <p:grpSpPr>
          <a:xfrm>
            <a:off x="539552" y="66293"/>
            <a:ext cx="1971209" cy="696929"/>
            <a:chOff x="973123" y="4906917"/>
            <a:chExt cx="1971209" cy="696929"/>
          </a:xfrm>
        </p:grpSpPr>
        <p:sp>
          <p:nvSpPr>
            <p:cNvPr id="8" name="矩形 7"/>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作业：</a:t>
              </a:r>
            </a:p>
          </p:txBody>
        </p:sp>
        <p:pic>
          <p:nvPicPr>
            <p:cNvPr id="9" name="图片 8"/>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extLst>
      <p:ext uri="{BB962C8B-B14F-4D97-AF65-F5344CB8AC3E}">
        <p14:creationId xmlns:p14="http://schemas.microsoft.com/office/powerpoint/2010/main" val="2101133913"/>
      </p:ext>
    </p:extLst>
  </p:cSld>
  <p:clrMapOvr>
    <a:masterClrMapping/>
  </p:clrMapOvr>
  <p:transition spd="slow">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spTree>
    <p:extLst>
      <p:ext uri="{BB962C8B-B14F-4D97-AF65-F5344CB8AC3E}">
        <p14:creationId xmlns:p14="http://schemas.microsoft.com/office/powerpoint/2010/main" val="2853724736"/>
      </p:ext>
    </p:extLst>
  </p:cSld>
  <p:clrMapOvr>
    <a:masterClrMapping/>
  </p:clrMapOvr>
  <p:transition spd="slow" advClick="0" advTm="1622">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grpSp>
        <p:nvGrpSpPr>
          <p:cNvPr id="7" name="组合 6"/>
          <p:cNvGrpSpPr/>
          <p:nvPr/>
        </p:nvGrpSpPr>
        <p:grpSpPr>
          <a:xfrm>
            <a:off x="196836" y="95357"/>
            <a:ext cx="4231148" cy="684042"/>
            <a:chOff x="611560" y="1326432"/>
            <a:chExt cx="4231148" cy="684042"/>
          </a:xfrm>
        </p:grpSpPr>
        <p:sp>
          <p:nvSpPr>
            <p:cNvPr id="8"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6.1 </a:t>
              </a:r>
              <a:r>
                <a:rPr lang="zh-CN" altLang="en-US" sz="3600" b="1" dirty="0">
                  <a:latin typeface="黑体" pitchFamily="49" charset="-122"/>
                  <a:ea typeface="黑体" pitchFamily="49" charset="-122"/>
                </a:rPr>
                <a:t>引言</a:t>
              </a:r>
            </a:p>
          </p:txBody>
        </p:sp>
        <p:grpSp>
          <p:nvGrpSpPr>
            <p:cNvPr id="9" name="组合 8"/>
            <p:cNvGrpSpPr/>
            <p:nvPr/>
          </p:nvGrpSpPr>
          <p:grpSpPr>
            <a:xfrm>
              <a:off x="958665" y="1327471"/>
              <a:ext cx="842977" cy="683003"/>
              <a:chOff x="958665" y="1327471"/>
              <a:chExt cx="842977" cy="683003"/>
            </a:xfrm>
          </p:grpSpPr>
          <p:sp>
            <p:nvSpPr>
              <p:cNvPr id="1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3" name="内容占位符 2"/>
          <p:cNvSpPr>
            <a:spLocks noGrp="1"/>
          </p:cNvSpPr>
          <p:nvPr>
            <p:ph idx="1"/>
          </p:nvPr>
        </p:nvSpPr>
        <p:spPr>
          <a:xfrm>
            <a:off x="189112" y="918979"/>
            <a:ext cx="8229600" cy="5040560"/>
          </a:xfrm>
        </p:spPr>
        <p:txBody>
          <a:bodyPr/>
          <a:lstStyle/>
          <a:p>
            <a:pPr lvl="1">
              <a:buClr>
                <a:srgbClr val="FF0000"/>
              </a:buClr>
              <a:buNone/>
            </a:pPr>
            <a:r>
              <a:rPr lang="zh-CN" altLang="en-US" sz="2200" b="1" dirty="0">
                <a:solidFill>
                  <a:srgbClr val="FF0000"/>
                </a:solidFill>
              </a:rPr>
              <a:t>实际案例：</a:t>
            </a:r>
          </a:p>
          <a:p>
            <a:pPr>
              <a:buFont typeface="Wingdings" panose="05000000000000000000" pitchFamily="2" charset="2"/>
              <a:buNone/>
            </a:pPr>
            <a:r>
              <a:rPr lang="zh-CN" altLang="en-US" sz="2000" b="1" dirty="0"/>
              <a:t>    （</a:t>
            </a:r>
            <a:r>
              <a:rPr lang="en-US" altLang="zh-CN" sz="2000" b="1" dirty="0"/>
              <a:t>1</a:t>
            </a:r>
            <a:r>
              <a:rPr lang="zh-CN" altLang="en-US" sz="2000" b="1" dirty="0"/>
              <a:t>）“丢手绢问题”</a:t>
            </a:r>
            <a:endParaRPr lang="en-US" altLang="zh-CN" sz="2000" b="1" dirty="0"/>
          </a:p>
          <a:p>
            <a:pPr>
              <a:buFont typeface="Wingdings" panose="05000000000000000000" pitchFamily="2" charset="2"/>
              <a:buNone/>
            </a:pPr>
            <a:r>
              <a:rPr lang="en-US" altLang="zh-CN" sz="2000" b="1" dirty="0">
                <a:solidFill>
                  <a:srgbClr val="FF0000"/>
                </a:solidFill>
              </a:rPr>
              <a:t>    </a:t>
            </a:r>
            <a:endParaRPr lang="zh-CN" altLang="en-US" sz="20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187" y="1751194"/>
            <a:ext cx="2652338" cy="1856637"/>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7362" y="1678305"/>
            <a:ext cx="2088232" cy="1929526"/>
          </a:xfrm>
          <a:prstGeom prst="rect">
            <a:avLst/>
          </a:prstGeom>
        </p:spPr>
      </p:pic>
      <p:sp>
        <p:nvSpPr>
          <p:cNvPr id="3" name="矩形 2"/>
          <p:cNvSpPr/>
          <p:nvPr/>
        </p:nvSpPr>
        <p:spPr>
          <a:xfrm>
            <a:off x="3914407" y="1308973"/>
            <a:ext cx="2584362" cy="369332"/>
          </a:xfrm>
          <a:prstGeom prst="rect">
            <a:avLst/>
          </a:prstGeom>
        </p:spPr>
        <p:txBody>
          <a:bodyPr wrap="none">
            <a:spAutoFit/>
          </a:bodyPr>
          <a:lstStyle/>
          <a:p>
            <a:pPr>
              <a:buFont typeface="Wingdings" panose="05000000000000000000" pitchFamily="2" charset="2"/>
              <a:buNone/>
            </a:pPr>
            <a:r>
              <a:rPr lang="zh-CN" altLang="en-US" b="1" dirty="0"/>
              <a:t>（</a:t>
            </a:r>
            <a:r>
              <a:rPr lang="en-US" altLang="zh-CN" b="1" dirty="0"/>
              <a:t>2</a:t>
            </a:r>
            <a:r>
              <a:rPr lang="zh-CN" altLang="en-US" b="1" dirty="0"/>
              <a:t>）</a:t>
            </a:r>
            <a:r>
              <a:rPr lang="en-US" altLang="zh-CN" b="1" dirty="0"/>
              <a:t> “</a:t>
            </a:r>
            <a:r>
              <a:rPr lang="zh-CN" altLang="en-US" b="1" dirty="0"/>
              <a:t>约瑟夫环问题”</a:t>
            </a:r>
            <a:endParaRPr lang="zh-CN" altLang="en-US" dirty="0"/>
          </a:p>
        </p:txBody>
      </p:sp>
      <p:sp>
        <p:nvSpPr>
          <p:cNvPr id="6" name="矩形 5"/>
          <p:cNvSpPr/>
          <p:nvPr/>
        </p:nvSpPr>
        <p:spPr>
          <a:xfrm>
            <a:off x="6297014" y="1814371"/>
            <a:ext cx="1402948" cy="369332"/>
          </a:xfrm>
          <a:prstGeom prst="rect">
            <a:avLst/>
          </a:prstGeom>
        </p:spPr>
        <p:txBody>
          <a:bodyPr wrap="none">
            <a:spAutoFit/>
          </a:bodyPr>
          <a:lstStyle/>
          <a:p>
            <a:pPr marL="285750" indent="-285750">
              <a:buClr>
                <a:srgbClr val="FF0000"/>
              </a:buClr>
              <a:buFont typeface="Arial" panose="020B0604020202020204" pitchFamily="34" charset="0"/>
              <a:buChar char="•"/>
            </a:pPr>
            <a:r>
              <a:rPr lang="zh-CN" altLang="en-US" b="1" dirty="0">
                <a:solidFill>
                  <a:srgbClr val="0000FF"/>
                </a:solidFill>
              </a:rPr>
              <a:t>循环队列</a:t>
            </a:r>
            <a:endParaRPr lang="zh-CN" altLang="en-US" dirty="0">
              <a:solidFill>
                <a:srgbClr val="0000FF"/>
              </a:solidFill>
            </a:endParaRPr>
          </a:p>
        </p:txBody>
      </p:sp>
      <p:pic>
        <p:nvPicPr>
          <p:cNvPr id="17" name="图片 16"/>
          <p:cNvPicPr>
            <a:picLocks noChangeAspect="1"/>
          </p:cNvPicPr>
          <p:nvPr/>
        </p:nvPicPr>
        <p:blipFill>
          <a:blip r:embed="rId5"/>
          <a:stretch>
            <a:fillRect/>
          </a:stretch>
        </p:blipFill>
        <p:spPr>
          <a:xfrm>
            <a:off x="4788024" y="4030486"/>
            <a:ext cx="4090789" cy="2106368"/>
          </a:xfrm>
          <a:prstGeom prst="rect">
            <a:avLst/>
          </a:prstGeom>
        </p:spPr>
      </p:pic>
      <p:sp>
        <p:nvSpPr>
          <p:cNvPr id="18" name="矩形 17"/>
          <p:cNvSpPr/>
          <p:nvPr/>
        </p:nvSpPr>
        <p:spPr>
          <a:xfrm>
            <a:off x="6289265" y="2375700"/>
            <a:ext cx="2797561" cy="369332"/>
          </a:xfrm>
          <a:prstGeom prst="rect">
            <a:avLst/>
          </a:prstGeom>
        </p:spPr>
        <p:txBody>
          <a:bodyPr wrap="none">
            <a:spAutoFit/>
          </a:bodyPr>
          <a:lstStyle/>
          <a:p>
            <a:pPr marL="285750" indent="-285750">
              <a:buClr>
                <a:srgbClr val="FF0000"/>
              </a:buClr>
              <a:buFont typeface="Arial" panose="020B0604020202020204" pitchFamily="34" charset="0"/>
              <a:buChar char="•"/>
            </a:pPr>
            <a:r>
              <a:rPr lang="zh-CN" altLang="en-US" b="1" dirty="0">
                <a:solidFill>
                  <a:srgbClr val="0000FF"/>
                </a:solidFill>
              </a:rPr>
              <a:t>不带头结点的循环链表</a:t>
            </a:r>
            <a:endParaRPr lang="zh-CN" altLang="en-US" dirty="0">
              <a:solidFill>
                <a:srgbClr val="0000FF"/>
              </a:solidFill>
            </a:endParaRPr>
          </a:p>
        </p:txBody>
      </p:sp>
      <p:sp>
        <p:nvSpPr>
          <p:cNvPr id="20" name="矩形 19"/>
          <p:cNvSpPr/>
          <p:nvPr/>
        </p:nvSpPr>
        <p:spPr>
          <a:xfrm>
            <a:off x="323528" y="4057847"/>
            <a:ext cx="2933816" cy="369332"/>
          </a:xfrm>
          <a:prstGeom prst="rect">
            <a:avLst/>
          </a:prstGeom>
        </p:spPr>
        <p:txBody>
          <a:bodyPr wrap="none">
            <a:spAutoFit/>
          </a:bodyPr>
          <a:lstStyle/>
          <a:p>
            <a:r>
              <a:rPr lang="zh-CN" altLang="en-US" b="1" dirty="0"/>
              <a:t> </a:t>
            </a:r>
            <a:r>
              <a:rPr lang="zh-CN" altLang="en-US" b="1" dirty="0">
                <a:solidFill>
                  <a:srgbClr val="FF0000"/>
                </a:solidFill>
              </a:rPr>
              <a:t>（</a:t>
            </a:r>
            <a:r>
              <a:rPr lang="en-US" altLang="zh-CN" b="1" dirty="0">
                <a:solidFill>
                  <a:srgbClr val="FF0000"/>
                </a:solidFill>
              </a:rPr>
              <a:t>3</a:t>
            </a:r>
            <a:r>
              <a:rPr lang="zh-CN" altLang="en-US" b="1" dirty="0">
                <a:solidFill>
                  <a:srgbClr val="FF0000"/>
                </a:solidFill>
              </a:rPr>
              <a:t>）“猴子选大王问题”</a:t>
            </a:r>
            <a:endParaRPr lang="zh-CN" altLang="en-US" dirty="0"/>
          </a:p>
        </p:txBody>
      </p:sp>
      <p:sp>
        <p:nvSpPr>
          <p:cNvPr id="21" name="文本框 20"/>
          <p:cNvSpPr txBox="1"/>
          <p:nvPr/>
        </p:nvSpPr>
        <p:spPr>
          <a:xfrm>
            <a:off x="56472" y="6344724"/>
            <a:ext cx="2664296" cy="276999"/>
          </a:xfrm>
          <a:prstGeom prst="rect">
            <a:avLst/>
          </a:prstGeom>
          <a:noFill/>
        </p:spPr>
        <p:txBody>
          <a:bodyPr wrap="square" rtlCol="0">
            <a:spAutoFit/>
          </a:bodyPr>
          <a:lstStyle/>
          <a:p>
            <a:r>
              <a:rPr lang="zh-CN" altLang="en-US" sz="1200" dirty="0"/>
              <a:t>注</a:t>
            </a:r>
            <a:r>
              <a:rPr lang="en-US" altLang="zh-CN" sz="1200" dirty="0"/>
              <a:t>: </a:t>
            </a:r>
            <a:r>
              <a:rPr lang="zh-CN" altLang="en-US" sz="1200" dirty="0"/>
              <a:t>图片来自百度图片</a:t>
            </a:r>
          </a:p>
        </p:txBody>
      </p:sp>
      <p:sp>
        <p:nvSpPr>
          <p:cNvPr id="22" name="矩形 21"/>
          <p:cNvSpPr/>
          <p:nvPr/>
        </p:nvSpPr>
        <p:spPr>
          <a:xfrm>
            <a:off x="296282" y="4488701"/>
            <a:ext cx="4572000" cy="1384995"/>
          </a:xfrm>
          <a:prstGeom prst="rect">
            <a:avLst/>
          </a:prstGeom>
        </p:spPr>
        <p:txBody>
          <a:bodyPr>
            <a:spAutoFit/>
          </a:bodyPr>
          <a:lstStyle/>
          <a:p>
            <a:pPr>
              <a:lnSpc>
                <a:spcPct val="120000"/>
              </a:lnSpc>
              <a:spcBef>
                <a:spcPts val="0"/>
              </a:spcBef>
            </a:pPr>
            <a:r>
              <a:rPr lang="zh-CN" altLang="en-US" sz="1400" dirty="0">
                <a:solidFill>
                  <a:srgbClr val="4D4D4D"/>
                </a:solidFill>
                <a:latin typeface="Times New Roman" panose="02020603050405020304" pitchFamily="18" charset="0"/>
                <a:ea typeface="Microsoft YaHei" panose="020B0503020204020204" pitchFamily="34" charset="-122"/>
              </a:rPr>
              <a:t>编号是</a:t>
            </a:r>
            <a:r>
              <a:rPr lang="en-US" altLang="zh-CN" sz="1400" dirty="0">
                <a:solidFill>
                  <a:srgbClr val="4D4D4D"/>
                </a:solidFill>
                <a:latin typeface="Times New Roman" panose="02020603050405020304" pitchFamily="18" charset="0"/>
                <a:ea typeface="Microsoft YaHei" panose="020B0503020204020204" pitchFamily="34" charset="-122"/>
              </a:rPr>
              <a:t>1</a:t>
            </a:r>
            <a:r>
              <a:rPr lang="zh-CN" altLang="en-US" sz="1400" dirty="0">
                <a:solidFill>
                  <a:srgbClr val="4D4D4D"/>
                </a:solidFill>
                <a:latin typeface="Times New Roman" panose="02020603050405020304" pitchFamily="18" charset="0"/>
                <a:ea typeface="Microsoft YaHei" panose="020B0503020204020204" pitchFamily="34" charset="-122"/>
              </a:rPr>
              <a:t>，</a:t>
            </a:r>
            <a:r>
              <a:rPr lang="en-US" altLang="zh-CN" sz="1400" dirty="0">
                <a:solidFill>
                  <a:srgbClr val="4D4D4D"/>
                </a:solidFill>
                <a:latin typeface="Times New Roman" panose="02020603050405020304" pitchFamily="18" charset="0"/>
                <a:ea typeface="Microsoft YaHei" panose="020B0503020204020204" pitchFamily="34" charset="-122"/>
              </a:rPr>
              <a:t>2</a:t>
            </a:r>
            <a:r>
              <a:rPr lang="zh-CN" altLang="en-US" sz="1400" dirty="0">
                <a:solidFill>
                  <a:srgbClr val="4D4D4D"/>
                </a:solidFill>
                <a:latin typeface="Times New Roman" panose="02020603050405020304" pitchFamily="18" charset="0"/>
                <a:ea typeface="Microsoft YaHei" panose="020B0503020204020204" pitchFamily="34" charset="-122"/>
              </a:rPr>
              <a:t>，</a:t>
            </a:r>
            <a:r>
              <a:rPr lang="en-US" altLang="zh-CN" sz="1400" dirty="0">
                <a:solidFill>
                  <a:srgbClr val="4D4D4D"/>
                </a:solidFill>
                <a:latin typeface="Times New Roman" panose="02020603050405020304" pitchFamily="18" charset="0"/>
                <a:ea typeface="Microsoft YaHei" panose="020B0503020204020204" pitchFamily="34" charset="-122"/>
              </a:rPr>
              <a:t>3, …, </a:t>
            </a:r>
            <a:r>
              <a:rPr lang="en-US" altLang="zh-CN" sz="1400" i="1" dirty="0">
                <a:solidFill>
                  <a:srgbClr val="4D4D4D"/>
                </a:solidFill>
                <a:latin typeface="Times New Roman" panose="02020603050405020304" pitchFamily="18" charset="0"/>
                <a:ea typeface="Microsoft YaHei" panose="020B0503020204020204" pitchFamily="34" charset="-122"/>
              </a:rPr>
              <a:t>m</a:t>
            </a:r>
            <a:r>
              <a:rPr lang="zh-CN" altLang="en-US" sz="1400" dirty="0">
                <a:solidFill>
                  <a:srgbClr val="4D4D4D"/>
                </a:solidFill>
                <a:latin typeface="Times New Roman" panose="02020603050405020304" pitchFamily="18" charset="0"/>
                <a:ea typeface="Microsoft YaHei" panose="020B0503020204020204" pitchFamily="34" charset="-122"/>
              </a:rPr>
              <a:t>的一群猴子，按照</a:t>
            </a:r>
            <a:r>
              <a:rPr lang="en-US" altLang="zh-CN" sz="1400" dirty="0">
                <a:solidFill>
                  <a:srgbClr val="4D4D4D"/>
                </a:solidFill>
                <a:latin typeface="Times New Roman" panose="02020603050405020304" pitchFamily="18" charset="0"/>
                <a:ea typeface="Microsoft YaHei" panose="020B0503020204020204" pitchFamily="34" charset="-122"/>
              </a:rPr>
              <a:t>1~</a:t>
            </a:r>
            <a:r>
              <a:rPr lang="en-US" altLang="zh-CN" sz="1400" i="1" dirty="0">
                <a:solidFill>
                  <a:srgbClr val="4D4D4D"/>
                </a:solidFill>
                <a:latin typeface="Times New Roman" panose="02020603050405020304" pitchFamily="18" charset="0"/>
                <a:ea typeface="Microsoft YaHei" panose="020B0503020204020204" pitchFamily="34" charset="-122"/>
              </a:rPr>
              <a:t>m</a:t>
            </a:r>
            <a:r>
              <a:rPr lang="zh-CN" altLang="en-US" sz="1400" dirty="0">
                <a:solidFill>
                  <a:srgbClr val="4D4D4D"/>
                </a:solidFill>
                <a:latin typeface="Times New Roman" panose="02020603050405020304" pitchFamily="18" charset="0"/>
                <a:ea typeface="Microsoft YaHei" panose="020B0503020204020204" pitchFamily="34" charset="-122"/>
              </a:rPr>
              <a:t>的顺序围坐一圈。从第</a:t>
            </a:r>
            <a:r>
              <a:rPr lang="en-US" altLang="zh-CN" sz="1400" dirty="0">
                <a:solidFill>
                  <a:srgbClr val="4D4D4D"/>
                </a:solidFill>
                <a:latin typeface="Times New Roman" panose="02020603050405020304" pitchFamily="18" charset="0"/>
                <a:ea typeface="Microsoft YaHei" panose="020B0503020204020204" pitchFamily="34" charset="-122"/>
              </a:rPr>
              <a:t>1</a:t>
            </a:r>
            <a:r>
              <a:rPr lang="zh-CN" altLang="en-US" sz="1400" dirty="0">
                <a:solidFill>
                  <a:srgbClr val="4D4D4D"/>
                </a:solidFill>
                <a:latin typeface="Times New Roman" panose="02020603050405020304" pitchFamily="18" charset="0"/>
                <a:ea typeface="Microsoft YaHei" panose="020B0503020204020204" pitchFamily="34" charset="-122"/>
              </a:rPr>
              <a:t>只开始数，每数到第</a:t>
            </a:r>
            <a:r>
              <a:rPr lang="en-US" altLang="zh-CN" sz="1400" i="1" dirty="0">
                <a:solidFill>
                  <a:srgbClr val="4D4D4D"/>
                </a:solidFill>
                <a:latin typeface="Times New Roman" panose="02020603050405020304" pitchFamily="18" charset="0"/>
                <a:ea typeface="Microsoft YaHei" panose="020B0503020204020204" pitchFamily="34" charset="-122"/>
              </a:rPr>
              <a:t>n</a:t>
            </a:r>
            <a:r>
              <a:rPr lang="zh-CN" altLang="en-US" sz="1400" dirty="0">
                <a:solidFill>
                  <a:srgbClr val="4D4D4D"/>
                </a:solidFill>
                <a:latin typeface="Times New Roman" panose="02020603050405020304" pitchFamily="18" charset="0"/>
                <a:ea typeface="Microsoft YaHei" panose="020B0503020204020204" pitchFamily="34" charset="-122"/>
              </a:rPr>
              <a:t>个，该猴子就要离开此圈，依次类推，最后一只出圈的猴子为大王。</a:t>
            </a:r>
            <a:endParaRPr lang="en-US" altLang="zh-CN" sz="1400" dirty="0">
              <a:solidFill>
                <a:srgbClr val="4D4D4D"/>
              </a:solidFill>
              <a:latin typeface="Times New Roman" panose="02020603050405020304" pitchFamily="18" charset="0"/>
              <a:ea typeface="Microsoft YaHei" panose="020B0503020204020204" pitchFamily="34" charset="-122"/>
            </a:endParaRPr>
          </a:p>
          <a:p>
            <a:pPr>
              <a:lnSpc>
                <a:spcPct val="120000"/>
              </a:lnSpc>
              <a:spcBef>
                <a:spcPts val="0"/>
              </a:spcBef>
            </a:pPr>
            <a:r>
              <a:rPr lang="zh-CN" altLang="en-US" sz="1400" dirty="0">
                <a:solidFill>
                  <a:srgbClr val="FF0000"/>
                </a:solidFill>
                <a:latin typeface="Times New Roman" panose="02020603050405020304" pitchFamily="18" charset="0"/>
                <a:ea typeface="Microsoft YaHei" panose="020B0503020204020204" pitchFamily="34" charset="-122"/>
              </a:rPr>
              <a:t>问题：</a:t>
            </a:r>
            <a:r>
              <a:rPr lang="zh-CN" altLang="en-US" sz="1400" dirty="0">
                <a:solidFill>
                  <a:srgbClr val="4D4D4D"/>
                </a:solidFill>
                <a:latin typeface="Times New Roman" panose="02020603050405020304" pitchFamily="18" charset="0"/>
                <a:ea typeface="Microsoft YaHei" panose="020B0503020204020204" pitchFamily="34" charset="-122"/>
              </a:rPr>
              <a:t>输出猴子离开圈子的顺序，并输出最后成为大王</a:t>
            </a:r>
            <a:endParaRPr lang="en-US" altLang="zh-CN" sz="1400" dirty="0">
              <a:solidFill>
                <a:srgbClr val="4D4D4D"/>
              </a:solidFill>
              <a:latin typeface="Times New Roman" panose="02020603050405020304" pitchFamily="18" charset="0"/>
              <a:ea typeface="Microsoft YaHei" panose="020B0503020204020204" pitchFamily="34" charset="-122"/>
            </a:endParaRPr>
          </a:p>
          <a:p>
            <a:pPr>
              <a:lnSpc>
                <a:spcPct val="120000"/>
              </a:lnSpc>
              <a:spcBef>
                <a:spcPts val="0"/>
              </a:spcBef>
            </a:pPr>
            <a:r>
              <a:rPr lang="en-US" altLang="zh-CN" sz="1400" dirty="0">
                <a:solidFill>
                  <a:srgbClr val="4D4D4D"/>
                </a:solidFill>
                <a:latin typeface="Times New Roman" panose="02020603050405020304" pitchFamily="18" charset="0"/>
                <a:ea typeface="Microsoft YaHei" panose="020B0503020204020204" pitchFamily="34" charset="-122"/>
              </a:rPr>
              <a:t>            </a:t>
            </a:r>
            <a:r>
              <a:rPr lang="zh-CN" altLang="en-US" sz="1400" dirty="0">
                <a:solidFill>
                  <a:srgbClr val="4D4D4D"/>
                </a:solidFill>
                <a:latin typeface="Times New Roman" panose="02020603050405020304" pitchFamily="18" charset="0"/>
                <a:ea typeface="Microsoft YaHei" panose="020B0503020204020204" pitchFamily="34" charset="-122"/>
              </a:rPr>
              <a:t>的猴子的编号？</a:t>
            </a:r>
            <a:endParaRPr lang="zh-CN" altLang="en-US" sz="1400" dirty="0">
              <a:latin typeface="Times New Roman" panose="02020603050405020304" pitchFamily="18" charset="0"/>
            </a:endParaRPr>
          </a:p>
        </p:txBody>
      </p:sp>
      <p:sp>
        <p:nvSpPr>
          <p:cNvPr id="23" name="矩形 22"/>
          <p:cNvSpPr/>
          <p:nvPr/>
        </p:nvSpPr>
        <p:spPr>
          <a:xfrm>
            <a:off x="285486" y="5829077"/>
            <a:ext cx="2435282" cy="307777"/>
          </a:xfrm>
          <a:prstGeom prst="rect">
            <a:avLst/>
          </a:prstGeom>
        </p:spPr>
        <p:txBody>
          <a:bodyPr wrap="none">
            <a:spAutoFit/>
          </a:bodyPr>
          <a:lstStyle/>
          <a:p>
            <a:r>
              <a:rPr lang="zh-CN" altLang="en-US" sz="1400" dirty="0">
                <a:solidFill>
                  <a:srgbClr val="FF0000"/>
                </a:solidFill>
                <a:latin typeface="Microsoft YaHei" panose="020B0503020204020204" pitchFamily="34" charset="-122"/>
                <a:ea typeface="Microsoft YaHei" panose="020B0503020204020204" pitchFamily="34" charset="-122"/>
              </a:rPr>
              <a:t>要求</a:t>
            </a:r>
            <a:r>
              <a:rPr lang="en-US" altLang="zh-CN" sz="1400" dirty="0">
                <a:solidFill>
                  <a:srgbClr val="FF0000"/>
                </a:solidFill>
                <a:latin typeface="Microsoft YaHei" panose="020B0503020204020204" pitchFamily="34" charset="-122"/>
                <a:ea typeface="Microsoft YaHei" panose="020B0503020204020204" pitchFamily="34" charset="-122"/>
              </a:rPr>
              <a:t>: </a:t>
            </a:r>
            <a:r>
              <a:rPr lang="zh-CN" altLang="en-US" sz="1400" dirty="0">
                <a:solidFill>
                  <a:srgbClr val="4D4D4D"/>
                </a:solidFill>
                <a:latin typeface="Microsoft YaHei" panose="020B0503020204020204" pitchFamily="34" charset="-122"/>
                <a:ea typeface="Microsoft YaHei" panose="020B0503020204020204" pitchFamily="34" charset="-122"/>
              </a:rPr>
              <a:t>采用</a:t>
            </a:r>
            <a:r>
              <a:rPr lang="zh-CN" altLang="en-US" sz="1400" b="1" dirty="0">
                <a:solidFill>
                  <a:srgbClr val="0000FF"/>
                </a:solidFill>
                <a:latin typeface="Microsoft YaHei" panose="020B0503020204020204" pitchFamily="34" charset="-122"/>
                <a:ea typeface="Microsoft YaHei" panose="020B0503020204020204" pitchFamily="34" charset="-122"/>
              </a:rPr>
              <a:t>数组</a:t>
            </a:r>
            <a:r>
              <a:rPr lang="zh-CN" altLang="en-US" sz="1400" dirty="0">
                <a:solidFill>
                  <a:srgbClr val="4D4D4D"/>
                </a:solidFill>
                <a:latin typeface="Microsoft YaHei" panose="020B0503020204020204" pitchFamily="34" charset="-122"/>
                <a:ea typeface="Microsoft YaHei" panose="020B0503020204020204" pitchFamily="34" charset="-122"/>
              </a:rPr>
              <a:t>作为存储结构</a:t>
            </a:r>
            <a:endParaRPr lang="zh-CN" altLang="en-US" sz="1400" dirty="0"/>
          </a:p>
        </p:txBody>
      </p:sp>
      <p:sp>
        <p:nvSpPr>
          <p:cNvPr id="24" name="矩形 23"/>
          <p:cNvSpPr/>
          <p:nvPr/>
        </p:nvSpPr>
        <p:spPr>
          <a:xfrm>
            <a:off x="2914688" y="5822943"/>
            <a:ext cx="1107996" cy="369332"/>
          </a:xfrm>
          <a:prstGeom prst="rect">
            <a:avLst/>
          </a:prstGeom>
        </p:spPr>
        <p:txBody>
          <a:bodyPr wrap="none">
            <a:spAutoFit/>
          </a:bodyPr>
          <a:lstStyle/>
          <a:p>
            <a:r>
              <a:rPr lang="zh-CN" altLang="en-US" b="1" dirty="0">
                <a:solidFill>
                  <a:srgbClr val="FF0000"/>
                </a:solidFill>
              </a:rPr>
              <a:t>一维数组</a:t>
            </a:r>
          </a:p>
        </p:txBody>
      </p:sp>
    </p:spTree>
    <p:extLst>
      <p:ext uri="{BB962C8B-B14F-4D97-AF65-F5344CB8AC3E}">
        <p14:creationId xmlns:p14="http://schemas.microsoft.com/office/powerpoint/2010/main" val="1679339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8" grpId="0"/>
      <p:bldP spid="20"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grpSp>
        <p:nvGrpSpPr>
          <p:cNvPr id="7" name="组合 6"/>
          <p:cNvGrpSpPr/>
          <p:nvPr/>
        </p:nvGrpSpPr>
        <p:grpSpPr>
          <a:xfrm>
            <a:off x="196836" y="95357"/>
            <a:ext cx="4231148" cy="684042"/>
            <a:chOff x="611560" y="1326432"/>
            <a:chExt cx="4231148" cy="684042"/>
          </a:xfrm>
        </p:grpSpPr>
        <p:sp>
          <p:nvSpPr>
            <p:cNvPr id="8"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6.1 </a:t>
              </a:r>
              <a:r>
                <a:rPr lang="zh-CN" altLang="en-US" sz="3600" b="1" dirty="0">
                  <a:latin typeface="黑体" pitchFamily="49" charset="-122"/>
                  <a:ea typeface="黑体" pitchFamily="49" charset="-122"/>
                </a:rPr>
                <a:t>引言</a:t>
              </a:r>
            </a:p>
          </p:txBody>
        </p:sp>
        <p:grpSp>
          <p:nvGrpSpPr>
            <p:cNvPr id="9" name="组合 8"/>
            <p:cNvGrpSpPr/>
            <p:nvPr/>
          </p:nvGrpSpPr>
          <p:grpSpPr>
            <a:xfrm>
              <a:off x="958665" y="1327471"/>
              <a:ext cx="842977" cy="683003"/>
              <a:chOff x="958665" y="1327471"/>
              <a:chExt cx="842977" cy="683003"/>
            </a:xfrm>
          </p:grpSpPr>
          <p:sp>
            <p:nvSpPr>
              <p:cNvPr id="1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3" name="内容占位符 2"/>
          <p:cNvSpPr>
            <a:spLocks noGrp="1"/>
          </p:cNvSpPr>
          <p:nvPr>
            <p:ph idx="1"/>
          </p:nvPr>
        </p:nvSpPr>
        <p:spPr>
          <a:xfrm>
            <a:off x="189112" y="918979"/>
            <a:ext cx="8229600" cy="5040560"/>
          </a:xfrm>
        </p:spPr>
        <p:txBody>
          <a:bodyPr/>
          <a:lstStyle/>
          <a:p>
            <a:pPr>
              <a:buClr>
                <a:srgbClr val="FF0000"/>
              </a:buClr>
              <a:buNone/>
            </a:pPr>
            <a:r>
              <a:rPr lang="zh-CN" altLang="en-US" sz="2600" b="1" dirty="0">
                <a:solidFill>
                  <a:srgbClr val="FF0000"/>
                </a:solidFill>
              </a:rPr>
              <a:t>实际案例：</a:t>
            </a:r>
          </a:p>
          <a:p>
            <a:pPr>
              <a:buFont typeface="Wingdings" panose="05000000000000000000" pitchFamily="2" charset="2"/>
              <a:buNone/>
            </a:pPr>
            <a:r>
              <a:rPr lang="zh-CN" altLang="en-US" sz="2400" b="1" dirty="0">
                <a:solidFill>
                  <a:srgbClr val="FF0000"/>
                </a:solidFill>
              </a:rPr>
              <a:t>    （</a:t>
            </a:r>
            <a:r>
              <a:rPr lang="en-US" altLang="zh-CN" sz="2400" b="1" dirty="0">
                <a:solidFill>
                  <a:srgbClr val="FF0000"/>
                </a:solidFill>
              </a:rPr>
              <a:t>1</a:t>
            </a:r>
            <a:r>
              <a:rPr lang="zh-CN" altLang="en-US" sz="2400" b="1" dirty="0">
                <a:solidFill>
                  <a:srgbClr val="FF0000"/>
                </a:solidFill>
              </a:rPr>
              <a:t>）本科导师制</a:t>
            </a:r>
            <a:endParaRPr lang="en-US" altLang="zh-CN" sz="2400" b="1" dirty="0">
              <a:solidFill>
                <a:srgbClr val="FF0000"/>
              </a:solidFill>
            </a:endParaRPr>
          </a:p>
          <a:p>
            <a:pPr>
              <a:buFont typeface="Wingdings" panose="05000000000000000000" pitchFamily="2" charset="2"/>
              <a:buNone/>
            </a:pPr>
            <a:r>
              <a:rPr lang="en-US" altLang="zh-CN" sz="2000" b="1" dirty="0">
                <a:solidFill>
                  <a:srgbClr val="FF0000"/>
                </a:solidFill>
              </a:rPr>
              <a:t>     </a:t>
            </a:r>
            <a:endParaRPr lang="zh-CN" altLang="en-US" sz="2000" dirty="0"/>
          </a:p>
        </p:txBody>
      </p:sp>
      <p:sp>
        <p:nvSpPr>
          <p:cNvPr id="21" name="文本框 20"/>
          <p:cNvSpPr txBox="1"/>
          <p:nvPr/>
        </p:nvSpPr>
        <p:spPr>
          <a:xfrm>
            <a:off x="56472" y="6344724"/>
            <a:ext cx="2664296" cy="276999"/>
          </a:xfrm>
          <a:prstGeom prst="rect">
            <a:avLst/>
          </a:prstGeom>
          <a:noFill/>
        </p:spPr>
        <p:txBody>
          <a:bodyPr wrap="square" rtlCol="0">
            <a:spAutoFit/>
          </a:bodyPr>
          <a:lstStyle/>
          <a:p>
            <a:r>
              <a:rPr lang="zh-CN" altLang="en-US" sz="1200" dirty="0"/>
              <a:t>注</a:t>
            </a:r>
            <a:r>
              <a:rPr lang="en-US" altLang="zh-CN" sz="1200" dirty="0"/>
              <a:t>: </a:t>
            </a:r>
            <a:r>
              <a:rPr lang="zh-CN" altLang="en-US" sz="1200" dirty="0"/>
              <a:t>图片来自百度图片</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0769" y="4076706"/>
            <a:ext cx="4371512" cy="2421818"/>
          </a:xfrm>
          <a:prstGeom prst="rect">
            <a:avLst/>
          </a:prstGeom>
        </p:spPr>
      </p:pic>
      <p:sp>
        <p:nvSpPr>
          <p:cNvPr id="5" name="矩形 4"/>
          <p:cNvSpPr/>
          <p:nvPr/>
        </p:nvSpPr>
        <p:spPr>
          <a:xfrm>
            <a:off x="683568" y="1844824"/>
            <a:ext cx="9918333" cy="2569934"/>
          </a:xfrm>
          <a:prstGeom prst="rect">
            <a:avLst/>
          </a:prstGeom>
        </p:spPr>
        <p:txBody>
          <a:bodyPr wrap="square">
            <a:spAutoFit/>
          </a:bodyPr>
          <a:lstStyle/>
          <a:p>
            <a:pPr>
              <a:spcBef>
                <a:spcPts val="600"/>
              </a:spcBef>
            </a:pPr>
            <a:r>
              <a:rPr lang="zh-CN" altLang="en-US" sz="2000" b="1" dirty="0">
                <a:solidFill>
                  <a:srgbClr val="0000FF"/>
                </a:solidFill>
                <a:latin typeface="Times New Roman" panose="02020603050405020304" pitchFamily="18" charset="0"/>
              </a:rPr>
              <a:t>问题描述</a:t>
            </a:r>
            <a:r>
              <a:rPr lang="zh-CN" altLang="en-US" sz="2000" b="1" dirty="0">
                <a:solidFill>
                  <a:srgbClr val="333333"/>
                </a:solidFill>
                <a:latin typeface="Times New Roman" panose="02020603050405020304" pitchFamily="18" charset="0"/>
              </a:rPr>
              <a:t>：本科生导师制</a:t>
            </a:r>
            <a:r>
              <a:rPr lang="en-US" altLang="zh-CN" sz="2000" b="1" dirty="0">
                <a:solidFill>
                  <a:srgbClr val="333333"/>
                </a:solidFill>
                <a:latin typeface="Times New Roman" panose="02020603050405020304" pitchFamily="18" charset="0"/>
              </a:rPr>
              <a:t>(</a:t>
            </a:r>
            <a:r>
              <a:rPr lang="zh-CN" altLang="en-US" sz="2000" b="1" dirty="0">
                <a:solidFill>
                  <a:srgbClr val="333333"/>
                </a:solidFill>
                <a:latin typeface="Times New Roman" panose="02020603050405020304" pitchFamily="18" charset="0"/>
              </a:rPr>
              <a:t>老师指导本科生</a:t>
            </a:r>
            <a:r>
              <a:rPr lang="en-US" altLang="zh-CN" sz="2000" b="1" dirty="0">
                <a:solidFill>
                  <a:srgbClr val="333333"/>
                </a:solidFill>
                <a:latin typeface="Times New Roman" panose="02020603050405020304" pitchFamily="18" charset="0"/>
              </a:rPr>
              <a:t>):</a:t>
            </a:r>
            <a:r>
              <a:rPr lang="zh-CN" altLang="en-US" sz="2000" b="1" dirty="0">
                <a:solidFill>
                  <a:srgbClr val="333333"/>
                </a:solidFill>
                <a:latin typeface="Times New Roman" panose="02020603050405020304" pitchFamily="18" charset="0"/>
              </a:rPr>
              <a:t> 每个老师指导</a:t>
            </a:r>
            <a:r>
              <a:rPr lang="en-US" altLang="zh-CN" sz="2000" b="1" i="1" dirty="0">
                <a:solidFill>
                  <a:srgbClr val="333333"/>
                </a:solidFill>
                <a:latin typeface="Times New Roman" panose="02020603050405020304" pitchFamily="18" charset="0"/>
              </a:rPr>
              <a:t>n</a:t>
            </a:r>
            <a:r>
              <a:rPr lang="zh-CN" altLang="en-US" sz="2000" b="1" dirty="0">
                <a:solidFill>
                  <a:srgbClr val="333333"/>
                </a:solidFill>
                <a:latin typeface="Times New Roman" panose="02020603050405020304" pitchFamily="18" charset="0"/>
              </a:rPr>
              <a:t>个学生，</a:t>
            </a:r>
            <a:endParaRPr lang="en-US" altLang="zh-CN" sz="2000" b="1" dirty="0">
              <a:solidFill>
                <a:srgbClr val="333333"/>
              </a:solidFill>
              <a:latin typeface="Times New Roman" panose="02020603050405020304" pitchFamily="18" charset="0"/>
            </a:endParaRPr>
          </a:p>
          <a:p>
            <a:pPr>
              <a:spcBef>
                <a:spcPts val="600"/>
              </a:spcBef>
            </a:pPr>
            <a:r>
              <a:rPr lang="zh-CN" altLang="en-US" sz="2000" b="1" dirty="0">
                <a:solidFill>
                  <a:srgbClr val="333333"/>
                </a:solidFill>
                <a:latin typeface="Times New Roman" panose="02020603050405020304" pitchFamily="18" charset="0"/>
              </a:rPr>
              <a:t>                    老师带的研究生也可直接负责本科生。</a:t>
            </a:r>
            <a:br>
              <a:rPr lang="zh-CN" altLang="en-US" sz="2000" b="1" dirty="0">
                <a:latin typeface="Times New Roman" panose="02020603050405020304" pitchFamily="18" charset="0"/>
              </a:rPr>
            </a:br>
            <a:r>
              <a:rPr lang="zh-CN" altLang="en-US" sz="2000" b="1" dirty="0">
                <a:latin typeface="Times New Roman" panose="02020603050405020304" pitchFamily="18" charset="0"/>
              </a:rPr>
              <a:t>                    </a:t>
            </a:r>
            <a:r>
              <a:rPr lang="zh-CN" altLang="en-US" sz="2000" b="1" dirty="0">
                <a:solidFill>
                  <a:srgbClr val="333333"/>
                </a:solidFill>
                <a:latin typeface="Times New Roman" panose="02020603050405020304" pitchFamily="18" charset="0"/>
              </a:rPr>
              <a:t>数据元素具有如下形式：</a:t>
            </a:r>
            <a:br>
              <a:rPr lang="zh-CN" altLang="en-US" sz="2000" b="1" dirty="0">
                <a:latin typeface="Times New Roman" panose="02020603050405020304" pitchFamily="18" charset="0"/>
              </a:rPr>
            </a:br>
            <a:r>
              <a:rPr lang="zh-CN" altLang="en-US" sz="2000" b="1" dirty="0">
                <a:latin typeface="Times New Roman" panose="02020603050405020304" pitchFamily="18" charset="0"/>
              </a:rPr>
              <a:t>               </a:t>
            </a:r>
            <a:r>
              <a:rPr lang="zh-CN" altLang="en-US" sz="2000" b="1" dirty="0">
                <a:solidFill>
                  <a:srgbClr val="333333"/>
                </a:solidFill>
                <a:latin typeface="Times New Roman" panose="02020603050405020304" pitchFamily="18" charset="0"/>
              </a:rPr>
              <a:t>⑴ </a:t>
            </a:r>
            <a:r>
              <a:rPr lang="en-US" altLang="zh-CN" sz="2000" b="1" dirty="0">
                <a:solidFill>
                  <a:srgbClr val="333333"/>
                </a:solidFill>
                <a:latin typeface="Times New Roman" panose="02020603050405020304" pitchFamily="18" charset="0"/>
              </a:rPr>
              <a:t>(</a:t>
            </a:r>
            <a:r>
              <a:rPr lang="zh-CN" altLang="en-US" sz="2000" b="1" dirty="0">
                <a:solidFill>
                  <a:srgbClr val="333333"/>
                </a:solidFill>
                <a:latin typeface="Times New Roman" panose="02020603050405020304" pitchFamily="18" charset="0"/>
              </a:rPr>
              <a:t>老师</a:t>
            </a:r>
            <a:r>
              <a:rPr lang="en-US" altLang="zh-CN" sz="2000" b="1" dirty="0">
                <a:solidFill>
                  <a:srgbClr val="333333"/>
                </a:solidFill>
                <a:latin typeface="Times New Roman" panose="02020603050405020304" pitchFamily="18" charset="0"/>
              </a:rPr>
              <a:t>, ((</a:t>
            </a:r>
            <a:r>
              <a:rPr lang="zh-CN" altLang="en-US" sz="2000" b="1" dirty="0">
                <a:solidFill>
                  <a:srgbClr val="333333"/>
                </a:solidFill>
                <a:latin typeface="Times New Roman" panose="02020603050405020304" pitchFamily="18" charset="0"/>
              </a:rPr>
              <a:t>研究生</a:t>
            </a:r>
            <a:r>
              <a:rPr lang="en-US" altLang="zh-CN" sz="2000" b="1" dirty="0">
                <a:solidFill>
                  <a:srgbClr val="333333"/>
                </a:solidFill>
                <a:latin typeface="Times New Roman" panose="02020603050405020304" pitchFamily="18" charset="0"/>
              </a:rPr>
              <a:t>1,(</a:t>
            </a:r>
            <a:r>
              <a:rPr lang="zh-CN" altLang="en-US" sz="2000" b="1" dirty="0">
                <a:solidFill>
                  <a:srgbClr val="333333"/>
                </a:solidFill>
                <a:latin typeface="Times New Roman" panose="02020603050405020304" pitchFamily="18" charset="0"/>
              </a:rPr>
              <a:t>本科生</a:t>
            </a:r>
            <a:r>
              <a:rPr lang="en-US" altLang="zh-CN" sz="2000" b="1" dirty="0">
                <a:solidFill>
                  <a:srgbClr val="333333"/>
                </a:solidFill>
                <a:latin typeface="Times New Roman" panose="02020603050405020304" pitchFamily="18" charset="0"/>
              </a:rPr>
              <a:t>1, …, </a:t>
            </a:r>
            <a:r>
              <a:rPr lang="zh-CN" altLang="en-US" sz="2000" b="1" dirty="0">
                <a:solidFill>
                  <a:srgbClr val="333333"/>
                </a:solidFill>
                <a:latin typeface="Times New Roman" panose="02020603050405020304" pitchFamily="18" charset="0"/>
              </a:rPr>
              <a:t>本科生</a:t>
            </a:r>
            <a:r>
              <a:rPr lang="en-US" altLang="zh-CN" sz="2000" b="1" i="1" dirty="0">
                <a:solidFill>
                  <a:srgbClr val="333333"/>
                </a:solidFill>
                <a:latin typeface="Times New Roman" panose="02020603050405020304" pitchFamily="18" charset="0"/>
              </a:rPr>
              <a:t>m</a:t>
            </a:r>
            <a:r>
              <a:rPr lang="en-US" altLang="zh-CN" sz="2000" b="1" dirty="0">
                <a:solidFill>
                  <a:srgbClr val="333333"/>
                </a:solidFill>
                <a:latin typeface="Times New Roman" panose="02020603050405020304" pitchFamily="18" charset="0"/>
              </a:rPr>
              <a:t>)), … ))</a:t>
            </a:r>
            <a:br>
              <a:rPr lang="zh-CN" altLang="en-US" sz="2000" b="1" dirty="0">
                <a:latin typeface="Times New Roman" panose="02020603050405020304" pitchFamily="18" charset="0"/>
              </a:rPr>
            </a:br>
            <a:r>
              <a:rPr lang="zh-CN" altLang="en-US" sz="2000" b="1" dirty="0">
                <a:latin typeface="Times New Roman" panose="02020603050405020304" pitchFamily="18" charset="0"/>
              </a:rPr>
              <a:t>               </a:t>
            </a:r>
            <a:r>
              <a:rPr lang="zh-CN" altLang="en-US" sz="2000" b="1" dirty="0">
                <a:solidFill>
                  <a:srgbClr val="333333"/>
                </a:solidFill>
                <a:latin typeface="Times New Roman" panose="02020603050405020304" pitchFamily="18" charset="0"/>
              </a:rPr>
              <a:t>⑵ </a:t>
            </a:r>
            <a:r>
              <a:rPr lang="en-US" altLang="zh-CN" sz="2000" b="1" dirty="0">
                <a:solidFill>
                  <a:srgbClr val="333333"/>
                </a:solidFill>
                <a:latin typeface="Times New Roman" panose="02020603050405020304" pitchFamily="18" charset="0"/>
              </a:rPr>
              <a:t>(</a:t>
            </a:r>
            <a:r>
              <a:rPr lang="zh-CN" altLang="en-US" sz="2000" b="1" dirty="0">
                <a:solidFill>
                  <a:srgbClr val="333333"/>
                </a:solidFill>
                <a:latin typeface="Times New Roman" panose="02020603050405020304" pitchFamily="18" charset="0"/>
              </a:rPr>
              <a:t>老师</a:t>
            </a:r>
            <a:r>
              <a:rPr lang="en-US" altLang="zh-CN" sz="2000" b="1" dirty="0">
                <a:solidFill>
                  <a:srgbClr val="333333"/>
                </a:solidFill>
                <a:latin typeface="Times New Roman" panose="02020603050405020304" pitchFamily="18" charset="0"/>
              </a:rPr>
              <a:t>, (</a:t>
            </a:r>
            <a:r>
              <a:rPr lang="zh-CN" altLang="en-US" sz="2000" b="1" dirty="0">
                <a:solidFill>
                  <a:srgbClr val="333333"/>
                </a:solidFill>
                <a:latin typeface="Times New Roman" panose="02020603050405020304" pitchFamily="18" charset="0"/>
              </a:rPr>
              <a:t>本科生</a:t>
            </a:r>
            <a:r>
              <a:rPr lang="en-US" altLang="zh-CN" sz="2000" b="1" dirty="0">
                <a:solidFill>
                  <a:srgbClr val="333333"/>
                </a:solidFill>
                <a:latin typeface="Times New Roman" panose="02020603050405020304" pitchFamily="18" charset="0"/>
              </a:rPr>
              <a:t>1, …, </a:t>
            </a:r>
            <a:r>
              <a:rPr lang="zh-CN" altLang="en-US" sz="2000" b="1" dirty="0">
                <a:solidFill>
                  <a:srgbClr val="333333"/>
                </a:solidFill>
                <a:latin typeface="Times New Roman" panose="02020603050405020304" pitchFamily="18" charset="0"/>
              </a:rPr>
              <a:t>本科生</a:t>
            </a:r>
            <a:r>
              <a:rPr lang="en-US" altLang="zh-CN" sz="2000" b="1" i="1" dirty="0">
                <a:solidFill>
                  <a:srgbClr val="333333"/>
                </a:solidFill>
                <a:latin typeface="Times New Roman" panose="02020603050405020304" pitchFamily="18" charset="0"/>
              </a:rPr>
              <a:t>m</a:t>
            </a:r>
            <a:r>
              <a:rPr lang="en-US" altLang="zh-CN" sz="2000" b="1" dirty="0">
                <a:solidFill>
                  <a:srgbClr val="333333"/>
                </a:solidFill>
                <a:latin typeface="Times New Roman" panose="02020603050405020304" pitchFamily="18" charset="0"/>
              </a:rPr>
              <a:t>))</a:t>
            </a:r>
            <a:endParaRPr lang="en-US" altLang="zh-CN" sz="2000" b="1" dirty="0">
              <a:latin typeface="Times New Roman" panose="02020603050405020304" pitchFamily="18" charset="0"/>
            </a:endParaRPr>
          </a:p>
          <a:p>
            <a:pPr>
              <a:buClr>
                <a:srgbClr val="FF0000"/>
              </a:buClr>
            </a:pPr>
            <a:endParaRPr lang="en-US" altLang="zh-CN" b="1" dirty="0">
              <a:solidFill>
                <a:srgbClr val="0000FF"/>
              </a:solidFill>
              <a:latin typeface="Times New Roman" panose="02020603050405020304" pitchFamily="18" charset="0"/>
            </a:endParaRPr>
          </a:p>
          <a:p>
            <a:pPr>
              <a:buClr>
                <a:srgbClr val="FF0000"/>
              </a:buClr>
            </a:pPr>
            <a:r>
              <a:rPr lang="zh-CN" altLang="en-US" sz="2000" b="1" dirty="0">
                <a:solidFill>
                  <a:srgbClr val="0000FF"/>
                </a:solidFill>
                <a:latin typeface="Times New Roman" panose="02020603050405020304" pitchFamily="18" charset="0"/>
              </a:rPr>
              <a:t>功能要求</a:t>
            </a:r>
            <a:r>
              <a:rPr lang="zh-CN" altLang="en-US" sz="2000" b="1" dirty="0">
                <a:solidFill>
                  <a:srgbClr val="333333"/>
                </a:solidFill>
                <a:latin typeface="Times New Roman" panose="02020603050405020304" pitchFamily="18" charset="0"/>
              </a:rPr>
              <a:t>：插入、删除、查询、输出</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25" name="矩形 24"/>
          <p:cNvSpPr/>
          <p:nvPr/>
        </p:nvSpPr>
        <p:spPr>
          <a:xfrm>
            <a:off x="683568" y="5102949"/>
            <a:ext cx="881973" cy="369332"/>
          </a:xfrm>
          <a:prstGeom prst="rect">
            <a:avLst/>
          </a:prstGeom>
        </p:spPr>
        <p:txBody>
          <a:bodyPr wrap="none">
            <a:spAutoFit/>
          </a:bodyPr>
          <a:lstStyle/>
          <a:p>
            <a:r>
              <a:rPr lang="zh-CN" altLang="en-US" b="1" dirty="0">
                <a:solidFill>
                  <a:srgbClr val="FF0000"/>
                </a:solidFill>
              </a:rPr>
              <a:t>广义表</a:t>
            </a:r>
          </a:p>
        </p:txBody>
      </p:sp>
    </p:spTree>
    <p:extLst>
      <p:ext uri="{BB962C8B-B14F-4D97-AF65-F5344CB8AC3E}">
        <p14:creationId xmlns:p14="http://schemas.microsoft.com/office/powerpoint/2010/main" val="42810573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5122"/>
          <p:cNvSpPr>
            <a:spLocks noGrp="1"/>
          </p:cNvSpPr>
          <p:nvPr>
            <p:ph idx="1"/>
          </p:nvPr>
        </p:nvSpPr>
        <p:spPr>
          <a:xfrm>
            <a:off x="511216" y="980728"/>
            <a:ext cx="8525280" cy="4967287"/>
          </a:xfrm>
          <a:ln/>
        </p:spPr>
        <p:txBody>
          <a:bodyPr anchor="t"/>
          <a:lstStyle/>
          <a:p>
            <a:pPr>
              <a:lnSpc>
                <a:spcPct val="90000"/>
              </a:lnSpc>
              <a:buClr>
                <a:srgbClr val="FF0000"/>
              </a:buClr>
              <a:buNone/>
            </a:pPr>
            <a:r>
              <a:rPr lang="zh-CN" altLang="en-US" b="1" dirty="0">
                <a:solidFill>
                  <a:srgbClr val="FF0000"/>
                </a:solidFill>
              </a:rPr>
              <a:t>数组</a:t>
            </a:r>
            <a:r>
              <a:rPr lang="en-US" altLang="zh-CN" b="1" dirty="0">
                <a:solidFill>
                  <a:srgbClr val="FF0000"/>
                </a:solidFill>
              </a:rPr>
              <a:t>(Array): </a:t>
            </a:r>
          </a:p>
          <a:p>
            <a:pPr lvl="1">
              <a:lnSpc>
                <a:spcPct val="90000"/>
              </a:lnSpc>
              <a:buClr>
                <a:srgbClr val="FF0000"/>
              </a:buClr>
              <a:buFont typeface="Wingdings" pitchFamily="2" charset="2"/>
              <a:buChar char="p"/>
            </a:pPr>
            <a:r>
              <a:rPr lang="zh-CN" altLang="en-US" sz="2400" b="1" dirty="0"/>
              <a:t>可以看成是前面所介绍的线性表的推广</a:t>
            </a:r>
            <a:r>
              <a:rPr lang="en-US" altLang="zh-CN" sz="2400" b="1" dirty="0"/>
              <a:t>;</a:t>
            </a:r>
          </a:p>
          <a:p>
            <a:pPr lvl="1">
              <a:lnSpc>
                <a:spcPct val="90000"/>
              </a:lnSpc>
              <a:buClr>
                <a:srgbClr val="FF0000"/>
              </a:buClr>
              <a:buFont typeface="Wingdings" pitchFamily="2" charset="2"/>
              <a:buChar char="p"/>
            </a:pPr>
            <a:r>
              <a:rPr lang="zh-CN" altLang="en-US" sz="2400" b="1" dirty="0"/>
              <a:t>其元素本身也是一个数据结构</a:t>
            </a:r>
            <a:r>
              <a:rPr lang="en-US" altLang="zh-CN" sz="2400" b="1" dirty="0"/>
              <a:t>;</a:t>
            </a:r>
            <a:endParaRPr lang="zh-CN" altLang="en-US" sz="2400" b="1" dirty="0"/>
          </a:p>
          <a:p>
            <a:pPr lvl="1">
              <a:lnSpc>
                <a:spcPct val="90000"/>
              </a:lnSpc>
              <a:buClr>
                <a:srgbClr val="FF0000"/>
              </a:buClr>
              <a:buFont typeface="Wingdings" pitchFamily="2" charset="2"/>
              <a:buChar char="p"/>
            </a:pPr>
            <a:r>
              <a:rPr lang="zh-CN" altLang="en-US" sz="2400" b="1" dirty="0"/>
              <a:t> 数组是软件设计中应用最多的结构。</a:t>
            </a:r>
            <a:endParaRPr lang="en-US" altLang="zh-CN" sz="2400" b="1" dirty="0"/>
          </a:p>
          <a:p>
            <a:pPr lvl="1">
              <a:lnSpc>
                <a:spcPct val="90000"/>
              </a:lnSpc>
              <a:buClr>
                <a:srgbClr val="FF0000"/>
              </a:buClr>
              <a:buFont typeface="Wingdings" pitchFamily="2" charset="2"/>
              <a:buChar char="p"/>
            </a:pPr>
            <a:r>
              <a:rPr lang="zh-CN" altLang="en-US" b="1" dirty="0"/>
              <a:t> </a:t>
            </a:r>
            <a:r>
              <a:rPr lang="zh-CN" altLang="en-US" b="1" dirty="0">
                <a:solidFill>
                  <a:srgbClr val="0000FF"/>
                </a:solidFill>
              </a:rPr>
              <a:t>在工程领域中有广泛的应用</a:t>
            </a:r>
            <a:r>
              <a:rPr lang="zh-CN" altLang="en-US" b="1" dirty="0"/>
              <a:t>，</a:t>
            </a:r>
            <a:endParaRPr lang="en-US" altLang="zh-CN" b="1" dirty="0"/>
          </a:p>
          <a:p>
            <a:pPr lvl="1">
              <a:lnSpc>
                <a:spcPct val="90000"/>
              </a:lnSpc>
              <a:buClr>
                <a:srgbClr val="FF0000"/>
              </a:buClr>
              <a:buFont typeface="Wingdings" pitchFamily="2" charset="2"/>
              <a:buChar char="p"/>
            </a:pPr>
            <a:r>
              <a:rPr lang="zh-CN" altLang="en-US" b="1" dirty="0"/>
              <a:t>由此引出一些</a:t>
            </a:r>
            <a:r>
              <a:rPr lang="zh-CN" altLang="en-US" b="1" dirty="0">
                <a:solidFill>
                  <a:srgbClr val="FF0000"/>
                </a:solidFill>
              </a:rPr>
              <a:t>特殊形式</a:t>
            </a:r>
            <a:r>
              <a:rPr lang="zh-CN" altLang="en-US" b="1" dirty="0"/>
              <a:t>的数组形式</a:t>
            </a:r>
            <a:r>
              <a:rPr lang="en-US" altLang="zh-CN" b="1" dirty="0"/>
              <a:t>—</a:t>
            </a:r>
            <a:r>
              <a:rPr lang="zh-CN" altLang="en-US" b="1" dirty="0"/>
              <a:t>矩阵</a:t>
            </a:r>
            <a:r>
              <a:rPr lang="en-US" altLang="zh-CN" b="1" dirty="0">
                <a:solidFill>
                  <a:srgbClr val="0000FF"/>
                </a:solidFill>
              </a:rPr>
              <a:t>(Matrix)</a:t>
            </a:r>
            <a:r>
              <a:rPr lang="zh-CN" altLang="en-US" b="1" dirty="0"/>
              <a:t>。</a:t>
            </a:r>
            <a:endParaRPr lang="en-US" altLang="zh-CN" b="1" dirty="0"/>
          </a:p>
          <a:p>
            <a:pPr marL="0" indent="0">
              <a:lnSpc>
                <a:spcPct val="90000"/>
              </a:lnSpc>
              <a:buClr>
                <a:srgbClr val="FF0000"/>
              </a:buClr>
              <a:buNone/>
            </a:pPr>
            <a:endParaRPr lang="zh-CN" altLang="en-US" b="1" dirty="0"/>
          </a:p>
        </p:txBody>
      </p:sp>
      <p:sp>
        <p:nvSpPr>
          <p:cNvPr id="5124" name="灯片编号占位符 2"/>
          <p:cNvSpPr>
            <a:spLocks noGrp="1"/>
          </p:cNvSpPr>
          <p:nvPr>
            <p:ph type="sldNum" sz="quarter" idx="4294967295"/>
          </p:nvPr>
        </p:nvSpPr>
        <p:spPr>
          <a:ln/>
        </p:spPr>
        <p:txBody>
          <a:bodyPr anchor="t"/>
          <a:lstStyle/>
          <a:p>
            <a:pPr indent="0"/>
            <a:fld id="{9A0DB2DC-4C9A-4742-B13C-FB6460FD3503}" type="slidenum">
              <a:rPr lang="zh-CN" altLang="en-US" dirty="0">
                <a:ea typeface="宋体" panose="02010600030101010101" pitchFamily="2" charset="-122"/>
              </a:rPr>
              <a:pPr indent="0"/>
              <a:t>6</a:t>
            </a:fld>
            <a:endParaRPr lang="zh-CN" altLang="en-US" dirty="0">
              <a:ea typeface="宋体" panose="02010600030101010101" pitchFamily="2" charset="-122"/>
            </a:endParaRPr>
          </a:p>
        </p:txBody>
      </p:sp>
      <p:grpSp>
        <p:nvGrpSpPr>
          <p:cNvPr id="7" name="组合 114"/>
          <p:cNvGrpSpPr/>
          <p:nvPr/>
        </p:nvGrpSpPr>
        <p:grpSpPr>
          <a:xfrm>
            <a:off x="-900608" y="86277"/>
            <a:ext cx="6225040" cy="662730"/>
            <a:chOff x="-522583" y="3380765"/>
            <a:chExt cx="6225040" cy="662730"/>
          </a:xfrm>
        </p:grpSpPr>
        <p:grpSp>
          <p:nvGrpSpPr>
            <p:cNvPr id="8" name="组合 105"/>
            <p:cNvGrpSpPr/>
            <p:nvPr/>
          </p:nvGrpSpPr>
          <p:grpSpPr>
            <a:xfrm>
              <a:off x="-522583" y="3380765"/>
              <a:ext cx="6225040" cy="662730"/>
              <a:chOff x="-522583"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22583" y="3395196"/>
                <a:ext cx="6225040" cy="53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416449221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01067"/>
            <a:ext cx="8229600" cy="660930"/>
          </a:xfrm>
        </p:spPr>
        <p:txBody>
          <a:bodyPr>
            <a:normAutofit/>
          </a:bodyPr>
          <a:lstStyle/>
          <a:p>
            <a:pPr marL="457200" indent="-457200">
              <a:buClr>
                <a:srgbClr val="FF0000"/>
              </a:buClr>
            </a:pPr>
            <a:r>
              <a:rPr lang="en-US" altLang="zh-CN" sz="2800" b="1" dirty="0">
                <a:solidFill>
                  <a:srgbClr val="FF0000"/>
                </a:solidFill>
                <a:latin typeface="Times New Roman" panose="02020603050405020304" pitchFamily="18" charset="0"/>
                <a:sym typeface="+mn-ea"/>
              </a:rPr>
              <a:t>6</a:t>
            </a:r>
            <a:r>
              <a:rPr lang="zh-CN" altLang="en-US" sz="2800" b="1" dirty="0">
                <a:solidFill>
                  <a:srgbClr val="FF0000"/>
                </a:solidFill>
                <a:latin typeface="Times New Roman" panose="02020603050405020304" pitchFamily="18" charset="0"/>
                <a:sym typeface="+mn-ea"/>
              </a:rPr>
              <a:t>.</a:t>
            </a:r>
            <a:r>
              <a:rPr lang="en-US" altLang="zh-CN" sz="2800" b="1" dirty="0">
                <a:solidFill>
                  <a:srgbClr val="FF0000"/>
                </a:solidFill>
                <a:latin typeface="Times New Roman" panose="02020603050405020304" pitchFamily="18" charset="0"/>
                <a:sym typeface="+mn-ea"/>
              </a:rPr>
              <a:t>2</a:t>
            </a:r>
            <a:r>
              <a:rPr lang="zh-CN" altLang="en-US" sz="2800" b="1" dirty="0">
                <a:solidFill>
                  <a:srgbClr val="FF0000"/>
                </a:solidFill>
                <a:latin typeface="Times New Roman" panose="02020603050405020304" pitchFamily="18" charset="0"/>
                <a:sym typeface="+mn-ea"/>
              </a:rPr>
              <a:t>.1 数组的定义和运算</a:t>
            </a:r>
            <a:endParaRPr lang="zh-CN" altLang="en-US" sz="2800" dirty="0">
              <a:solidFill>
                <a:srgbClr val="FF0000"/>
              </a:solidFill>
              <a:latin typeface="Times New Roman" panose="02020603050405020304" pitchFamily="18" charset="0"/>
            </a:endParaRPr>
          </a:p>
        </p:txBody>
      </p:sp>
      <p:sp>
        <p:nvSpPr>
          <p:cNvPr id="3" name="内容占位符 2"/>
          <p:cNvSpPr>
            <a:spLocks noGrp="1"/>
          </p:cNvSpPr>
          <p:nvPr>
            <p:ph idx="1"/>
          </p:nvPr>
        </p:nvSpPr>
        <p:spPr>
          <a:xfrm>
            <a:off x="555862" y="1461997"/>
            <a:ext cx="8264610" cy="4679850"/>
          </a:xfrm>
        </p:spPr>
        <p:txBody>
          <a:bodyPr/>
          <a:lstStyle/>
          <a:p>
            <a:pPr>
              <a:lnSpc>
                <a:spcPct val="90000"/>
              </a:lnSpc>
              <a:buClr>
                <a:srgbClr val="FF0000"/>
              </a:buClr>
              <a:buFont typeface="Wingdings" pitchFamily="2" charset="2"/>
              <a:buChar char="p"/>
            </a:pPr>
            <a:r>
              <a:rPr lang="zh-CN" altLang="en-US" sz="2400" b="1" dirty="0">
                <a:sym typeface="+mn-ea"/>
              </a:rPr>
              <a:t>数组是计算机程序设计语言中常见的一种类型，</a:t>
            </a:r>
            <a:endParaRPr lang="en-US" altLang="zh-CN" sz="2400" b="1" dirty="0">
              <a:sym typeface="+mn-ea"/>
            </a:endParaRPr>
          </a:p>
          <a:p>
            <a:pPr marL="0" indent="0">
              <a:lnSpc>
                <a:spcPct val="90000"/>
              </a:lnSpc>
              <a:buClr>
                <a:srgbClr val="FF0000"/>
              </a:buClr>
              <a:buFont typeface="Wingdings" pitchFamily="2" charset="2"/>
              <a:buChar char="p"/>
            </a:pPr>
            <a:r>
              <a:rPr lang="en-US" altLang="zh-CN" sz="2400" b="1">
                <a:sym typeface="+mn-ea"/>
              </a:rPr>
              <a:t> </a:t>
            </a:r>
            <a:r>
              <a:rPr lang="zh-CN" altLang="en-US" sz="2400" b="1">
                <a:sym typeface="+mn-ea"/>
              </a:rPr>
              <a:t>几乎</a:t>
            </a:r>
            <a:r>
              <a:rPr lang="zh-CN" altLang="en-US" sz="2400" b="1" dirty="0">
                <a:sym typeface="+mn-ea"/>
              </a:rPr>
              <a:t>所有高级程序设计语言中都有数组类型。</a:t>
            </a:r>
            <a:endParaRPr lang="zh-CN" altLang="en-US" sz="2400" b="1" dirty="0"/>
          </a:p>
          <a:p>
            <a:pPr>
              <a:lnSpc>
                <a:spcPct val="90000"/>
              </a:lnSpc>
              <a:buClr>
                <a:srgbClr val="FF0000"/>
              </a:buClr>
              <a:buFont typeface="Wingdings" pitchFamily="2" charset="2"/>
              <a:buChar char="p"/>
            </a:pPr>
            <a:r>
              <a:rPr lang="zh-CN" altLang="en-US" sz="2400" b="1" dirty="0">
                <a:solidFill>
                  <a:srgbClr val="FF0000"/>
                </a:solidFill>
                <a:sym typeface="+mn-ea"/>
              </a:rPr>
              <a:t>定义</a:t>
            </a:r>
            <a:r>
              <a:rPr lang="zh-CN" altLang="en-US" sz="2400" b="1" dirty="0">
                <a:sym typeface="+mn-ea"/>
              </a:rPr>
              <a:t>：</a:t>
            </a:r>
            <a:r>
              <a:rPr lang="zh-CN" altLang="en-US" sz="2400" b="1" dirty="0">
                <a:solidFill>
                  <a:srgbClr val="FF0000"/>
                </a:solidFill>
                <a:sym typeface="+mn-ea"/>
              </a:rPr>
              <a:t>一维数组</a:t>
            </a:r>
            <a:r>
              <a:rPr lang="zh-CN" altLang="en-US" sz="2400" b="1" dirty="0">
                <a:sym typeface="+mn-ea"/>
              </a:rPr>
              <a:t>(</a:t>
            </a:r>
            <a:r>
              <a:rPr lang="en-US" altLang="zh-CN" sz="2400" b="1" dirty="0">
                <a:solidFill>
                  <a:srgbClr val="0000FF"/>
                </a:solidFill>
                <a:sym typeface="+mn-ea"/>
              </a:rPr>
              <a:t>One-dimensional A</a:t>
            </a:r>
            <a:r>
              <a:rPr lang="zh-CN" altLang="en-US" sz="2400" b="1" dirty="0">
                <a:solidFill>
                  <a:srgbClr val="0000FF"/>
                </a:solidFill>
                <a:sym typeface="+mn-ea"/>
              </a:rPr>
              <a:t>rray</a:t>
            </a:r>
            <a:r>
              <a:rPr lang="zh-CN" altLang="en-US" sz="2400" b="1" dirty="0">
                <a:sym typeface="+mn-ea"/>
              </a:rPr>
              <a:t>)是有限个具有相同类型的变量组成的序列。</a:t>
            </a:r>
          </a:p>
          <a:p>
            <a:pPr>
              <a:lnSpc>
                <a:spcPct val="90000"/>
              </a:lnSpc>
              <a:buClr>
                <a:srgbClr val="FF0000"/>
              </a:buClr>
              <a:buFont typeface="Wingdings" pitchFamily="2" charset="2"/>
              <a:buChar char="p"/>
            </a:pPr>
            <a:r>
              <a:rPr lang="zh-CN" altLang="en-US" sz="2400" b="1" dirty="0">
                <a:sym typeface="+mn-ea"/>
              </a:rPr>
              <a:t>若其中每个变量本身是</a:t>
            </a:r>
            <a:r>
              <a:rPr lang="zh-CN" altLang="en-US" sz="2400" b="1" dirty="0">
                <a:solidFill>
                  <a:srgbClr val="FF0000"/>
                </a:solidFill>
                <a:sym typeface="+mn-ea"/>
              </a:rPr>
              <a:t>一维数组</a:t>
            </a:r>
            <a:r>
              <a:rPr lang="zh-CN" altLang="en-US" sz="2400" b="1" dirty="0">
                <a:sym typeface="+mn-ea"/>
              </a:rPr>
              <a:t>，则构成</a:t>
            </a:r>
            <a:r>
              <a:rPr lang="zh-CN" altLang="en-US" sz="2400" b="1" dirty="0">
                <a:solidFill>
                  <a:srgbClr val="FF0000"/>
                </a:solidFill>
                <a:sym typeface="+mn-ea"/>
              </a:rPr>
              <a:t>二维数组</a:t>
            </a:r>
            <a:r>
              <a:rPr lang="en-US" altLang="zh-CN" sz="2400" b="1" dirty="0">
                <a:solidFill>
                  <a:srgbClr val="0000FF"/>
                </a:solidFill>
                <a:sym typeface="+mn-ea"/>
              </a:rPr>
              <a:t>(Two-dimensional Array) </a:t>
            </a:r>
            <a:r>
              <a:rPr lang="zh-CN" altLang="en-US" sz="2400" b="1" dirty="0">
                <a:sym typeface="+mn-ea"/>
              </a:rPr>
              <a:t>。</a:t>
            </a:r>
          </a:p>
          <a:p>
            <a:pPr>
              <a:lnSpc>
                <a:spcPct val="90000"/>
              </a:lnSpc>
              <a:buClr>
                <a:srgbClr val="FF0000"/>
              </a:buClr>
              <a:buFont typeface="Wingdings" pitchFamily="2" charset="2"/>
              <a:buChar char="p"/>
            </a:pPr>
            <a:r>
              <a:rPr lang="zh-CN" altLang="en-US" sz="2400" b="1" dirty="0">
                <a:sym typeface="+mn-ea"/>
              </a:rPr>
              <a:t>类似地，若每个变量本身为(</a:t>
            </a:r>
            <a:r>
              <a:rPr lang="zh-CN" altLang="en-US" sz="2400" b="1" i="1" dirty="0">
                <a:sym typeface="+mn-ea"/>
              </a:rPr>
              <a:t>n</a:t>
            </a:r>
            <a:r>
              <a:rPr lang="zh-CN" altLang="en-US" sz="2400" b="1" dirty="0">
                <a:sym typeface="+mn-ea"/>
              </a:rPr>
              <a:t>-1)维数组，则构成</a:t>
            </a:r>
            <a:r>
              <a:rPr lang="zh-CN" altLang="en-US" sz="2400" b="1" i="1" dirty="0">
                <a:solidFill>
                  <a:srgbClr val="FF0000"/>
                </a:solidFill>
                <a:sym typeface="+mn-ea"/>
              </a:rPr>
              <a:t>n</a:t>
            </a:r>
            <a:r>
              <a:rPr lang="zh-CN" altLang="en-US" sz="2400" b="1" dirty="0">
                <a:solidFill>
                  <a:srgbClr val="FF0000"/>
                </a:solidFill>
                <a:sym typeface="+mn-ea"/>
              </a:rPr>
              <a:t>维数组</a:t>
            </a:r>
            <a:r>
              <a:rPr lang="en-US" altLang="zh-CN" sz="2400" b="1" dirty="0">
                <a:solidFill>
                  <a:srgbClr val="0000FF"/>
                </a:solidFill>
                <a:sym typeface="+mn-ea"/>
              </a:rPr>
              <a:t>(</a:t>
            </a:r>
            <a:r>
              <a:rPr lang="en-US" altLang="zh-CN" sz="2400" b="1" i="1" dirty="0">
                <a:solidFill>
                  <a:srgbClr val="0000FF"/>
                </a:solidFill>
                <a:sym typeface="+mn-ea"/>
              </a:rPr>
              <a:t>n</a:t>
            </a:r>
            <a:r>
              <a:rPr lang="en-US" altLang="zh-CN" sz="2400" b="1" dirty="0">
                <a:solidFill>
                  <a:srgbClr val="0000FF"/>
                </a:solidFill>
                <a:sym typeface="+mn-ea"/>
              </a:rPr>
              <a:t>-dimensional Array)</a:t>
            </a:r>
            <a:r>
              <a:rPr lang="zh-CN" altLang="en-US" sz="2400" b="1" dirty="0">
                <a:sym typeface="+mn-ea"/>
              </a:rPr>
              <a:t>。</a:t>
            </a:r>
            <a:endParaRPr lang="zh-CN" altLang="en-US" sz="2400" b="1" dirty="0"/>
          </a:p>
          <a:p>
            <a:pPr>
              <a:lnSpc>
                <a:spcPct val="90000"/>
              </a:lnSpc>
              <a:buClr>
                <a:srgbClr val="FF0000"/>
              </a:buClr>
              <a:buFont typeface="Wingdings" pitchFamily="2" charset="2"/>
              <a:buChar char="p"/>
            </a:pPr>
            <a:r>
              <a:rPr lang="zh-CN" altLang="en-US" sz="2400" b="1" dirty="0">
                <a:sym typeface="+mn-ea"/>
              </a:rPr>
              <a:t>例如，下面是一维数组示意图，其中共有</a:t>
            </a:r>
            <a:r>
              <a:rPr lang="zh-CN" altLang="en-US" sz="2400" b="1" i="1" dirty="0">
                <a:sym typeface="+mn-ea"/>
              </a:rPr>
              <a:t>n</a:t>
            </a:r>
            <a:r>
              <a:rPr lang="zh-CN" altLang="en-US" sz="2400" b="1" dirty="0">
                <a:sym typeface="+mn-ea"/>
              </a:rPr>
              <a:t>个元素。</a:t>
            </a:r>
            <a:endParaRPr lang="zh-CN" altLang="en-US" sz="2400" b="1" dirty="0"/>
          </a:p>
          <a:p>
            <a:pPr>
              <a:lnSpc>
                <a:spcPct val="90000"/>
              </a:lnSpc>
            </a:pPr>
            <a:endParaRPr lang="zh-CN" altLang="en-US" sz="2400" b="1" dirty="0"/>
          </a:p>
          <a:p>
            <a:pPr marL="0" indent="0" algn="ctr">
              <a:lnSpc>
                <a:spcPct val="90000"/>
              </a:lnSpc>
              <a:buNone/>
            </a:pPr>
            <a:endParaRPr lang="en-US" altLang="zh-CN" sz="2400" b="1" dirty="0">
              <a:sym typeface="+mn-ea"/>
            </a:endParaRPr>
          </a:p>
          <a:p>
            <a:pPr marL="0" indent="0" algn="ctr">
              <a:lnSpc>
                <a:spcPct val="90000"/>
              </a:lnSpc>
              <a:buNone/>
            </a:pPr>
            <a:endParaRPr lang="en-US" altLang="zh-CN" sz="2400" b="1" dirty="0">
              <a:sym typeface="+mn-ea"/>
            </a:endParaRPr>
          </a:p>
          <a:p>
            <a:endParaRPr lang="zh-CN" altLang="en-US" sz="2400" dirty="0"/>
          </a:p>
        </p:txBody>
      </p:sp>
      <p:sp>
        <p:nvSpPr>
          <p:cNvPr id="1073742863" name="文本框 1073742862"/>
          <p:cNvSpPr txBox="1"/>
          <p:nvPr/>
        </p:nvSpPr>
        <p:spPr>
          <a:xfrm>
            <a:off x="2945727" y="5068608"/>
            <a:ext cx="3484880" cy="371475"/>
          </a:xfrm>
          <a:prstGeom prst="rect">
            <a:avLst/>
          </a:prstGeom>
          <a:solidFill>
            <a:srgbClr val="FFFFFF"/>
          </a:solidFill>
          <a:ln w="9525">
            <a:noFill/>
          </a:ln>
        </p:spPr>
        <p:txBody>
          <a:bodyPr wrap="square"/>
          <a:lstStyle/>
          <a:p>
            <a:r>
              <a:rPr lang="zh-CN" altLang="en-US" dirty="0"/>
              <a:t>(</a:t>
            </a:r>
            <a:r>
              <a:rPr lang="en-US" altLang="zh-CN" i="1" dirty="0">
                <a:latin typeface="Times New Roman" panose="02020603050405020304" pitchFamily="18" charset="0"/>
              </a:rPr>
              <a:t>a</a:t>
            </a:r>
            <a:r>
              <a:rPr lang="zh-CN" altLang="en-US" baseline="-25000" dirty="0">
                <a:latin typeface="Times New Roman" panose="02020603050405020304" pitchFamily="18" charset="0"/>
                <a:ea typeface="+mn-ea"/>
              </a:rPr>
              <a:t>1</a:t>
            </a:r>
            <a:r>
              <a:rPr lang="zh-CN" altLang="en-US" dirty="0">
                <a:latin typeface="Times New Roman" panose="02020603050405020304" pitchFamily="18" charset="0"/>
              </a:rPr>
              <a:t>，</a:t>
            </a:r>
            <a:r>
              <a:rPr lang="zh-CN" altLang="en-US" i="1" dirty="0">
                <a:latin typeface="Times New Roman" panose="02020603050405020304" pitchFamily="18" charset="0"/>
              </a:rPr>
              <a:t>a</a:t>
            </a:r>
            <a:r>
              <a:rPr lang="zh-CN" altLang="en-US" baseline="-25000" dirty="0">
                <a:latin typeface="Times New Roman" panose="02020603050405020304" pitchFamily="18" charset="0"/>
                <a:ea typeface="+mn-ea"/>
              </a:rPr>
              <a:t>2</a:t>
            </a:r>
            <a:r>
              <a:rPr lang="zh-CN" altLang="en-US" dirty="0">
                <a:latin typeface="Times New Roman" panose="02020603050405020304" pitchFamily="18" charset="0"/>
              </a:rPr>
              <a:t>，</a:t>
            </a:r>
            <a:r>
              <a:rPr lang="zh-CN" altLang="en-US" i="1" dirty="0">
                <a:latin typeface="Times New Roman" panose="02020603050405020304" pitchFamily="18" charset="0"/>
              </a:rPr>
              <a:t>a</a:t>
            </a:r>
            <a:r>
              <a:rPr lang="zh-CN" altLang="en-US" baseline="-25000" dirty="0">
                <a:latin typeface="Times New Roman" panose="02020603050405020304" pitchFamily="18" charset="0"/>
                <a:ea typeface="+mn-ea"/>
              </a:rPr>
              <a:t>3</a:t>
            </a:r>
            <a:r>
              <a:rPr lang="zh-CN" altLang="en-US" dirty="0">
                <a:latin typeface="Times New Roman" panose="02020603050405020304" pitchFamily="18" charset="0"/>
              </a:rPr>
              <a:t>，…，</a:t>
            </a:r>
            <a:r>
              <a:rPr lang="zh-CN" altLang="en-US" i="1" dirty="0">
                <a:latin typeface="Times New Roman" panose="02020603050405020304" pitchFamily="18" charset="0"/>
              </a:rPr>
              <a:t>a</a:t>
            </a:r>
            <a:r>
              <a:rPr lang="zh-CN" altLang="en-US" i="1" baseline="-25000" dirty="0">
                <a:latin typeface="Times New Roman" panose="02020603050405020304" pitchFamily="18" charset="0"/>
                <a:ea typeface="+mn-ea"/>
              </a:rPr>
              <a:t>n</a:t>
            </a:r>
            <a:r>
              <a:rPr lang="zh-CN" altLang="en-US" dirty="0"/>
              <a:t>)</a:t>
            </a:r>
          </a:p>
          <a:p>
            <a:endParaRPr lang="en-US" altLang="zh-CN" dirty="0"/>
          </a:p>
          <a:p>
            <a:endParaRPr lang="zh-CN" altLang="en-US" dirty="0"/>
          </a:p>
        </p:txBody>
      </p:sp>
      <p:sp>
        <p:nvSpPr>
          <p:cNvPr id="6" name="灯片编号占位符 5">
            <a:extLst>
              <a:ext uri="{FF2B5EF4-FFF2-40B4-BE49-F238E27FC236}">
                <a16:creationId xmlns:a16="http://schemas.microsoft.com/office/drawing/2014/main" id="{A558AFEE-74B3-4576-A8BF-99582233E949}"/>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7</a:t>
            </a:fld>
            <a:endParaRPr lang="zh-CN" altLang="en-US" strike="noStrike" noProof="1"/>
          </a:p>
        </p:txBody>
      </p:sp>
      <p:grpSp>
        <p:nvGrpSpPr>
          <p:cNvPr id="7" name="组合 114"/>
          <p:cNvGrpSpPr/>
          <p:nvPr/>
        </p:nvGrpSpPr>
        <p:grpSpPr>
          <a:xfrm>
            <a:off x="-900608" y="86081"/>
            <a:ext cx="6225040" cy="710938"/>
            <a:chOff x="-522583" y="3380569"/>
            <a:chExt cx="6225040" cy="710938"/>
          </a:xfrm>
        </p:grpSpPr>
        <p:grpSp>
          <p:nvGrpSpPr>
            <p:cNvPr id="8" name="组合 105"/>
            <p:cNvGrpSpPr/>
            <p:nvPr/>
          </p:nvGrpSpPr>
          <p:grpSpPr>
            <a:xfrm>
              <a:off x="-522583" y="3380569"/>
              <a:ext cx="6225040" cy="710938"/>
              <a:chOff x="-522583" y="3380569"/>
              <a:chExt cx="6225040" cy="710938"/>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9" name="矩形 38"/>
          <p:cNvSpPr/>
          <p:nvPr/>
        </p:nvSpPr>
        <p:spPr>
          <a:xfrm>
            <a:off x="764677" y="5691090"/>
            <a:ext cx="7846980" cy="677108"/>
          </a:xfrm>
          <a:prstGeom prst="rect">
            <a:avLst/>
          </a:prstGeom>
        </p:spPr>
        <p:txBody>
          <a:bodyPr wrap="square">
            <a:spAutoFit/>
          </a:bodyPr>
          <a:lstStyle/>
          <a:p>
            <a:pPr marL="285750" indent="-285750">
              <a:buClr>
                <a:srgbClr val="FF0000"/>
              </a:buClr>
              <a:buFont typeface="Wingdings" pitchFamily="2" charset="2"/>
              <a:buChar char="p"/>
            </a:pPr>
            <a:r>
              <a:rPr lang="zh-CN" altLang="en-US" dirty="0"/>
              <a:t>在一维数组中，每个元素对应一个下标以标识该元素。</a:t>
            </a:r>
            <a:endParaRPr lang="en-US" altLang="zh-CN" dirty="0"/>
          </a:p>
          <a:p>
            <a:pPr marL="285750" indent="-285750">
              <a:buClr>
                <a:srgbClr val="FF0000"/>
              </a:buClr>
              <a:buFont typeface="Wingdings" pitchFamily="2" charset="2"/>
              <a:buChar char="p"/>
            </a:pPr>
            <a:r>
              <a:rPr lang="zh-CN" altLang="en-US" dirty="0"/>
              <a:t>例如，上图中一维数组的第一个元素</a:t>
            </a:r>
            <a:r>
              <a:rPr lang="en-US" altLang="zh-CN" sz="2000" i="1" dirty="0">
                <a:latin typeface="Times New Roman" panose="02020603050405020304" pitchFamily="18" charset="0"/>
                <a:cs typeface="Times New Roman" panose="02020603050405020304" pitchFamily="18" charset="0"/>
              </a:rPr>
              <a:t>a</a:t>
            </a:r>
            <a:r>
              <a:rPr lang="zh-CN" altLang="en-US" baseline="-25000" dirty="0"/>
              <a:t>1</a:t>
            </a:r>
            <a:r>
              <a:rPr lang="zh-CN" altLang="en-US" dirty="0"/>
              <a:t>的下标为</a:t>
            </a:r>
            <a:r>
              <a:rPr lang="en-US" altLang="zh-CN" dirty="0">
                <a:solidFill>
                  <a:srgbClr val="0000FF"/>
                </a:solidFill>
              </a:rPr>
              <a:t>1</a:t>
            </a:r>
            <a:r>
              <a:rPr lang="zh-CN" altLang="en-US" dirty="0"/>
              <a:t>。</a:t>
            </a:r>
          </a:p>
        </p:txBody>
      </p:sp>
    </p:spTree>
    <p:extLst>
      <p:ext uri="{BB962C8B-B14F-4D97-AF65-F5344CB8AC3E}">
        <p14:creationId xmlns:p14="http://schemas.microsoft.com/office/powerpoint/2010/main" val="153717291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737428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7428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3225" y="1384227"/>
            <a:ext cx="7992745" cy="5118824"/>
          </a:xfrm>
        </p:spPr>
        <p:txBody>
          <a:bodyPr/>
          <a:lstStyle/>
          <a:p>
            <a:pPr>
              <a:buClr>
                <a:srgbClr val="FF0000"/>
              </a:buClr>
              <a:buFont typeface="Wingdings" pitchFamily="2" charset="2"/>
              <a:buChar char="p"/>
            </a:pPr>
            <a:r>
              <a:rPr lang="zh-CN" altLang="en-US" sz="2000" b="1" dirty="0"/>
              <a:t>下图是</a:t>
            </a:r>
            <a:r>
              <a:rPr lang="zh-CN" altLang="en-US" sz="2000" b="1" dirty="0">
                <a:solidFill>
                  <a:srgbClr val="FF0000"/>
                </a:solidFill>
              </a:rPr>
              <a:t>二维数组</a:t>
            </a:r>
            <a:r>
              <a:rPr lang="zh-CN" altLang="en-US" sz="2000" b="1" dirty="0"/>
              <a:t>示意图，其中共有</a:t>
            </a:r>
            <a:r>
              <a:rPr lang="zh-CN" altLang="en-US" sz="2000" b="1" i="1" dirty="0"/>
              <a:t>m</a:t>
            </a:r>
            <a:r>
              <a:rPr lang="zh-CN" altLang="en-US" sz="2000" b="1" dirty="0"/>
              <a:t>×</a:t>
            </a:r>
            <a:r>
              <a:rPr lang="zh-CN" altLang="en-US" sz="2000" b="1" i="1" dirty="0"/>
              <a:t>n</a:t>
            </a:r>
            <a:r>
              <a:rPr lang="zh-CN" altLang="en-US" sz="2000" b="1" dirty="0"/>
              <a:t>个元素，分布于</a:t>
            </a:r>
            <a:r>
              <a:rPr lang="zh-CN" altLang="en-US" sz="2000" b="1" i="1" dirty="0"/>
              <a:t>m</a:t>
            </a:r>
            <a:r>
              <a:rPr lang="zh-CN" altLang="en-US" sz="2000" b="1" dirty="0"/>
              <a:t>行、</a:t>
            </a:r>
            <a:r>
              <a:rPr lang="zh-CN" altLang="en-US" sz="2000" b="1" i="1" dirty="0"/>
              <a:t>n</a:t>
            </a:r>
            <a:r>
              <a:rPr lang="zh-CN" altLang="en-US" sz="2000" b="1" dirty="0"/>
              <a:t>列中，每个元素属于其中的某一行、某一列。</a:t>
            </a:r>
            <a:endParaRPr lang="en-US" altLang="zh-CN" sz="2000" b="1" dirty="0"/>
          </a:p>
          <a:p>
            <a:pPr marL="0" indent="0" algn="ctr">
              <a:buNone/>
            </a:pPr>
            <a:r>
              <a:rPr lang="zh-CN" altLang="en-US" sz="2000" b="1" i="1" dirty="0"/>
              <a:t>a</a:t>
            </a:r>
            <a:r>
              <a:rPr lang="zh-CN" altLang="en-US" sz="2000" b="1" baseline="-25000" dirty="0"/>
              <a:t>11</a:t>
            </a:r>
            <a:r>
              <a:rPr lang="zh-CN" altLang="en-US" sz="2000" b="1" dirty="0"/>
              <a:t>  </a:t>
            </a:r>
            <a:r>
              <a:rPr lang="zh-CN" altLang="en-US" sz="2000" b="1" i="1" dirty="0"/>
              <a:t>a</a:t>
            </a:r>
            <a:r>
              <a:rPr lang="zh-CN" altLang="en-US" sz="2000" b="1" baseline="-25000" dirty="0"/>
              <a:t>12</a:t>
            </a:r>
            <a:r>
              <a:rPr lang="zh-CN" altLang="en-US" sz="2000" b="1" dirty="0"/>
              <a:t>   </a:t>
            </a:r>
            <a:r>
              <a:rPr lang="zh-CN" altLang="en-US" sz="2000" b="1" i="1" dirty="0"/>
              <a:t>a</a:t>
            </a:r>
            <a:r>
              <a:rPr lang="zh-CN" altLang="en-US" sz="2000" b="1" baseline="-25000" dirty="0"/>
              <a:t>13</a:t>
            </a:r>
            <a:r>
              <a:rPr lang="zh-CN" altLang="en-US" sz="2000" b="1" dirty="0"/>
              <a:t>    …     </a:t>
            </a:r>
            <a:r>
              <a:rPr lang="zh-CN" altLang="en-US" sz="2000" b="1" i="1" dirty="0"/>
              <a:t>a</a:t>
            </a:r>
            <a:r>
              <a:rPr lang="zh-CN" altLang="en-US" sz="2000" b="1" baseline="-25000" dirty="0"/>
              <a:t>1</a:t>
            </a:r>
            <a:r>
              <a:rPr lang="zh-CN" altLang="en-US" sz="2000" b="1" i="1" baseline="-25000" dirty="0"/>
              <a:t>n</a:t>
            </a:r>
            <a:endParaRPr lang="zh-CN" altLang="en-US" sz="2000" b="1" i="1" dirty="0"/>
          </a:p>
          <a:p>
            <a:pPr marL="0" indent="0" algn="ctr">
              <a:buNone/>
            </a:pPr>
            <a:r>
              <a:rPr lang="zh-CN" altLang="en-US" sz="2000" b="1" i="1" dirty="0"/>
              <a:t>a</a:t>
            </a:r>
            <a:r>
              <a:rPr lang="zh-CN" altLang="en-US" sz="2000" b="1" baseline="-25000" dirty="0"/>
              <a:t>21</a:t>
            </a:r>
            <a:r>
              <a:rPr lang="zh-CN" altLang="en-US" sz="2000" b="1" dirty="0"/>
              <a:t>  </a:t>
            </a:r>
            <a:r>
              <a:rPr lang="zh-CN" altLang="en-US" sz="2000" b="1" i="1" dirty="0"/>
              <a:t>a</a:t>
            </a:r>
            <a:r>
              <a:rPr lang="zh-CN" altLang="en-US" sz="2000" b="1" baseline="-25000" dirty="0"/>
              <a:t>22</a:t>
            </a:r>
            <a:r>
              <a:rPr lang="zh-CN" altLang="en-US" sz="2000" b="1" dirty="0"/>
              <a:t>   </a:t>
            </a:r>
            <a:r>
              <a:rPr lang="zh-CN" altLang="en-US" sz="2000" b="1" i="1" dirty="0"/>
              <a:t>a</a:t>
            </a:r>
            <a:r>
              <a:rPr lang="zh-CN" altLang="en-US" sz="2000" b="1" baseline="-25000" dirty="0"/>
              <a:t>23</a:t>
            </a:r>
            <a:r>
              <a:rPr lang="zh-CN" altLang="en-US" sz="2000" b="1" dirty="0"/>
              <a:t>    …     </a:t>
            </a:r>
            <a:r>
              <a:rPr lang="zh-CN" altLang="en-US" sz="2000" b="1" i="1" dirty="0"/>
              <a:t>a</a:t>
            </a:r>
            <a:r>
              <a:rPr lang="zh-CN" altLang="en-US" sz="2000" b="1" baseline="-25000" dirty="0"/>
              <a:t>2</a:t>
            </a:r>
            <a:r>
              <a:rPr lang="zh-CN" altLang="en-US" sz="2000" b="1" i="1" baseline="-25000" dirty="0"/>
              <a:t>n</a:t>
            </a:r>
            <a:endParaRPr lang="zh-CN" altLang="en-US" sz="2000" b="1" i="1" dirty="0"/>
          </a:p>
          <a:p>
            <a:pPr marL="0" indent="0" algn="ctr">
              <a:buNone/>
            </a:pPr>
            <a:r>
              <a:rPr lang="zh-CN" altLang="en-US" sz="2000" b="1" i="1" dirty="0"/>
              <a:t>a</a:t>
            </a:r>
            <a:r>
              <a:rPr lang="zh-CN" altLang="en-US" sz="2000" b="1" baseline="-25000" dirty="0"/>
              <a:t>31</a:t>
            </a:r>
            <a:r>
              <a:rPr lang="zh-CN" altLang="en-US" sz="2000" b="1" dirty="0"/>
              <a:t>  </a:t>
            </a:r>
            <a:r>
              <a:rPr lang="zh-CN" altLang="en-US" sz="2000" b="1" i="1" dirty="0"/>
              <a:t>a</a:t>
            </a:r>
            <a:r>
              <a:rPr lang="zh-CN" altLang="en-US" sz="2000" b="1" baseline="-25000" dirty="0"/>
              <a:t>32</a:t>
            </a:r>
            <a:r>
              <a:rPr lang="zh-CN" altLang="en-US" sz="2000" b="1" dirty="0"/>
              <a:t>   </a:t>
            </a:r>
            <a:r>
              <a:rPr lang="zh-CN" altLang="en-US" sz="2000" b="1" i="1" dirty="0"/>
              <a:t>a</a:t>
            </a:r>
            <a:r>
              <a:rPr lang="zh-CN" altLang="en-US" sz="2000" b="1" baseline="-25000" dirty="0"/>
              <a:t>33</a:t>
            </a:r>
            <a:r>
              <a:rPr lang="zh-CN" altLang="en-US" sz="2000" b="1" dirty="0"/>
              <a:t>    …     </a:t>
            </a:r>
            <a:r>
              <a:rPr lang="zh-CN" altLang="en-US" sz="2000" b="1" i="1" dirty="0"/>
              <a:t>a</a:t>
            </a:r>
            <a:r>
              <a:rPr lang="zh-CN" altLang="en-US" sz="2000" b="1" baseline="-25000" dirty="0"/>
              <a:t>3</a:t>
            </a:r>
            <a:r>
              <a:rPr lang="zh-CN" altLang="en-US" sz="2000" b="1" i="1" baseline="-25000" dirty="0"/>
              <a:t>n</a:t>
            </a:r>
            <a:endParaRPr lang="en-US" altLang="zh-CN" sz="2000" b="1" i="1" dirty="0"/>
          </a:p>
          <a:p>
            <a:pPr marL="0" indent="0">
              <a:buNone/>
            </a:pPr>
            <a:r>
              <a:rPr lang="zh-CN" altLang="en-US" sz="2000" b="1" dirty="0"/>
              <a:t>                                            …  …    …    …     …</a:t>
            </a:r>
          </a:p>
          <a:p>
            <a:pPr marL="0" indent="0" algn="ctr">
              <a:buNone/>
            </a:pPr>
            <a:r>
              <a:rPr lang="zh-CN" altLang="en-US" sz="2000" b="1" i="1" dirty="0"/>
              <a:t> a</a:t>
            </a:r>
            <a:r>
              <a:rPr lang="zh-CN" altLang="en-US" sz="2000" b="1" i="1" baseline="-25000" dirty="0"/>
              <a:t>m</a:t>
            </a:r>
            <a:r>
              <a:rPr lang="zh-CN" altLang="en-US" sz="2000" b="1" baseline="-25000" dirty="0"/>
              <a:t>1</a:t>
            </a:r>
            <a:r>
              <a:rPr lang="zh-CN" altLang="en-US" sz="2000" b="1" dirty="0"/>
              <a:t>  </a:t>
            </a:r>
            <a:r>
              <a:rPr lang="zh-CN" altLang="en-US" sz="2000" b="1" i="1" dirty="0"/>
              <a:t>a</a:t>
            </a:r>
            <a:r>
              <a:rPr lang="zh-CN" altLang="en-US" sz="2000" b="1" i="1" baseline="-25000" dirty="0"/>
              <a:t>m</a:t>
            </a:r>
            <a:r>
              <a:rPr lang="zh-CN" altLang="en-US" sz="2000" b="1" baseline="-25000" dirty="0"/>
              <a:t>2</a:t>
            </a:r>
            <a:r>
              <a:rPr lang="zh-CN" altLang="en-US" sz="2000" b="1" dirty="0"/>
              <a:t>   </a:t>
            </a:r>
            <a:r>
              <a:rPr lang="zh-CN" altLang="en-US" sz="2000" b="1" i="1" dirty="0"/>
              <a:t>a</a:t>
            </a:r>
            <a:r>
              <a:rPr lang="zh-CN" altLang="en-US" sz="2000" b="1" i="1" baseline="-25000" dirty="0"/>
              <a:t>m</a:t>
            </a:r>
            <a:r>
              <a:rPr lang="zh-CN" altLang="en-US" sz="2000" b="1" baseline="-25000" dirty="0"/>
              <a:t>3</a:t>
            </a:r>
            <a:r>
              <a:rPr lang="zh-CN" altLang="en-US" sz="2000" b="1" dirty="0"/>
              <a:t>  …     </a:t>
            </a:r>
            <a:r>
              <a:rPr lang="zh-CN" altLang="en-US" sz="2000" b="1" i="1" dirty="0"/>
              <a:t>a</a:t>
            </a:r>
            <a:r>
              <a:rPr lang="zh-CN" altLang="en-US" sz="2000" b="1" i="1" baseline="-25000" dirty="0"/>
              <a:t>mn</a:t>
            </a:r>
            <a:endParaRPr lang="zh-CN" altLang="en-US" sz="2000" b="1" i="1" dirty="0"/>
          </a:p>
          <a:p>
            <a:pPr marL="0" indent="0" algn="ctr">
              <a:buNone/>
            </a:pPr>
            <a:r>
              <a:rPr lang="zh-CN" altLang="en-US" sz="1800" b="1" dirty="0">
                <a:solidFill>
                  <a:srgbClr val="0000FF"/>
                </a:solidFill>
              </a:rPr>
              <a:t>二维数组示意图</a:t>
            </a:r>
          </a:p>
          <a:p>
            <a:pPr>
              <a:buClr>
                <a:srgbClr val="FF0000"/>
              </a:buClr>
              <a:buFont typeface="Wingdings" pitchFamily="2" charset="2"/>
              <a:buChar char="p"/>
            </a:pPr>
            <a:r>
              <a:rPr lang="zh-CN" altLang="en-US" sz="2000" b="1" dirty="0"/>
              <a:t>若将其中的</a:t>
            </a:r>
            <a:r>
              <a:rPr lang="zh-CN" altLang="en-US" sz="2000" b="1" dirty="0">
                <a:solidFill>
                  <a:srgbClr val="FF0000"/>
                </a:solidFill>
              </a:rPr>
              <a:t>每行当作一个元素</a:t>
            </a:r>
            <a:r>
              <a:rPr lang="zh-CN" altLang="en-US" sz="2000" b="1" dirty="0"/>
              <a:t>，则此二维数组也可看作是由</a:t>
            </a:r>
            <a:r>
              <a:rPr lang="zh-CN" altLang="en-US" sz="2000" b="1" i="1" dirty="0"/>
              <a:t>m</a:t>
            </a:r>
            <a:r>
              <a:rPr lang="zh-CN" altLang="en-US" sz="2000" b="1" dirty="0"/>
              <a:t>个元素组成的一维数组，只不过其元素本身是一个一维数组。</a:t>
            </a:r>
            <a:endParaRPr lang="en-US" altLang="zh-CN" sz="2000" b="1" dirty="0"/>
          </a:p>
          <a:p>
            <a:pPr>
              <a:buClr>
                <a:srgbClr val="FF0000"/>
              </a:buClr>
              <a:buFont typeface="Wingdings" pitchFamily="2" charset="2"/>
              <a:buChar char="p"/>
            </a:pPr>
            <a:r>
              <a:rPr lang="zh-CN" altLang="en-US" sz="2000" b="1" dirty="0"/>
              <a:t>与一维数组类似，二维数组中</a:t>
            </a:r>
            <a:r>
              <a:rPr lang="zh-CN" altLang="en-US" sz="2000" b="1" dirty="0">
                <a:solidFill>
                  <a:srgbClr val="FF0000"/>
                </a:solidFill>
              </a:rPr>
              <a:t>每个元素</a:t>
            </a:r>
            <a:r>
              <a:rPr lang="zh-CN" altLang="en-US" sz="2000" b="1" dirty="0"/>
              <a:t>对应</a:t>
            </a:r>
            <a:r>
              <a:rPr lang="zh-CN" altLang="en-US" sz="2000" b="1" dirty="0">
                <a:solidFill>
                  <a:srgbClr val="FF0000"/>
                </a:solidFill>
              </a:rPr>
              <a:t>两个方向的下标</a:t>
            </a:r>
            <a:r>
              <a:rPr lang="zh-CN" altLang="en-US" sz="2000" b="1" dirty="0"/>
              <a:t>以标识该元素。</a:t>
            </a:r>
            <a:endParaRPr lang="en-US" altLang="zh-CN" sz="2000" b="1" dirty="0"/>
          </a:p>
          <a:p>
            <a:pPr lvl="1">
              <a:buClr>
                <a:srgbClr val="FF0000"/>
              </a:buClr>
              <a:buFont typeface="Wingdings" pitchFamily="2" charset="2"/>
              <a:buChar char="n"/>
            </a:pPr>
            <a:r>
              <a:rPr lang="zh-CN" altLang="en-US" sz="1600" b="1" dirty="0"/>
              <a:t>例如</a:t>
            </a:r>
            <a:r>
              <a:rPr lang="en-US" altLang="zh-CN" sz="1600" b="1" dirty="0"/>
              <a:t>: </a:t>
            </a:r>
            <a:r>
              <a:rPr lang="zh-CN" altLang="en-US" sz="1600" b="1" dirty="0"/>
              <a:t>图中二维数组的第二行第三列的元素</a:t>
            </a:r>
            <a:r>
              <a:rPr lang="zh-CN" altLang="en-US" sz="2000" b="1" i="1" dirty="0"/>
              <a:t>a</a:t>
            </a:r>
            <a:r>
              <a:rPr lang="zh-CN" altLang="en-US" sz="1600" b="1" baseline="-25000" dirty="0"/>
              <a:t>23</a:t>
            </a:r>
            <a:r>
              <a:rPr lang="zh-CN" altLang="en-US" sz="1600" b="1" dirty="0"/>
              <a:t>的下标为有行列两个下标，分别</a:t>
            </a:r>
            <a:endParaRPr lang="en-US" altLang="zh-CN" sz="1600" b="1" dirty="0"/>
          </a:p>
          <a:p>
            <a:pPr marL="457200" lvl="1" indent="0">
              <a:buClr>
                <a:srgbClr val="FF0000"/>
              </a:buClr>
              <a:buNone/>
            </a:pPr>
            <a:r>
              <a:rPr lang="en-US" altLang="zh-CN" sz="1600" b="1" dirty="0"/>
              <a:t>                </a:t>
            </a:r>
            <a:r>
              <a:rPr lang="zh-CN" altLang="en-US" sz="1600" b="1" dirty="0"/>
              <a:t>为2和3。</a:t>
            </a:r>
          </a:p>
          <a:p>
            <a:pPr>
              <a:buClr>
                <a:srgbClr val="FF0000"/>
              </a:buClr>
              <a:buFont typeface="Wingdings" pitchFamily="2" charset="2"/>
              <a:buChar char="p"/>
            </a:pPr>
            <a:r>
              <a:rPr lang="zh-CN" altLang="en-US" sz="2000" b="1" dirty="0"/>
              <a:t>类似地，在</a:t>
            </a:r>
            <a:r>
              <a:rPr lang="zh-CN" altLang="en-US" sz="2000" b="1" i="1" dirty="0"/>
              <a:t>n</a:t>
            </a:r>
            <a:r>
              <a:rPr lang="zh-CN" altLang="en-US" sz="2000" b="1" dirty="0"/>
              <a:t>维数组中，每个元素对应</a:t>
            </a:r>
            <a:r>
              <a:rPr lang="zh-CN" altLang="en-US" sz="2000" b="1" i="1" dirty="0"/>
              <a:t>n</a:t>
            </a:r>
            <a:r>
              <a:rPr lang="zh-CN" altLang="en-US" sz="2000" b="1" dirty="0"/>
              <a:t>个方向的下标以标识该元素</a:t>
            </a:r>
            <a:r>
              <a:rPr lang="zh-CN" altLang="en-US" sz="2000" dirty="0"/>
              <a:t>。</a:t>
            </a:r>
          </a:p>
        </p:txBody>
      </p:sp>
      <p:sp>
        <p:nvSpPr>
          <p:cNvPr id="5" name="双括号 4"/>
          <p:cNvSpPr/>
          <p:nvPr/>
        </p:nvSpPr>
        <p:spPr>
          <a:xfrm>
            <a:off x="3275964" y="2348880"/>
            <a:ext cx="3024228" cy="151193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5E8C77B5-BC0B-4FE3-90A3-62923682DBBA}"/>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8</a:t>
            </a:fld>
            <a:endParaRPr lang="zh-CN" altLang="en-US" strike="noStrike" noProof="1"/>
          </a:p>
        </p:txBody>
      </p:sp>
      <p:sp>
        <p:nvSpPr>
          <p:cNvPr id="8" name="标题 1"/>
          <p:cNvSpPr txBox="1">
            <a:spLocks/>
          </p:cNvSpPr>
          <p:nvPr/>
        </p:nvSpPr>
        <p:spPr bwMode="auto">
          <a:xfrm>
            <a:off x="457200" y="801067"/>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a:solidFill>
                  <a:srgbClr val="FF0000"/>
                </a:solidFill>
                <a:latin typeface="Times New Roman" panose="02020603050405020304" pitchFamily="18" charset="0"/>
                <a:sym typeface="+mn-ea"/>
              </a:rPr>
              <a:t>.</a:t>
            </a:r>
            <a:r>
              <a:rPr lang="en-US" altLang="zh-CN" sz="2800" dirty="0">
                <a:solidFill>
                  <a:srgbClr val="FF0000"/>
                </a:solidFill>
                <a:latin typeface="Times New Roman" panose="02020603050405020304" pitchFamily="18" charset="0"/>
                <a:sym typeface="+mn-ea"/>
              </a:rPr>
              <a:t>2</a:t>
            </a:r>
            <a:r>
              <a:rPr lang="zh-CN" altLang="en-US" sz="2800" dirty="0">
                <a:solidFill>
                  <a:srgbClr val="FF0000"/>
                </a:solidFill>
                <a:latin typeface="Times New Roman" panose="02020603050405020304" pitchFamily="18" charset="0"/>
                <a:sym typeface="+mn-ea"/>
              </a:rPr>
              <a:t>.1 数组的定义和运算</a:t>
            </a:r>
            <a:endParaRPr lang="zh-CN" altLang="en-US" sz="2800" dirty="0">
              <a:solidFill>
                <a:srgbClr val="FF0000"/>
              </a:solidFill>
              <a:latin typeface="Times New Roman" panose="02020603050405020304" pitchFamily="18" charset="0"/>
            </a:endParaRPr>
          </a:p>
        </p:txBody>
      </p:sp>
      <p:grpSp>
        <p:nvGrpSpPr>
          <p:cNvPr id="9" name="组合 114"/>
          <p:cNvGrpSpPr/>
          <p:nvPr/>
        </p:nvGrpSpPr>
        <p:grpSpPr>
          <a:xfrm>
            <a:off x="-900608" y="86081"/>
            <a:ext cx="6225040" cy="710938"/>
            <a:chOff x="-522583" y="3380569"/>
            <a:chExt cx="6225040" cy="710938"/>
          </a:xfrm>
        </p:grpSpPr>
        <p:grpSp>
          <p:nvGrpSpPr>
            <p:cNvPr id="10" name="组合 105"/>
            <p:cNvGrpSpPr/>
            <p:nvPr/>
          </p:nvGrpSpPr>
          <p:grpSpPr>
            <a:xfrm>
              <a:off x="-522583" y="3380569"/>
              <a:ext cx="6225040" cy="710938"/>
              <a:chOff x="-522583" y="3380569"/>
              <a:chExt cx="6225040" cy="710938"/>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58507286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linds(horizontal)">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blinds(horizontal)">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blinds(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blinds(horizontal)">
                                      <p:cBhvr>
                                        <p:cTn id="63" dur="500"/>
                                        <p:tgtEl>
                                          <p:spTgt spid="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blinds(horizontal)">
                                      <p:cBhvr>
                                        <p:cTn id="6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539181"/>
            <a:ext cx="7992745" cy="4390390"/>
          </a:xfrm>
        </p:spPr>
        <p:txBody>
          <a:bodyPr/>
          <a:lstStyle/>
          <a:p>
            <a:pPr>
              <a:spcBef>
                <a:spcPts val="800"/>
              </a:spcBef>
              <a:buClr>
                <a:srgbClr val="FF0000"/>
              </a:buClr>
              <a:buFont typeface="Wingdings" pitchFamily="2" charset="2"/>
              <a:buChar char="p"/>
            </a:pPr>
            <a:r>
              <a:rPr lang="zh-CN" altLang="en-US" sz="2000" b="1" dirty="0"/>
              <a:t>由于一维数组的线性关系，因此，一维数组中的每个元素最多有</a:t>
            </a:r>
            <a:r>
              <a:rPr lang="zh-CN" altLang="en-US" sz="2000" b="1" dirty="0">
                <a:solidFill>
                  <a:srgbClr val="FF0000"/>
                </a:solidFill>
              </a:rPr>
              <a:t>一个</a:t>
            </a:r>
            <a:r>
              <a:rPr lang="zh-CN" altLang="en-US" sz="2000" b="1" dirty="0"/>
              <a:t>直接</a:t>
            </a:r>
            <a:r>
              <a:rPr lang="zh-CN" altLang="en-US" sz="2000" b="1" dirty="0">
                <a:solidFill>
                  <a:srgbClr val="FF0000"/>
                </a:solidFill>
              </a:rPr>
              <a:t>前驱</a:t>
            </a:r>
            <a:r>
              <a:rPr lang="zh-CN" altLang="en-US" sz="2000" b="1" dirty="0"/>
              <a:t>和</a:t>
            </a:r>
            <a:r>
              <a:rPr lang="zh-CN" altLang="en-US" sz="2000" b="1" dirty="0">
                <a:solidFill>
                  <a:srgbClr val="FF0000"/>
                </a:solidFill>
              </a:rPr>
              <a:t>一个</a:t>
            </a:r>
            <a:r>
              <a:rPr lang="zh-CN" altLang="en-US" sz="2000" b="1" dirty="0"/>
              <a:t>直接</a:t>
            </a:r>
            <a:r>
              <a:rPr lang="zh-CN" altLang="en-US" sz="2000" b="1" dirty="0">
                <a:solidFill>
                  <a:srgbClr val="FF0000"/>
                </a:solidFill>
              </a:rPr>
              <a:t>后继</a:t>
            </a:r>
            <a:r>
              <a:rPr lang="zh-CN" altLang="en-US" sz="2000" b="1" dirty="0"/>
              <a:t>。</a:t>
            </a:r>
          </a:p>
          <a:p>
            <a:pPr>
              <a:spcBef>
                <a:spcPts val="800"/>
              </a:spcBef>
              <a:buClr>
                <a:srgbClr val="FF0000"/>
              </a:buClr>
              <a:buFont typeface="Wingdings" pitchFamily="2" charset="2"/>
              <a:buChar char="p"/>
            </a:pPr>
            <a:r>
              <a:rPr lang="zh-CN" altLang="en-US" sz="2000" b="1" dirty="0"/>
              <a:t>而在二维数组中，每个元素分别属于两个向量（即行向量和列向量），因此，每个元素最多有</a:t>
            </a:r>
            <a:r>
              <a:rPr lang="zh-CN" altLang="en-US" sz="2000" b="1" dirty="0">
                <a:solidFill>
                  <a:srgbClr val="FF0000"/>
                </a:solidFill>
              </a:rPr>
              <a:t>两个直接前驱</a:t>
            </a:r>
            <a:r>
              <a:rPr lang="zh-CN" altLang="en-US" sz="2000" b="1" dirty="0"/>
              <a:t>和</a:t>
            </a:r>
            <a:r>
              <a:rPr lang="zh-CN" altLang="en-US" sz="2000" b="1" dirty="0">
                <a:solidFill>
                  <a:srgbClr val="FF0000"/>
                </a:solidFill>
              </a:rPr>
              <a:t>两个直接后继</a:t>
            </a:r>
            <a:r>
              <a:rPr lang="zh-CN" altLang="en-US" sz="2000" b="1" dirty="0"/>
              <a:t>。</a:t>
            </a:r>
          </a:p>
          <a:p>
            <a:pPr>
              <a:spcBef>
                <a:spcPts val="800"/>
              </a:spcBef>
              <a:buClr>
                <a:srgbClr val="FF0000"/>
              </a:buClr>
              <a:buFont typeface="Wingdings" pitchFamily="2" charset="2"/>
              <a:buChar char="p"/>
            </a:pPr>
            <a:r>
              <a:rPr lang="zh-CN" altLang="en-US" sz="2000" b="1" dirty="0"/>
              <a:t>类似地，在</a:t>
            </a:r>
            <a:r>
              <a:rPr lang="zh-CN" altLang="en-US" sz="2000" b="1" i="1" dirty="0"/>
              <a:t>n</a:t>
            </a:r>
            <a:r>
              <a:rPr lang="zh-CN" altLang="en-US" sz="2000" b="1" dirty="0"/>
              <a:t>维数组中，每个元素最多有</a:t>
            </a:r>
            <a:r>
              <a:rPr lang="zh-CN" altLang="en-US" sz="2000" b="1" i="1" dirty="0"/>
              <a:t>n</a:t>
            </a:r>
            <a:r>
              <a:rPr lang="zh-CN" altLang="en-US" sz="2000" b="1" dirty="0"/>
              <a:t>个直接前驱和直接后继。</a:t>
            </a:r>
          </a:p>
          <a:p>
            <a:pPr>
              <a:spcBef>
                <a:spcPts val="800"/>
              </a:spcBef>
              <a:buClr>
                <a:srgbClr val="FF0000"/>
              </a:buClr>
              <a:buFont typeface="Wingdings" pitchFamily="2" charset="2"/>
              <a:buChar char="p"/>
            </a:pPr>
            <a:r>
              <a:rPr lang="zh-CN" altLang="en-US" sz="2000" b="1" dirty="0"/>
              <a:t>对</a:t>
            </a:r>
            <a:r>
              <a:rPr lang="zh-CN" altLang="en-US" sz="2000" b="1" dirty="0">
                <a:solidFill>
                  <a:srgbClr val="FF0000"/>
                </a:solidFill>
              </a:rPr>
              <a:t>数组的运算</a:t>
            </a:r>
            <a:r>
              <a:rPr lang="zh-CN" altLang="en-US" sz="2000" b="1" dirty="0"/>
              <a:t>，通常有如下两个：</a:t>
            </a:r>
          </a:p>
          <a:p>
            <a:pPr lvl="1">
              <a:spcBef>
                <a:spcPts val="800"/>
              </a:spcBef>
              <a:buClr>
                <a:srgbClr val="FF0000"/>
              </a:buClr>
              <a:buFont typeface="Wingdings" pitchFamily="2" charset="2"/>
              <a:buChar char="n"/>
            </a:pPr>
            <a:r>
              <a:rPr lang="zh-CN" altLang="en-US" sz="1845" b="1" dirty="0"/>
              <a:t>(1)给定一组下标，</a:t>
            </a:r>
            <a:r>
              <a:rPr lang="zh-CN" altLang="en-US" sz="1845" b="1" dirty="0">
                <a:solidFill>
                  <a:srgbClr val="FF0000"/>
                </a:solidFill>
              </a:rPr>
              <a:t>存取</a:t>
            </a:r>
            <a:r>
              <a:rPr lang="zh-CN" altLang="en-US" sz="1845" b="1" dirty="0"/>
              <a:t>相应的数组元素；</a:t>
            </a:r>
          </a:p>
          <a:p>
            <a:pPr lvl="1">
              <a:spcBef>
                <a:spcPts val="800"/>
              </a:spcBef>
              <a:buClr>
                <a:srgbClr val="FF0000"/>
              </a:buClr>
              <a:buFont typeface="Wingdings" pitchFamily="2" charset="2"/>
              <a:buChar char="n"/>
            </a:pPr>
            <a:r>
              <a:rPr lang="zh-CN" altLang="en-US" sz="1845" b="1" dirty="0"/>
              <a:t>(2)给定一组下标，</a:t>
            </a:r>
            <a:r>
              <a:rPr lang="zh-CN" altLang="en-US" sz="1845" b="1" dirty="0">
                <a:solidFill>
                  <a:srgbClr val="FF0000"/>
                </a:solidFill>
              </a:rPr>
              <a:t>修改</a:t>
            </a:r>
            <a:r>
              <a:rPr lang="zh-CN" altLang="en-US" sz="1845" b="1" dirty="0"/>
              <a:t>相应的元素值。</a:t>
            </a:r>
          </a:p>
          <a:p>
            <a:pPr>
              <a:spcBef>
                <a:spcPts val="800"/>
              </a:spcBef>
              <a:buClr>
                <a:srgbClr val="FF0000"/>
              </a:buClr>
              <a:buFont typeface="Wingdings" pitchFamily="2" charset="2"/>
              <a:buChar char="p"/>
            </a:pPr>
            <a:r>
              <a:rPr lang="zh-CN" altLang="en-US" sz="2000" b="1" dirty="0"/>
              <a:t>由于这两个运算在内部实现时都需要计算出给定元素的实际存储地址，因此，</a:t>
            </a:r>
            <a:r>
              <a:rPr lang="zh-CN" altLang="en-US" sz="2000" b="1" dirty="0">
                <a:solidFill>
                  <a:srgbClr val="FF0000"/>
                </a:solidFill>
              </a:rPr>
              <a:t>计算数组元素地址</a:t>
            </a:r>
            <a:r>
              <a:rPr lang="zh-CN" altLang="en-US" sz="2000" b="1" dirty="0"/>
              <a:t>这一运算就成了数组中最基本的运算，在采用特定的存储结构存储数组时，都需要能实现。 </a:t>
            </a:r>
          </a:p>
        </p:txBody>
      </p:sp>
      <p:sp>
        <p:nvSpPr>
          <p:cNvPr id="6" name="灯片编号占位符 5">
            <a:extLst>
              <a:ext uri="{FF2B5EF4-FFF2-40B4-BE49-F238E27FC236}">
                <a16:creationId xmlns:a16="http://schemas.microsoft.com/office/drawing/2014/main" id="{5C476F71-8ED9-4693-882C-4F2186593C0D}"/>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9</a:t>
            </a:fld>
            <a:endParaRPr lang="zh-CN" altLang="en-US" strike="noStrike" noProof="1"/>
          </a:p>
        </p:txBody>
      </p:sp>
      <p:sp>
        <p:nvSpPr>
          <p:cNvPr id="24" name="标题 1"/>
          <p:cNvSpPr txBox="1">
            <a:spLocks/>
          </p:cNvSpPr>
          <p:nvPr/>
        </p:nvSpPr>
        <p:spPr bwMode="auto">
          <a:xfrm>
            <a:off x="457200" y="801067"/>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a:solidFill>
                  <a:srgbClr val="FF0000"/>
                </a:solidFill>
                <a:latin typeface="Times New Roman" panose="02020603050405020304" pitchFamily="18" charset="0"/>
                <a:sym typeface="+mn-ea"/>
              </a:rPr>
              <a:t>.</a:t>
            </a:r>
            <a:r>
              <a:rPr lang="en-US" altLang="zh-CN" sz="2800" dirty="0">
                <a:solidFill>
                  <a:srgbClr val="FF0000"/>
                </a:solidFill>
                <a:latin typeface="Times New Roman" panose="02020603050405020304" pitchFamily="18" charset="0"/>
                <a:sym typeface="+mn-ea"/>
              </a:rPr>
              <a:t>2</a:t>
            </a:r>
            <a:r>
              <a:rPr lang="zh-CN" altLang="en-US" sz="2800" dirty="0">
                <a:solidFill>
                  <a:srgbClr val="FF0000"/>
                </a:solidFill>
                <a:latin typeface="Times New Roman" panose="02020603050405020304" pitchFamily="18" charset="0"/>
                <a:sym typeface="+mn-ea"/>
              </a:rPr>
              <a:t>.1 数组的定义和运算</a:t>
            </a:r>
            <a:endParaRPr lang="zh-CN" altLang="en-US" sz="2800" dirty="0">
              <a:solidFill>
                <a:srgbClr val="FF0000"/>
              </a:solidFill>
              <a:latin typeface="Times New Roman" panose="02020603050405020304" pitchFamily="18" charset="0"/>
            </a:endParaRPr>
          </a:p>
        </p:txBody>
      </p:sp>
      <p:grpSp>
        <p:nvGrpSpPr>
          <p:cNvPr id="25" name="组合 114"/>
          <p:cNvGrpSpPr/>
          <p:nvPr/>
        </p:nvGrpSpPr>
        <p:grpSpPr>
          <a:xfrm>
            <a:off x="-900608" y="86081"/>
            <a:ext cx="6225040" cy="710938"/>
            <a:chOff x="-522583" y="3380569"/>
            <a:chExt cx="6225040" cy="710938"/>
          </a:xfrm>
        </p:grpSpPr>
        <p:grpSp>
          <p:nvGrpSpPr>
            <p:cNvPr id="26" name="组合 105"/>
            <p:cNvGrpSpPr/>
            <p:nvPr/>
          </p:nvGrpSpPr>
          <p:grpSpPr>
            <a:xfrm>
              <a:off x="-522583" y="3380569"/>
              <a:ext cx="6225040" cy="710938"/>
              <a:chOff x="-522583" y="3380569"/>
              <a:chExt cx="6225040" cy="710938"/>
            </a:xfrm>
          </p:grpSpPr>
          <p:sp>
            <p:nvSpPr>
              <p:cNvPr id="2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9"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数组</a:t>
                </a:r>
              </a:p>
            </p:txBody>
          </p:sp>
        </p:grpSp>
        <p:pic>
          <p:nvPicPr>
            <p:cNvPr id="27" name="图片 26"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30595591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13158</TotalTime>
  <Words>5006</Words>
  <Application>Microsoft Office PowerPoint</Application>
  <PresentationFormat>全屏显示(4:3)</PresentationFormat>
  <Paragraphs>526</Paragraphs>
  <Slides>33</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33</vt:i4>
      </vt:variant>
    </vt:vector>
  </HeadingPairs>
  <TitlesOfParts>
    <vt:vector size="50" baseType="lpstr">
      <vt:lpstr>CG Times</vt:lpstr>
      <vt:lpstr>Time new roman</vt:lpstr>
      <vt:lpstr>仿宋</vt:lpstr>
      <vt:lpstr>黑体</vt:lpstr>
      <vt:lpstr>宋体</vt:lpstr>
      <vt:lpstr>微软雅黑</vt:lpstr>
      <vt:lpstr>微软雅黑</vt:lpstr>
      <vt:lpstr>Arial</vt:lpstr>
      <vt:lpstr>Arial</vt:lpstr>
      <vt:lpstr>Calibri</vt:lpstr>
      <vt:lpstr>Cambria Math</vt:lpstr>
      <vt:lpstr>Comic Sans MS</vt:lpstr>
      <vt:lpstr>Garamond</vt:lpstr>
      <vt:lpstr>Times New Roman</vt:lpstr>
      <vt:lpstr>Verdana</vt:lpstr>
      <vt:lpstr>Wingdings</vt:lpstr>
      <vt:lpstr>Office 主题</vt:lpstr>
      <vt:lpstr>PowerPoint 演示文稿</vt:lpstr>
      <vt:lpstr>第6章 数组与广义表</vt:lpstr>
      <vt:lpstr>上文回顾</vt:lpstr>
      <vt:lpstr>PowerPoint 演示文稿</vt:lpstr>
      <vt:lpstr>PowerPoint 演示文稿</vt:lpstr>
      <vt:lpstr>PowerPoint 演示文稿</vt:lpstr>
      <vt:lpstr>6.2.1 数组的定义和运算</vt:lpstr>
      <vt:lpstr>PowerPoint 演示文稿</vt:lpstr>
      <vt:lpstr>PowerPoint 演示文稿</vt:lpstr>
      <vt:lpstr>6.2.2 数组的顺序存储</vt:lpstr>
      <vt:lpstr>6.2.2 数组的顺序存储(Sequence Storage)</vt:lpstr>
      <vt:lpstr>PowerPoint 演示文稿</vt:lpstr>
      <vt:lpstr>PowerPoint 演示文稿</vt:lpstr>
      <vt:lpstr>6.2.3  矩阵的压缩存储</vt:lpstr>
      <vt:lpstr>（1）对称矩阵和三角矩阵的压缩存储</vt:lpstr>
      <vt:lpstr>（2）对角矩阵的压缩存储</vt:lpstr>
      <vt:lpstr>（3）稀疏矩阵的压缩存储</vt:lpstr>
      <vt:lpstr>（3）稀疏矩阵的压缩存储</vt:lpstr>
      <vt:lpstr>练习</vt:lpstr>
      <vt:lpstr>PowerPoint 演示文稿</vt:lpstr>
      <vt:lpstr>PowerPoint 演示文稿</vt:lpstr>
      <vt:lpstr>PowerPoint 演示文稿</vt:lpstr>
      <vt:lpstr>6.2.2 广义表的基本运算</vt:lpstr>
      <vt:lpstr>练习</vt:lpstr>
      <vt:lpstr>6.3.3 广义表的存储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思涵 赵</cp:lastModifiedBy>
  <cp:revision>2390</cp:revision>
  <cp:lastPrinted>2012-11-20T01:52:54Z</cp:lastPrinted>
  <dcterms:created xsi:type="dcterms:W3CDTF">2012-10-13T08:41:11Z</dcterms:created>
  <dcterms:modified xsi:type="dcterms:W3CDTF">2024-08-07T13:47:23Z</dcterms:modified>
</cp:coreProperties>
</file>