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67"/>
  </p:notesMasterIdLst>
  <p:handoutMasterIdLst>
    <p:handoutMasterId r:id="rId68"/>
  </p:handoutMasterIdLst>
  <p:sldIdLst>
    <p:sldId id="256" r:id="rId2"/>
    <p:sldId id="481" r:id="rId3"/>
    <p:sldId id="829" r:id="rId4"/>
    <p:sldId id="830" r:id="rId5"/>
    <p:sldId id="920" r:id="rId6"/>
    <p:sldId id="921" r:id="rId7"/>
    <p:sldId id="922" r:id="rId8"/>
    <p:sldId id="923" r:id="rId9"/>
    <p:sldId id="924" r:id="rId10"/>
    <p:sldId id="925" r:id="rId11"/>
    <p:sldId id="877" r:id="rId12"/>
    <p:sldId id="878" r:id="rId13"/>
    <p:sldId id="879" r:id="rId14"/>
    <p:sldId id="880" r:id="rId15"/>
    <p:sldId id="881" r:id="rId16"/>
    <p:sldId id="882" r:id="rId17"/>
    <p:sldId id="883" r:id="rId18"/>
    <p:sldId id="884" r:id="rId19"/>
    <p:sldId id="885" r:id="rId20"/>
    <p:sldId id="886" r:id="rId21"/>
    <p:sldId id="887" r:id="rId22"/>
    <p:sldId id="888" r:id="rId23"/>
    <p:sldId id="889" r:id="rId24"/>
    <p:sldId id="890" r:id="rId25"/>
    <p:sldId id="891" r:id="rId26"/>
    <p:sldId id="892" r:id="rId27"/>
    <p:sldId id="893" r:id="rId28"/>
    <p:sldId id="894" r:id="rId29"/>
    <p:sldId id="895" r:id="rId30"/>
    <p:sldId id="896" r:id="rId31"/>
    <p:sldId id="897" r:id="rId32"/>
    <p:sldId id="898" r:id="rId33"/>
    <p:sldId id="899" r:id="rId34"/>
    <p:sldId id="900" r:id="rId35"/>
    <p:sldId id="901" r:id="rId36"/>
    <p:sldId id="902" r:id="rId37"/>
    <p:sldId id="903" r:id="rId38"/>
    <p:sldId id="904" r:id="rId39"/>
    <p:sldId id="905" r:id="rId40"/>
    <p:sldId id="906" r:id="rId41"/>
    <p:sldId id="907" r:id="rId42"/>
    <p:sldId id="908" r:id="rId43"/>
    <p:sldId id="909" r:id="rId44"/>
    <p:sldId id="910" r:id="rId45"/>
    <p:sldId id="911" r:id="rId46"/>
    <p:sldId id="912" r:id="rId47"/>
    <p:sldId id="913" r:id="rId48"/>
    <p:sldId id="914" r:id="rId49"/>
    <p:sldId id="915" r:id="rId50"/>
    <p:sldId id="916" r:id="rId51"/>
    <p:sldId id="917" r:id="rId52"/>
    <p:sldId id="926" r:id="rId53"/>
    <p:sldId id="918" r:id="rId54"/>
    <p:sldId id="927" r:id="rId55"/>
    <p:sldId id="928" r:id="rId56"/>
    <p:sldId id="933" r:id="rId57"/>
    <p:sldId id="929" r:id="rId58"/>
    <p:sldId id="930" r:id="rId59"/>
    <p:sldId id="931" r:id="rId60"/>
    <p:sldId id="919" r:id="rId61"/>
    <p:sldId id="869" r:id="rId62"/>
    <p:sldId id="935" r:id="rId63"/>
    <p:sldId id="936" r:id="rId64"/>
    <p:sldId id="664" r:id="rId65"/>
    <p:sldId id="666" r:id="rId66"/>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a:srgbClr val="0000FF"/>
    <a:srgbClr val="8A3CC4"/>
    <a:srgbClr val="2BE978"/>
    <a:srgbClr val="FCD5B5"/>
    <a:srgbClr val="EB3B29"/>
    <a:srgbClr val="E133D9"/>
    <a:srgbClr val="FF6600"/>
    <a:srgbClr val="808000"/>
    <a:srgbClr val="5E88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934" autoAdjust="0"/>
    <p:restoredTop sz="96404" autoAdjust="0"/>
  </p:normalViewPr>
  <p:slideViewPr>
    <p:cSldViewPr>
      <p:cViewPr varScale="1">
        <p:scale>
          <a:sx n="114" d="100"/>
          <a:sy n="114" d="100"/>
        </p:scale>
        <p:origin x="-1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5/24/2022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xmlns=""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2022/5/24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xmlns=""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a:t>
            </a:fld>
            <a:endParaRPr lang="zh-CN" altLang="en-US"/>
          </a:p>
        </p:txBody>
      </p:sp>
    </p:spTree>
    <p:extLst>
      <p:ext uri="{BB962C8B-B14F-4D97-AF65-F5344CB8AC3E}">
        <p14:creationId xmlns:p14="http://schemas.microsoft.com/office/powerpoint/2010/main" xmlns="" val="3353212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pPr>
                <a:defRPr/>
              </a:pPr>
              <a:t>2022/5/24</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pPr>
                <a:defRPr/>
              </a:pPr>
              <a:t>2022/5/24</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pPr>
                <a:defRPr/>
              </a:pPr>
              <a:t>2022/5/24</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pPr>
                <a:defRPr/>
              </a:pPr>
              <a:t>2022/5/24</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pPr>
                <a:defRPr/>
              </a:pPr>
              <a:t>2022/5/24</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pPr>
                <a:defRPr/>
              </a:pPr>
              <a:t>2022/5/24</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pPr>
                <a:defRPr/>
              </a:pPr>
              <a:t>2022/5/24</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pPr>
                <a:defRPr/>
              </a:pPr>
              <a:t>2022/5/24</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5913"/>
            <a:ext cx="8001000" cy="1216026"/>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125538"/>
            <a:ext cx="3919537"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125538"/>
            <a:ext cx="3921125"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fld id="{8B224E2A-D219-4491-B2FC-814B2D66954D}" type="slidenum">
              <a:rPr lang="zh-CN" altLang="en-US"/>
              <a:pPr/>
              <a:t>‹#›</a:t>
            </a:fld>
            <a:endParaRPr lang="en-US" altLang="zh-CN"/>
          </a:p>
        </p:txBody>
      </p:sp>
    </p:spTree>
    <p:extLst>
      <p:ext uri="{BB962C8B-B14F-4D97-AF65-F5344CB8AC3E}">
        <p14:creationId xmlns:p14="http://schemas.microsoft.com/office/powerpoint/2010/main" xmlns="" val="3356209393"/>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pPr>
                <a:defRPr/>
              </a:pPr>
              <a:t>2022/5/24</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7072"/>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11</a:t>
            </a:r>
            <a:r>
              <a:rPr lang="zh-CN" altLang="en-US" sz="3200" b="1" dirty="0">
                <a:solidFill>
                  <a:srgbClr val="FF0000"/>
                </a:solidFill>
                <a:latin typeface="Comic Sans MS" panose="030F0702030302020204" pitchFamily="66" charset="0"/>
              </a:rPr>
              <a:t>章 排序</a:t>
            </a:r>
            <a:endParaRPr lang="en-US" altLang="zh-CN" sz="3200" b="1" dirty="0">
              <a:solidFill>
                <a:srgbClr val="FF0000"/>
              </a:solidFill>
              <a:latin typeface="Comic Sans MS" panose="030F0702030302020204" pitchFamily="66" charset="0"/>
            </a:endParaRPr>
          </a:p>
          <a:p>
            <a:pPr algn="ctr" eaLnBrk="1" hangingPunct="1">
              <a:spcBef>
                <a:spcPts val="300"/>
              </a:spcBef>
              <a:buFont typeface="Wingdings" panose="05000000000000000000" pitchFamily="2" charset="2"/>
              <a:buNone/>
            </a:pPr>
            <a:r>
              <a:rPr lang="en-US" altLang="zh-CN" sz="3200" b="1" dirty="0">
                <a:solidFill>
                  <a:srgbClr val="FF0000"/>
                </a:solidFill>
                <a:latin typeface="Comic Sans MS" panose="030F0702030302020204" pitchFamily="66" charset="0"/>
              </a:rPr>
              <a:t>(Sorting)</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数据结构课程组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胡学钢  张 晶  张玉红 </a:t>
            </a:r>
            <a:r>
              <a:rPr lang="zh-CN" altLang="en-US" sz="2600" b="1" dirty="0">
                <a:solidFill>
                  <a:srgbClr val="0000FF"/>
                </a:solidFill>
                <a:latin typeface="宋体" panose="02010600030101010101" pitchFamily="2" charset="-122"/>
              </a:rPr>
              <a:t>李培培</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5</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04248" y="3789040"/>
            <a:ext cx="2049462"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10</a:t>
            </a:fld>
            <a:endParaRPr lang="zh-CN" altLang="en-US" dirty="0"/>
          </a:p>
        </p:txBody>
      </p:sp>
      <p:grpSp>
        <p:nvGrpSpPr>
          <p:cNvPr id="5" name="组合 4"/>
          <p:cNvGrpSpPr/>
          <p:nvPr/>
        </p:nvGrpSpPr>
        <p:grpSpPr>
          <a:xfrm>
            <a:off x="-1548680" y="82396"/>
            <a:ext cx="8638519" cy="785699"/>
            <a:chOff x="-1226995" y="1867387"/>
            <a:chExt cx="8913447" cy="800605"/>
          </a:xfrm>
        </p:grpSpPr>
        <p:grpSp>
          <p:nvGrpSpPr>
            <p:cNvPr id="6" name="组合 5"/>
            <p:cNvGrpSpPr/>
            <p:nvPr/>
          </p:nvGrpSpPr>
          <p:grpSpPr>
            <a:xfrm>
              <a:off x="-1226995" y="1867387"/>
              <a:ext cx="8913447" cy="800605"/>
              <a:chOff x="-1268020" y="1327471"/>
              <a:chExt cx="8913447" cy="800605"/>
            </a:xfrm>
          </p:grpSpPr>
          <p:sp>
            <p:nvSpPr>
              <p:cNvPr id="8"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7" name="图片 6"/>
            <p:cNvPicPr>
              <a:picLocks noChangeAspect="1"/>
            </p:cNvPicPr>
            <p:nvPr/>
          </p:nvPicPr>
          <p:blipFill>
            <a:blip r:embed="rId2" cstate="print"/>
            <a:stretch>
              <a:fillRect/>
            </a:stretch>
          </p:blipFill>
          <p:spPr>
            <a:xfrm>
              <a:off x="1189825" y="2023053"/>
              <a:ext cx="495511" cy="423803"/>
            </a:xfrm>
            <a:prstGeom prst="rect">
              <a:avLst/>
            </a:prstGeom>
          </p:spPr>
        </p:pic>
      </p:grpSp>
      <p:sp>
        <p:nvSpPr>
          <p:cNvPr id="10" name="Rectangle 3"/>
          <p:cNvSpPr>
            <a:spLocks noChangeArrowheads="1"/>
          </p:cNvSpPr>
          <p:nvPr/>
        </p:nvSpPr>
        <p:spPr bwMode="auto">
          <a:xfrm>
            <a:off x="4354165" y="4363314"/>
            <a:ext cx="4752305" cy="341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dirty="0">
                <a:solidFill>
                  <a:srgbClr val="0000FF"/>
                </a:solidFill>
                <a:latin typeface="Times New Roman" panose="02020603050405020304" pitchFamily="18" charset="0"/>
              </a:rPr>
              <a:t>void</a:t>
            </a:r>
            <a:r>
              <a:rPr lang="en-US" altLang="zh-CN" dirty="0">
                <a:latin typeface="Times New Roman" panose="02020603050405020304" pitchFamily="18" charset="0"/>
              </a:rPr>
              <a:t> </a:t>
            </a:r>
            <a:r>
              <a:rPr lang="en-US" altLang="zh-CN" dirty="0" err="1">
                <a:latin typeface="Times New Roman" panose="02020603050405020304" pitchFamily="18" charset="0"/>
              </a:rPr>
              <a:t>insertsort</a:t>
            </a:r>
            <a:r>
              <a:rPr lang="en-US" altLang="zh-CN" dirty="0">
                <a:latin typeface="Times New Roman" panose="02020603050405020304" pitchFamily="18" charset="0"/>
              </a:rPr>
              <a:t>(</a:t>
            </a:r>
            <a:r>
              <a:rPr lang="en-US" altLang="zh-CN" dirty="0" err="1">
                <a:latin typeface="Times New Roman" panose="02020603050405020304" pitchFamily="18" charset="0"/>
              </a:rPr>
              <a:t>elemenType</a:t>
            </a:r>
            <a:r>
              <a:rPr lang="en-US" altLang="zh-CN" dirty="0">
                <a:latin typeface="Times New Roman" panose="02020603050405020304" pitchFamily="18" charset="0"/>
              </a:rPr>
              <a:t> A[]){</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for</a:t>
            </a:r>
            <a:r>
              <a:rPr lang="en-US" altLang="zh-CN" dirty="0">
                <a:latin typeface="Times New Roman" panose="02020603050405020304" pitchFamily="18" charset="0"/>
              </a:rPr>
              <a:t> ( </a:t>
            </a:r>
            <a:r>
              <a:rPr lang="en-US" altLang="zh-CN" dirty="0" err="1">
                <a:latin typeface="Times New Roman" panose="02020603050405020304" pitchFamily="18" charset="0"/>
              </a:rPr>
              <a:t>i</a:t>
            </a:r>
            <a:r>
              <a:rPr lang="en-US" altLang="zh-CN" dirty="0">
                <a:latin typeface="Times New Roman" panose="02020603050405020304" pitchFamily="18" charset="0"/>
              </a:rPr>
              <a:t>=2; </a:t>
            </a:r>
            <a:r>
              <a:rPr lang="en-US" altLang="zh-CN" dirty="0" err="1">
                <a:latin typeface="Times New Roman" panose="02020603050405020304" pitchFamily="18" charset="0"/>
              </a:rPr>
              <a:t>i</a:t>
            </a:r>
            <a:r>
              <a:rPr lang="en-US" altLang="zh-CN" dirty="0">
                <a:latin typeface="Times New Roman" panose="02020603050405020304" pitchFamily="18" charset="0"/>
              </a:rPr>
              <a:t>&lt;=n; </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	      </a:t>
            </a:r>
            <a:r>
              <a:rPr lang="en-US" altLang="zh-CN" dirty="0">
                <a:solidFill>
                  <a:schemeClr val="accent2"/>
                </a:solidFill>
                <a:latin typeface="Times New Roman" panose="02020603050405020304" pitchFamily="18" charset="0"/>
              </a:rPr>
              <a:t>temp</a:t>
            </a:r>
            <a:r>
              <a:rPr lang="en-US" altLang="zh-CN" dirty="0">
                <a:latin typeface="Times New Roman" panose="02020603050405020304" pitchFamily="18" charset="0"/>
              </a:rPr>
              <a:t>=A[</a:t>
            </a:r>
            <a:r>
              <a:rPr lang="en-US" altLang="zh-CN" dirty="0" err="1">
                <a:latin typeface="Times New Roman" panose="02020603050405020304" pitchFamily="18" charset="0"/>
              </a:rPr>
              <a:t>i</a:t>
            </a:r>
            <a:r>
              <a:rPr lang="en-US" altLang="zh-CN" dirty="0">
                <a:latin typeface="Times New Roman" panose="02020603050405020304" pitchFamily="18" charset="0"/>
              </a:rPr>
              <a:t>]; j=i-1;</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while</a:t>
            </a:r>
            <a:r>
              <a:rPr lang="en-US" altLang="zh-CN" dirty="0">
                <a:latin typeface="Times New Roman" panose="02020603050405020304" pitchFamily="18" charset="0"/>
              </a:rPr>
              <a:t> ( (A[j].key&gt;</a:t>
            </a:r>
            <a:r>
              <a:rPr lang="en-US" altLang="zh-CN" dirty="0" err="1">
                <a:latin typeface="Times New Roman" panose="02020603050405020304" pitchFamily="18" charset="0"/>
              </a:rPr>
              <a:t>temp.key</a:t>
            </a:r>
            <a:r>
              <a:rPr lang="en-US" altLang="zh-CN" dirty="0">
                <a:latin typeface="Times New Roman" panose="02020603050405020304" pitchFamily="18" charset="0"/>
              </a:rPr>
              <a:t>) </a:t>
            </a:r>
            <a:r>
              <a:rPr lang="en-US" altLang="zh-CN" dirty="0">
                <a:solidFill>
                  <a:schemeClr val="accent2"/>
                </a:solidFill>
                <a:latin typeface="Times New Roman" panose="02020603050405020304" pitchFamily="18" charset="0"/>
              </a:rPr>
              <a:t>&amp;&amp;(j&gt;=1)</a:t>
            </a:r>
            <a:r>
              <a:rPr lang="en-US" altLang="zh-CN" dirty="0">
                <a:latin typeface="Times New Roman" panose="02020603050405020304" pitchFamily="18" charset="0"/>
              </a:rPr>
              <a:t> )</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   		{A[j+1] =A[j];  j--;}</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  	       A[j+1]=</a:t>
            </a:r>
            <a:r>
              <a:rPr lang="en-US" altLang="zh-CN" dirty="0">
                <a:solidFill>
                  <a:schemeClr val="accent2"/>
                </a:solidFill>
                <a:latin typeface="Times New Roman" panose="02020603050405020304" pitchFamily="18" charset="0"/>
              </a:rPr>
              <a:t>temp</a:t>
            </a:r>
            <a:r>
              <a:rPr lang="en-US" altLang="zh-CN" dirty="0">
                <a:latin typeface="Times New Roman" panose="02020603050405020304" pitchFamily="18" charset="0"/>
              </a:rPr>
              <a:t>;</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	}</a:t>
            </a:r>
          </a:p>
          <a:p>
            <a:pPr eaLnBrk="1" hangingPunct="1">
              <a:lnSpc>
                <a:spcPct val="80000"/>
              </a:lnSpc>
              <a:spcBef>
                <a:spcPct val="20000"/>
              </a:spcBef>
              <a:buClr>
                <a:schemeClr val="accent2"/>
              </a:buClr>
              <a:buFont typeface="Wingdings" panose="05000000000000000000" pitchFamily="2" charset="2"/>
              <a:buNone/>
            </a:pPr>
            <a:r>
              <a:rPr lang="en-US" altLang="zh-CN" dirty="0">
                <a:latin typeface="Times New Roman" panose="02020603050405020304" pitchFamily="18" charset="0"/>
              </a:rPr>
              <a:t>}</a:t>
            </a:r>
          </a:p>
        </p:txBody>
      </p:sp>
      <p:grpSp>
        <p:nvGrpSpPr>
          <p:cNvPr id="11" name="Group 4"/>
          <p:cNvGrpSpPr>
            <a:grpSpLocks/>
          </p:cNvGrpSpPr>
          <p:nvPr/>
        </p:nvGrpSpPr>
        <p:grpSpPr bwMode="auto">
          <a:xfrm>
            <a:off x="755303" y="1412776"/>
            <a:ext cx="7200900" cy="803069"/>
            <a:chOff x="0" y="0"/>
            <a:chExt cx="4536" cy="641"/>
          </a:xfrm>
          <a:solidFill>
            <a:srgbClr val="FFFF00"/>
          </a:solidFill>
        </p:grpSpPr>
        <p:grpSp>
          <p:nvGrpSpPr>
            <p:cNvPr id="12" name="Group 5"/>
            <p:cNvGrpSpPr>
              <a:grpSpLocks/>
            </p:cNvGrpSpPr>
            <p:nvPr/>
          </p:nvGrpSpPr>
          <p:grpSpPr bwMode="auto">
            <a:xfrm>
              <a:off x="499" y="278"/>
              <a:ext cx="4037" cy="363"/>
              <a:chOff x="0" y="0"/>
              <a:chExt cx="4037" cy="363"/>
            </a:xfrm>
            <a:grpFill/>
          </p:grpSpPr>
          <p:sp>
            <p:nvSpPr>
              <p:cNvPr id="30" name="Rectangle 6"/>
              <p:cNvSpPr>
                <a:spLocks noChangeArrowheads="1"/>
              </p:cNvSpPr>
              <p:nvPr/>
            </p:nvSpPr>
            <p:spPr bwMode="auto">
              <a:xfrm>
                <a:off x="0" y="0"/>
                <a:ext cx="4037" cy="363"/>
              </a:xfrm>
              <a:prstGeom prst="rect">
                <a:avLst/>
              </a:prstGeom>
              <a:grp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endParaRPr lang="zh-CN" altLang="en-US" b="1">
                  <a:latin typeface="Tahoma" panose="020B0604030504040204" pitchFamily="34" charset="0"/>
                  <a:ea typeface="宋体" panose="02010600030101010101" pitchFamily="2" charset="-122"/>
                </a:endParaRPr>
              </a:p>
            </p:txBody>
          </p:sp>
          <p:sp>
            <p:nvSpPr>
              <p:cNvPr id="31" name="Line 7"/>
              <p:cNvSpPr>
                <a:spLocks noChangeShapeType="1"/>
              </p:cNvSpPr>
              <p:nvPr/>
            </p:nvSpPr>
            <p:spPr bwMode="auto">
              <a:xfrm>
                <a:off x="363" y="0"/>
                <a:ext cx="0" cy="363"/>
              </a:xfrm>
              <a:prstGeom prst="line">
                <a:avLst/>
              </a:prstGeom>
              <a:grpFill/>
              <a:ln w="25400">
                <a:solidFill>
                  <a:schemeClr val="tx1"/>
                </a:solidFill>
                <a:round/>
                <a:headEnd/>
                <a:tailEnd/>
              </a:ln>
            </p:spPr>
            <p:txBody>
              <a:bodyPr/>
              <a:lstStyle/>
              <a:p>
                <a:endParaRPr lang="zh-CN" altLang="en-US"/>
              </a:p>
            </p:txBody>
          </p:sp>
          <p:sp>
            <p:nvSpPr>
              <p:cNvPr id="32" name="Line 8"/>
              <p:cNvSpPr>
                <a:spLocks noChangeShapeType="1"/>
              </p:cNvSpPr>
              <p:nvPr/>
            </p:nvSpPr>
            <p:spPr bwMode="auto">
              <a:xfrm>
                <a:off x="726" y="0"/>
                <a:ext cx="0" cy="363"/>
              </a:xfrm>
              <a:prstGeom prst="line">
                <a:avLst/>
              </a:prstGeom>
              <a:grpFill/>
              <a:ln w="25400">
                <a:solidFill>
                  <a:schemeClr val="tx1"/>
                </a:solidFill>
                <a:round/>
                <a:headEnd/>
                <a:tailEnd/>
              </a:ln>
            </p:spPr>
            <p:txBody>
              <a:bodyPr/>
              <a:lstStyle/>
              <a:p>
                <a:endParaRPr lang="zh-CN" altLang="en-US"/>
              </a:p>
            </p:txBody>
          </p:sp>
          <p:sp>
            <p:nvSpPr>
              <p:cNvPr id="33" name="Line 9"/>
              <p:cNvSpPr>
                <a:spLocks noChangeShapeType="1"/>
              </p:cNvSpPr>
              <p:nvPr/>
            </p:nvSpPr>
            <p:spPr bwMode="auto">
              <a:xfrm>
                <a:off x="1089" y="0"/>
                <a:ext cx="0" cy="363"/>
              </a:xfrm>
              <a:prstGeom prst="line">
                <a:avLst/>
              </a:prstGeom>
              <a:grpFill/>
              <a:ln w="25400">
                <a:solidFill>
                  <a:schemeClr val="tx1"/>
                </a:solidFill>
                <a:round/>
                <a:headEnd/>
                <a:tailEnd/>
              </a:ln>
            </p:spPr>
            <p:txBody>
              <a:bodyPr/>
              <a:lstStyle/>
              <a:p>
                <a:endParaRPr lang="zh-CN" altLang="en-US"/>
              </a:p>
            </p:txBody>
          </p:sp>
          <p:sp>
            <p:nvSpPr>
              <p:cNvPr id="34" name="Line 10"/>
              <p:cNvSpPr>
                <a:spLocks noChangeShapeType="1"/>
              </p:cNvSpPr>
              <p:nvPr/>
            </p:nvSpPr>
            <p:spPr bwMode="auto">
              <a:xfrm>
                <a:off x="1452" y="0"/>
                <a:ext cx="0" cy="363"/>
              </a:xfrm>
              <a:prstGeom prst="line">
                <a:avLst/>
              </a:prstGeom>
              <a:grpFill/>
              <a:ln w="25400">
                <a:solidFill>
                  <a:schemeClr val="tx1"/>
                </a:solidFill>
                <a:round/>
                <a:headEnd/>
                <a:tailEnd/>
              </a:ln>
            </p:spPr>
            <p:txBody>
              <a:bodyPr/>
              <a:lstStyle/>
              <a:p>
                <a:endParaRPr lang="zh-CN" altLang="en-US"/>
              </a:p>
            </p:txBody>
          </p:sp>
          <p:sp>
            <p:nvSpPr>
              <p:cNvPr id="35" name="Line 11"/>
              <p:cNvSpPr>
                <a:spLocks noChangeShapeType="1"/>
              </p:cNvSpPr>
              <p:nvPr/>
            </p:nvSpPr>
            <p:spPr bwMode="auto">
              <a:xfrm>
                <a:off x="1815" y="0"/>
                <a:ext cx="0" cy="363"/>
              </a:xfrm>
              <a:prstGeom prst="line">
                <a:avLst/>
              </a:prstGeom>
              <a:grpFill/>
              <a:ln w="25400">
                <a:solidFill>
                  <a:schemeClr val="tx1"/>
                </a:solidFill>
                <a:round/>
                <a:headEnd/>
                <a:tailEnd/>
              </a:ln>
            </p:spPr>
            <p:txBody>
              <a:bodyPr/>
              <a:lstStyle/>
              <a:p>
                <a:endParaRPr lang="zh-CN" altLang="en-US"/>
              </a:p>
            </p:txBody>
          </p:sp>
          <p:sp>
            <p:nvSpPr>
              <p:cNvPr id="36" name="Line 12"/>
              <p:cNvSpPr>
                <a:spLocks noChangeShapeType="1"/>
              </p:cNvSpPr>
              <p:nvPr/>
            </p:nvSpPr>
            <p:spPr bwMode="auto">
              <a:xfrm>
                <a:off x="2178" y="0"/>
                <a:ext cx="0" cy="363"/>
              </a:xfrm>
              <a:prstGeom prst="line">
                <a:avLst/>
              </a:prstGeom>
              <a:grpFill/>
              <a:ln w="25400">
                <a:solidFill>
                  <a:schemeClr val="tx1"/>
                </a:solidFill>
                <a:round/>
                <a:headEnd/>
                <a:tailEnd/>
              </a:ln>
            </p:spPr>
            <p:txBody>
              <a:bodyPr/>
              <a:lstStyle/>
              <a:p>
                <a:endParaRPr lang="zh-CN" altLang="en-US"/>
              </a:p>
            </p:txBody>
          </p:sp>
          <p:sp>
            <p:nvSpPr>
              <p:cNvPr id="37" name="Line 13"/>
              <p:cNvSpPr>
                <a:spLocks noChangeShapeType="1"/>
              </p:cNvSpPr>
              <p:nvPr/>
            </p:nvSpPr>
            <p:spPr bwMode="auto">
              <a:xfrm>
                <a:off x="2541" y="0"/>
                <a:ext cx="0" cy="363"/>
              </a:xfrm>
              <a:prstGeom prst="line">
                <a:avLst/>
              </a:prstGeom>
              <a:grpFill/>
              <a:ln w="25400">
                <a:solidFill>
                  <a:schemeClr val="tx1"/>
                </a:solidFill>
                <a:round/>
                <a:headEnd/>
                <a:tailEnd/>
              </a:ln>
            </p:spPr>
            <p:txBody>
              <a:bodyPr/>
              <a:lstStyle/>
              <a:p>
                <a:endParaRPr lang="zh-CN" altLang="en-US"/>
              </a:p>
            </p:txBody>
          </p:sp>
          <p:sp>
            <p:nvSpPr>
              <p:cNvPr id="38" name="Line 14"/>
              <p:cNvSpPr>
                <a:spLocks noChangeShapeType="1"/>
              </p:cNvSpPr>
              <p:nvPr/>
            </p:nvSpPr>
            <p:spPr bwMode="auto">
              <a:xfrm>
                <a:off x="2903" y="0"/>
                <a:ext cx="0" cy="363"/>
              </a:xfrm>
              <a:prstGeom prst="line">
                <a:avLst/>
              </a:prstGeom>
              <a:grpFill/>
              <a:ln w="25400">
                <a:solidFill>
                  <a:schemeClr val="tx1"/>
                </a:solidFill>
                <a:round/>
                <a:headEnd/>
                <a:tailEnd/>
              </a:ln>
            </p:spPr>
            <p:txBody>
              <a:bodyPr/>
              <a:lstStyle/>
              <a:p>
                <a:endParaRPr lang="zh-CN" altLang="en-US"/>
              </a:p>
            </p:txBody>
          </p:sp>
          <p:sp>
            <p:nvSpPr>
              <p:cNvPr id="39" name="Line 15"/>
              <p:cNvSpPr>
                <a:spLocks noChangeShapeType="1"/>
              </p:cNvSpPr>
              <p:nvPr/>
            </p:nvSpPr>
            <p:spPr bwMode="auto">
              <a:xfrm>
                <a:off x="3312" y="0"/>
                <a:ext cx="0" cy="363"/>
              </a:xfrm>
              <a:prstGeom prst="line">
                <a:avLst/>
              </a:prstGeom>
              <a:grpFill/>
              <a:ln w="25400">
                <a:solidFill>
                  <a:schemeClr val="tx1"/>
                </a:solidFill>
                <a:round/>
                <a:headEnd/>
                <a:tailEnd/>
              </a:ln>
            </p:spPr>
            <p:txBody>
              <a:bodyPr/>
              <a:lstStyle/>
              <a:p>
                <a:endParaRPr lang="zh-CN" altLang="en-US"/>
              </a:p>
            </p:txBody>
          </p:sp>
          <p:sp>
            <p:nvSpPr>
              <p:cNvPr id="40" name="Line 16"/>
              <p:cNvSpPr>
                <a:spLocks noChangeShapeType="1"/>
              </p:cNvSpPr>
              <p:nvPr/>
            </p:nvSpPr>
            <p:spPr bwMode="auto">
              <a:xfrm>
                <a:off x="3675" y="0"/>
                <a:ext cx="0" cy="363"/>
              </a:xfrm>
              <a:prstGeom prst="line">
                <a:avLst/>
              </a:prstGeom>
              <a:grpFill/>
              <a:ln w="25400">
                <a:solidFill>
                  <a:schemeClr val="tx1"/>
                </a:solidFill>
                <a:round/>
                <a:headEnd/>
                <a:tailEnd/>
              </a:ln>
            </p:spPr>
            <p:txBody>
              <a:bodyPr/>
              <a:lstStyle/>
              <a:p>
                <a:endParaRPr lang="zh-CN" altLang="en-US"/>
              </a:p>
            </p:txBody>
          </p:sp>
        </p:grpSp>
        <p:sp>
          <p:nvSpPr>
            <p:cNvPr id="13" name="Text Box 17"/>
            <p:cNvSpPr txBox="1">
              <a:spLocks noChangeArrowheads="1"/>
            </p:cNvSpPr>
            <p:nvPr/>
          </p:nvSpPr>
          <p:spPr bwMode="auto">
            <a:xfrm>
              <a:off x="0" y="278"/>
              <a:ext cx="216" cy="29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0000FF"/>
                  </a:solidFill>
                  <a:latin typeface="Tahoma" panose="020B0604030504040204" pitchFamily="34" charset="0"/>
                  <a:ea typeface="宋体" panose="02010600030101010101" pitchFamily="2" charset="-122"/>
                </a:rPr>
                <a:t>A</a:t>
              </a:r>
            </a:p>
          </p:txBody>
        </p:sp>
        <p:sp>
          <p:nvSpPr>
            <p:cNvPr id="14" name="Text Box 18"/>
            <p:cNvSpPr txBox="1">
              <a:spLocks noChangeArrowheads="1"/>
            </p:cNvSpPr>
            <p:nvPr/>
          </p:nvSpPr>
          <p:spPr bwMode="auto">
            <a:xfrm>
              <a:off x="590"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1</a:t>
              </a:r>
            </a:p>
          </p:txBody>
        </p:sp>
        <p:sp>
          <p:nvSpPr>
            <p:cNvPr id="15" name="Text Box 19"/>
            <p:cNvSpPr txBox="1">
              <a:spLocks noChangeArrowheads="1"/>
            </p:cNvSpPr>
            <p:nvPr/>
          </p:nvSpPr>
          <p:spPr bwMode="auto">
            <a:xfrm>
              <a:off x="907"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2</a:t>
              </a:r>
            </a:p>
          </p:txBody>
        </p:sp>
        <p:sp>
          <p:nvSpPr>
            <p:cNvPr id="16" name="Text Box 20"/>
            <p:cNvSpPr txBox="1">
              <a:spLocks noChangeArrowheads="1"/>
            </p:cNvSpPr>
            <p:nvPr/>
          </p:nvSpPr>
          <p:spPr bwMode="auto">
            <a:xfrm>
              <a:off x="1315"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3</a:t>
              </a:r>
            </a:p>
          </p:txBody>
        </p:sp>
        <p:sp>
          <p:nvSpPr>
            <p:cNvPr id="17" name="Text Box 21"/>
            <p:cNvSpPr txBox="1">
              <a:spLocks noChangeArrowheads="1"/>
            </p:cNvSpPr>
            <p:nvPr/>
          </p:nvSpPr>
          <p:spPr bwMode="auto">
            <a:xfrm>
              <a:off x="1678"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4</a:t>
              </a:r>
            </a:p>
          </p:txBody>
        </p:sp>
        <p:sp>
          <p:nvSpPr>
            <p:cNvPr id="18" name="Text Box 22"/>
            <p:cNvSpPr txBox="1">
              <a:spLocks noChangeArrowheads="1"/>
            </p:cNvSpPr>
            <p:nvPr/>
          </p:nvSpPr>
          <p:spPr bwMode="auto">
            <a:xfrm>
              <a:off x="2041"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5</a:t>
              </a:r>
            </a:p>
          </p:txBody>
        </p:sp>
        <p:sp>
          <p:nvSpPr>
            <p:cNvPr id="19" name="Text Box 23"/>
            <p:cNvSpPr txBox="1">
              <a:spLocks noChangeArrowheads="1"/>
            </p:cNvSpPr>
            <p:nvPr/>
          </p:nvSpPr>
          <p:spPr bwMode="auto">
            <a:xfrm>
              <a:off x="3084"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latin typeface="Tahoma" panose="020B0604030504040204" pitchFamily="34" charset="0"/>
                  <a:ea typeface="宋体" panose="02010600030101010101" pitchFamily="2" charset="-122"/>
                </a:rPr>
                <a:t>n</a:t>
              </a:r>
            </a:p>
          </p:txBody>
        </p:sp>
        <p:sp>
          <p:nvSpPr>
            <p:cNvPr id="20" name="Text Box 24"/>
            <p:cNvSpPr txBox="1">
              <a:spLocks noChangeArrowheads="1"/>
            </p:cNvSpPr>
            <p:nvPr/>
          </p:nvSpPr>
          <p:spPr bwMode="auto">
            <a:xfrm>
              <a:off x="4218" y="0"/>
              <a:ext cx="116"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endParaRPr lang="zh-CN" altLang="en-US" b="1">
                <a:latin typeface="Tahoma" panose="020B0604030504040204" pitchFamily="34" charset="0"/>
                <a:ea typeface="宋体" panose="02010600030101010101" pitchFamily="2" charset="-122"/>
              </a:endParaRPr>
            </a:p>
          </p:txBody>
        </p:sp>
        <p:sp>
          <p:nvSpPr>
            <p:cNvPr id="21" name="Text Box 25"/>
            <p:cNvSpPr txBox="1">
              <a:spLocks noChangeArrowheads="1"/>
            </p:cNvSpPr>
            <p:nvPr/>
          </p:nvSpPr>
          <p:spPr bwMode="auto">
            <a:xfrm>
              <a:off x="2495" y="6"/>
              <a:ext cx="407"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ea typeface="宋体" panose="02010600030101010101" pitchFamily="2" charset="-122"/>
                </a:rPr>
                <a:t>……</a:t>
              </a:r>
              <a:endParaRPr lang="en-US" altLang="zh-CN" b="1" dirty="0">
                <a:latin typeface="Tahoma" panose="020B0604030504040204" pitchFamily="34" charset="0"/>
                <a:ea typeface="宋体" panose="02010600030101010101" pitchFamily="2" charset="-122"/>
              </a:endParaRPr>
            </a:p>
          </p:txBody>
        </p:sp>
        <p:sp>
          <p:nvSpPr>
            <p:cNvPr id="22" name="Text Box 26"/>
            <p:cNvSpPr txBox="1">
              <a:spLocks noChangeArrowheads="1"/>
            </p:cNvSpPr>
            <p:nvPr/>
          </p:nvSpPr>
          <p:spPr bwMode="auto">
            <a:xfrm>
              <a:off x="3583" y="6"/>
              <a:ext cx="407"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ea typeface="宋体" panose="02010600030101010101" pitchFamily="2" charset="-122"/>
                </a:rPr>
                <a:t>……</a:t>
              </a:r>
              <a:endParaRPr lang="en-US" altLang="zh-CN" b="1" dirty="0">
                <a:latin typeface="Tahoma" panose="020B0604030504040204" pitchFamily="34" charset="0"/>
                <a:ea typeface="宋体" panose="02010600030101010101" pitchFamily="2" charset="-122"/>
              </a:endParaRPr>
            </a:p>
          </p:txBody>
        </p:sp>
        <p:sp>
          <p:nvSpPr>
            <p:cNvPr id="23" name="Text Box 27"/>
            <p:cNvSpPr txBox="1">
              <a:spLocks noChangeArrowheads="1"/>
            </p:cNvSpPr>
            <p:nvPr/>
          </p:nvSpPr>
          <p:spPr bwMode="auto">
            <a:xfrm>
              <a:off x="544"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1</a:t>
              </a:r>
            </a:p>
          </p:txBody>
        </p:sp>
        <p:sp>
          <p:nvSpPr>
            <p:cNvPr id="24" name="Text Box 28"/>
            <p:cNvSpPr txBox="1">
              <a:spLocks noChangeArrowheads="1"/>
            </p:cNvSpPr>
            <p:nvPr/>
          </p:nvSpPr>
          <p:spPr bwMode="auto">
            <a:xfrm>
              <a:off x="907"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2</a:t>
              </a:r>
            </a:p>
          </p:txBody>
        </p:sp>
        <p:sp>
          <p:nvSpPr>
            <p:cNvPr id="25" name="Text Box 29"/>
            <p:cNvSpPr txBox="1">
              <a:spLocks noChangeArrowheads="1"/>
            </p:cNvSpPr>
            <p:nvPr/>
          </p:nvSpPr>
          <p:spPr bwMode="auto">
            <a:xfrm>
              <a:off x="1270"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3</a:t>
              </a:r>
            </a:p>
          </p:txBody>
        </p:sp>
        <p:sp>
          <p:nvSpPr>
            <p:cNvPr id="26" name="Text Box 30"/>
            <p:cNvSpPr txBox="1">
              <a:spLocks noChangeArrowheads="1"/>
            </p:cNvSpPr>
            <p:nvPr/>
          </p:nvSpPr>
          <p:spPr bwMode="auto">
            <a:xfrm>
              <a:off x="1633"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4</a:t>
              </a:r>
            </a:p>
          </p:txBody>
        </p:sp>
        <p:sp>
          <p:nvSpPr>
            <p:cNvPr id="27" name="Text Box 31"/>
            <p:cNvSpPr txBox="1">
              <a:spLocks noChangeArrowheads="1"/>
            </p:cNvSpPr>
            <p:nvPr/>
          </p:nvSpPr>
          <p:spPr bwMode="auto">
            <a:xfrm>
              <a:off x="1996"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5</a:t>
              </a:r>
            </a:p>
          </p:txBody>
        </p:sp>
        <p:sp>
          <p:nvSpPr>
            <p:cNvPr id="28" name="Text Box 32"/>
            <p:cNvSpPr txBox="1">
              <a:spLocks noChangeArrowheads="1"/>
            </p:cNvSpPr>
            <p:nvPr/>
          </p:nvSpPr>
          <p:spPr bwMode="auto">
            <a:xfrm>
              <a:off x="3084"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i="1" baseline="-25000" dirty="0">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29" name="Text Box 33"/>
            <p:cNvSpPr txBox="1">
              <a:spLocks noChangeArrowheads="1"/>
            </p:cNvSpPr>
            <p:nvPr/>
          </p:nvSpPr>
          <p:spPr bwMode="auto">
            <a:xfrm>
              <a:off x="4218" y="375"/>
              <a:ext cx="116" cy="22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endParaRPr lang="zh-CN" altLang="en-US" b="1" baseline="-25000">
                <a:latin typeface="Tahoma" panose="020B0604030504040204" pitchFamily="34" charset="0"/>
                <a:ea typeface="宋体" panose="02010600030101010101" pitchFamily="2" charset="-122"/>
              </a:endParaRPr>
            </a:p>
          </p:txBody>
        </p:sp>
      </p:grpSp>
      <p:sp>
        <p:nvSpPr>
          <p:cNvPr id="41" name="Rectangle 34"/>
          <p:cNvSpPr txBox="1">
            <a:spLocks noChangeArrowheads="1"/>
          </p:cNvSpPr>
          <p:nvPr/>
        </p:nvSpPr>
        <p:spPr bwMode="auto">
          <a:xfrm>
            <a:off x="107603" y="2492449"/>
            <a:ext cx="1871662" cy="503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zh-CN" altLang="en-US" sz="1800" b="1" dirty="0">
                <a:cs typeface="Times New Roman" panose="02020603050405020304" pitchFamily="18" charset="0"/>
              </a:rPr>
              <a:t>算法流程图</a:t>
            </a:r>
          </a:p>
        </p:txBody>
      </p:sp>
      <p:sp>
        <p:nvSpPr>
          <p:cNvPr id="42" name="AutoShape 35"/>
          <p:cNvSpPr>
            <a:spLocks noChangeArrowheads="1"/>
          </p:cNvSpPr>
          <p:nvPr/>
        </p:nvSpPr>
        <p:spPr bwMode="auto">
          <a:xfrm>
            <a:off x="755303" y="4437137"/>
            <a:ext cx="3598862" cy="647700"/>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A[j].key&gt;temp.key &amp;&amp; j&gt;=1</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AutoShape 36"/>
          <p:cNvSpPr>
            <a:spLocks noChangeArrowheads="1"/>
          </p:cNvSpPr>
          <p:nvPr/>
        </p:nvSpPr>
        <p:spPr bwMode="auto">
          <a:xfrm>
            <a:off x="3347690" y="5156274"/>
            <a:ext cx="1368425" cy="504825"/>
          </a:xfrm>
          <a:prstGeom prst="flowChartProcess">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A[j+1]=temp;</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AutoShape 37"/>
          <p:cNvSpPr>
            <a:spLocks noChangeArrowheads="1"/>
          </p:cNvSpPr>
          <p:nvPr/>
        </p:nvSpPr>
        <p:spPr bwMode="auto">
          <a:xfrm>
            <a:off x="1907828" y="5443612"/>
            <a:ext cx="1223962" cy="649287"/>
          </a:xfrm>
          <a:prstGeom prst="flowChartProcess">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A[j+1]=A[j];</a:t>
            </a:r>
          </a:p>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45" name="Line 38"/>
          <p:cNvSpPr>
            <a:spLocks noChangeShapeType="1"/>
          </p:cNvSpPr>
          <p:nvPr/>
        </p:nvSpPr>
        <p:spPr bwMode="auto">
          <a:xfrm>
            <a:off x="2555528" y="5084837"/>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6" name="Line 39"/>
          <p:cNvSpPr>
            <a:spLocks noChangeShapeType="1"/>
          </p:cNvSpPr>
          <p:nvPr/>
        </p:nvSpPr>
        <p:spPr bwMode="auto">
          <a:xfrm>
            <a:off x="4352579" y="4758479"/>
            <a:ext cx="3174" cy="39779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7" name="Text Box 40"/>
          <p:cNvSpPr txBox="1">
            <a:spLocks noChangeArrowheads="1"/>
          </p:cNvSpPr>
          <p:nvPr/>
        </p:nvSpPr>
        <p:spPr bwMode="auto">
          <a:xfrm>
            <a:off x="2123728" y="5084837"/>
            <a:ext cx="2889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48" name="Text Box 41"/>
          <p:cNvSpPr txBox="1">
            <a:spLocks noChangeArrowheads="1"/>
          </p:cNvSpPr>
          <p:nvPr/>
        </p:nvSpPr>
        <p:spPr bwMode="auto">
          <a:xfrm>
            <a:off x="3923953" y="4797499"/>
            <a:ext cx="2889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49" name="Line 42"/>
          <p:cNvSpPr>
            <a:spLocks noChangeShapeType="1"/>
          </p:cNvSpPr>
          <p:nvPr/>
        </p:nvSpPr>
        <p:spPr bwMode="auto">
          <a:xfrm flipH="1">
            <a:off x="252065" y="6524699"/>
            <a:ext cx="37433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0" name="Line 43"/>
          <p:cNvSpPr>
            <a:spLocks noChangeShapeType="1"/>
          </p:cNvSpPr>
          <p:nvPr/>
        </p:nvSpPr>
        <p:spPr bwMode="auto">
          <a:xfrm>
            <a:off x="252065" y="3394149"/>
            <a:ext cx="0" cy="3130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1" name="AutoShape 44"/>
          <p:cNvSpPr>
            <a:spLocks noChangeArrowheads="1"/>
          </p:cNvSpPr>
          <p:nvPr/>
        </p:nvSpPr>
        <p:spPr bwMode="auto">
          <a:xfrm>
            <a:off x="1766540" y="3211587"/>
            <a:ext cx="1582738" cy="360362"/>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i&lt;=n</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 name="AutoShape 45"/>
          <p:cNvSpPr>
            <a:spLocks noChangeArrowheads="1"/>
          </p:cNvSpPr>
          <p:nvPr/>
        </p:nvSpPr>
        <p:spPr bwMode="auto">
          <a:xfrm>
            <a:off x="1620490" y="3859287"/>
            <a:ext cx="2016125" cy="361950"/>
          </a:xfrm>
          <a:prstGeom prst="flowChartProcess">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temp=A[i];j=i-1;</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Line 46"/>
          <p:cNvSpPr>
            <a:spLocks noChangeShapeType="1"/>
          </p:cNvSpPr>
          <p:nvPr/>
        </p:nvSpPr>
        <p:spPr bwMode="auto">
          <a:xfrm>
            <a:off x="2557115" y="3571949"/>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 name="Line 47"/>
          <p:cNvSpPr>
            <a:spLocks noChangeShapeType="1"/>
          </p:cNvSpPr>
          <p:nvPr/>
        </p:nvSpPr>
        <p:spPr bwMode="auto">
          <a:xfrm>
            <a:off x="2555528" y="4221237"/>
            <a:ext cx="1587" cy="2143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5" name="Line 48"/>
          <p:cNvSpPr>
            <a:spLocks noChangeShapeType="1"/>
          </p:cNvSpPr>
          <p:nvPr/>
        </p:nvSpPr>
        <p:spPr bwMode="auto">
          <a:xfrm>
            <a:off x="252065" y="3394149"/>
            <a:ext cx="15113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6" name="Line 49"/>
          <p:cNvSpPr>
            <a:spLocks noChangeShapeType="1"/>
          </p:cNvSpPr>
          <p:nvPr/>
        </p:nvSpPr>
        <p:spPr bwMode="auto">
          <a:xfrm>
            <a:off x="2555528" y="2421012"/>
            <a:ext cx="0" cy="2143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7" name="AutoShape 50"/>
          <p:cNvSpPr>
            <a:spLocks noChangeArrowheads="1"/>
          </p:cNvSpPr>
          <p:nvPr/>
        </p:nvSpPr>
        <p:spPr bwMode="auto">
          <a:xfrm>
            <a:off x="2123728" y="2636912"/>
            <a:ext cx="863600" cy="360362"/>
          </a:xfrm>
          <a:prstGeom prst="flowChartProcess">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i=2;</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Line 51"/>
          <p:cNvSpPr>
            <a:spLocks noChangeShapeType="1"/>
          </p:cNvSpPr>
          <p:nvPr/>
        </p:nvSpPr>
        <p:spPr bwMode="auto">
          <a:xfrm>
            <a:off x="2555528" y="2997274"/>
            <a:ext cx="0" cy="21431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9" name="Text Box 52"/>
          <p:cNvSpPr txBox="1">
            <a:spLocks noChangeArrowheads="1"/>
          </p:cNvSpPr>
          <p:nvPr/>
        </p:nvSpPr>
        <p:spPr bwMode="auto">
          <a:xfrm>
            <a:off x="2484090" y="3500512"/>
            <a:ext cx="2159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60" name="Line 53"/>
          <p:cNvSpPr>
            <a:spLocks noChangeShapeType="1"/>
          </p:cNvSpPr>
          <p:nvPr/>
        </p:nvSpPr>
        <p:spPr bwMode="auto">
          <a:xfrm>
            <a:off x="3276253" y="3394149"/>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2" name="Text Box 55"/>
          <p:cNvSpPr txBox="1">
            <a:spLocks noChangeArrowheads="1"/>
          </p:cNvSpPr>
          <p:nvPr/>
        </p:nvSpPr>
        <p:spPr bwMode="auto">
          <a:xfrm>
            <a:off x="3420715" y="3068712"/>
            <a:ext cx="2159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63" name="AutoShape 56"/>
          <p:cNvSpPr>
            <a:spLocks noChangeArrowheads="1"/>
          </p:cNvSpPr>
          <p:nvPr/>
        </p:nvSpPr>
        <p:spPr bwMode="auto">
          <a:xfrm>
            <a:off x="2412653" y="2276549"/>
            <a:ext cx="215900" cy="144463"/>
          </a:xfrm>
          <a:prstGeom prst="flowChartConnector">
            <a:avLst/>
          </a:prstGeom>
          <a:solidFill>
            <a:srgbClr val="FFC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64" name="Group 57"/>
          <p:cNvGrpSpPr>
            <a:grpSpLocks/>
          </p:cNvGrpSpPr>
          <p:nvPr/>
        </p:nvGrpSpPr>
        <p:grpSpPr bwMode="auto">
          <a:xfrm>
            <a:off x="539403" y="4758478"/>
            <a:ext cx="2016125" cy="1583655"/>
            <a:chOff x="0" y="0"/>
            <a:chExt cx="1270" cy="998"/>
          </a:xfrm>
        </p:grpSpPr>
        <p:sp>
          <p:nvSpPr>
            <p:cNvPr id="65" name="Line 58"/>
            <p:cNvSpPr>
              <a:spLocks noChangeShapeType="1"/>
            </p:cNvSpPr>
            <p:nvPr/>
          </p:nvSpPr>
          <p:spPr bwMode="auto">
            <a:xfrm>
              <a:off x="1270" y="841"/>
              <a:ext cx="0" cy="15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6" name="Line 59"/>
            <p:cNvSpPr>
              <a:spLocks noChangeShapeType="1"/>
            </p:cNvSpPr>
            <p:nvPr/>
          </p:nvSpPr>
          <p:spPr bwMode="auto">
            <a:xfrm flipH="1">
              <a:off x="0" y="998"/>
              <a:ext cx="127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7" name="Line 60"/>
            <p:cNvSpPr>
              <a:spLocks noChangeShapeType="1"/>
            </p:cNvSpPr>
            <p:nvPr/>
          </p:nvSpPr>
          <p:spPr bwMode="auto">
            <a:xfrm>
              <a:off x="0" y="0"/>
              <a:ext cx="0" cy="99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8" name="Line 61"/>
            <p:cNvSpPr>
              <a:spLocks noChangeShapeType="1"/>
            </p:cNvSpPr>
            <p:nvPr/>
          </p:nvSpPr>
          <p:spPr bwMode="auto">
            <a:xfrm>
              <a:off x="0" y="0"/>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69" name="Line 62"/>
          <p:cNvSpPr>
            <a:spLocks noChangeShapeType="1"/>
          </p:cNvSpPr>
          <p:nvPr/>
        </p:nvSpPr>
        <p:spPr bwMode="auto">
          <a:xfrm>
            <a:off x="3995390" y="5661099"/>
            <a:ext cx="0" cy="863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0" name="矩形 69"/>
          <p:cNvSpPr/>
          <p:nvPr/>
        </p:nvSpPr>
        <p:spPr>
          <a:xfrm>
            <a:off x="412330" y="945849"/>
            <a:ext cx="2810385" cy="523220"/>
          </a:xfrm>
          <a:prstGeom prst="rect">
            <a:avLst/>
          </a:prstGeom>
        </p:spPr>
        <p:txBody>
          <a:bodyPr wrap="none">
            <a:spAutoFit/>
          </a:bodyPr>
          <a:lstStyle/>
          <a:p>
            <a:pPr marL="457200" indent="-457200">
              <a:buClr>
                <a:srgbClr val="FF0000"/>
              </a:buClr>
              <a:buFont typeface="Wingdings" panose="05000000000000000000" pitchFamily="2" charset="2"/>
              <a:buChar char="Ø"/>
            </a:pPr>
            <a:r>
              <a:rPr lang="zh-CN" altLang="en-US" sz="2800" b="1" dirty="0">
                <a:latin typeface="仿宋" panose="02010609060101010101" pitchFamily="49" charset="-122"/>
                <a:ea typeface="仿宋" panose="02010609060101010101" pitchFamily="49" charset="-122"/>
              </a:rPr>
              <a:t>直接插入排序</a:t>
            </a:r>
            <a:endParaRPr lang="zh-CN" altLang="en-US" sz="2800" dirty="0">
              <a:latin typeface="仿宋" panose="02010609060101010101" pitchFamily="49" charset="-122"/>
              <a:ea typeface="仿宋" panose="02010609060101010101" pitchFamily="49" charset="-122"/>
            </a:endParaRPr>
          </a:p>
        </p:txBody>
      </p:sp>
      <p:sp>
        <p:nvSpPr>
          <p:cNvPr id="71" name="AutoShape 56"/>
          <p:cNvSpPr>
            <a:spLocks noChangeArrowheads="1"/>
          </p:cNvSpPr>
          <p:nvPr/>
        </p:nvSpPr>
        <p:spPr bwMode="auto">
          <a:xfrm>
            <a:off x="3850705" y="3172340"/>
            <a:ext cx="793303" cy="409060"/>
          </a:xfrm>
          <a:prstGeom prst="flowChartConnector">
            <a:avLst/>
          </a:prstGeom>
          <a:solidFill>
            <a:srgbClr val="FFC0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1600" dirty="0">
                <a:latin typeface="Times New Roman" panose="02020603050405020304" pitchFamily="18" charset="0"/>
                <a:cs typeface="Times New Roman" panose="02020603050405020304" pitchFamily="18" charset="0"/>
              </a:rPr>
              <a:t>return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411517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blinds(horizontal)">
                                      <p:cBhvr>
                                        <p:cTn id="15" dur="500"/>
                                        <p:tgtEl>
                                          <p:spTgt spid="63"/>
                                        </p:tgtEl>
                                      </p:cBhvr>
                                    </p:animEffect>
                                  </p:childTnLst>
                                </p:cTn>
                              </p:par>
                              <p:par>
                                <p:cTn id="16" presetID="3" presetClass="entr" presetSubtype="1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blinds(horizontal)">
                                      <p:cBhvr>
                                        <p:cTn id="28" dur="500"/>
                                        <p:tgtEl>
                                          <p:spTgt spid="5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linds(horizontal)">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blinds(horizontal)">
                                      <p:cBhvr>
                                        <p:cTn id="36" dur="500"/>
                                        <p:tgtEl>
                                          <p:spTgt spid="5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blinds(horizontal)">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linds(horizont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blinds(horizontal)">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linds(horizontal)">
                                      <p:cBhvr>
                                        <p:cTn id="57" dur="500"/>
                                        <p:tgtEl>
                                          <p:spTgt spid="4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linds(horizontal)">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blinds(horizontal)">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blinds(horizontal)">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blinds(horizontal)">
                                      <p:cBhvr>
                                        <p:cTn id="81" dur="500"/>
                                        <p:tgtEl>
                                          <p:spTgt spid="4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blinds(horizontal)">
                                      <p:cBhvr>
                                        <p:cTn id="86" dur="500"/>
                                        <p:tgtEl>
                                          <p:spTgt spid="69"/>
                                        </p:tgtEl>
                                      </p:cBhvr>
                                    </p:animEffect>
                                  </p:childTnLst>
                                </p:cTn>
                              </p:par>
                              <p:par>
                                <p:cTn id="87" presetID="3" presetClass="entr" presetSubtype="1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blinds(horizontal)">
                                      <p:cBhvr>
                                        <p:cTn id="89" dur="500"/>
                                        <p:tgtEl>
                                          <p:spTgt spid="49"/>
                                        </p:tgtEl>
                                      </p:cBhvr>
                                    </p:animEffect>
                                  </p:childTnLst>
                                </p:cTn>
                              </p:par>
                              <p:par>
                                <p:cTn id="90" presetID="3" presetClass="entr" presetSubtype="1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blinds(horizontal)">
                                      <p:cBhvr>
                                        <p:cTn id="92" dur="500"/>
                                        <p:tgtEl>
                                          <p:spTgt spid="50"/>
                                        </p:tgtEl>
                                      </p:cBhvr>
                                    </p:animEffect>
                                  </p:childTnLst>
                                </p:cTn>
                              </p:par>
                              <p:par>
                                <p:cTn id="93" presetID="3" presetClass="entr" presetSubtype="10" fill="hold"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blinds(horizontal)">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blinds(horizontal)">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0">
                                            <p:txEl>
                                              <p:pRg st="0" end="0"/>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71"/>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autoUpdateAnimBg="0"/>
      <p:bldP spid="43" grpId="0" animBg="1" autoUpdateAnimBg="0"/>
      <p:bldP spid="44" grpId="0" animBg="1" autoUpdateAnimBg="0"/>
      <p:bldP spid="47" grpId="0" autoUpdateAnimBg="0"/>
      <p:bldP spid="48" grpId="0" autoUpdateAnimBg="0"/>
      <p:bldP spid="51" grpId="0" animBg="1" autoUpdateAnimBg="0"/>
      <p:bldP spid="52" grpId="0" animBg="1" autoUpdateAnimBg="0"/>
      <p:bldP spid="57" grpId="0" animBg="1" autoUpdateAnimBg="0"/>
      <p:bldP spid="59" grpId="0" autoUpdateAnimBg="0"/>
      <p:bldP spid="62" grpId="0" autoUpdateAnimBg="0"/>
      <p:bldP spid="63" grpId="0" animBg="1"/>
      <p:bldP spid="70" grpId="0"/>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C08908E-4200-4C91-B6FA-4985ACA40CE7}" type="slidenum">
              <a:rPr lang="zh-CN" altLang="en-US">
                <a:solidFill>
                  <a:schemeClr val="bg1"/>
                </a:solidFill>
                <a:latin typeface="Verdana" panose="020B0604030504040204" pitchFamily="34" charset="0"/>
                <a:ea typeface="宋体" panose="02010600030101010101" pitchFamily="2" charset="-122"/>
              </a:rPr>
              <a:pPr/>
              <a:t>11</a:t>
            </a:fld>
            <a:endParaRPr lang="en-US" altLang="zh-CN" dirty="0">
              <a:solidFill>
                <a:schemeClr val="bg1"/>
              </a:solidFill>
              <a:latin typeface="Verdana" panose="020B0604030504040204" pitchFamily="34" charset="0"/>
              <a:ea typeface="宋体" panose="02010600030101010101" pitchFamily="2" charset="-122"/>
            </a:endParaRPr>
          </a:p>
        </p:txBody>
      </p:sp>
      <p:sp>
        <p:nvSpPr>
          <p:cNvPr id="11267" name="Rectangle 3"/>
          <p:cNvSpPr>
            <a:spLocks noChangeArrowheads="1"/>
          </p:cNvSpPr>
          <p:nvPr/>
        </p:nvSpPr>
        <p:spPr bwMode="auto">
          <a:xfrm>
            <a:off x="1691680" y="2917001"/>
            <a:ext cx="6624638" cy="352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spcBef>
                <a:spcPct val="20000"/>
              </a:spcBef>
              <a:buClr>
                <a:schemeClr val="accent2"/>
              </a:buClr>
              <a:buFont typeface="Wingdings" panose="05000000000000000000" pitchFamily="2" charset="2"/>
              <a:buNone/>
            </a:pPr>
            <a:r>
              <a:rPr lang="en-US" altLang="zh-CN" sz="2600" dirty="0">
                <a:solidFill>
                  <a:srgbClr val="0000FF"/>
                </a:solidFill>
                <a:latin typeface="Times New Roman" panose="02020603050405020304" pitchFamily="18" charset="0"/>
              </a:rPr>
              <a:t>void</a:t>
            </a:r>
            <a:r>
              <a:rPr lang="en-US" altLang="zh-CN" sz="2600" dirty="0">
                <a:latin typeface="Times New Roman" panose="02020603050405020304" pitchFamily="18" charset="0"/>
              </a:rPr>
              <a:t> </a:t>
            </a:r>
            <a:r>
              <a:rPr lang="en-US" altLang="zh-CN" sz="2600" dirty="0" err="1">
                <a:latin typeface="Times New Roman" panose="02020603050405020304" pitchFamily="18" charset="0"/>
              </a:rPr>
              <a:t>insertsort</a:t>
            </a:r>
            <a:r>
              <a:rPr lang="en-US" altLang="zh-CN" sz="2600" dirty="0">
                <a:latin typeface="Times New Roman" panose="02020603050405020304" pitchFamily="18" charset="0"/>
              </a:rPr>
              <a:t>(</a:t>
            </a:r>
            <a:r>
              <a:rPr lang="en-US" altLang="zh-CN" sz="2600" dirty="0" err="1">
                <a:latin typeface="Times New Roman" panose="02020603050405020304" pitchFamily="18" charset="0"/>
              </a:rPr>
              <a:t>elemenType</a:t>
            </a:r>
            <a:r>
              <a:rPr lang="en-US" altLang="zh-CN" sz="2600" dirty="0">
                <a:latin typeface="Times New Roman" panose="02020603050405020304" pitchFamily="18" charset="0"/>
              </a:rPr>
              <a:t> A[]){</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	</a:t>
            </a:r>
            <a:r>
              <a:rPr lang="en-US" altLang="zh-CN" sz="2600" dirty="0">
                <a:solidFill>
                  <a:srgbClr val="0000FF"/>
                </a:solidFill>
                <a:latin typeface="Times New Roman" panose="02020603050405020304" pitchFamily="18" charset="0"/>
              </a:rPr>
              <a:t>for</a:t>
            </a:r>
            <a:r>
              <a:rPr lang="en-US" altLang="zh-CN" sz="2600" dirty="0">
                <a:latin typeface="Times New Roman" panose="02020603050405020304" pitchFamily="18" charset="0"/>
              </a:rPr>
              <a:t> ( </a:t>
            </a:r>
            <a:r>
              <a:rPr lang="en-US" altLang="zh-CN" sz="2600" dirty="0" err="1">
                <a:latin typeface="Times New Roman" panose="02020603050405020304" pitchFamily="18" charset="0"/>
              </a:rPr>
              <a:t>i</a:t>
            </a:r>
            <a:r>
              <a:rPr lang="en-US" altLang="zh-CN" sz="2600" dirty="0">
                <a:latin typeface="Times New Roman" panose="02020603050405020304" pitchFamily="18" charset="0"/>
              </a:rPr>
              <a:t>=2; </a:t>
            </a:r>
            <a:r>
              <a:rPr lang="en-US" altLang="zh-CN" sz="2600" dirty="0" err="1">
                <a:latin typeface="Times New Roman" panose="02020603050405020304" pitchFamily="18" charset="0"/>
              </a:rPr>
              <a:t>i</a:t>
            </a:r>
            <a:r>
              <a:rPr lang="en-US" altLang="zh-CN" sz="2600" dirty="0">
                <a:latin typeface="Times New Roman" panose="02020603050405020304" pitchFamily="18" charset="0"/>
              </a:rPr>
              <a:t>&lt;=n; </a:t>
            </a:r>
            <a:r>
              <a:rPr lang="en-US" altLang="zh-CN" sz="2600" dirty="0" err="1">
                <a:latin typeface="Times New Roman" panose="02020603050405020304" pitchFamily="18" charset="0"/>
              </a:rPr>
              <a:t>i</a:t>
            </a:r>
            <a:r>
              <a:rPr lang="en-US" altLang="zh-CN" sz="2600" dirty="0">
                <a:latin typeface="Times New Roman" panose="02020603050405020304" pitchFamily="18" charset="0"/>
              </a:rPr>
              <a:t>++) {</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		A[0]=A[</a:t>
            </a:r>
            <a:r>
              <a:rPr lang="en-US" altLang="zh-CN" sz="2600" dirty="0" err="1">
                <a:latin typeface="Times New Roman" panose="02020603050405020304" pitchFamily="18" charset="0"/>
              </a:rPr>
              <a:t>i</a:t>
            </a:r>
            <a:r>
              <a:rPr lang="en-US" altLang="zh-CN" sz="2600" dirty="0">
                <a:latin typeface="Times New Roman" panose="02020603050405020304" pitchFamily="18" charset="0"/>
              </a:rPr>
              <a:t>]; j=i-1;</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		</a:t>
            </a:r>
            <a:r>
              <a:rPr lang="en-US" altLang="zh-CN" sz="2600" dirty="0">
                <a:solidFill>
                  <a:srgbClr val="0000FF"/>
                </a:solidFill>
                <a:latin typeface="Times New Roman" panose="02020603050405020304" pitchFamily="18" charset="0"/>
              </a:rPr>
              <a:t>while</a:t>
            </a:r>
            <a:r>
              <a:rPr lang="en-US" altLang="zh-CN" sz="2600" dirty="0">
                <a:latin typeface="Times New Roman" panose="02020603050405020304" pitchFamily="18" charset="0"/>
              </a:rPr>
              <a:t> (A[j].key&gt;A[0].key )</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		  {A[j+1]=A[j];  j--;}</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		A[j+1]=A[0] ;</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	}</a:t>
            </a:r>
          </a:p>
          <a:p>
            <a:pPr eaLnBrk="1" hangingPunct="1">
              <a:lnSpc>
                <a:spcPct val="90000"/>
              </a:lnSpc>
              <a:spcBef>
                <a:spcPct val="20000"/>
              </a:spcBef>
              <a:buClr>
                <a:schemeClr val="accent2"/>
              </a:buClr>
              <a:buFont typeface="Wingdings" panose="05000000000000000000" pitchFamily="2" charset="2"/>
              <a:buNone/>
            </a:pPr>
            <a:r>
              <a:rPr lang="en-US" altLang="zh-CN" sz="2600" dirty="0">
                <a:latin typeface="Times New Roman" panose="02020603050405020304" pitchFamily="18" charset="0"/>
              </a:rPr>
              <a:t>}</a:t>
            </a:r>
          </a:p>
        </p:txBody>
      </p:sp>
      <p:sp>
        <p:nvSpPr>
          <p:cNvPr id="10246" name="Rectangle 34"/>
          <p:cNvSpPr>
            <a:spLocks noChangeArrowheads="1"/>
          </p:cNvSpPr>
          <p:nvPr/>
        </p:nvSpPr>
        <p:spPr bwMode="auto">
          <a:xfrm>
            <a:off x="1402755" y="2061021"/>
            <a:ext cx="360363" cy="467891"/>
          </a:xfrm>
          <a:prstGeom prst="rect">
            <a:avLst/>
          </a:prstGeom>
          <a:solidFill>
            <a:srgbClr val="9900CC"/>
          </a:solidFill>
          <a:ln w="9525">
            <a:solidFill>
              <a:srgbClr val="9900CC"/>
            </a:solidFill>
            <a:miter lim="800000"/>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0247" name="Text Box 35"/>
          <p:cNvSpPr txBox="1">
            <a:spLocks noChangeArrowheads="1"/>
          </p:cNvSpPr>
          <p:nvPr/>
        </p:nvSpPr>
        <p:spPr bwMode="auto">
          <a:xfrm>
            <a:off x="1475780" y="1686688"/>
            <a:ext cx="2873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b="1">
                <a:latin typeface="黑体" panose="02010609060101010101" pitchFamily="49" charset="-122"/>
                <a:ea typeface="黑体" panose="02010609060101010101" pitchFamily="49" charset="-122"/>
              </a:rPr>
              <a:t>0</a:t>
            </a:r>
          </a:p>
        </p:txBody>
      </p:sp>
      <p:grpSp>
        <p:nvGrpSpPr>
          <p:cNvPr id="37" name="Group 4"/>
          <p:cNvGrpSpPr>
            <a:grpSpLocks/>
          </p:cNvGrpSpPr>
          <p:nvPr/>
        </p:nvGrpSpPr>
        <p:grpSpPr bwMode="auto">
          <a:xfrm>
            <a:off x="972543" y="1718223"/>
            <a:ext cx="7200900" cy="803069"/>
            <a:chOff x="0" y="0"/>
            <a:chExt cx="4536" cy="641"/>
          </a:xfrm>
          <a:solidFill>
            <a:srgbClr val="FFFF00"/>
          </a:solidFill>
        </p:grpSpPr>
        <p:grpSp>
          <p:nvGrpSpPr>
            <p:cNvPr id="38" name="Group 5"/>
            <p:cNvGrpSpPr>
              <a:grpSpLocks/>
            </p:cNvGrpSpPr>
            <p:nvPr/>
          </p:nvGrpSpPr>
          <p:grpSpPr bwMode="auto">
            <a:xfrm>
              <a:off x="499" y="278"/>
              <a:ext cx="4037" cy="363"/>
              <a:chOff x="0" y="0"/>
              <a:chExt cx="4037" cy="363"/>
            </a:xfrm>
            <a:grpFill/>
          </p:grpSpPr>
          <p:sp>
            <p:nvSpPr>
              <p:cNvPr id="56" name="Rectangle 6"/>
              <p:cNvSpPr>
                <a:spLocks noChangeArrowheads="1"/>
              </p:cNvSpPr>
              <p:nvPr/>
            </p:nvSpPr>
            <p:spPr bwMode="auto">
              <a:xfrm>
                <a:off x="0" y="0"/>
                <a:ext cx="4037" cy="363"/>
              </a:xfrm>
              <a:prstGeom prst="rect">
                <a:avLst/>
              </a:prstGeom>
              <a:grp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endParaRPr lang="zh-CN" altLang="en-US" b="1">
                  <a:latin typeface="Tahoma" panose="020B0604030504040204" pitchFamily="34" charset="0"/>
                  <a:ea typeface="宋体" panose="02010600030101010101" pitchFamily="2" charset="-122"/>
                </a:endParaRPr>
              </a:p>
            </p:txBody>
          </p:sp>
          <p:sp>
            <p:nvSpPr>
              <p:cNvPr id="57" name="Line 7"/>
              <p:cNvSpPr>
                <a:spLocks noChangeShapeType="1"/>
              </p:cNvSpPr>
              <p:nvPr/>
            </p:nvSpPr>
            <p:spPr bwMode="auto">
              <a:xfrm>
                <a:off x="363" y="0"/>
                <a:ext cx="0" cy="363"/>
              </a:xfrm>
              <a:prstGeom prst="line">
                <a:avLst/>
              </a:prstGeom>
              <a:grpFill/>
              <a:ln w="25400">
                <a:solidFill>
                  <a:schemeClr val="tx1"/>
                </a:solidFill>
                <a:round/>
                <a:headEnd/>
                <a:tailEnd/>
              </a:ln>
            </p:spPr>
            <p:txBody>
              <a:bodyPr/>
              <a:lstStyle/>
              <a:p>
                <a:endParaRPr lang="zh-CN" altLang="en-US"/>
              </a:p>
            </p:txBody>
          </p:sp>
          <p:sp>
            <p:nvSpPr>
              <p:cNvPr id="58" name="Line 8"/>
              <p:cNvSpPr>
                <a:spLocks noChangeShapeType="1"/>
              </p:cNvSpPr>
              <p:nvPr/>
            </p:nvSpPr>
            <p:spPr bwMode="auto">
              <a:xfrm>
                <a:off x="726" y="0"/>
                <a:ext cx="0" cy="363"/>
              </a:xfrm>
              <a:prstGeom prst="line">
                <a:avLst/>
              </a:prstGeom>
              <a:grpFill/>
              <a:ln w="25400">
                <a:solidFill>
                  <a:schemeClr val="tx1"/>
                </a:solidFill>
                <a:round/>
                <a:headEnd/>
                <a:tailEnd/>
              </a:ln>
            </p:spPr>
            <p:txBody>
              <a:bodyPr/>
              <a:lstStyle/>
              <a:p>
                <a:endParaRPr lang="zh-CN" altLang="en-US"/>
              </a:p>
            </p:txBody>
          </p:sp>
          <p:sp>
            <p:nvSpPr>
              <p:cNvPr id="59" name="Line 9"/>
              <p:cNvSpPr>
                <a:spLocks noChangeShapeType="1"/>
              </p:cNvSpPr>
              <p:nvPr/>
            </p:nvSpPr>
            <p:spPr bwMode="auto">
              <a:xfrm>
                <a:off x="1089" y="0"/>
                <a:ext cx="0" cy="363"/>
              </a:xfrm>
              <a:prstGeom prst="line">
                <a:avLst/>
              </a:prstGeom>
              <a:grpFill/>
              <a:ln w="25400">
                <a:solidFill>
                  <a:schemeClr val="tx1"/>
                </a:solidFill>
                <a:round/>
                <a:headEnd/>
                <a:tailEnd/>
              </a:ln>
            </p:spPr>
            <p:txBody>
              <a:bodyPr/>
              <a:lstStyle/>
              <a:p>
                <a:endParaRPr lang="zh-CN" altLang="en-US"/>
              </a:p>
            </p:txBody>
          </p:sp>
          <p:sp>
            <p:nvSpPr>
              <p:cNvPr id="60" name="Line 10"/>
              <p:cNvSpPr>
                <a:spLocks noChangeShapeType="1"/>
              </p:cNvSpPr>
              <p:nvPr/>
            </p:nvSpPr>
            <p:spPr bwMode="auto">
              <a:xfrm>
                <a:off x="1452" y="0"/>
                <a:ext cx="0" cy="363"/>
              </a:xfrm>
              <a:prstGeom prst="line">
                <a:avLst/>
              </a:prstGeom>
              <a:grpFill/>
              <a:ln w="25400">
                <a:solidFill>
                  <a:schemeClr val="tx1"/>
                </a:solidFill>
                <a:round/>
                <a:headEnd/>
                <a:tailEnd/>
              </a:ln>
            </p:spPr>
            <p:txBody>
              <a:bodyPr/>
              <a:lstStyle/>
              <a:p>
                <a:endParaRPr lang="zh-CN" altLang="en-US"/>
              </a:p>
            </p:txBody>
          </p:sp>
          <p:sp>
            <p:nvSpPr>
              <p:cNvPr id="61" name="Line 11"/>
              <p:cNvSpPr>
                <a:spLocks noChangeShapeType="1"/>
              </p:cNvSpPr>
              <p:nvPr/>
            </p:nvSpPr>
            <p:spPr bwMode="auto">
              <a:xfrm>
                <a:off x="1815" y="0"/>
                <a:ext cx="0" cy="363"/>
              </a:xfrm>
              <a:prstGeom prst="line">
                <a:avLst/>
              </a:prstGeom>
              <a:grpFill/>
              <a:ln w="25400">
                <a:solidFill>
                  <a:schemeClr val="tx1"/>
                </a:solidFill>
                <a:round/>
                <a:headEnd/>
                <a:tailEnd/>
              </a:ln>
            </p:spPr>
            <p:txBody>
              <a:bodyPr/>
              <a:lstStyle/>
              <a:p>
                <a:endParaRPr lang="zh-CN" altLang="en-US"/>
              </a:p>
            </p:txBody>
          </p:sp>
          <p:sp>
            <p:nvSpPr>
              <p:cNvPr id="62" name="Line 12"/>
              <p:cNvSpPr>
                <a:spLocks noChangeShapeType="1"/>
              </p:cNvSpPr>
              <p:nvPr/>
            </p:nvSpPr>
            <p:spPr bwMode="auto">
              <a:xfrm>
                <a:off x="2178" y="0"/>
                <a:ext cx="0" cy="363"/>
              </a:xfrm>
              <a:prstGeom prst="line">
                <a:avLst/>
              </a:prstGeom>
              <a:grpFill/>
              <a:ln w="25400">
                <a:solidFill>
                  <a:schemeClr val="tx1"/>
                </a:solidFill>
                <a:round/>
                <a:headEnd/>
                <a:tailEnd/>
              </a:ln>
            </p:spPr>
            <p:txBody>
              <a:bodyPr/>
              <a:lstStyle/>
              <a:p>
                <a:endParaRPr lang="zh-CN" altLang="en-US"/>
              </a:p>
            </p:txBody>
          </p:sp>
          <p:sp>
            <p:nvSpPr>
              <p:cNvPr id="63" name="Line 13"/>
              <p:cNvSpPr>
                <a:spLocks noChangeShapeType="1"/>
              </p:cNvSpPr>
              <p:nvPr/>
            </p:nvSpPr>
            <p:spPr bwMode="auto">
              <a:xfrm>
                <a:off x="2541" y="0"/>
                <a:ext cx="0" cy="363"/>
              </a:xfrm>
              <a:prstGeom prst="line">
                <a:avLst/>
              </a:prstGeom>
              <a:grpFill/>
              <a:ln w="25400">
                <a:solidFill>
                  <a:schemeClr val="tx1"/>
                </a:solidFill>
                <a:round/>
                <a:headEnd/>
                <a:tailEnd/>
              </a:ln>
            </p:spPr>
            <p:txBody>
              <a:bodyPr/>
              <a:lstStyle/>
              <a:p>
                <a:endParaRPr lang="zh-CN" altLang="en-US"/>
              </a:p>
            </p:txBody>
          </p:sp>
          <p:sp>
            <p:nvSpPr>
              <p:cNvPr id="64" name="Line 14"/>
              <p:cNvSpPr>
                <a:spLocks noChangeShapeType="1"/>
              </p:cNvSpPr>
              <p:nvPr/>
            </p:nvSpPr>
            <p:spPr bwMode="auto">
              <a:xfrm>
                <a:off x="2903" y="0"/>
                <a:ext cx="0" cy="363"/>
              </a:xfrm>
              <a:prstGeom prst="line">
                <a:avLst/>
              </a:prstGeom>
              <a:grpFill/>
              <a:ln w="25400">
                <a:solidFill>
                  <a:schemeClr val="tx1"/>
                </a:solidFill>
                <a:round/>
                <a:headEnd/>
                <a:tailEnd/>
              </a:ln>
            </p:spPr>
            <p:txBody>
              <a:bodyPr/>
              <a:lstStyle/>
              <a:p>
                <a:endParaRPr lang="zh-CN" altLang="en-US"/>
              </a:p>
            </p:txBody>
          </p:sp>
          <p:sp>
            <p:nvSpPr>
              <p:cNvPr id="65" name="Line 15"/>
              <p:cNvSpPr>
                <a:spLocks noChangeShapeType="1"/>
              </p:cNvSpPr>
              <p:nvPr/>
            </p:nvSpPr>
            <p:spPr bwMode="auto">
              <a:xfrm>
                <a:off x="3312" y="0"/>
                <a:ext cx="0" cy="363"/>
              </a:xfrm>
              <a:prstGeom prst="line">
                <a:avLst/>
              </a:prstGeom>
              <a:grpFill/>
              <a:ln w="25400">
                <a:solidFill>
                  <a:schemeClr val="tx1"/>
                </a:solidFill>
                <a:round/>
                <a:headEnd/>
                <a:tailEnd/>
              </a:ln>
            </p:spPr>
            <p:txBody>
              <a:bodyPr/>
              <a:lstStyle/>
              <a:p>
                <a:endParaRPr lang="zh-CN" altLang="en-US"/>
              </a:p>
            </p:txBody>
          </p:sp>
          <p:sp>
            <p:nvSpPr>
              <p:cNvPr id="66" name="Line 16"/>
              <p:cNvSpPr>
                <a:spLocks noChangeShapeType="1"/>
              </p:cNvSpPr>
              <p:nvPr/>
            </p:nvSpPr>
            <p:spPr bwMode="auto">
              <a:xfrm>
                <a:off x="3675" y="0"/>
                <a:ext cx="0" cy="363"/>
              </a:xfrm>
              <a:prstGeom prst="line">
                <a:avLst/>
              </a:prstGeom>
              <a:grpFill/>
              <a:ln w="25400">
                <a:solidFill>
                  <a:schemeClr val="tx1"/>
                </a:solidFill>
                <a:round/>
                <a:headEnd/>
                <a:tailEnd/>
              </a:ln>
            </p:spPr>
            <p:txBody>
              <a:bodyPr/>
              <a:lstStyle/>
              <a:p>
                <a:endParaRPr lang="zh-CN" altLang="en-US"/>
              </a:p>
            </p:txBody>
          </p:sp>
        </p:grpSp>
        <p:sp>
          <p:nvSpPr>
            <p:cNvPr id="39" name="Text Box 17"/>
            <p:cNvSpPr txBox="1">
              <a:spLocks noChangeArrowheads="1"/>
            </p:cNvSpPr>
            <p:nvPr/>
          </p:nvSpPr>
          <p:spPr bwMode="auto">
            <a:xfrm>
              <a:off x="0" y="278"/>
              <a:ext cx="216" cy="29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0000FF"/>
                  </a:solidFill>
                  <a:latin typeface="Tahoma" panose="020B0604030504040204" pitchFamily="34" charset="0"/>
                  <a:ea typeface="宋体" panose="02010600030101010101" pitchFamily="2" charset="-122"/>
                </a:rPr>
                <a:t>A</a:t>
              </a:r>
            </a:p>
          </p:txBody>
        </p:sp>
        <p:sp>
          <p:nvSpPr>
            <p:cNvPr id="40" name="Text Box 18"/>
            <p:cNvSpPr txBox="1">
              <a:spLocks noChangeArrowheads="1"/>
            </p:cNvSpPr>
            <p:nvPr/>
          </p:nvSpPr>
          <p:spPr bwMode="auto">
            <a:xfrm>
              <a:off x="590"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1</a:t>
              </a:r>
            </a:p>
          </p:txBody>
        </p:sp>
        <p:sp>
          <p:nvSpPr>
            <p:cNvPr id="41" name="Text Box 19"/>
            <p:cNvSpPr txBox="1">
              <a:spLocks noChangeArrowheads="1"/>
            </p:cNvSpPr>
            <p:nvPr/>
          </p:nvSpPr>
          <p:spPr bwMode="auto">
            <a:xfrm>
              <a:off x="907"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2</a:t>
              </a:r>
            </a:p>
          </p:txBody>
        </p:sp>
        <p:sp>
          <p:nvSpPr>
            <p:cNvPr id="42" name="Text Box 20"/>
            <p:cNvSpPr txBox="1">
              <a:spLocks noChangeArrowheads="1"/>
            </p:cNvSpPr>
            <p:nvPr/>
          </p:nvSpPr>
          <p:spPr bwMode="auto">
            <a:xfrm>
              <a:off x="1315"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3</a:t>
              </a:r>
            </a:p>
          </p:txBody>
        </p:sp>
        <p:sp>
          <p:nvSpPr>
            <p:cNvPr id="43" name="Text Box 21"/>
            <p:cNvSpPr txBox="1">
              <a:spLocks noChangeArrowheads="1"/>
            </p:cNvSpPr>
            <p:nvPr/>
          </p:nvSpPr>
          <p:spPr bwMode="auto">
            <a:xfrm>
              <a:off x="1678"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4</a:t>
              </a:r>
            </a:p>
          </p:txBody>
        </p:sp>
        <p:sp>
          <p:nvSpPr>
            <p:cNvPr id="44" name="Text Box 22"/>
            <p:cNvSpPr txBox="1">
              <a:spLocks noChangeArrowheads="1"/>
            </p:cNvSpPr>
            <p:nvPr/>
          </p:nvSpPr>
          <p:spPr bwMode="auto">
            <a:xfrm>
              <a:off x="2041"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latin typeface="Tahoma" panose="020B0604030504040204" pitchFamily="34" charset="0"/>
                  <a:ea typeface="宋体" panose="02010600030101010101" pitchFamily="2" charset="-122"/>
                </a:rPr>
                <a:t>5</a:t>
              </a:r>
            </a:p>
          </p:txBody>
        </p:sp>
        <p:sp>
          <p:nvSpPr>
            <p:cNvPr id="45" name="Text Box 23"/>
            <p:cNvSpPr txBox="1">
              <a:spLocks noChangeArrowheads="1"/>
            </p:cNvSpPr>
            <p:nvPr/>
          </p:nvSpPr>
          <p:spPr bwMode="auto">
            <a:xfrm>
              <a:off x="3084" y="6"/>
              <a:ext cx="209"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latin typeface="Tahoma" panose="020B0604030504040204" pitchFamily="34" charset="0"/>
                  <a:ea typeface="宋体" panose="02010600030101010101" pitchFamily="2" charset="-122"/>
                </a:rPr>
                <a:t>n</a:t>
              </a:r>
            </a:p>
          </p:txBody>
        </p:sp>
        <p:sp>
          <p:nvSpPr>
            <p:cNvPr id="46" name="Text Box 24"/>
            <p:cNvSpPr txBox="1">
              <a:spLocks noChangeArrowheads="1"/>
            </p:cNvSpPr>
            <p:nvPr/>
          </p:nvSpPr>
          <p:spPr bwMode="auto">
            <a:xfrm>
              <a:off x="4218" y="0"/>
              <a:ext cx="116"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endParaRPr lang="zh-CN" altLang="en-US" b="1">
                <a:latin typeface="Tahoma" panose="020B0604030504040204" pitchFamily="34" charset="0"/>
                <a:ea typeface="宋体" panose="02010600030101010101" pitchFamily="2" charset="-122"/>
              </a:endParaRPr>
            </a:p>
          </p:txBody>
        </p:sp>
        <p:sp>
          <p:nvSpPr>
            <p:cNvPr id="47" name="Text Box 25"/>
            <p:cNvSpPr txBox="1">
              <a:spLocks noChangeArrowheads="1"/>
            </p:cNvSpPr>
            <p:nvPr/>
          </p:nvSpPr>
          <p:spPr bwMode="auto">
            <a:xfrm>
              <a:off x="2495" y="6"/>
              <a:ext cx="407"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ea typeface="宋体" panose="02010600030101010101" pitchFamily="2" charset="-122"/>
                </a:rPr>
                <a:t>……</a:t>
              </a:r>
              <a:endParaRPr lang="en-US" altLang="zh-CN" b="1" dirty="0">
                <a:latin typeface="Tahoma" panose="020B0604030504040204" pitchFamily="34" charset="0"/>
                <a:ea typeface="宋体" panose="02010600030101010101" pitchFamily="2" charset="-122"/>
              </a:endParaRPr>
            </a:p>
          </p:txBody>
        </p:sp>
        <p:sp>
          <p:nvSpPr>
            <p:cNvPr id="48" name="Text Box 26"/>
            <p:cNvSpPr txBox="1">
              <a:spLocks noChangeArrowheads="1"/>
            </p:cNvSpPr>
            <p:nvPr/>
          </p:nvSpPr>
          <p:spPr bwMode="auto">
            <a:xfrm>
              <a:off x="3583" y="6"/>
              <a:ext cx="407" cy="29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ea typeface="宋体" panose="02010600030101010101" pitchFamily="2" charset="-122"/>
                </a:rPr>
                <a:t>……</a:t>
              </a:r>
              <a:endParaRPr lang="en-US" altLang="zh-CN" b="1" dirty="0">
                <a:latin typeface="Tahoma" panose="020B0604030504040204" pitchFamily="34" charset="0"/>
                <a:ea typeface="宋体" panose="02010600030101010101" pitchFamily="2" charset="-122"/>
              </a:endParaRPr>
            </a:p>
          </p:txBody>
        </p:sp>
        <p:sp>
          <p:nvSpPr>
            <p:cNvPr id="49" name="Text Box 27"/>
            <p:cNvSpPr txBox="1">
              <a:spLocks noChangeArrowheads="1"/>
            </p:cNvSpPr>
            <p:nvPr/>
          </p:nvSpPr>
          <p:spPr bwMode="auto">
            <a:xfrm>
              <a:off x="544"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1</a:t>
              </a:r>
            </a:p>
          </p:txBody>
        </p:sp>
        <p:sp>
          <p:nvSpPr>
            <p:cNvPr id="50" name="Text Box 28"/>
            <p:cNvSpPr txBox="1">
              <a:spLocks noChangeArrowheads="1"/>
            </p:cNvSpPr>
            <p:nvPr/>
          </p:nvSpPr>
          <p:spPr bwMode="auto">
            <a:xfrm>
              <a:off x="907"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2</a:t>
              </a:r>
            </a:p>
          </p:txBody>
        </p:sp>
        <p:sp>
          <p:nvSpPr>
            <p:cNvPr id="51" name="Text Box 29"/>
            <p:cNvSpPr txBox="1">
              <a:spLocks noChangeArrowheads="1"/>
            </p:cNvSpPr>
            <p:nvPr/>
          </p:nvSpPr>
          <p:spPr bwMode="auto">
            <a:xfrm>
              <a:off x="1270"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3</a:t>
              </a:r>
            </a:p>
          </p:txBody>
        </p:sp>
        <p:sp>
          <p:nvSpPr>
            <p:cNvPr id="52" name="Text Box 30"/>
            <p:cNvSpPr txBox="1">
              <a:spLocks noChangeArrowheads="1"/>
            </p:cNvSpPr>
            <p:nvPr/>
          </p:nvSpPr>
          <p:spPr bwMode="auto">
            <a:xfrm>
              <a:off x="1633"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4</a:t>
              </a:r>
            </a:p>
          </p:txBody>
        </p:sp>
        <p:sp>
          <p:nvSpPr>
            <p:cNvPr id="53" name="Text Box 31"/>
            <p:cNvSpPr txBox="1">
              <a:spLocks noChangeArrowheads="1"/>
            </p:cNvSpPr>
            <p:nvPr/>
          </p:nvSpPr>
          <p:spPr bwMode="auto">
            <a:xfrm>
              <a:off x="1996"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1" baseline="-25000" dirty="0">
                  <a:latin typeface="Tahoma" panose="020B0604030504040204" pitchFamily="34" charset="0"/>
                  <a:ea typeface="宋体" panose="02010600030101010101" pitchFamily="2" charset="-122"/>
                </a:rPr>
                <a:t>5</a:t>
              </a:r>
            </a:p>
          </p:txBody>
        </p:sp>
        <p:sp>
          <p:nvSpPr>
            <p:cNvPr id="54" name="Text Box 32"/>
            <p:cNvSpPr txBox="1">
              <a:spLocks noChangeArrowheads="1"/>
            </p:cNvSpPr>
            <p:nvPr/>
          </p:nvSpPr>
          <p:spPr bwMode="auto">
            <a:xfrm>
              <a:off x="3084" y="288"/>
              <a:ext cx="259" cy="31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i="1" baseline="-25000" dirty="0">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55" name="Text Box 33"/>
            <p:cNvSpPr txBox="1">
              <a:spLocks noChangeArrowheads="1"/>
            </p:cNvSpPr>
            <p:nvPr/>
          </p:nvSpPr>
          <p:spPr bwMode="auto">
            <a:xfrm>
              <a:off x="4218" y="375"/>
              <a:ext cx="116" cy="22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endParaRPr lang="zh-CN" altLang="en-US" b="1" baseline="-25000">
                <a:latin typeface="Tahoma" panose="020B0604030504040204" pitchFamily="34" charset="0"/>
                <a:ea typeface="宋体" panose="02010600030101010101" pitchFamily="2" charset="-122"/>
              </a:endParaRPr>
            </a:p>
          </p:txBody>
        </p:sp>
      </p:grpSp>
      <p:grpSp>
        <p:nvGrpSpPr>
          <p:cNvPr id="68" name="组合 67"/>
          <p:cNvGrpSpPr/>
          <p:nvPr/>
        </p:nvGrpSpPr>
        <p:grpSpPr>
          <a:xfrm>
            <a:off x="-1548680" y="82396"/>
            <a:ext cx="8638519" cy="785699"/>
            <a:chOff x="-1226995" y="1867387"/>
            <a:chExt cx="8913447" cy="800605"/>
          </a:xfrm>
        </p:grpSpPr>
        <p:grpSp>
          <p:nvGrpSpPr>
            <p:cNvPr id="69" name="组合 68"/>
            <p:cNvGrpSpPr/>
            <p:nvPr/>
          </p:nvGrpSpPr>
          <p:grpSpPr>
            <a:xfrm>
              <a:off x="-1226995" y="1867387"/>
              <a:ext cx="8913447" cy="800605"/>
              <a:chOff x="-1268020" y="1327471"/>
              <a:chExt cx="8913447" cy="800605"/>
            </a:xfrm>
          </p:grpSpPr>
          <p:sp>
            <p:nvSpPr>
              <p:cNvPr id="71"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7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70" name="图片 69"/>
            <p:cNvPicPr>
              <a:picLocks noChangeAspect="1"/>
            </p:cNvPicPr>
            <p:nvPr/>
          </p:nvPicPr>
          <p:blipFill>
            <a:blip r:embed="rId2" cstate="print"/>
            <a:stretch>
              <a:fillRect/>
            </a:stretch>
          </p:blipFill>
          <p:spPr>
            <a:xfrm>
              <a:off x="1189825" y="2023053"/>
              <a:ext cx="495511" cy="423803"/>
            </a:xfrm>
            <a:prstGeom prst="rect">
              <a:avLst/>
            </a:prstGeom>
          </p:spPr>
        </p:pic>
      </p:grpSp>
      <p:sp>
        <p:nvSpPr>
          <p:cNvPr id="73" name="矩形 72"/>
          <p:cNvSpPr/>
          <p:nvPr/>
        </p:nvSpPr>
        <p:spPr>
          <a:xfrm>
            <a:off x="412330" y="945849"/>
            <a:ext cx="2810385" cy="523220"/>
          </a:xfrm>
          <a:prstGeom prst="rect">
            <a:avLst/>
          </a:prstGeom>
        </p:spPr>
        <p:txBody>
          <a:bodyPr wrap="none">
            <a:spAutoFit/>
          </a:bodyPr>
          <a:lstStyle/>
          <a:p>
            <a:pPr marL="457200" indent="-457200">
              <a:buClr>
                <a:srgbClr val="FF0000"/>
              </a:buClr>
              <a:buFont typeface="Wingdings" panose="05000000000000000000" pitchFamily="2" charset="2"/>
              <a:buChar char="Ø"/>
            </a:pPr>
            <a:r>
              <a:rPr lang="zh-CN" altLang="en-US" sz="2800" b="1" dirty="0">
                <a:latin typeface="仿宋" panose="02010609060101010101" pitchFamily="49" charset="-122"/>
                <a:ea typeface="仿宋" panose="02010609060101010101" pitchFamily="49" charset="-122"/>
              </a:rPr>
              <a:t>直接插入排序</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736353158"/>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267">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C3048B2-7356-44A6-B260-E17F730F0C84}" type="slidenum">
              <a:rPr lang="zh-CN" altLang="en-US">
                <a:latin typeface="Verdana" panose="020B0604030504040204" pitchFamily="34" charset="0"/>
                <a:ea typeface="宋体" panose="02010600030101010101" pitchFamily="2" charset="-122"/>
              </a:rPr>
              <a:pPr/>
              <a:t>12</a:t>
            </a:fld>
            <a:endParaRPr lang="en-US" altLang="zh-CN">
              <a:latin typeface="Verdana" panose="020B0604030504040204" pitchFamily="34" charset="0"/>
              <a:ea typeface="宋体" panose="02010600030101010101" pitchFamily="2" charset="-122"/>
            </a:endParaRPr>
          </a:p>
        </p:txBody>
      </p:sp>
      <p:sp>
        <p:nvSpPr>
          <p:cNvPr id="12291" name="Rectangle 3"/>
          <p:cNvSpPr>
            <a:spLocks noGrp="1" noChangeArrowheads="1"/>
          </p:cNvSpPr>
          <p:nvPr>
            <p:ph type="body" idx="1"/>
          </p:nvPr>
        </p:nvSpPr>
        <p:spPr>
          <a:xfrm>
            <a:off x="539552" y="1052736"/>
            <a:ext cx="7772400" cy="4464050"/>
          </a:xfrm>
        </p:spPr>
        <p:txBody>
          <a:bodyPr/>
          <a:lstStyle/>
          <a:p>
            <a:pPr eaLnBrk="1" hangingPunct="1">
              <a:lnSpc>
                <a:spcPct val="80000"/>
              </a:lnSpc>
              <a:buClr>
                <a:srgbClr val="FF0000"/>
              </a:buClr>
              <a:buFont typeface="Wingdings" panose="05000000000000000000" pitchFamily="2" charset="2"/>
              <a:buChar char="Ø"/>
              <a:defRPr/>
            </a:pPr>
            <a:r>
              <a:rPr lang="zh-CN" altLang="en-US" sz="2800" b="1" dirty="0">
                <a:latin typeface="CG Times" charset="0"/>
              </a:rPr>
              <a:t>直接插入排序</a:t>
            </a:r>
            <a:r>
              <a:rPr lang="zh-CN" altLang="en-US" sz="2800" b="1" dirty="0">
                <a:solidFill>
                  <a:schemeClr val="accent2"/>
                </a:solidFill>
                <a:latin typeface="CG Times" charset="0"/>
              </a:rPr>
              <a:t>算法分析</a:t>
            </a:r>
          </a:p>
          <a:p>
            <a:pPr eaLnBrk="1" hangingPunct="1">
              <a:buClr>
                <a:srgbClr val="FF0000"/>
              </a:buClr>
              <a:defRPr/>
            </a:pPr>
            <a:r>
              <a:rPr lang="zh-CN" altLang="en-US" sz="2000" b="1" dirty="0">
                <a:latin typeface="宋体" pitchFamily="2" charset="-122"/>
              </a:rPr>
              <a:t>稳定性：  稳定排序。</a:t>
            </a:r>
          </a:p>
          <a:p>
            <a:pPr eaLnBrk="1" hangingPunct="1">
              <a:buClr>
                <a:srgbClr val="FF0000"/>
              </a:buClr>
              <a:defRPr/>
            </a:pPr>
            <a:r>
              <a:rPr lang="zh-CN" altLang="en-US" sz="2000" b="1" dirty="0"/>
              <a:t>空间性能</a:t>
            </a:r>
            <a:r>
              <a:rPr lang="en-US" altLang="zh-CN" sz="2000" b="1" dirty="0"/>
              <a:t>:   </a:t>
            </a:r>
            <a:r>
              <a:rPr lang="zh-CN" altLang="en-US" sz="2000" b="1" dirty="0">
                <a:latin typeface="宋体" pitchFamily="2" charset="-122"/>
              </a:rPr>
              <a:t>需要一个记录的辅助存储空间</a:t>
            </a:r>
            <a:r>
              <a:rPr lang="zh-CN" altLang="en-US" sz="2000" b="1" dirty="0"/>
              <a:t> 。</a:t>
            </a:r>
          </a:p>
          <a:p>
            <a:pPr eaLnBrk="1" hangingPunct="1">
              <a:buClr>
                <a:srgbClr val="FF0000"/>
              </a:buClr>
              <a:defRPr/>
            </a:pPr>
            <a:r>
              <a:rPr lang="zh-CN" altLang="en-US" sz="2000" b="1" dirty="0"/>
              <a:t>时间性能</a:t>
            </a:r>
            <a:r>
              <a:rPr lang="en-US" altLang="zh-CN" sz="2000" b="1" dirty="0"/>
              <a:t>:   </a:t>
            </a:r>
            <a:r>
              <a:rPr lang="zh-CN" altLang="en-US" sz="2000" b="1" dirty="0">
                <a:latin typeface="宋体" pitchFamily="2" charset="-122"/>
              </a:rPr>
              <a:t>与数据表初始状态有关</a:t>
            </a:r>
          </a:p>
          <a:p>
            <a:pPr eaLnBrk="1" hangingPunct="1">
              <a:buFont typeface="Wingdings" panose="05000000000000000000" pitchFamily="2" charset="2"/>
              <a:buNone/>
              <a:defRPr/>
            </a:pPr>
            <a:r>
              <a:rPr lang="zh-CN" altLang="en-US" sz="2000" dirty="0"/>
              <a:t>                </a:t>
            </a:r>
            <a:r>
              <a:rPr lang="zh-CN" altLang="en-US" sz="2000" b="1" dirty="0">
                <a:solidFill>
                  <a:srgbClr val="008000"/>
                </a:solidFill>
              </a:rPr>
              <a:t>最好（有序）  最坏（逆序）    平均</a:t>
            </a:r>
          </a:p>
          <a:p>
            <a:pPr eaLnBrk="1" hangingPunct="1">
              <a:buFont typeface="Wingdings" panose="05000000000000000000" pitchFamily="2" charset="2"/>
              <a:buNone/>
              <a:defRPr/>
            </a:pPr>
            <a:r>
              <a:rPr lang="zh-CN" altLang="en-US" sz="2000" dirty="0"/>
              <a:t>        </a:t>
            </a:r>
            <a:r>
              <a:rPr lang="zh-CN" altLang="en-US" sz="2000" b="1" dirty="0">
                <a:solidFill>
                  <a:srgbClr val="008000"/>
                </a:solidFill>
              </a:rPr>
              <a:t>比较：</a:t>
            </a:r>
            <a:r>
              <a:rPr lang="zh-CN" altLang="en-US" sz="2000" dirty="0"/>
              <a:t>  </a:t>
            </a:r>
            <a:r>
              <a:rPr lang="en-US" altLang="zh-CN" sz="2000" dirty="0"/>
              <a:t>n-1             (n+2)(n-1)/2          O(n</a:t>
            </a:r>
            <a:r>
              <a:rPr lang="en-US" altLang="zh-CN" sz="2000" baseline="30000" dirty="0"/>
              <a:t>2</a:t>
            </a:r>
            <a:r>
              <a:rPr lang="en-US" altLang="zh-CN" sz="2000" dirty="0"/>
              <a:t>)</a:t>
            </a:r>
          </a:p>
          <a:p>
            <a:pPr eaLnBrk="1" hangingPunct="1">
              <a:buFont typeface="Wingdings" panose="05000000000000000000" pitchFamily="2" charset="2"/>
              <a:buNone/>
              <a:defRPr/>
            </a:pPr>
            <a:r>
              <a:rPr lang="en-US" altLang="zh-CN" sz="2000" dirty="0"/>
              <a:t>        </a:t>
            </a:r>
            <a:r>
              <a:rPr lang="zh-CN" altLang="en-US" sz="2000" b="1" dirty="0">
                <a:solidFill>
                  <a:srgbClr val="008000"/>
                </a:solidFill>
              </a:rPr>
              <a:t>移动：</a:t>
            </a:r>
            <a:r>
              <a:rPr lang="zh-CN" altLang="en-US" sz="2000" dirty="0"/>
              <a:t>  </a:t>
            </a:r>
            <a:r>
              <a:rPr lang="en-US" altLang="zh-CN" sz="2000" dirty="0"/>
              <a:t>2(n-1)         (n+4)(n-1)/2</a:t>
            </a:r>
          </a:p>
          <a:p>
            <a:pPr eaLnBrk="1" hangingPunct="1">
              <a:buClr>
                <a:srgbClr val="FF0000"/>
              </a:buClr>
              <a:buFont typeface="Wingdings" panose="05000000000000000000" pitchFamily="2" charset="2"/>
              <a:buChar char="l"/>
              <a:defRPr/>
            </a:pPr>
            <a:r>
              <a:rPr lang="zh-CN" altLang="en-US" sz="2000" b="1" dirty="0">
                <a:latin typeface="宋体" pitchFamily="2" charset="-122"/>
              </a:rPr>
              <a:t>因而适用于基本有序，规模小的数据</a:t>
            </a:r>
          </a:p>
          <a:p>
            <a:pPr marL="0" indent="0" eaLnBrk="1" hangingPunct="1">
              <a:lnSpc>
                <a:spcPct val="80000"/>
              </a:lnSpc>
              <a:buClr>
                <a:srgbClr val="FF0000"/>
              </a:buClr>
              <a:buNone/>
              <a:defRPr/>
            </a:pPr>
            <a:endParaRPr lang="en-US" altLang="zh-CN" sz="2000" b="1" dirty="0">
              <a:solidFill>
                <a:schemeClr val="accent2"/>
              </a:solidFill>
            </a:endParaRPr>
          </a:p>
          <a:p>
            <a:pPr marL="0" indent="0" eaLnBrk="1" hangingPunct="1">
              <a:lnSpc>
                <a:spcPct val="80000"/>
              </a:lnSpc>
              <a:buClr>
                <a:srgbClr val="FF0000"/>
              </a:buClr>
              <a:buNone/>
              <a:defRPr/>
            </a:pPr>
            <a:endParaRPr lang="en-US" altLang="zh-CN" sz="2000" b="1" dirty="0">
              <a:solidFill>
                <a:schemeClr val="accent2"/>
              </a:solidFill>
            </a:endParaRPr>
          </a:p>
          <a:p>
            <a:pPr marL="0" indent="0" eaLnBrk="1" hangingPunct="1">
              <a:buClr>
                <a:srgbClr val="FF0000"/>
              </a:buClr>
              <a:buNone/>
              <a:defRPr/>
            </a:pPr>
            <a:r>
              <a:rPr lang="en-US" altLang="zh-CN" sz="2000" b="1" dirty="0">
                <a:solidFill>
                  <a:schemeClr val="accent2"/>
                </a:solidFill>
              </a:rPr>
              <a:t>      </a:t>
            </a:r>
            <a:r>
              <a:rPr lang="zh-CN" altLang="en-US" sz="2000" b="1" dirty="0">
                <a:solidFill>
                  <a:srgbClr val="FF0000"/>
                </a:solidFill>
              </a:rPr>
              <a:t>思考题</a:t>
            </a:r>
            <a:r>
              <a:rPr lang="zh-CN" altLang="en-US" sz="2000" b="1" dirty="0"/>
              <a:t>：能不能在进行一次插入过程中保证至少有一个元素停留</a:t>
            </a:r>
            <a:endParaRPr lang="en-US" altLang="zh-CN" sz="2000" b="1" dirty="0"/>
          </a:p>
          <a:p>
            <a:pPr marL="0" indent="0" eaLnBrk="1" hangingPunct="1">
              <a:buClr>
                <a:srgbClr val="FF0000"/>
              </a:buClr>
              <a:buNone/>
              <a:defRPr/>
            </a:pPr>
            <a:r>
              <a:rPr lang="en-US" altLang="zh-CN" sz="2000" b="1" dirty="0"/>
              <a:t>                     </a:t>
            </a:r>
            <a:r>
              <a:rPr lang="zh-CN" altLang="en-US" sz="2000" b="1" dirty="0"/>
              <a:t>在最终的位置上呢？</a:t>
            </a:r>
          </a:p>
        </p:txBody>
      </p:sp>
      <p:pic>
        <p:nvPicPr>
          <p:cNvPr id="6"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568" y="4653136"/>
            <a:ext cx="360040" cy="362966"/>
          </a:xfrm>
          <a:prstGeom prst="rect">
            <a:avLst/>
          </a:prstGeom>
          <a:noFill/>
          <a:ln w="9525">
            <a:noFill/>
            <a:miter lim="800000"/>
            <a:headEnd/>
            <a:tailEnd/>
          </a:ln>
        </p:spPr>
      </p:pic>
      <p:grpSp>
        <p:nvGrpSpPr>
          <p:cNvPr id="8" name="组合 7"/>
          <p:cNvGrpSpPr/>
          <p:nvPr/>
        </p:nvGrpSpPr>
        <p:grpSpPr>
          <a:xfrm>
            <a:off x="-1548680" y="82396"/>
            <a:ext cx="8638519" cy="785699"/>
            <a:chOff x="-1226995" y="1867387"/>
            <a:chExt cx="8913447" cy="800605"/>
          </a:xfrm>
        </p:grpSpPr>
        <p:grpSp>
          <p:nvGrpSpPr>
            <p:cNvPr id="9" name="组合 8"/>
            <p:cNvGrpSpPr/>
            <p:nvPr/>
          </p:nvGrpSpPr>
          <p:grpSpPr>
            <a:xfrm>
              <a:off x="-1226995" y="1867387"/>
              <a:ext cx="8913447" cy="800605"/>
              <a:chOff x="-1268020" y="1327471"/>
              <a:chExt cx="8913447" cy="800605"/>
            </a:xfrm>
          </p:grpSpPr>
          <p:sp>
            <p:nvSpPr>
              <p:cNvPr id="11"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10" name="图片 9"/>
            <p:cNvPicPr>
              <a:picLocks noChangeAspect="1"/>
            </p:cNvPicPr>
            <p:nvPr/>
          </p:nvPicPr>
          <p:blipFill>
            <a:blip r:embed="rId3" cstate="print"/>
            <a:stretch>
              <a:fillRect/>
            </a:stretch>
          </p:blipFill>
          <p:spPr>
            <a:xfrm>
              <a:off x="1189825" y="2023053"/>
              <a:ext cx="495511" cy="423803"/>
            </a:xfrm>
            <a:prstGeom prst="rect">
              <a:avLst/>
            </a:prstGeom>
          </p:spPr>
        </p:pic>
      </p:grpSp>
    </p:spTree>
    <p:extLst>
      <p:ext uri="{BB962C8B-B14F-4D97-AF65-F5344CB8AC3E}">
        <p14:creationId xmlns:p14="http://schemas.microsoft.com/office/powerpoint/2010/main" xmlns="" val="297119589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61337A4-8752-4EE8-9EAF-B047C95F0727}" type="slidenum">
              <a:rPr lang="zh-CN" altLang="en-US">
                <a:latin typeface="Verdana" panose="020B0604030504040204" pitchFamily="34" charset="0"/>
                <a:ea typeface="宋体" panose="02010600030101010101" pitchFamily="2" charset="-122"/>
              </a:rPr>
              <a:pPr/>
              <a:t>13</a:t>
            </a:fld>
            <a:endParaRPr lang="en-US" altLang="zh-CN">
              <a:latin typeface="Verdana" panose="020B0604030504040204" pitchFamily="34" charset="0"/>
              <a:ea typeface="宋体" panose="02010600030101010101" pitchFamily="2" charset="-122"/>
            </a:endParaRPr>
          </a:p>
        </p:txBody>
      </p:sp>
      <p:sp>
        <p:nvSpPr>
          <p:cNvPr id="13315" name="Rectangle 3"/>
          <p:cNvSpPr>
            <a:spLocks noGrp="1" noChangeArrowheads="1"/>
          </p:cNvSpPr>
          <p:nvPr>
            <p:ph type="body" idx="1"/>
          </p:nvPr>
        </p:nvSpPr>
        <p:spPr>
          <a:xfrm>
            <a:off x="574693" y="1052736"/>
            <a:ext cx="7848600" cy="4537075"/>
          </a:xfrm>
        </p:spPr>
        <p:txBody>
          <a:bodyPr/>
          <a:lstStyle/>
          <a:p>
            <a:pPr eaLnBrk="1" hangingPunct="1">
              <a:lnSpc>
                <a:spcPct val="90000"/>
              </a:lnSpc>
              <a:buClr>
                <a:srgbClr val="FF0000"/>
              </a:buClr>
              <a:buFont typeface="Wingdings" panose="05000000000000000000" pitchFamily="2" charset="2"/>
              <a:buChar char="Ø"/>
              <a:defRPr/>
            </a:pPr>
            <a:r>
              <a:rPr lang="zh-CN" altLang="en-US" sz="2800" b="1" dirty="0">
                <a:effectLst>
                  <a:outerShdw blurRad="38100" dist="38100" dir="2700000" algn="tl">
                    <a:srgbClr val="C0C0C0"/>
                  </a:outerShdw>
                </a:effectLst>
                <a:latin typeface="CG Times" charset="0"/>
              </a:rPr>
              <a:t>希尔排序</a:t>
            </a:r>
            <a:r>
              <a:rPr lang="en-US" altLang="zh-CN" sz="2800" b="1" dirty="0">
                <a:effectLst>
                  <a:outerShdw blurRad="38100" dist="38100" dir="2700000" algn="tl">
                    <a:srgbClr val="C0C0C0"/>
                  </a:outerShdw>
                </a:effectLst>
                <a:latin typeface="CG Times" charset="0"/>
              </a:rPr>
              <a:t>(</a:t>
            </a:r>
            <a:r>
              <a:rPr lang="en-US" altLang="zh-CN" sz="2800" b="1" dirty="0">
                <a:solidFill>
                  <a:srgbClr val="0000FF"/>
                </a:solidFill>
                <a:effectLst>
                  <a:outerShdw blurRad="38100" dist="38100" dir="2700000" algn="tl">
                    <a:srgbClr val="C0C0C0"/>
                  </a:outerShdw>
                </a:effectLst>
                <a:latin typeface="CG Times" charset="0"/>
              </a:rPr>
              <a:t>Shell Sorting</a:t>
            </a:r>
            <a:r>
              <a:rPr lang="en-US" altLang="zh-CN" sz="2800" b="1" dirty="0">
                <a:effectLst>
                  <a:outerShdw blurRad="38100" dist="38100" dir="2700000" algn="tl">
                    <a:srgbClr val="C0C0C0"/>
                  </a:outerShdw>
                </a:effectLst>
                <a:latin typeface="CG Times" charset="0"/>
              </a:rPr>
              <a:t>)</a:t>
            </a:r>
            <a:endParaRPr lang="zh-CN" altLang="en-US" sz="2800" b="1" dirty="0">
              <a:solidFill>
                <a:srgbClr val="3378CB"/>
              </a:solidFill>
            </a:endParaRPr>
          </a:p>
          <a:p>
            <a:pPr lvl="1">
              <a:lnSpc>
                <a:spcPct val="90000"/>
              </a:lnSpc>
              <a:buClr>
                <a:srgbClr val="FF0000"/>
              </a:buClr>
              <a:buFont typeface="Wingdings" panose="05000000000000000000" pitchFamily="2" charset="2"/>
              <a:buChar char="n"/>
              <a:defRPr/>
            </a:pPr>
            <a:r>
              <a:rPr lang="zh-CN" altLang="en-US" sz="2400" b="1" dirty="0">
                <a:solidFill>
                  <a:srgbClr val="FF0000"/>
                </a:solidFill>
              </a:rPr>
              <a:t>基本思想</a:t>
            </a:r>
            <a:endParaRPr lang="zh-CN" altLang="en-US" sz="2400" b="1" dirty="0">
              <a:solidFill>
                <a:srgbClr val="FF0000"/>
              </a:solidFill>
              <a:latin typeface="宋体" pitchFamily="2" charset="-122"/>
            </a:endParaRPr>
          </a:p>
          <a:p>
            <a:pPr eaLnBrk="1" hangingPunct="1">
              <a:lnSpc>
                <a:spcPct val="90000"/>
              </a:lnSpc>
              <a:buFont typeface="Wingdings" panose="05000000000000000000" pitchFamily="2" charset="2"/>
              <a:buNone/>
              <a:defRPr/>
            </a:pPr>
            <a:r>
              <a:rPr lang="zh-CN" altLang="en-US" sz="2000" b="1" dirty="0">
                <a:latin typeface="宋体" pitchFamily="2" charset="-122"/>
              </a:rPr>
              <a:t>      </a:t>
            </a:r>
            <a:r>
              <a:rPr lang="zh-CN" altLang="en-US" sz="2400" b="1" dirty="0">
                <a:latin typeface="宋体" pitchFamily="2" charset="-122"/>
              </a:rPr>
              <a:t>将待排序列</a:t>
            </a:r>
            <a:r>
              <a:rPr lang="zh-CN" altLang="en-US" sz="2400" b="1" dirty="0">
                <a:solidFill>
                  <a:srgbClr val="FF0000"/>
                </a:solidFill>
                <a:latin typeface="宋体" pitchFamily="2" charset="-122"/>
              </a:rPr>
              <a:t>划分</a:t>
            </a:r>
            <a:r>
              <a:rPr lang="zh-CN" altLang="en-US" sz="2400" b="1" dirty="0">
                <a:latin typeface="宋体" pitchFamily="2" charset="-122"/>
              </a:rPr>
              <a:t>为若干组，</a:t>
            </a:r>
          </a:p>
          <a:p>
            <a:pPr eaLnBrk="1" hangingPunct="1">
              <a:lnSpc>
                <a:spcPct val="90000"/>
              </a:lnSpc>
              <a:buFont typeface="Wingdings" panose="05000000000000000000" pitchFamily="2" charset="2"/>
              <a:buNone/>
              <a:defRPr/>
            </a:pPr>
            <a:r>
              <a:rPr lang="zh-CN" altLang="en-US" sz="2400" b="1" dirty="0">
                <a:latin typeface="宋体" pitchFamily="2" charset="-122"/>
              </a:rPr>
              <a:t>     在每组内进行直接插入排序，</a:t>
            </a:r>
          </a:p>
          <a:p>
            <a:pPr eaLnBrk="1" hangingPunct="1">
              <a:lnSpc>
                <a:spcPct val="90000"/>
              </a:lnSpc>
              <a:buFont typeface="Wingdings" panose="05000000000000000000" pitchFamily="2" charset="2"/>
              <a:buNone/>
              <a:defRPr/>
            </a:pPr>
            <a:r>
              <a:rPr lang="zh-CN" altLang="en-US" sz="2400" b="1" dirty="0">
                <a:latin typeface="宋体" pitchFamily="2" charset="-122"/>
              </a:rPr>
              <a:t>     以使整个序列</a:t>
            </a:r>
            <a:r>
              <a:rPr lang="zh-CN" altLang="en-US" sz="2400" b="1" dirty="0">
                <a:solidFill>
                  <a:srgbClr val="FF0000"/>
                </a:solidFill>
                <a:latin typeface="宋体" pitchFamily="2" charset="-122"/>
              </a:rPr>
              <a:t>基本有序</a:t>
            </a:r>
            <a:r>
              <a:rPr lang="zh-CN" altLang="en-US" sz="2400" b="1" dirty="0">
                <a:latin typeface="宋体" pitchFamily="2" charset="-122"/>
              </a:rPr>
              <a:t>，</a:t>
            </a:r>
          </a:p>
          <a:p>
            <a:pPr eaLnBrk="1" hangingPunct="1">
              <a:lnSpc>
                <a:spcPct val="90000"/>
              </a:lnSpc>
              <a:buFont typeface="Wingdings" panose="05000000000000000000" pitchFamily="2" charset="2"/>
              <a:buNone/>
              <a:defRPr/>
            </a:pPr>
            <a:r>
              <a:rPr lang="zh-CN" altLang="en-US" sz="2400" b="1" dirty="0">
                <a:latin typeface="宋体" pitchFamily="2" charset="-122"/>
              </a:rPr>
              <a:t>     然后再对整个序列进行直接插入排序。</a:t>
            </a:r>
            <a:endParaRPr lang="en-US" altLang="zh-CN" sz="2400" b="1" dirty="0">
              <a:latin typeface="宋体" pitchFamily="2" charset="-122"/>
            </a:endParaRPr>
          </a:p>
          <a:p>
            <a:pPr eaLnBrk="1" hangingPunct="1">
              <a:lnSpc>
                <a:spcPct val="90000"/>
              </a:lnSpc>
              <a:buFont typeface="Wingdings" panose="05000000000000000000" pitchFamily="2" charset="2"/>
              <a:buNone/>
              <a:defRPr/>
            </a:pPr>
            <a:endParaRPr lang="zh-CN" altLang="en-US" sz="2400" b="1" dirty="0">
              <a:latin typeface="宋体" pitchFamily="2" charset="-122"/>
            </a:endParaRPr>
          </a:p>
          <a:p>
            <a:pPr lvl="1" eaLnBrk="1" hangingPunct="1">
              <a:lnSpc>
                <a:spcPct val="90000"/>
              </a:lnSpc>
              <a:buClr>
                <a:srgbClr val="FF0000"/>
              </a:buClr>
              <a:buFont typeface="Wingdings" panose="05000000000000000000" pitchFamily="2" charset="2"/>
              <a:buChar char="n"/>
              <a:defRPr/>
            </a:pPr>
            <a:r>
              <a:rPr lang="zh-CN" altLang="en-US" sz="2400" b="1" dirty="0">
                <a:solidFill>
                  <a:srgbClr val="FF0000"/>
                </a:solidFill>
              </a:rPr>
              <a:t>分组方法</a:t>
            </a:r>
          </a:p>
          <a:p>
            <a:pPr eaLnBrk="1" hangingPunct="1">
              <a:lnSpc>
                <a:spcPct val="90000"/>
              </a:lnSpc>
              <a:buFont typeface="Wingdings" panose="05000000000000000000" pitchFamily="2" charset="2"/>
              <a:buNone/>
              <a:defRPr/>
            </a:pPr>
            <a:r>
              <a:rPr lang="zh-CN" altLang="en-US" sz="2400" b="1" dirty="0">
                <a:solidFill>
                  <a:srgbClr val="3366CC"/>
                </a:solidFill>
              </a:rPr>
              <a:t>          </a:t>
            </a:r>
            <a:r>
              <a:rPr lang="zh-CN" altLang="en-US" sz="2400" b="1" dirty="0"/>
              <a:t>对给定的一个步长</a:t>
            </a:r>
            <a:r>
              <a:rPr lang="en-US" altLang="zh-CN" sz="2400" b="1" dirty="0"/>
              <a:t>d(d&gt;0)</a:t>
            </a:r>
            <a:r>
              <a:rPr lang="zh-CN" altLang="en-US" sz="2400" b="1" dirty="0"/>
              <a:t>，将下标相差为</a:t>
            </a:r>
            <a:r>
              <a:rPr lang="en-US" altLang="zh-CN" sz="2400" b="1" dirty="0"/>
              <a:t>d</a:t>
            </a:r>
            <a:r>
              <a:rPr lang="zh-CN" altLang="en-US" sz="2400" b="1" dirty="0"/>
              <a:t>的倍数  </a:t>
            </a:r>
            <a:r>
              <a:rPr lang="en-US" altLang="zh-CN" sz="2400" b="1" dirty="0"/>
              <a:t>   </a:t>
            </a:r>
          </a:p>
          <a:p>
            <a:pPr eaLnBrk="1" hangingPunct="1">
              <a:lnSpc>
                <a:spcPct val="90000"/>
              </a:lnSpc>
              <a:buFont typeface="Wingdings" panose="05000000000000000000" pitchFamily="2" charset="2"/>
              <a:buNone/>
              <a:defRPr/>
            </a:pPr>
            <a:r>
              <a:rPr lang="en-US" altLang="zh-CN" sz="2400" b="1" dirty="0"/>
              <a:t>          </a:t>
            </a:r>
            <a:r>
              <a:rPr lang="zh-CN" altLang="en-US" sz="2400" b="1" dirty="0"/>
              <a:t>的元素分在一组。</a:t>
            </a:r>
          </a:p>
          <a:p>
            <a:pPr eaLnBrk="1" hangingPunct="1">
              <a:lnSpc>
                <a:spcPct val="90000"/>
              </a:lnSpc>
              <a:buFont typeface="Wingdings" panose="05000000000000000000" pitchFamily="2" charset="2"/>
              <a:buNone/>
              <a:defRPr/>
            </a:pPr>
            <a:r>
              <a:rPr lang="zh-CN" altLang="en-US" sz="2400" b="1" dirty="0"/>
              <a:t>          希尔排序算法</a:t>
            </a:r>
            <a:r>
              <a:rPr lang="zh-CN" altLang="en-US" sz="2400" b="1" dirty="0">
                <a:solidFill>
                  <a:srgbClr val="FF0000"/>
                </a:solidFill>
              </a:rPr>
              <a:t>经典</a:t>
            </a:r>
            <a:r>
              <a:rPr lang="zh-CN" altLang="en-US" sz="2400" b="1" dirty="0"/>
              <a:t>的</a:t>
            </a:r>
            <a:r>
              <a:rPr lang="en-US" altLang="zh-CN" sz="2400" b="1" dirty="0"/>
              <a:t>d</a:t>
            </a:r>
            <a:r>
              <a:rPr lang="zh-CN" altLang="en-US" sz="2400" b="1" dirty="0"/>
              <a:t>的</a:t>
            </a:r>
            <a:r>
              <a:rPr lang="zh-CN" altLang="en-US" sz="2400" b="1" dirty="0">
                <a:solidFill>
                  <a:srgbClr val="FF0000"/>
                </a:solidFill>
              </a:rPr>
              <a:t>取值</a:t>
            </a:r>
            <a:r>
              <a:rPr lang="zh-CN" altLang="en-US" sz="2400" b="1" dirty="0"/>
              <a:t>依次为</a:t>
            </a:r>
            <a:r>
              <a:rPr lang="en-US" altLang="zh-CN" sz="2400" b="1" dirty="0"/>
              <a:t>: </a:t>
            </a:r>
          </a:p>
          <a:p>
            <a:pPr eaLnBrk="1" hangingPunct="1">
              <a:lnSpc>
                <a:spcPct val="90000"/>
              </a:lnSpc>
              <a:buFont typeface="Wingdings" panose="05000000000000000000" pitchFamily="2" charset="2"/>
              <a:buNone/>
              <a:defRPr/>
            </a:pPr>
            <a:r>
              <a:rPr lang="zh-CN" altLang="en-US" sz="2400" b="1" dirty="0"/>
              <a:t>                      </a:t>
            </a:r>
            <a:r>
              <a:rPr lang="en-US" altLang="zh-CN" sz="2400" b="1" dirty="0"/>
              <a:t>d</a:t>
            </a:r>
            <a:r>
              <a:rPr lang="en-US" altLang="zh-CN" sz="2400" b="1" baseline="-30000" dirty="0"/>
              <a:t>1</a:t>
            </a:r>
            <a:r>
              <a:rPr lang="en-US" altLang="zh-CN" sz="2400" b="1" dirty="0"/>
              <a:t>=n/2, d</a:t>
            </a:r>
            <a:r>
              <a:rPr lang="en-US" altLang="zh-CN" sz="2400" b="1" baseline="-30000" dirty="0"/>
              <a:t>2</a:t>
            </a:r>
            <a:r>
              <a:rPr lang="en-US" altLang="zh-CN" sz="2400" b="1" dirty="0"/>
              <a:t>=d</a:t>
            </a:r>
            <a:r>
              <a:rPr lang="en-US" altLang="zh-CN" sz="2400" b="1" baseline="-30000" dirty="0"/>
              <a:t>1</a:t>
            </a:r>
            <a:r>
              <a:rPr lang="en-US" altLang="zh-CN" sz="2400" b="1" dirty="0"/>
              <a:t>/2, ……</a:t>
            </a:r>
            <a:r>
              <a:rPr lang="zh-CN" altLang="en-US" sz="2400" b="1" dirty="0"/>
              <a:t>，</a:t>
            </a:r>
            <a:r>
              <a:rPr lang="en-US" altLang="zh-CN" sz="2400" b="1" dirty="0" err="1"/>
              <a:t>d</a:t>
            </a:r>
            <a:r>
              <a:rPr lang="en-US" altLang="zh-CN" sz="2400" b="1" baseline="-30000" dirty="0" err="1"/>
              <a:t>k</a:t>
            </a:r>
            <a:r>
              <a:rPr lang="en-US" altLang="zh-CN" sz="2400" b="1" dirty="0"/>
              <a:t>=1</a:t>
            </a:r>
            <a:r>
              <a:rPr lang="en-US" altLang="zh-CN" sz="2400" dirty="0"/>
              <a:t> </a:t>
            </a:r>
          </a:p>
        </p:txBody>
      </p:sp>
      <p:grpSp>
        <p:nvGrpSpPr>
          <p:cNvPr id="6" name="组合 5"/>
          <p:cNvGrpSpPr/>
          <p:nvPr/>
        </p:nvGrpSpPr>
        <p:grpSpPr>
          <a:xfrm>
            <a:off x="-1548680" y="82396"/>
            <a:ext cx="8638519" cy="785699"/>
            <a:chOff x="-1226995" y="1867387"/>
            <a:chExt cx="8913447" cy="800605"/>
          </a:xfrm>
        </p:grpSpPr>
        <p:grpSp>
          <p:nvGrpSpPr>
            <p:cNvPr id="7" name="组合 6"/>
            <p:cNvGrpSpPr/>
            <p:nvPr/>
          </p:nvGrpSpPr>
          <p:grpSpPr>
            <a:xfrm>
              <a:off x="-1226995" y="1867387"/>
              <a:ext cx="8913447" cy="800605"/>
              <a:chOff x="-1268020" y="1327471"/>
              <a:chExt cx="8913447" cy="800605"/>
            </a:xfrm>
          </p:grpSpPr>
          <p:sp>
            <p:nvSpPr>
              <p:cNvPr id="9"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8" name="图片 7"/>
            <p:cNvPicPr>
              <a:picLocks noChangeAspect="1"/>
            </p:cNvPicPr>
            <p:nvPr/>
          </p:nvPicPr>
          <p:blipFill>
            <a:blip r:embed="rId2" cstate="print"/>
            <a:stretch>
              <a:fillRect/>
            </a:stretch>
          </p:blipFill>
          <p:spPr>
            <a:xfrm>
              <a:off x="1189825" y="2023053"/>
              <a:ext cx="495511" cy="423803"/>
            </a:xfrm>
            <a:prstGeom prst="rect">
              <a:avLst/>
            </a:prstGeom>
          </p:spPr>
        </p:pic>
      </p:grpSp>
    </p:spTree>
    <p:extLst>
      <p:ext uri="{BB962C8B-B14F-4D97-AF65-F5344CB8AC3E}">
        <p14:creationId xmlns:p14="http://schemas.microsoft.com/office/powerpoint/2010/main" xmlns="" val="167720769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822970E-7935-4E10-A568-5AC138BF842F}" type="slidenum">
              <a:rPr lang="zh-CN" altLang="en-US">
                <a:latin typeface="Verdana" panose="020B0604030504040204" pitchFamily="34" charset="0"/>
                <a:ea typeface="宋体" panose="02010600030101010101" pitchFamily="2" charset="-122"/>
              </a:rPr>
              <a:pPr/>
              <a:t>14</a:t>
            </a:fld>
            <a:endParaRPr lang="en-US" altLang="zh-CN">
              <a:latin typeface="Verdana" panose="020B0604030504040204" pitchFamily="34" charset="0"/>
              <a:ea typeface="宋体" panose="02010600030101010101" pitchFamily="2" charset="-122"/>
            </a:endParaRPr>
          </a:p>
        </p:txBody>
      </p:sp>
      <p:sp>
        <p:nvSpPr>
          <p:cNvPr id="13317" name="Text Box 4"/>
          <p:cNvSpPr txBox="1">
            <a:spLocks noChangeArrowheads="1"/>
          </p:cNvSpPr>
          <p:nvPr/>
        </p:nvSpPr>
        <p:spPr bwMode="auto">
          <a:xfrm>
            <a:off x="322262" y="184209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a:t>
            </a:r>
          </a:p>
        </p:txBody>
      </p:sp>
      <p:sp>
        <p:nvSpPr>
          <p:cNvPr id="13318" name="Text Box 5"/>
          <p:cNvSpPr txBox="1">
            <a:spLocks noChangeArrowheads="1"/>
          </p:cNvSpPr>
          <p:nvPr/>
        </p:nvSpPr>
        <p:spPr bwMode="auto">
          <a:xfrm>
            <a:off x="1185862"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3319" name="Text Box 6"/>
          <p:cNvSpPr txBox="1">
            <a:spLocks noChangeArrowheads="1"/>
          </p:cNvSpPr>
          <p:nvPr/>
        </p:nvSpPr>
        <p:spPr bwMode="auto">
          <a:xfrm>
            <a:off x="1978025"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20</a:t>
            </a:r>
          </a:p>
        </p:txBody>
      </p:sp>
      <p:sp>
        <p:nvSpPr>
          <p:cNvPr id="13320" name="Text Box 7"/>
          <p:cNvSpPr txBox="1">
            <a:spLocks noChangeArrowheads="1"/>
          </p:cNvSpPr>
          <p:nvPr/>
        </p:nvSpPr>
        <p:spPr bwMode="auto">
          <a:xfrm>
            <a:off x="2770187" y="184209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16</a:t>
            </a:r>
          </a:p>
        </p:txBody>
      </p:sp>
      <p:sp>
        <p:nvSpPr>
          <p:cNvPr id="13321" name="Text Box 8"/>
          <p:cNvSpPr txBox="1">
            <a:spLocks noChangeArrowheads="1"/>
          </p:cNvSpPr>
          <p:nvPr/>
        </p:nvSpPr>
        <p:spPr bwMode="auto">
          <a:xfrm>
            <a:off x="3633787" y="184209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14</a:t>
            </a:r>
          </a:p>
        </p:txBody>
      </p:sp>
      <p:sp>
        <p:nvSpPr>
          <p:cNvPr id="13322" name="Text Box 9"/>
          <p:cNvSpPr txBox="1">
            <a:spLocks noChangeArrowheads="1"/>
          </p:cNvSpPr>
          <p:nvPr/>
        </p:nvSpPr>
        <p:spPr bwMode="auto">
          <a:xfrm>
            <a:off x="4570412"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3323" name="Text Box 10"/>
          <p:cNvSpPr txBox="1">
            <a:spLocks noChangeArrowheads="1"/>
          </p:cNvSpPr>
          <p:nvPr/>
        </p:nvSpPr>
        <p:spPr bwMode="auto">
          <a:xfrm>
            <a:off x="5434012"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105</a:t>
            </a:r>
          </a:p>
        </p:txBody>
      </p:sp>
      <p:sp>
        <p:nvSpPr>
          <p:cNvPr id="13324" name="Text Box 11"/>
          <p:cNvSpPr txBox="1">
            <a:spLocks noChangeArrowheads="1"/>
          </p:cNvSpPr>
          <p:nvPr/>
        </p:nvSpPr>
        <p:spPr bwMode="auto">
          <a:xfrm>
            <a:off x="6370637"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50</a:t>
            </a:r>
          </a:p>
        </p:txBody>
      </p:sp>
      <p:sp>
        <p:nvSpPr>
          <p:cNvPr id="13325" name="Text Box 12"/>
          <p:cNvSpPr txBox="1">
            <a:spLocks noChangeArrowheads="1"/>
          </p:cNvSpPr>
          <p:nvPr/>
        </p:nvSpPr>
        <p:spPr bwMode="auto">
          <a:xfrm>
            <a:off x="7307262"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78</a:t>
            </a:r>
          </a:p>
        </p:txBody>
      </p:sp>
      <p:sp>
        <p:nvSpPr>
          <p:cNvPr id="13326" name="Text Box 13"/>
          <p:cNvSpPr txBox="1">
            <a:spLocks noChangeArrowheads="1"/>
          </p:cNvSpPr>
          <p:nvPr/>
        </p:nvSpPr>
        <p:spPr bwMode="auto">
          <a:xfrm>
            <a:off x="8242300" y="182621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4350" name="Text Box 14"/>
          <p:cNvSpPr txBox="1">
            <a:spLocks noChangeArrowheads="1"/>
          </p:cNvSpPr>
          <p:nvPr/>
        </p:nvSpPr>
        <p:spPr bwMode="auto">
          <a:xfrm>
            <a:off x="115040" y="2470338"/>
            <a:ext cx="1187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dirty="0">
                <a:latin typeface="Times New Roman" panose="02020603050405020304" pitchFamily="18" charset="0"/>
                <a:ea typeface="宋体" panose="02010600030101010101" pitchFamily="2" charset="-122"/>
              </a:rPr>
              <a:t>D</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=10/2</a:t>
            </a:r>
          </a:p>
        </p:txBody>
      </p:sp>
      <p:sp>
        <p:nvSpPr>
          <p:cNvPr id="13328" name="Text Box 15"/>
          <p:cNvSpPr txBox="1">
            <a:spLocks noChangeArrowheads="1"/>
          </p:cNvSpPr>
          <p:nvPr/>
        </p:nvSpPr>
        <p:spPr bwMode="auto">
          <a:xfrm>
            <a:off x="323850" y="1354728"/>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a:t>
            </a:r>
          </a:p>
        </p:txBody>
      </p:sp>
      <p:sp>
        <p:nvSpPr>
          <p:cNvPr id="13329" name="Text Box 16"/>
          <p:cNvSpPr txBox="1">
            <a:spLocks noChangeArrowheads="1"/>
          </p:cNvSpPr>
          <p:nvPr/>
        </p:nvSpPr>
        <p:spPr bwMode="auto">
          <a:xfrm>
            <a:off x="1187450"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a:t>
            </a:r>
          </a:p>
        </p:txBody>
      </p:sp>
      <p:sp>
        <p:nvSpPr>
          <p:cNvPr id="13330" name="Text Box 17"/>
          <p:cNvSpPr txBox="1">
            <a:spLocks noChangeArrowheads="1"/>
          </p:cNvSpPr>
          <p:nvPr/>
        </p:nvSpPr>
        <p:spPr bwMode="auto">
          <a:xfrm>
            <a:off x="1979612"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3</a:t>
            </a:r>
          </a:p>
        </p:txBody>
      </p:sp>
      <p:sp>
        <p:nvSpPr>
          <p:cNvPr id="13331" name="Text Box 18"/>
          <p:cNvSpPr txBox="1">
            <a:spLocks noChangeArrowheads="1"/>
          </p:cNvSpPr>
          <p:nvPr/>
        </p:nvSpPr>
        <p:spPr bwMode="auto">
          <a:xfrm>
            <a:off x="2771775" y="1354728"/>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4</a:t>
            </a:r>
          </a:p>
        </p:txBody>
      </p:sp>
      <p:sp>
        <p:nvSpPr>
          <p:cNvPr id="13332" name="Text Box 19"/>
          <p:cNvSpPr txBox="1">
            <a:spLocks noChangeArrowheads="1"/>
          </p:cNvSpPr>
          <p:nvPr/>
        </p:nvSpPr>
        <p:spPr bwMode="auto">
          <a:xfrm>
            <a:off x="3635375" y="1354728"/>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a:t>
            </a:r>
          </a:p>
        </p:txBody>
      </p:sp>
      <p:sp>
        <p:nvSpPr>
          <p:cNvPr id="13333" name="Text Box 20"/>
          <p:cNvSpPr txBox="1">
            <a:spLocks noChangeArrowheads="1"/>
          </p:cNvSpPr>
          <p:nvPr/>
        </p:nvSpPr>
        <p:spPr bwMode="auto">
          <a:xfrm>
            <a:off x="4572000"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6</a:t>
            </a:r>
          </a:p>
        </p:txBody>
      </p:sp>
      <p:sp>
        <p:nvSpPr>
          <p:cNvPr id="13334" name="Text Box 21"/>
          <p:cNvSpPr txBox="1">
            <a:spLocks noChangeArrowheads="1"/>
          </p:cNvSpPr>
          <p:nvPr/>
        </p:nvSpPr>
        <p:spPr bwMode="auto">
          <a:xfrm>
            <a:off x="5435600"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3335" name="Text Box 22"/>
          <p:cNvSpPr txBox="1">
            <a:spLocks noChangeArrowheads="1"/>
          </p:cNvSpPr>
          <p:nvPr/>
        </p:nvSpPr>
        <p:spPr bwMode="auto">
          <a:xfrm>
            <a:off x="6372225"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3336" name="Text Box 23"/>
          <p:cNvSpPr txBox="1">
            <a:spLocks noChangeArrowheads="1"/>
          </p:cNvSpPr>
          <p:nvPr/>
        </p:nvSpPr>
        <p:spPr bwMode="auto">
          <a:xfrm>
            <a:off x="7308850"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3337" name="Text Box 24"/>
          <p:cNvSpPr txBox="1">
            <a:spLocks noChangeArrowheads="1"/>
          </p:cNvSpPr>
          <p:nvPr/>
        </p:nvSpPr>
        <p:spPr bwMode="auto">
          <a:xfrm>
            <a:off x="8243887" y="1338853"/>
            <a:ext cx="647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a:t>
            </a:r>
          </a:p>
        </p:txBody>
      </p:sp>
      <p:sp>
        <p:nvSpPr>
          <p:cNvPr id="14361" name="Text Box 25"/>
          <p:cNvSpPr txBox="1">
            <a:spLocks noChangeArrowheads="1"/>
          </p:cNvSpPr>
          <p:nvPr/>
        </p:nvSpPr>
        <p:spPr bwMode="auto">
          <a:xfrm>
            <a:off x="323850" y="286861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100</a:t>
            </a:r>
          </a:p>
        </p:txBody>
      </p:sp>
      <p:sp>
        <p:nvSpPr>
          <p:cNvPr id="14362" name="Text Box 26"/>
          <p:cNvSpPr txBox="1">
            <a:spLocks noChangeArrowheads="1"/>
          </p:cNvSpPr>
          <p:nvPr/>
        </p:nvSpPr>
        <p:spPr bwMode="auto">
          <a:xfrm>
            <a:off x="1187450"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4363" name="Text Box 27"/>
          <p:cNvSpPr txBox="1">
            <a:spLocks noChangeArrowheads="1"/>
          </p:cNvSpPr>
          <p:nvPr/>
        </p:nvSpPr>
        <p:spPr bwMode="auto">
          <a:xfrm>
            <a:off x="1979613"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20</a:t>
            </a:r>
          </a:p>
        </p:txBody>
      </p:sp>
      <p:sp>
        <p:nvSpPr>
          <p:cNvPr id="14364" name="Text Box 28"/>
          <p:cNvSpPr txBox="1">
            <a:spLocks noChangeArrowheads="1"/>
          </p:cNvSpPr>
          <p:nvPr/>
        </p:nvSpPr>
        <p:spPr bwMode="auto">
          <a:xfrm>
            <a:off x="2771775" y="286861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16</a:t>
            </a:r>
          </a:p>
        </p:txBody>
      </p:sp>
      <p:sp>
        <p:nvSpPr>
          <p:cNvPr id="14365" name="Text Box 29"/>
          <p:cNvSpPr txBox="1">
            <a:spLocks noChangeArrowheads="1"/>
          </p:cNvSpPr>
          <p:nvPr/>
        </p:nvSpPr>
        <p:spPr bwMode="auto">
          <a:xfrm>
            <a:off x="3635375" y="286861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14</a:t>
            </a:r>
          </a:p>
        </p:txBody>
      </p:sp>
      <p:sp>
        <p:nvSpPr>
          <p:cNvPr id="14366" name="Text Box 30"/>
          <p:cNvSpPr txBox="1">
            <a:spLocks noChangeArrowheads="1"/>
          </p:cNvSpPr>
          <p:nvPr/>
        </p:nvSpPr>
        <p:spPr bwMode="auto">
          <a:xfrm>
            <a:off x="4572000"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4367" name="Text Box 31"/>
          <p:cNvSpPr txBox="1">
            <a:spLocks noChangeArrowheads="1"/>
          </p:cNvSpPr>
          <p:nvPr/>
        </p:nvSpPr>
        <p:spPr bwMode="auto">
          <a:xfrm>
            <a:off x="5435600"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105</a:t>
            </a:r>
          </a:p>
        </p:txBody>
      </p:sp>
      <p:sp>
        <p:nvSpPr>
          <p:cNvPr id="14368" name="Text Box 32"/>
          <p:cNvSpPr txBox="1">
            <a:spLocks noChangeArrowheads="1"/>
          </p:cNvSpPr>
          <p:nvPr/>
        </p:nvSpPr>
        <p:spPr bwMode="auto">
          <a:xfrm>
            <a:off x="6372225"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50</a:t>
            </a:r>
          </a:p>
        </p:txBody>
      </p:sp>
      <p:sp>
        <p:nvSpPr>
          <p:cNvPr id="14369" name="Text Box 33"/>
          <p:cNvSpPr txBox="1">
            <a:spLocks noChangeArrowheads="1"/>
          </p:cNvSpPr>
          <p:nvPr/>
        </p:nvSpPr>
        <p:spPr bwMode="auto">
          <a:xfrm>
            <a:off x="7308850"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78</a:t>
            </a:r>
          </a:p>
        </p:txBody>
      </p:sp>
      <p:sp>
        <p:nvSpPr>
          <p:cNvPr id="14370" name="Text Box 34"/>
          <p:cNvSpPr txBox="1">
            <a:spLocks noChangeArrowheads="1"/>
          </p:cNvSpPr>
          <p:nvPr/>
        </p:nvSpPr>
        <p:spPr bwMode="auto">
          <a:xfrm>
            <a:off x="8243888" y="285273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4371" name="Text Box 35"/>
          <p:cNvSpPr txBox="1">
            <a:spLocks noChangeArrowheads="1"/>
          </p:cNvSpPr>
          <p:nvPr/>
        </p:nvSpPr>
        <p:spPr bwMode="auto">
          <a:xfrm>
            <a:off x="325438" y="430847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4372" name="Text Box 36"/>
          <p:cNvSpPr txBox="1">
            <a:spLocks noChangeArrowheads="1"/>
          </p:cNvSpPr>
          <p:nvPr/>
        </p:nvSpPr>
        <p:spPr bwMode="auto">
          <a:xfrm>
            <a:off x="1189038"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4373" name="Text Box 37"/>
          <p:cNvSpPr txBox="1">
            <a:spLocks noChangeArrowheads="1"/>
          </p:cNvSpPr>
          <p:nvPr/>
        </p:nvSpPr>
        <p:spPr bwMode="auto">
          <a:xfrm>
            <a:off x="1981200"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20</a:t>
            </a:r>
          </a:p>
        </p:txBody>
      </p:sp>
      <p:sp>
        <p:nvSpPr>
          <p:cNvPr id="14374" name="Text Box 38"/>
          <p:cNvSpPr txBox="1">
            <a:spLocks noChangeArrowheads="1"/>
          </p:cNvSpPr>
          <p:nvPr/>
        </p:nvSpPr>
        <p:spPr bwMode="auto">
          <a:xfrm>
            <a:off x="2773363" y="430847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16</a:t>
            </a:r>
          </a:p>
        </p:txBody>
      </p:sp>
      <p:sp>
        <p:nvSpPr>
          <p:cNvPr id="14375" name="Text Box 39"/>
          <p:cNvSpPr txBox="1">
            <a:spLocks noChangeArrowheads="1"/>
          </p:cNvSpPr>
          <p:nvPr/>
        </p:nvSpPr>
        <p:spPr bwMode="auto">
          <a:xfrm>
            <a:off x="3636963" y="430847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4376" name="Text Box 40"/>
          <p:cNvSpPr txBox="1">
            <a:spLocks noChangeArrowheads="1"/>
          </p:cNvSpPr>
          <p:nvPr/>
        </p:nvSpPr>
        <p:spPr bwMode="auto">
          <a:xfrm>
            <a:off x="4573588"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100</a:t>
            </a:r>
          </a:p>
        </p:txBody>
      </p:sp>
      <p:sp>
        <p:nvSpPr>
          <p:cNvPr id="14377" name="Text Box 41"/>
          <p:cNvSpPr txBox="1">
            <a:spLocks noChangeArrowheads="1"/>
          </p:cNvSpPr>
          <p:nvPr/>
        </p:nvSpPr>
        <p:spPr bwMode="auto">
          <a:xfrm>
            <a:off x="5437188"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105</a:t>
            </a:r>
          </a:p>
        </p:txBody>
      </p:sp>
      <p:sp>
        <p:nvSpPr>
          <p:cNvPr id="14378" name="Text Box 42"/>
          <p:cNvSpPr txBox="1">
            <a:spLocks noChangeArrowheads="1"/>
          </p:cNvSpPr>
          <p:nvPr/>
        </p:nvSpPr>
        <p:spPr bwMode="auto">
          <a:xfrm>
            <a:off x="6373813"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50</a:t>
            </a:r>
          </a:p>
        </p:txBody>
      </p:sp>
      <p:sp>
        <p:nvSpPr>
          <p:cNvPr id="14379" name="Text Box 43"/>
          <p:cNvSpPr txBox="1">
            <a:spLocks noChangeArrowheads="1"/>
          </p:cNvSpPr>
          <p:nvPr/>
        </p:nvSpPr>
        <p:spPr bwMode="auto">
          <a:xfrm>
            <a:off x="7310438"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78</a:t>
            </a:r>
          </a:p>
        </p:txBody>
      </p:sp>
      <p:sp>
        <p:nvSpPr>
          <p:cNvPr id="14380" name="Text Box 44"/>
          <p:cNvSpPr txBox="1">
            <a:spLocks noChangeArrowheads="1"/>
          </p:cNvSpPr>
          <p:nvPr/>
        </p:nvSpPr>
        <p:spPr bwMode="auto">
          <a:xfrm>
            <a:off x="8245475" y="42926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14</a:t>
            </a:r>
          </a:p>
        </p:txBody>
      </p:sp>
      <p:sp>
        <p:nvSpPr>
          <p:cNvPr id="14381" name="Text Box 45"/>
          <p:cNvSpPr txBox="1">
            <a:spLocks noChangeArrowheads="1"/>
          </p:cNvSpPr>
          <p:nvPr/>
        </p:nvSpPr>
        <p:spPr bwMode="auto">
          <a:xfrm>
            <a:off x="107950" y="3475832"/>
            <a:ext cx="176371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dirty="0">
                <a:latin typeface="Times New Roman" panose="02020603050405020304" pitchFamily="18" charset="0"/>
                <a:ea typeface="宋体" panose="02010600030101010101" pitchFamily="2" charset="-122"/>
              </a:rPr>
              <a:t>D</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=5/2</a:t>
            </a:r>
          </a:p>
        </p:txBody>
      </p:sp>
      <p:sp>
        <p:nvSpPr>
          <p:cNvPr id="14382" name="Text Box 46"/>
          <p:cNvSpPr txBox="1">
            <a:spLocks noChangeArrowheads="1"/>
          </p:cNvSpPr>
          <p:nvPr/>
        </p:nvSpPr>
        <p:spPr bwMode="auto">
          <a:xfrm>
            <a:off x="323850" y="48133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4383" name="Text Box 47"/>
          <p:cNvSpPr txBox="1">
            <a:spLocks noChangeArrowheads="1"/>
          </p:cNvSpPr>
          <p:nvPr/>
        </p:nvSpPr>
        <p:spPr bwMode="auto">
          <a:xfrm>
            <a:off x="1187450"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4384" name="Text Box 48"/>
          <p:cNvSpPr txBox="1">
            <a:spLocks noChangeArrowheads="1"/>
          </p:cNvSpPr>
          <p:nvPr/>
        </p:nvSpPr>
        <p:spPr bwMode="auto">
          <a:xfrm>
            <a:off x="1979613"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20</a:t>
            </a:r>
          </a:p>
        </p:txBody>
      </p:sp>
      <p:sp>
        <p:nvSpPr>
          <p:cNvPr id="14385" name="Text Box 49"/>
          <p:cNvSpPr txBox="1">
            <a:spLocks noChangeArrowheads="1"/>
          </p:cNvSpPr>
          <p:nvPr/>
        </p:nvSpPr>
        <p:spPr bwMode="auto">
          <a:xfrm>
            <a:off x="2771775" y="48133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16</a:t>
            </a:r>
          </a:p>
        </p:txBody>
      </p:sp>
      <p:sp>
        <p:nvSpPr>
          <p:cNvPr id="14386" name="Text Box 50"/>
          <p:cNvSpPr txBox="1">
            <a:spLocks noChangeArrowheads="1"/>
          </p:cNvSpPr>
          <p:nvPr/>
        </p:nvSpPr>
        <p:spPr bwMode="auto">
          <a:xfrm>
            <a:off x="3635375" y="48133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4387" name="Text Box 51"/>
          <p:cNvSpPr txBox="1">
            <a:spLocks noChangeArrowheads="1"/>
          </p:cNvSpPr>
          <p:nvPr/>
        </p:nvSpPr>
        <p:spPr bwMode="auto">
          <a:xfrm>
            <a:off x="4572000"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100</a:t>
            </a:r>
          </a:p>
        </p:txBody>
      </p:sp>
      <p:sp>
        <p:nvSpPr>
          <p:cNvPr id="14388" name="Text Box 52"/>
          <p:cNvSpPr txBox="1">
            <a:spLocks noChangeArrowheads="1"/>
          </p:cNvSpPr>
          <p:nvPr/>
        </p:nvSpPr>
        <p:spPr bwMode="auto">
          <a:xfrm>
            <a:off x="5435600"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105</a:t>
            </a:r>
          </a:p>
        </p:txBody>
      </p:sp>
      <p:sp>
        <p:nvSpPr>
          <p:cNvPr id="14389" name="Text Box 53"/>
          <p:cNvSpPr txBox="1">
            <a:spLocks noChangeArrowheads="1"/>
          </p:cNvSpPr>
          <p:nvPr/>
        </p:nvSpPr>
        <p:spPr bwMode="auto">
          <a:xfrm>
            <a:off x="6372225"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50</a:t>
            </a:r>
          </a:p>
        </p:txBody>
      </p:sp>
      <p:sp>
        <p:nvSpPr>
          <p:cNvPr id="14390" name="Text Box 54"/>
          <p:cNvSpPr txBox="1">
            <a:spLocks noChangeArrowheads="1"/>
          </p:cNvSpPr>
          <p:nvPr/>
        </p:nvSpPr>
        <p:spPr bwMode="auto">
          <a:xfrm>
            <a:off x="7308850"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78</a:t>
            </a:r>
          </a:p>
        </p:txBody>
      </p:sp>
      <p:sp>
        <p:nvSpPr>
          <p:cNvPr id="14391" name="Text Box 55"/>
          <p:cNvSpPr txBox="1">
            <a:spLocks noChangeArrowheads="1"/>
          </p:cNvSpPr>
          <p:nvPr/>
        </p:nvSpPr>
        <p:spPr bwMode="auto">
          <a:xfrm>
            <a:off x="8243888" y="47974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14</a:t>
            </a:r>
          </a:p>
        </p:txBody>
      </p:sp>
      <p:sp>
        <p:nvSpPr>
          <p:cNvPr id="14392" name="Text Box 56"/>
          <p:cNvSpPr txBox="1">
            <a:spLocks noChangeArrowheads="1"/>
          </p:cNvSpPr>
          <p:nvPr/>
        </p:nvSpPr>
        <p:spPr bwMode="auto">
          <a:xfrm>
            <a:off x="323850" y="560546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4393" name="Text Box 57"/>
          <p:cNvSpPr txBox="1">
            <a:spLocks noChangeArrowheads="1"/>
          </p:cNvSpPr>
          <p:nvPr/>
        </p:nvSpPr>
        <p:spPr bwMode="auto">
          <a:xfrm>
            <a:off x="1187450"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4394" name="Text Box 58"/>
          <p:cNvSpPr txBox="1">
            <a:spLocks noChangeArrowheads="1"/>
          </p:cNvSpPr>
          <p:nvPr/>
        </p:nvSpPr>
        <p:spPr bwMode="auto">
          <a:xfrm>
            <a:off x="1979613"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4395" name="Text Box 59"/>
          <p:cNvSpPr txBox="1">
            <a:spLocks noChangeArrowheads="1"/>
          </p:cNvSpPr>
          <p:nvPr/>
        </p:nvSpPr>
        <p:spPr bwMode="auto">
          <a:xfrm>
            <a:off x="2771775" y="560546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14</a:t>
            </a:r>
          </a:p>
        </p:txBody>
      </p:sp>
      <p:sp>
        <p:nvSpPr>
          <p:cNvPr id="14396" name="Text Box 60"/>
          <p:cNvSpPr txBox="1">
            <a:spLocks noChangeArrowheads="1"/>
          </p:cNvSpPr>
          <p:nvPr/>
        </p:nvSpPr>
        <p:spPr bwMode="auto">
          <a:xfrm>
            <a:off x="3635375" y="560546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20</a:t>
            </a:r>
          </a:p>
        </p:txBody>
      </p:sp>
      <p:sp>
        <p:nvSpPr>
          <p:cNvPr id="14397" name="Text Box 61"/>
          <p:cNvSpPr txBox="1">
            <a:spLocks noChangeArrowheads="1"/>
          </p:cNvSpPr>
          <p:nvPr/>
        </p:nvSpPr>
        <p:spPr bwMode="auto">
          <a:xfrm>
            <a:off x="4572000"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16</a:t>
            </a:r>
          </a:p>
        </p:txBody>
      </p:sp>
      <p:sp>
        <p:nvSpPr>
          <p:cNvPr id="14398" name="Text Box 62"/>
          <p:cNvSpPr txBox="1">
            <a:spLocks noChangeArrowheads="1"/>
          </p:cNvSpPr>
          <p:nvPr/>
        </p:nvSpPr>
        <p:spPr bwMode="auto">
          <a:xfrm>
            <a:off x="5435600"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78</a:t>
            </a:r>
          </a:p>
        </p:txBody>
      </p:sp>
      <p:sp>
        <p:nvSpPr>
          <p:cNvPr id="14399" name="Text Box 63"/>
          <p:cNvSpPr txBox="1">
            <a:spLocks noChangeArrowheads="1"/>
          </p:cNvSpPr>
          <p:nvPr/>
        </p:nvSpPr>
        <p:spPr bwMode="auto">
          <a:xfrm>
            <a:off x="6372225"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50</a:t>
            </a:r>
          </a:p>
        </p:txBody>
      </p:sp>
      <p:sp>
        <p:nvSpPr>
          <p:cNvPr id="14400" name="Text Box 64"/>
          <p:cNvSpPr txBox="1">
            <a:spLocks noChangeArrowheads="1"/>
          </p:cNvSpPr>
          <p:nvPr/>
        </p:nvSpPr>
        <p:spPr bwMode="auto">
          <a:xfrm>
            <a:off x="7308850"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105</a:t>
            </a:r>
          </a:p>
        </p:txBody>
      </p:sp>
      <p:sp>
        <p:nvSpPr>
          <p:cNvPr id="14401" name="Text Box 65"/>
          <p:cNvSpPr txBox="1">
            <a:spLocks noChangeArrowheads="1"/>
          </p:cNvSpPr>
          <p:nvPr/>
        </p:nvSpPr>
        <p:spPr bwMode="auto">
          <a:xfrm>
            <a:off x="8243888" y="5589588"/>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100</a:t>
            </a:r>
          </a:p>
        </p:txBody>
      </p:sp>
      <p:sp>
        <p:nvSpPr>
          <p:cNvPr id="14402" name="Text Box 66"/>
          <p:cNvSpPr txBox="1">
            <a:spLocks noChangeArrowheads="1"/>
          </p:cNvSpPr>
          <p:nvPr/>
        </p:nvSpPr>
        <p:spPr bwMode="auto">
          <a:xfrm>
            <a:off x="107950" y="3789363"/>
            <a:ext cx="15128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dirty="0">
                <a:latin typeface="Times New Roman" panose="02020603050405020304" pitchFamily="18" charset="0"/>
                <a:ea typeface="宋体" panose="02010600030101010101" pitchFamily="2" charset="-122"/>
              </a:rPr>
              <a:t>D</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=2/2</a:t>
            </a:r>
          </a:p>
        </p:txBody>
      </p:sp>
      <p:sp>
        <p:nvSpPr>
          <p:cNvPr id="14403" name="Text Box 67"/>
          <p:cNvSpPr txBox="1">
            <a:spLocks noChangeArrowheads="1"/>
          </p:cNvSpPr>
          <p:nvPr/>
        </p:nvSpPr>
        <p:spPr bwMode="auto">
          <a:xfrm>
            <a:off x="323850" y="538797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a:t>
            </a:r>
          </a:p>
        </p:txBody>
      </p:sp>
      <p:sp>
        <p:nvSpPr>
          <p:cNvPr id="14404" name="Text Box 68"/>
          <p:cNvSpPr txBox="1">
            <a:spLocks noChangeArrowheads="1"/>
          </p:cNvSpPr>
          <p:nvPr/>
        </p:nvSpPr>
        <p:spPr bwMode="auto">
          <a:xfrm>
            <a:off x="1187450" y="5414963"/>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8</a:t>
            </a:r>
          </a:p>
        </p:txBody>
      </p:sp>
      <p:sp>
        <p:nvSpPr>
          <p:cNvPr id="14405" name="Text Box 69"/>
          <p:cNvSpPr txBox="1">
            <a:spLocks noChangeArrowheads="1"/>
          </p:cNvSpPr>
          <p:nvPr/>
        </p:nvSpPr>
        <p:spPr bwMode="auto">
          <a:xfrm>
            <a:off x="1979613" y="53721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9</a:t>
            </a:r>
          </a:p>
        </p:txBody>
      </p:sp>
      <p:sp>
        <p:nvSpPr>
          <p:cNvPr id="14406" name="Text Box 70"/>
          <p:cNvSpPr txBox="1">
            <a:spLocks noChangeArrowheads="1"/>
          </p:cNvSpPr>
          <p:nvPr/>
        </p:nvSpPr>
        <p:spPr bwMode="auto">
          <a:xfrm>
            <a:off x="2771775" y="538797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14</a:t>
            </a:r>
          </a:p>
        </p:txBody>
      </p:sp>
      <p:sp>
        <p:nvSpPr>
          <p:cNvPr id="14407" name="Text Box 71"/>
          <p:cNvSpPr txBox="1">
            <a:spLocks noChangeArrowheads="1"/>
          </p:cNvSpPr>
          <p:nvPr/>
        </p:nvSpPr>
        <p:spPr bwMode="auto">
          <a:xfrm>
            <a:off x="3635375" y="538797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16</a:t>
            </a:r>
          </a:p>
        </p:txBody>
      </p:sp>
      <p:sp>
        <p:nvSpPr>
          <p:cNvPr id="14408" name="Text Box 72"/>
          <p:cNvSpPr txBox="1">
            <a:spLocks noChangeArrowheads="1"/>
          </p:cNvSpPr>
          <p:nvPr/>
        </p:nvSpPr>
        <p:spPr bwMode="auto">
          <a:xfrm>
            <a:off x="4572000" y="5343525"/>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20</a:t>
            </a:r>
          </a:p>
        </p:txBody>
      </p:sp>
      <p:sp>
        <p:nvSpPr>
          <p:cNvPr id="14409" name="Text Box 73"/>
          <p:cNvSpPr txBox="1">
            <a:spLocks noChangeArrowheads="1"/>
          </p:cNvSpPr>
          <p:nvPr/>
        </p:nvSpPr>
        <p:spPr bwMode="auto">
          <a:xfrm>
            <a:off x="5435600" y="53721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50</a:t>
            </a:r>
          </a:p>
        </p:txBody>
      </p:sp>
      <p:sp>
        <p:nvSpPr>
          <p:cNvPr id="14410" name="Text Box 74"/>
          <p:cNvSpPr txBox="1">
            <a:spLocks noChangeArrowheads="1"/>
          </p:cNvSpPr>
          <p:nvPr/>
        </p:nvSpPr>
        <p:spPr bwMode="auto">
          <a:xfrm>
            <a:off x="6372225" y="53721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78</a:t>
            </a:r>
          </a:p>
        </p:txBody>
      </p:sp>
      <p:sp>
        <p:nvSpPr>
          <p:cNvPr id="14411" name="Text Box 75"/>
          <p:cNvSpPr txBox="1">
            <a:spLocks noChangeArrowheads="1"/>
          </p:cNvSpPr>
          <p:nvPr/>
        </p:nvSpPr>
        <p:spPr bwMode="auto">
          <a:xfrm>
            <a:off x="7308850" y="53721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100</a:t>
            </a:r>
          </a:p>
        </p:txBody>
      </p:sp>
      <p:sp>
        <p:nvSpPr>
          <p:cNvPr id="14412" name="Text Box 76"/>
          <p:cNvSpPr txBox="1">
            <a:spLocks noChangeArrowheads="1"/>
          </p:cNvSpPr>
          <p:nvPr/>
        </p:nvSpPr>
        <p:spPr bwMode="auto">
          <a:xfrm>
            <a:off x="8243888" y="5372100"/>
            <a:ext cx="647700" cy="374650"/>
          </a:xfrm>
          <a:prstGeom prst="rect">
            <a:avLst/>
          </a:prstGeom>
          <a:solidFill>
            <a:srgbClr val="92D050"/>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105</a:t>
            </a:r>
          </a:p>
        </p:txBody>
      </p:sp>
      <p:grpSp>
        <p:nvGrpSpPr>
          <p:cNvPr id="80" name="组合 79"/>
          <p:cNvGrpSpPr/>
          <p:nvPr/>
        </p:nvGrpSpPr>
        <p:grpSpPr>
          <a:xfrm>
            <a:off x="-1548680" y="82396"/>
            <a:ext cx="8638519" cy="785699"/>
            <a:chOff x="-1226995" y="1867387"/>
            <a:chExt cx="8913447" cy="800605"/>
          </a:xfrm>
        </p:grpSpPr>
        <p:grpSp>
          <p:nvGrpSpPr>
            <p:cNvPr id="81" name="组合 80"/>
            <p:cNvGrpSpPr/>
            <p:nvPr/>
          </p:nvGrpSpPr>
          <p:grpSpPr>
            <a:xfrm>
              <a:off x="-1226995" y="1867387"/>
              <a:ext cx="8913447" cy="800605"/>
              <a:chOff x="-1268020" y="1327471"/>
              <a:chExt cx="8913447" cy="800605"/>
            </a:xfrm>
          </p:grpSpPr>
          <p:sp>
            <p:nvSpPr>
              <p:cNvPr id="83"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84"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82" name="图片 81"/>
            <p:cNvPicPr>
              <a:picLocks noChangeAspect="1"/>
            </p:cNvPicPr>
            <p:nvPr/>
          </p:nvPicPr>
          <p:blipFill>
            <a:blip r:embed="rId2" cstate="print"/>
            <a:stretch>
              <a:fillRect/>
            </a:stretch>
          </p:blipFill>
          <p:spPr>
            <a:xfrm>
              <a:off x="1189825" y="2023053"/>
              <a:ext cx="495511" cy="423803"/>
            </a:xfrm>
            <a:prstGeom prst="rect">
              <a:avLst/>
            </a:prstGeom>
          </p:spPr>
        </p:pic>
      </p:grpSp>
      <p:sp>
        <p:nvSpPr>
          <p:cNvPr id="3" name="矩形 2"/>
          <p:cNvSpPr/>
          <p:nvPr/>
        </p:nvSpPr>
        <p:spPr>
          <a:xfrm>
            <a:off x="271746" y="978455"/>
            <a:ext cx="2634054"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effectLst>
                  <a:outerShdw blurRad="38100" dist="38100" dir="2700000" algn="tl">
                    <a:srgbClr val="C0C0C0"/>
                  </a:outerShdw>
                </a:effectLst>
                <a:latin typeface="CG Times" charset="0"/>
              </a:rPr>
              <a:t>希尔排序示例</a:t>
            </a:r>
            <a:endParaRPr lang="zh-CN" altLang="en-US" sz="2800" b="1" dirty="0">
              <a:solidFill>
                <a:srgbClr val="3378CB"/>
              </a:solidFill>
            </a:endParaRPr>
          </a:p>
        </p:txBody>
      </p:sp>
    </p:spTree>
    <p:extLst>
      <p:ext uri="{BB962C8B-B14F-4D97-AF65-F5344CB8AC3E}">
        <p14:creationId xmlns:p14="http://schemas.microsoft.com/office/powerpoint/2010/main" xmlns="" val="5609789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50"/>
                                        </p:tgtEl>
                                        <p:attrNameLst>
                                          <p:attrName>style.visibility</p:attrName>
                                        </p:attrNameLst>
                                      </p:cBhvr>
                                      <p:to>
                                        <p:strVal val="visible"/>
                                      </p:to>
                                    </p:set>
                                    <p:animEffect transition="in" filter="blinds(horizontal)">
                                      <p:cBhvr>
                                        <p:cTn id="7" dur="500"/>
                                        <p:tgtEl>
                                          <p:spTgt spid="14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61"/>
                                        </p:tgtEl>
                                        <p:attrNameLst>
                                          <p:attrName>style.visibility</p:attrName>
                                        </p:attrNameLst>
                                      </p:cBhvr>
                                      <p:to>
                                        <p:strVal val="visible"/>
                                      </p:to>
                                    </p:set>
                                    <p:animEffect transition="in" filter="blinds(horizontal)">
                                      <p:cBhvr>
                                        <p:cTn id="12" dur="500"/>
                                        <p:tgtEl>
                                          <p:spTgt spid="1436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66"/>
                                        </p:tgtEl>
                                        <p:attrNameLst>
                                          <p:attrName>style.visibility</p:attrName>
                                        </p:attrNameLst>
                                      </p:cBhvr>
                                      <p:to>
                                        <p:strVal val="visible"/>
                                      </p:to>
                                    </p:set>
                                    <p:animEffect transition="in" filter="blinds(horizontal)">
                                      <p:cBhvr>
                                        <p:cTn id="15" dur="500"/>
                                        <p:tgtEl>
                                          <p:spTgt spid="143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376"/>
                                        </p:tgtEl>
                                        <p:attrNameLst>
                                          <p:attrName>style.visibility</p:attrName>
                                        </p:attrNameLst>
                                      </p:cBhvr>
                                      <p:to>
                                        <p:strVal val="visible"/>
                                      </p:to>
                                    </p:set>
                                    <p:animEffect transition="in" filter="box(in)">
                                      <p:cBhvr>
                                        <p:cTn id="20" dur="500"/>
                                        <p:tgtEl>
                                          <p:spTgt spid="1437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4371"/>
                                        </p:tgtEl>
                                        <p:attrNameLst>
                                          <p:attrName>style.visibility</p:attrName>
                                        </p:attrNameLst>
                                      </p:cBhvr>
                                      <p:to>
                                        <p:strVal val="visible"/>
                                      </p:to>
                                    </p:set>
                                    <p:animEffect transition="in" filter="box(in)">
                                      <p:cBhvr>
                                        <p:cTn id="23" dur="500"/>
                                        <p:tgtEl>
                                          <p:spTgt spid="143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14366"/>
                                        </p:tgtEl>
                                      </p:cBhvr>
                                    </p:animEffect>
                                    <p:set>
                                      <p:cBhvr>
                                        <p:cTn id="28" dur="1" fill="hold">
                                          <p:stCondLst>
                                            <p:cond delay="499"/>
                                          </p:stCondLst>
                                        </p:cTn>
                                        <p:tgtEl>
                                          <p:spTgt spid="14366"/>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4361"/>
                                        </p:tgtEl>
                                      </p:cBhvr>
                                    </p:animEffect>
                                    <p:set>
                                      <p:cBhvr>
                                        <p:cTn id="31" dur="1" fill="hold">
                                          <p:stCondLst>
                                            <p:cond delay="499"/>
                                          </p:stCondLst>
                                        </p:cTn>
                                        <p:tgtEl>
                                          <p:spTgt spid="14361"/>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362"/>
                                        </p:tgtEl>
                                        <p:attrNameLst>
                                          <p:attrName>style.visibility</p:attrName>
                                        </p:attrNameLst>
                                      </p:cBhvr>
                                      <p:to>
                                        <p:strVal val="visible"/>
                                      </p:to>
                                    </p:set>
                                    <p:animEffect transition="in" filter="blinds(horizontal)">
                                      <p:cBhvr>
                                        <p:cTn id="36" dur="500"/>
                                        <p:tgtEl>
                                          <p:spTgt spid="1436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367"/>
                                        </p:tgtEl>
                                        <p:attrNameLst>
                                          <p:attrName>style.visibility</p:attrName>
                                        </p:attrNameLst>
                                      </p:cBhvr>
                                      <p:to>
                                        <p:strVal val="visible"/>
                                      </p:to>
                                    </p:set>
                                    <p:animEffect transition="in" filter="blinds(horizontal)">
                                      <p:cBhvr>
                                        <p:cTn id="39" dur="500"/>
                                        <p:tgtEl>
                                          <p:spTgt spid="1436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372"/>
                                        </p:tgtEl>
                                        <p:attrNameLst>
                                          <p:attrName>style.visibility</p:attrName>
                                        </p:attrNameLst>
                                      </p:cBhvr>
                                      <p:to>
                                        <p:strVal val="visible"/>
                                      </p:to>
                                    </p:set>
                                    <p:animEffect transition="in" filter="blinds(horizontal)">
                                      <p:cBhvr>
                                        <p:cTn id="44" dur="500"/>
                                        <p:tgtEl>
                                          <p:spTgt spid="1437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4377"/>
                                        </p:tgtEl>
                                        <p:attrNameLst>
                                          <p:attrName>style.visibility</p:attrName>
                                        </p:attrNameLst>
                                      </p:cBhvr>
                                      <p:to>
                                        <p:strVal val="visible"/>
                                      </p:to>
                                    </p:set>
                                    <p:animEffect transition="in" filter="blinds(horizontal)">
                                      <p:cBhvr>
                                        <p:cTn id="47" dur="500"/>
                                        <p:tgtEl>
                                          <p:spTgt spid="143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xit" presetSubtype="16" fill="hold" grpId="1" nodeType="clickEffect">
                                  <p:stCondLst>
                                    <p:cond delay="0"/>
                                  </p:stCondLst>
                                  <p:childTnLst>
                                    <p:animEffect transition="out" filter="box(in)">
                                      <p:cBhvr>
                                        <p:cTn id="51" dur="500"/>
                                        <p:tgtEl>
                                          <p:spTgt spid="14362"/>
                                        </p:tgtEl>
                                      </p:cBhvr>
                                    </p:animEffect>
                                    <p:set>
                                      <p:cBhvr>
                                        <p:cTn id="52" dur="1" fill="hold">
                                          <p:stCondLst>
                                            <p:cond delay="499"/>
                                          </p:stCondLst>
                                        </p:cTn>
                                        <p:tgtEl>
                                          <p:spTgt spid="14362"/>
                                        </p:tgtEl>
                                        <p:attrNameLst>
                                          <p:attrName>style.visibility</p:attrName>
                                        </p:attrNameLst>
                                      </p:cBhvr>
                                      <p:to>
                                        <p:strVal val="hidden"/>
                                      </p:to>
                                    </p:set>
                                  </p:childTnLst>
                                </p:cTn>
                              </p:par>
                              <p:par>
                                <p:cTn id="53" presetID="4" presetClass="exit" presetSubtype="16" fill="hold" grpId="1" nodeType="withEffect">
                                  <p:stCondLst>
                                    <p:cond delay="0"/>
                                  </p:stCondLst>
                                  <p:childTnLst>
                                    <p:animEffect transition="out" filter="box(in)">
                                      <p:cBhvr>
                                        <p:cTn id="54" dur="500"/>
                                        <p:tgtEl>
                                          <p:spTgt spid="14367"/>
                                        </p:tgtEl>
                                      </p:cBhvr>
                                    </p:animEffect>
                                    <p:set>
                                      <p:cBhvr>
                                        <p:cTn id="55" dur="1" fill="hold">
                                          <p:stCondLst>
                                            <p:cond delay="499"/>
                                          </p:stCondLst>
                                        </p:cTn>
                                        <p:tgtEl>
                                          <p:spTgt spid="14367"/>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4363"/>
                                        </p:tgtEl>
                                        <p:attrNameLst>
                                          <p:attrName>style.visibility</p:attrName>
                                        </p:attrNameLst>
                                      </p:cBhvr>
                                      <p:to>
                                        <p:strVal val="visible"/>
                                      </p:to>
                                    </p:set>
                                    <p:animEffect transition="in" filter="blinds(horizontal)">
                                      <p:cBhvr>
                                        <p:cTn id="60" dur="500"/>
                                        <p:tgtEl>
                                          <p:spTgt spid="1436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4368"/>
                                        </p:tgtEl>
                                        <p:attrNameLst>
                                          <p:attrName>style.visibility</p:attrName>
                                        </p:attrNameLst>
                                      </p:cBhvr>
                                      <p:to>
                                        <p:strVal val="visible"/>
                                      </p:to>
                                    </p:set>
                                    <p:animEffect transition="in" filter="blinds(horizontal)">
                                      <p:cBhvr>
                                        <p:cTn id="63" dur="500"/>
                                        <p:tgtEl>
                                          <p:spTgt spid="1436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373"/>
                                        </p:tgtEl>
                                        <p:attrNameLst>
                                          <p:attrName>style.visibility</p:attrName>
                                        </p:attrNameLst>
                                      </p:cBhvr>
                                      <p:to>
                                        <p:strVal val="visible"/>
                                      </p:to>
                                    </p:set>
                                    <p:animEffect transition="in" filter="blinds(horizontal)">
                                      <p:cBhvr>
                                        <p:cTn id="68" dur="500"/>
                                        <p:tgtEl>
                                          <p:spTgt spid="1437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4378"/>
                                        </p:tgtEl>
                                        <p:attrNameLst>
                                          <p:attrName>style.visibility</p:attrName>
                                        </p:attrNameLst>
                                      </p:cBhvr>
                                      <p:to>
                                        <p:strVal val="visible"/>
                                      </p:to>
                                    </p:set>
                                    <p:animEffect transition="in" filter="blinds(horizontal)">
                                      <p:cBhvr>
                                        <p:cTn id="71" dur="500"/>
                                        <p:tgtEl>
                                          <p:spTgt spid="1437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xit" presetSubtype="10" fill="hold" grpId="1" nodeType="clickEffect">
                                  <p:stCondLst>
                                    <p:cond delay="0"/>
                                  </p:stCondLst>
                                  <p:childTnLst>
                                    <p:animEffect transition="out" filter="blinds(horizontal)">
                                      <p:cBhvr>
                                        <p:cTn id="75" dur="500"/>
                                        <p:tgtEl>
                                          <p:spTgt spid="14363"/>
                                        </p:tgtEl>
                                      </p:cBhvr>
                                    </p:animEffect>
                                    <p:set>
                                      <p:cBhvr>
                                        <p:cTn id="76" dur="1" fill="hold">
                                          <p:stCondLst>
                                            <p:cond delay="499"/>
                                          </p:stCondLst>
                                        </p:cTn>
                                        <p:tgtEl>
                                          <p:spTgt spid="14363"/>
                                        </p:tgtEl>
                                        <p:attrNameLst>
                                          <p:attrName>style.visibility</p:attrName>
                                        </p:attrNameLst>
                                      </p:cBhvr>
                                      <p:to>
                                        <p:strVal val="hidden"/>
                                      </p:to>
                                    </p:set>
                                  </p:childTnLst>
                                </p:cTn>
                              </p:par>
                              <p:par>
                                <p:cTn id="77" presetID="3" presetClass="exit" presetSubtype="10" fill="hold" grpId="2" nodeType="withEffect">
                                  <p:stCondLst>
                                    <p:cond delay="0"/>
                                  </p:stCondLst>
                                  <p:childTnLst>
                                    <p:animEffect transition="out" filter="blinds(horizontal)">
                                      <p:cBhvr>
                                        <p:cTn id="78" dur="500"/>
                                        <p:tgtEl>
                                          <p:spTgt spid="14368"/>
                                        </p:tgtEl>
                                      </p:cBhvr>
                                    </p:animEffect>
                                    <p:set>
                                      <p:cBhvr>
                                        <p:cTn id="79" dur="1" fill="hold">
                                          <p:stCondLst>
                                            <p:cond delay="499"/>
                                          </p:stCondLst>
                                        </p:cTn>
                                        <p:tgtEl>
                                          <p:spTgt spid="14368"/>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4364"/>
                                        </p:tgtEl>
                                        <p:attrNameLst>
                                          <p:attrName>style.visibility</p:attrName>
                                        </p:attrNameLst>
                                      </p:cBhvr>
                                      <p:to>
                                        <p:strVal val="visible"/>
                                      </p:to>
                                    </p:set>
                                    <p:animEffect transition="in" filter="blinds(horizontal)">
                                      <p:cBhvr>
                                        <p:cTn id="84" dur="500"/>
                                        <p:tgtEl>
                                          <p:spTgt spid="1436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4369"/>
                                        </p:tgtEl>
                                        <p:attrNameLst>
                                          <p:attrName>style.visibility</p:attrName>
                                        </p:attrNameLst>
                                      </p:cBhvr>
                                      <p:to>
                                        <p:strVal val="visible"/>
                                      </p:to>
                                    </p:set>
                                    <p:animEffect transition="in" filter="blinds(horizontal)">
                                      <p:cBhvr>
                                        <p:cTn id="87" dur="500"/>
                                        <p:tgtEl>
                                          <p:spTgt spid="1436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14374"/>
                                        </p:tgtEl>
                                        <p:attrNameLst>
                                          <p:attrName>style.visibility</p:attrName>
                                        </p:attrNameLst>
                                      </p:cBhvr>
                                      <p:to>
                                        <p:strVal val="visible"/>
                                      </p:to>
                                    </p:set>
                                    <p:animEffect transition="in" filter="box(in)">
                                      <p:cBhvr>
                                        <p:cTn id="92" dur="500"/>
                                        <p:tgtEl>
                                          <p:spTgt spid="14374"/>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14379"/>
                                        </p:tgtEl>
                                        <p:attrNameLst>
                                          <p:attrName>style.visibility</p:attrName>
                                        </p:attrNameLst>
                                      </p:cBhvr>
                                      <p:to>
                                        <p:strVal val="visible"/>
                                      </p:to>
                                    </p:set>
                                    <p:animEffect transition="in" filter="box(in)">
                                      <p:cBhvr>
                                        <p:cTn id="95" dur="500"/>
                                        <p:tgtEl>
                                          <p:spTgt spid="1437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xit" presetSubtype="10" fill="hold" grpId="1" nodeType="clickEffect">
                                  <p:stCondLst>
                                    <p:cond delay="0"/>
                                  </p:stCondLst>
                                  <p:childTnLst>
                                    <p:animEffect transition="out" filter="blinds(horizontal)">
                                      <p:cBhvr>
                                        <p:cTn id="99" dur="500"/>
                                        <p:tgtEl>
                                          <p:spTgt spid="14364"/>
                                        </p:tgtEl>
                                      </p:cBhvr>
                                    </p:animEffect>
                                    <p:set>
                                      <p:cBhvr>
                                        <p:cTn id="100" dur="1" fill="hold">
                                          <p:stCondLst>
                                            <p:cond delay="499"/>
                                          </p:stCondLst>
                                        </p:cTn>
                                        <p:tgtEl>
                                          <p:spTgt spid="14364"/>
                                        </p:tgtEl>
                                        <p:attrNameLst>
                                          <p:attrName>style.visibility</p:attrName>
                                        </p:attrNameLst>
                                      </p:cBhvr>
                                      <p:to>
                                        <p:strVal val="hidden"/>
                                      </p:to>
                                    </p:set>
                                  </p:childTnLst>
                                </p:cTn>
                              </p:par>
                              <p:par>
                                <p:cTn id="101" presetID="3" presetClass="exit" presetSubtype="10" fill="hold" grpId="1" nodeType="withEffect">
                                  <p:stCondLst>
                                    <p:cond delay="0"/>
                                  </p:stCondLst>
                                  <p:childTnLst>
                                    <p:animEffect transition="out" filter="blinds(horizontal)">
                                      <p:cBhvr>
                                        <p:cTn id="102" dur="500"/>
                                        <p:tgtEl>
                                          <p:spTgt spid="14369"/>
                                        </p:tgtEl>
                                      </p:cBhvr>
                                    </p:animEffect>
                                    <p:set>
                                      <p:cBhvr>
                                        <p:cTn id="103" dur="1" fill="hold">
                                          <p:stCondLst>
                                            <p:cond delay="499"/>
                                          </p:stCondLst>
                                        </p:cTn>
                                        <p:tgtEl>
                                          <p:spTgt spid="14369"/>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4365"/>
                                        </p:tgtEl>
                                        <p:attrNameLst>
                                          <p:attrName>style.visibility</p:attrName>
                                        </p:attrNameLst>
                                      </p:cBhvr>
                                      <p:to>
                                        <p:strVal val="visible"/>
                                      </p:to>
                                    </p:set>
                                    <p:animEffect transition="in" filter="blinds(horizontal)">
                                      <p:cBhvr>
                                        <p:cTn id="108" dur="500"/>
                                        <p:tgtEl>
                                          <p:spTgt spid="14365"/>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4370"/>
                                        </p:tgtEl>
                                        <p:attrNameLst>
                                          <p:attrName>style.visibility</p:attrName>
                                        </p:attrNameLst>
                                      </p:cBhvr>
                                      <p:to>
                                        <p:strVal val="visible"/>
                                      </p:to>
                                    </p:set>
                                    <p:animEffect transition="in" filter="blinds(horizontal)">
                                      <p:cBhvr>
                                        <p:cTn id="111" dur="500"/>
                                        <p:tgtEl>
                                          <p:spTgt spid="1437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4380"/>
                                        </p:tgtEl>
                                        <p:attrNameLst>
                                          <p:attrName>style.visibility</p:attrName>
                                        </p:attrNameLst>
                                      </p:cBhvr>
                                      <p:to>
                                        <p:strVal val="visible"/>
                                      </p:to>
                                    </p:set>
                                    <p:animEffect transition="in" filter="blinds(horizontal)">
                                      <p:cBhvr>
                                        <p:cTn id="116" dur="500"/>
                                        <p:tgtEl>
                                          <p:spTgt spid="14380"/>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4375"/>
                                        </p:tgtEl>
                                        <p:attrNameLst>
                                          <p:attrName>style.visibility</p:attrName>
                                        </p:attrNameLst>
                                      </p:cBhvr>
                                      <p:to>
                                        <p:strVal val="visible"/>
                                      </p:to>
                                    </p:set>
                                    <p:animEffect transition="in" filter="blinds(horizontal)">
                                      <p:cBhvr>
                                        <p:cTn id="119" dur="500"/>
                                        <p:tgtEl>
                                          <p:spTgt spid="1437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xit" presetSubtype="10" fill="hold" grpId="1" nodeType="clickEffect">
                                  <p:stCondLst>
                                    <p:cond delay="0"/>
                                  </p:stCondLst>
                                  <p:childTnLst>
                                    <p:animEffect transition="out" filter="blinds(horizontal)">
                                      <p:cBhvr>
                                        <p:cTn id="123" dur="500"/>
                                        <p:tgtEl>
                                          <p:spTgt spid="14370"/>
                                        </p:tgtEl>
                                      </p:cBhvr>
                                    </p:animEffect>
                                    <p:set>
                                      <p:cBhvr>
                                        <p:cTn id="124" dur="1" fill="hold">
                                          <p:stCondLst>
                                            <p:cond delay="499"/>
                                          </p:stCondLst>
                                        </p:cTn>
                                        <p:tgtEl>
                                          <p:spTgt spid="14370"/>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14365"/>
                                        </p:tgtEl>
                                      </p:cBhvr>
                                    </p:animEffect>
                                    <p:set>
                                      <p:cBhvr>
                                        <p:cTn id="127" dur="1" fill="hold">
                                          <p:stCondLst>
                                            <p:cond delay="499"/>
                                          </p:stCondLst>
                                        </p:cTn>
                                        <p:tgtEl>
                                          <p:spTgt spid="14365"/>
                                        </p:tgtEl>
                                        <p:attrNameLst>
                                          <p:attrName>style.visibility</p:attrName>
                                        </p:attrNameLst>
                                      </p:cBhvr>
                                      <p:to>
                                        <p:strVal val="hidden"/>
                                      </p:to>
                                    </p:set>
                                  </p:childTnLst>
                                </p:cTn>
                              </p:par>
                              <p:par>
                                <p:cTn id="128" presetID="3" presetClass="exit" presetSubtype="10" fill="hold" grpId="1" nodeType="withEffect">
                                  <p:stCondLst>
                                    <p:cond delay="0"/>
                                  </p:stCondLst>
                                  <p:childTnLst>
                                    <p:animEffect transition="out" filter="blinds(horizontal)">
                                      <p:cBhvr>
                                        <p:cTn id="129" dur="500"/>
                                        <p:tgtEl>
                                          <p:spTgt spid="14368"/>
                                        </p:tgtEl>
                                      </p:cBhvr>
                                    </p:animEffect>
                                    <p:set>
                                      <p:cBhvr>
                                        <p:cTn id="130" dur="1" fill="hold">
                                          <p:stCondLst>
                                            <p:cond delay="499"/>
                                          </p:stCondLst>
                                        </p:cTn>
                                        <p:tgtEl>
                                          <p:spTgt spid="14368"/>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64" presetClass="path" presetSubtype="0" accel="50000" decel="50000" fill="hold" grpId="1" nodeType="clickEffect">
                                  <p:stCondLst>
                                    <p:cond delay="0"/>
                                  </p:stCondLst>
                                  <p:childTnLst>
                                    <p:animMotion origin="layout" path="M 3.05556E-6 -1.85185E-6 L 0.00382 -0.30254 " pathEditMode="relative" rAng="0" ptsTypes="AA">
                                      <p:cBhvr>
                                        <p:cTn id="134" dur="2000" fill="hold"/>
                                        <p:tgtEl>
                                          <p:spTgt spid="14371"/>
                                        </p:tgtEl>
                                        <p:attrNameLst>
                                          <p:attrName>ppt_x,ppt_y</p:attrName>
                                        </p:attrNameLst>
                                      </p:cBhvr>
                                      <p:rCtr x="200" y="-14900"/>
                                    </p:animMotion>
                                  </p:childTnLst>
                                </p:cTn>
                              </p:par>
                              <p:par>
                                <p:cTn id="135" presetID="64" presetClass="path" presetSubtype="0" accel="50000" decel="50000" fill="hold" grpId="1" nodeType="withEffect">
                                  <p:stCondLst>
                                    <p:cond delay="0"/>
                                  </p:stCondLst>
                                  <p:childTnLst>
                                    <p:animMotion origin="layout" path="M -1.38889E-6 2.96296E-6 L 0.00382 -0.30023 " pathEditMode="relative" rAng="0" ptsTypes="AA">
                                      <p:cBhvr>
                                        <p:cTn id="136" dur="2000" fill="hold"/>
                                        <p:tgtEl>
                                          <p:spTgt spid="14372"/>
                                        </p:tgtEl>
                                        <p:attrNameLst>
                                          <p:attrName>ppt_x,ppt_y</p:attrName>
                                        </p:attrNameLst>
                                      </p:cBhvr>
                                      <p:rCtr x="200" y="-14800"/>
                                    </p:animMotion>
                                  </p:childTnLst>
                                </p:cTn>
                              </p:par>
                              <p:par>
                                <p:cTn id="137" presetID="64" presetClass="path" presetSubtype="0" accel="50000" decel="50000" fill="hold" grpId="1" nodeType="withEffect">
                                  <p:stCondLst>
                                    <p:cond delay="0"/>
                                  </p:stCondLst>
                                  <p:childTnLst>
                                    <p:animMotion origin="layout" path="M -3.33333E-6 2.96296E-6 L 0.00382 -0.30023 " pathEditMode="relative" rAng="0" ptsTypes="AA">
                                      <p:cBhvr>
                                        <p:cTn id="138" dur="2000" fill="hold"/>
                                        <p:tgtEl>
                                          <p:spTgt spid="14373"/>
                                        </p:tgtEl>
                                        <p:attrNameLst>
                                          <p:attrName>ppt_x,ppt_y</p:attrName>
                                        </p:attrNameLst>
                                      </p:cBhvr>
                                      <p:rCtr x="200" y="-14800"/>
                                    </p:animMotion>
                                  </p:childTnLst>
                                </p:cTn>
                              </p:par>
                              <p:par>
                                <p:cTn id="139" presetID="64" presetClass="path" presetSubtype="0" accel="50000" decel="50000" fill="hold" grpId="1" nodeType="withEffect">
                                  <p:stCondLst>
                                    <p:cond delay="0"/>
                                  </p:stCondLst>
                                  <p:childTnLst>
                                    <p:animMotion origin="layout" path="M 4.72222E-6 -1.85185E-6 L 0.00381 -0.30254 " pathEditMode="relative" rAng="0" ptsTypes="AA">
                                      <p:cBhvr>
                                        <p:cTn id="140" dur="2000" fill="hold"/>
                                        <p:tgtEl>
                                          <p:spTgt spid="14374"/>
                                        </p:tgtEl>
                                        <p:attrNameLst>
                                          <p:attrName>ppt_x,ppt_y</p:attrName>
                                        </p:attrNameLst>
                                      </p:cBhvr>
                                      <p:rCtr x="200" y="-14900"/>
                                    </p:animMotion>
                                  </p:childTnLst>
                                </p:cTn>
                              </p:par>
                              <p:par>
                                <p:cTn id="141" presetID="64" presetClass="path" presetSubtype="0" accel="50000" decel="50000" fill="hold" grpId="1" nodeType="withEffect">
                                  <p:stCondLst>
                                    <p:cond delay="0"/>
                                  </p:stCondLst>
                                  <p:childTnLst>
                                    <p:animMotion origin="layout" path="M 2.77778E-7 -1.85185E-6 L -0.00399 -0.30254 " pathEditMode="relative" rAng="0" ptsTypes="AA">
                                      <p:cBhvr>
                                        <p:cTn id="142" dur="2000" fill="hold"/>
                                        <p:tgtEl>
                                          <p:spTgt spid="14375"/>
                                        </p:tgtEl>
                                        <p:attrNameLst>
                                          <p:attrName>ppt_x,ppt_y</p:attrName>
                                        </p:attrNameLst>
                                      </p:cBhvr>
                                      <p:rCtr x="0" y="-14900"/>
                                    </p:animMotion>
                                  </p:childTnLst>
                                </p:cTn>
                              </p:par>
                              <p:par>
                                <p:cTn id="143" presetID="64" presetClass="path" presetSubtype="0" accel="50000" decel="50000" fill="hold" grpId="1" nodeType="withEffect">
                                  <p:stCondLst>
                                    <p:cond delay="0"/>
                                  </p:stCondLst>
                                  <p:childTnLst>
                                    <p:animMotion origin="layout" path="M -2.77778E-7 4.45087E-6 L -0.00417 -0.29989 " pathEditMode="relative" rAng="0" ptsTypes="AA">
                                      <p:cBhvr>
                                        <p:cTn id="144" dur="2000" fill="hold"/>
                                        <p:tgtEl>
                                          <p:spTgt spid="14376"/>
                                        </p:tgtEl>
                                        <p:attrNameLst>
                                          <p:attrName>ppt_x,ppt_y</p:attrName>
                                        </p:attrNameLst>
                                      </p:cBhvr>
                                      <p:rCtr x="0" y="-14800"/>
                                    </p:animMotion>
                                  </p:childTnLst>
                                </p:cTn>
                              </p:par>
                              <p:par>
                                <p:cTn id="145" presetID="64" presetClass="path" presetSubtype="0" accel="50000" decel="50000" fill="hold" grpId="1" nodeType="withEffect">
                                  <p:stCondLst>
                                    <p:cond delay="0"/>
                                  </p:stCondLst>
                                  <p:childTnLst>
                                    <p:animMotion origin="layout" path="M -4.72222E-6 -3.7037E-6 L 0.00382 -0.30023 " pathEditMode="relative" rAng="0" ptsTypes="AA">
                                      <p:cBhvr>
                                        <p:cTn id="146" dur="2000" fill="hold"/>
                                        <p:tgtEl>
                                          <p:spTgt spid="14377"/>
                                        </p:tgtEl>
                                        <p:attrNameLst>
                                          <p:attrName>ppt_x,ppt_y</p:attrName>
                                        </p:attrNameLst>
                                      </p:cBhvr>
                                      <p:rCtr x="200" y="-14800"/>
                                    </p:animMotion>
                                  </p:childTnLst>
                                </p:cTn>
                              </p:par>
                              <p:par>
                                <p:cTn id="147" presetID="64" presetClass="path" presetSubtype="0" accel="50000" decel="50000" fill="hold" grpId="1" nodeType="withEffect">
                                  <p:stCondLst>
                                    <p:cond delay="0"/>
                                  </p:stCondLst>
                                  <p:childTnLst>
                                    <p:animMotion origin="layout" path="M 4.72222E-6 -3.7037E-6 L 0.00381 -0.30023 " pathEditMode="relative" rAng="0" ptsTypes="AA">
                                      <p:cBhvr>
                                        <p:cTn id="148" dur="2000" fill="hold"/>
                                        <p:tgtEl>
                                          <p:spTgt spid="14378"/>
                                        </p:tgtEl>
                                        <p:attrNameLst>
                                          <p:attrName>ppt_x,ppt_y</p:attrName>
                                        </p:attrNameLst>
                                      </p:cBhvr>
                                      <p:rCtr x="200" y="-14800"/>
                                    </p:animMotion>
                                  </p:childTnLst>
                                </p:cTn>
                              </p:par>
                              <p:par>
                                <p:cTn id="149" presetID="64" presetClass="path" presetSubtype="0" accel="50000" decel="50000" fill="hold" grpId="1" nodeType="withEffect">
                                  <p:stCondLst>
                                    <p:cond delay="0"/>
                                  </p:stCondLst>
                                  <p:childTnLst>
                                    <p:animMotion origin="layout" path="M 4.16667E-6 -3.7037E-6 L 0.00364 -0.30023 " pathEditMode="relative" rAng="0" ptsTypes="AA">
                                      <p:cBhvr>
                                        <p:cTn id="150" dur="2000" fill="hold"/>
                                        <p:tgtEl>
                                          <p:spTgt spid="14379"/>
                                        </p:tgtEl>
                                        <p:attrNameLst>
                                          <p:attrName>ppt_x,ppt_y</p:attrName>
                                        </p:attrNameLst>
                                      </p:cBhvr>
                                      <p:rCtr x="200" y="-14800"/>
                                    </p:animMotion>
                                  </p:childTnLst>
                                </p:cTn>
                              </p:par>
                              <p:par>
                                <p:cTn id="151" presetID="64" presetClass="path" presetSubtype="0" accel="50000" decel="50000" fill="hold" grpId="1" nodeType="withEffect">
                                  <p:stCondLst>
                                    <p:cond delay="0"/>
                                  </p:stCondLst>
                                  <p:childTnLst>
                                    <p:animMotion origin="layout" path="M -2.77778E-6 -3.7037E-6 L 0.00382 -0.30023 " pathEditMode="relative" rAng="0" ptsTypes="AA">
                                      <p:cBhvr>
                                        <p:cTn id="152" dur="2000" fill="hold"/>
                                        <p:tgtEl>
                                          <p:spTgt spid="14380"/>
                                        </p:tgtEl>
                                        <p:attrNameLst>
                                          <p:attrName>ppt_x,ppt_y</p:attrName>
                                        </p:attrNameLst>
                                      </p:cBhvr>
                                      <p:rCtr x="200" y="-14800"/>
                                    </p:animMotion>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xit" presetSubtype="10" fill="hold" grpId="1" nodeType="clickEffect">
                                  <p:stCondLst>
                                    <p:cond delay="0"/>
                                  </p:stCondLst>
                                  <p:childTnLst>
                                    <p:animEffect transition="out" filter="blinds(horizontal)">
                                      <p:cBhvr>
                                        <p:cTn id="156" dur="500"/>
                                        <p:tgtEl>
                                          <p:spTgt spid="14350"/>
                                        </p:tgtEl>
                                      </p:cBhvr>
                                    </p:animEffect>
                                    <p:set>
                                      <p:cBhvr>
                                        <p:cTn id="157" dur="1" fill="hold">
                                          <p:stCondLst>
                                            <p:cond delay="499"/>
                                          </p:stCondLst>
                                        </p:cTn>
                                        <p:tgtEl>
                                          <p:spTgt spid="14350"/>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14381"/>
                                        </p:tgtEl>
                                        <p:attrNameLst>
                                          <p:attrName>style.visibility</p:attrName>
                                        </p:attrNameLst>
                                      </p:cBhvr>
                                      <p:to>
                                        <p:strVal val="visible"/>
                                      </p:to>
                                    </p:set>
                                    <p:anim calcmode="lin" valueType="num">
                                      <p:cBhvr additive="base">
                                        <p:cTn id="162" dur="500" fill="hold"/>
                                        <p:tgtEl>
                                          <p:spTgt spid="14381"/>
                                        </p:tgtEl>
                                        <p:attrNameLst>
                                          <p:attrName>ppt_x</p:attrName>
                                        </p:attrNameLst>
                                      </p:cBhvr>
                                      <p:tavLst>
                                        <p:tav tm="0">
                                          <p:val>
                                            <p:strVal val="#ppt_x"/>
                                          </p:val>
                                        </p:tav>
                                        <p:tav tm="100000">
                                          <p:val>
                                            <p:strVal val="#ppt_x"/>
                                          </p:val>
                                        </p:tav>
                                      </p:tavLst>
                                    </p:anim>
                                    <p:anim calcmode="lin" valueType="num">
                                      <p:cBhvr additive="base">
                                        <p:cTn id="163" dur="500" fill="hold"/>
                                        <p:tgtEl>
                                          <p:spTgt spid="14381"/>
                                        </p:tgtEl>
                                        <p:attrNameLst>
                                          <p:attrName>ppt_y</p:attrName>
                                        </p:attrNameLst>
                                      </p:cBhvr>
                                      <p:tavLst>
                                        <p:tav tm="0">
                                          <p:val>
                                            <p:strVal val="1+#ppt_h/2"/>
                                          </p:val>
                                        </p:tav>
                                        <p:tav tm="100000">
                                          <p:val>
                                            <p:strVal val="#ppt_y"/>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14382"/>
                                        </p:tgtEl>
                                        <p:attrNameLst>
                                          <p:attrName>style.visibility</p:attrName>
                                        </p:attrNameLst>
                                      </p:cBhvr>
                                      <p:to>
                                        <p:strVal val="visible"/>
                                      </p:to>
                                    </p:set>
                                    <p:animEffect transition="in" filter="blinds(horizontal)">
                                      <p:cBhvr>
                                        <p:cTn id="168" dur="500"/>
                                        <p:tgtEl>
                                          <p:spTgt spid="14382"/>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4384"/>
                                        </p:tgtEl>
                                        <p:attrNameLst>
                                          <p:attrName>style.visibility</p:attrName>
                                        </p:attrNameLst>
                                      </p:cBhvr>
                                      <p:to>
                                        <p:strVal val="visible"/>
                                      </p:to>
                                    </p:set>
                                    <p:animEffect transition="in" filter="blinds(horizontal)">
                                      <p:cBhvr>
                                        <p:cTn id="171" dur="500"/>
                                        <p:tgtEl>
                                          <p:spTgt spid="14384"/>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4386"/>
                                        </p:tgtEl>
                                        <p:attrNameLst>
                                          <p:attrName>style.visibility</p:attrName>
                                        </p:attrNameLst>
                                      </p:cBhvr>
                                      <p:to>
                                        <p:strVal val="visible"/>
                                      </p:to>
                                    </p:set>
                                    <p:animEffect transition="in" filter="blinds(horizontal)">
                                      <p:cBhvr>
                                        <p:cTn id="174" dur="500"/>
                                        <p:tgtEl>
                                          <p:spTgt spid="14386"/>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14388"/>
                                        </p:tgtEl>
                                        <p:attrNameLst>
                                          <p:attrName>style.visibility</p:attrName>
                                        </p:attrNameLst>
                                      </p:cBhvr>
                                      <p:to>
                                        <p:strVal val="visible"/>
                                      </p:to>
                                    </p:set>
                                    <p:animEffect transition="in" filter="blinds(horizontal)">
                                      <p:cBhvr>
                                        <p:cTn id="177" dur="500"/>
                                        <p:tgtEl>
                                          <p:spTgt spid="14388"/>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14390"/>
                                        </p:tgtEl>
                                        <p:attrNameLst>
                                          <p:attrName>style.visibility</p:attrName>
                                        </p:attrNameLst>
                                      </p:cBhvr>
                                      <p:to>
                                        <p:strVal val="visible"/>
                                      </p:to>
                                    </p:set>
                                    <p:animEffect transition="in" filter="blinds(horizontal)">
                                      <p:cBhvr>
                                        <p:cTn id="180" dur="500"/>
                                        <p:tgtEl>
                                          <p:spTgt spid="14390"/>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14392"/>
                                        </p:tgtEl>
                                        <p:attrNameLst>
                                          <p:attrName>style.visibility</p:attrName>
                                        </p:attrNameLst>
                                      </p:cBhvr>
                                      <p:to>
                                        <p:strVal val="visible"/>
                                      </p:to>
                                    </p:set>
                                    <p:animEffect transition="in" filter="blinds(horizontal)">
                                      <p:cBhvr>
                                        <p:cTn id="185" dur="500"/>
                                        <p:tgtEl>
                                          <p:spTgt spid="14392"/>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14394"/>
                                        </p:tgtEl>
                                        <p:attrNameLst>
                                          <p:attrName>style.visibility</p:attrName>
                                        </p:attrNameLst>
                                      </p:cBhvr>
                                      <p:to>
                                        <p:strVal val="visible"/>
                                      </p:to>
                                    </p:set>
                                    <p:animEffect transition="in" filter="blinds(horizontal)">
                                      <p:cBhvr>
                                        <p:cTn id="188" dur="500"/>
                                        <p:tgtEl>
                                          <p:spTgt spid="14394"/>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14396"/>
                                        </p:tgtEl>
                                        <p:attrNameLst>
                                          <p:attrName>style.visibility</p:attrName>
                                        </p:attrNameLst>
                                      </p:cBhvr>
                                      <p:to>
                                        <p:strVal val="visible"/>
                                      </p:to>
                                    </p:set>
                                    <p:animEffect transition="in" filter="blinds(horizontal)">
                                      <p:cBhvr>
                                        <p:cTn id="191" dur="500"/>
                                        <p:tgtEl>
                                          <p:spTgt spid="14396"/>
                                        </p:tgtEl>
                                      </p:cBhvr>
                                    </p:animEffect>
                                  </p:childTnLst>
                                </p:cTn>
                              </p:par>
                              <p:par>
                                <p:cTn id="192" presetID="3" presetClass="entr" presetSubtype="10" fill="hold" grpId="0" nodeType="withEffect">
                                  <p:stCondLst>
                                    <p:cond delay="0"/>
                                  </p:stCondLst>
                                  <p:childTnLst>
                                    <p:set>
                                      <p:cBhvr>
                                        <p:cTn id="193" dur="1" fill="hold">
                                          <p:stCondLst>
                                            <p:cond delay="0"/>
                                          </p:stCondLst>
                                        </p:cTn>
                                        <p:tgtEl>
                                          <p:spTgt spid="14398"/>
                                        </p:tgtEl>
                                        <p:attrNameLst>
                                          <p:attrName>style.visibility</p:attrName>
                                        </p:attrNameLst>
                                      </p:cBhvr>
                                      <p:to>
                                        <p:strVal val="visible"/>
                                      </p:to>
                                    </p:set>
                                    <p:animEffect transition="in" filter="blinds(horizontal)">
                                      <p:cBhvr>
                                        <p:cTn id="194" dur="500"/>
                                        <p:tgtEl>
                                          <p:spTgt spid="14398"/>
                                        </p:tgtEl>
                                      </p:cBhvr>
                                    </p:animEffect>
                                  </p:childTnLst>
                                </p:cTn>
                              </p:par>
                              <p:par>
                                <p:cTn id="195" presetID="3" presetClass="entr" presetSubtype="10" fill="hold" grpId="0" nodeType="withEffect">
                                  <p:stCondLst>
                                    <p:cond delay="0"/>
                                  </p:stCondLst>
                                  <p:childTnLst>
                                    <p:set>
                                      <p:cBhvr>
                                        <p:cTn id="196" dur="1" fill="hold">
                                          <p:stCondLst>
                                            <p:cond delay="0"/>
                                          </p:stCondLst>
                                        </p:cTn>
                                        <p:tgtEl>
                                          <p:spTgt spid="14400"/>
                                        </p:tgtEl>
                                        <p:attrNameLst>
                                          <p:attrName>style.visibility</p:attrName>
                                        </p:attrNameLst>
                                      </p:cBhvr>
                                      <p:to>
                                        <p:strVal val="visible"/>
                                      </p:to>
                                    </p:set>
                                    <p:animEffect transition="in" filter="blinds(horizontal)">
                                      <p:cBhvr>
                                        <p:cTn id="197" dur="500"/>
                                        <p:tgtEl>
                                          <p:spTgt spid="14400"/>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3" presetClass="exit" presetSubtype="10" fill="hold" grpId="1" nodeType="clickEffect">
                                  <p:stCondLst>
                                    <p:cond delay="0"/>
                                  </p:stCondLst>
                                  <p:childTnLst>
                                    <p:animEffect transition="out" filter="blinds(horizontal)">
                                      <p:cBhvr>
                                        <p:cTn id="201" dur="500"/>
                                        <p:tgtEl>
                                          <p:spTgt spid="14382"/>
                                        </p:tgtEl>
                                      </p:cBhvr>
                                    </p:animEffect>
                                    <p:set>
                                      <p:cBhvr>
                                        <p:cTn id="202" dur="1" fill="hold">
                                          <p:stCondLst>
                                            <p:cond delay="499"/>
                                          </p:stCondLst>
                                        </p:cTn>
                                        <p:tgtEl>
                                          <p:spTgt spid="14382"/>
                                        </p:tgtEl>
                                        <p:attrNameLst>
                                          <p:attrName>style.visibility</p:attrName>
                                        </p:attrNameLst>
                                      </p:cBhvr>
                                      <p:to>
                                        <p:strVal val="hidden"/>
                                      </p:to>
                                    </p:set>
                                  </p:childTnLst>
                                </p:cTn>
                              </p:par>
                              <p:par>
                                <p:cTn id="203" presetID="3" presetClass="exit" presetSubtype="10" fill="hold" grpId="1" nodeType="withEffect">
                                  <p:stCondLst>
                                    <p:cond delay="0"/>
                                  </p:stCondLst>
                                  <p:childTnLst>
                                    <p:animEffect transition="out" filter="blinds(horizontal)">
                                      <p:cBhvr>
                                        <p:cTn id="204" dur="500"/>
                                        <p:tgtEl>
                                          <p:spTgt spid="14384"/>
                                        </p:tgtEl>
                                      </p:cBhvr>
                                    </p:animEffect>
                                    <p:set>
                                      <p:cBhvr>
                                        <p:cTn id="205" dur="1" fill="hold">
                                          <p:stCondLst>
                                            <p:cond delay="499"/>
                                          </p:stCondLst>
                                        </p:cTn>
                                        <p:tgtEl>
                                          <p:spTgt spid="14384"/>
                                        </p:tgtEl>
                                        <p:attrNameLst>
                                          <p:attrName>style.visibility</p:attrName>
                                        </p:attrNameLst>
                                      </p:cBhvr>
                                      <p:to>
                                        <p:strVal val="hidden"/>
                                      </p:to>
                                    </p:set>
                                  </p:childTnLst>
                                </p:cTn>
                              </p:par>
                              <p:par>
                                <p:cTn id="206" presetID="3" presetClass="exit" presetSubtype="10" fill="hold" grpId="1" nodeType="withEffect">
                                  <p:stCondLst>
                                    <p:cond delay="0"/>
                                  </p:stCondLst>
                                  <p:childTnLst>
                                    <p:animEffect transition="out" filter="blinds(horizontal)">
                                      <p:cBhvr>
                                        <p:cTn id="207" dur="500"/>
                                        <p:tgtEl>
                                          <p:spTgt spid="14386"/>
                                        </p:tgtEl>
                                      </p:cBhvr>
                                    </p:animEffect>
                                    <p:set>
                                      <p:cBhvr>
                                        <p:cTn id="208" dur="1" fill="hold">
                                          <p:stCondLst>
                                            <p:cond delay="499"/>
                                          </p:stCondLst>
                                        </p:cTn>
                                        <p:tgtEl>
                                          <p:spTgt spid="14386"/>
                                        </p:tgtEl>
                                        <p:attrNameLst>
                                          <p:attrName>style.visibility</p:attrName>
                                        </p:attrNameLst>
                                      </p:cBhvr>
                                      <p:to>
                                        <p:strVal val="hidden"/>
                                      </p:to>
                                    </p:set>
                                  </p:childTnLst>
                                </p:cTn>
                              </p:par>
                              <p:par>
                                <p:cTn id="209" presetID="3" presetClass="exit" presetSubtype="10" fill="hold" grpId="1" nodeType="withEffect">
                                  <p:stCondLst>
                                    <p:cond delay="0"/>
                                  </p:stCondLst>
                                  <p:childTnLst>
                                    <p:animEffect transition="out" filter="blinds(horizontal)">
                                      <p:cBhvr>
                                        <p:cTn id="210" dur="500"/>
                                        <p:tgtEl>
                                          <p:spTgt spid="14388"/>
                                        </p:tgtEl>
                                      </p:cBhvr>
                                    </p:animEffect>
                                    <p:set>
                                      <p:cBhvr>
                                        <p:cTn id="211" dur="1" fill="hold">
                                          <p:stCondLst>
                                            <p:cond delay="499"/>
                                          </p:stCondLst>
                                        </p:cTn>
                                        <p:tgtEl>
                                          <p:spTgt spid="14388"/>
                                        </p:tgtEl>
                                        <p:attrNameLst>
                                          <p:attrName>style.visibility</p:attrName>
                                        </p:attrNameLst>
                                      </p:cBhvr>
                                      <p:to>
                                        <p:strVal val="hidden"/>
                                      </p:to>
                                    </p:set>
                                  </p:childTnLst>
                                </p:cTn>
                              </p:par>
                              <p:par>
                                <p:cTn id="212" presetID="3" presetClass="exit" presetSubtype="10" fill="hold" grpId="1" nodeType="withEffect">
                                  <p:stCondLst>
                                    <p:cond delay="0"/>
                                  </p:stCondLst>
                                  <p:childTnLst>
                                    <p:animEffect transition="out" filter="blinds(horizontal)">
                                      <p:cBhvr>
                                        <p:cTn id="213" dur="500"/>
                                        <p:tgtEl>
                                          <p:spTgt spid="14390"/>
                                        </p:tgtEl>
                                      </p:cBhvr>
                                    </p:animEffect>
                                    <p:set>
                                      <p:cBhvr>
                                        <p:cTn id="214" dur="1" fill="hold">
                                          <p:stCondLst>
                                            <p:cond delay="499"/>
                                          </p:stCondLst>
                                        </p:cTn>
                                        <p:tgtEl>
                                          <p:spTgt spid="14390"/>
                                        </p:tgtEl>
                                        <p:attrNameLst>
                                          <p:attrName>style.visibility</p:attrName>
                                        </p:attrNameLst>
                                      </p:cBhvr>
                                      <p:to>
                                        <p:strVal val="hidden"/>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4" presetClass="entr" presetSubtype="16" fill="hold" grpId="0" nodeType="clickEffect">
                                  <p:stCondLst>
                                    <p:cond delay="0"/>
                                  </p:stCondLst>
                                  <p:childTnLst>
                                    <p:set>
                                      <p:cBhvr>
                                        <p:cTn id="218" dur="1" fill="hold">
                                          <p:stCondLst>
                                            <p:cond delay="0"/>
                                          </p:stCondLst>
                                        </p:cTn>
                                        <p:tgtEl>
                                          <p:spTgt spid="14383"/>
                                        </p:tgtEl>
                                        <p:attrNameLst>
                                          <p:attrName>style.visibility</p:attrName>
                                        </p:attrNameLst>
                                      </p:cBhvr>
                                      <p:to>
                                        <p:strVal val="visible"/>
                                      </p:to>
                                    </p:set>
                                    <p:animEffect transition="in" filter="box(in)">
                                      <p:cBhvr>
                                        <p:cTn id="219" dur="500"/>
                                        <p:tgtEl>
                                          <p:spTgt spid="14383"/>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14385"/>
                                        </p:tgtEl>
                                        <p:attrNameLst>
                                          <p:attrName>style.visibility</p:attrName>
                                        </p:attrNameLst>
                                      </p:cBhvr>
                                      <p:to>
                                        <p:strVal val="visible"/>
                                      </p:to>
                                    </p:set>
                                    <p:animEffect transition="in" filter="box(in)">
                                      <p:cBhvr>
                                        <p:cTn id="222" dur="500"/>
                                        <p:tgtEl>
                                          <p:spTgt spid="14385"/>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14387"/>
                                        </p:tgtEl>
                                        <p:attrNameLst>
                                          <p:attrName>style.visibility</p:attrName>
                                        </p:attrNameLst>
                                      </p:cBhvr>
                                      <p:to>
                                        <p:strVal val="visible"/>
                                      </p:to>
                                    </p:set>
                                    <p:animEffect transition="in" filter="box(in)">
                                      <p:cBhvr>
                                        <p:cTn id="225" dur="500"/>
                                        <p:tgtEl>
                                          <p:spTgt spid="14387"/>
                                        </p:tgtEl>
                                      </p:cBhvr>
                                    </p:animEffect>
                                  </p:childTnLst>
                                </p:cTn>
                              </p:par>
                              <p:par>
                                <p:cTn id="226" presetID="4" presetClass="entr" presetSubtype="16" fill="hold" grpId="0" nodeType="withEffect">
                                  <p:stCondLst>
                                    <p:cond delay="0"/>
                                  </p:stCondLst>
                                  <p:childTnLst>
                                    <p:set>
                                      <p:cBhvr>
                                        <p:cTn id="227" dur="1" fill="hold">
                                          <p:stCondLst>
                                            <p:cond delay="0"/>
                                          </p:stCondLst>
                                        </p:cTn>
                                        <p:tgtEl>
                                          <p:spTgt spid="14389"/>
                                        </p:tgtEl>
                                        <p:attrNameLst>
                                          <p:attrName>style.visibility</p:attrName>
                                        </p:attrNameLst>
                                      </p:cBhvr>
                                      <p:to>
                                        <p:strVal val="visible"/>
                                      </p:to>
                                    </p:set>
                                    <p:animEffect transition="in" filter="box(in)">
                                      <p:cBhvr>
                                        <p:cTn id="228" dur="500"/>
                                        <p:tgtEl>
                                          <p:spTgt spid="14389"/>
                                        </p:tgtEl>
                                      </p:cBhvr>
                                    </p:animEffect>
                                  </p:childTnLst>
                                </p:cTn>
                              </p:par>
                              <p:par>
                                <p:cTn id="229" presetID="4" presetClass="entr" presetSubtype="16" fill="hold" grpId="0" nodeType="withEffect">
                                  <p:stCondLst>
                                    <p:cond delay="0"/>
                                  </p:stCondLst>
                                  <p:childTnLst>
                                    <p:set>
                                      <p:cBhvr>
                                        <p:cTn id="230" dur="1" fill="hold">
                                          <p:stCondLst>
                                            <p:cond delay="0"/>
                                          </p:stCondLst>
                                        </p:cTn>
                                        <p:tgtEl>
                                          <p:spTgt spid="14391"/>
                                        </p:tgtEl>
                                        <p:attrNameLst>
                                          <p:attrName>style.visibility</p:attrName>
                                        </p:attrNameLst>
                                      </p:cBhvr>
                                      <p:to>
                                        <p:strVal val="visible"/>
                                      </p:to>
                                    </p:set>
                                    <p:animEffect transition="in" filter="box(in)">
                                      <p:cBhvr>
                                        <p:cTn id="231" dur="500"/>
                                        <p:tgtEl>
                                          <p:spTgt spid="14391"/>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4" presetClass="entr" presetSubtype="16" fill="hold" grpId="0" nodeType="clickEffect">
                                  <p:stCondLst>
                                    <p:cond delay="0"/>
                                  </p:stCondLst>
                                  <p:childTnLst>
                                    <p:set>
                                      <p:cBhvr>
                                        <p:cTn id="235" dur="1" fill="hold">
                                          <p:stCondLst>
                                            <p:cond delay="0"/>
                                          </p:stCondLst>
                                        </p:cTn>
                                        <p:tgtEl>
                                          <p:spTgt spid="14393"/>
                                        </p:tgtEl>
                                        <p:attrNameLst>
                                          <p:attrName>style.visibility</p:attrName>
                                        </p:attrNameLst>
                                      </p:cBhvr>
                                      <p:to>
                                        <p:strVal val="visible"/>
                                      </p:to>
                                    </p:set>
                                    <p:animEffect transition="in" filter="box(in)">
                                      <p:cBhvr>
                                        <p:cTn id="236" dur="500"/>
                                        <p:tgtEl>
                                          <p:spTgt spid="14393"/>
                                        </p:tgtEl>
                                      </p:cBhvr>
                                    </p:animEffect>
                                  </p:childTnLst>
                                </p:cTn>
                              </p:par>
                              <p:par>
                                <p:cTn id="237" presetID="4" presetClass="entr" presetSubtype="16" fill="hold" grpId="0" nodeType="withEffect">
                                  <p:stCondLst>
                                    <p:cond delay="0"/>
                                  </p:stCondLst>
                                  <p:childTnLst>
                                    <p:set>
                                      <p:cBhvr>
                                        <p:cTn id="238" dur="1" fill="hold">
                                          <p:stCondLst>
                                            <p:cond delay="0"/>
                                          </p:stCondLst>
                                        </p:cTn>
                                        <p:tgtEl>
                                          <p:spTgt spid="14395"/>
                                        </p:tgtEl>
                                        <p:attrNameLst>
                                          <p:attrName>style.visibility</p:attrName>
                                        </p:attrNameLst>
                                      </p:cBhvr>
                                      <p:to>
                                        <p:strVal val="visible"/>
                                      </p:to>
                                    </p:set>
                                    <p:animEffect transition="in" filter="box(in)">
                                      <p:cBhvr>
                                        <p:cTn id="239" dur="500"/>
                                        <p:tgtEl>
                                          <p:spTgt spid="14395"/>
                                        </p:tgtEl>
                                      </p:cBhvr>
                                    </p:animEffect>
                                  </p:childTnLst>
                                </p:cTn>
                              </p:par>
                              <p:par>
                                <p:cTn id="240" presetID="4" presetClass="entr" presetSubtype="16" fill="hold" grpId="0" nodeType="withEffect">
                                  <p:stCondLst>
                                    <p:cond delay="0"/>
                                  </p:stCondLst>
                                  <p:childTnLst>
                                    <p:set>
                                      <p:cBhvr>
                                        <p:cTn id="241" dur="1" fill="hold">
                                          <p:stCondLst>
                                            <p:cond delay="0"/>
                                          </p:stCondLst>
                                        </p:cTn>
                                        <p:tgtEl>
                                          <p:spTgt spid="14397"/>
                                        </p:tgtEl>
                                        <p:attrNameLst>
                                          <p:attrName>style.visibility</p:attrName>
                                        </p:attrNameLst>
                                      </p:cBhvr>
                                      <p:to>
                                        <p:strVal val="visible"/>
                                      </p:to>
                                    </p:set>
                                    <p:animEffect transition="in" filter="box(in)">
                                      <p:cBhvr>
                                        <p:cTn id="242" dur="500"/>
                                        <p:tgtEl>
                                          <p:spTgt spid="14397"/>
                                        </p:tgtEl>
                                      </p:cBhvr>
                                    </p:animEffect>
                                  </p:childTnLst>
                                </p:cTn>
                              </p:par>
                              <p:par>
                                <p:cTn id="243" presetID="4" presetClass="entr" presetSubtype="16" fill="hold" grpId="0" nodeType="withEffect">
                                  <p:stCondLst>
                                    <p:cond delay="0"/>
                                  </p:stCondLst>
                                  <p:childTnLst>
                                    <p:set>
                                      <p:cBhvr>
                                        <p:cTn id="244" dur="1" fill="hold">
                                          <p:stCondLst>
                                            <p:cond delay="0"/>
                                          </p:stCondLst>
                                        </p:cTn>
                                        <p:tgtEl>
                                          <p:spTgt spid="14399"/>
                                        </p:tgtEl>
                                        <p:attrNameLst>
                                          <p:attrName>style.visibility</p:attrName>
                                        </p:attrNameLst>
                                      </p:cBhvr>
                                      <p:to>
                                        <p:strVal val="visible"/>
                                      </p:to>
                                    </p:set>
                                    <p:animEffect transition="in" filter="box(in)">
                                      <p:cBhvr>
                                        <p:cTn id="245" dur="500"/>
                                        <p:tgtEl>
                                          <p:spTgt spid="14399"/>
                                        </p:tgtEl>
                                      </p:cBhvr>
                                    </p:animEffect>
                                  </p:childTnLst>
                                </p:cTn>
                              </p:par>
                              <p:par>
                                <p:cTn id="246" presetID="4" presetClass="entr" presetSubtype="16" fill="hold" grpId="0" nodeType="withEffect">
                                  <p:stCondLst>
                                    <p:cond delay="0"/>
                                  </p:stCondLst>
                                  <p:childTnLst>
                                    <p:set>
                                      <p:cBhvr>
                                        <p:cTn id="247" dur="1" fill="hold">
                                          <p:stCondLst>
                                            <p:cond delay="0"/>
                                          </p:stCondLst>
                                        </p:cTn>
                                        <p:tgtEl>
                                          <p:spTgt spid="14401"/>
                                        </p:tgtEl>
                                        <p:attrNameLst>
                                          <p:attrName>style.visibility</p:attrName>
                                        </p:attrNameLst>
                                      </p:cBhvr>
                                      <p:to>
                                        <p:strVal val="visible"/>
                                      </p:to>
                                    </p:set>
                                    <p:animEffect transition="in" filter="box(in)">
                                      <p:cBhvr>
                                        <p:cTn id="248" dur="500"/>
                                        <p:tgtEl>
                                          <p:spTgt spid="14401"/>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3" presetClass="exit" presetSubtype="10" fill="hold" grpId="1" nodeType="clickEffect">
                                  <p:stCondLst>
                                    <p:cond delay="0"/>
                                  </p:stCondLst>
                                  <p:childTnLst>
                                    <p:animEffect transition="out" filter="blinds(horizontal)">
                                      <p:cBhvr>
                                        <p:cTn id="252" dur="500"/>
                                        <p:tgtEl>
                                          <p:spTgt spid="14383"/>
                                        </p:tgtEl>
                                      </p:cBhvr>
                                    </p:animEffect>
                                    <p:set>
                                      <p:cBhvr>
                                        <p:cTn id="253" dur="1" fill="hold">
                                          <p:stCondLst>
                                            <p:cond delay="499"/>
                                          </p:stCondLst>
                                        </p:cTn>
                                        <p:tgtEl>
                                          <p:spTgt spid="14383"/>
                                        </p:tgtEl>
                                        <p:attrNameLst>
                                          <p:attrName>style.visibility</p:attrName>
                                        </p:attrNameLst>
                                      </p:cBhvr>
                                      <p:to>
                                        <p:strVal val="hidden"/>
                                      </p:to>
                                    </p:set>
                                  </p:childTnLst>
                                </p:cTn>
                              </p:par>
                              <p:par>
                                <p:cTn id="254" presetID="3" presetClass="exit" presetSubtype="10" fill="hold" grpId="1" nodeType="withEffect">
                                  <p:stCondLst>
                                    <p:cond delay="0"/>
                                  </p:stCondLst>
                                  <p:childTnLst>
                                    <p:animEffect transition="out" filter="blinds(horizontal)">
                                      <p:cBhvr>
                                        <p:cTn id="255" dur="500"/>
                                        <p:tgtEl>
                                          <p:spTgt spid="14385"/>
                                        </p:tgtEl>
                                      </p:cBhvr>
                                    </p:animEffect>
                                    <p:set>
                                      <p:cBhvr>
                                        <p:cTn id="256" dur="1" fill="hold">
                                          <p:stCondLst>
                                            <p:cond delay="499"/>
                                          </p:stCondLst>
                                        </p:cTn>
                                        <p:tgtEl>
                                          <p:spTgt spid="14385"/>
                                        </p:tgtEl>
                                        <p:attrNameLst>
                                          <p:attrName>style.visibility</p:attrName>
                                        </p:attrNameLst>
                                      </p:cBhvr>
                                      <p:to>
                                        <p:strVal val="hidden"/>
                                      </p:to>
                                    </p:set>
                                  </p:childTnLst>
                                </p:cTn>
                              </p:par>
                              <p:par>
                                <p:cTn id="257" presetID="3" presetClass="exit" presetSubtype="10" fill="hold" grpId="1" nodeType="withEffect">
                                  <p:stCondLst>
                                    <p:cond delay="0"/>
                                  </p:stCondLst>
                                  <p:childTnLst>
                                    <p:animEffect transition="out" filter="blinds(horizontal)">
                                      <p:cBhvr>
                                        <p:cTn id="258" dur="500"/>
                                        <p:tgtEl>
                                          <p:spTgt spid="14387"/>
                                        </p:tgtEl>
                                      </p:cBhvr>
                                    </p:animEffect>
                                    <p:set>
                                      <p:cBhvr>
                                        <p:cTn id="259" dur="1" fill="hold">
                                          <p:stCondLst>
                                            <p:cond delay="499"/>
                                          </p:stCondLst>
                                        </p:cTn>
                                        <p:tgtEl>
                                          <p:spTgt spid="14387"/>
                                        </p:tgtEl>
                                        <p:attrNameLst>
                                          <p:attrName>style.visibility</p:attrName>
                                        </p:attrNameLst>
                                      </p:cBhvr>
                                      <p:to>
                                        <p:strVal val="hidden"/>
                                      </p:to>
                                    </p:set>
                                  </p:childTnLst>
                                </p:cTn>
                              </p:par>
                              <p:par>
                                <p:cTn id="260" presetID="3" presetClass="exit" presetSubtype="10" fill="hold" grpId="1" nodeType="withEffect">
                                  <p:stCondLst>
                                    <p:cond delay="0"/>
                                  </p:stCondLst>
                                  <p:childTnLst>
                                    <p:animEffect transition="out" filter="blinds(horizontal)">
                                      <p:cBhvr>
                                        <p:cTn id="261" dur="500"/>
                                        <p:tgtEl>
                                          <p:spTgt spid="14389"/>
                                        </p:tgtEl>
                                      </p:cBhvr>
                                    </p:animEffect>
                                    <p:set>
                                      <p:cBhvr>
                                        <p:cTn id="262" dur="1" fill="hold">
                                          <p:stCondLst>
                                            <p:cond delay="499"/>
                                          </p:stCondLst>
                                        </p:cTn>
                                        <p:tgtEl>
                                          <p:spTgt spid="14389"/>
                                        </p:tgtEl>
                                        <p:attrNameLst>
                                          <p:attrName>style.visibility</p:attrName>
                                        </p:attrNameLst>
                                      </p:cBhvr>
                                      <p:to>
                                        <p:strVal val="hidden"/>
                                      </p:to>
                                    </p:set>
                                  </p:childTnLst>
                                </p:cTn>
                              </p:par>
                              <p:par>
                                <p:cTn id="263" presetID="3" presetClass="exit" presetSubtype="10" fill="hold" grpId="1" nodeType="withEffect">
                                  <p:stCondLst>
                                    <p:cond delay="0"/>
                                  </p:stCondLst>
                                  <p:childTnLst>
                                    <p:animEffect transition="out" filter="blinds(horizontal)">
                                      <p:cBhvr>
                                        <p:cTn id="264" dur="500"/>
                                        <p:tgtEl>
                                          <p:spTgt spid="14391"/>
                                        </p:tgtEl>
                                      </p:cBhvr>
                                    </p:animEffect>
                                    <p:set>
                                      <p:cBhvr>
                                        <p:cTn id="265" dur="1" fill="hold">
                                          <p:stCondLst>
                                            <p:cond delay="499"/>
                                          </p:stCondLst>
                                        </p:cTn>
                                        <p:tgtEl>
                                          <p:spTgt spid="14391"/>
                                        </p:tgtEl>
                                        <p:attrNameLst>
                                          <p:attrName>style.visibility</p:attrName>
                                        </p:attrNameLst>
                                      </p:cBhvr>
                                      <p:to>
                                        <p:strVal val="hidden"/>
                                      </p:to>
                                    </p:se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64" presetClass="path" presetSubtype="0" accel="50000" decel="50000" fill="hold" grpId="1" nodeType="clickEffect">
                                  <p:stCondLst>
                                    <p:cond delay="0"/>
                                  </p:stCondLst>
                                  <p:childTnLst>
                                    <p:animMotion origin="layout" path="M 0 0  L 0 -0.33333  E" pathEditMode="relative" rAng="0" ptsTypes="">
                                      <p:cBhvr>
                                        <p:cTn id="269" dur="2000" fill="hold"/>
                                        <p:tgtEl>
                                          <p:spTgt spid="14392"/>
                                        </p:tgtEl>
                                        <p:attrNameLst>
                                          <p:attrName>ppt_x,ppt_y</p:attrName>
                                        </p:attrNameLst>
                                      </p:cBhvr>
                                      <p:rCtr x="0" y="0"/>
                                    </p:animMotion>
                                  </p:childTnLst>
                                </p:cTn>
                              </p:par>
                              <p:par>
                                <p:cTn id="270" presetID="64" presetClass="path" presetSubtype="0" accel="50000" decel="50000" fill="hold" grpId="1" nodeType="withEffect">
                                  <p:stCondLst>
                                    <p:cond delay="0"/>
                                  </p:stCondLst>
                                  <p:childTnLst>
                                    <p:animMotion origin="layout" path="M 0 0  L 0 -0.33333  E" pathEditMode="relative" rAng="0" ptsTypes="">
                                      <p:cBhvr>
                                        <p:cTn id="271" dur="2000" fill="hold"/>
                                        <p:tgtEl>
                                          <p:spTgt spid="14393"/>
                                        </p:tgtEl>
                                        <p:attrNameLst>
                                          <p:attrName>ppt_x,ppt_y</p:attrName>
                                        </p:attrNameLst>
                                      </p:cBhvr>
                                      <p:rCtr x="0" y="0"/>
                                    </p:animMotion>
                                  </p:childTnLst>
                                </p:cTn>
                              </p:par>
                              <p:par>
                                <p:cTn id="272" presetID="64" presetClass="path" presetSubtype="0" accel="50000" decel="50000" fill="hold" grpId="1" nodeType="withEffect">
                                  <p:stCondLst>
                                    <p:cond delay="0"/>
                                  </p:stCondLst>
                                  <p:childTnLst>
                                    <p:animMotion origin="layout" path="M 0 0  L 0 -0.33333  E" pathEditMode="relative" rAng="0" ptsTypes="">
                                      <p:cBhvr>
                                        <p:cTn id="273" dur="2000" fill="hold"/>
                                        <p:tgtEl>
                                          <p:spTgt spid="14394"/>
                                        </p:tgtEl>
                                        <p:attrNameLst>
                                          <p:attrName>ppt_x,ppt_y</p:attrName>
                                        </p:attrNameLst>
                                      </p:cBhvr>
                                      <p:rCtr x="0" y="0"/>
                                    </p:animMotion>
                                  </p:childTnLst>
                                </p:cTn>
                              </p:par>
                              <p:par>
                                <p:cTn id="274" presetID="64" presetClass="path" presetSubtype="0" accel="50000" decel="50000" fill="hold" grpId="1" nodeType="withEffect">
                                  <p:stCondLst>
                                    <p:cond delay="0"/>
                                  </p:stCondLst>
                                  <p:childTnLst>
                                    <p:animMotion origin="layout" path="M 0 0  L 0 -0.33333  E" pathEditMode="relative" rAng="0" ptsTypes="">
                                      <p:cBhvr>
                                        <p:cTn id="275" dur="2000" fill="hold"/>
                                        <p:tgtEl>
                                          <p:spTgt spid="14395"/>
                                        </p:tgtEl>
                                        <p:attrNameLst>
                                          <p:attrName>ppt_x,ppt_y</p:attrName>
                                        </p:attrNameLst>
                                      </p:cBhvr>
                                      <p:rCtr x="0" y="0"/>
                                    </p:animMotion>
                                  </p:childTnLst>
                                </p:cTn>
                              </p:par>
                              <p:par>
                                <p:cTn id="276" presetID="64" presetClass="path" presetSubtype="0" accel="50000" decel="50000" fill="hold" grpId="1" nodeType="withEffect">
                                  <p:stCondLst>
                                    <p:cond delay="0"/>
                                  </p:stCondLst>
                                  <p:childTnLst>
                                    <p:animMotion origin="layout" path="M 0 0  L 0 -0.33333  E" pathEditMode="relative" rAng="0" ptsTypes="">
                                      <p:cBhvr>
                                        <p:cTn id="277" dur="2000" fill="hold"/>
                                        <p:tgtEl>
                                          <p:spTgt spid="14396"/>
                                        </p:tgtEl>
                                        <p:attrNameLst>
                                          <p:attrName>ppt_x,ppt_y</p:attrName>
                                        </p:attrNameLst>
                                      </p:cBhvr>
                                      <p:rCtr x="0" y="0"/>
                                    </p:animMotion>
                                  </p:childTnLst>
                                </p:cTn>
                              </p:par>
                              <p:par>
                                <p:cTn id="278" presetID="64" presetClass="path" presetSubtype="0" accel="50000" decel="50000" fill="hold" grpId="1" nodeType="withEffect">
                                  <p:stCondLst>
                                    <p:cond delay="0"/>
                                  </p:stCondLst>
                                  <p:childTnLst>
                                    <p:animMotion origin="layout" path="M 0 0  L 0 -0.33333  E" pathEditMode="relative" rAng="0" ptsTypes="">
                                      <p:cBhvr>
                                        <p:cTn id="279" dur="2000" fill="hold"/>
                                        <p:tgtEl>
                                          <p:spTgt spid="14397"/>
                                        </p:tgtEl>
                                        <p:attrNameLst>
                                          <p:attrName>ppt_x,ppt_y</p:attrName>
                                        </p:attrNameLst>
                                      </p:cBhvr>
                                      <p:rCtr x="0" y="0"/>
                                    </p:animMotion>
                                  </p:childTnLst>
                                </p:cTn>
                              </p:par>
                              <p:par>
                                <p:cTn id="280" presetID="64" presetClass="path" presetSubtype="0" accel="50000" decel="50000" fill="hold" grpId="1" nodeType="withEffect">
                                  <p:stCondLst>
                                    <p:cond delay="0"/>
                                  </p:stCondLst>
                                  <p:childTnLst>
                                    <p:animMotion origin="layout" path="M 0 0  L 0 -0.33333  E" pathEditMode="relative" rAng="0" ptsTypes="">
                                      <p:cBhvr>
                                        <p:cTn id="281" dur="2000" fill="hold"/>
                                        <p:tgtEl>
                                          <p:spTgt spid="14398"/>
                                        </p:tgtEl>
                                        <p:attrNameLst>
                                          <p:attrName>ppt_x,ppt_y</p:attrName>
                                        </p:attrNameLst>
                                      </p:cBhvr>
                                      <p:rCtr x="0" y="0"/>
                                    </p:animMotion>
                                  </p:childTnLst>
                                </p:cTn>
                              </p:par>
                              <p:par>
                                <p:cTn id="282" presetID="64" presetClass="path" presetSubtype="0" accel="50000" decel="50000" fill="hold" grpId="1" nodeType="withEffect">
                                  <p:stCondLst>
                                    <p:cond delay="0"/>
                                  </p:stCondLst>
                                  <p:childTnLst>
                                    <p:animMotion origin="layout" path="M 0 0  L 0 -0.33333  E" pathEditMode="relative" rAng="0" ptsTypes="">
                                      <p:cBhvr>
                                        <p:cTn id="283" dur="2000" fill="hold"/>
                                        <p:tgtEl>
                                          <p:spTgt spid="14399"/>
                                        </p:tgtEl>
                                        <p:attrNameLst>
                                          <p:attrName>ppt_x,ppt_y</p:attrName>
                                        </p:attrNameLst>
                                      </p:cBhvr>
                                      <p:rCtr x="0" y="0"/>
                                    </p:animMotion>
                                  </p:childTnLst>
                                </p:cTn>
                              </p:par>
                              <p:par>
                                <p:cTn id="284" presetID="64" presetClass="path" presetSubtype="0" accel="50000" decel="50000" fill="hold" grpId="1" nodeType="withEffect">
                                  <p:stCondLst>
                                    <p:cond delay="0"/>
                                  </p:stCondLst>
                                  <p:childTnLst>
                                    <p:animMotion origin="layout" path="M 0 0  L 0 -0.33333  E" pathEditMode="relative" rAng="0" ptsTypes="">
                                      <p:cBhvr>
                                        <p:cTn id="285" dur="2000" fill="hold"/>
                                        <p:tgtEl>
                                          <p:spTgt spid="14400"/>
                                        </p:tgtEl>
                                        <p:attrNameLst>
                                          <p:attrName>ppt_x,ppt_y</p:attrName>
                                        </p:attrNameLst>
                                      </p:cBhvr>
                                      <p:rCtr x="0" y="0"/>
                                    </p:animMotion>
                                  </p:childTnLst>
                                </p:cTn>
                              </p:par>
                              <p:par>
                                <p:cTn id="286" presetID="64" presetClass="path" presetSubtype="0" accel="50000" decel="50000" fill="hold" grpId="1" nodeType="withEffect">
                                  <p:stCondLst>
                                    <p:cond delay="0"/>
                                  </p:stCondLst>
                                  <p:childTnLst>
                                    <p:animMotion origin="layout" path="M 0 0  L 0 -0.33333  E" pathEditMode="relative" rAng="0" ptsTypes="">
                                      <p:cBhvr>
                                        <p:cTn id="287" dur="2000" fill="hold"/>
                                        <p:tgtEl>
                                          <p:spTgt spid="14401"/>
                                        </p:tgtEl>
                                        <p:attrNameLst>
                                          <p:attrName>ppt_x,ppt_y</p:attrName>
                                        </p:attrNameLst>
                                      </p:cBhvr>
                                      <p:rCtr x="0" y="0"/>
                                    </p:animMotion>
                                  </p:childTnLst>
                                </p:cTn>
                              </p:par>
                            </p:childTnLst>
                          </p:cTn>
                        </p:par>
                      </p:childTnLst>
                    </p:cTn>
                  </p:par>
                  <p:par>
                    <p:cTn id="288" fill="hold" nodeType="clickPar">
                      <p:stCondLst>
                        <p:cond delay="indefinite"/>
                      </p:stCondLst>
                      <p:childTnLst>
                        <p:par>
                          <p:cTn id="289" fill="hold" nodeType="withGroup">
                            <p:stCondLst>
                              <p:cond delay="0"/>
                            </p:stCondLst>
                            <p:childTnLst>
                              <p:par>
                                <p:cTn id="290" presetID="3" presetClass="exit" presetSubtype="10" fill="hold" grpId="1" nodeType="clickEffect">
                                  <p:stCondLst>
                                    <p:cond delay="0"/>
                                  </p:stCondLst>
                                  <p:childTnLst>
                                    <p:animEffect transition="out" filter="blinds(horizontal)">
                                      <p:cBhvr>
                                        <p:cTn id="291" dur="500"/>
                                        <p:tgtEl>
                                          <p:spTgt spid="14381"/>
                                        </p:tgtEl>
                                      </p:cBhvr>
                                    </p:animEffect>
                                    <p:set>
                                      <p:cBhvr>
                                        <p:cTn id="292" dur="1" fill="hold">
                                          <p:stCondLst>
                                            <p:cond delay="499"/>
                                          </p:stCondLst>
                                        </p:cTn>
                                        <p:tgtEl>
                                          <p:spTgt spid="14381"/>
                                        </p:tgtEl>
                                        <p:attrNameLst>
                                          <p:attrName>style.visibility</p:attrName>
                                        </p:attrNameLst>
                                      </p:cBhvr>
                                      <p:to>
                                        <p:strVal val="hidden"/>
                                      </p:to>
                                    </p:se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3" presetClass="entr" presetSubtype="10" fill="hold" grpId="0" nodeType="clickEffect">
                                  <p:stCondLst>
                                    <p:cond delay="0"/>
                                  </p:stCondLst>
                                  <p:childTnLst>
                                    <p:set>
                                      <p:cBhvr>
                                        <p:cTn id="296" dur="1" fill="hold">
                                          <p:stCondLst>
                                            <p:cond delay="0"/>
                                          </p:stCondLst>
                                        </p:cTn>
                                        <p:tgtEl>
                                          <p:spTgt spid="14402"/>
                                        </p:tgtEl>
                                        <p:attrNameLst>
                                          <p:attrName>style.visibility</p:attrName>
                                        </p:attrNameLst>
                                      </p:cBhvr>
                                      <p:to>
                                        <p:strVal val="visible"/>
                                      </p:to>
                                    </p:set>
                                    <p:animEffect transition="in" filter="blinds(horizontal)">
                                      <p:cBhvr>
                                        <p:cTn id="297" dur="500"/>
                                        <p:tgtEl>
                                          <p:spTgt spid="14402"/>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3" presetClass="entr" presetSubtype="10" fill="hold" grpId="0" nodeType="clickEffect">
                                  <p:stCondLst>
                                    <p:cond delay="0"/>
                                  </p:stCondLst>
                                  <p:childTnLst>
                                    <p:set>
                                      <p:cBhvr>
                                        <p:cTn id="301" dur="1" fill="hold">
                                          <p:stCondLst>
                                            <p:cond delay="0"/>
                                          </p:stCondLst>
                                        </p:cTn>
                                        <p:tgtEl>
                                          <p:spTgt spid="14403"/>
                                        </p:tgtEl>
                                        <p:attrNameLst>
                                          <p:attrName>style.visibility</p:attrName>
                                        </p:attrNameLst>
                                      </p:cBhvr>
                                      <p:to>
                                        <p:strVal val="visible"/>
                                      </p:to>
                                    </p:set>
                                    <p:animEffect transition="in" filter="blinds(horizontal)">
                                      <p:cBhvr>
                                        <p:cTn id="302" dur="500"/>
                                        <p:tgtEl>
                                          <p:spTgt spid="14403"/>
                                        </p:tgtEl>
                                      </p:cBhvr>
                                    </p:animEffect>
                                  </p:childTnLst>
                                </p:cTn>
                              </p:par>
                              <p:par>
                                <p:cTn id="303" presetID="3" presetClass="entr" presetSubtype="10" fill="hold" grpId="0" nodeType="withEffect">
                                  <p:stCondLst>
                                    <p:cond delay="0"/>
                                  </p:stCondLst>
                                  <p:childTnLst>
                                    <p:set>
                                      <p:cBhvr>
                                        <p:cTn id="304" dur="1" fill="hold">
                                          <p:stCondLst>
                                            <p:cond delay="0"/>
                                          </p:stCondLst>
                                        </p:cTn>
                                        <p:tgtEl>
                                          <p:spTgt spid="14404"/>
                                        </p:tgtEl>
                                        <p:attrNameLst>
                                          <p:attrName>style.visibility</p:attrName>
                                        </p:attrNameLst>
                                      </p:cBhvr>
                                      <p:to>
                                        <p:strVal val="visible"/>
                                      </p:to>
                                    </p:set>
                                    <p:animEffect transition="in" filter="blinds(horizontal)">
                                      <p:cBhvr>
                                        <p:cTn id="305" dur="500"/>
                                        <p:tgtEl>
                                          <p:spTgt spid="14404"/>
                                        </p:tgtEl>
                                      </p:cBhvr>
                                    </p:animEffect>
                                  </p:childTnLst>
                                </p:cTn>
                              </p:par>
                              <p:par>
                                <p:cTn id="306" presetID="3" presetClass="entr" presetSubtype="10" fill="hold" grpId="0" nodeType="withEffect">
                                  <p:stCondLst>
                                    <p:cond delay="0"/>
                                  </p:stCondLst>
                                  <p:childTnLst>
                                    <p:set>
                                      <p:cBhvr>
                                        <p:cTn id="307" dur="1" fill="hold">
                                          <p:stCondLst>
                                            <p:cond delay="0"/>
                                          </p:stCondLst>
                                        </p:cTn>
                                        <p:tgtEl>
                                          <p:spTgt spid="14405"/>
                                        </p:tgtEl>
                                        <p:attrNameLst>
                                          <p:attrName>style.visibility</p:attrName>
                                        </p:attrNameLst>
                                      </p:cBhvr>
                                      <p:to>
                                        <p:strVal val="visible"/>
                                      </p:to>
                                    </p:set>
                                    <p:animEffect transition="in" filter="blinds(horizontal)">
                                      <p:cBhvr>
                                        <p:cTn id="308" dur="500"/>
                                        <p:tgtEl>
                                          <p:spTgt spid="14405"/>
                                        </p:tgtEl>
                                      </p:cBhvr>
                                    </p:animEffect>
                                  </p:childTnLst>
                                </p:cTn>
                              </p:par>
                              <p:par>
                                <p:cTn id="309" presetID="3" presetClass="entr" presetSubtype="10" fill="hold" grpId="0" nodeType="withEffect">
                                  <p:stCondLst>
                                    <p:cond delay="0"/>
                                  </p:stCondLst>
                                  <p:childTnLst>
                                    <p:set>
                                      <p:cBhvr>
                                        <p:cTn id="310" dur="1" fill="hold">
                                          <p:stCondLst>
                                            <p:cond delay="0"/>
                                          </p:stCondLst>
                                        </p:cTn>
                                        <p:tgtEl>
                                          <p:spTgt spid="14406"/>
                                        </p:tgtEl>
                                        <p:attrNameLst>
                                          <p:attrName>style.visibility</p:attrName>
                                        </p:attrNameLst>
                                      </p:cBhvr>
                                      <p:to>
                                        <p:strVal val="visible"/>
                                      </p:to>
                                    </p:set>
                                    <p:animEffect transition="in" filter="blinds(horizontal)">
                                      <p:cBhvr>
                                        <p:cTn id="311" dur="500"/>
                                        <p:tgtEl>
                                          <p:spTgt spid="14406"/>
                                        </p:tgtEl>
                                      </p:cBhvr>
                                    </p:animEffect>
                                  </p:childTnLst>
                                </p:cTn>
                              </p:par>
                              <p:par>
                                <p:cTn id="312" presetID="3" presetClass="entr" presetSubtype="10" fill="hold" grpId="0" nodeType="withEffect">
                                  <p:stCondLst>
                                    <p:cond delay="0"/>
                                  </p:stCondLst>
                                  <p:childTnLst>
                                    <p:set>
                                      <p:cBhvr>
                                        <p:cTn id="313" dur="1" fill="hold">
                                          <p:stCondLst>
                                            <p:cond delay="0"/>
                                          </p:stCondLst>
                                        </p:cTn>
                                        <p:tgtEl>
                                          <p:spTgt spid="14407"/>
                                        </p:tgtEl>
                                        <p:attrNameLst>
                                          <p:attrName>style.visibility</p:attrName>
                                        </p:attrNameLst>
                                      </p:cBhvr>
                                      <p:to>
                                        <p:strVal val="visible"/>
                                      </p:to>
                                    </p:set>
                                    <p:animEffect transition="in" filter="blinds(horizontal)">
                                      <p:cBhvr>
                                        <p:cTn id="314" dur="500"/>
                                        <p:tgtEl>
                                          <p:spTgt spid="14407"/>
                                        </p:tgtEl>
                                      </p:cBhvr>
                                    </p:animEffect>
                                  </p:childTnLst>
                                </p:cTn>
                              </p:par>
                              <p:par>
                                <p:cTn id="315" presetID="3" presetClass="entr" presetSubtype="10" fill="hold" grpId="0" nodeType="withEffect">
                                  <p:stCondLst>
                                    <p:cond delay="0"/>
                                  </p:stCondLst>
                                  <p:childTnLst>
                                    <p:set>
                                      <p:cBhvr>
                                        <p:cTn id="316" dur="1" fill="hold">
                                          <p:stCondLst>
                                            <p:cond delay="0"/>
                                          </p:stCondLst>
                                        </p:cTn>
                                        <p:tgtEl>
                                          <p:spTgt spid="14408"/>
                                        </p:tgtEl>
                                        <p:attrNameLst>
                                          <p:attrName>style.visibility</p:attrName>
                                        </p:attrNameLst>
                                      </p:cBhvr>
                                      <p:to>
                                        <p:strVal val="visible"/>
                                      </p:to>
                                    </p:set>
                                    <p:animEffect transition="in" filter="blinds(horizontal)">
                                      <p:cBhvr>
                                        <p:cTn id="317" dur="500"/>
                                        <p:tgtEl>
                                          <p:spTgt spid="14408"/>
                                        </p:tgtEl>
                                      </p:cBhvr>
                                    </p:animEffect>
                                  </p:childTnLst>
                                </p:cTn>
                              </p:par>
                              <p:par>
                                <p:cTn id="318" presetID="3" presetClass="entr" presetSubtype="10" fill="hold" grpId="0" nodeType="withEffect">
                                  <p:stCondLst>
                                    <p:cond delay="0"/>
                                  </p:stCondLst>
                                  <p:childTnLst>
                                    <p:set>
                                      <p:cBhvr>
                                        <p:cTn id="319" dur="1" fill="hold">
                                          <p:stCondLst>
                                            <p:cond delay="0"/>
                                          </p:stCondLst>
                                        </p:cTn>
                                        <p:tgtEl>
                                          <p:spTgt spid="14409"/>
                                        </p:tgtEl>
                                        <p:attrNameLst>
                                          <p:attrName>style.visibility</p:attrName>
                                        </p:attrNameLst>
                                      </p:cBhvr>
                                      <p:to>
                                        <p:strVal val="visible"/>
                                      </p:to>
                                    </p:set>
                                    <p:animEffect transition="in" filter="blinds(horizontal)">
                                      <p:cBhvr>
                                        <p:cTn id="320" dur="500"/>
                                        <p:tgtEl>
                                          <p:spTgt spid="14409"/>
                                        </p:tgtEl>
                                      </p:cBhvr>
                                    </p:animEffect>
                                  </p:childTnLst>
                                </p:cTn>
                              </p:par>
                              <p:par>
                                <p:cTn id="321" presetID="3" presetClass="entr" presetSubtype="10" fill="hold" grpId="0" nodeType="withEffect">
                                  <p:stCondLst>
                                    <p:cond delay="0"/>
                                  </p:stCondLst>
                                  <p:childTnLst>
                                    <p:set>
                                      <p:cBhvr>
                                        <p:cTn id="322" dur="1" fill="hold">
                                          <p:stCondLst>
                                            <p:cond delay="0"/>
                                          </p:stCondLst>
                                        </p:cTn>
                                        <p:tgtEl>
                                          <p:spTgt spid="14410"/>
                                        </p:tgtEl>
                                        <p:attrNameLst>
                                          <p:attrName>style.visibility</p:attrName>
                                        </p:attrNameLst>
                                      </p:cBhvr>
                                      <p:to>
                                        <p:strVal val="visible"/>
                                      </p:to>
                                    </p:set>
                                    <p:animEffect transition="in" filter="blinds(horizontal)">
                                      <p:cBhvr>
                                        <p:cTn id="323" dur="500"/>
                                        <p:tgtEl>
                                          <p:spTgt spid="14410"/>
                                        </p:tgtEl>
                                      </p:cBhvr>
                                    </p:animEffect>
                                  </p:childTnLst>
                                </p:cTn>
                              </p:par>
                              <p:par>
                                <p:cTn id="324" presetID="3" presetClass="entr" presetSubtype="10" fill="hold" grpId="0" nodeType="withEffect">
                                  <p:stCondLst>
                                    <p:cond delay="0"/>
                                  </p:stCondLst>
                                  <p:childTnLst>
                                    <p:set>
                                      <p:cBhvr>
                                        <p:cTn id="325" dur="1" fill="hold">
                                          <p:stCondLst>
                                            <p:cond delay="0"/>
                                          </p:stCondLst>
                                        </p:cTn>
                                        <p:tgtEl>
                                          <p:spTgt spid="14411"/>
                                        </p:tgtEl>
                                        <p:attrNameLst>
                                          <p:attrName>style.visibility</p:attrName>
                                        </p:attrNameLst>
                                      </p:cBhvr>
                                      <p:to>
                                        <p:strVal val="visible"/>
                                      </p:to>
                                    </p:set>
                                    <p:animEffect transition="in" filter="blinds(horizontal)">
                                      <p:cBhvr>
                                        <p:cTn id="326" dur="500"/>
                                        <p:tgtEl>
                                          <p:spTgt spid="14411"/>
                                        </p:tgtEl>
                                      </p:cBhvr>
                                    </p:animEffect>
                                  </p:childTnLst>
                                </p:cTn>
                              </p:par>
                              <p:par>
                                <p:cTn id="327" presetID="3" presetClass="entr" presetSubtype="10" fill="hold" grpId="0" nodeType="withEffect">
                                  <p:stCondLst>
                                    <p:cond delay="0"/>
                                  </p:stCondLst>
                                  <p:childTnLst>
                                    <p:set>
                                      <p:cBhvr>
                                        <p:cTn id="328" dur="1" fill="hold">
                                          <p:stCondLst>
                                            <p:cond delay="0"/>
                                          </p:stCondLst>
                                        </p:cTn>
                                        <p:tgtEl>
                                          <p:spTgt spid="14412"/>
                                        </p:tgtEl>
                                        <p:attrNameLst>
                                          <p:attrName>style.visibility</p:attrName>
                                        </p:attrNameLst>
                                      </p:cBhvr>
                                      <p:to>
                                        <p:strVal val="visible"/>
                                      </p:to>
                                    </p:set>
                                    <p:animEffect transition="in" filter="blinds(horizontal)">
                                      <p:cBhvr>
                                        <p:cTn id="329" dur="500"/>
                                        <p:tgtEl>
                                          <p:spTgt spid="14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utoUpdateAnimBg="0"/>
      <p:bldP spid="14350" grpId="1" autoUpdateAnimBg="0"/>
      <p:bldP spid="14361" grpId="0" bldLvl="0" animBg="1" autoUpdateAnimBg="0"/>
      <p:bldP spid="14361" grpId="1" bldLvl="0" animBg="1" autoUpdateAnimBg="0"/>
      <p:bldP spid="14362" grpId="0" bldLvl="0" animBg="1" autoUpdateAnimBg="0"/>
      <p:bldP spid="14362" grpId="1" bldLvl="0" animBg="1" autoUpdateAnimBg="0"/>
      <p:bldP spid="14363" grpId="0" bldLvl="0" animBg="1" autoUpdateAnimBg="0"/>
      <p:bldP spid="14363" grpId="1" bldLvl="0" animBg="1" autoUpdateAnimBg="0"/>
      <p:bldP spid="14364" grpId="0" bldLvl="0" animBg="1" autoUpdateAnimBg="0"/>
      <p:bldP spid="14364" grpId="1" bldLvl="0" animBg="1" autoUpdateAnimBg="0"/>
      <p:bldP spid="14365" grpId="0" bldLvl="0" animBg="1" autoUpdateAnimBg="0"/>
      <p:bldP spid="14365" grpId="1" bldLvl="0" animBg="1" autoUpdateAnimBg="0"/>
      <p:bldP spid="14366" grpId="0" bldLvl="0" animBg="1" autoUpdateAnimBg="0"/>
      <p:bldP spid="14366" grpId="1" bldLvl="0" animBg="1" autoUpdateAnimBg="0"/>
      <p:bldP spid="14367" grpId="0" bldLvl="0" animBg="1" autoUpdateAnimBg="0"/>
      <p:bldP spid="14367" grpId="1" bldLvl="0" animBg="1" autoUpdateAnimBg="0"/>
      <p:bldP spid="14368" grpId="0" bldLvl="0" animBg="1" autoUpdateAnimBg="0"/>
      <p:bldP spid="14368" grpId="1" bldLvl="0" animBg="1" autoUpdateAnimBg="0"/>
      <p:bldP spid="14368" grpId="2" bldLvl="0" animBg="1" autoUpdateAnimBg="0"/>
      <p:bldP spid="14369" grpId="0" bldLvl="0" animBg="1" autoUpdateAnimBg="0"/>
      <p:bldP spid="14369" grpId="1" bldLvl="0" animBg="1" autoUpdateAnimBg="0"/>
      <p:bldP spid="14370" grpId="0" bldLvl="0" animBg="1" autoUpdateAnimBg="0"/>
      <p:bldP spid="14370" grpId="1" bldLvl="0" animBg="1" autoUpdateAnimBg="0"/>
      <p:bldP spid="14371" grpId="0" bldLvl="0" animBg="1" autoUpdateAnimBg="0"/>
      <p:bldP spid="14371" grpId="1" bldLvl="0" animBg="1" autoUpdateAnimBg="0"/>
      <p:bldP spid="14372" grpId="0" bldLvl="0" animBg="1" autoUpdateAnimBg="0"/>
      <p:bldP spid="14372" grpId="1" bldLvl="0" animBg="1" autoUpdateAnimBg="0"/>
      <p:bldP spid="14373" grpId="0" bldLvl="0" animBg="1" autoUpdateAnimBg="0"/>
      <p:bldP spid="14373" grpId="1" bldLvl="0" animBg="1" autoUpdateAnimBg="0"/>
      <p:bldP spid="14374" grpId="0" bldLvl="0" animBg="1" autoUpdateAnimBg="0"/>
      <p:bldP spid="14374" grpId="1" bldLvl="0" animBg="1" autoUpdateAnimBg="0"/>
      <p:bldP spid="14375" grpId="0" bldLvl="0" animBg="1" autoUpdateAnimBg="0"/>
      <p:bldP spid="14375" grpId="1" bldLvl="0" animBg="1" autoUpdateAnimBg="0"/>
      <p:bldP spid="14376" grpId="0" bldLvl="0" animBg="1" autoUpdateAnimBg="0"/>
      <p:bldP spid="14376" grpId="1" bldLvl="0" animBg="1" autoUpdateAnimBg="0"/>
      <p:bldP spid="14377" grpId="0" bldLvl="0" animBg="1" autoUpdateAnimBg="0"/>
      <p:bldP spid="14377" grpId="1" bldLvl="0" animBg="1" autoUpdateAnimBg="0"/>
      <p:bldP spid="14378" grpId="0" bldLvl="0" animBg="1" autoUpdateAnimBg="0"/>
      <p:bldP spid="14378" grpId="1" bldLvl="0" animBg="1" autoUpdateAnimBg="0"/>
      <p:bldP spid="14379" grpId="0" bldLvl="0" animBg="1" autoUpdateAnimBg="0"/>
      <p:bldP spid="14379" grpId="1" bldLvl="0" animBg="1" autoUpdateAnimBg="0"/>
      <p:bldP spid="14380" grpId="0" bldLvl="0" animBg="1" autoUpdateAnimBg="0"/>
      <p:bldP spid="14380" grpId="1" bldLvl="0" animBg="1" autoUpdateAnimBg="0"/>
      <p:bldP spid="14381" grpId="0" autoUpdateAnimBg="0"/>
      <p:bldP spid="14381" grpId="1" autoUpdateAnimBg="0"/>
      <p:bldP spid="14382" grpId="0" bldLvl="0" animBg="1" autoUpdateAnimBg="0"/>
      <p:bldP spid="14382" grpId="1" bldLvl="0" animBg="1" autoUpdateAnimBg="0"/>
      <p:bldP spid="14383" grpId="0" bldLvl="0" animBg="1" autoUpdateAnimBg="0"/>
      <p:bldP spid="14383" grpId="1" bldLvl="0" animBg="1" autoUpdateAnimBg="0"/>
      <p:bldP spid="14384" grpId="0" bldLvl="0" animBg="1" autoUpdateAnimBg="0"/>
      <p:bldP spid="14384" grpId="1" bldLvl="0" animBg="1" autoUpdateAnimBg="0"/>
      <p:bldP spid="14385" grpId="0" bldLvl="0" animBg="1" autoUpdateAnimBg="0"/>
      <p:bldP spid="14385" grpId="1" bldLvl="0" animBg="1" autoUpdateAnimBg="0"/>
      <p:bldP spid="14386" grpId="0" bldLvl="0" animBg="1" autoUpdateAnimBg="0"/>
      <p:bldP spid="14386" grpId="1" bldLvl="0" animBg="1" autoUpdateAnimBg="0"/>
      <p:bldP spid="14387" grpId="0" bldLvl="0" animBg="1" autoUpdateAnimBg="0"/>
      <p:bldP spid="14387" grpId="1" bldLvl="0" animBg="1" autoUpdateAnimBg="0"/>
      <p:bldP spid="14388" grpId="0" bldLvl="0" animBg="1" autoUpdateAnimBg="0"/>
      <p:bldP spid="14388" grpId="1" bldLvl="0" animBg="1" autoUpdateAnimBg="0"/>
      <p:bldP spid="14389" grpId="0" bldLvl="0" animBg="1" autoUpdateAnimBg="0"/>
      <p:bldP spid="14389" grpId="1" bldLvl="0" animBg="1" autoUpdateAnimBg="0"/>
      <p:bldP spid="14390" grpId="0" bldLvl="0" animBg="1" autoUpdateAnimBg="0"/>
      <p:bldP spid="14390" grpId="1" bldLvl="0" animBg="1" autoUpdateAnimBg="0"/>
      <p:bldP spid="14391" grpId="0" bldLvl="0" animBg="1" autoUpdateAnimBg="0"/>
      <p:bldP spid="14391" grpId="1" bldLvl="0" animBg="1" autoUpdateAnimBg="0"/>
      <p:bldP spid="14392" grpId="0" bldLvl="0" animBg="1" autoUpdateAnimBg="0"/>
      <p:bldP spid="14392" grpId="1" bldLvl="0" animBg="1" autoUpdateAnimBg="0"/>
      <p:bldP spid="14393" grpId="0" bldLvl="0" animBg="1" autoUpdateAnimBg="0"/>
      <p:bldP spid="14393" grpId="1" bldLvl="0" animBg="1" autoUpdateAnimBg="0"/>
      <p:bldP spid="14394" grpId="0" bldLvl="0" animBg="1" autoUpdateAnimBg="0"/>
      <p:bldP spid="14394" grpId="1" bldLvl="0" animBg="1" autoUpdateAnimBg="0"/>
      <p:bldP spid="14395" grpId="0" bldLvl="0" animBg="1" autoUpdateAnimBg="0"/>
      <p:bldP spid="14395" grpId="1" bldLvl="0" animBg="1" autoUpdateAnimBg="0"/>
      <p:bldP spid="14396" grpId="0" bldLvl="0" animBg="1" autoUpdateAnimBg="0"/>
      <p:bldP spid="14396" grpId="1" bldLvl="0" animBg="1" autoUpdateAnimBg="0"/>
      <p:bldP spid="14397" grpId="0" bldLvl="0" animBg="1" autoUpdateAnimBg="0"/>
      <p:bldP spid="14397" grpId="1" bldLvl="0" animBg="1" autoUpdateAnimBg="0"/>
      <p:bldP spid="14398" grpId="0" bldLvl="0" animBg="1" autoUpdateAnimBg="0"/>
      <p:bldP spid="14398" grpId="1" bldLvl="0" animBg="1" autoUpdateAnimBg="0"/>
      <p:bldP spid="14399" grpId="0" bldLvl="0" animBg="1" autoUpdateAnimBg="0"/>
      <p:bldP spid="14399" grpId="1" bldLvl="0" animBg="1" autoUpdateAnimBg="0"/>
      <p:bldP spid="14400" grpId="0" bldLvl="0" animBg="1" autoUpdateAnimBg="0"/>
      <p:bldP spid="14400" grpId="1" bldLvl="0" animBg="1" autoUpdateAnimBg="0"/>
      <p:bldP spid="14401" grpId="0" bldLvl="0" animBg="1" autoUpdateAnimBg="0"/>
      <p:bldP spid="14401" grpId="1" bldLvl="0" animBg="1" autoUpdateAnimBg="0"/>
      <p:bldP spid="14402" grpId="0" autoUpdateAnimBg="0"/>
      <p:bldP spid="14403" grpId="0" bldLvl="0" animBg="1" autoUpdateAnimBg="0"/>
      <p:bldP spid="14404" grpId="0" bldLvl="0" animBg="1" autoUpdateAnimBg="0"/>
      <p:bldP spid="14405" grpId="0" bldLvl="0" animBg="1" autoUpdateAnimBg="0"/>
      <p:bldP spid="14406" grpId="0" bldLvl="0" animBg="1" autoUpdateAnimBg="0"/>
      <p:bldP spid="14407" grpId="0" bldLvl="0" animBg="1" autoUpdateAnimBg="0"/>
      <p:bldP spid="14408" grpId="0" bldLvl="0" animBg="1" autoUpdateAnimBg="0"/>
      <p:bldP spid="14409" grpId="0" bldLvl="0" animBg="1" autoUpdateAnimBg="0"/>
      <p:bldP spid="14410" grpId="0" bldLvl="0" animBg="1" autoUpdateAnimBg="0"/>
      <p:bldP spid="14411" grpId="0" bldLvl="0" animBg="1" autoUpdateAnimBg="0"/>
      <p:bldP spid="14412"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FFA0A0B-AD02-429B-AA59-D056B4A4D770}" type="slidenum">
              <a:rPr lang="zh-CN" altLang="en-US">
                <a:latin typeface="Verdana" panose="020B0604030504040204" pitchFamily="34" charset="0"/>
                <a:ea typeface="宋体" panose="02010600030101010101" pitchFamily="2" charset="-122"/>
              </a:rPr>
              <a:pPr/>
              <a:t>15</a:t>
            </a:fld>
            <a:endParaRPr lang="en-US" altLang="zh-CN">
              <a:latin typeface="Verdana" panose="020B0604030504040204" pitchFamily="34" charset="0"/>
              <a:ea typeface="宋体" panose="02010600030101010101" pitchFamily="2" charset="-122"/>
            </a:endParaRPr>
          </a:p>
        </p:txBody>
      </p:sp>
      <p:sp>
        <p:nvSpPr>
          <p:cNvPr id="15363" name="Rectangle 3"/>
          <p:cNvSpPr>
            <a:spLocks noGrp="1" noChangeArrowheads="1"/>
          </p:cNvSpPr>
          <p:nvPr>
            <p:ph type="body" idx="1"/>
          </p:nvPr>
        </p:nvSpPr>
        <p:spPr>
          <a:xfrm>
            <a:off x="395536" y="1700808"/>
            <a:ext cx="4681538" cy="5256212"/>
          </a:xfrm>
        </p:spPr>
        <p:txBody>
          <a:bodyPr/>
          <a:lstStyle/>
          <a:p>
            <a:pPr eaLnBrk="1" hangingPunct="1">
              <a:lnSpc>
                <a:spcPct val="80000"/>
              </a:lnSpc>
              <a:buFont typeface="Wingdings" panose="05000000000000000000" pitchFamily="2" charset="2"/>
              <a:buNone/>
            </a:pPr>
            <a:r>
              <a:rPr lang="zh-CN" altLang="en-US" sz="2200" dirty="0">
                <a:solidFill>
                  <a:srgbClr val="FF0000"/>
                </a:solidFill>
                <a:latin typeface="Arial" panose="020B0604020202020204" pitchFamily="34" charset="0"/>
                <a:ea typeface="宋体" panose="02010600030101010101" pitchFamily="2" charset="-122"/>
              </a:rPr>
              <a:t>希尔排序算法：</a:t>
            </a:r>
          </a:p>
          <a:p>
            <a:pPr eaLnBrk="1" hangingPunct="1">
              <a:lnSpc>
                <a:spcPct val="80000"/>
              </a:lnSpc>
              <a:buFont typeface="Wingdings" panose="05000000000000000000" pitchFamily="2" charset="2"/>
              <a:buNone/>
            </a:pPr>
            <a:r>
              <a:rPr lang="en-US" altLang="zh-CN" sz="2200" dirty="0">
                <a:solidFill>
                  <a:srgbClr val="0000FF"/>
                </a:solidFill>
              </a:rPr>
              <a:t>void</a:t>
            </a:r>
            <a:r>
              <a:rPr lang="en-US" altLang="zh-CN" sz="2200" dirty="0"/>
              <a:t> </a:t>
            </a:r>
            <a:r>
              <a:rPr lang="en-US" altLang="zh-CN" sz="2200" dirty="0" err="1"/>
              <a:t>shell_sort</a:t>
            </a:r>
            <a:r>
              <a:rPr lang="en-US" altLang="zh-CN" sz="2200" dirty="0"/>
              <a:t>(</a:t>
            </a:r>
            <a:r>
              <a:rPr lang="en-US" altLang="zh-CN" sz="2200" dirty="0" err="1"/>
              <a:t>elementtype</a:t>
            </a:r>
            <a:r>
              <a:rPr lang="en-US" altLang="zh-CN" sz="2200" dirty="0"/>
              <a:t> A[]){</a:t>
            </a:r>
          </a:p>
          <a:p>
            <a:pPr eaLnBrk="1" hangingPunct="1">
              <a:lnSpc>
                <a:spcPct val="80000"/>
              </a:lnSpc>
              <a:buFont typeface="Wingdings" panose="05000000000000000000" pitchFamily="2" charset="2"/>
              <a:buNone/>
            </a:pPr>
            <a:r>
              <a:rPr lang="en-US" altLang="zh-CN" sz="2200" dirty="0"/>
              <a:t>    d=n/2;</a:t>
            </a:r>
          </a:p>
          <a:p>
            <a:pPr eaLnBrk="1" hangingPunct="1">
              <a:lnSpc>
                <a:spcPct val="80000"/>
              </a:lnSpc>
              <a:buFont typeface="Wingdings" panose="05000000000000000000" pitchFamily="2" charset="2"/>
              <a:buNone/>
            </a:pPr>
            <a:r>
              <a:rPr lang="en-US" altLang="zh-CN" sz="2200" dirty="0"/>
              <a:t>    </a:t>
            </a:r>
            <a:r>
              <a:rPr lang="en-US" altLang="zh-CN" sz="2200" dirty="0">
                <a:solidFill>
                  <a:srgbClr val="0000FF"/>
                </a:solidFill>
              </a:rPr>
              <a:t>while</a:t>
            </a:r>
            <a:r>
              <a:rPr lang="en-US" altLang="zh-CN" sz="2200" dirty="0"/>
              <a:t> (d&gt;0) {</a:t>
            </a:r>
            <a:r>
              <a:rPr lang="zh-CN" altLang="en-US" sz="2200" dirty="0"/>
              <a:t>    </a:t>
            </a:r>
            <a:endParaRPr lang="en-US" altLang="zh-CN" sz="2200" dirty="0"/>
          </a:p>
          <a:p>
            <a:pPr eaLnBrk="1" hangingPunct="1">
              <a:lnSpc>
                <a:spcPct val="80000"/>
              </a:lnSpc>
              <a:buFont typeface="Wingdings" panose="05000000000000000000" pitchFamily="2" charset="2"/>
              <a:buNone/>
            </a:pPr>
            <a:r>
              <a:rPr lang="en-US" altLang="zh-CN" sz="2200" dirty="0"/>
              <a:t>        </a:t>
            </a:r>
            <a:r>
              <a:rPr lang="en-US" altLang="zh-CN" sz="2200" dirty="0">
                <a:solidFill>
                  <a:srgbClr val="0000FF"/>
                </a:solidFill>
              </a:rPr>
              <a:t>for</a:t>
            </a:r>
            <a:r>
              <a:rPr lang="en-US" altLang="zh-CN" sz="2200" dirty="0"/>
              <a:t>(</a:t>
            </a:r>
            <a:r>
              <a:rPr lang="en-US" altLang="zh-CN" sz="2200" dirty="0" err="1"/>
              <a:t>i</a:t>
            </a:r>
            <a:r>
              <a:rPr lang="en-US" altLang="zh-CN" sz="2200" dirty="0"/>
              <a:t>=d+1;</a:t>
            </a:r>
            <a:r>
              <a:rPr lang="zh-CN" altLang="en-US" sz="2200" dirty="0"/>
              <a:t> </a:t>
            </a:r>
            <a:r>
              <a:rPr lang="en-US" altLang="zh-CN" sz="2200" dirty="0" err="1"/>
              <a:t>i</a:t>
            </a:r>
            <a:r>
              <a:rPr lang="en-US" altLang="zh-CN" sz="2200" dirty="0"/>
              <a:t>&lt;=</a:t>
            </a:r>
            <a:r>
              <a:rPr lang="en-US" altLang="zh-CN" sz="2200" dirty="0" err="1"/>
              <a:t>n;i</a:t>
            </a:r>
            <a:r>
              <a:rPr lang="en-US" altLang="zh-CN" sz="2200" dirty="0"/>
              <a:t>++) {</a:t>
            </a:r>
          </a:p>
          <a:p>
            <a:pPr eaLnBrk="1" hangingPunct="1">
              <a:lnSpc>
                <a:spcPct val="80000"/>
              </a:lnSpc>
              <a:buFont typeface="Wingdings" panose="05000000000000000000" pitchFamily="2" charset="2"/>
              <a:buNone/>
            </a:pPr>
            <a:r>
              <a:rPr lang="en-US" altLang="zh-CN" sz="2200" dirty="0"/>
              <a:t>           x=A[</a:t>
            </a:r>
            <a:r>
              <a:rPr lang="en-US" altLang="zh-CN" sz="2200" dirty="0" err="1"/>
              <a:t>i</a:t>
            </a:r>
            <a:r>
              <a:rPr lang="en-US" altLang="zh-CN" sz="2200" dirty="0"/>
              <a:t>];</a:t>
            </a:r>
            <a:r>
              <a:rPr lang="zh-CN" altLang="en-US" sz="2200" dirty="0"/>
              <a:t> </a:t>
            </a:r>
            <a:r>
              <a:rPr lang="en-US" altLang="zh-CN" sz="2200" dirty="0"/>
              <a:t>j=</a:t>
            </a:r>
            <a:r>
              <a:rPr lang="en-US" altLang="zh-CN" sz="2200" dirty="0" err="1"/>
              <a:t>i</a:t>
            </a:r>
            <a:r>
              <a:rPr lang="en-US" altLang="zh-CN" sz="2200" dirty="0"/>
              <a:t>-d;</a:t>
            </a:r>
          </a:p>
          <a:p>
            <a:pPr eaLnBrk="1" hangingPunct="1">
              <a:lnSpc>
                <a:spcPct val="80000"/>
              </a:lnSpc>
              <a:buFont typeface="Wingdings" panose="05000000000000000000" pitchFamily="2" charset="2"/>
              <a:buNone/>
            </a:pPr>
            <a:r>
              <a:rPr lang="en-US" altLang="zh-CN" sz="2200" dirty="0"/>
              <a:t>           </a:t>
            </a:r>
            <a:r>
              <a:rPr lang="en-US" altLang="zh-CN" sz="2200" dirty="0">
                <a:solidFill>
                  <a:srgbClr val="0000FF"/>
                </a:solidFill>
              </a:rPr>
              <a:t>while</a:t>
            </a:r>
            <a:r>
              <a:rPr lang="en-US" altLang="zh-CN" sz="2200" dirty="0"/>
              <a:t>(j&gt;0</a:t>
            </a:r>
            <a:r>
              <a:rPr lang="zh-CN" altLang="en-US" sz="2200" dirty="0"/>
              <a:t> </a:t>
            </a:r>
            <a:r>
              <a:rPr lang="en-US" altLang="zh-CN" sz="2200" dirty="0"/>
              <a:t>&amp;&amp;</a:t>
            </a:r>
            <a:r>
              <a:rPr lang="zh-CN" altLang="en-US" sz="2200" dirty="0"/>
              <a:t> </a:t>
            </a:r>
            <a:r>
              <a:rPr lang="en-US" altLang="zh-CN" sz="2200" dirty="0" err="1"/>
              <a:t>x.key</a:t>
            </a:r>
            <a:r>
              <a:rPr lang="en-US" altLang="zh-CN" sz="2200" dirty="0"/>
              <a:t>&lt;A[j].key ){</a:t>
            </a:r>
          </a:p>
          <a:p>
            <a:pPr eaLnBrk="1" hangingPunct="1">
              <a:lnSpc>
                <a:spcPct val="80000"/>
              </a:lnSpc>
              <a:buFont typeface="Wingdings" panose="05000000000000000000" pitchFamily="2" charset="2"/>
              <a:buNone/>
            </a:pPr>
            <a:r>
              <a:rPr lang="en-US" altLang="zh-CN" sz="2200" dirty="0"/>
              <a:t>               A[</a:t>
            </a:r>
            <a:r>
              <a:rPr lang="en-US" altLang="zh-CN" sz="2200" dirty="0" err="1"/>
              <a:t>j+d</a:t>
            </a:r>
            <a:r>
              <a:rPr lang="en-US" altLang="zh-CN" sz="2200" dirty="0"/>
              <a:t>].key=A[j].key; j=j-d;</a:t>
            </a:r>
          </a:p>
          <a:p>
            <a:pPr eaLnBrk="1" hangingPunct="1">
              <a:lnSpc>
                <a:spcPct val="80000"/>
              </a:lnSpc>
              <a:buFont typeface="Wingdings" panose="05000000000000000000" pitchFamily="2" charset="2"/>
              <a:buNone/>
            </a:pPr>
            <a:r>
              <a:rPr lang="en-US" altLang="zh-CN" sz="2200" dirty="0"/>
              <a:t>           }</a:t>
            </a:r>
          </a:p>
          <a:p>
            <a:pPr eaLnBrk="1" hangingPunct="1">
              <a:lnSpc>
                <a:spcPct val="80000"/>
              </a:lnSpc>
              <a:buFont typeface="Wingdings" panose="05000000000000000000" pitchFamily="2" charset="2"/>
              <a:buNone/>
            </a:pPr>
            <a:r>
              <a:rPr lang="en-US" altLang="zh-CN" sz="2200" dirty="0"/>
              <a:t>           A[</a:t>
            </a:r>
            <a:r>
              <a:rPr lang="en-US" altLang="zh-CN" sz="2200" dirty="0" err="1"/>
              <a:t>j+d</a:t>
            </a:r>
            <a:r>
              <a:rPr lang="en-US" altLang="zh-CN" sz="2200" dirty="0"/>
              <a:t>]=x;</a:t>
            </a:r>
          </a:p>
          <a:p>
            <a:pPr eaLnBrk="1" hangingPunct="1">
              <a:lnSpc>
                <a:spcPct val="80000"/>
              </a:lnSpc>
              <a:buFont typeface="Wingdings" panose="05000000000000000000" pitchFamily="2" charset="2"/>
              <a:buNone/>
            </a:pPr>
            <a:r>
              <a:rPr lang="en-US" altLang="zh-CN" sz="2200" dirty="0"/>
              <a:t>        }</a:t>
            </a:r>
            <a:r>
              <a:rPr lang="zh-CN" altLang="en-US" sz="2200" dirty="0"/>
              <a:t>    //</a:t>
            </a:r>
            <a:r>
              <a:rPr lang="zh-CN" altLang="en-US" sz="1800" dirty="0"/>
              <a:t>对给定的d，在每一组内插入排序</a:t>
            </a:r>
          </a:p>
          <a:p>
            <a:pPr eaLnBrk="1" hangingPunct="1">
              <a:lnSpc>
                <a:spcPct val="80000"/>
              </a:lnSpc>
              <a:buFont typeface="Wingdings" panose="05000000000000000000" pitchFamily="2" charset="2"/>
              <a:buNone/>
            </a:pPr>
            <a:r>
              <a:rPr lang="zh-CN" altLang="en-US" sz="2200" dirty="0"/>
              <a:t>        </a:t>
            </a:r>
            <a:r>
              <a:rPr lang="en-US" altLang="zh-CN" sz="2200" dirty="0"/>
              <a:t>d=d/2;</a:t>
            </a:r>
          </a:p>
          <a:p>
            <a:pPr eaLnBrk="1" hangingPunct="1">
              <a:lnSpc>
                <a:spcPct val="80000"/>
              </a:lnSpc>
              <a:buFont typeface="Wingdings" panose="05000000000000000000" pitchFamily="2" charset="2"/>
              <a:buNone/>
            </a:pPr>
            <a:r>
              <a:rPr lang="en-US" altLang="zh-CN" sz="2200" dirty="0"/>
              <a:t>     } </a:t>
            </a:r>
          </a:p>
          <a:p>
            <a:pPr eaLnBrk="1" hangingPunct="1">
              <a:lnSpc>
                <a:spcPct val="80000"/>
              </a:lnSpc>
              <a:buFont typeface="Wingdings" panose="05000000000000000000" pitchFamily="2" charset="2"/>
              <a:buNone/>
            </a:pPr>
            <a:r>
              <a:rPr lang="en-US" altLang="zh-CN" sz="2200" dirty="0"/>
              <a:t>}</a:t>
            </a:r>
          </a:p>
        </p:txBody>
      </p:sp>
      <p:sp>
        <p:nvSpPr>
          <p:cNvPr id="15364" name="Text Box 4"/>
          <p:cNvSpPr txBox="1">
            <a:spLocks noChangeArrowheads="1"/>
          </p:cNvSpPr>
          <p:nvPr/>
        </p:nvSpPr>
        <p:spPr bwMode="auto">
          <a:xfrm>
            <a:off x="4822825" y="1988840"/>
            <a:ext cx="4321175" cy="3213187"/>
          </a:xfrm>
          <a:prstGeom prst="rect">
            <a:avLst/>
          </a:prstGeom>
          <a:noFill/>
          <a:ln w="9525">
            <a:noFill/>
            <a:miter lim="800000"/>
            <a:headEnd/>
            <a:tailEnd/>
          </a:ln>
          <a:effectLst/>
        </p:spPr>
        <p:txBody>
          <a:bodyPr>
            <a:spAutoFit/>
          </a:bodyPr>
          <a:lstStyle/>
          <a:p>
            <a:pPr eaLnBrk="1" hangingPunct="1">
              <a:spcBef>
                <a:spcPct val="20000"/>
              </a:spcBef>
              <a:buClr>
                <a:schemeClr val="accent2"/>
              </a:buClr>
              <a:buFont typeface="Wingdings" pitchFamily="2" charset="2"/>
              <a:buChar char="p"/>
              <a:defRPr/>
            </a:pPr>
            <a:r>
              <a:rPr lang="zh-CN" altLang="en-US" dirty="0">
                <a:solidFill>
                  <a:schemeClr val="tx2"/>
                </a:solidFill>
                <a:ea typeface="宋体" pitchFamily="2" charset="-122"/>
              </a:rPr>
              <a:t>希尔排序算法及分析</a:t>
            </a:r>
          </a:p>
          <a:p>
            <a:pPr eaLnBrk="1" hangingPunct="1">
              <a:spcBef>
                <a:spcPct val="20000"/>
              </a:spcBef>
              <a:buClr>
                <a:schemeClr val="accent2"/>
              </a:buClr>
              <a:buFont typeface="Wingdings" pitchFamily="2" charset="2"/>
              <a:buChar char="p"/>
              <a:defRPr/>
            </a:pPr>
            <a:r>
              <a:rPr lang="zh-CN" altLang="en-US" sz="2400" b="1" dirty="0">
                <a:solidFill>
                  <a:srgbClr val="3366CC"/>
                </a:solidFill>
                <a:latin typeface="Times New Roman" panose="02020603050405020304" pitchFamily="18" charset="0"/>
                <a:ea typeface="仿宋" panose="02010609060101010101" pitchFamily="49" charset="-122"/>
              </a:rPr>
              <a:t>稳定性：</a:t>
            </a:r>
            <a:r>
              <a:rPr lang="zh-CN" altLang="en-US" sz="2400" dirty="0">
                <a:latin typeface="Times New Roman" panose="02020603050405020304" pitchFamily="18" charset="0"/>
                <a:ea typeface="仿宋" panose="02010609060101010101" pitchFamily="49" charset="-122"/>
              </a:rPr>
              <a:t>不稳定排序</a:t>
            </a:r>
          </a:p>
          <a:p>
            <a:pPr eaLnBrk="1" hangingPunct="1">
              <a:spcBef>
                <a:spcPct val="20000"/>
              </a:spcBef>
              <a:buClr>
                <a:schemeClr val="accent2"/>
              </a:buClr>
              <a:buFont typeface="Wingdings" pitchFamily="2" charset="2"/>
              <a:buChar char="p"/>
              <a:defRPr/>
            </a:pPr>
            <a:r>
              <a:rPr lang="zh-CN" altLang="en-US" sz="2400" b="1" dirty="0">
                <a:solidFill>
                  <a:srgbClr val="3366CC"/>
                </a:solidFill>
                <a:latin typeface="Times New Roman" panose="02020603050405020304" pitchFamily="18" charset="0"/>
                <a:ea typeface="仿宋" panose="02010609060101010101" pitchFamily="49" charset="-122"/>
              </a:rPr>
              <a:t>空间性能：</a:t>
            </a:r>
            <a:r>
              <a:rPr lang="en-US" altLang="zh-CN" sz="2400" dirty="0">
                <a:latin typeface="Times New Roman" panose="02020603050405020304" pitchFamily="18" charset="0"/>
                <a:ea typeface="仿宋" panose="02010609060101010101" pitchFamily="49" charset="-122"/>
              </a:rPr>
              <a:t>1</a:t>
            </a:r>
            <a:r>
              <a:rPr lang="zh-CN" altLang="en-US" sz="2400" dirty="0">
                <a:latin typeface="Times New Roman" panose="02020603050405020304" pitchFamily="18" charset="0"/>
                <a:ea typeface="仿宋" panose="02010609060101010101" pitchFamily="49" charset="-122"/>
              </a:rPr>
              <a:t>个辅助空间。</a:t>
            </a:r>
          </a:p>
          <a:p>
            <a:pPr eaLnBrk="1" hangingPunct="1">
              <a:spcBef>
                <a:spcPct val="20000"/>
              </a:spcBef>
              <a:buClr>
                <a:schemeClr val="accent2"/>
              </a:buClr>
              <a:buFont typeface="Wingdings" pitchFamily="2" charset="2"/>
              <a:buChar char="p"/>
              <a:defRPr/>
            </a:pPr>
            <a:r>
              <a:rPr lang="zh-CN" altLang="en-US" sz="2400" b="1" dirty="0">
                <a:solidFill>
                  <a:srgbClr val="3366CC"/>
                </a:solidFill>
                <a:latin typeface="Times New Roman" panose="02020603050405020304" pitchFamily="18" charset="0"/>
                <a:ea typeface="仿宋" panose="02010609060101010101" pitchFamily="49" charset="-122"/>
              </a:rPr>
              <a:t>时间性能:</a:t>
            </a:r>
            <a:r>
              <a:rPr lang="zh-CN" altLang="en-US" sz="2400" dirty="0">
                <a:latin typeface="Times New Roman" panose="02020603050405020304" pitchFamily="18" charset="0"/>
                <a:ea typeface="仿宋" panose="02010609060101010101" pitchFamily="49" charset="-122"/>
              </a:rPr>
              <a:t> </a:t>
            </a:r>
          </a:p>
          <a:p>
            <a:pPr lvl="1" eaLnBrk="1" hangingPunct="1">
              <a:spcBef>
                <a:spcPct val="20000"/>
              </a:spcBef>
              <a:buClr>
                <a:schemeClr val="accent2"/>
              </a:buClr>
              <a:buFont typeface="Wingdings" pitchFamily="2" charset="2"/>
              <a:buNone/>
              <a:defRPr/>
            </a:pPr>
            <a:r>
              <a:rPr lang="zh-CN" altLang="en-US" sz="2000" dirty="0">
                <a:latin typeface="Times New Roman" panose="02020603050405020304" pitchFamily="18" charset="0"/>
                <a:ea typeface="仿宋" panose="02010609060101010101" pitchFamily="49" charset="-122"/>
              </a:rPr>
              <a:t>与数据表初始状态关系不大：</a:t>
            </a:r>
          </a:p>
          <a:p>
            <a:pPr>
              <a:defRPr/>
            </a:pPr>
            <a:r>
              <a:rPr lang="zh-CN" altLang="en-US" sz="2400" dirty="0">
                <a:latin typeface="Times New Roman" panose="02020603050405020304" pitchFamily="18" charset="0"/>
                <a:ea typeface="仿宋" panose="02010609060101010101" pitchFamily="49" charset="-122"/>
              </a:rPr>
              <a:t>      </a:t>
            </a:r>
            <a:r>
              <a:rPr lang="zh-CN" altLang="en-US" sz="2000" dirty="0">
                <a:latin typeface="Times New Roman" panose="02020603050405020304" pitchFamily="18" charset="0"/>
                <a:ea typeface="仿宋" panose="02010609060101010101" pitchFamily="49" charset="-122"/>
              </a:rPr>
              <a:t>需要循环</a:t>
            </a:r>
            <a:r>
              <a:rPr lang="en-US" altLang="zh-CN" sz="2000" dirty="0">
                <a:latin typeface="Times New Roman" panose="02020603050405020304" pitchFamily="18" charset="0"/>
                <a:ea typeface="仿宋" panose="02010609060101010101" pitchFamily="49" charset="-122"/>
              </a:rPr>
              <a:t>log</a:t>
            </a:r>
            <a:r>
              <a:rPr lang="en-US" altLang="zh-CN" sz="2000" baseline="-25000" dirty="0">
                <a:latin typeface="Times New Roman" panose="02020603050405020304" pitchFamily="18" charset="0"/>
                <a:ea typeface="仿宋" panose="02010609060101010101" pitchFamily="49" charset="-122"/>
              </a:rPr>
              <a:t>2</a:t>
            </a:r>
            <a:r>
              <a:rPr lang="en-US" altLang="zh-CN" sz="2000" dirty="0">
                <a:latin typeface="Times New Roman" panose="02020603050405020304" pitchFamily="18" charset="0"/>
                <a:ea typeface="仿宋" panose="02010609060101010101" pitchFamily="49" charset="-122"/>
              </a:rPr>
              <a:t>n</a:t>
            </a:r>
            <a:r>
              <a:rPr lang="zh-CN" altLang="en-US" sz="2000" dirty="0">
                <a:latin typeface="Times New Roman" panose="02020603050405020304" pitchFamily="18" charset="0"/>
                <a:ea typeface="仿宋" panose="02010609060101010101" pitchFamily="49" charset="-122"/>
              </a:rPr>
              <a:t>趟，每趟</a:t>
            </a:r>
            <a:r>
              <a:rPr lang="en-US" altLang="zh-CN" sz="2000" dirty="0">
                <a:latin typeface="Times New Roman" panose="02020603050405020304" pitchFamily="18" charset="0"/>
                <a:ea typeface="仿宋" panose="02010609060101010101" pitchFamily="49" charset="-122"/>
              </a:rPr>
              <a:t>O(n)</a:t>
            </a:r>
          </a:p>
          <a:p>
            <a:pPr>
              <a:defRPr/>
            </a:pPr>
            <a:r>
              <a:rPr lang="en-US" altLang="zh-CN" sz="2000" dirty="0">
                <a:latin typeface="Times New Roman" panose="02020603050405020304" pitchFamily="18" charset="0"/>
                <a:ea typeface="仿宋" panose="02010609060101010101" pitchFamily="49" charset="-122"/>
              </a:rPr>
              <a:t>       </a:t>
            </a:r>
            <a:r>
              <a:rPr lang="zh-CN" altLang="en-US" sz="2000" dirty="0">
                <a:latin typeface="Times New Roman" panose="02020603050405020304" pitchFamily="18" charset="0"/>
                <a:ea typeface="仿宋" panose="02010609060101010101" pitchFamily="49" charset="-122"/>
              </a:rPr>
              <a:t>因而时间复杂度为</a:t>
            </a:r>
            <a:r>
              <a:rPr lang="en-US" altLang="zh-CN" sz="2000" b="1" dirty="0">
                <a:latin typeface="Times New Roman" panose="02020603050405020304" pitchFamily="18" charset="0"/>
                <a:ea typeface="仿宋" panose="02010609060101010101" pitchFamily="49" charset="-122"/>
              </a:rPr>
              <a:t>O(nlog</a:t>
            </a:r>
            <a:r>
              <a:rPr lang="en-US" altLang="zh-CN" sz="2000" baseline="-25000" dirty="0">
                <a:latin typeface="Times New Roman" panose="02020603050405020304" pitchFamily="18" charset="0"/>
                <a:ea typeface="仿宋" panose="02010609060101010101" pitchFamily="49" charset="-122"/>
              </a:rPr>
              <a:t>2</a:t>
            </a:r>
            <a:r>
              <a:rPr lang="en-US" altLang="zh-CN" sz="2000" b="1" dirty="0">
                <a:latin typeface="Times New Roman" panose="02020603050405020304" pitchFamily="18" charset="0"/>
                <a:ea typeface="仿宋" panose="02010609060101010101" pitchFamily="49" charset="-122"/>
              </a:rPr>
              <a:t>n)</a:t>
            </a:r>
            <a:r>
              <a:rPr lang="en-US" altLang="zh-CN" sz="2400" b="1" dirty="0">
                <a:latin typeface="Times New Roman" panose="02020603050405020304" pitchFamily="18" charset="0"/>
                <a:ea typeface="仿宋" panose="02010609060101010101" pitchFamily="49" charset="-122"/>
              </a:rPr>
              <a:t> </a:t>
            </a:r>
            <a:endParaRPr lang="zh-CN" altLang="en-US" sz="2400" b="1" dirty="0">
              <a:latin typeface="Times New Roman" panose="02020603050405020304" pitchFamily="18" charset="0"/>
              <a:ea typeface="仿宋" panose="02010609060101010101" pitchFamily="49" charset="-122"/>
            </a:endParaRPr>
          </a:p>
          <a:p>
            <a:pPr eaLnBrk="1" hangingPunct="1">
              <a:lnSpc>
                <a:spcPct val="90000"/>
              </a:lnSpc>
              <a:spcBef>
                <a:spcPct val="20000"/>
              </a:spcBef>
              <a:defRPr/>
            </a:pPr>
            <a:endParaRPr lang="zh-CN" altLang="en-US" sz="2400" b="1" dirty="0">
              <a:latin typeface="Times New Roman" pitchFamily="18" charset="0"/>
              <a:ea typeface="宋体" pitchFamily="2" charset="-122"/>
            </a:endParaRPr>
          </a:p>
        </p:txBody>
      </p:sp>
      <p:grpSp>
        <p:nvGrpSpPr>
          <p:cNvPr id="7" name="组合 6"/>
          <p:cNvGrpSpPr/>
          <p:nvPr/>
        </p:nvGrpSpPr>
        <p:grpSpPr>
          <a:xfrm>
            <a:off x="-1548680" y="82396"/>
            <a:ext cx="8638519" cy="785699"/>
            <a:chOff x="-1226995" y="1867387"/>
            <a:chExt cx="8913447" cy="800605"/>
          </a:xfrm>
        </p:grpSpPr>
        <p:grpSp>
          <p:nvGrpSpPr>
            <p:cNvPr id="8" name="组合 7"/>
            <p:cNvGrpSpPr/>
            <p:nvPr/>
          </p:nvGrpSpPr>
          <p:grpSpPr>
            <a:xfrm>
              <a:off x="-1226995" y="1867387"/>
              <a:ext cx="8913447" cy="800605"/>
              <a:chOff x="-1268020" y="1327471"/>
              <a:chExt cx="8913447" cy="800605"/>
            </a:xfrm>
          </p:grpSpPr>
          <p:sp>
            <p:nvSpPr>
              <p:cNvPr id="10"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11"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9" name="图片 8"/>
            <p:cNvPicPr>
              <a:picLocks noChangeAspect="1"/>
            </p:cNvPicPr>
            <p:nvPr/>
          </p:nvPicPr>
          <p:blipFill>
            <a:blip r:embed="rId2" cstate="print"/>
            <a:stretch>
              <a:fillRect/>
            </a:stretch>
          </p:blipFill>
          <p:spPr>
            <a:xfrm>
              <a:off x="1189825" y="2023053"/>
              <a:ext cx="495511" cy="423803"/>
            </a:xfrm>
            <a:prstGeom prst="rect">
              <a:avLst/>
            </a:prstGeom>
          </p:spPr>
        </p:pic>
      </p:grpSp>
      <p:sp>
        <p:nvSpPr>
          <p:cNvPr id="12" name="矩形 11"/>
          <p:cNvSpPr/>
          <p:nvPr/>
        </p:nvSpPr>
        <p:spPr>
          <a:xfrm>
            <a:off x="271746" y="978455"/>
            <a:ext cx="2634054"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effectLst>
                  <a:outerShdw blurRad="38100" dist="38100" dir="2700000" algn="tl">
                    <a:srgbClr val="C0C0C0"/>
                  </a:outerShdw>
                </a:effectLst>
                <a:latin typeface="CG Times" charset="0"/>
              </a:rPr>
              <a:t>希尔排序示例</a:t>
            </a:r>
            <a:endParaRPr lang="zh-CN" altLang="en-US" sz="2800" b="1" dirty="0">
              <a:solidFill>
                <a:srgbClr val="3378CB"/>
              </a:solidFill>
            </a:endParaRPr>
          </a:p>
        </p:txBody>
      </p:sp>
    </p:spTree>
    <p:extLst>
      <p:ext uri="{BB962C8B-B14F-4D97-AF65-F5344CB8AC3E}">
        <p14:creationId xmlns:p14="http://schemas.microsoft.com/office/powerpoint/2010/main" xmlns="" val="159172408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animEffect transition="in" filter="blinds(horizontal)">
                                      <p:cBhvr>
                                        <p:cTn id="27" dur="500"/>
                                        <p:tgtEl>
                                          <p:spTgt spid="15363">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363">
                                            <p:txEl>
                                              <p:pRg st="11" end="11"/>
                                            </p:txEl>
                                          </p:spTgt>
                                        </p:tgtEl>
                                        <p:attrNameLst>
                                          <p:attrName>style.visibility</p:attrName>
                                        </p:attrNameLst>
                                      </p:cBhvr>
                                      <p:to>
                                        <p:strVal val="visible"/>
                                      </p:to>
                                    </p:set>
                                    <p:animEffect transition="in" filter="blinds(horizontal)">
                                      <p:cBhvr>
                                        <p:cTn id="32" dur="500"/>
                                        <p:tgtEl>
                                          <p:spTgt spid="15363">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363">
                                            <p:txEl>
                                              <p:pRg st="12" end="12"/>
                                            </p:txEl>
                                          </p:spTgt>
                                        </p:tgtEl>
                                        <p:attrNameLst>
                                          <p:attrName>style.visibility</p:attrName>
                                        </p:attrNameLst>
                                      </p:cBhvr>
                                      <p:to>
                                        <p:strVal val="visible"/>
                                      </p:to>
                                    </p:set>
                                    <p:animEffect transition="in" filter="blinds(horizontal)">
                                      <p:cBhvr>
                                        <p:cTn id="37" dur="500"/>
                                        <p:tgtEl>
                                          <p:spTgt spid="15363">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5363">
                                            <p:txEl>
                                              <p:pRg st="13" end="13"/>
                                            </p:txEl>
                                          </p:spTgt>
                                        </p:tgtEl>
                                        <p:attrNameLst>
                                          <p:attrName>style.visibility</p:attrName>
                                        </p:attrNameLst>
                                      </p:cBhvr>
                                      <p:to>
                                        <p:strVal val="visible"/>
                                      </p:to>
                                    </p:set>
                                    <p:animEffect transition="in" filter="blinds(horizontal)">
                                      <p:cBhvr>
                                        <p:cTn id="40" dur="500"/>
                                        <p:tgtEl>
                                          <p:spTgt spid="15363">
                                            <p:txEl>
                                              <p:pRg st="13" end="1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45" dur="500"/>
                                        <p:tgtEl>
                                          <p:spTgt spid="15363">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50" dur="500"/>
                                        <p:tgtEl>
                                          <p:spTgt spid="15363">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53" dur="500"/>
                                        <p:tgtEl>
                                          <p:spTgt spid="15363">
                                            <p:txEl>
                                              <p:pRg st="9" end="9"/>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58" dur="500"/>
                                        <p:tgtEl>
                                          <p:spTgt spid="15363">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63" dur="500"/>
                                        <p:tgtEl>
                                          <p:spTgt spid="15363">
                                            <p:txEl>
                                              <p:pRg st="6" end="6"/>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66" dur="500"/>
                                        <p:tgtEl>
                                          <p:spTgt spid="15363">
                                            <p:txEl>
                                              <p:pRg st="7" end="7"/>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C8AD68C-BA90-47F5-9FB4-B72FD141DE3E}" type="slidenum">
              <a:rPr lang="zh-CN" altLang="en-US">
                <a:latin typeface="Verdana" panose="020B0604030504040204" pitchFamily="34" charset="0"/>
                <a:ea typeface="宋体" panose="02010600030101010101" pitchFamily="2" charset="-122"/>
              </a:rPr>
              <a:pPr/>
              <a:t>16</a:t>
            </a:fld>
            <a:endParaRPr lang="en-US" altLang="zh-CN">
              <a:latin typeface="Verdana" panose="020B0604030504040204" pitchFamily="34" charset="0"/>
              <a:ea typeface="宋体" panose="02010600030101010101" pitchFamily="2" charset="-122"/>
            </a:endParaRPr>
          </a:p>
        </p:txBody>
      </p:sp>
      <p:sp>
        <p:nvSpPr>
          <p:cNvPr id="16387" name="Rectangle 3"/>
          <p:cNvSpPr>
            <a:spLocks noGrp="1" noChangeArrowheads="1"/>
          </p:cNvSpPr>
          <p:nvPr>
            <p:ph type="body" idx="1"/>
          </p:nvPr>
        </p:nvSpPr>
        <p:spPr>
          <a:xfrm>
            <a:off x="682625" y="1557338"/>
            <a:ext cx="7993063" cy="3816350"/>
          </a:xfrm>
          <a:noFill/>
        </p:spPr>
        <p:txBody>
          <a:bodyPr/>
          <a:lstStyle/>
          <a:p>
            <a:pPr eaLnBrk="1" hangingPunct="1">
              <a:buClr>
                <a:srgbClr val="FF0000"/>
              </a:buClr>
              <a:buFont typeface="Wingdings" panose="05000000000000000000" pitchFamily="2" charset="2"/>
              <a:buChar char="n"/>
            </a:pPr>
            <a:r>
              <a:rPr lang="zh-CN" altLang="en-US" sz="2600" b="1" dirty="0"/>
              <a:t>交换类排序的</a:t>
            </a:r>
            <a:r>
              <a:rPr lang="zh-CN" altLang="en-US" sz="2600" b="1" dirty="0">
                <a:solidFill>
                  <a:srgbClr val="FF0000"/>
                </a:solidFill>
              </a:rPr>
              <a:t>基本思想</a:t>
            </a:r>
            <a:r>
              <a:rPr lang="zh-CN" altLang="en-US" sz="3200" b="1" dirty="0"/>
              <a:t>：</a:t>
            </a:r>
          </a:p>
          <a:p>
            <a:pPr lvl="1" eaLnBrk="1" hangingPunct="1">
              <a:buFont typeface="Wingdings" panose="05000000000000000000" pitchFamily="2" charset="2"/>
              <a:buNone/>
            </a:pPr>
            <a:r>
              <a:rPr lang="zh-CN" altLang="en-US" sz="2400" b="1" dirty="0"/>
              <a:t>两两比较元素，发现倒序即</a:t>
            </a:r>
            <a:r>
              <a:rPr lang="zh-CN" altLang="en-US" sz="2400" b="1" dirty="0">
                <a:solidFill>
                  <a:srgbClr val="FF0000"/>
                </a:solidFill>
              </a:rPr>
              <a:t>交换</a:t>
            </a:r>
            <a:endParaRPr lang="en-US" altLang="zh-CN" sz="2400" b="1" dirty="0">
              <a:solidFill>
                <a:srgbClr val="FF0000"/>
              </a:solidFill>
            </a:endParaRPr>
          </a:p>
          <a:p>
            <a:pPr lvl="1" eaLnBrk="1" hangingPunct="1">
              <a:buFont typeface="Wingdings" panose="05000000000000000000" pitchFamily="2" charset="2"/>
              <a:buNone/>
            </a:pPr>
            <a:endParaRPr lang="zh-CN" altLang="en-US" sz="2400" b="1" dirty="0">
              <a:solidFill>
                <a:schemeClr val="accent2"/>
              </a:solidFill>
            </a:endParaRPr>
          </a:p>
          <a:p>
            <a:pPr>
              <a:buClr>
                <a:srgbClr val="FF0000"/>
              </a:buClr>
              <a:buFont typeface="Wingdings" panose="05000000000000000000" pitchFamily="2" charset="2"/>
              <a:buChar char="n"/>
            </a:pPr>
            <a:r>
              <a:rPr lang="zh-CN" altLang="en-US" sz="2600" b="1" dirty="0"/>
              <a:t>包括两个算法：</a:t>
            </a:r>
          </a:p>
          <a:p>
            <a:pPr lvl="1" eaLnBrk="1" hangingPunct="1">
              <a:buClr>
                <a:srgbClr val="FF0000"/>
              </a:buClr>
            </a:pPr>
            <a:r>
              <a:rPr lang="zh-CN" altLang="en-US" sz="3000" b="1" dirty="0"/>
              <a:t>冒泡排序</a:t>
            </a:r>
            <a:r>
              <a:rPr lang="en-US" altLang="zh-CN" sz="3000" b="1" dirty="0"/>
              <a:t>(</a:t>
            </a:r>
            <a:r>
              <a:rPr lang="en-US" altLang="zh-CN" sz="3000" b="1" dirty="0">
                <a:solidFill>
                  <a:srgbClr val="0000FF"/>
                </a:solidFill>
              </a:rPr>
              <a:t>Bubble Sort</a:t>
            </a:r>
            <a:r>
              <a:rPr lang="en-US" altLang="zh-CN" sz="3000" b="1" dirty="0"/>
              <a:t>)</a:t>
            </a:r>
            <a:endParaRPr lang="zh-CN" altLang="en-US" sz="3000" b="1" dirty="0"/>
          </a:p>
          <a:p>
            <a:pPr lvl="1" eaLnBrk="1" hangingPunct="1">
              <a:buClr>
                <a:srgbClr val="FF0000"/>
              </a:buClr>
            </a:pPr>
            <a:r>
              <a:rPr lang="zh-CN" altLang="en-US" sz="3000" b="1" dirty="0"/>
              <a:t>快速排序</a:t>
            </a:r>
            <a:r>
              <a:rPr lang="en-US" altLang="zh-CN" sz="3000" b="1" dirty="0"/>
              <a:t>(</a:t>
            </a:r>
            <a:r>
              <a:rPr lang="en-US" altLang="zh-CN" sz="3000" b="1" dirty="0">
                <a:solidFill>
                  <a:srgbClr val="0000FF"/>
                </a:solidFill>
              </a:rPr>
              <a:t>Quick Sort</a:t>
            </a:r>
            <a:r>
              <a:rPr lang="en-US" altLang="zh-CN" sz="3000" b="1" dirty="0"/>
              <a:t>)</a:t>
            </a:r>
            <a:endParaRPr lang="zh-CN" altLang="en-US" sz="3000" b="1" dirty="0"/>
          </a:p>
        </p:txBody>
      </p:sp>
      <p:sp>
        <p:nvSpPr>
          <p:cNvPr id="6" name="矩形 5"/>
          <p:cNvSpPr/>
          <p:nvPr/>
        </p:nvSpPr>
        <p:spPr>
          <a:xfrm>
            <a:off x="271746" y="978455"/>
            <a:ext cx="5208477"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交换排序</a:t>
            </a:r>
            <a:r>
              <a:rPr lang="en-US" altLang="zh-CN" sz="2800" b="1" dirty="0">
                <a:latin typeface="CG Times" charset="0"/>
              </a:rPr>
              <a:t>(</a:t>
            </a:r>
            <a:r>
              <a:rPr lang="en-US" altLang="zh-CN" sz="2800" b="1" dirty="0">
                <a:solidFill>
                  <a:srgbClr val="0000FF"/>
                </a:solidFill>
                <a:latin typeface="CG Times" charset="0"/>
              </a:rPr>
              <a:t>Exchange Sorting</a:t>
            </a:r>
            <a:r>
              <a:rPr lang="en-US" altLang="zh-CN" sz="2800" b="1" dirty="0">
                <a:latin typeface="CG Times" charset="0"/>
              </a:rPr>
              <a:t>)</a:t>
            </a:r>
            <a:endParaRPr lang="zh-CN" altLang="en-US" sz="2800" b="1" dirty="0">
              <a:solidFill>
                <a:srgbClr val="3378CB"/>
              </a:solidFill>
            </a:endParaRPr>
          </a:p>
        </p:txBody>
      </p:sp>
      <p:grpSp>
        <p:nvGrpSpPr>
          <p:cNvPr id="7" name="组合 114"/>
          <p:cNvGrpSpPr/>
          <p:nvPr/>
        </p:nvGrpSpPr>
        <p:grpSpPr>
          <a:xfrm>
            <a:off x="-920421" y="144975"/>
            <a:ext cx="7076597" cy="763746"/>
            <a:chOff x="-572883" y="3380765"/>
            <a:chExt cx="7301815" cy="778237"/>
          </a:xfrm>
        </p:grpSpPr>
        <p:grpSp>
          <p:nvGrpSpPr>
            <p:cNvPr id="8" name="组合 105"/>
            <p:cNvGrpSpPr/>
            <p:nvPr/>
          </p:nvGrpSpPr>
          <p:grpSpPr>
            <a:xfrm>
              <a:off x="-572883" y="3380765"/>
              <a:ext cx="7301815" cy="778237"/>
              <a:chOff x="-572883" y="3380765"/>
              <a:chExt cx="7301815" cy="778237"/>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xmlns="" val="417767173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2F3BC0F-CF49-46B2-8B82-4D0D883E14CC}" type="slidenum">
              <a:rPr lang="zh-CN" altLang="en-US">
                <a:latin typeface="Verdana" panose="020B0604030504040204" pitchFamily="34" charset="0"/>
                <a:ea typeface="宋体" panose="02010600030101010101" pitchFamily="2" charset="-122"/>
              </a:rPr>
              <a:pPr/>
              <a:t>17</a:t>
            </a:fld>
            <a:endParaRPr lang="en-US" altLang="zh-CN">
              <a:latin typeface="Verdana" panose="020B0604030504040204" pitchFamily="34" charset="0"/>
              <a:ea typeface="宋体" panose="02010600030101010101" pitchFamily="2" charset="-122"/>
            </a:endParaRPr>
          </a:p>
        </p:txBody>
      </p:sp>
      <p:sp>
        <p:nvSpPr>
          <p:cNvPr id="17411" name="Rectangle 3"/>
          <p:cNvSpPr>
            <a:spLocks noGrp="1" noChangeArrowheads="1"/>
          </p:cNvSpPr>
          <p:nvPr>
            <p:ph type="body" idx="1"/>
          </p:nvPr>
        </p:nvSpPr>
        <p:spPr>
          <a:xfrm>
            <a:off x="511334" y="1058368"/>
            <a:ext cx="8064500" cy="4246562"/>
          </a:xfrm>
        </p:spPr>
        <p:txBody>
          <a:bodyPr/>
          <a:lstStyle/>
          <a:p>
            <a:pPr eaLnBrk="1" hangingPunct="1">
              <a:buClr>
                <a:srgbClr val="FF0000"/>
              </a:buClr>
              <a:buFont typeface="Wingdings" panose="05000000000000000000" pitchFamily="2" charset="2"/>
              <a:buChar char="Ø"/>
            </a:pPr>
            <a:r>
              <a:rPr lang="zh-CN" altLang="en-US" sz="2800" b="1" dirty="0"/>
              <a:t>冒泡排序</a:t>
            </a:r>
            <a:r>
              <a:rPr lang="en-US" altLang="zh-CN" sz="2800" b="1" dirty="0"/>
              <a:t>(</a:t>
            </a:r>
            <a:r>
              <a:rPr lang="en-US" altLang="zh-CN" sz="2800" b="1" dirty="0">
                <a:solidFill>
                  <a:srgbClr val="0000FF"/>
                </a:solidFill>
              </a:rPr>
              <a:t>Bubble Sorting</a:t>
            </a:r>
            <a:r>
              <a:rPr lang="en-US" altLang="zh-CN" sz="2800" b="1" dirty="0"/>
              <a:t>)</a:t>
            </a:r>
            <a:endParaRPr lang="zh-CN" altLang="en-US" sz="2800" b="1" dirty="0"/>
          </a:p>
          <a:p>
            <a:pPr lvl="1">
              <a:buClr>
                <a:srgbClr val="FF0000"/>
              </a:buClr>
              <a:buFont typeface="Wingdings" panose="05000000000000000000" pitchFamily="2" charset="2"/>
              <a:buChar char="n"/>
            </a:pPr>
            <a:r>
              <a:rPr lang="zh-CN" altLang="en-US" sz="2400" b="1" dirty="0">
                <a:solidFill>
                  <a:srgbClr val="FF0000"/>
                </a:solidFill>
                <a:latin typeface="宋体" panose="02010600030101010101" pitchFamily="2" charset="-122"/>
              </a:rPr>
              <a:t>基本思想</a:t>
            </a:r>
            <a:endParaRPr lang="zh-CN" altLang="en-US" sz="2400" b="1" dirty="0">
              <a:solidFill>
                <a:srgbClr val="3378CB"/>
              </a:solidFill>
              <a:latin typeface="宋体" panose="02010600030101010101" pitchFamily="2" charset="-122"/>
            </a:endParaRPr>
          </a:p>
          <a:p>
            <a:pPr eaLnBrk="1" hangingPunct="1">
              <a:buFont typeface="Wingdings" panose="05000000000000000000" pitchFamily="2" charset="2"/>
              <a:buNone/>
            </a:pPr>
            <a:r>
              <a:rPr lang="zh-CN" altLang="en-US" sz="2400" b="1" dirty="0">
                <a:latin typeface="宋体" panose="02010600030101010101" pitchFamily="2" charset="-122"/>
              </a:rPr>
              <a:t>     从一端开始，</a:t>
            </a:r>
            <a:r>
              <a:rPr lang="zh-CN" altLang="en-US" sz="2400" b="1" dirty="0"/>
              <a:t>逐个比较</a:t>
            </a:r>
            <a:r>
              <a:rPr lang="zh-CN" altLang="en-US" sz="2400" b="1" dirty="0">
                <a:solidFill>
                  <a:schemeClr val="accent2"/>
                </a:solidFill>
              </a:rPr>
              <a:t>相邻</a:t>
            </a:r>
            <a:r>
              <a:rPr lang="zh-CN" altLang="en-US" sz="2400" b="1" dirty="0"/>
              <a:t>的两个元素，</a:t>
            </a:r>
          </a:p>
          <a:p>
            <a:pPr eaLnBrk="1" hangingPunct="1">
              <a:buFont typeface="Wingdings" panose="05000000000000000000" pitchFamily="2" charset="2"/>
              <a:buNone/>
            </a:pPr>
            <a:r>
              <a:rPr lang="zh-CN" altLang="en-US" sz="2400" b="1" dirty="0"/>
              <a:t>         发现倒序即交换</a:t>
            </a:r>
            <a:r>
              <a:rPr lang="zh-CN" altLang="en-US" sz="2400" b="1" dirty="0">
                <a:latin typeface="宋体" panose="02010600030101010101" pitchFamily="2" charset="-122"/>
              </a:rPr>
              <a:t>。</a:t>
            </a:r>
          </a:p>
          <a:p>
            <a:pPr eaLnBrk="1" hangingPunct="1">
              <a:spcBef>
                <a:spcPts val="0"/>
              </a:spcBef>
              <a:buFont typeface="Wingdings" panose="05000000000000000000" pitchFamily="2" charset="2"/>
              <a:buNone/>
            </a:pPr>
            <a:endParaRPr lang="en-US" altLang="zh-CN" sz="2400" b="1" dirty="0">
              <a:latin typeface="宋体" panose="02010600030101010101" pitchFamily="2" charset="-122"/>
            </a:endParaRPr>
          </a:p>
          <a:p>
            <a:pPr eaLnBrk="1" hangingPunct="1">
              <a:buFont typeface="Wingdings" panose="05000000000000000000" pitchFamily="2" charset="2"/>
              <a:buNone/>
            </a:pPr>
            <a:r>
              <a:rPr lang="en-US" altLang="zh-CN" sz="2400" b="1" dirty="0">
                <a:latin typeface="宋体" panose="02010600030101010101" pitchFamily="2" charset="-122"/>
              </a:rPr>
              <a:t>     </a:t>
            </a:r>
            <a:r>
              <a:rPr lang="zh-CN" altLang="en-US" sz="2400" b="1" dirty="0">
                <a:latin typeface="宋体" panose="02010600030101010101" pitchFamily="2" charset="-122"/>
              </a:rPr>
              <a:t>这里按从后往前（从下往上）逐个比较相邻元素。</a:t>
            </a:r>
          </a:p>
        </p:txBody>
      </p:sp>
      <p:grpSp>
        <p:nvGrpSpPr>
          <p:cNvPr id="6" name="组合 114"/>
          <p:cNvGrpSpPr/>
          <p:nvPr/>
        </p:nvGrpSpPr>
        <p:grpSpPr>
          <a:xfrm>
            <a:off x="-920421" y="144975"/>
            <a:ext cx="7076597" cy="763746"/>
            <a:chOff x="-572883" y="3380765"/>
            <a:chExt cx="7301815" cy="778237"/>
          </a:xfrm>
        </p:grpSpPr>
        <p:grpSp>
          <p:nvGrpSpPr>
            <p:cNvPr id="7" name="组合 105"/>
            <p:cNvGrpSpPr/>
            <p:nvPr/>
          </p:nvGrpSpPr>
          <p:grpSpPr>
            <a:xfrm>
              <a:off x="-572883" y="3380765"/>
              <a:ext cx="7301815" cy="778237"/>
              <a:chOff x="-572883" y="3380765"/>
              <a:chExt cx="7301815" cy="778237"/>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xmlns="" val="255339661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320968F-E00A-42C4-AA3D-74FCE0CAC34C}" type="slidenum">
              <a:rPr lang="zh-CN" altLang="en-US">
                <a:latin typeface="Verdana" panose="020B0604030504040204" pitchFamily="34" charset="0"/>
                <a:ea typeface="宋体" panose="02010600030101010101" pitchFamily="2" charset="-122"/>
              </a:rPr>
              <a:pPr/>
              <a:t>18</a:t>
            </a:fld>
            <a:endParaRPr lang="en-US" altLang="zh-CN">
              <a:latin typeface="Verdana" panose="020B0604030504040204" pitchFamily="34" charset="0"/>
              <a:ea typeface="宋体" panose="02010600030101010101" pitchFamily="2" charset="-122"/>
            </a:endParaRPr>
          </a:p>
        </p:txBody>
      </p:sp>
      <p:sp>
        <p:nvSpPr>
          <p:cNvPr id="17412" name="Rectangle 3"/>
          <p:cNvSpPr>
            <a:spLocks noGrp="1" noChangeArrowheads="1"/>
          </p:cNvSpPr>
          <p:nvPr>
            <p:ph type="body" idx="1"/>
          </p:nvPr>
        </p:nvSpPr>
        <p:spPr>
          <a:xfrm>
            <a:off x="271746" y="1526848"/>
            <a:ext cx="8785225" cy="1150937"/>
          </a:xfrm>
          <a:noFill/>
        </p:spPr>
        <p:txBody>
          <a:bodyPr/>
          <a:lstStyle/>
          <a:p>
            <a:pPr eaLnBrk="1" hangingPunct="1">
              <a:buClr>
                <a:srgbClr val="FF0000"/>
              </a:buClr>
              <a:buFont typeface="Wingdings" panose="05000000000000000000" pitchFamily="2" charset="2"/>
              <a:buChar char="ü"/>
            </a:pPr>
            <a:r>
              <a:rPr lang="zh-CN" altLang="en-US" sz="2600" dirty="0"/>
              <a:t>用冒泡排序算法对数据表</a:t>
            </a:r>
            <a:r>
              <a:rPr lang="en-US" altLang="zh-CN" sz="2600" dirty="0"/>
              <a:t>A=(12,</a:t>
            </a:r>
            <a:r>
              <a:rPr lang="en-US" altLang="zh-CN" sz="2600" dirty="0">
                <a:solidFill>
                  <a:srgbClr val="3366CC"/>
                </a:solidFill>
              </a:rPr>
              <a:t>5</a:t>
            </a:r>
            <a:r>
              <a:rPr lang="en-US" altLang="zh-CN" sz="2600" dirty="0"/>
              <a:t>,4,9,5)</a:t>
            </a:r>
            <a:r>
              <a:rPr lang="zh-CN" altLang="en-US" sz="2600" dirty="0"/>
              <a:t>从小到大进行排序。</a:t>
            </a:r>
          </a:p>
        </p:txBody>
      </p:sp>
      <p:sp>
        <p:nvSpPr>
          <p:cNvPr id="18436" name="Rectangle 4"/>
          <p:cNvSpPr>
            <a:spLocks noChangeArrowheads="1"/>
          </p:cNvSpPr>
          <p:nvPr/>
        </p:nvSpPr>
        <p:spPr bwMode="auto">
          <a:xfrm>
            <a:off x="676275" y="1916113"/>
            <a:ext cx="902811" cy="523220"/>
          </a:xfrm>
          <a:prstGeom prst="rect">
            <a:avLst/>
          </a:prstGeom>
          <a:noFill/>
          <a:ln w="9525">
            <a:no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仿宋" panose="02010609060101010101" pitchFamily="49" charset="-122"/>
                <a:ea typeface="仿宋" panose="02010609060101010101" pitchFamily="49" charset="-122"/>
              </a:rPr>
              <a:t>解</a:t>
            </a:r>
            <a:r>
              <a:rPr lang="zh-CN" altLang="en-US" sz="2800">
                <a:effectLst>
                  <a:outerShdw blurRad="38100" dist="38100" dir="2700000" algn="tl">
                    <a:srgbClr val="C0C0C0"/>
                  </a:outerShdw>
                </a:effectLst>
                <a:latin typeface="仿宋" panose="02010609060101010101" pitchFamily="49" charset="-122"/>
                <a:ea typeface="仿宋" panose="02010609060101010101" pitchFamily="49" charset="-122"/>
                <a:sym typeface="Wingdings" pitchFamily="2" charset="2"/>
              </a:rPr>
              <a:t>：</a:t>
            </a:r>
          </a:p>
        </p:txBody>
      </p:sp>
      <p:sp>
        <p:nvSpPr>
          <p:cNvPr id="18437" name="Rectangle 5"/>
          <p:cNvSpPr>
            <a:spLocks noChangeArrowheads="1"/>
          </p:cNvSpPr>
          <p:nvPr/>
        </p:nvSpPr>
        <p:spPr bwMode="auto">
          <a:xfrm>
            <a:off x="1828800" y="4364038"/>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9</a:t>
            </a:r>
          </a:p>
        </p:txBody>
      </p:sp>
      <p:sp>
        <p:nvSpPr>
          <p:cNvPr id="18438" name="Rectangle 6"/>
          <p:cNvSpPr>
            <a:spLocks noChangeArrowheads="1"/>
          </p:cNvSpPr>
          <p:nvPr/>
        </p:nvSpPr>
        <p:spPr bwMode="auto">
          <a:xfrm>
            <a:off x="1828800" y="4940300"/>
            <a:ext cx="385763"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5</a:t>
            </a:r>
          </a:p>
        </p:txBody>
      </p:sp>
      <p:sp>
        <p:nvSpPr>
          <p:cNvPr id="18439" name="Rectangle 7"/>
          <p:cNvSpPr>
            <a:spLocks noChangeArrowheads="1"/>
          </p:cNvSpPr>
          <p:nvPr/>
        </p:nvSpPr>
        <p:spPr bwMode="auto">
          <a:xfrm>
            <a:off x="1844675" y="4219575"/>
            <a:ext cx="385763"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5</a:t>
            </a:r>
          </a:p>
        </p:txBody>
      </p:sp>
      <p:sp>
        <p:nvSpPr>
          <p:cNvPr id="18440" name="Rectangle 8"/>
          <p:cNvSpPr>
            <a:spLocks noChangeArrowheads="1"/>
          </p:cNvSpPr>
          <p:nvPr/>
        </p:nvSpPr>
        <p:spPr bwMode="auto">
          <a:xfrm>
            <a:off x="1828800" y="5011738"/>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9</a:t>
            </a:r>
          </a:p>
        </p:txBody>
      </p:sp>
      <p:sp>
        <p:nvSpPr>
          <p:cNvPr id="18441" name="Rectangle 9"/>
          <p:cNvSpPr>
            <a:spLocks noChangeArrowheads="1"/>
          </p:cNvSpPr>
          <p:nvPr/>
        </p:nvSpPr>
        <p:spPr bwMode="auto">
          <a:xfrm>
            <a:off x="1814513" y="3067050"/>
            <a:ext cx="38576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4</a:t>
            </a:r>
          </a:p>
        </p:txBody>
      </p:sp>
      <p:sp>
        <p:nvSpPr>
          <p:cNvPr id="18442" name="Rectangle 10"/>
          <p:cNvSpPr>
            <a:spLocks noChangeArrowheads="1"/>
          </p:cNvSpPr>
          <p:nvPr/>
        </p:nvSpPr>
        <p:spPr bwMode="auto">
          <a:xfrm>
            <a:off x="1828800" y="3711575"/>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4</a:t>
            </a:r>
          </a:p>
        </p:txBody>
      </p:sp>
      <p:sp>
        <p:nvSpPr>
          <p:cNvPr id="18443" name="Rectangle 11"/>
          <p:cNvSpPr>
            <a:spLocks noChangeArrowheads="1"/>
          </p:cNvSpPr>
          <p:nvPr/>
        </p:nvSpPr>
        <p:spPr bwMode="auto">
          <a:xfrm>
            <a:off x="1814513" y="3067050"/>
            <a:ext cx="38576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3366CC"/>
                </a:solidFill>
                <a:latin typeface="Times New Roman" panose="02020603050405020304" pitchFamily="18" charset="0"/>
                <a:ea typeface="宋体" panose="02010600030101010101" pitchFamily="2" charset="-122"/>
              </a:rPr>
              <a:t>5</a:t>
            </a:r>
          </a:p>
        </p:txBody>
      </p:sp>
      <p:sp>
        <p:nvSpPr>
          <p:cNvPr id="18444" name="Rectangle 12"/>
          <p:cNvSpPr>
            <a:spLocks noChangeArrowheads="1"/>
          </p:cNvSpPr>
          <p:nvPr/>
        </p:nvSpPr>
        <p:spPr bwMode="auto">
          <a:xfrm>
            <a:off x="1814513" y="3716338"/>
            <a:ext cx="385762"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3366CC"/>
                </a:solidFill>
                <a:latin typeface="Times New Roman" panose="02020603050405020304" pitchFamily="18" charset="0"/>
                <a:ea typeface="宋体" panose="02010600030101010101" pitchFamily="2" charset="-122"/>
              </a:rPr>
              <a:t>5</a:t>
            </a:r>
          </a:p>
        </p:txBody>
      </p:sp>
      <p:sp>
        <p:nvSpPr>
          <p:cNvPr id="18445" name="Rectangle 13"/>
          <p:cNvSpPr>
            <a:spLocks noChangeArrowheads="1"/>
          </p:cNvSpPr>
          <p:nvPr/>
        </p:nvSpPr>
        <p:spPr bwMode="auto">
          <a:xfrm>
            <a:off x="1757363" y="2419350"/>
            <a:ext cx="58896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dirty="0">
                <a:latin typeface="Times New Roman" panose="02020603050405020304" pitchFamily="18" charset="0"/>
                <a:ea typeface="宋体" panose="02010600030101010101" pitchFamily="2" charset="-122"/>
              </a:rPr>
              <a:t>12</a:t>
            </a:r>
          </a:p>
        </p:txBody>
      </p:sp>
      <p:sp>
        <p:nvSpPr>
          <p:cNvPr id="18446" name="Rectangle 14"/>
          <p:cNvSpPr>
            <a:spLocks noChangeArrowheads="1"/>
          </p:cNvSpPr>
          <p:nvPr/>
        </p:nvSpPr>
        <p:spPr bwMode="auto">
          <a:xfrm>
            <a:off x="1838325" y="2419350"/>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4</a:t>
            </a:r>
          </a:p>
        </p:txBody>
      </p:sp>
      <p:sp>
        <p:nvSpPr>
          <p:cNvPr id="18447" name="Rectangle 15"/>
          <p:cNvSpPr>
            <a:spLocks noChangeArrowheads="1"/>
          </p:cNvSpPr>
          <p:nvPr/>
        </p:nvSpPr>
        <p:spPr bwMode="auto">
          <a:xfrm>
            <a:off x="1768475" y="3067050"/>
            <a:ext cx="5889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sp>
        <p:nvSpPr>
          <p:cNvPr id="18448" name="Rectangle 16"/>
          <p:cNvSpPr>
            <a:spLocks noChangeArrowheads="1"/>
          </p:cNvSpPr>
          <p:nvPr/>
        </p:nvSpPr>
        <p:spPr bwMode="auto">
          <a:xfrm>
            <a:off x="2981325" y="4219575"/>
            <a:ext cx="385763"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5</a:t>
            </a:r>
          </a:p>
        </p:txBody>
      </p:sp>
      <p:sp>
        <p:nvSpPr>
          <p:cNvPr id="18449" name="Rectangle 17"/>
          <p:cNvSpPr>
            <a:spLocks noChangeArrowheads="1"/>
          </p:cNvSpPr>
          <p:nvPr/>
        </p:nvSpPr>
        <p:spPr bwMode="auto">
          <a:xfrm>
            <a:off x="2981325" y="5011738"/>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9</a:t>
            </a:r>
          </a:p>
        </p:txBody>
      </p:sp>
      <p:sp>
        <p:nvSpPr>
          <p:cNvPr id="18450" name="Rectangle 18"/>
          <p:cNvSpPr>
            <a:spLocks noChangeArrowheads="1"/>
          </p:cNvSpPr>
          <p:nvPr/>
        </p:nvSpPr>
        <p:spPr bwMode="auto">
          <a:xfrm>
            <a:off x="2981325" y="3716338"/>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3366CC"/>
                </a:solidFill>
                <a:latin typeface="Times New Roman" panose="02020603050405020304" pitchFamily="18" charset="0"/>
                <a:ea typeface="宋体" panose="02010600030101010101" pitchFamily="2" charset="-122"/>
              </a:rPr>
              <a:t>5</a:t>
            </a:r>
          </a:p>
        </p:txBody>
      </p:sp>
      <p:sp>
        <p:nvSpPr>
          <p:cNvPr id="18451" name="Rectangle 19"/>
          <p:cNvSpPr>
            <a:spLocks noChangeArrowheads="1"/>
          </p:cNvSpPr>
          <p:nvPr/>
        </p:nvSpPr>
        <p:spPr bwMode="auto">
          <a:xfrm>
            <a:off x="2909888" y="3067050"/>
            <a:ext cx="58896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sp>
        <p:nvSpPr>
          <p:cNvPr id="18452" name="Rectangle 20"/>
          <p:cNvSpPr>
            <a:spLocks noChangeArrowheads="1"/>
          </p:cNvSpPr>
          <p:nvPr/>
        </p:nvSpPr>
        <p:spPr bwMode="auto">
          <a:xfrm>
            <a:off x="2981325" y="2419350"/>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4</a:t>
            </a:r>
          </a:p>
        </p:txBody>
      </p:sp>
      <p:grpSp>
        <p:nvGrpSpPr>
          <p:cNvPr id="2" name="Group 21"/>
          <p:cNvGrpSpPr>
            <a:grpSpLocks/>
          </p:cNvGrpSpPr>
          <p:nvPr/>
        </p:nvGrpSpPr>
        <p:grpSpPr bwMode="auto">
          <a:xfrm>
            <a:off x="2919413" y="3067050"/>
            <a:ext cx="565150" cy="1228725"/>
            <a:chOff x="0" y="0"/>
            <a:chExt cx="356" cy="774"/>
          </a:xfrm>
        </p:grpSpPr>
        <p:sp>
          <p:nvSpPr>
            <p:cNvPr id="17459" name="Rectangle 22"/>
            <p:cNvSpPr>
              <a:spLocks noChangeArrowheads="1"/>
            </p:cNvSpPr>
            <p:nvPr/>
          </p:nvSpPr>
          <p:spPr bwMode="auto">
            <a:xfrm>
              <a:off x="81" y="0"/>
              <a:ext cx="23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3366CC"/>
                  </a:solidFill>
                  <a:latin typeface="Times New Roman" panose="02020603050405020304" pitchFamily="18" charset="0"/>
                  <a:ea typeface="宋体" panose="02010600030101010101" pitchFamily="2" charset="-122"/>
                </a:rPr>
                <a:t>5</a:t>
              </a:r>
            </a:p>
          </p:txBody>
        </p:sp>
        <p:sp>
          <p:nvSpPr>
            <p:cNvPr id="17460" name="Rectangle 23"/>
            <p:cNvSpPr>
              <a:spLocks noChangeArrowheads="1"/>
            </p:cNvSpPr>
            <p:nvPr/>
          </p:nvSpPr>
          <p:spPr bwMode="auto">
            <a:xfrm>
              <a:off x="0" y="409"/>
              <a:ext cx="35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grpSp>
      <p:sp>
        <p:nvSpPr>
          <p:cNvPr id="18456" name="Rectangle 24"/>
          <p:cNvSpPr>
            <a:spLocks noChangeArrowheads="1"/>
          </p:cNvSpPr>
          <p:nvPr/>
        </p:nvSpPr>
        <p:spPr bwMode="auto">
          <a:xfrm>
            <a:off x="3917950" y="4219575"/>
            <a:ext cx="385763"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5</a:t>
            </a:r>
          </a:p>
        </p:txBody>
      </p:sp>
      <p:sp>
        <p:nvSpPr>
          <p:cNvPr id="18457" name="Rectangle 25"/>
          <p:cNvSpPr>
            <a:spLocks noChangeArrowheads="1"/>
          </p:cNvSpPr>
          <p:nvPr/>
        </p:nvSpPr>
        <p:spPr bwMode="auto">
          <a:xfrm>
            <a:off x="3917950" y="5011738"/>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9</a:t>
            </a:r>
          </a:p>
        </p:txBody>
      </p:sp>
      <p:sp>
        <p:nvSpPr>
          <p:cNvPr id="18458" name="Rectangle 26"/>
          <p:cNvSpPr>
            <a:spLocks noChangeArrowheads="1"/>
          </p:cNvSpPr>
          <p:nvPr/>
        </p:nvSpPr>
        <p:spPr bwMode="auto">
          <a:xfrm>
            <a:off x="3917950" y="2419350"/>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4</a:t>
            </a:r>
          </a:p>
        </p:txBody>
      </p:sp>
      <p:sp>
        <p:nvSpPr>
          <p:cNvPr id="18459" name="Rectangle 27"/>
          <p:cNvSpPr>
            <a:spLocks noChangeArrowheads="1"/>
          </p:cNvSpPr>
          <p:nvPr/>
        </p:nvSpPr>
        <p:spPr bwMode="auto">
          <a:xfrm>
            <a:off x="3902075" y="3067050"/>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3366CC"/>
                </a:solidFill>
                <a:latin typeface="Times New Roman" panose="02020603050405020304" pitchFamily="18" charset="0"/>
                <a:ea typeface="宋体" panose="02010600030101010101" pitchFamily="2" charset="-122"/>
              </a:rPr>
              <a:t>5</a:t>
            </a:r>
          </a:p>
        </p:txBody>
      </p:sp>
      <p:sp>
        <p:nvSpPr>
          <p:cNvPr id="18460" name="Rectangle 28"/>
          <p:cNvSpPr>
            <a:spLocks noChangeArrowheads="1"/>
          </p:cNvSpPr>
          <p:nvPr/>
        </p:nvSpPr>
        <p:spPr bwMode="auto">
          <a:xfrm>
            <a:off x="3773488" y="3716338"/>
            <a:ext cx="588962"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grpSp>
        <p:nvGrpSpPr>
          <p:cNvPr id="3" name="Group 29"/>
          <p:cNvGrpSpPr>
            <a:grpSpLocks/>
          </p:cNvGrpSpPr>
          <p:nvPr/>
        </p:nvGrpSpPr>
        <p:grpSpPr bwMode="auto">
          <a:xfrm>
            <a:off x="3773488" y="3638550"/>
            <a:ext cx="565150" cy="1301750"/>
            <a:chOff x="0" y="0"/>
            <a:chExt cx="356" cy="820"/>
          </a:xfrm>
        </p:grpSpPr>
        <p:sp>
          <p:nvSpPr>
            <p:cNvPr id="17457" name="Rectangle 30"/>
            <p:cNvSpPr>
              <a:spLocks noChangeArrowheads="1"/>
            </p:cNvSpPr>
            <p:nvPr/>
          </p:nvSpPr>
          <p:spPr bwMode="auto">
            <a:xfrm>
              <a:off x="0" y="455"/>
              <a:ext cx="35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sp>
          <p:nvSpPr>
            <p:cNvPr id="17458" name="Rectangle 31"/>
            <p:cNvSpPr>
              <a:spLocks noChangeArrowheads="1"/>
            </p:cNvSpPr>
            <p:nvPr/>
          </p:nvSpPr>
          <p:spPr bwMode="auto">
            <a:xfrm>
              <a:off x="90" y="0"/>
              <a:ext cx="236" cy="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5</a:t>
              </a:r>
            </a:p>
          </p:txBody>
        </p:sp>
      </p:grpSp>
      <p:sp>
        <p:nvSpPr>
          <p:cNvPr id="18464" name="Rectangle 32"/>
          <p:cNvSpPr>
            <a:spLocks noChangeArrowheads="1"/>
          </p:cNvSpPr>
          <p:nvPr/>
        </p:nvSpPr>
        <p:spPr bwMode="auto">
          <a:xfrm>
            <a:off x="4924425" y="5011738"/>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9</a:t>
            </a:r>
          </a:p>
        </p:txBody>
      </p:sp>
      <p:sp>
        <p:nvSpPr>
          <p:cNvPr id="18465" name="Rectangle 33"/>
          <p:cNvSpPr>
            <a:spLocks noChangeArrowheads="1"/>
          </p:cNvSpPr>
          <p:nvPr/>
        </p:nvSpPr>
        <p:spPr bwMode="auto">
          <a:xfrm>
            <a:off x="4924425" y="2419350"/>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4</a:t>
            </a:r>
          </a:p>
        </p:txBody>
      </p:sp>
      <p:sp>
        <p:nvSpPr>
          <p:cNvPr id="18466" name="Rectangle 34"/>
          <p:cNvSpPr>
            <a:spLocks noChangeArrowheads="1"/>
          </p:cNvSpPr>
          <p:nvPr/>
        </p:nvSpPr>
        <p:spPr bwMode="auto">
          <a:xfrm>
            <a:off x="4908550" y="3067050"/>
            <a:ext cx="385763"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3366CC"/>
                </a:solidFill>
                <a:latin typeface="Times New Roman" panose="02020603050405020304" pitchFamily="18" charset="0"/>
                <a:ea typeface="宋体" panose="02010600030101010101" pitchFamily="2" charset="-122"/>
              </a:rPr>
              <a:t>5</a:t>
            </a:r>
          </a:p>
        </p:txBody>
      </p:sp>
      <p:grpSp>
        <p:nvGrpSpPr>
          <p:cNvPr id="4" name="Group 35"/>
          <p:cNvGrpSpPr>
            <a:grpSpLocks/>
          </p:cNvGrpSpPr>
          <p:nvPr/>
        </p:nvGrpSpPr>
        <p:grpSpPr bwMode="auto">
          <a:xfrm>
            <a:off x="4781550" y="4291013"/>
            <a:ext cx="565150" cy="1300162"/>
            <a:chOff x="0" y="0"/>
            <a:chExt cx="356" cy="819"/>
          </a:xfrm>
        </p:grpSpPr>
        <p:sp>
          <p:nvSpPr>
            <p:cNvPr id="17455" name="Rectangle 36"/>
            <p:cNvSpPr>
              <a:spLocks noChangeArrowheads="1"/>
            </p:cNvSpPr>
            <p:nvPr/>
          </p:nvSpPr>
          <p:spPr bwMode="auto">
            <a:xfrm>
              <a:off x="90" y="0"/>
              <a:ext cx="236" cy="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9</a:t>
              </a:r>
            </a:p>
          </p:txBody>
        </p:sp>
        <p:sp>
          <p:nvSpPr>
            <p:cNvPr id="17456" name="Rectangle 37"/>
            <p:cNvSpPr>
              <a:spLocks noChangeArrowheads="1"/>
            </p:cNvSpPr>
            <p:nvPr/>
          </p:nvSpPr>
          <p:spPr bwMode="auto">
            <a:xfrm>
              <a:off x="0" y="454"/>
              <a:ext cx="356"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grpSp>
      <p:sp>
        <p:nvSpPr>
          <p:cNvPr id="18470" name="Rectangle 38"/>
          <p:cNvSpPr>
            <a:spLocks noChangeArrowheads="1"/>
          </p:cNvSpPr>
          <p:nvPr/>
        </p:nvSpPr>
        <p:spPr bwMode="auto">
          <a:xfrm>
            <a:off x="4781550" y="4367213"/>
            <a:ext cx="5889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latin typeface="Times New Roman" panose="02020603050405020304" pitchFamily="18" charset="0"/>
                <a:ea typeface="宋体" panose="02010600030101010101" pitchFamily="2" charset="-122"/>
              </a:rPr>
              <a:t>12</a:t>
            </a:r>
          </a:p>
        </p:txBody>
      </p:sp>
      <p:sp>
        <p:nvSpPr>
          <p:cNvPr id="18471" name="Rectangle 39"/>
          <p:cNvSpPr>
            <a:spLocks noChangeArrowheads="1"/>
          </p:cNvSpPr>
          <p:nvPr/>
        </p:nvSpPr>
        <p:spPr bwMode="auto">
          <a:xfrm>
            <a:off x="4924425" y="3644900"/>
            <a:ext cx="385763"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5</a:t>
            </a:r>
          </a:p>
        </p:txBody>
      </p:sp>
      <p:grpSp>
        <p:nvGrpSpPr>
          <p:cNvPr id="5" name="Group 40"/>
          <p:cNvGrpSpPr>
            <a:grpSpLocks/>
          </p:cNvGrpSpPr>
          <p:nvPr/>
        </p:nvGrpSpPr>
        <p:grpSpPr bwMode="auto">
          <a:xfrm>
            <a:off x="1763713" y="2924175"/>
            <a:ext cx="720725" cy="647700"/>
            <a:chOff x="0" y="0"/>
            <a:chExt cx="454" cy="408"/>
          </a:xfrm>
        </p:grpSpPr>
        <p:sp>
          <p:nvSpPr>
            <p:cNvPr id="17453" name="Line 41"/>
            <p:cNvSpPr>
              <a:spLocks noChangeShapeType="1"/>
            </p:cNvSpPr>
            <p:nvPr/>
          </p:nvSpPr>
          <p:spPr bwMode="auto">
            <a:xfrm>
              <a:off x="0" y="0"/>
              <a:ext cx="454"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4" name="Line 42"/>
            <p:cNvSpPr>
              <a:spLocks noChangeShapeType="1"/>
            </p:cNvSpPr>
            <p:nvPr/>
          </p:nvSpPr>
          <p:spPr bwMode="auto">
            <a:xfrm>
              <a:off x="454" y="0"/>
              <a:ext cx="0" cy="40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 name="Group 43"/>
          <p:cNvGrpSpPr>
            <a:grpSpLocks/>
          </p:cNvGrpSpPr>
          <p:nvPr/>
        </p:nvGrpSpPr>
        <p:grpSpPr bwMode="auto">
          <a:xfrm>
            <a:off x="2555875" y="3573463"/>
            <a:ext cx="1079500" cy="647700"/>
            <a:chOff x="0" y="0"/>
            <a:chExt cx="454" cy="408"/>
          </a:xfrm>
        </p:grpSpPr>
        <p:sp>
          <p:nvSpPr>
            <p:cNvPr id="17451" name="Line 44"/>
            <p:cNvSpPr>
              <a:spLocks noChangeShapeType="1"/>
            </p:cNvSpPr>
            <p:nvPr/>
          </p:nvSpPr>
          <p:spPr bwMode="auto">
            <a:xfrm>
              <a:off x="0" y="0"/>
              <a:ext cx="454"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2" name="Line 45"/>
            <p:cNvSpPr>
              <a:spLocks noChangeShapeType="1"/>
            </p:cNvSpPr>
            <p:nvPr/>
          </p:nvSpPr>
          <p:spPr bwMode="auto">
            <a:xfrm>
              <a:off x="454" y="0"/>
              <a:ext cx="0" cy="40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7" name="Group 46"/>
          <p:cNvGrpSpPr>
            <a:grpSpLocks/>
          </p:cNvGrpSpPr>
          <p:nvPr/>
        </p:nvGrpSpPr>
        <p:grpSpPr bwMode="auto">
          <a:xfrm>
            <a:off x="3636963" y="4221163"/>
            <a:ext cx="1079500" cy="647700"/>
            <a:chOff x="0" y="0"/>
            <a:chExt cx="454" cy="408"/>
          </a:xfrm>
        </p:grpSpPr>
        <p:sp>
          <p:nvSpPr>
            <p:cNvPr id="17449" name="Line 47"/>
            <p:cNvSpPr>
              <a:spLocks noChangeShapeType="1"/>
            </p:cNvSpPr>
            <p:nvPr/>
          </p:nvSpPr>
          <p:spPr bwMode="auto">
            <a:xfrm>
              <a:off x="0" y="0"/>
              <a:ext cx="454"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50" name="Line 48"/>
            <p:cNvSpPr>
              <a:spLocks noChangeShapeType="1"/>
            </p:cNvSpPr>
            <p:nvPr/>
          </p:nvSpPr>
          <p:spPr bwMode="auto">
            <a:xfrm>
              <a:off x="454" y="0"/>
              <a:ext cx="0" cy="40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 name="Group 49"/>
          <p:cNvGrpSpPr>
            <a:grpSpLocks/>
          </p:cNvGrpSpPr>
          <p:nvPr/>
        </p:nvGrpSpPr>
        <p:grpSpPr bwMode="auto">
          <a:xfrm>
            <a:off x="4716463" y="4868863"/>
            <a:ext cx="1079500" cy="647700"/>
            <a:chOff x="0" y="0"/>
            <a:chExt cx="454" cy="408"/>
          </a:xfrm>
        </p:grpSpPr>
        <p:sp>
          <p:nvSpPr>
            <p:cNvPr id="17447" name="Line 50"/>
            <p:cNvSpPr>
              <a:spLocks noChangeShapeType="1"/>
            </p:cNvSpPr>
            <p:nvPr/>
          </p:nvSpPr>
          <p:spPr bwMode="auto">
            <a:xfrm>
              <a:off x="0" y="0"/>
              <a:ext cx="454"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448" name="Line 51"/>
            <p:cNvSpPr>
              <a:spLocks noChangeShapeType="1"/>
            </p:cNvSpPr>
            <p:nvPr/>
          </p:nvSpPr>
          <p:spPr bwMode="auto">
            <a:xfrm>
              <a:off x="454" y="0"/>
              <a:ext cx="0" cy="40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54" name="组合 114"/>
          <p:cNvGrpSpPr/>
          <p:nvPr/>
        </p:nvGrpSpPr>
        <p:grpSpPr>
          <a:xfrm>
            <a:off x="-920421" y="144975"/>
            <a:ext cx="7076597" cy="763746"/>
            <a:chOff x="-572883" y="3380765"/>
            <a:chExt cx="7301815" cy="778237"/>
          </a:xfrm>
        </p:grpSpPr>
        <p:grpSp>
          <p:nvGrpSpPr>
            <p:cNvPr id="55" name="组合 105"/>
            <p:cNvGrpSpPr/>
            <p:nvPr/>
          </p:nvGrpSpPr>
          <p:grpSpPr>
            <a:xfrm>
              <a:off x="-572883" y="3380765"/>
              <a:ext cx="7301815" cy="778237"/>
              <a:chOff x="-572883" y="3380765"/>
              <a:chExt cx="7301815" cy="778237"/>
            </a:xfrm>
          </p:grpSpPr>
          <p:sp>
            <p:nvSpPr>
              <p:cNvPr id="5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8"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56" name="图片 5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59" name="矩形 58"/>
          <p:cNvSpPr/>
          <p:nvPr/>
        </p:nvSpPr>
        <p:spPr>
          <a:xfrm>
            <a:off x="271746" y="978455"/>
            <a:ext cx="2634054"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冒泡排序示例</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16739558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randombar(horizontal)">
                                      <p:cBhvr>
                                        <p:cTn id="12" dur="500"/>
                                        <p:tgtEl>
                                          <p:spTgt spid="1843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438"/>
                                        </p:tgtEl>
                                        <p:attrNameLst>
                                          <p:attrName>style.visibility</p:attrName>
                                        </p:attrNameLst>
                                      </p:cBhvr>
                                      <p:to>
                                        <p:strVal val="visible"/>
                                      </p:to>
                                    </p:set>
                                    <p:animEffect transition="in" filter="randombar(horizontal)">
                                      <p:cBhvr>
                                        <p:cTn id="15" dur="500"/>
                                        <p:tgtEl>
                                          <p:spTgt spid="1843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8442"/>
                                        </p:tgtEl>
                                        <p:attrNameLst>
                                          <p:attrName>style.visibility</p:attrName>
                                        </p:attrNameLst>
                                      </p:cBhvr>
                                      <p:to>
                                        <p:strVal val="visible"/>
                                      </p:to>
                                    </p:set>
                                    <p:animEffect transition="in" filter="randombar(horizontal)">
                                      <p:cBhvr>
                                        <p:cTn id="18" dur="500"/>
                                        <p:tgtEl>
                                          <p:spTgt spid="18442"/>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randombar(horizontal)">
                                      <p:cBhvr>
                                        <p:cTn id="21" dur="500"/>
                                        <p:tgtEl>
                                          <p:spTgt spid="1844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8445"/>
                                        </p:tgtEl>
                                        <p:attrNameLst>
                                          <p:attrName>style.visibility</p:attrName>
                                        </p:attrNameLst>
                                      </p:cBhvr>
                                      <p:to>
                                        <p:strVal val="visible"/>
                                      </p:to>
                                    </p:set>
                                    <p:animEffect transition="in" filter="randombar(horizontal)">
                                      <p:cBhvr>
                                        <p:cTn id="24" dur="500"/>
                                        <p:tgtEl>
                                          <p:spTgt spid="184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xit" presetSubtype="4" fill="hold" grpId="1" nodeType="clickEffect">
                                  <p:stCondLst>
                                    <p:cond delay="0"/>
                                  </p:stCondLst>
                                  <p:childTnLst>
                                    <p:animEffect transition="out" filter="wipe(down)">
                                      <p:cBhvr>
                                        <p:cTn id="28" dur="500"/>
                                        <p:tgtEl>
                                          <p:spTgt spid="18438"/>
                                        </p:tgtEl>
                                      </p:cBhvr>
                                    </p:animEffect>
                                    <p:set>
                                      <p:cBhvr>
                                        <p:cTn id="29" dur="1" fill="hold">
                                          <p:stCondLst>
                                            <p:cond delay="499"/>
                                          </p:stCondLst>
                                        </p:cTn>
                                        <p:tgtEl>
                                          <p:spTgt spid="18438"/>
                                        </p:tgtEl>
                                        <p:attrNameLst>
                                          <p:attrName>style.visibility</p:attrName>
                                        </p:attrNameLst>
                                      </p:cBhvr>
                                      <p:to>
                                        <p:strVal val="hidden"/>
                                      </p:to>
                                    </p:set>
                                  </p:childTnLst>
                                </p:cTn>
                              </p:par>
                              <p:par>
                                <p:cTn id="30" presetID="22" presetClass="exit" presetSubtype="4" fill="hold" grpId="1" nodeType="withEffect">
                                  <p:stCondLst>
                                    <p:cond delay="0"/>
                                  </p:stCondLst>
                                  <p:childTnLst>
                                    <p:animEffect transition="out" filter="wipe(down)">
                                      <p:cBhvr>
                                        <p:cTn id="31" dur="500"/>
                                        <p:tgtEl>
                                          <p:spTgt spid="18437"/>
                                        </p:tgtEl>
                                      </p:cBhvr>
                                    </p:animEffect>
                                    <p:set>
                                      <p:cBhvr>
                                        <p:cTn id="32" dur="1" fill="hold">
                                          <p:stCondLst>
                                            <p:cond delay="499"/>
                                          </p:stCondLst>
                                        </p:cTn>
                                        <p:tgtEl>
                                          <p:spTgt spid="1843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439"/>
                                        </p:tgtEl>
                                        <p:attrNameLst>
                                          <p:attrName>style.visibility</p:attrName>
                                        </p:attrNameLst>
                                      </p:cBhvr>
                                      <p:to>
                                        <p:strVal val="visible"/>
                                      </p:to>
                                    </p:set>
                                    <p:animEffect transition="in" filter="randombar(horizontal)">
                                      <p:cBhvr>
                                        <p:cTn id="37" dur="500"/>
                                        <p:tgtEl>
                                          <p:spTgt spid="1843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8440"/>
                                        </p:tgtEl>
                                        <p:attrNameLst>
                                          <p:attrName>style.visibility</p:attrName>
                                        </p:attrNameLst>
                                      </p:cBhvr>
                                      <p:to>
                                        <p:strVal val="visible"/>
                                      </p:to>
                                    </p:set>
                                    <p:animEffect transition="in" filter="randombar(horizontal)">
                                      <p:cBhvr>
                                        <p:cTn id="40" dur="500"/>
                                        <p:tgtEl>
                                          <p:spTgt spid="184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4" fill="hold" grpId="1" nodeType="clickEffect">
                                  <p:stCondLst>
                                    <p:cond delay="0"/>
                                  </p:stCondLst>
                                  <p:childTnLst>
                                    <p:animEffect transition="out" filter="wipe(down)">
                                      <p:cBhvr>
                                        <p:cTn id="44" dur="500"/>
                                        <p:tgtEl>
                                          <p:spTgt spid="18442"/>
                                        </p:tgtEl>
                                      </p:cBhvr>
                                    </p:animEffect>
                                    <p:set>
                                      <p:cBhvr>
                                        <p:cTn id="45" dur="1" fill="hold">
                                          <p:stCondLst>
                                            <p:cond delay="499"/>
                                          </p:stCondLst>
                                        </p:cTn>
                                        <p:tgtEl>
                                          <p:spTgt spid="18442"/>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8443"/>
                                        </p:tgtEl>
                                      </p:cBhvr>
                                    </p:animEffect>
                                    <p:set>
                                      <p:cBhvr>
                                        <p:cTn id="48" dur="1" fill="hold">
                                          <p:stCondLst>
                                            <p:cond delay="499"/>
                                          </p:stCondLst>
                                        </p:cTn>
                                        <p:tgtEl>
                                          <p:spTgt spid="1844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444"/>
                                        </p:tgtEl>
                                        <p:attrNameLst>
                                          <p:attrName>style.visibility</p:attrName>
                                        </p:attrNameLst>
                                      </p:cBhvr>
                                      <p:to>
                                        <p:strVal val="visible"/>
                                      </p:to>
                                    </p:set>
                                    <p:animEffect transition="in" filter="wipe(down)">
                                      <p:cBhvr>
                                        <p:cTn id="53" dur="500"/>
                                        <p:tgtEl>
                                          <p:spTgt spid="1844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8441"/>
                                        </p:tgtEl>
                                        <p:attrNameLst>
                                          <p:attrName>style.visibility</p:attrName>
                                        </p:attrNameLst>
                                      </p:cBhvr>
                                      <p:to>
                                        <p:strVal val="visible"/>
                                      </p:to>
                                    </p:set>
                                    <p:animEffect transition="in" filter="wipe(down)">
                                      <p:cBhvr>
                                        <p:cTn id="56" dur="500"/>
                                        <p:tgtEl>
                                          <p:spTgt spid="1844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xit" presetSubtype="4" fill="hold" grpId="1" nodeType="clickEffect">
                                  <p:stCondLst>
                                    <p:cond delay="0"/>
                                  </p:stCondLst>
                                  <p:childTnLst>
                                    <p:animEffect transition="out" filter="wipe(down)">
                                      <p:cBhvr>
                                        <p:cTn id="60" dur="500"/>
                                        <p:tgtEl>
                                          <p:spTgt spid="18441"/>
                                        </p:tgtEl>
                                      </p:cBhvr>
                                    </p:animEffect>
                                    <p:set>
                                      <p:cBhvr>
                                        <p:cTn id="61" dur="1" fill="hold">
                                          <p:stCondLst>
                                            <p:cond delay="499"/>
                                          </p:stCondLst>
                                        </p:cTn>
                                        <p:tgtEl>
                                          <p:spTgt spid="18441"/>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18445"/>
                                        </p:tgtEl>
                                      </p:cBhvr>
                                    </p:animEffect>
                                    <p:set>
                                      <p:cBhvr>
                                        <p:cTn id="64" dur="1" fill="hold">
                                          <p:stCondLst>
                                            <p:cond delay="499"/>
                                          </p:stCondLst>
                                        </p:cTn>
                                        <p:tgtEl>
                                          <p:spTgt spid="18445"/>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8446"/>
                                        </p:tgtEl>
                                        <p:attrNameLst>
                                          <p:attrName>style.visibility</p:attrName>
                                        </p:attrNameLst>
                                      </p:cBhvr>
                                      <p:to>
                                        <p:strVal val="visible"/>
                                      </p:to>
                                    </p:set>
                                    <p:animEffect transition="in" filter="wipe(down)">
                                      <p:cBhvr>
                                        <p:cTn id="69" dur="500"/>
                                        <p:tgtEl>
                                          <p:spTgt spid="1844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8447"/>
                                        </p:tgtEl>
                                        <p:attrNameLst>
                                          <p:attrName>style.visibility</p:attrName>
                                        </p:attrNameLst>
                                      </p:cBhvr>
                                      <p:to>
                                        <p:strVal val="visible"/>
                                      </p:to>
                                    </p:set>
                                    <p:animEffect transition="in" filter="wipe(down)">
                                      <p:cBhvr>
                                        <p:cTn id="72" dur="500"/>
                                        <p:tgtEl>
                                          <p:spTgt spid="184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18448"/>
                                        </p:tgtEl>
                                        <p:attrNameLst>
                                          <p:attrName>style.visibility</p:attrName>
                                        </p:attrNameLst>
                                      </p:cBhvr>
                                      <p:to>
                                        <p:strVal val="visible"/>
                                      </p:to>
                                    </p:set>
                                    <p:animEffect transition="in" filter="randombar(horizontal)">
                                      <p:cBhvr>
                                        <p:cTn id="81" dur="500"/>
                                        <p:tgtEl>
                                          <p:spTgt spid="1844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8449"/>
                                        </p:tgtEl>
                                        <p:attrNameLst>
                                          <p:attrName>style.visibility</p:attrName>
                                        </p:attrNameLst>
                                      </p:cBhvr>
                                      <p:to>
                                        <p:strVal val="visible"/>
                                      </p:to>
                                    </p:set>
                                    <p:animEffect transition="in" filter="randombar(horizontal)">
                                      <p:cBhvr>
                                        <p:cTn id="84" dur="500"/>
                                        <p:tgtEl>
                                          <p:spTgt spid="18449"/>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18450"/>
                                        </p:tgtEl>
                                        <p:attrNameLst>
                                          <p:attrName>style.visibility</p:attrName>
                                        </p:attrNameLst>
                                      </p:cBhvr>
                                      <p:to>
                                        <p:strVal val="visible"/>
                                      </p:to>
                                    </p:set>
                                    <p:animEffect transition="in" filter="randombar(horizontal)">
                                      <p:cBhvr>
                                        <p:cTn id="87" dur="500"/>
                                        <p:tgtEl>
                                          <p:spTgt spid="18450"/>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18451"/>
                                        </p:tgtEl>
                                        <p:attrNameLst>
                                          <p:attrName>style.visibility</p:attrName>
                                        </p:attrNameLst>
                                      </p:cBhvr>
                                      <p:to>
                                        <p:strVal val="visible"/>
                                      </p:to>
                                    </p:set>
                                    <p:animEffect transition="in" filter="randombar(horizontal)">
                                      <p:cBhvr>
                                        <p:cTn id="90" dur="500"/>
                                        <p:tgtEl>
                                          <p:spTgt spid="18451"/>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18452"/>
                                        </p:tgtEl>
                                        <p:attrNameLst>
                                          <p:attrName>style.visibility</p:attrName>
                                        </p:attrNameLst>
                                      </p:cBhvr>
                                      <p:to>
                                        <p:strVal val="visible"/>
                                      </p:to>
                                    </p:set>
                                    <p:animEffect transition="in" filter="randombar(horizontal)">
                                      <p:cBhvr>
                                        <p:cTn id="93" dur="500"/>
                                        <p:tgtEl>
                                          <p:spTgt spid="1845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xit" presetSubtype="4" fill="hold" grpId="1" nodeType="clickEffect">
                                  <p:stCondLst>
                                    <p:cond delay="0"/>
                                  </p:stCondLst>
                                  <p:childTnLst>
                                    <p:animEffect transition="out" filter="wipe(down)">
                                      <p:cBhvr>
                                        <p:cTn id="97" dur="500"/>
                                        <p:tgtEl>
                                          <p:spTgt spid="18450"/>
                                        </p:tgtEl>
                                      </p:cBhvr>
                                    </p:animEffect>
                                    <p:set>
                                      <p:cBhvr>
                                        <p:cTn id="98" dur="1" fill="hold">
                                          <p:stCondLst>
                                            <p:cond delay="499"/>
                                          </p:stCondLst>
                                        </p:cTn>
                                        <p:tgtEl>
                                          <p:spTgt spid="18450"/>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18451"/>
                                        </p:tgtEl>
                                      </p:cBhvr>
                                    </p:animEffect>
                                    <p:set>
                                      <p:cBhvr>
                                        <p:cTn id="101" dur="1" fill="hold">
                                          <p:stCondLst>
                                            <p:cond delay="499"/>
                                          </p:stCondLst>
                                        </p:cTn>
                                        <p:tgtEl>
                                          <p:spTgt spid="18451"/>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wipe(down)">
                                      <p:cBhvr>
                                        <p:cTn id="106" dur="500"/>
                                        <p:tgtEl>
                                          <p:spTgt spid="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18456"/>
                                        </p:tgtEl>
                                        <p:attrNameLst>
                                          <p:attrName>style.visibility</p:attrName>
                                        </p:attrNameLst>
                                      </p:cBhvr>
                                      <p:to>
                                        <p:strVal val="visible"/>
                                      </p:to>
                                    </p:set>
                                    <p:animEffect transition="in" filter="randombar(horizontal)">
                                      <p:cBhvr>
                                        <p:cTn id="115" dur="500"/>
                                        <p:tgtEl>
                                          <p:spTgt spid="18456"/>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18457"/>
                                        </p:tgtEl>
                                        <p:attrNameLst>
                                          <p:attrName>style.visibility</p:attrName>
                                        </p:attrNameLst>
                                      </p:cBhvr>
                                      <p:to>
                                        <p:strVal val="visible"/>
                                      </p:to>
                                    </p:set>
                                    <p:animEffect transition="in" filter="randombar(horizontal)">
                                      <p:cBhvr>
                                        <p:cTn id="118" dur="500"/>
                                        <p:tgtEl>
                                          <p:spTgt spid="18457"/>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8458"/>
                                        </p:tgtEl>
                                        <p:attrNameLst>
                                          <p:attrName>style.visibility</p:attrName>
                                        </p:attrNameLst>
                                      </p:cBhvr>
                                      <p:to>
                                        <p:strVal val="visible"/>
                                      </p:to>
                                    </p:set>
                                    <p:animEffect transition="in" filter="randombar(horizontal)">
                                      <p:cBhvr>
                                        <p:cTn id="121" dur="500"/>
                                        <p:tgtEl>
                                          <p:spTgt spid="18458"/>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8459"/>
                                        </p:tgtEl>
                                        <p:attrNameLst>
                                          <p:attrName>style.visibility</p:attrName>
                                        </p:attrNameLst>
                                      </p:cBhvr>
                                      <p:to>
                                        <p:strVal val="visible"/>
                                      </p:to>
                                    </p:set>
                                    <p:animEffect transition="in" filter="randombar(horizontal)">
                                      <p:cBhvr>
                                        <p:cTn id="124" dur="500"/>
                                        <p:tgtEl>
                                          <p:spTgt spid="18459"/>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18460"/>
                                        </p:tgtEl>
                                        <p:attrNameLst>
                                          <p:attrName>style.visibility</p:attrName>
                                        </p:attrNameLst>
                                      </p:cBhvr>
                                      <p:to>
                                        <p:strVal val="visible"/>
                                      </p:to>
                                    </p:set>
                                    <p:animEffect transition="in" filter="randombar(horizontal)">
                                      <p:cBhvr>
                                        <p:cTn id="127" dur="500"/>
                                        <p:tgtEl>
                                          <p:spTgt spid="1846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xit" presetSubtype="4" fill="hold" grpId="1" nodeType="clickEffect">
                                  <p:stCondLst>
                                    <p:cond delay="0"/>
                                  </p:stCondLst>
                                  <p:childTnLst>
                                    <p:animEffect transition="out" filter="wipe(down)">
                                      <p:cBhvr>
                                        <p:cTn id="131" dur="500"/>
                                        <p:tgtEl>
                                          <p:spTgt spid="18460"/>
                                        </p:tgtEl>
                                      </p:cBhvr>
                                    </p:animEffect>
                                    <p:set>
                                      <p:cBhvr>
                                        <p:cTn id="132" dur="1" fill="hold">
                                          <p:stCondLst>
                                            <p:cond delay="499"/>
                                          </p:stCondLst>
                                        </p:cTn>
                                        <p:tgtEl>
                                          <p:spTgt spid="18460"/>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18456"/>
                                        </p:tgtEl>
                                      </p:cBhvr>
                                    </p:animEffect>
                                    <p:set>
                                      <p:cBhvr>
                                        <p:cTn id="135" dur="1" fill="hold">
                                          <p:stCondLst>
                                            <p:cond delay="499"/>
                                          </p:stCondLst>
                                        </p:cTn>
                                        <p:tgtEl>
                                          <p:spTgt spid="18456"/>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4" fill="hold" nodeType="clickEffect">
                                  <p:stCondLst>
                                    <p:cond delay="0"/>
                                  </p:stCondLst>
                                  <p:childTnLst>
                                    <p:set>
                                      <p:cBhvr>
                                        <p:cTn id="139" dur="1" fill="hold">
                                          <p:stCondLst>
                                            <p:cond delay="0"/>
                                          </p:stCondLst>
                                        </p:cTn>
                                        <p:tgtEl>
                                          <p:spTgt spid="3"/>
                                        </p:tgtEl>
                                        <p:attrNameLst>
                                          <p:attrName>style.visibility</p:attrName>
                                        </p:attrNameLst>
                                      </p:cBhvr>
                                      <p:to>
                                        <p:strVal val="visible"/>
                                      </p:to>
                                    </p:set>
                                    <p:animEffect transition="in" filter="wipe(down)">
                                      <p:cBhvr>
                                        <p:cTn id="140" dur="500"/>
                                        <p:tgtEl>
                                          <p:spTgt spid="3"/>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7"/>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18464"/>
                                        </p:tgtEl>
                                        <p:attrNameLst>
                                          <p:attrName>style.visibility</p:attrName>
                                        </p:attrNameLst>
                                      </p:cBhvr>
                                      <p:to>
                                        <p:strVal val="visible"/>
                                      </p:to>
                                    </p:set>
                                    <p:animEffect transition="in" filter="randombar(horizontal)">
                                      <p:cBhvr>
                                        <p:cTn id="149" dur="500"/>
                                        <p:tgtEl>
                                          <p:spTgt spid="18464"/>
                                        </p:tgtEl>
                                      </p:cBhvr>
                                    </p:animEffect>
                                  </p:childTnLst>
                                </p:cTn>
                              </p:par>
                              <p:par>
                                <p:cTn id="150" presetID="14" presetClass="entr" presetSubtype="10" fill="hold" grpId="0" nodeType="withEffect">
                                  <p:stCondLst>
                                    <p:cond delay="0"/>
                                  </p:stCondLst>
                                  <p:childTnLst>
                                    <p:set>
                                      <p:cBhvr>
                                        <p:cTn id="151" dur="1" fill="hold">
                                          <p:stCondLst>
                                            <p:cond delay="0"/>
                                          </p:stCondLst>
                                        </p:cTn>
                                        <p:tgtEl>
                                          <p:spTgt spid="18465"/>
                                        </p:tgtEl>
                                        <p:attrNameLst>
                                          <p:attrName>style.visibility</p:attrName>
                                        </p:attrNameLst>
                                      </p:cBhvr>
                                      <p:to>
                                        <p:strVal val="visible"/>
                                      </p:to>
                                    </p:set>
                                    <p:animEffect transition="in" filter="randombar(horizontal)">
                                      <p:cBhvr>
                                        <p:cTn id="152" dur="500"/>
                                        <p:tgtEl>
                                          <p:spTgt spid="18465"/>
                                        </p:tgtEl>
                                      </p:cBhvr>
                                    </p:animEffect>
                                  </p:childTnLst>
                                </p:cTn>
                              </p:par>
                              <p:par>
                                <p:cTn id="153" presetID="14" presetClass="entr" presetSubtype="10" fill="hold" grpId="0" nodeType="withEffect">
                                  <p:stCondLst>
                                    <p:cond delay="0"/>
                                  </p:stCondLst>
                                  <p:childTnLst>
                                    <p:set>
                                      <p:cBhvr>
                                        <p:cTn id="154" dur="1" fill="hold">
                                          <p:stCondLst>
                                            <p:cond delay="0"/>
                                          </p:stCondLst>
                                        </p:cTn>
                                        <p:tgtEl>
                                          <p:spTgt spid="18466"/>
                                        </p:tgtEl>
                                        <p:attrNameLst>
                                          <p:attrName>style.visibility</p:attrName>
                                        </p:attrNameLst>
                                      </p:cBhvr>
                                      <p:to>
                                        <p:strVal val="visible"/>
                                      </p:to>
                                    </p:set>
                                    <p:animEffect transition="in" filter="randombar(horizontal)">
                                      <p:cBhvr>
                                        <p:cTn id="155" dur="500"/>
                                        <p:tgtEl>
                                          <p:spTgt spid="18466"/>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18470"/>
                                        </p:tgtEl>
                                        <p:attrNameLst>
                                          <p:attrName>style.visibility</p:attrName>
                                        </p:attrNameLst>
                                      </p:cBhvr>
                                      <p:to>
                                        <p:strVal val="visible"/>
                                      </p:to>
                                    </p:set>
                                    <p:animEffect transition="in" filter="randombar(horizontal)">
                                      <p:cBhvr>
                                        <p:cTn id="158" dur="500"/>
                                        <p:tgtEl>
                                          <p:spTgt spid="18470"/>
                                        </p:tgtEl>
                                      </p:cBhvr>
                                    </p:animEffect>
                                  </p:childTnLst>
                                </p:cTn>
                              </p:par>
                              <p:par>
                                <p:cTn id="159" presetID="14" presetClass="entr" presetSubtype="10" fill="hold" grpId="0" nodeType="withEffect">
                                  <p:stCondLst>
                                    <p:cond delay="0"/>
                                  </p:stCondLst>
                                  <p:childTnLst>
                                    <p:set>
                                      <p:cBhvr>
                                        <p:cTn id="160" dur="1" fill="hold">
                                          <p:stCondLst>
                                            <p:cond delay="0"/>
                                          </p:stCondLst>
                                        </p:cTn>
                                        <p:tgtEl>
                                          <p:spTgt spid="18471"/>
                                        </p:tgtEl>
                                        <p:attrNameLst>
                                          <p:attrName>style.visibility</p:attrName>
                                        </p:attrNameLst>
                                      </p:cBhvr>
                                      <p:to>
                                        <p:strVal val="visible"/>
                                      </p:to>
                                    </p:set>
                                    <p:animEffect transition="in" filter="randombar(horizontal)">
                                      <p:cBhvr>
                                        <p:cTn id="161" dur="500"/>
                                        <p:tgtEl>
                                          <p:spTgt spid="18471"/>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xit" presetSubtype="4" fill="hold" grpId="1" nodeType="clickEffect">
                                  <p:stCondLst>
                                    <p:cond delay="0"/>
                                  </p:stCondLst>
                                  <p:childTnLst>
                                    <p:animEffect transition="out" filter="wipe(down)">
                                      <p:cBhvr>
                                        <p:cTn id="165" dur="500"/>
                                        <p:tgtEl>
                                          <p:spTgt spid="18470"/>
                                        </p:tgtEl>
                                      </p:cBhvr>
                                    </p:animEffect>
                                    <p:set>
                                      <p:cBhvr>
                                        <p:cTn id="166" dur="1" fill="hold">
                                          <p:stCondLst>
                                            <p:cond delay="499"/>
                                          </p:stCondLst>
                                        </p:cTn>
                                        <p:tgtEl>
                                          <p:spTgt spid="18470"/>
                                        </p:tgtEl>
                                        <p:attrNameLst>
                                          <p:attrName>style.visibility</p:attrName>
                                        </p:attrNameLst>
                                      </p:cBhvr>
                                      <p:to>
                                        <p:strVal val="hidden"/>
                                      </p:to>
                                    </p:set>
                                  </p:childTnLst>
                                </p:cTn>
                              </p:par>
                              <p:par>
                                <p:cTn id="167" presetID="22" presetClass="exit" presetSubtype="4" fill="hold" grpId="1" nodeType="withEffect">
                                  <p:stCondLst>
                                    <p:cond delay="0"/>
                                  </p:stCondLst>
                                  <p:childTnLst>
                                    <p:animEffect transition="out" filter="wipe(down)">
                                      <p:cBhvr>
                                        <p:cTn id="168" dur="500"/>
                                        <p:tgtEl>
                                          <p:spTgt spid="18464"/>
                                        </p:tgtEl>
                                      </p:cBhvr>
                                    </p:animEffect>
                                    <p:set>
                                      <p:cBhvr>
                                        <p:cTn id="169" dur="1" fill="hold">
                                          <p:stCondLst>
                                            <p:cond delay="499"/>
                                          </p:stCondLst>
                                        </p:cTn>
                                        <p:tgtEl>
                                          <p:spTgt spid="18464"/>
                                        </p:tgtEl>
                                        <p:attrNameLst>
                                          <p:attrName>style.visibility</p:attrName>
                                        </p:attrNameLst>
                                      </p:cBhvr>
                                      <p:to>
                                        <p:strVal val="hidden"/>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4" fill="hold" nodeType="clickEffect">
                                  <p:stCondLst>
                                    <p:cond delay="0"/>
                                  </p:stCondLst>
                                  <p:childTnLst>
                                    <p:set>
                                      <p:cBhvr>
                                        <p:cTn id="173" dur="1" fill="hold">
                                          <p:stCondLst>
                                            <p:cond delay="0"/>
                                          </p:stCondLst>
                                        </p:cTn>
                                        <p:tgtEl>
                                          <p:spTgt spid="4"/>
                                        </p:tgtEl>
                                        <p:attrNameLst>
                                          <p:attrName>style.visibility</p:attrName>
                                        </p:attrNameLst>
                                      </p:cBhvr>
                                      <p:to>
                                        <p:strVal val="visible"/>
                                      </p:to>
                                    </p:set>
                                    <p:animEffect transition="in" filter="wipe(down)">
                                      <p:cBhvr>
                                        <p:cTn id="174" dur="500"/>
                                        <p:tgtEl>
                                          <p:spTgt spid="4"/>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autoUpdateAnimBg="0"/>
      <p:bldP spid="18437" grpId="1" autoUpdateAnimBg="0"/>
      <p:bldP spid="18438" grpId="0" autoUpdateAnimBg="0"/>
      <p:bldP spid="18438" grpId="1" autoUpdateAnimBg="0"/>
      <p:bldP spid="18439" grpId="0" autoUpdateAnimBg="0"/>
      <p:bldP spid="18440" grpId="0" autoUpdateAnimBg="0"/>
      <p:bldP spid="18441" grpId="0" autoUpdateAnimBg="0"/>
      <p:bldP spid="18441" grpId="1" autoUpdateAnimBg="0"/>
      <p:bldP spid="18442" grpId="0" autoUpdateAnimBg="0"/>
      <p:bldP spid="18442" grpId="1" autoUpdateAnimBg="0"/>
      <p:bldP spid="18443" grpId="0" autoUpdateAnimBg="0"/>
      <p:bldP spid="18443" grpId="1" autoUpdateAnimBg="0"/>
      <p:bldP spid="18444" grpId="0" autoUpdateAnimBg="0"/>
      <p:bldP spid="18445" grpId="0" autoUpdateAnimBg="0"/>
      <p:bldP spid="18445" grpId="1" autoUpdateAnimBg="0"/>
      <p:bldP spid="18446" grpId="0" autoUpdateAnimBg="0"/>
      <p:bldP spid="18447" grpId="0" autoUpdateAnimBg="0"/>
      <p:bldP spid="18448" grpId="0" autoUpdateAnimBg="0"/>
      <p:bldP spid="18449" grpId="0" autoUpdateAnimBg="0"/>
      <p:bldP spid="18450" grpId="0" autoUpdateAnimBg="0"/>
      <p:bldP spid="18450" grpId="1" autoUpdateAnimBg="0"/>
      <p:bldP spid="18451" grpId="0" autoUpdateAnimBg="0"/>
      <p:bldP spid="18451" grpId="1" autoUpdateAnimBg="0"/>
      <p:bldP spid="18452" grpId="0" autoUpdateAnimBg="0"/>
      <p:bldP spid="18456" grpId="0" autoUpdateAnimBg="0"/>
      <p:bldP spid="18456" grpId="1" autoUpdateAnimBg="0"/>
      <p:bldP spid="18457" grpId="0" autoUpdateAnimBg="0"/>
      <p:bldP spid="18458" grpId="0" autoUpdateAnimBg="0"/>
      <p:bldP spid="18459" grpId="0" autoUpdateAnimBg="0"/>
      <p:bldP spid="18460" grpId="0" autoUpdateAnimBg="0"/>
      <p:bldP spid="18460" grpId="1" autoUpdateAnimBg="0"/>
      <p:bldP spid="18464" grpId="0" autoUpdateAnimBg="0"/>
      <p:bldP spid="18464" grpId="1" autoUpdateAnimBg="0"/>
      <p:bldP spid="18465" grpId="0" autoUpdateAnimBg="0"/>
      <p:bldP spid="18466" grpId="0" autoUpdateAnimBg="0"/>
      <p:bldP spid="18470" grpId="0" autoUpdateAnimBg="0"/>
      <p:bldP spid="18470" grpId="1" autoUpdateAnimBg="0"/>
      <p:bldP spid="1847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6"/>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2B5A3F3-4A97-4C37-8A70-F97890E56DEA}" type="slidenum">
              <a:rPr lang="zh-CN" altLang="en-US">
                <a:latin typeface="Verdana" panose="020B0604030504040204" pitchFamily="34" charset="0"/>
                <a:ea typeface="宋体" panose="02010600030101010101" pitchFamily="2" charset="-122"/>
              </a:rPr>
              <a:pPr/>
              <a:t>19</a:t>
            </a:fld>
            <a:endParaRPr lang="en-US" altLang="zh-CN">
              <a:latin typeface="Verdana" panose="020B0604030504040204" pitchFamily="34" charset="0"/>
              <a:ea typeface="宋体" panose="02010600030101010101" pitchFamily="2" charset="-122"/>
            </a:endParaRPr>
          </a:p>
        </p:txBody>
      </p:sp>
      <p:sp>
        <p:nvSpPr>
          <p:cNvPr id="18436" name="Rectangle 3"/>
          <p:cNvSpPr>
            <a:spLocks noGrp="1" noChangeArrowheads="1"/>
          </p:cNvSpPr>
          <p:nvPr>
            <p:ph type="body" sz="half" idx="1"/>
          </p:nvPr>
        </p:nvSpPr>
        <p:spPr>
          <a:xfrm>
            <a:off x="611188" y="1563142"/>
            <a:ext cx="8137525" cy="2232025"/>
          </a:xfrm>
        </p:spPr>
        <p:txBody>
          <a:bodyPr/>
          <a:lstStyle/>
          <a:p>
            <a:pPr algn="just" eaLnBrk="1" hangingPunct="1">
              <a:buFont typeface="Wingdings" panose="05000000000000000000" pitchFamily="2" charset="2"/>
              <a:buNone/>
            </a:pPr>
            <a:r>
              <a:rPr lang="zh-CN" altLang="en-US" sz="2400" b="1" dirty="0">
                <a:solidFill>
                  <a:srgbClr val="0000FF"/>
                </a:solidFill>
              </a:rPr>
              <a:t>简单算法：</a:t>
            </a:r>
            <a:r>
              <a:rPr lang="en-US" altLang="zh-CN" sz="2000" b="1" dirty="0">
                <a:solidFill>
                  <a:srgbClr val="0000FF"/>
                </a:solidFill>
              </a:rPr>
              <a:t>void</a:t>
            </a:r>
            <a:r>
              <a:rPr lang="en-US" altLang="zh-CN" sz="2000" b="1" dirty="0"/>
              <a:t> </a:t>
            </a:r>
            <a:r>
              <a:rPr lang="en-US" altLang="zh-CN" sz="2000" b="1" dirty="0" err="1"/>
              <a:t>bubble_sort</a:t>
            </a:r>
            <a:r>
              <a:rPr lang="en-US" altLang="zh-CN" sz="2000" b="1" dirty="0"/>
              <a:t>(</a:t>
            </a:r>
            <a:r>
              <a:rPr lang="en-US" altLang="zh-CN" sz="2000" b="1" dirty="0" err="1"/>
              <a:t>elemenType</a:t>
            </a:r>
            <a:r>
              <a:rPr lang="en-US" altLang="zh-CN" sz="2000" b="1" dirty="0"/>
              <a:t> A[ ],</a:t>
            </a:r>
            <a:r>
              <a:rPr lang="en-US" altLang="zh-CN" sz="2000" b="1" dirty="0" err="1"/>
              <a:t>int</a:t>
            </a:r>
            <a:r>
              <a:rPr lang="en-US" altLang="zh-CN" sz="2000" b="1" dirty="0"/>
              <a:t> n){</a:t>
            </a:r>
          </a:p>
          <a:p>
            <a:pPr algn="just" eaLnBrk="1" hangingPunct="1">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dirty="0" err="1"/>
              <a:t>i</a:t>
            </a:r>
            <a:r>
              <a:rPr lang="en-US" altLang="zh-CN" sz="2000" b="1" dirty="0"/>
              <a:t>=1; </a:t>
            </a:r>
            <a:r>
              <a:rPr lang="en-US" altLang="zh-CN" sz="2000" b="1" dirty="0" err="1"/>
              <a:t>i</a:t>
            </a:r>
            <a:r>
              <a:rPr lang="en-US" altLang="zh-CN" sz="2000" b="1" dirty="0"/>
              <a:t>&lt;=n-1; </a:t>
            </a:r>
            <a:r>
              <a:rPr lang="en-US" altLang="zh-CN" sz="2000" b="1" dirty="0" err="1"/>
              <a:t>i</a:t>
            </a:r>
            <a:r>
              <a:rPr lang="en-US" altLang="zh-CN" sz="2000" b="1" dirty="0"/>
              <a:t>++ ) </a:t>
            </a:r>
          </a:p>
          <a:p>
            <a:pPr algn="just" eaLnBrk="1" hangingPunct="1">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 (j=n; j&gt;=i+1;j-- )</a:t>
            </a:r>
          </a:p>
          <a:p>
            <a:pPr algn="just" eaLnBrk="1" hangingPunct="1">
              <a:buFont typeface="Wingdings" panose="05000000000000000000" pitchFamily="2" charset="2"/>
              <a:buNone/>
            </a:pPr>
            <a:r>
              <a:rPr lang="en-US" altLang="zh-CN" sz="2000" b="1" dirty="0"/>
              <a:t>        </a:t>
            </a:r>
            <a:r>
              <a:rPr lang="en-US" altLang="zh-CN" sz="2000" b="1" dirty="0">
                <a:solidFill>
                  <a:srgbClr val="0000FF"/>
                </a:solidFill>
              </a:rPr>
              <a:t>if </a:t>
            </a:r>
            <a:r>
              <a:rPr lang="en-US" altLang="zh-CN" sz="2000" b="1" dirty="0"/>
              <a:t>(A[j].key&lt;A[j-1].key)</a:t>
            </a:r>
          </a:p>
          <a:p>
            <a:pPr algn="just" eaLnBrk="1" hangingPunct="1">
              <a:buFont typeface="Wingdings" panose="05000000000000000000" pitchFamily="2" charset="2"/>
              <a:buNone/>
            </a:pPr>
            <a:r>
              <a:rPr lang="en-US" altLang="zh-CN" sz="2000" b="1" dirty="0"/>
              <a:t>             A[j]&lt;==&gt;A[j-1];      </a:t>
            </a:r>
          </a:p>
          <a:p>
            <a:pPr algn="just" eaLnBrk="1" hangingPunct="1">
              <a:buFont typeface="Wingdings" panose="05000000000000000000" pitchFamily="2" charset="2"/>
              <a:buNone/>
            </a:pPr>
            <a:r>
              <a:rPr lang="en-US" altLang="zh-CN" sz="2000" b="1" dirty="0"/>
              <a:t> }</a:t>
            </a:r>
          </a:p>
        </p:txBody>
      </p:sp>
      <p:sp>
        <p:nvSpPr>
          <p:cNvPr id="19460" name="Rectangle 4"/>
          <p:cNvSpPr>
            <a:spLocks noChangeArrowheads="1"/>
          </p:cNvSpPr>
          <p:nvPr/>
        </p:nvSpPr>
        <p:spPr bwMode="auto">
          <a:xfrm>
            <a:off x="6011863" y="2714079"/>
            <a:ext cx="2824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b="1">
                <a:solidFill>
                  <a:schemeClr val="accent2"/>
                </a:solidFill>
                <a:ea typeface="宋体" panose="02010600030101010101" pitchFamily="2" charset="-122"/>
              </a:rPr>
              <a:t>时间复杂度为</a:t>
            </a:r>
            <a:r>
              <a:rPr lang="en-US" altLang="zh-CN" sz="2400" b="1">
                <a:solidFill>
                  <a:schemeClr val="accent2"/>
                </a:solidFill>
                <a:ea typeface="宋体" panose="02010600030101010101" pitchFamily="2" charset="-122"/>
              </a:rPr>
              <a:t>O(n</a:t>
            </a:r>
            <a:r>
              <a:rPr lang="en-US" altLang="zh-CN" sz="2400" b="1" baseline="30000">
                <a:solidFill>
                  <a:schemeClr val="accent2"/>
                </a:solidFill>
                <a:ea typeface="宋体" panose="02010600030101010101" pitchFamily="2" charset="-122"/>
              </a:rPr>
              <a:t>2</a:t>
            </a:r>
            <a:r>
              <a:rPr lang="en-US" altLang="zh-CN" sz="2400" b="1">
                <a:solidFill>
                  <a:schemeClr val="accent2"/>
                </a:solidFill>
                <a:ea typeface="宋体" panose="02010600030101010101" pitchFamily="2" charset="-122"/>
              </a:rPr>
              <a:t>)</a:t>
            </a:r>
            <a:r>
              <a:rPr lang="en-US" altLang="zh-CN">
                <a:ea typeface="宋体" panose="02010600030101010101" pitchFamily="2" charset="-122"/>
              </a:rPr>
              <a:t> </a:t>
            </a:r>
            <a:endParaRPr lang="zh-CN" altLang="en-US">
              <a:ea typeface="宋体" panose="02010600030101010101" pitchFamily="2" charset="-122"/>
            </a:endParaRPr>
          </a:p>
        </p:txBody>
      </p:sp>
      <p:sp>
        <p:nvSpPr>
          <p:cNvPr id="19461" name="Rectangle 5"/>
          <p:cNvSpPr>
            <a:spLocks noChangeArrowheads="1"/>
          </p:cNvSpPr>
          <p:nvPr/>
        </p:nvSpPr>
        <p:spPr bwMode="auto">
          <a:xfrm>
            <a:off x="4211638" y="3361779"/>
            <a:ext cx="47529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b="1" dirty="0">
                <a:solidFill>
                  <a:srgbClr val="008000"/>
                </a:solidFill>
                <a:ea typeface="宋体" panose="02010600030101010101" pitchFamily="2" charset="-122"/>
              </a:rPr>
              <a:t>若初始数据群为</a:t>
            </a:r>
            <a:r>
              <a:rPr lang="en-US" altLang="zh-CN" sz="2400" b="1" dirty="0">
                <a:solidFill>
                  <a:srgbClr val="008000"/>
                </a:solidFill>
                <a:ea typeface="宋体" panose="02010600030101010101" pitchFamily="2" charset="-122"/>
              </a:rPr>
              <a:t>{4,5,5,9,12}</a:t>
            </a:r>
            <a:r>
              <a:rPr lang="zh-CN" altLang="en-US" sz="2400" b="1" dirty="0">
                <a:solidFill>
                  <a:srgbClr val="008000"/>
                </a:solidFill>
                <a:ea typeface="宋体" panose="02010600030101010101" pitchFamily="2" charset="-122"/>
              </a:rPr>
              <a:t>呢？</a:t>
            </a:r>
            <a:endParaRPr lang="zh-CN" altLang="en-US" dirty="0">
              <a:solidFill>
                <a:srgbClr val="008000"/>
              </a:solidFill>
              <a:ea typeface="宋体" panose="02010600030101010101" pitchFamily="2" charset="-122"/>
            </a:endParaRPr>
          </a:p>
        </p:txBody>
      </p:sp>
      <p:graphicFrame>
        <p:nvGraphicFramePr>
          <p:cNvPr id="19462" name="Group 6"/>
          <p:cNvGraphicFramePr>
            <a:graphicFrameLocks noGrp="1"/>
          </p:cNvGraphicFramePr>
          <p:nvPr>
            <p:ph sz="half" idx="2"/>
            <p:extLst>
              <p:ext uri="{D42A27DB-BD31-4B8C-83A1-F6EECF244321}">
                <p14:modId xmlns:p14="http://schemas.microsoft.com/office/powerpoint/2010/main" xmlns="" val="2215443498"/>
              </p:ext>
            </p:extLst>
          </p:nvPr>
        </p:nvGraphicFramePr>
        <p:xfrm>
          <a:off x="2163763" y="3872954"/>
          <a:ext cx="3921125" cy="427038"/>
        </p:xfrm>
        <a:graphic>
          <a:graphicData uri="http://schemas.openxmlformats.org/drawingml/2006/table">
            <a:tbl>
              <a:tblPr/>
              <a:tblGrid>
                <a:gridCol w="784225">
                  <a:extLst>
                    <a:ext uri="{9D8B030D-6E8A-4147-A177-3AD203B41FA5}">
                      <a16:colId xmlns:a16="http://schemas.microsoft.com/office/drawing/2014/main" xmlns="" val="1645142066"/>
                    </a:ext>
                  </a:extLst>
                </a:gridCol>
                <a:gridCol w="784225">
                  <a:extLst>
                    <a:ext uri="{9D8B030D-6E8A-4147-A177-3AD203B41FA5}">
                      <a16:colId xmlns:a16="http://schemas.microsoft.com/office/drawing/2014/main" xmlns="" val="2206502852"/>
                    </a:ext>
                  </a:extLst>
                </a:gridCol>
                <a:gridCol w="784225">
                  <a:extLst>
                    <a:ext uri="{9D8B030D-6E8A-4147-A177-3AD203B41FA5}">
                      <a16:colId xmlns:a16="http://schemas.microsoft.com/office/drawing/2014/main" xmlns="" val="2224465927"/>
                    </a:ext>
                  </a:extLst>
                </a:gridCol>
                <a:gridCol w="784225">
                  <a:extLst>
                    <a:ext uri="{9D8B030D-6E8A-4147-A177-3AD203B41FA5}">
                      <a16:colId xmlns:a16="http://schemas.microsoft.com/office/drawing/2014/main" xmlns="" val="1169082207"/>
                    </a:ext>
                  </a:extLst>
                </a:gridCol>
                <a:gridCol w="784225">
                  <a:extLst>
                    <a:ext uri="{9D8B030D-6E8A-4147-A177-3AD203B41FA5}">
                      <a16:colId xmlns:a16="http://schemas.microsoft.com/office/drawing/2014/main" xmlns="" val="447537790"/>
                    </a:ext>
                  </a:extLst>
                </a:gridCol>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4155371493"/>
                  </a:ext>
                </a:extLst>
              </a:tr>
            </a:tbl>
          </a:graphicData>
        </a:graphic>
      </p:graphicFrame>
      <p:sp>
        <p:nvSpPr>
          <p:cNvPr id="19476" name="Freeform 20"/>
          <p:cNvSpPr>
            <a:spLocks/>
          </p:cNvSpPr>
          <p:nvPr/>
        </p:nvSpPr>
        <p:spPr bwMode="auto">
          <a:xfrm>
            <a:off x="5076825" y="4226967"/>
            <a:ext cx="503238" cy="215900"/>
          </a:xfrm>
          <a:custGeom>
            <a:avLst/>
            <a:gdLst>
              <a:gd name="T0" fmla="*/ 0 w 317"/>
              <a:gd name="T1" fmla="*/ 0 h 136"/>
              <a:gd name="T2" fmla="*/ 342741558 w 317"/>
              <a:gd name="T3" fmla="*/ 342741195 h 136"/>
              <a:gd name="T4" fmla="*/ 798891010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9477" name="Freeform 21"/>
          <p:cNvSpPr>
            <a:spLocks/>
          </p:cNvSpPr>
          <p:nvPr/>
        </p:nvSpPr>
        <p:spPr bwMode="auto">
          <a:xfrm>
            <a:off x="4211638" y="4226967"/>
            <a:ext cx="503237" cy="215900"/>
          </a:xfrm>
          <a:custGeom>
            <a:avLst/>
            <a:gdLst>
              <a:gd name="T0" fmla="*/ 0 w 317"/>
              <a:gd name="T1" fmla="*/ 0 h 136"/>
              <a:gd name="T2" fmla="*/ 342740877 w 317"/>
              <a:gd name="T3" fmla="*/ 342741195 h 136"/>
              <a:gd name="T4" fmla="*/ 798887835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9478" name="Freeform 22"/>
          <p:cNvSpPr>
            <a:spLocks/>
          </p:cNvSpPr>
          <p:nvPr/>
        </p:nvSpPr>
        <p:spPr bwMode="auto">
          <a:xfrm>
            <a:off x="3419475" y="4226967"/>
            <a:ext cx="503238" cy="215900"/>
          </a:xfrm>
          <a:custGeom>
            <a:avLst/>
            <a:gdLst>
              <a:gd name="T0" fmla="*/ 0 w 317"/>
              <a:gd name="T1" fmla="*/ 0 h 136"/>
              <a:gd name="T2" fmla="*/ 342741558 w 317"/>
              <a:gd name="T3" fmla="*/ 342741195 h 136"/>
              <a:gd name="T4" fmla="*/ 798891010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9479" name="Freeform 23"/>
          <p:cNvSpPr>
            <a:spLocks/>
          </p:cNvSpPr>
          <p:nvPr/>
        </p:nvSpPr>
        <p:spPr bwMode="auto">
          <a:xfrm>
            <a:off x="2700338" y="4226967"/>
            <a:ext cx="503237" cy="215900"/>
          </a:xfrm>
          <a:custGeom>
            <a:avLst/>
            <a:gdLst>
              <a:gd name="T0" fmla="*/ 0 w 317"/>
              <a:gd name="T1" fmla="*/ 0 h 136"/>
              <a:gd name="T2" fmla="*/ 342740877 w 317"/>
              <a:gd name="T3" fmla="*/ 342741195 h 136"/>
              <a:gd name="T4" fmla="*/ 798887835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aphicFrame>
        <p:nvGraphicFramePr>
          <p:cNvPr id="19480" name="Group 24"/>
          <p:cNvGraphicFramePr>
            <a:graphicFrameLocks noGrp="1"/>
          </p:cNvGraphicFramePr>
          <p:nvPr>
            <p:extLst>
              <p:ext uri="{D42A27DB-BD31-4B8C-83A1-F6EECF244321}">
                <p14:modId xmlns:p14="http://schemas.microsoft.com/office/powerpoint/2010/main" xmlns="" val="3516151234"/>
              </p:ext>
            </p:extLst>
          </p:nvPr>
        </p:nvGraphicFramePr>
        <p:xfrm>
          <a:off x="2163763" y="4442867"/>
          <a:ext cx="3921125" cy="427038"/>
        </p:xfrm>
        <a:graphic>
          <a:graphicData uri="http://schemas.openxmlformats.org/drawingml/2006/table">
            <a:tbl>
              <a:tblPr/>
              <a:tblGrid>
                <a:gridCol w="784225">
                  <a:extLst>
                    <a:ext uri="{9D8B030D-6E8A-4147-A177-3AD203B41FA5}">
                      <a16:colId xmlns:a16="http://schemas.microsoft.com/office/drawing/2014/main" xmlns="" val="3048252281"/>
                    </a:ext>
                  </a:extLst>
                </a:gridCol>
                <a:gridCol w="784225">
                  <a:extLst>
                    <a:ext uri="{9D8B030D-6E8A-4147-A177-3AD203B41FA5}">
                      <a16:colId xmlns:a16="http://schemas.microsoft.com/office/drawing/2014/main" xmlns="" val="3331732736"/>
                    </a:ext>
                  </a:extLst>
                </a:gridCol>
                <a:gridCol w="784225">
                  <a:extLst>
                    <a:ext uri="{9D8B030D-6E8A-4147-A177-3AD203B41FA5}">
                      <a16:colId xmlns:a16="http://schemas.microsoft.com/office/drawing/2014/main" xmlns="" val="3832724185"/>
                    </a:ext>
                  </a:extLst>
                </a:gridCol>
                <a:gridCol w="784225">
                  <a:extLst>
                    <a:ext uri="{9D8B030D-6E8A-4147-A177-3AD203B41FA5}">
                      <a16:colId xmlns:a16="http://schemas.microsoft.com/office/drawing/2014/main" xmlns="" val="1869070300"/>
                    </a:ext>
                  </a:extLst>
                </a:gridCol>
                <a:gridCol w="784225">
                  <a:extLst>
                    <a:ext uri="{9D8B030D-6E8A-4147-A177-3AD203B41FA5}">
                      <a16:colId xmlns:a16="http://schemas.microsoft.com/office/drawing/2014/main" xmlns="" val="3819454680"/>
                    </a:ext>
                  </a:extLst>
                </a:gridCol>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548941517"/>
                  </a:ext>
                </a:extLst>
              </a:tr>
            </a:tbl>
          </a:graphicData>
        </a:graphic>
      </p:graphicFrame>
      <p:sp>
        <p:nvSpPr>
          <p:cNvPr id="19494" name="Freeform 38"/>
          <p:cNvSpPr>
            <a:spLocks/>
          </p:cNvSpPr>
          <p:nvPr/>
        </p:nvSpPr>
        <p:spPr bwMode="auto">
          <a:xfrm>
            <a:off x="5076825" y="4796879"/>
            <a:ext cx="503238" cy="215900"/>
          </a:xfrm>
          <a:custGeom>
            <a:avLst/>
            <a:gdLst>
              <a:gd name="T0" fmla="*/ 0 w 317"/>
              <a:gd name="T1" fmla="*/ 0 h 136"/>
              <a:gd name="T2" fmla="*/ 342741558 w 317"/>
              <a:gd name="T3" fmla="*/ 342741195 h 136"/>
              <a:gd name="T4" fmla="*/ 798891010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9495" name="Freeform 39"/>
          <p:cNvSpPr>
            <a:spLocks/>
          </p:cNvSpPr>
          <p:nvPr/>
        </p:nvSpPr>
        <p:spPr bwMode="auto">
          <a:xfrm>
            <a:off x="4211638" y="4796879"/>
            <a:ext cx="503237" cy="215900"/>
          </a:xfrm>
          <a:custGeom>
            <a:avLst/>
            <a:gdLst>
              <a:gd name="T0" fmla="*/ 0 w 317"/>
              <a:gd name="T1" fmla="*/ 0 h 136"/>
              <a:gd name="T2" fmla="*/ 342740877 w 317"/>
              <a:gd name="T3" fmla="*/ 342741195 h 136"/>
              <a:gd name="T4" fmla="*/ 798887835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9496" name="Freeform 40"/>
          <p:cNvSpPr>
            <a:spLocks/>
          </p:cNvSpPr>
          <p:nvPr/>
        </p:nvSpPr>
        <p:spPr bwMode="auto">
          <a:xfrm>
            <a:off x="3419475" y="4796879"/>
            <a:ext cx="503238" cy="215900"/>
          </a:xfrm>
          <a:custGeom>
            <a:avLst/>
            <a:gdLst>
              <a:gd name="T0" fmla="*/ 0 w 317"/>
              <a:gd name="T1" fmla="*/ 0 h 136"/>
              <a:gd name="T2" fmla="*/ 342741558 w 317"/>
              <a:gd name="T3" fmla="*/ 342741195 h 136"/>
              <a:gd name="T4" fmla="*/ 798891010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aphicFrame>
        <p:nvGraphicFramePr>
          <p:cNvPr id="19497" name="Group 41"/>
          <p:cNvGraphicFramePr>
            <a:graphicFrameLocks noGrp="1"/>
          </p:cNvGraphicFramePr>
          <p:nvPr>
            <p:extLst>
              <p:ext uri="{D42A27DB-BD31-4B8C-83A1-F6EECF244321}">
                <p14:modId xmlns:p14="http://schemas.microsoft.com/office/powerpoint/2010/main" xmlns="" val="3503850972"/>
              </p:ext>
            </p:extLst>
          </p:nvPr>
        </p:nvGraphicFramePr>
        <p:xfrm>
          <a:off x="2163763" y="5019129"/>
          <a:ext cx="3921125" cy="431800"/>
        </p:xfrm>
        <a:graphic>
          <a:graphicData uri="http://schemas.openxmlformats.org/drawingml/2006/table">
            <a:tbl>
              <a:tblPr/>
              <a:tblGrid>
                <a:gridCol w="784225">
                  <a:extLst>
                    <a:ext uri="{9D8B030D-6E8A-4147-A177-3AD203B41FA5}">
                      <a16:colId xmlns:a16="http://schemas.microsoft.com/office/drawing/2014/main" xmlns="" val="3248962201"/>
                    </a:ext>
                  </a:extLst>
                </a:gridCol>
                <a:gridCol w="784225">
                  <a:extLst>
                    <a:ext uri="{9D8B030D-6E8A-4147-A177-3AD203B41FA5}">
                      <a16:colId xmlns:a16="http://schemas.microsoft.com/office/drawing/2014/main" xmlns="" val="3727363498"/>
                    </a:ext>
                  </a:extLst>
                </a:gridCol>
                <a:gridCol w="784225">
                  <a:extLst>
                    <a:ext uri="{9D8B030D-6E8A-4147-A177-3AD203B41FA5}">
                      <a16:colId xmlns:a16="http://schemas.microsoft.com/office/drawing/2014/main" xmlns="" val="3415856200"/>
                    </a:ext>
                  </a:extLst>
                </a:gridCol>
                <a:gridCol w="784225">
                  <a:extLst>
                    <a:ext uri="{9D8B030D-6E8A-4147-A177-3AD203B41FA5}">
                      <a16:colId xmlns:a16="http://schemas.microsoft.com/office/drawing/2014/main" xmlns="" val="1294826325"/>
                    </a:ext>
                  </a:extLst>
                </a:gridCol>
                <a:gridCol w="784225">
                  <a:extLst>
                    <a:ext uri="{9D8B030D-6E8A-4147-A177-3AD203B41FA5}">
                      <a16:colId xmlns:a16="http://schemas.microsoft.com/office/drawing/2014/main" xmlns="" val="2667280769"/>
                    </a:ext>
                  </a:extLst>
                </a:gridCol>
              </a:tblGrid>
              <a:tr h="43180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201476510"/>
                  </a:ext>
                </a:extLst>
              </a:tr>
            </a:tbl>
          </a:graphicData>
        </a:graphic>
      </p:graphicFrame>
      <p:sp>
        <p:nvSpPr>
          <p:cNvPr id="19511" name="Freeform 55"/>
          <p:cNvSpPr>
            <a:spLocks/>
          </p:cNvSpPr>
          <p:nvPr/>
        </p:nvSpPr>
        <p:spPr bwMode="auto">
          <a:xfrm>
            <a:off x="5076825" y="5373142"/>
            <a:ext cx="503238" cy="215900"/>
          </a:xfrm>
          <a:custGeom>
            <a:avLst/>
            <a:gdLst>
              <a:gd name="T0" fmla="*/ 0 w 317"/>
              <a:gd name="T1" fmla="*/ 0 h 136"/>
              <a:gd name="T2" fmla="*/ 342741558 w 317"/>
              <a:gd name="T3" fmla="*/ 342741195 h 136"/>
              <a:gd name="T4" fmla="*/ 798891010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9512" name="Freeform 56"/>
          <p:cNvSpPr>
            <a:spLocks/>
          </p:cNvSpPr>
          <p:nvPr/>
        </p:nvSpPr>
        <p:spPr bwMode="auto">
          <a:xfrm>
            <a:off x="4211638" y="5373142"/>
            <a:ext cx="503237" cy="215900"/>
          </a:xfrm>
          <a:custGeom>
            <a:avLst/>
            <a:gdLst>
              <a:gd name="T0" fmla="*/ 0 w 317"/>
              <a:gd name="T1" fmla="*/ 0 h 136"/>
              <a:gd name="T2" fmla="*/ 342740877 w 317"/>
              <a:gd name="T3" fmla="*/ 342741195 h 136"/>
              <a:gd name="T4" fmla="*/ 798887835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aphicFrame>
        <p:nvGraphicFramePr>
          <p:cNvPr id="19513" name="Group 57"/>
          <p:cNvGraphicFramePr>
            <a:graphicFrameLocks noGrp="1"/>
          </p:cNvGraphicFramePr>
          <p:nvPr>
            <p:extLst>
              <p:ext uri="{D42A27DB-BD31-4B8C-83A1-F6EECF244321}">
                <p14:modId xmlns:p14="http://schemas.microsoft.com/office/powerpoint/2010/main" xmlns="" val="501973378"/>
              </p:ext>
            </p:extLst>
          </p:nvPr>
        </p:nvGraphicFramePr>
        <p:xfrm>
          <a:off x="2163763" y="5595392"/>
          <a:ext cx="3921125" cy="427038"/>
        </p:xfrm>
        <a:graphic>
          <a:graphicData uri="http://schemas.openxmlformats.org/drawingml/2006/table">
            <a:tbl>
              <a:tblPr/>
              <a:tblGrid>
                <a:gridCol w="784225">
                  <a:extLst>
                    <a:ext uri="{9D8B030D-6E8A-4147-A177-3AD203B41FA5}">
                      <a16:colId xmlns:a16="http://schemas.microsoft.com/office/drawing/2014/main" xmlns="" val="1065078247"/>
                    </a:ext>
                  </a:extLst>
                </a:gridCol>
                <a:gridCol w="784225">
                  <a:extLst>
                    <a:ext uri="{9D8B030D-6E8A-4147-A177-3AD203B41FA5}">
                      <a16:colId xmlns:a16="http://schemas.microsoft.com/office/drawing/2014/main" xmlns="" val="829907362"/>
                    </a:ext>
                  </a:extLst>
                </a:gridCol>
                <a:gridCol w="784225">
                  <a:extLst>
                    <a:ext uri="{9D8B030D-6E8A-4147-A177-3AD203B41FA5}">
                      <a16:colId xmlns:a16="http://schemas.microsoft.com/office/drawing/2014/main" xmlns="" val="1721753504"/>
                    </a:ext>
                  </a:extLst>
                </a:gridCol>
                <a:gridCol w="784225">
                  <a:extLst>
                    <a:ext uri="{9D8B030D-6E8A-4147-A177-3AD203B41FA5}">
                      <a16:colId xmlns:a16="http://schemas.microsoft.com/office/drawing/2014/main" xmlns="" val="110704732"/>
                    </a:ext>
                  </a:extLst>
                </a:gridCol>
                <a:gridCol w="784225">
                  <a:extLst>
                    <a:ext uri="{9D8B030D-6E8A-4147-A177-3AD203B41FA5}">
                      <a16:colId xmlns:a16="http://schemas.microsoft.com/office/drawing/2014/main" xmlns="" val="2595063612"/>
                    </a:ext>
                  </a:extLst>
                </a:gridCol>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3505038614"/>
                  </a:ext>
                </a:extLst>
              </a:tr>
            </a:tbl>
          </a:graphicData>
        </a:graphic>
      </p:graphicFrame>
      <p:sp>
        <p:nvSpPr>
          <p:cNvPr id="19527" name="Freeform 71"/>
          <p:cNvSpPr>
            <a:spLocks/>
          </p:cNvSpPr>
          <p:nvPr/>
        </p:nvSpPr>
        <p:spPr bwMode="auto">
          <a:xfrm>
            <a:off x="5076825" y="5949404"/>
            <a:ext cx="503238" cy="215900"/>
          </a:xfrm>
          <a:custGeom>
            <a:avLst/>
            <a:gdLst>
              <a:gd name="T0" fmla="*/ 0 w 317"/>
              <a:gd name="T1" fmla="*/ 0 h 136"/>
              <a:gd name="T2" fmla="*/ 342741558 w 317"/>
              <a:gd name="T3" fmla="*/ 342741195 h 136"/>
              <a:gd name="T4" fmla="*/ 798891010 w 317"/>
              <a:gd name="T5" fmla="*/ 0 h 136"/>
              <a:gd name="T6" fmla="*/ 0 60000 65536"/>
              <a:gd name="T7" fmla="*/ 0 60000 65536"/>
              <a:gd name="T8" fmla="*/ 0 60000 65536"/>
              <a:gd name="T9" fmla="*/ 0 w 317"/>
              <a:gd name="T10" fmla="*/ 0 h 136"/>
              <a:gd name="T11" fmla="*/ 317 w 317"/>
              <a:gd name="T12" fmla="*/ 136 h 136"/>
            </a:gdLst>
            <a:ahLst/>
            <a:cxnLst>
              <a:cxn ang="T6">
                <a:pos x="T0" y="T1"/>
              </a:cxn>
              <a:cxn ang="T7">
                <a:pos x="T2" y="T3"/>
              </a:cxn>
              <a:cxn ang="T8">
                <a:pos x="T4" y="T5"/>
              </a:cxn>
            </a:cxnLst>
            <a:rect l="T9" t="T10" r="T11" b="T12"/>
            <a:pathLst>
              <a:path w="317" h="136">
                <a:moveTo>
                  <a:pt x="0" y="0"/>
                </a:moveTo>
                <a:cubicBezTo>
                  <a:pt x="41" y="68"/>
                  <a:pt x="83" y="136"/>
                  <a:pt x="136" y="136"/>
                </a:cubicBezTo>
                <a:cubicBezTo>
                  <a:pt x="189" y="136"/>
                  <a:pt x="287" y="23"/>
                  <a:pt x="317" y="0"/>
                </a:cubicBezTo>
              </a:path>
            </a:pathLst>
          </a:custGeom>
          <a:noFill/>
          <a:ln w="9525" cap="flat"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22" name="组合 114"/>
          <p:cNvGrpSpPr/>
          <p:nvPr/>
        </p:nvGrpSpPr>
        <p:grpSpPr>
          <a:xfrm>
            <a:off x="-920421" y="144975"/>
            <a:ext cx="7076597" cy="763746"/>
            <a:chOff x="-572883" y="3380765"/>
            <a:chExt cx="7301815" cy="778237"/>
          </a:xfrm>
        </p:grpSpPr>
        <p:grpSp>
          <p:nvGrpSpPr>
            <p:cNvPr id="23" name="组合 105"/>
            <p:cNvGrpSpPr/>
            <p:nvPr/>
          </p:nvGrpSpPr>
          <p:grpSpPr>
            <a:xfrm>
              <a:off x="-572883" y="3380765"/>
              <a:ext cx="7301815" cy="778237"/>
              <a:chOff x="-572883" y="3380765"/>
              <a:chExt cx="7301815" cy="778237"/>
            </a:xfrm>
          </p:grpSpPr>
          <p:sp>
            <p:nvSpPr>
              <p:cNvPr id="2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6"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24" name="图片 23"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7" name="矩形 26"/>
          <p:cNvSpPr/>
          <p:nvPr/>
        </p:nvSpPr>
        <p:spPr>
          <a:xfrm>
            <a:off x="271746" y="978455"/>
            <a:ext cx="1912703"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冒泡排序</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54977042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xit" presetSubtype="4" fill="hold" nodeType="clickEffect">
                                  <p:stCondLst>
                                    <p:cond delay="0"/>
                                  </p:stCondLst>
                                  <p:childTnLst>
                                    <p:animEffect transition="out" filter="wipe(down)">
                                      <p:cBhvr>
                                        <p:cTn id="22" dur="500"/>
                                        <p:tgtEl>
                                          <p:spTgt spid="19476"/>
                                        </p:tgtEl>
                                      </p:cBhvr>
                                    </p:animEffect>
                                    <p:set>
                                      <p:cBhvr>
                                        <p:cTn id="23" dur="1" fill="hold">
                                          <p:stCondLst>
                                            <p:cond delay="499"/>
                                          </p:stCondLst>
                                        </p:cTn>
                                        <p:tgtEl>
                                          <p:spTgt spid="19476"/>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47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4" fill="hold" nodeType="clickEffect">
                                  <p:stCondLst>
                                    <p:cond delay="0"/>
                                  </p:stCondLst>
                                  <p:childTnLst>
                                    <p:animEffect transition="out" filter="wipe(down)">
                                      <p:cBhvr>
                                        <p:cTn id="31" dur="500"/>
                                        <p:tgtEl>
                                          <p:spTgt spid="19477"/>
                                        </p:tgtEl>
                                      </p:cBhvr>
                                    </p:animEffect>
                                    <p:set>
                                      <p:cBhvr>
                                        <p:cTn id="32" dur="1" fill="hold">
                                          <p:stCondLst>
                                            <p:cond delay="499"/>
                                          </p:stCondLst>
                                        </p:cTn>
                                        <p:tgtEl>
                                          <p:spTgt spid="1947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47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xit" presetSubtype="4" fill="hold" nodeType="clickEffect">
                                  <p:stCondLst>
                                    <p:cond delay="0"/>
                                  </p:stCondLst>
                                  <p:childTnLst>
                                    <p:animEffect transition="out" filter="wipe(down)">
                                      <p:cBhvr>
                                        <p:cTn id="40" dur="500"/>
                                        <p:tgtEl>
                                          <p:spTgt spid="19478"/>
                                        </p:tgtEl>
                                      </p:cBhvr>
                                    </p:animEffect>
                                    <p:set>
                                      <p:cBhvr>
                                        <p:cTn id="41" dur="1" fill="hold">
                                          <p:stCondLst>
                                            <p:cond delay="499"/>
                                          </p:stCondLst>
                                        </p:cTn>
                                        <p:tgtEl>
                                          <p:spTgt spid="19478"/>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947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xit" presetSubtype="4" fill="hold" nodeType="clickEffect">
                                  <p:stCondLst>
                                    <p:cond delay="0"/>
                                  </p:stCondLst>
                                  <p:childTnLst>
                                    <p:animEffect transition="out" filter="wipe(down)">
                                      <p:cBhvr>
                                        <p:cTn id="49" dur="500"/>
                                        <p:tgtEl>
                                          <p:spTgt spid="19479"/>
                                        </p:tgtEl>
                                      </p:cBhvr>
                                    </p:animEffect>
                                    <p:set>
                                      <p:cBhvr>
                                        <p:cTn id="50" dur="1" fill="hold">
                                          <p:stCondLst>
                                            <p:cond delay="499"/>
                                          </p:stCondLst>
                                        </p:cTn>
                                        <p:tgtEl>
                                          <p:spTgt spid="1947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948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949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xit" presetSubtype="4" fill="hold" nodeType="clickEffect">
                                  <p:stCondLst>
                                    <p:cond delay="0"/>
                                  </p:stCondLst>
                                  <p:childTnLst>
                                    <p:animEffect transition="out" filter="wipe(down)">
                                      <p:cBhvr>
                                        <p:cTn id="62" dur="500"/>
                                        <p:tgtEl>
                                          <p:spTgt spid="19494"/>
                                        </p:tgtEl>
                                      </p:cBhvr>
                                    </p:animEffect>
                                    <p:set>
                                      <p:cBhvr>
                                        <p:cTn id="63" dur="1" fill="hold">
                                          <p:stCondLst>
                                            <p:cond delay="499"/>
                                          </p:stCondLst>
                                        </p:cTn>
                                        <p:tgtEl>
                                          <p:spTgt spid="19494"/>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949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xit" presetSubtype="4" fill="hold" nodeType="clickEffect">
                                  <p:stCondLst>
                                    <p:cond delay="0"/>
                                  </p:stCondLst>
                                  <p:childTnLst>
                                    <p:animEffect transition="out" filter="wipe(down)">
                                      <p:cBhvr>
                                        <p:cTn id="71" dur="500"/>
                                        <p:tgtEl>
                                          <p:spTgt spid="19495"/>
                                        </p:tgtEl>
                                      </p:cBhvr>
                                    </p:animEffect>
                                    <p:set>
                                      <p:cBhvr>
                                        <p:cTn id="72" dur="1" fill="hold">
                                          <p:stCondLst>
                                            <p:cond delay="499"/>
                                          </p:stCondLst>
                                        </p:cTn>
                                        <p:tgtEl>
                                          <p:spTgt spid="19495"/>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949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xit" presetSubtype="4" fill="hold" nodeType="clickEffect">
                                  <p:stCondLst>
                                    <p:cond delay="0"/>
                                  </p:stCondLst>
                                  <p:childTnLst>
                                    <p:animEffect transition="out" filter="wipe(down)">
                                      <p:cBhvr>
                                        <p:cTn id="80" dur="500"/>
                                        <p:tgtEl>
                                          <p:spTgt spid="19496"/>
                                        </p:tgtEl>
                                      </p:cBhvr>
                                    </p:animEffect>
                                    <p:set>
                                      <p:cBhvr>
                                        <p:cTn id="81" dur="1" fill="hold">
                                          <p:stCondLst>
                                            <p:cond delay="499"/>
                                          </p:stCondLst>
                                        </p:cTn>
                                        <p:tgtEl>
                                          <p:spTgt spid="19496"/>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19497"/>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19511"/>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xit" presetSubtype="4" fill="hold" nodeType="clickEffect">
                                  <p:stCondLst>
                                    <p:cond delay="0"/>
                                  </p:stCondLst>
                                  <p:childTnLst>
                                    <p:animEffect transition="out" filter="wipe(down)">
                                      <p:cBhvr>
                                        <p:cTn id="93" dur="500"/>
                                        <p:tgtEl>
                                          <p:spTgt spid="19511"/>
                                        </p:tgtEl>
                                      </p:cBhvr>
                                    </p:animEffect>
                                    <p:set>
                                      <p:cBhvr>
                                        <p:cTn id="94" dur="1" fill="hold">
                                          <p:stCondLst>
                                            <p:cond delay="499"/>
                                          </p:stCondLst>
                                        </p:cTn>
                                        <p:tgtEl>
                                          <p:spTgt spid="19511"/>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95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xit" presetSubtype="4" fill="hold" nodeType="clickEffect">
                                  <p:stCondLst>
                                    <p:cond delay="0"/>
                                  </p:stCondLst>
                                  <p:childTnLst>
                                    <p:animEffect transition="out" filter="wipe(down)">
                                      <p:cBhvr>
                                        <p:cTn id="102" dur="500"/>
                                        <p:tgtEl>
                                          <p:spTgt spid="19512"/>
                                        </p:tgtEl>
                                      </p:cBhvr>
                                    </p:animEffect>
                                    <p:set>
                                      <p:cBhvr>
                                        <p:cTn id="103" dur="1" fill="hold">
                                          <p:stCondLst>
                                            <p:cond delay="499"/>
                                          </p:stCondLst>
                                        </p:cTn>
                                        <p:tgtEl>
                                          <p:spTgt spid="19512"/>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0"/>
                                          </p:stCondLst>
                                        </p:cTn>
                                        <p:tgtEl>
                                          <p:spTgt spid="19513"/>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19527"/>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xit" presetSubtype="4" fill="hold" nodeType="clickEffect">
                                  <p:stCondLst>
                                    <p:cond delay="0"/>
                                  </p:stCondLst>
                                  <p:childTnLst>
                                    <p:animEffect transition="out" filter="wipe(down)">
                                      <p:cBhvr>
                                        <p:cTn id="115" dur="500"/>
                                        <p:tgtEl>
                                          <p:spTgt spid="19527"/>
                                        </p:tgtEl>
                                      </p:cBhvr>
                                    </p:animEffect>
                                    <p:set>
                                      <p:cBhvr>
                                        <p:cTn id="116" dur="1" fill="hold">
                                          <p:stCondLst>
                                            <p:cond delay="499"/>
                                          </p:stCondLst>
                                        </p:cTn>
                                        <p:tgtEl>
                                          <p:spTgt spid="195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a:t>第</a:t>
            </a:r>
            <a:r>
              <a:rPr lang="en-US" altLang="zh-CN" b="1" dirty="0"/>
              <a:t>11</a:t>
            </a:r>
            <a:r>
              <a:rPr lang="zh-CN" altLang="en-US" dirty="0"/>
              <a:t>章 排序</a:t>
            </a:r>
            <a:r>
              <a:rPr lang="en-US" altLang="zh-CN" dirty="0"/>
              <a:t>(</a:t>
            </a:r>
            <a:r>
              <a:rPr lang="en-US" altLang="zh-CN" dirty="0">
                <a:solidFill>
                  <a:srgbClr val="FF0000"/>
                </a:solidFill>
                <a:latin typeface="Comic Sans MS" panose="030F0702030302020204" pitchFamily="66" charset="0"/>
              </a:rPr>
              <a:t>Sorting</a:t>
            </a:r>
            <a:r>
              <a:rPr lang="en-US" altLang="zh-CN" dirty="0"/>
              <a:t>)</a:t>
            </a:r>
            <a:endParaRPr lang="zh-CN" altLang="en-US" sz="3100" b="1" dirty="0"/>
          </a:p>
        </p:txBody>
      </p:sp>
      <p:grpSp>
        <p:nvGrpSpPr>
          <p:cNvPr id="14" name="组合 114"/>
          <p:cNvGrpSpPr/>
          <p:nvPr/>
        </p:nvGrpSpPr>
        <p:grpSpPr>
          <a:xfrm>
            <a:off x="-224214" y="2407057"/>
            <a:ext cx="6949022" cy="685315"/>
            <a:chOff x="-403839" y="3363717"/>
            <a:chExt cx="7301815" cy="765718"/>
          </a:xfrm>
        </p:grpSpPr>
        <p:grpSp>
          <p:nvGrpSpPr>
            <p:cNvPr id="15" name="组合 105"/>
            <p:cNvGrpSpPr/>
            <p:nvPr/>
          </p:nvGrpSpPr>
          <p:grpSpPr>
            <a:xfrm>
              <a:off x="-403839" y="3363717"/>
              <a:ext cx="7301815" cy="765718"/>
              <a:chOff x="-403839" y="3363717"/>
              <a:chExt cx="7301815" cy="765718"/>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403839" y="3363717"/>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180528" y="3096862"/>
            <a:ext cx="6963700" cy="685315"/>
            <a:chOff x="-326282" y="4179148"/>
            <a:chExt cx="7317240" cy="765717"/>
          </a:xfrm>
        </p:grpSpPr>
        <p:grpSp>
          <p:nvGrpSpPr>
            <p:cNvPr id="20" name="组合 106"/>
            <p:cNvGrpSpPr/>
            <p:nvPr/>
          </p:nvGrpSpPr>
          <p:grpSpPr>
            <a:xfrm>
              <a:off x="-326282" y="4179148"/>
              <a:ext cx="7317240" cy="765717"/>
              <a:chOff x="-335807" y="4179148"/>
              <a:chExt cx="7317240" cy="765717"/>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335807" y="4179148"/>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88036" y="3864490"/>
            <a:ext cx="6226571" cy="583488"/>
            <a:chOff x="67968" y="4599564"/>
            <a:chExt cx="6542686"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7968" y="4599564"/>
              <a:ext cx="6542686"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11.5 </a:t>
              </a:r>
              <a:r>
                <a:rPr lang="zh-CN" altLang="en-US" sz="3200" b="1" dirty="0">
                  <a:latin typeface="Times New Roman" pitchFamily="18" charset="0"/>
                  <a:ea typeface="黑体" pitchFamily="49" charset="-122"/>
                </a:rPr>
                <a:t>归并排序</a:t>
              </a:r>
              <a:endParaRPr lang="zh-CN" altLang="en-US" sz="3600" b="1" dirty="0">
                <a:latin typeface="黑体" pitchFamily="49" charset="-122"/>
                <a:ea typeface="黑体" pitchFamily="49" charset="-122"/>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a:t>
            </a:fld>
            <a:endParaRPr lang="zh-CN" altLang="en-US" dirty="0"/>
          </a:p>
        </p:txBody>
      </p:sp>
      <p:grpSp>
        <p:nvGrpSpPr>
          <p:cNvPr id="51" name="组合 50"/>
          <p:cNvGrpSpPr/>
          <p:nvPr/>
        </p:nvGrpSpPr>
        <p:grpSpPr>
          <a:xfrm>
            <a:off x="1020526" y="5961172"/>
            <a:ext cx="3983522" cy="616838"/>
            <a:chOff x="989571" y="5778644"/>
            <a:chExt cx="4185758" cy="68920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1668088" y="5778644"/>
              <a:ext cx="3507241" cy="653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11.8 </a:t>
              </a:r>
              <a:r>
                <a:rPr lang="zh-CN" altLang="en-US" sz="3200" b="1" dirty="0">
                  <a:latin typeface="Times New Roman" pitchFamily="18" charset="0"/>
                  <a:ea typeface="黑体" pitchFamily="49" charset="-122"/>
                </a:rPr>
                <a:t>本章小结</a:t>
              </a:r>
            </a:p>
          </p:txBody>
        </p:sp>
        <p:sp>
          <p:nvSpPr>
            <p:cNvPr id="34" name="KSO_Shape"/>
            <p:cNvSpPr>
              <a:spLocks/>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grpSp>
        <p:nvGrpSpPr>
          <p:cNvPr id="49" name="组合 48"/>
          <p:cNvGrpSpPr/>
          <p:nvPr/>
        </p:nvGrpSpPr>
        <p:grpSpPr>
          <a:xfrm>
            <a:off x="-298873" y="1576188"/>
            <a:ext cx="7082045" cy="686426"/>
            <a:chOff x="-1152695" y="1783431"/>
            <a:chExt cx="8913447" cy="766959"/>
          </a:xfrm>
        </p:grpSpPr>
        <p:grpSp>
          <p:nvGrpSpPr>
            <p:cNvPr id="37" name="组合 36"/>
            <p:cNvGrpSpPr/>
            <p:nvPr/>
          </p:nvGrpSpPr>
          <p:grpSpPr>
            <a:xfrm>
              <a:off x="-1152695" y="1783431"/>
              <a:ext cx="8913447" cy="766959"/>
              <a:chOff x="-1193720" y="1243515"/>
              <a:chExt cx="8913447" cy="766959"/>
            </a:xfrm>
          </p:grpSpPr>
          <p:sp>
            <p:nvSpPr>
              <p:cNvPr id="38" name="TextBox 6"/>
              <p:cNvSpPr txBox="1">
                <a:spLocks noChangeArrowheads="1"/>
              </p:cNvSpPr>
              <p:nvPr/>
            </p:nvSpPr>
            <p:spPr bwMode="auto">
              <a:xfrm>
                <a:off x="-1193720" y="1243515"/>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4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43" name="图片 42"/>
            <p:cNvPicPr>
              <a:picLocks noChangeAspect="1"/>
            </p:cNvPicPr>
            <p:nvPr/>
          </p:nvPicPr>
          <p:blipFill>
            <a:blip r:embed="rId5" cstate="print"/>
            <a:stretch>
              <a:fillRect/>
            </a:stretch>
          </p:blipFill>
          <p:spPr>
            <a:xfrm>
              <a:off x="1189825" y="2023053"/>
              <a:ext cx="495511" cy="423803"/>
            </a:xfrm>
            <a:prstGeom prst="rect">
              <a:avLst/>
            </a:prstGeom>
          </p:spPr>
        </p:pic>
      </p:grpSp>
      <p:grpSp>
        <p:nvGrpSpPr>
          <p:cNvPr id="50" name="组合 49"/>
          <p:cNvGrpSpPr/>
          <p:nvPr/>
        </p:nvGrpSpPr>
        <p:grpSpPr>
          <a:xfrm>
            <a:off x="-178992" y="4567597"/>
            <a:ext cx="6983240" cy="593537"/>
            <a:chOff x="-242647" y="5026748"/>
            <a:chExt cx="7337768" cy="663172"/>
          </a:xfrm>
        </p:grpSpPr>
        <p:sp>
          <p:nvSpPr>
            <p:cNvPr id="3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242647" y="5026748"/>
              <a:ext cx="7337768" cy="653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11.6 </a:t>
              </a:r>
              <a:r>
                <a:rPr lang="zh-CN" altLang="en-US" sz="3200" b="1" dirty="0">
                  <a:latin typeface="Times New Roman" pitchFamily="18" charset="0"/>
                  <a:ea typeface="黑体" pitchFamily="49" charset="-122"/>
                </a:rPr>
                <a:t>基数排序</a:t>
              </a:r>
            </a:p>
          </p:txBody>
        </p:sp>
        <p:pic>
          <p:nvPicPr>
            <p:cNvPr id="48" name="图片 47"/>
            <p:cNvPicPr>
              <a:picLocks noChangeAspect="1"/>
            </p:cNvPicPr>
            <p:nvPr/>
          </p:nvPicPr>
          <p:blipFill>
            <a:blip r:embed="rId6" cstate="print"/>
            <a:stretch>
              <a:fillRect/>
            </a:stretch>
          </p:blipFill>
          <p:spPr>
            <a:xfrm>
              <a:off x="1199659" y="5205012"/>
              <a:ext cx="420013" cy="322083"/>
            </a:xfrm>
            <a:prstGeom prst="rect">
              <a:avLst/>
            </a:prstGeom>
          </p:spPr>
        </p:pic>
      </p:grpSp>
      <p:grpSp>
        <p:nvGrpSpPr>
          <p:cNvPr id="41" name="组合 40"/>
          <p:cNvGrpSpPr/>
          <p:nvPr/>
        </p:nvGrpSpPr>
        <p:grpSpPr>
          <a:xfrm>
            <a:off x="833315" y="867302"/>
            <a:ext cx="4026717" cy="685315"/>
            <a:chOff x="675276" y="1326432"/>
            <a:chExt cx="4231148" cy="765718"/>
          </a:xfrm>
        </p:grpSpPr>
        <p:sp>
          <p:nvSpPr>
            <p:cNvPr id="42" name="TextBox 6"/>
            <p:cNvSpPr txBox="1">
              <a:spLocks noChangeArrowheads="1"/>
            </p:cNvSpPr>
            <p:nvPr/>
          </p:nvSpPr>
          <p:spPr bwMode="auto">
            <a:xfrm>
              <a:off x="675276" y="1326432"/>
              <a:ext cx="4231148"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11.1 </a:t>
              </a:r>
              <a:r>
                <a:rPr lang="zh-CN" altLang="en-US" sz="3200" b="1" dirty="0">
                  <a:latin typeface="黑体" pitchFamily="49" charset="-122"/>
                  <a:ea typeface="黑体" pitchFamily="49" charset="-122"/>
                </a:rPr>
                <a:t>引言</a:t>
              </a:r>
            </a:p>
          </p:txBody>
        </p:sp>
        <p:grpSp>
          <p:nvGrpSpPr>
            <p:cNvPr id="44" name="组合 43"/>
            <p:cNvGrpSpPr/>
            <p:nvPr/>
          </p:nvGrpSpPr>
          <p:grpSpPr>
            <a:xfrm>
              <a:off x="958665" y="1327471"/>
              <a:ext cx="842977" cy="683003"/>
              <a:chOff x="958665" y="1327471"/>
              <a:chExt cx="842977" cy="683003"/>
            </a:xfrm>
          </p:grpSpPr>
          <p:sp>
            <p:nvSpPr>
              <p:cNvPr id="45"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46" name="图片 45" descr="1.jpg"/>
              <p:cNvPicPr>
                <a:picLocks noChangeAspect="1"/>
              </p:cNvPicPr>
              <p:nvPr/>
            </p:nvPicPr>
            <p:blipFill>
              <a:blip r:embed="rId7" cstate="print"/>
              <a:stretch>
                <a:fillRect/>
              </a:stretch>
            </p:blipFill>
            <p:spPr>
              <a:xfrm>
                <a:off x="1189071" y="1467621"/>
                <a:ext cx="377680" cy="419801"/>
              </a:xfrm>
              <a:prstGeom prst="rect">
                <a:avLst/>
              </a:prstGeom>
            </p:spPr>
          </p:pic>
        </p:grpSp>
      </p:grpSp>
      <p:grpSp>
        <p:nvGrpSpPr>
          <p:cNvPr id="36" name="组合 35"/>
          <p:cNvGrpSpPr/>
          <p:nvPr/>
        </p:nvGrpSpPr>
        <p:grpSpPr>
          <a:xfrm>
            <a:off x="179513" y="5197814"/>
            <a:ext cx="7920880" cy="632914"/>
            <a:chOff x="98335" y="5146597"/>
            <a:chExt cx="7848872" cy="532600"/>
          </a:xfrm>
        </p:grpSpPr>
        <p:grpSp>
          <p:nvGrpSpPr>
            <p:cNvPr id="39" name="组合 38"/>
            <p:cNvGrpSpPr/>
            <p:nvPr/>
          </p:nvGrpSpPr>
          <p:grpSpPr>
            <a:xfrm>
              <a:off x="98335" y="5146597"/>
              <a:ext cx="7848872" cy="532600"/>
              <a:chOff x="63545" y="5770424"/>
              <a:chExt cx="8549038" cy="697426"/>
            </a:xfrm>
          </p:grpSpPr>
          <p:sp>
            <p:nvSpPr>
              <p:cNvPr id="52"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3" name="TextBox 6"/>
              <p:cNvSpPr txBox="1">
                <a:spLocks noChangeArrowheads="1"/>
              </p:cNvSpPr>
              <p:nvPr/>
            </p:nvSpPr>
            <p:spPr bwMode="auto">
              <a:xfrm>
                <a:off x="63545" y="5770424"/>
                <a:ext cx="8549038" cy="64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11.7 </a:t>
                </a:r>
                <a:r>
                  <a:rPr lang="zh-CN" altLang="en-US" sz="3200" b="1" dirty="0">
                    <a:latin typeface="Times New Roman" pitchFamily="18" charset="0"/>
                    <a:ea typeface="黑体" pitchFamily="49" charset="-122"/>
                  </a:rPr>
                  <a:t>计数排序与桶排序</a:t>
                </a:r>
              </a:p>
            </p:txBody>
          </p:sp>
        </p:grpSp>
        <p:pic>
          <p:nvPicPr>
            <p:cNvPr id="47" name="图片 4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xmlns=""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77DDD6A-10BF-4E0B-B363-6B47E007B8A3}" type="slidenum">
              <a:rPr lang="zh-CN" altLang="en-US">
                <a:latin typeface="Verdana" panose="020B0604030504040204" pitchFamily="34" charset="0"/>
                <a:ea typeface="宋体" panose="02010600030101010101" pitchFamily="2" charset="-122"/>
              </a:rPr>
              <a:pPr/>
              <a:t>20</a:t>
            </a:fld>
            <a:endParaRPr lang="en-US" altLang="zh-CN">
              <a:latin typeface="Verdana" panose="020B0604030504040204" pitchFamily="34" charset="0"/>
              <a:ea typeface="宋体" panose="02010600030101010101" pitchFamily="2" charset="-122"/>
            </a:endParaRPr>
          </a:p>
        </p:txBody>
      </p:sp>
      <p:sp>
        <p:nvSpPr>
          <p:cNvPr id="20483" name="Rectangle 3"/>
          <p:cNvSpPr>
            <a:spLocks noChangeArrowheads="1"/>
          </p:cNvSpPr>
          <p:nvPr/>
        </p:nvSpPr>
        <p:spPr bwMode="auto">
          <a:xfrm>
            <a:off x="611560" y="1479754"/>
            <a:ext cx="8424862" cy="482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b="1" dirty="0">
                <a:solidFill>
                  <a:srgbClr val="FF0000"/>
                </a:solidFill>
                <a:latin typeface="仿宋" panose="02010609060101010101" pitchFamily="49" charset="-122"/>
                <a:ea typeface="仿宋" panose="02010609060101010101" pitchFamily="49" charset="-122"/>
              </a:rPr>
              <a:t>改进算法</a:t>
            </a:r>
            <a:r>
              <a:rPr lang="zh-CN" altLang="en-US" sz="2800" b="1" dirty="0">
                <a:solidFill>
                  <a:srgbClr val="FF0000"/>
                </a:solidFill>
                <a:latin typeface="Times New Roman" panose="02020603050405020304" pitchFamily="18" charset="0"/>
              </a:rPr>
              <a:t>：</a:t>
            </a:r>
          </a:p>
          <a:p>
            <a:pPr eaLnBrk="1" hangingPunct="1">
              <a:spcBef>
                <a:spcPct val="20000"/>
              </a:spcBef>
              <a:buClr>
                <a:schemeClr val="accent2"/>
              </a:buClr>
              <a:buFont typeface="Wingdings" panose="05000000000000000000" pitchFamily="2" charset="2"/>
              <a:buNone/>
            </a:pPr>
            <a:r>
              <a:rPr lang="en-US" altLang="zh-CN" sz="2200" b="1" dirty="0">
                <a:solidFill>
                  <a:srgbClr val="0000FF"/>
                </a:solidFill>
                <a:latin typeface="Times New Roman" panose="02020603050405020304" pitchFamily="18" charset="0"/>
              </a:rPr>
              <a:t>void</a:t>
            </a: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bubble_sort</a:t>
            </a:r>
            <a:r>
              <a:rPr lang="en-US" altLang="zh-CN" sz="2200" b="1" dirty="0">
                <a:latin typeface="Times New Roman" panose="02020603050405020304" pitchFamily="18" charset="0"/>
              </a:rPr>
              <a:t>(</a:t>
            </a:r>
            <a:r>
              <a:rPr lang="en-US" altLang="zh-CN" sz="2200" b="1" dirty="0" err="1">
                <a:latin typeface="Times New Roman" panose="02020603050405020304" pitchFamily="18" charset="0"/>
              </a:rPr>
              <a:t>elemenType</a:t>
            </a:r>
            <a:r>
              <a:rPr lang="en-US" altLang="zh-CN" sz="2200" b="1" dirty="0">
                <a:latin typeface="Times New Roman" panose="02020603050405020304" pitchFamily="18" charset="0"/>
              </a:rPr>
              <a:t> A[ ],</a:t>
            </a:r>
            <a:r>
              <a:rPr lang="en-US" altLang="zh-CN" sz="2200" b="1" dirty="0" err="1">
                <a:latin typeface="Times New Roman" panose="02020603050405020304" pitchFamily="18" charset="0"/>
              </a:rPr>
              <a:t>int</a:t>
            </a:r>
            <a:r>
              <a:rPr lang="en-US" altLang="zh-CN" sz="2200" b="1" dirty="0">
                <a:latin typeface="Times New Roman" panose="02020603050405020304" pitchFamily="18" charset="0"/>
              </a:rPr>
              <a:t> n){ </a:t>
            </a:r>
          </a:p>
          <a:p>
            <a:pPr eaLnBrk="1" hangingPunct="1">
              <a:spcBef>
                <a:spcPct val="20000"/>
              </a:spcBef>
              <a:buClr>
                <a:schemeClr val="accent2"/>
              </a:buClr>
              <a:buFont typeface="Wingdings" panose="05000000000000000000" pitchFamily="2" charset="2"/>
              <a:buNone/>
            </a:pP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i</a:t>
            </a:r>
            <a:r>
              <a:rPr lang="en-US" altLang="zh-CN" sz="2200" b="1" dirty="0">
                <a:latin typeface="Times New Roman" panose="02020603050405020304" pitchFamily="18" charset="0"/>
              </a:rPr>
              <a:t> = 1;</a:t>
            </a:r>
          </a:p>
          <a:p>
            <a:pPr eaLnBrk="1" hangingPunct="1">
              <a:spcBef>
                <a:spcPct val="20000"/>
              </a:spcBef>
              <a:buClr>
                <a:schemeClr val="accent2"/>
              </a:buClr>
              <a:buFont typeface="Wingdings" panose="05000000000000000000" pitchFamily="2" charset="2"/>
              <a:buNone/>
            </a:pPr>
            <a:r>
              <a:rPr lang="en-US" altLang="zh-CN" sz="2200" b="1" dirty="0">
                <a:latin typeface="Times New Roman" panose="02020603050405020304" pitchFamily="18" charset="0"/>
              </a:rPr>
              <a:t>       </a:t>
            </a:r>
            <a:r>
              <a:rPr lang="en-US" altLang="zh-CN" sz="2200" b="1" dirty="0">
                <a:solidFill>
                  <a:srgbClr val="0000FF"/>
                </a:solidFill>
                <a:latin typeface="Times New Roman" panose="02020603050405020304" pitchFamily="18" charset="0"/>
              </a:rPr>
              <a:t>do</a:t>
            </a:r>
            <a:r>
              <a:rPr lang="en-US" altLang="zh-CN" sz="2200" b="1" dirty="0">
                <a:latin typeface="Times New Roman" panose="02020603050405020304" pitchFamily="18" charset="0"/>
              </a:rPr>
              <a:t>{ exchanged=FALSE;     //</a:t>
            </a:r>
            <a:r>
              <a:rPr lang="zh-CN" altLang="en-US" sz="2200" b="1" dirty="0">
                <a:latin typeface="Times New Roman" panose="02020603050405020304" pitchFamily="18" charset="0"/>
              </a:rPr>
              <a:t>标志</a:t>
            </a:r>
            <a:br>
              <a:rPr lang="zh-CN" altLang="en-US" sz="2200" b="1" dirty="0">
                <a:latin typeface="Times New Roman" panose="02020603050405020304" pitchFamily="18" charset="0"/>
              </a:rPr>
            </a:br>
            <a:r>
              <a:rPr lang="zh-CN" altLang="en-US" sz="2200" b="1" dirty="0">
                <a:latin typeface="Times New Roman" panose="02020603050405020304" pitchFamily="18" charset="0"/>
              </a:rPr>
              <a:t>       </a:t>
            </a:r>
            <a:r>
              <a:rPr lang="en-US" altLang="zh-CN" sz="2200" b="1" dirty="0">
                <a:solidFill>
                  <a:srgbClr val="0000FF"/>
                </a:solidFill>
                <a:latin typeface="Times New Roman" panose="02020603050405020304" pitchFamily="18" charset="0"/>
              </a:rPr>
              <a:t>for</a:t>
            </a:r>
            <a:r>
              <a:rPr lang="en-US" altLang="zh-CN" sz="2200" b="1" dirty="0">
                <a:latin typeface="Times New Roman" panose="02020603050405020304" pitchFamily="18" charset="0"/>
              </a:rPr>
              <a:t> (j=n; j&gt;=i+1, j--) </a:t>
            </a:r>
            <a:br>
              <a:rPr lang="en-US" altLang="zh-CN" sz="2200" b="1" dirty="0">
                <a:latin typeface="Times New Roman" panose="02020603050405020304" pitchFamily="18" charset="0"/>
              </a:rPr>
            </a:br>
            <a:r>
              <a:rPr lang="en-US" altLang="zh-CN" sz="2200" b="1" dirty="0">
                <a:latin typeface="Times New Roman" panose="02020603050405020304" pitchFamily="18" charset="0"/>
              </a:rPr>
              <a:t>            </a:t>
            </a:r>
            <a:r>
              <a:rPr lang="en-US" altLang="zh-CN" sz="2200" b="1" dirty="0">
                <a:solidFill>
                  <a:srgbClr val="0000FF"/>
                </a:solidFill>
                <a:latin typeface="Times New Roman" panose="02020603050405020304" pitchFamily="18" charset="0"/>
              </a:rPr>
              <a:t>if</a:t>
            </a:r>
            <a:r>
              <a:rPr lang="en-US" altLang="zh-CN" sz="2200" b="1" dirty="0">
                <a:latin typeface="Times New Roman" panose="02020603050405020304" pitchFamily="18" charset="0"/>
              </a:rPr>
              <a:t> (A[j].key&lt;A[j-1].key){</a:t>
            </a:r>
          </a:p>
          <a:p>
            <a:pPr eaLnBrk="1" hangingPunct="1">
              <a:spcBef>
                <a:spcPct val="20000"/>
              </a:spcBef>
              <a:buClr>
                <a:schemeClr val="accent2"/>
              </a:buClr>
              <a:buFont typeface="Wingdings" panose="05000000000000000000" pitchFamily="2" charset="2"/>
              <a:buNone/>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A[j]&lt;==&gt;A[j-1];</a:t>
            </a:r>
          </a:p>
          <a:p>
            <a:pPr eaLnBrk="1" hangingPunct="1">
              <a:spcBef>
                <a:spcPct val="20000"/>
              </a:spcBef>
              <a:buClr>
                <a:schemeClr val="accent2"/>
              </a:buClr>
              <a:buFont typeface="Wingdings" panose="05000000000000000000" pitchFamily="2" charset="2"/>
              <a:buNone/>
            </a:pPr>
            <a:r>
              <a:rPr lang="en-US" altLang="zh-CN" sz="2200" b="1" dirty="0">
                <a:latin typeface="Times New Roman" panose="02020603050405020304" pitchFamily="18" charset="0"/>
              </a:rPr>
              <a:t>                     exchanged=TRUE; </a:t>
            </a:r>
          </a:p>
          <a:p>
            <a:pPr eaLnBrk="1" hangingPunct="1">
              <a:spcBef>
                <a:spcPct val="20000"/>
              </a:spcBef>
              <a:buClr>
                <a:schemeClr val="accent2"/>
              </a:buClr>
              <a:buFont typeface="Wingdings" panose="05000000000000000000" pitchFamily="2" charset="2"/>
              <a:buNone/>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 </a:t>
            </a:r>
            <a:br>
              <a:rPr lang="en-US" altLang="zh-CN" sz="2200" b="1" dirty="0">
                <a:latin typeface="Times New Roman" panose="02020603050405020304" pitchFamily="18" charset="0"/>
              </a:rPr>
            </a:b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i</a:t>
            </a:r>
            <a:r>
              <a:rPr lang="en-US" altLang="zh-CN" sz="2200" b="1" dirty="0">
                <a:latin typeface="Times New Roman" panose="02020603050405020304" pitchFamily="18" charset="0"/>
              </a:rPr>
              <a:t>++;</a:t>
            </a:r>
          </a:p>
          <a:p>
            <a:pPr eaLnBrk="1" hangingPunct="1">
              <a:spcBef>
                <a:spcPct val="20000"/>
              </a:spcBef>
              <a:buClr>
                <a:schemeClr val="accent2"/>
              </a:buClr>
              <a:buFont typeface="Wingdings" panose="05000000000000000000" pitchFamily="2" charset="2"/>
              <a:buNone/>
            </a:pPr>
            <a:r>
              <a:rPr lang="en-US" altLang="zh-CN" sz="2200" b="1" dirty="0">
                <a:latin typeface="Times New Roman" panose="02020603050405020304" pitchFamily="18" charset="0"/>
              </a:rPr>
              <a:t>        }</a:t>
            </a:r>
            <a:r>
              <a:rPr lang="en-US" altLang="zh-CN" sz="2200" b="1" dirty="0">
                <a:solidFill>
                  <a:srgbClr val="0000FF"/>
                </a:solidFill>
                <a:latin typeface="Times New Roman" panose="02020603050405020304" pitchFamily="18" charset="0"/>
              </a:rPr>
              <a:t>while</a:t>
            </a: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i</a:t>
            </a:r>
            <a:r>
              <a:rPr lang="en-US" altLang="zh-CN" sz="2200" b="1" dirty="0">
                <a:latin typeface="Times New Roman" panose="02020603050405020304" pitchFamily="18" charset="0"/>
              </a:rPr>
              <a:t>&lt;=n-1 &amp;&amp; exchanged==TRUE );</a:t>
            </a:r>
          </a:p>
          <a:p>
            <a:pPr eaLnBrk="1" hangingPunct="1">
              <a:spcBef>
                <a:spcPct val="20000"/>
              </a:spcBef>
              <a:buClr>
                <a:schemeClr val="accent2"/>
              </a:buClr>
              <a:buFont typeface="Wingdings" panose="05000000000000000000" pitchFamily="2" charset="2"/>
              <a:buNone/>
            </a:pPr>
            <a:r>
              <a:rPr lang="en-US" altLang="zh-CN" sz="2200" b="1" dirty="0">
                <a:latin typeface="Times New Roman" panose="02020603050405020304" pitchFamily="18" charset="0"/>
              </a:rPr>
              <a:t>}</a:t>
            </a:r>
          </a:p>
        </p:txBody>
      </p:sp>
      <p:sp>
        <p:nvSpPr>
          <p:cNvPr id="20484" name="Rectangle 4"/>
          <p:cNvSpPr>
            <a:spLocks noChangeArrowheads="1"/>
          </p:cNvSpPr>
          <p:nvPr/>
        </p:nvSpPr>
        <p:spPr bwMode="auto">
          <a:xfrm>
            <a:off x="5940152" y="5868135"/>
            <a:ext cx="22717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b="1" dirty="0">
                <a:solidFill>
                  <a:srgbClr val="FF0000"/>
                </a:solidFill>
                <a:ea typeface="宋体" panose="02010600030101010101" pitchFamily="2" charset="-122"/>
              </a:rPr>
              <a:t>时间复杂度为</a:t>
            </a:r>
            <a:r>
              <a:rPr lang="en-US" altLang="zh-CN" sz="2400" b="1"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rPr>
              <a:t> </a:t>
            </a:r>
            <a:endParaRPr lang="zh-CN" altLang="en-US" dirty="0">
              <a:solidFill>
                <a:srgbClr val="FF0000"/>
              </a:solidFill>
              <a:ea typeface="宋体" panose="02010600030101010101" pitchFamily="2" charset="-122"/>
            </a:endParaRPr>
          </a:p>
        </p:txBody>
      </p:sp>
      <p:grpSp>
        <p:nvGrpSpPr>
          <p:cNvPr id="7" name="组合 114"/>
          <p:cNvGrpSpPr/>
          <p:nvPr/>
        </p:nvGrpSpPr>
        <p:grpSpPr>
          <a:xfrm>
            <a:off x="-920421" y="144975"/>
            <a:ext cx="7076597" cy="763746"/>
            <a:chOff x="-572883" y="3380765"/>
            <a:chExt cx="7301815" cy="778237"/>
          </a:xfrm>
        </p:grpSpPr>
        <p:grpSp>
          <p:nvGrpSpPr>
            <p:cNvPr id="8" name="组合 105"/>
            <p:cNvGrpSpPr/>
            <p:nvPr/>
          </p:nvGrpSpPr>
          <p:grpSpPr>
            <a:xfrm>
              <a:off x="-572883" y="3380765"/>
              <a:ext cx="7301815" cy="778237"/>
              <a:chOff x="-572883" y="3380765"/>
              <a:chExt cx="7301815" cy="778237"/>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矩形 11"/>
          <p:cNvSpPr/>
          <p:nvPr/>
        </p:nvSpPr>
        <p:spPr>
          <a:xfrm>
            <a:off x="271746" y="978455"/>
            <a:ext cx="1912703"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冒泡排序</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365530816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F4E8DBE-B778-4386-A68A-9C267A9C1019}" type="slidenum">
              <a:rPr lang="zh-CN" altLang="en-US">
                <a:latin typeface="Verdana" panose="020B0604030504040204" pitchFamily="34" charset="0"/>
                <a:ea typeface="宋体" panose="02010600030101010101" pitchFamily="2" charset="-122"/>
              </a:rPr>
              <a:pPr/>
              <a:t>21</a:t>
            </a:fld>
            <a:endParaRPr lang="en-US" altLang="zh-CN">
              <a:latin typeface="Verdana" panose="020B0604030504040204" pitchFamily="34" charset="0"/>
              <a:ea typeface="宋体" panose="02010600030101010101" pitchFamily="2" charset="-122"/>
            </a:endParaRPr>
          </a:p>
        </p:txBody>
      </p:sp>
      <p:sp>
        <p:nvSpPr>
          <p:cNvPr id="21507" name="Rectangle 3"/>
          <p:cNvSpPr>
            <a:spLocks noGrp="1" noChangeArrowheads="1"/>
          </p:cNvSpPr>
          <p:nvPr>
            <p:ph type="body" idx="1"/>
          </p:nvPr>
        </p:nvSpPr>
        <p:spPr>
          <a:xfrm>
            <a:off x="623887" y="1458586"/>
            <a:ext cx="8062913" cy="5113337"/>
          </a:xfrm>
        </p:spPr>
        <p:txBody>
          <a:bodyPr/>
          <a:lstStyle/>
          <a:p>
            <a:pPr algn="just" eaLnBrk="1" hangingPunct="1">
              <a:lnSpc>
                <a:spcPct val="90000"/>
              </a:lnSpc>
              <a:buClr>
                <a:srgbClr val="FF0000"/>
              </a:buClr>
              <a:buFont typeface="Wingdings" panose="05000000000000000000" pitchFamily="2" charset="2"/>
              <a:buChar char="n"/>
            </a:pPr>
            <a:r>
              <a:rPr lang="zh-CN" altLang="en-US" sz="2400" b="1" dirty="0">
                <a:latin typeface="宋体" panose="02010600030101010101" pitchFamily="2" charset="-122"/>
              </a:rPr>
              <a:t>时间复杂度：</a:t>
            </a:r>
            <a:r>
              <a:rPr lang="zh-CN" altLang="en-US" sz="2400" dirty="0"/>
              <a:t>受数据表初始状态影响</a:t>
            </a:r>
          </a:p>
          <a:p>
            <a:pPr lvl="1" algn="just" eaLnBrk="1" hangingPunct="1">
              <a:lnSpc>
                <a:spcPct val="90000"/>
              </a:lnSpc>
              <a:buClr>
                <a:srgbClr val="FF0000"/>
              </a:buClr>
            </a:pPr>
            <a:r>
              <a:rPr lang="zh-CN" altLang="en-US" sz="2600" b="1" dirty="0">
                <a:latin typeface="宋体" panose="02010600030101010101" pitchFamily="2" charset="-122"/>
              </a:rPr>
              <a:t>正序情况</a:t>
            </a:r>
          </a:p>
          <a:p>
            <a:pPr algn="just" eaLnBrk="1" hangingPunct="1">
              <a:lnSpc>
                <a:spcPct val="90000"/>
              </a:lnSpc>
              <a:buFont typeface="Wingdings" panose="05000000000000000000" pitchFamily="2" charset="2"/>
              <a:buNone/>
            </a:pPr>
            <a:r>
              <a:rPr lang="zh-CN" altLang="en-US" sz="2800" b="1" dirty="0">
                <a:latin typeface="宋体" panose="02010600030101010101" pitchFamily="2" charset="-122"/>
              </a:rPr>
              <a:t>    </a:t>
            </a:r>
            <a:r>
              <a:rPr lang="zh-CN" altLang="en-US" sz="2400" b="1" dirty="0">
                <a:latin typeface="宋体" panose="02010600030101010101" pitchFamily="2" charset="-122"/>
              </a:rPr>
              <a:t>比较元素的次数为</a:t>
            </a:r>
            <a:r>
              <a:rPr lang="en-US" altLang="zh-CN" sz="2400" b="1" dirty="0">
                <a:latin typeface="宋体" panose="02010600030101010101" pitchFamily="2" charset="-122"/>
              </a:rPr>
              <a:t>n-1</a:t>
            </a:r>
            <a:r>
              <a:rPr lang="zh-CN" altLang="en-US" sz="2400" b="1" dirty="0">
                <a:latin typeface="宋体" panose="02010600030101010101" pitchFamily="2" charset="-122"/>
              </a:rPr>
              <a:t>次，而交换次数为</a:t>
            </a:r>
            <a:r>
              <a:rPr lang="en-US" altLang="zh-CN" sz="2400" b="1" dirty="0">
                <a:latin typeface="宋体" panose="02010600030101010101" pitchFamily="2" charset="-122"/>
              </a:rPr>
              <a:t>0     </a:t>
            </a:r>
            <a:r>
              <a:rPr lang="en-US" altLang="zh-CN" sz="2400" dirty="0">
                <a:solidFill>
                  <a:srgbClr val="0000FF"/>
                </a:solidFill>
              </a:rPr>
              <a:t>O</a:t>
            </a:r>
            <a:r>
              <a:rPr lang="en-US" altLang="zh-CN" sz="2400" b="1" dirty="0">
                <a:solidFill>
                  <a:srgbClr val="0000FF"/>
                </a:solidFill>
                <a:latin typeface="宋体" panose="02010600030101010101" pitchFamily="2" charset="-122"/>
              </a:rPr>
              <a:t>(n)</a:t>
            </a:r>
          </a:p>
          <a:p>
            <a:pPr lvl="1" algn="just" eaLnBrk="1" hangingPunct="1">
              <a:lnSpc>
                <a:spcPct val="90000"/>
              </a:lnSpc>
              <a:buClr>
                <a:srgbClr val="FF0000"/>
              </a:buClr>
            </a:pPr>
            <a:r>
              <a:rPr lang="zh-CN" altLang="en-US" sz="2500" b="1" dirty="0">
                <a:latin typeface="宋体" panose="02010600030101010101" pitchFamily="2" charset="-122"/>
              </a:rPr>
              <a:t>逆序情况</a:t>
            </a:r>
          </a:p>
          <a:p>
            <a:pPr algn="just" eaLnBrk="1" hangingPunct="1">
              <a:lnSpc>
                <a:spcPct val="90000"/>
              </a:lnSpc>
              <a:buFont typeface="Wingdings" panose="05000000000000000000" pitchFamily="2" charset="2"/>
              <a:buNone/>
            </a:pPr>
            <a:r>
              <a:rPr lang="zh-CN" altLang="en-US" sz="2800" b="1" dirty="0">
                <a:latin typeface="宋体" panose="02010600030101010101" pitchFamily="2" charset="-122"/>
              </a:rPr>
              <a:t>    </a:t>
            </a:r>
            <a:r>
              <a:rPr lang="zh-CN" altLang="en-US" sz="2400" b="1" dirty="0">
                <a:latin typeface="宋体" panose="02010600030101010101" pitchFamily="2" charset="-122"/>
              </a:rPr>
              <a:t>比较和交换次数为</a:t>
            </a:r>
            <a:r>
              <a:rPr lang="en-US" altLang="zh-CN" sz="2400" b="1" dirty="0">
                <a:latin typeface="宋体" panose="02010600030101010101" pitchFamily="2" charset="-122"/>
              </a:rPr>
              <a:t>n(n-1)/2                 </a:t>
            </a:r>
            <a:r>
              <a:rPr lang="en-US" altLang="zh-CN" sz="2400" dirty="0">
                <a:solidFill>
                  <a:srgbClr val="0000FF"/>
                </a:solidFill>
              </a:rPr>
              <a:t>O</a:t>
            </a:r>
            <a:r>
              <a:rPr lang="en-US" altLang="zh-CN" sz="2400" b="1" dirty="0">
                <a:solidFill>
                  <a:srgbClr val="0000FF"/>
                </a:solidFill>
                <a:latin typeface="宋体" panose="02010600030101010101" pitchFamily="2" charset="-122"/>
              </a:rPr>
              <a:t>(n</a:t>
            </a:r>
            <a:r>
              <a:rPr lang="en-US" altLang="zh-CN" sz="2400" b="1" baseline="30000" dirty="0">
                <a:solidFill>
                  <a:srgbClr val="0000FF"/>
                </a:solidFill>
                <a:latin typeface="宋体" panose="02010600030101010101" pitchFamily="2" charset="-122"/>
              </a:rPr>
              <a:t>2</a:t>
            </a:r>
            <a:r>
              <a:rPr lang="en-US" altLang="zh-CN" sz="2400" b="1" dirty="0">
                <a:solidFill>
                  <a:srgbClr val="0000FF"/>
                </a:solidFill>
                <a:latin typeface="宋体" panose="02010600030101010101" pitchFamily="2" charset="-122"/>
              </a:rPr>
              <a:t>)</a:t>
            </a:r>
          </a:p>
          <a:p>
            <a:pPr lvl="1" algn="just" eaLnBrk="1" hangingPunct="1">
              <a:lnSpc>
                <a:spcPct val="90000"/>
              </a:lnSpc>
              <a:buClr>
                <a:srgbClr val="FF0000"/>
              </a:buClr>
            </a:pPr>
            <a:r>
              <a:rPr lang="zh-CN" altLang="en-US" sz="2600" b="1" dirty="0">
                <a:latin typeface="宋体" panose="02010600030101010101" pitchFamily="2" charset="-122"/>
              </a:rPr>
              <a:t>一般情况</a:t>
            </a:r>
          </a:p>
          <a:p>
            <a:pPr algn="just" eaLnBrk="1" hangingPunct="1">
              <a:lnSpc>
                <a:spcPct val="90000"/>
              </a:lnSpc>
              <a:buFont typeface="Wingdings" panose="05000000000000000000" pitchFamily="2" charset="2"/>
              <a:buNone/>
            </a:pPr>
            <a:r>
              <a:rPr lang="zh-CN" altLang="en-US" sz="2800" b="1" dirty="0">
                <a:latin typeface="宋体" panose="02010600030101010101" pitchFamily="2" charset="-122"/>
              </a:rPr>
              <a:t>    </a:t>
            </a:r>
            <a:r>
              <a:rPr lang="zh-CN" altLang="en-US" sz="2400" b="1" dirty="0">
                <a:latin typeface="宋体" panose="02010600030101010101" pitchFamily="2" charset="-122"/>
              </a:rPr>
              <a:t>取平均值                                 </a:t>
            </a:r>
            <a:r>
              <a:rPr lang="en-US" altLang="zh-CN" sz="2400" dirty="0">
                <a:solidFill>
                  <a:srgbClr val="FF0000"/>
                </a:solidFill>
              </a:rPr>
              <a:t>O</a:t>
            </a:r>
            <a:r>
              <a:rPr lang="en-US" altLang="zh-CN" sz="2400" b="1" dirty="0">
                <a:solidFill>
                  <a:srgbClr val="FF0000"/>
                </a:solidFill>
                <a:latin typeface="宋体" panose="02010600030101010101" pitchFamily="2" charset="-122"/>
              </a:rPr>
              <a:t>(n</a:t>
            </a:r>
            <a:r>
              <a:rPr lang="en-US" altLang="zh-CN" sz="2400" b="1" baseline="30000" dirty="0">
                <a:solidFill>
                  <a:srgbClr val="FF0000"/>
                </a:solidFill>
                <a:latin typeface="宋体" panose="02010600030101010101" pitchFamily="2" charset="-122"/>
              </a:rPr>
              <a:t>2</a:t>
            </a:r>
            <a:r>
              <a:rPr lang="en-US" altLang="zh-CN" sz="2400" b="1" dirty="0">
                <a:solidFill>
                  <a:srgbClr val="FF0000"/>
                </a:solidFill>
                <a:latin typeface="宋体" panose="02010600030101010101" pitchFamily="2" charset="-122"/>
              </a:rPr>
              <a:t>)</a:t>
            </a:r>
          </a:p>
          <a:p>
            <a:pPr algn="just" eaLnBrk="1" hangingPunct="1">
              <a:lnSpc>
                <a:spcPct val="90000"/>
              </a:lnSpc>
              <a:buFont typeface="Wingdings" panose="05000000000000000000" pitchFamily="2" charset="2"/>
              <a:buNone/>
            </a:pPr>
            <a:endParaRPr lang="en-US" altLang="zh-CN" sz="2400" b="1" dirty="0">
              <a:latin typeface="宋体" panose="02010600030101010101" pitchFamily="2" charset="-122"/>
            </a:endParaRPr>
          </a:p>
          <a:p>
            <a:pPr algn="just">
              <a:lnSpc>
                <a:spcPct val="90000"/>
              </a:lnSpc>
              <a:buClr>
                <a:srgbClr val="FF0000"/>
              </a:buClr>
              <a:buFont typeface="Wingdings" panose="05000000000000000000" pitchFamily="2" charset="2"/>
              <a:buChar char="n"/>
            </a:pPr>
            <a:r>
              <a:rPr lang="zh-CN" altLang="en-US" sz="2400" b="1" dirty="0">
                <a:latin typeface="宋体" panose="02010600030101010101" pitchFamily="2" charset="-122"/>
              </a:rPr>
              <a:t>稳定性：</a:t>
            </a:r>
          </a:p>
          <a:p>
            <a:pPr lvl="1" eaLnBrk="1" hangingPunct="1">
              <a:lnSpc>
                <a:spcPct val="90000"/>
              </a:lnSpc>
            </a:pPr>
            <a:r>
              <a:rPr lang="zh-CN" altLang="en-US" sz="2400" b="1" dirty="0">
                <a:latin typeface="宋体" panose="02010600030101010101" pitchFamily="2" charset="-122"/>
              </a:rPr>
              <a:t>稳定排序</a:t>
            </a:r>
            <a:r>
              <a:rPr lang="zh-CN" altLang="en-US" sz="2400" dirty="0"/>
              <a:t> </a:t>
            </a:r>
            <a:endParaRPr lang="en-US" altLang="zh-CN" sz="2400" dirty="0"/>
          </a:p>
          <a:p>
            <a:pPr lvl="1" eaLnBrk="1" hangingPunct="1">
              <a:lnSpc>
                <a:spcPct val="90000"/>
              </a:lnSpc>
            </a:pPr>
            <a:endParaRPr lang="zh-CN" altLang="en-US" sz="2400" dirty="0"/>
          </a:p>
          <a:p>
            <a:pPr algn="just">
              <a:lnSpc>
                <a:spcPct val="90000"/>
              </a:lnSpc>
              <a:buClr>
                <a:srgbClr val="FF0000"/>
              </a:buClr>
              <a:buFont typeface="Wingdings" panose="05000000000000000000" pitchFamily="2" charset="2"/>
              <a:buChar char="n"/>
            </a:pPr>
            <a:r>
              <a:rPr lang="zh-CN" altLang="en-US" sz="2400" b="1" dirty="0">
                <a:latin typeface="宋体" panose="02010600030101010101" pitchFamily="2" charset="-122"/>
              </a:rPr>
              <a:t>空间性能：</a:t>
            </a:r>
            <a:r>
              <a:rPr lang="en-US" altLang="zh-CN" sz="2400" b="1" dirty="0">
                <a:latin typeface="宋体" panose="02010600030101010101" pitchFamily="2" charset="-122"/>
              </a:rPr>
              <a:t>1</a:t>
            </a:r>
            <a:r>
              <a:rPr lang="zh-CN" altLang="en-US" sz="2400" b="1" dirty="0">
                <a:latin typeface="宋体" panose="02010600030101010101" pitchFamily="2" charset="-122"/>
              </a:rPr>
              <a:t>个辅助空间。</a:t>
            </a:r>
          </a:p>
        </p:txBody>
      </p:sp>
      <p:grpSp>
        <p:nvGrpSpPr>
          <p:cNvPr id="6" name="组合 114"/>
          <p:cNvGrpSpPr/>
          <p:nvPr/>
        </p:nvGrpSpPr>
        <p:grpSpPr>
          <a:xfrm>
            <a:off x="-920421" y="144975"/>
            <a:ext cx="7076597" cy="763746"/>
            <a:chOff x="-572883" y="3380765"/>
            <a:chExt cx="7301815" cy="778237"/>
          </a:xfrm>
        </p:grpSpPr>
        <p:grpSp>
          <p:nvGrpSpPr>
            <p:cNvPr id="7" name="组合 105"/>
            <p:cNvGrpSpPr/>
            <p:nvPr/>
          </p:nvGrpSpPr>
          <p:grpSpPr>
            <a:xfrm>
              <a:off x="-572883" y="3380765"/>
              <a:ext cx="7301815" cy="778237"/>
              <a:chOff x="-572883" y="3380765"/>
              <a:chExt cx="7301815" cy="778237"/>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271746" y="978455"/>
            <a:ext cx="1912703"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冒泡排序</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353520012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9BBC5EB-191F-43B0-B28B-05361D7DD908}" type="slidenum">
              <a:rPr lang="zh-CN" altLang="en-US">
                <a:latin typeface="Verdana" panose="020B0604030504040204" pitchFamily="34" charset="0"/>
                <a:ea typeface="宋体" panose="02010600030101010101" pitchFamily="2" charset="-122"/>
              </a:rPr>
              <a:pPr/>
              <a:t>22</a:t>
            </a:fld>
            <a:endParaRPr lang="en-US" altLang="zh-CN">
              <a:latin typeface="Verdana" panose="020B0604030504040204" pitchFamily="34" charset="0"/>
              <a:ea typeface="宋体" panose="02010600030101010101" pitchFamily="2" charset="-122"/>
            </a:endParaRPr>
          </a:p>
        </p:txBody>
      </p:sp>
      <p:sp>
        <p:nvSpPr>
          <p:cNvPr id="22531" name="Rectangle 3"/>
          <p:cNvSpPr>
            <a:spLocks noGrp="1" noChangeArrowheads="1"/>
          </p:cNvSpPr>
          <p:nvPr>
            <p:ph type="body" idx="1"/>
          </p:nvPr>
        </p:nvSpPr>
        <p:spPr>
          <a:xfrm>
            <a:off x="525438" y="1043480"/>
            <a:ext cx="7991475" cy="3887788"/>
          </a:xfrm>
        </p:spPr>
        <p:txBody>
          <a:bodyPr/>
          <a:lstStyle/>
          <a:p>
            <a:pPr algn="just" eaLnBrk="1" hangingPunct="1">
              <a:lnSpc>
                <a:spcPct val="80000"/>
              </a:lnSpc>
              <a:buClr>
                <a:srgbClr val="FF0000"/>
              </a:buClr>
              <a:buFont typeface="Wingdings" panose="05000000000000000000" pitchFamily="2" charset="2"/>
              <a:buChar char="Ø"/>
            </a:pPr>
            <a:r>
              <a:rPr lang="zh-CN" altLang="en-US" sz="2800" b="1" dirty="0">
                <a:latin typeface="CG Times" charset="0"/>
              </a:rPr>
              <a:t>快速排序</a:t>
            </a:r>
            <a:r>
              <a:rPr lang="en-US" altLang="zh-CN" sz="2800" b="1" dirty="0">
                <a:latin typeface="CG Times" charset="0"/>
              </a:rPr>
              <a:t>(</a:t>
            </a:r>
            <a:r>
              <a:rPr lang="en-US" altLang="zh-CN" sz="2800" b="1" dirty="0">
                <a:solidFill>
                  <a:srgbClr val="0000FF"/>
                </a:solidFill>
                <a:latin typeface="CG Times" charset="0"/>
              </a:rPr>
              <a:t>Quick Soring</a:t>
            </a:r>
            <a:r>
              <a:rPr lang="en-US" altLang="zh-CN" sz="2800" b="1" dirty="0">
                <a:latin typeface="CG Times" charset="0"/>
              </a:rPr>
              <a:t>)</a:t>
            </a:r>
          </a:p>
          <a:p>
            <a:pPr algn="just" eaLnBrk="1" hangingPunct="1">
              <a:lnSpc>
                <a:spcPct val="80000"/>
              </a:lnSpc>
              <a:buClr>
                <a:srgbClr val="FF0000"/>
              </a:buClr>
              <a:buFont typeface="Wingdings" panose="05000000000000000000" pitchFamily="2" charset="2"/>
              <a:buChar char="Ø"/>
            </a:pPr>
            <a:endParaRPr lang="en-US" altLang="zh-CN" sz="2800" b="1" dirty="0">
              <a:latin typeface="CG Times" charset="0"/>
            </a:endParaRPr>
          </a:p>
          <a:p>
            <a:pPr algn="just" eaLnBrk="1" hangingPunct="1">
              <a:lnSpc>
                <a:spcPct val="80000"/>
              </a:lnSpc>
              <a:buClr>
                <a:srgbClr val="FF0000"/>
              </a:buClr>
              <a:buFont typeface="Wingdings" panose="05000000000000000000" pitchFamily="2" charset="2"/>
              <a:buChar char="Ø"/>
            </a:pPr>
            <a:endParaRPr lang="en-US" altLang="zh-CN" sz="2800" b="1" dirty="0">
              <a:latin typeface="CG Times" charset="0"/>
            </a:endParaRPr>
          </a:p>
          <a:p>
            <a:pPr algn="just" eaLnBrk="1" hangingPunct="1">
              <a:lnSpc>
                <a:spcPct val="80000"/>
              </a:lnSpc>
              <a:buClr>
                <a:srgbClr val="FF0000"/>
              </a:buClr>
              <a:buFont typeface="Wingdings" panose="05000000000000000000" pitchFamily="2" charset="2"/>
              <a:buChar char="Ø"/>
            </a:pPr>
            <a:endParaRPr lang="zh-CN" altLang="en-US" sz="2800" b="1" dirty="0">
              <a:latin typeface="CG Times" charset="0"/>
            </a:endParaRPr>
          </a:p>
          <a:p>
            <a:pPr lvl="1" algn="just">
              <a:buClr>
                <a:srgbClr val="FF0000"/>
              </a:buClr>
              <a:buFont typeface="Wingdings" panose="05000000000000000000" pitchFamily="2" charset="2"/>
              <a:buChar char="n"/>
            </a:pPr>
            <a:r>
              <a:rPr lang="zh-CN" altLang="en-US" sz="2400" b="1" dirty="0">
                <a:solidFill>
                  <a:srgbClr val="FF0000"/>
                </a:solidFill>
                <a:latin typeface="宋体" panose="02010600030101010101" pitchFamily="2" charset="-122"/>
              </a:rPr>
              <a:t>基本思想</a:t>
            </a:r>
          </a:p>
          <a:p>
            <a:pPr algn="just" eaLnBrk="1" hangingPunct="1">
              <a:buFont typeface="Wingdings" panose="05000000000000000000" pitchFamily="2" charset="2"/>
              <a:buNone/>
            </a:pPr>
            <a:r>
              <a:rPr lang="zh-CN" altLang="en-US" sz="2400" b="1" dirty="0">
                <a:latin typeface="仿宋" panose="02010609060101010101" pitchFamily="49" charset="-122"/>
                <a:sym typeface="Arial" panose="020B0604020202020204" pitchFamily="34" charset="0"/>
              </a:rPr>
              <a:t>       先将数据划分为两部分，</a:t>
            </a:r>
          </a:p>
          <a:p>
            <a:pPr algn="just" eaLnBrk="1" hangingPunct="1">
              <a:buFont typeface="Wingdings" panose="05000000000000000000" pitchFamily="2" charset="2"/>
              <a:buNone/>
            </a:pPr>
            <a:r>
              <a:rPr lang="zh-CN" altLang="en-US" sz="2400" b="1" dirty="0">
                <a:latin typeface="仿宋" panose="02010609060101010101" pitchFamily="49" charset="-122"/>
                <a:sym typeface="Arial" panose="020B0604020202020204" pitchFamily="34" charset="0"/>
              </a:rPr>
              <a:t>       使得左边的所有元素都小于右边的所有元素；</a:t>
            </a:r>
          </a:p>
          <a:p>
            <a:pPr algn="just" eaLnBrk="1" hangingPunct="1">
              <a:buFont typeface="Wingdings" panose="05000000000000000000" pitchFamily="2" charset="2"/>
              <a:buNone/>
            </a:pPr>
            <a:r>
              <a:rPr lang="zh-CN" altLang="en-US" sz="2400" b="1" dirty="0">
                <a:latin typeface="仿宋" panose="02010609060101010101" pitchFamily="49" charset="-122"/>
                <a:sym typeface="Arial" panose="020B0604020202020204" pitchFamily="34" charset="0"/>
              </a:rPr>
              <a:t>       然后，对左右两边进行</a:t>
            </a:r>
            <a:r>
              <a:rPr lang="zh-CN" altLang="en-US" sz="2400" b="1" dirty="0">
                <a:solidFill>
                  <a:srgbClr val="FF0000"/>
                </a:solidFill>
                <a:latin typeface="仿宋" panose="02010609060101010101" pitchFamily="49" charset="-122"/>
                <a:sym typeface="Arial" panose="020B0604020202020204" pitchFamily="34" charset="0"/>
              </a:rPr>
              <a:t>快速排序</a:t>
            </a:r>
            <a:r>
              <a:rPr lang="zh-CN" altLang="en-US" sz="2400" b="1" dirty="0">
                <a:latin typeface="仿宋" panose="02010609060101010101" pitchFamily="49" charset="-122"/>
                <a:sym typeface="Arial" panose="020B0604020202020204" pitchFamily="34" charset="0"/>
              </a:rPr>
              <a:t>。</a:t>
            </a:r>
          </a:p>
          <a:p>
            <a:pPr algn="just" eaLnBrk="1" hangingPunct="1">
              <a:buFont typeface="Wingdings" panose="05000000000000000000" pitchFamily="2" charset="2"/>
              <a:buNone/>
            </a:pPr>
            <a:endParaRPr lang="zh-CN" altLang="en-US" sz="2400" b="1" dirty="0"/>
          </a:p>
          <a:p>
            <a:pPr lvl="1" algn="just" eaLnBrk="1" hangingPunct="1">
              <a:buClr>
                <a:srgbClr val="FF0000"/>
              </a:buClr>
              <a:buFont typeface="Wingdings" panose="05000000000000000000" pitchFamily="2" charset="2"/>
              <a:buChar char="n"/>
            </a:pPr>
            <a:r>
              <a:rPr lang="zh-CN" altLang="en-US" sz="2600" b="1" dirty="0">
                <a:solidFill>
                  <a:srgbClr val="FF0000"/>
                </a:solidFill>
                <a:latin typeface="宋体" panose="02010600030101010101" pitchFamily="2" charset="-122"/>
              </a:rPr>
              <a:t>划分方法</a:t>
            </a:r>
          </a:p>
          <a:p>
            <a:pPr algn="just" eaLnBrk="1" hangingPunct="1">
              <a:buFont typeface="Wingdings" panose="05000000000000000000" pitchFamily="2" charset="2"/>
              <a:buNone/>
            </a:pPr>
            <a:r>
              <a:rPr lang="zh-CN" altLang="en-US" sz="2200" dirty="0"/>
              <a:t>               </a:t>
            </a:r>
            <a:r>
              <a:rPr lang="zh-CN" altLang="en-US" sz="2400" b="1" dirty="0"/>
              <a:t>选定一个参考点（</a:t>
            </a:r>
            <a:r>
              <a:rPr lang="zh-CN" altLang="en-US" sz="2400" b="1" dirty="0">
                <a:solidFill>
                  <a:srgbClr val="FF0000"/>
                </a:solidFill>
              </a:rPr>
              <a:t>中间元素</a:t>
            </a:r>
            <a:r>
              <a:rPr lang="zh-CN" altLang="en-US" sz="2400" b="1" dirty="0"/>
              <a:t>），</a:t>
            </a:r>
          </a:p>
          <a:p>
            <a:pPr algn="just" eaLnBrk="1" hangingPunct="1">
              <a:buFont typeface="Wingdings" panose="05000000000000000000" pitchFamily="2" charset="2"/>
              <a:buNone/>
            </a:pPr>
            <a:r>
              <a:rPr lang="zh-CN" altLang="en-US" sz="2400" b="1" dirty="0"/>
              <a:t>              所有元素与之相比较，小的放左边，大的放右边。</a:t>
            </a:r>
          </a:p>
        </p:txBody>
      </p:sp>
      <p:grpSp>
        <p:nvGrpSpPr>
          <p:cNvPr id="7" name="组合 114"/>
          <p:cNvGrpSpPr/>
          <p:nvPr/>
        </p:nvGrpSpPr>
        <p:grpSpPr>
          <a:xfrm>
            <a:off x="-920421" y="144975"/>
            <a:ext cx="7076597" cy="763746"/>
            <a:chOff x="-572883" y="3380765"/>
            <a:chExt cx="7301815" cy="778237"/>
          </a:xfrm>
        </p:grpSpPr>
        <p:grpSp>
          <p:nvGrpSpPr>
            <p:cNvPr id="8" name="组合 105"/>
            <p:cNvGrpSpPr/>
            <p:nvPr/>
          </p:nvGrpSpPr>
          <p:grpSpPr>
            <a:xfrm>
              <a:off x="-572883" y="3380765"/>
              <a:ext cx="7301815" cy="778237"/>
              <a:chOff x="-572883" y="3380765"/>
              <a:chExt cx="7301815" cy="778237"/>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圆角矩形 13"/>
          <p:cNvSpPr/>
          <p:nvPr/>
        </p:nvSpPr>
        <p:spPr>
          <a:xfrm>
            <a:off x="4501208" y="4704573"/>
            <a:ext cx="3098099" cy="317421"/>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FF0000"/>
                </a:solidFill>
                <a:latin typeface="arial" panose="020B0604020202020204" pitchFamily="34" charset="0"/>
              </a:rPr>
              <a:t>分治法</a:t>
            </a:r>
            <a:r>
              <a:rPr lang="zh-CN" altLang="en-US" sz="1600" b="1" dirty="0">
                <a:solidFill>
                  <a:srgbClr val="333333"/>
                </a:solidFill>
                <a:latin typeface="arial" panose="020B0604020202020204" pitchFamily="34" charset="0"/>
              </a:rPr>
              <a:t>（</a:t>
            </a:r>
            <a:r>
              <a:rPr lang="en-US" altLang="zh-CN" sz="1600" b="1" dirty="0">
                <a:solidFill>
                  <a:srgbClr val="0000FF"/>
                </a:solidFill>
                <a:latin typeface="arial" panose="020B0604020202020204" pitchFamily="34" charset="0"/>
              </a:rPr>
              <a:t>Divide and Conquer</a:t>
            </a:r>
            <a:r>
              <a:rPr lang="en-US" altLang="zh-CN" sz="1600" b="1" dirty="0">
                <a:solidFill>
                  <a:srgbClr val="333333"/>
                </a:solidFill>
                <a:latin typeface="arial" panose="020B0604020202020204" pitchFamily="34" charset="0"/>
              </a:rPr>
              <a:t>)</a:t>
            </a:r>
            <a:endParaRPr lang="zh-CN" altLang="en-US" sz="1600" b="1" dirty="0"/>
          </a:p>
        </p:txBody>
      </p:sp>
      <p:grpSp>
        <p:nvGrpSpPr>
          <p:cNvPr id="15" name="组合 14"/>
          <p:cNvGrpSpPr/>
          <p:nvPr/>
        </p:nvGrpSpPr>
        <p:grpSpPr>
          <a:xfrm>
            <a:off x="1619672" y="1490470"/>
            <a:ext cx="5544616" cy="1234036"/>
            <a:chOff x="3275856" y="4931268"/>
            <a:chExt cx="5544616" cy="1234036"/>
          </a:xfrm>
        </p:grpSpPr>
        <p:sp>
          <p:nvSpPr>
            <p:cNvPr id="12" name="圆角矩形 11"/>
            <p:cNvSpPr/>
            <p:nvPr/>
          </p:nvSpPr>
          <p:spPr>
            <a:xfrm>
              <a:off x="3275856" y="4931268"/>
              <a:ext cx="5544616" cy="1234036"/>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0000FF"/>
                  </a:solidFill>
                </a:rPr>
                <a:t>                     东尼</a:t>
              </a:r>
              <a:r>
                <a:rPr lang="en-US" altLang="zh-CN" sz="1600" b="1" dirty="0">
                  <a:solidFill>
                    <a:srgbClr val="0000FF"/>
                  </a:solidFill>
                </a:rPr>
                <a:t>·</a:t>
              </a:r>
              <a:r>
                <a:rPr lang="zh-CN" altLang="en-US" sz="1600" b="1" dirty="0">
                  <a:solidFill>
                    <a:srgbClr val="0000FF"/>
                  </a:solidFill>
                </a:rPr>
                <a:t>霍尔 </a:t>
              </a:r>
              <a:r>
                <a:rPr lang="en-US" altLang="zh-CN" sz="1600" b="1" dirty="0">
                  <a:solidFill>
                    <a:srgbClr val="0000FF"/>
                  </a:solidFill>
                </a:rPr>
                <a:t>Tony Hoare </a:t>
              </a:r>
              <a:r>
                <a:rPr lang="en-US" altLang="zh-CN" sz="1600" b="1" dirty="0"/>
                <a:t>-</a:t>
              </a:r>
              <a:r>
                <a:rPr lang="zh-CN" altLang="en-US" sz="1600" b="1" dirty="0"/>
                <a:t>快速排序算法、霍尔逻辑、  </a:t>
              </a:r>
              <a:endParaRPr lang="en-US" altLang="zh-CN" sz="1600" b="1" dirty="0"/>
            </a:p>
            <a:p>
              <a:r>
                <a:rPr lang="en-US" altLang="zh-CN" sz="1600" b="1" dirty="0"/>
                <a:t>                     </a:t>
              </a:r>
              <a:r>
                <a:rPr lang="zh-CN" altLang="en-US" sz="1600" b="1" dirty="0"/>
                <a:t>交谈循序程式之父。</a:t>
              </a:r>
              <a:endParaRPr lang="en-US" altLang="zh-CN" sz="1600" b="1" dirty="0"/>
            </a:p>
            <a:p>
              <a:r>
                <a:rPr lang="en-US" altLang="zh-CN" sz="1600" b="1" dirty="0">
                  <a:solidFill>
                    <a:srgbClr val="FF0000"/>
                  </a:solidFill>
                  <a:latin typeface="Times New Roman" panose="02020603050405020304" pitchFamily="18" charset="0"/>
                  <a:ea typeface="仿宋" panose="02010609060101010101" pitchFamily="49" charset="-122"/>
                </a:rPr>
                <a:t>                   </a:t>
              </a:r>
              <a:r>
                <a:rPr lang="zh-CN" altLang="en-US" sz="1600" b="1" dirty="0">
                  <a:solidFill>
                    <a:srgbClr val="FF0000"/>
                  </a:solidFill>
                  <a:latin typeface="Times New Roman" panose="02020603050405020304" pitchFamily="18" charset="0"/>
                  <a:ea typeface="仿宋" panose="02010609060101010101" pitchFamily="49" charset="-122"/>
                </a:rPr>
                <a:t>在</a:t>
              </a:r>
              <a:r>
                <a:rPr lang="en-US" altLang="zh-CN" sz="1600" b="1" dirty="0">
                  <a:solidFill>
                    <a:srgbClr val="FF0000"/>
                  </a:solidFill>
                  <a:latin typeface="Times New Roman" panose="02020603050405020304" pitchFamily="18" charset="0"/>
                  <a:ea typeface="仿宋" panose="02010609060101010101" pitchFamily="49" charset="-122"/>
                </a:rPr>
                <a:t>1962</a:t>
              </a:r>
              <a:r>
                <a:rPr lang="zh-CN" altLang="en-US" sz="1600" b="1" dirty="0">
                  <a:solidFill>
                    <a:srgbClr val="FF0000"/>
                  </a:solidFill>
                  <a:latin typeface="Times New Roman" panose="02020603050405020304" pitchFamily="18" charset="0"/>
                  <a:ea typeface="仿宋" panose="02010609060101010101" pitchFamily="49" charset="-122"/>
                </a:rPr>
                <a:t>年发明快速排序，被誉为“</a:t>
              </a:r>
              <a:r>
                <a:rPr lang="en-US" altLang="zh-CN" sz="1600" b="1" dirty="0">
                  <a:solidFill>
                    <a:srgbClr val="FF0000"/>
                  </a:solidFill>
                  <a:latin typeface="Times New Roman" panose="02020603050405020304" pitchFamily="18" charset="0"/>
                  <a:ea typeface="仿宋" panose="02010609060101010101" pitchFamily="49" charset="-122"/>
                </a:rPr>
                <a:t>20</a:t>
              </a:r>
              <a:r>
                <a:rPr lang="zh-CN" altLang="en-US" sz="1600" b="1" dirty="0">
                  <a:solidFill>
                    <a:srgbClr val="FF0000"/>
                  </a:solidFill>
                  <a:latin typeface="Times New Roman" panose="02020603050405020304" pitchFamily="18" charset="0"/>
                  <a:ea typeface="仿宋" panose="02010609060101010101" pitchFamily="49" charset="-122"/>
                </a:rPr>
                <a:t>世纪十大</a:t>
              </a:r>
              <a:endParaRPr lang="en-US" altLang="zh-CN" sz="1600" b="1" dirty="0">
                <a:solidFill>
                  <a:srgbClr val="FF0000"/>
                </a:solidFill>
                <a:latin typeface="Times New Roman" panose="02020603050405020304" pitchFamily="18" charset="0"/>
                <a:ea typeface="仿宋" panose="02010609060101010101" pitchFamily="49" charset="-122"/>
              </a:endParaRPr>
            </a:p>
            <a:p>
              <a:r>
                <a:rPr lang="en-US" altLang="zh-CN" sz="1600" b="1" dirty="0">
                  <a:solidFill>
                    <a:srgbClr val="FF0000"/>
                  </a:solidFill>
                  <a:latin typeface="Times New Roman" panose="02020603050405020304" pitchFamily="18" charset="0"/>
                  <a:ea typeface="仿宋" panose="02010609060101010101" pitchFamily="49" charset="-122"/>
                </a:rPr>
                <a:t>                    </a:t>
              </a:r>
              <a:r>
                <a:rPr lang="zh-CN" altLang="en-US" sz="1600" b="1" dirty="0">
                  <a:solidFill>
                    <a:srgbClr val="FF0000"/>
                  </a:solidFill>
                  <a:latin typeface="Times New Roman" panose="02020603050405020304" pitchFamily="18" charset="0"/>
                  <a:ea typeface="仿宋" panose="02010609060101010101" pitchFamily="49" charset="-122"/>
                </a:rPr>
                <a:t>经典算法之一”。</a:t>
              </a:r>
            </a:p>
          </p:txBody>
        </p:sp>
        <p:pic>
          <p:nvPicPr>
            <p:cNvPr id="6" name="图片 5"/>
            <p:cNvPicPr>
              <a:picLocks noChangeAspect="1"/>
            </p:cNvPicPr>
            <p:nvPr/>
          </p:nvPicPr>
          <p:blipFill>
            <a:blip r:embed="rId3"/>
            <a:stretch>
              <a:fillRect/>
            </a:stretch>
          </p:blipFill>
          <p:spPr>
            <a:xfrm>
              <a:off x="3409965" y="4977656"/>
              <a:ext cx="864096" cy="1141259"/>
            </a:xfrm>
            <a:prstGeom prst="rect">
              <a:avLst/>
            </a:prstGeom>
          </p:spPr>
        </p:pic>
      </p:grpSp>
    </p:spTree>
    <p:extLst>
      <p:ext uri="{BB962C8B-B14F-4D97-AF65-F5344CB8AC3E}">
        <p14:creationId xmlns:p14="http://schemas.microsoft.com/office/powerpoint/2010/main" xmlns="" val="280357635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7DCAB87-ECA4-4059-95E8-FA54A9A9DF8A}" type="slidenum">
              <a:rPr lang="zh-CN" altLang="en-US">
                <a:latin typeface="Verdana" panose="020B0604030504040204" pitchFamily="34" charset="0"/>
                <a:ea typeface="宋体" panose="02010600030101010101" pitchFamily="2" charset="-122"/>
              </a:rPr>
              <a:pPr/>
              <a:t>23</a:t>
            </a:fld>
            <a:endParaRPr lang="en-US" altLang="zh-CN">
              <a:latin typeface="Verdana" panose="020B0604030504040204" pitchFamily="34" charset="0"/>
              <a:ea typeface="宋体" panose="02010600030101010101" pitchFamily="2" charset="-122"/>
            </a:endParaRPr>
          </a:p>
        </p:txBody>
      </p:sp>
      <p:sp>
        <p:nvSpPr>
          <p:cNvPr id="23555" name="Rectangle 3"/>
          <p:cNvSpPr>
            <a:spLocks noGrp="1" noChangeArrowheads="1"/>
          </p:cNvSpPr>
          <p:nvPr>
            <p:ph type="body" idx="1"/>
          </p:nvPr>
        </p:nvSpPr>
        <p:spPr>
          <a:xfrm>
            <a:off x="479673" y="1527551"/>
            <a:ext cx="8424862" cy="4319587"/>
          </a:xfrm>
        </p:spPr>
        <p:txBody>
          <a:bodyPr/>
          <a:lstStyle/>
          <a:p>
            <a:pPr algn="just" eaLnBrk="1" hangingPunct="1">
              <a:lnSpc>
                <a:spcPct val="90000"/>
              </a:lnSpc>
              <a:buClr>
                <a:srgbClr val="FF0000"/>
              </a:buClr>
              <a:buFont typeface="Wingdings" panose="05000000000000000000" pitchFamily="2" charset="2"/>
              <a:buChar char="n"/>
            </a:pPr>
            <a:r>
              <a:rPr lang="zh-CN" altLang="en-US" sz="2400" b="1" dirty="0">
                <a:solidFill>
                  <a:srgbClr val="0000FF"/>
                </a:solidFill>
                <a:latin typeface="宋体" panose="02010600030101010101" pitchFamily="2" charset="-122"/>
              </a:rPr>
              <a:t>具体划分方法</a:t>
            </a:r>
          </a:p>
          <a:p>
            <a:pPr lvl="1" algn="just" eaLnBrk="1" hangingPunct="1">
              <a:buClr>
                <a:srgbClr val="FF0000"/>
              </a:buClr>
            </a:pPr>
            <a:r>
              <a:rPr lang="zh-CN" altLang="en-US" sz="2800" b="1" dirty="0">
                <a:latin typeface="宋体" panose="02010600030101010101" pitchFamily="2" charset="-122"/>
              </a:rPr>
              <a:t>选择中间元素：</a:t>
            </a:r>
          </a:p>
          <a:p>
            <a:pPr lvl="2" algn="just" eaLnBrk="1" hangingPunct="1">
              <a:buClr>
                <a:srgbClr val="FF0000"/>
              </a:buClr>
            </a:pPr>
            <a:r>
              <a:rPr lang="zh-CN" altLang="en-US" sz="2400" b="1" dirty="0">
                <a:latin typeface="宋体" panose="02010600030101010101" pitchFamily="2" charset="-122"/>
              </a:rPr>
              <a:t>多种选择方法</a:t>
            </a:r>
          </a:p>
          <a:p>
            <a:pPr lvl="2" algn="just" eaLnBrk="1" hangingPunct="1">
              <a:buClr>
                <a:srgbClr val="FF0000"/>
              </a:buClr>
            </a:pPr>
            <a:r>
              <a:rPr lang="zh-CN" altLang="en-US" sz="2400" b="1" dirty="0">
                <a:latin typeface="宋体" panose="02010600030101010101" pitchFamily="2" charset="-122"/>
              </a:rPr>
              <a:t>此处选择第一个元素作为中间元素</a:t>
            </a:r>
          </a:p>
          <a:p>
            <a:pPr lvl="1" algn="just" eaLnBrk="1" hangingPunct="1">
              <a:buClr>
                <a:srgbClr val="FF0000"/>
              </a:buClr>
            </a:pPr>
            <a:r>
              <a:rPr lang="zh-CN" altLang="en-US" sz="2800" b="1" dirty="0">
                <a:latin typeface="宋体" panose="02010600030101010101" pitchFamily="2" charset="-122"/>
              </a:rPr>
              <a:t>划分：</a:t>
            </a:r>
          </a:p>
          <a:p>
            <a:pPr lvl="2" algn="just" eaLnBrk="1" hangingPunct="1">
              <a:buFont typeface="Wingdings" panose="05000000000000000000" pitchFamily="2" charset="2"/>
              <a:buNone/>
            </a:pPr>
            <a:r>
              <a:rPr lang="en-US" altLang="zh-CN" sz="1800" b="1" dirty="0">
                <a:latin typeface="宋体" panose="02010600030101010101" pitchFamily="2" charset="-122"/>
              </a:rPr>
              <a:t>(1)</a:t>
            </a:r>
            <a:r>
              <a:rPr lang="zh-CN" altLang="en-US" sz="1800" b="1" dirty="0">
                <a:latin typeface="宋体" panose="02010600030101010101" pitchFamily="2" charset="-122"/>
              </a:rPr>
              <a:t>先保存该元素的值到其它位置，腾出其空间。</a:t>
            </a:r>
          </a:p>
          <a:p>
            <a:pPr lvl="2" algn="just" eaLnBrk="1" hangingPunct="1">
              <a:buFont typeface="Wingdings" panose="05000000000000000000" pitchFamily="2" charset="2"/>
              <a:buNone/>
            </a:pPr>
            <a:r>
              <a:rPr lang="en-US" altLang="zh-CN" sz="1800" b="1" dirty="0">
                <a:latin typeface="宋体" panose="02010600030101010101" pitchFamily="2" charset="-122"/>
              </a:rPr>
              <a:t>(2)</a:t>
            </a:r>
            <a:r>
              <a:rPr lang="zh-CN" altLang="en-US" sz="1800" b="1" dirty="0">
                <a:latin typeface="宋体" panose="02010600030101010101" pitchFamily="2" charset="-122"/>
              </a:rPr>
              <a:t>从后往前搜索比中间数小的一个元素，并将其放到前面的这个空位上。</a:t>
            </a:r>
          </a:p>
          <a:p>
            <a:pPr lvl="2" algn="just" eaLnBrk="1" hangingPunct="1">
              <a:buFont typeface="Wingdings" panose="05000000000000000000" pitchFamily="2" charset="2"/>
              <a:buNone/>
            </a:pPr>
            <a:r>
              <a:rPr lang="en-US" altLang="zh-CN" sz="1800" b="1" dirty="0">
                <a:latin typeface="宋体" panose="02010600030101010101" pitchFamily="2" charset="-122"/>
              </a:rPr>
              <a:t>(3)</a:t>
            </a:r>
            <a:r>
              <a:rPr lang="zh-CN" altLang="en-US" sz="1800" b="1" dirty="0">
                <a:latin typeface="宋体" panose="02010600030101010101" pitchFamily="2" charset="-122"/>
              </a:rPr>
              <a:t>从前往后搜索比中间数大的一个元素，并将其放到后面的这个位置上。</a:t>
            </a:r>
          </a:p>
          <a:p>
            <a:pPr lvl="2" algn="just" eaLnBrk="1" hangingPunct="1">
              <a:buFont typeface="Wingdings" panose="05000000000000000000" pitchFamily="2" charset="2"/>
              <a:buNone/>
            </a:pPr>
            <a:r>
              <a:rPr lang="en-US" altLang="zh-CN" sz="1800" b="1" dirty="0">
                <a:latin typeface="宋体" panose="02010600030101010101" pitchFamily="2" charset="-122"/>
              </a:rPr>
              <a:t>   </a:t>
            </a:r>
            <a:r>
              <a:rPr lang="zh-CN" altLang="en-US" sz="1800" b="1" dirty="0">
                <a:latin typeface="宋体" panose="02010600030101010101" pitchFamily="2" charset="-122"/>
              </a:rPr>
              <a:t>重复</a:t>
            </a:r>
            <a:r>
              <a:rPr lang="en-US" altLang="zh-CN" sz="1800" b="1" dirty="0">
                <a:latin typeface="宋体" panose="02010600030101010101" pitchFamily="2" charset="-122"/>
              </a:rPr>
              <a:t>(2)</a:t>
            </a:r>
            <a:r>
              <a:rPr lang="zh-CN" altLang="en-US" sz="1800" b="1" dirty="0">
                <a:latin typeface="宋体" panose="02010600030101010101" pitchFamily="2" charset="-122"/>
              </a:rPr>
              <a:t>、</a:t>
            </a:r>
            <a:r>
              <a:rPr lang="en-US" altLang="zh-CN" sz="1800" b="1" dirty="0">
                <a:latin typeface="宋体" panose="02010600030101010101" pitchFamily="2" charset="-122"/>
              </a:rPr>
              <a:t>(3)</a:t>
            </a:r>
            <a:r>
              <a:rPr lang="zh-CN" altLang="en-US" sz="1800" b="1" dirty="0">
                <a:latin typeface="宋体" panose="02010600030101010101" pitchFamily="2" charset="-122"/>
              </a:rPr>
              <a:t>，直到两边搜索的空位重合，此时，可将中间元素的值 </a:t>
            </a:r>
            <a:endParaRPr lang="en-US" altLang="zh-CN" sz="1800" b="1" dirty="0">
              <a:latin typeface="宋体" panose="02010600030101010101" pitchFamily="2" charset="-122"/>
            </a:endParaRPr>
          </a:p>
          <a:p>
            <a:pPr lvl="2" algn="just" eaLnBrk="1" hangingPunct="1">
              <a:buFont typeface="Wingdings" panose="05000000000000000000" pitchFamily="2" charset="2"/>
              <a:buNone/>
            </a:pPr>
            <a:r>
              <a:rPr lang="en-US" altLang="zh-CN" sz="1800" b="1" dirty="0">
                <a:latin typeface="宋体" panose="02010600030101010101" pitchFamily="2" charset="-122"/>
              </a:rPr>
              <a:t>   </a:t>
            </a:r>
            <a:r>
              <a:rPr lang="zh-CN" altLang="en-US" sz="1800" b="1" dirty="0">
                <a:latin typeface="宋体" panose="02010600030101010101" pitchFamily="2" charset="-122"/>
              </a:rPr>
              <a:t>放在该空位中。（至此，该位置的两边就是划分的两个部分）</a:t>
            </a:r>
          </a:p>
        </p:txBody>
      </p:sp>
      <p:grpSp>
        <p:nvGrpSpPr>
          <p:cNvPr id="6" name="组合 114"/>
          <p:cNvGrpSpPr/>
          <p:nvPr/>
        </p:nvGrpSpPr>
        <p:grpSpPr>
          <a:xfrm>
            <a:off x="-920421" y="144975"/>
            <a:ext cx="7076597" cy="763746"/>
            <a:chOff x="-572883" y="3380765"/>
            <a:chExt cx="7301815" cy="778237"/>
          </a:xfrm>
        </p:grpSpPr>
        <p:grpSp>
          <p:nvGrpSpPr>
            <p:cNvPr id="7" name="组合 105"/>
            <p:cNvGrpSpPr/>
            <p:nvPr/>
          </p:nvGrpSpPr>
          <p:grpSpPr>
            <a:xfrm>
              <a:off x="-572883" y="3380765"/>
              <a:ext cx="7301815" cy="778237"/>
              <a:chOff x="-572883" y="3380765"/>
              <a:chExt cx="7301815" cy="778237"/>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271746" y="978455"/>
            <a:ext cx="1912703"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快速排序</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85396029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7" dur="500"/>
                                        <p:tgtEl>
                                          <p:spTgt spid="23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32" dur="500"/>
                                        <p:tgtEl>
                                          <p:spTgt spid="23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37" dur="500"/>
                                        <p:tgtEl>
                                          <p:spTgt spid="23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42" dur="500"/>
                                        <p:tgtEl>
                                          <p:spTgt spid="235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47" dur="500"/>
                                        <p:tgtEl>
                                          <p:spTgt spid="235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52"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2" name="Rectangle 26"/>
          <p:cNvSpPr>
            <a:spLocks noChangeArrowheads="1"/>
          </p:cNvSpPr>
          <p:nvPr/>
        </p:nvSpPr>
        <p:spPr bwMode="auto">
          <a:xfrm>
            <a:off x="5508625" y="3616027"/>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dirty="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584" name="Rectangle 8"/>
          <p:cNvSpPr>
            <a:spLocks noChangeArrowheads="1"/>
          </p:cNvSpPr>
          <p:nvPr/>
        </p:nvSpPr>
        <p:spPr bwMode="auto">
          <a:xfrm>
            <a:off x="395288" y="3543002"/>
            <a:ext cx="514350" cy="523220"/>
          </a:xfrm>
          <a:prstGeom prst="rect">
            <a:avLst/>
          </a:prstGeom>
          <a:solidFill>
            <a:srgbClr val="92D050"/>
          </a:solidFill>
          <a:ln w="25400">
            <a:solidFill>
              <a:schemeClr val="tx1"/>
            </a:solidFill>
            <a:miter lim="800000"/>
            <a:headEnd/>
            <a:tailEnd/>
          </a:ln>
          <a:effectLst/>
        </p:spPr>
        <p:txBody>
          <a:bodyPr>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10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2BC5156-4E38-45D6-8135-8C83701ACE5B}" type="slidenum">
              <a:rPr lang="zh-CN" altLang="en-US">
                <a:latin typeface="Verdana" panose="020B0604030504040204" pitchFamily="34" charset="0"/>
                <a:ea typeface="宋体" panose="02010600030101010101" pitchFamily="2" charset="-122"/>
              </a:rPr>
              <a:pPr/>
              <a:t>24</a:t>
            </a:fld>
            <a:endParaRPr lang="en-US" altLang="zh-CN">
              <a:latin typeface="Verdana" panose="020B0604030504040204" pitchFamily="34" charset="0"/>
              <a:ea typeface="宋体" panose="02010600030101010101" pitchFamily="2" charset="-122"/>
            </a:endParaRPr>
          </a:p>
        </p:txBody>
      </p:sp>
      <p:sp>
        <p:nvSpPr>
          <p:cNvPr id="23555" name="Rectangle 2"/>
          <p:cNvSpPr>
            <a:spLocks noGrp="1" noChangeArrowheads="1"/>
          </p:cNvSpPr>
          <p:nvPr>
            <p:ph type="body" idx="1"/>
          </p:nvPr>
        </p:nvSpPr>
        <p:spPr>
          <a:xfrm>
            <a:off x="438245" y="1407166"/>
            <a:ext cx="7772400" cy="1081087"/>
          </a:xfrm>
        </p:spPr>
        <p:txBody>
          <a:bodyPr/>
          <a:lstStyle/>
          <a:p>
            <a:pPr eaLnBrk="1" hangingPunct="1">
              <a:buClr>
                <a:srgbClr val="FF0000"/>
              </a:buClr>
              <a:buFont typeface="Wingdings" panose="05000000000000000000" pitchFamily="2" charset="2"/>
              <a:buChar char="ü"/>
            </a:pPr>
            <a:r>
              <a:rPr lang="zh-CN" altLang="en-US" sz="2800" dirty="0"/>
              <a:t>用快速排序算法对数据表从小到大进行排序。</a:t>
            </a:r>
          </a:p>
          <a:p>
            <a:pPr eaLnBrk="1" hangingPunct="1">
              <a:buFont typeface="Wingdings" panose="05000000000000000000" pitchFamily="2" charset="2"/>
              <a:buNone/>
            </a:pPr>
            <a:r>
              <a:rPr lang="zh-CN" altLang="en-US" sz="2800" dirty="0"/>
              <a:t>    </a:t>
            </a:r>
            <a:r>
              <a:rPr lang="en-US" altLang="zh-CN" sz="2800" dirty="0"/>
              <a:t>A=(12,</a:t>
            </a:r>
            <a:r>
              <a:rPr lang="en-US" altLang="zh-CN" sz="2800" b="1" dirty="0">
                <a:solidFill>
                  <a:srgbClr val="3366CC"/>
                </a:solidFill>
              </a:rPr>
              <a:t>5</a:t>
            </a:r>
            <a:r>
              <a:rPr lang="en-US" altLang="zh-CN" sz="2800" dirty="0"/>
              <a:t>,4,19,25,1,34,7,10,23,8,5)</a:t>
            </a:r>
          </a:p>
        </p:txBody>
      </p:sp>
      <p:sp>
        <p:nvSpPr>
          <p:cNvPr id="24580" name="Rectangle 4"/>
          <p:cNvSpPr>
            <a:spLocks noChangeArrowheads="1"/>
          </p:cNvSpPr>
          <p:nvPr/>
        </p:nvSpPr>
        <p:spPr bwMode="auto">
          <a:xfrm>
            <a:off x="190500" y="2276177"/>
            <a:ext cx="995363" cy="579438"/>
          </a:xfrm>
          <a:prstGeom prst="rect">
            <a:avLst/>
          </a:prstGeom>
          <a:noFill/>
          <a:ln w="9525">
            <a:noFill/>
            <a:miter lim="800000"/>
            <a:headEnd/>
            <a:tailEnd/>
          </a:ln>
          <a:effectLst/>
        </p:spPr>
        <p:txBody>
          <a:bodyPr wrap="none">
            <a:spAutoFit/>
          </a:bodyPr>
          <a:lstStyle/>
          <a:p>
            <a:pPr eaLnBrk="1" hangingPunct="1">
              <a:defRPr/>
            </a:pPr>
            <a:r>
              <a:rPr lang="zh-CN" altLang="en-US" sz="3200">
                <a:effectLst>
                  <a:outerShdw blurRad="38100" dist="38100" dir="2700000" algn="tl">
                    <a:srgbClr val="C0C0C0"/>
                  </a:outerShdw>
                </a:effectLst>
                <a:latin typeface="Times New Roman" pitchFamily="18" charset="0"/>
                <a:ea typeface="宋体" pitchFamily="2" charset="-122"/>
              </a:rPr>
              <a:t>解</a:t>
            </a:r>
            <a:r>
              <a:rPr lang="zh-CN" altLang="en-US" sz="3200">
                <a:effectLst>
                  <a:outerShdw blurRad="38100" dist="38100" dir="2700000" algn="tl">
                    <a:srgbClr val="C0C0C0"/>
                  </a:outerShdw>
                </a:effectLst>
                <a:latin typeface="Times New Roman" pitchFamily="18" charset="0"/>
                <a:ea typeface="宋体" pitchFamily="2" charset="-122"/>
                <a:sym typeface="Wingdings" pitchFamily="2" charset="2"/>
              </a:rPr>
              <a:t>：</a:t>
            </a:r>
          </a:p>
        </p:txBody>
      </p:sp>
      <p:sp>
        <p:nvSpPr>
          <p:cNvPr id="24581" name="Rectangle 5"/>
          <p:cNvSpPr>
            <a:spLocks noChangeArrowheads="1"/>
          </p:cNvSpPr>
          <p:nvPr/>
        </p:nvSpPr>
        <p:spPr bwMode="auto">
          <a:xfrm>
            <a:off x="107950" y="2852440"/>
            <a:ext cx="8929688" cy="64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en-US" altLang="zh-CN" sz="2800">
                <a:latin typeface="Times New Roman" panose="02020603050405020304" pitchFamily="18" charset="0"/>
                <a:sym typeface="Wingdings" panose="05000000000000000000" pitchFamily="2" charset="2"/>
              </a:rPr>
              <a:t>( 12     </a:t>
            </a:r>
            <a:r>
              <a:rPr lang="en-US" altLang="zh-CN" sz="2800" b="1">
                <a:solidFill>
                  <a:srgbClr val="3366CC"/>
                </a:solidFill>
                <a:latin typeface="Times New Roman" panose="02020603050405020304" pitchFamily="18" charset="0"/>
                <a:sym typeface="Wingdings" panose="05000000000000000000" pitchFamily="2" charset="2"/>
              </a:rPr>
              <a:t>5</a:t>
            </a:r>
            <a:r>
              <a:rPr lang="en-US" altLang="zh-CN" sz="2800">
                <a:latin typeface="Times New Roman" panose="02020603050405020304" pitchFamily="18" charset="0"/>
                <a:sym typeface="Wingdings" panose="05000000000000000000" pitchFamily="2" charset="2"/>
              </a:rPr>
              <a:t>     4    19   25    1    34    7    10    23    8     5)</a:t>
            </a:r>
            <a:endParaRPr lang="en-US" altLang="zh-CN" sz="2800">
              <a:latin typeface="Times New Roman" panose="02020603050405020304" pitchFamily="18" charset="0"/>
            </a:endParaRPr>
          </a:p>
        </p:txBody>
      </p:sp>
      <p:sp>
        <p:nvSpPr>
          <p:cNvPr id="24582" name="Rectangle 6"/>
          <p:cNvSpPr>
            <a:spLocks noChangeArrowheads="1"/>
          </p:cNvSpPr>
          <p:nvPr/>
        </p:nvSpPr>
        <p:spPr bwMode="auto">
          <a:xfrm>
            <a:off x="468313" y="35731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24583" name="Rectangle 7"/>
          <p:cNvSpPr>
            <a:spLocks noChangeArrowheads="1"/>
          </p:cNvSpPr>
          <p:nvPr/>
        </p:nvSpPr>
        <p:spPr bwMode="auto">
          <a:xfrm>
            <a:off x="1042988" y="2349202"/>
            <a:ext cx="1020762" cy="579438"/>
          </a:xfrm>
          <a:prstGeom prst="rect">
            <a:avLst/>
          </a:prstGeom>
          <a:noFill/>
          <a:ln w="9525">
            <a:noFill/>
            <a:miter lim="800000"/>
            <a:headEnd/>
            <a:tailEnd/>
          </a:ln>
          <a:effectLst/>
        </p:spPr>
        <p:txBody>
          <a:bodyPr wrap="none">
            <a:spAutoFit/>
          </a:bodyPr>
          <a:lstStyle/>
          <a:p>
            <a:pPr eaLnBrk="1" hangingPunct="1">
              <a:defRPr/>
            </a:pPr>
            <a:r>
              <a:rPr lang="en-US" altLang="zh-CN" sz="3200">
                <a:effectLst>
                  <a:outerShdw blurRad="38100" dist="38100" dir="2700000" algn="tl">
                    <a:srgbClr val="C0C0C0"/>
                  </a:outerShdw>
                </a:effectLst>
                <a:latin typeface="Times New Roman" pitchFamily="18" charset="0"/>
                <a:ea typeface="宋体" pitchFamily="2" charset="-122"/>
                <a:sym typeface="Wingdings" pitchFamily="2" charset="2"/>
              </a:rPr>
              <a:t>x=12</a:t>
            </a:r>
          </a:p>
        </p:txBody>
      </p:sp>
      <p:sp>
        <p:nvSpPr>
          <p:cNvPr id="24585" name="Rectangle 9"/>
          <p:cNvSpPr>
            <a:spLocks noChangeArrowheads="1"/>
          </p:cNvSpPr>
          <p:nvPr/>
        </p:nvSpPr>
        <p:spPr bwMode="auto">
          <a:xfrm>
            <a:off x="5508625" y="3616027"/>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4586" name="Rectangle 10"/>
          <p:cNvSpPr>
            <a:spLocks noChangeArrowheads="1"/>
          </p:cNvSpPr>
          <p:nvPr/>
        </p:nvSpPr>
        <p:spPr bwMode="auto">
          <a:xfrm>
            <a:off x="8378825" y="3543002"/>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587" name="Rectangle 11"/>
          <p:cNvSpPr>
            <a:spLocks noChangeArrowheads="1"/>
          </p:cNvSpPr>
          <p:nvPr/>
        </p:nvSpPr>
        <p:spPr bwMode="auto">
          <a:xfrm>
            <a:off x="1187450" y="3573165"/>
            <a:ext cx="36420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rgbClr val="3366CC"/>
                </a:solidFill>
                <a:latin typeface="Times New Roman" panose="02020603050405020304" pitchFamily="18" charset="0"/>
                <a:sym typeface="Wingdings" panose="05000000000000000000" pitchFamily="2" charset="2"/>
              </a:rPr>
              <a:t>5</a:t>
            </a:r>
          </a:p>
        </p:txBody>
      </p:sp>
      <p:sp>
        <p:nvSpPr>
          <p:cNvPr id="24588" name="Rectangle 12"/>
          <p:cNvSpPr>
            <a:spLocks noChangeArrowheads="1"/>
          </p:cNvSpPr>
          <p:nvPr/>
        </p:nvSpPr>
        <p:spPr bwMode="auto">
          <a:xfrm>
            <a:off x="1908175" y="35731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sp>
        <p:nvSpPr>
          <p:cNvPr id="24589" name="Rectangle 13"/>
          <p:cNvSpPr>
            <a:spLocks noChangeArrowheads="1"/>
          </p:cNvSpPr>
          <p:nvPr/>
        </p:nvSpPr>
        <p:spPr bwMode="auto">
          <a:xfrm>
            <a:off x="8316913" y="3573165"/>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19</a:t>
            </a:r>
          </a:p>
        </p:txBody>
      </p:sp>
      <p:sp>
        <p:nvSpPr>
          <p:cNvPr id="24590" name="Rectangle 14"/>
          <p:cNvSpPr>
            <a:spLocks noChangeArrowheads="1"/>
          </p:cNvSpPr>
          <p:nvPr/>
        </p:nvSpPr>
        <p:spPr bwMode="auto">
          <a:xfrm>
            <a:off x="2555875" y="357316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591" name="Rectangle 15"/>
          <p:cNvSpPr>
            <a:spLocks noChangeArrowheads="1"/>
          </p:cNvSpPr>
          <p:nvPr/>
        </p:nvSpPr>
        <p:spPr bwMode="auto">
          <a:xfrm>
            <a:off x="2627313" y="35731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8</a:t>
            </a:r>
          </a:p>
        </p:txBody>
      </p:sp>
      <p:sp>
        <p:nvSpPr>
          <p:cNvPr id="24592" name="Rectangle 16"/>
          <p:cNvSpPr>
            <a:spLocks noChangeArrowheads="1"/>
          </p:cNvSpPr>
          <p:nvPr/>
        </p:nvSpPr>
        <p:spPr bwMode="auto">
          <a:xfrm>
            <a:off x="7667625" y="3543002"/>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593" name="Rectangle 17"/>
          <p:cNvSpPr>
            <a:spLocks noChangeArrowheads="1"/>
          </p:cNvSpPr>
          <p:nvPr/>
        </p:nvSpPr>
        <p:spPr bwMode="auto">
          <a:xfrm>
            <a:off x="7667625" y="3543002"/>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25</a:t>
            </a:r>
          </a:p>
        </p:txBody>
      </p:sp>
      <p:sp>
        <p:nvSpPr>
          <p:cNvPr id="24594" name="Rectangle 18"/>
          <p:cNvSpPr>
            <a:spLocks noChangeArrowheads="1"/>
          </p:cNvSpPr>
          <p:nvPr/>
        </p:nvSpPr>
        <p:spPr bwMode="auto">
          <a:xfrm>
            <a:off x="3348038" y="357316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595" name="Rectangle 19"/>
          <p:cNvSpPr>
            <a:spLocks noChangeArrowheads="1"/>
          </p:cNvSpPr>
          <p:nvPr/>
        </p:nvSpPr>
        <p:spPr bwMode="auto">
          <a:xfrm>
            <a:off x="6948488" y="3543002"/>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23</a:t>
            </a:r>
          </a:p>
        </p:txBody>
      </p:sp>
      <p:sp>
        <p:nvSpPr>
          <p:cNvPr id="24596" name="Rectangle 20"/>
          <p:cNvSpPr>
            <a:spLocks noChangeArrowheads="1"/>
          </p:cNvSpPr>
          <p:nvPr/>
        </p:nvSpPr>
        <p:spPr bwMode="auto">
          <a:xfrm>
            <a:off x="3276600" y="3573165"/>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10</a:t>
            </a:r>
          </a:p>
        </p:txBody>
      </p:sp>
      <p:sp>
        <p:nvSpPr>
          <p:cNvPr id="24597" name="Rectangle 21"/>
          <p:cNvSpPr>
            <a:spLocks noChangeArrowheads="1"/>
          </p:cNvSpPr>
          <p:nvPr/>
        </p:nvSpPr>
        <p:spPr bwMode="auto">
          <a:xfrm>
            <a:off x="6300788" y="3587452"/>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598" name="Rectangle 22"/>
          <p:cNvSpPr>
            <a:spLocks noChangeArrowheads="1"/>
          </p:cNvSpPr>
          <p:nvPr/>
        </p:nvSpPr>
        <p:spPr bwMode="auto">
          <a:xfrm>
            <a:off x="4052888" y="3644602"/>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1</a:t>
            </a:r>
          </a:p>
        </p:txBody>
      </p:sp>
      <p:sp>
        <p:nvSpPr>
          <p:cNvPr id="24599" name="Rectangle 23"/>
          <p:cNvSpPr>
            <a:spLocks noChangeArrowheads="1"/>
          </p:cNvSpPr>
          <p:nvPr/>
        </p:nvSpPr>
        <p:spPr bwMode="auto">
          <a:xfrm>
            <a:off x="6311900" y="3616027"/>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34</a:t>
            </a:r>
          </a:p>
        </p:txBody>
      </p:sp>
      <p:sp>
        <p:nvSpPr>
          <p:cNvPr id="24600" name="Rectangle 24"/>
          <p:cNvSpPr>
            <a:spLocks noChangeArrowheads="1"/>
          </p:cNvSpPr>
          <p:nvPr/>
        </p:nvSpPr>
        <p:spPr bwMode="auto">
          <a:xfrm>
            <a:off x="4716463" y="3616027"/>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01" name="Rectangle 25"/>
          <p:cNvSpPr>
            <a:spLocks noChangeArrowheads="1"/>
          </p:cNvSpPr>
          <p:nvPr/>
        </p:nvSpPr>
        <p:spPr bwMode="auto">
          <a:xfrm>
            <a:off x="4787900" y="3641427"/>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7</a:t>
            </a:r>
          </a:p>
        </p:txBody>
      </p:sp>
      <p:grpSp>
        <p:nvGrpSpPr>
          <p:cNvPr id="2" name="Group 27"/>
          <p:cNvGrpSpPr>
            <a:grpSpLocks/>
          </p:cNvGrpSpPr>
          <p:nvPr/>
        </p:nvGrpSpPr>
        <p:grpSpPr bwMode="auto">
          <a:xfrm>
            <a:off x="34925" y="3568402"/>
            <a:ext cx="5473700" cy="523875"/>
            <a:chOff x="0" y="0"/>
            <a:chExt cx="3448" cy="330"/>
          </a:xfrm>
        </p:grpSpPr>
        <p:sp>
          <p:nvSpPr>
            <p:cNvPr id="24604" name="Rectangle 28"/>
            <p:cNvSpPr>
              <a:spLocks noChangeArrowheads="1"/>
            </p:cNvSpPr>
            <p:nvPr/>
          </p:nvSpPr>
          <p:spPr bwMode="auto">
            <a:xfrm>
              <a:off x="0" y="0"/>
              <a:ext cx="18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Garamond" panose="02020404030301010803" pitchFamily="18" charset="0"/>
                  <a:ea typeface="宋体" panose="02010600030101010101" pitchFamily="2" charset="-122"/>
                  <a:sym typeface="Wingdings" panose="05000000000000000000" pitchFamily="2" charset="2"/>
                </a:rPr>
                <a:t>(</a:t>
              </a:r>
            </a:p>
          </p:txBody>
        </p:sp>
        <p:sp>
          <p:nvSpPr>
            <p:cNvPr id="24605" name="Rectangle 29"/>
            <p:cNvSpPr>
              <a:spLocks noChangeArrowheads="1"/>
            </p:cNvSpPr>
            <p:nvPr/>
          </p:nvSpPr>
          <p:spPr bwMode="auto">
            <a:xfrm>
              <a:off x="3266" y="0"/>
              <a:ext cx="18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Garamond" panose="02020404030301010803" pitchFamily="18" charset="0"/>
                  <a:ea typeface="宋体" panose="02010600030101010101" pitchFamily="2" charset="-122"/>
                  <a:sym typeface="Wingdings" panose="05000000000000000000" pitchFamily="2" charset="2"/>
                </a:rPr>
                <a:t>)</a:t>
              </a:r>
            </a:p>
          </p:txBody>
        </p:sp>
      </p:grpSp>
      <p:grpSp>
        <p:nvGrpSpPr>
          <p:cNvPr id="3" name="Group 30"/>
          <p:cNvGrpSpPr>
            <a:grpSpLocks/>
          </p:cNvGrpSpPr>
          <p:nvPr/>
        </p:nvGrpSpPr>
        <p:grpSpPr bwMode="auto">
          <a:xfrm>
            <a:off x="6011863" y="3500140"/>
            <a:ext cx="3113088" cy="596900"/>
            <a:chOff x="0" y="0"/>
            <a:chExt cx="1961" cy="376"/>
          </a:xfrm>
        </p:grpSpPr>
        <p:sp>
          <p:nvSpPr>
            <p:cNvPr id="24607" name="Rectangle 31"/>
            <p:cNvSpPr>
              <a:spLocks noChangeArrowheads="1"/>
            </p:cNvSpPr>
            <p:nvPr/>
          </p:nvSpPr>
          <p:spPr bwMode="auto">
            <a:xfrm>
              <a:off x="0" y="46"/>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08" name="Rectangle 32"/>
            <p:cNvSpPr>
              <a:spLocks noChangeArrowheads="1"/>
            </p:cNvSpPr>
            <p:nvPr/>
          </p:nvSpPr>
          <p:spPr bwMode="auto">
            <a:xfrm>
              <a:off x="1769"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sp>
        <p:nvSpPr>
          <p:cNvPr id="24609" name="Rectangle 33"/>
          <p:cNvSpPr>
            <a:spLocks noChangeArrowheads="1"/>
          </p:cNvSpPr>
          <p:nvPr/>
        </p:nvSpPr>
        <p:spPr bwMode="auto">
          <a:xfrm>
            <a:off x="395288" y="443676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10" name="Rectangle 34"/>
          <p:cNvSpPr>
            <a:spLocks noChangeArrowheads="1"/>
          </p:cNvSpPr>
          <p:nvPr/>
        </p:nvSpPr>
        <p:spPr bwMode="auto">
          <a:xfrm>
            <a:off x="4787900" y="4433590"/>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7</a:t>
            </a:r>
          </a:p>
        </p:txBody>
      </p:sp>
      <p:sp>
        <p:nvSpPr>
          <p:cNvPr id="24611" name="Rectangle 35"/>
          <p:cNvSpPr>
            <a:spLocks noChangeArrowheads="1"/>
          </p:cNvSpPr>
          <p:nvPr/>
        </p:nvSpPr>
        <p:spPr bwMode="auto">
          <a:xfrm>
            <a:off x="452438" y="44367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1</a:t>
            </a:r>
          </a:p>
        </p:txBody>
      </p:sp>
      <p:sp>
        <p:nvSpPr>
          <p:cNvPr id="24612" name="Rectangle 36"/>
          <p:cNvSpPr>
            <a:spLocks noChangeArrowheads="1"/>
          </p:cNvSpPr>
          <p:nvPr/>
        </p:nvSpPr>
        <p:spPr bwMode="auto">
          <a:xfrm>
            <a:off x="4067175" y="436056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13" name="Rectangle 37"/>
          <p:cNvSpPr>
            <a:spLocks noChangeArrowheads="1"/>
          </p:cNvSpPr>
          <p:nvPr/>
        </p:nvSpPr>
        <p:spPr bwMode="auto">
          <a:xfrm>
            <a:off x="1187450" y="4419302"/>
            <a:ext cx="36420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rgbClr val="3366CC"/>
                </a:solidFill>
                <a:latin typeface="Times New Roman" panose="02020603050405020304" pitchFamily="18" charset="0"/>
                <a:sym typeface="Wingdings" panose="05000000000000000000" pitchFamily="2" charset="2"/>
              </a:rPr>
              <a:t>5</a:t>
            </a:r>
          </a:p>
        </p:txBody>
      </p:sp>
      <p:sp>
        <p:nvSpPr>
          <p:cNvPr id="24614" name="Rectangle 38"/>
          <p:cNvSpPr>
            <a:spLocks noChangeArrowheads="1"/>
          </p:cNvSpPr>
          <p:nvPr/>
        </p:nvSpPr>
        <p:spPr bwMode="auto">
          <a:xfrm>
            <a:off x="1908175" y="44367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sp>
        <p:nvSpPr>
          <p:cNvPr id="24615" name="Rectangle 39"/>
          <p:cNvSpPr>
            <a:spLocks noChangeArrowheads="1"/>
          </p:cNvSpPr>
          <p:nvPr/>
        </p:nvSpPr>
        <p:spPr bwMode="auto">
          <a:xfrm>
            <a:off x="4140200" y="43605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8</a:t>
            </a:r>
          </a:p>
        </p:txBody>
      </p:sp>
      <p:sp>
        <p:nvSpPr>
          <p:cNvPr id="24616" name="Rectangle 40"/>
          <p:cNvSpPr>
            <a:spLocks noChangeArrowheads="1"/>
          </p:cNvSpPr>
          <p:nvPr/>
        </p:nvSpPr>
        <p:spPr bwMode="auto">
          <a:xfrm>
            <a:off x="2555875" y="4476452"/>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17" name="Rectangle 41"/>
          <p:cNvSpPr>
            <a:spLocks noChangeArrowheads="1"/>
          </p:cNvSpPr>
          <p:nvPr/>
        </p:nvSpPr>
        <p:spPr bwMode="auto">
          <a:xfrm>
            <a:off x="3276600" y="44335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10</a:t>
            </a:r>
          </a:p>
        </p:txBody>
      </p:sp>
      <p:sp>
        <p:nvSpPr>
          <p:cNvPr id="24618" name="Rectangle 42"/>
          <p:cNvSpPr>
            <a:spLocks noChangeArrowheads="1"/>
          </p:cNvSpPr>
          <p:nvPr/>
        </p:nvSpPr>
        <p:spPr bwMode="auto">
          <a:xfrm>
            <a:off x="2627313" y="4505027"/>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grpSp>
        <p:nvGrpSpPr>
          <p:cNvPr id="4" name="Group 43"/>
          <p:cNvGrpSpPr>
            <a:grpSpLocks/>
          </p:cNvGrpSpPr>
          <p:nvPr/>
        </p:nvGrpSpPr>
        <p:grpSpPr bwMode="auto">
          <a:xfrm>
            <a:off x="107950" y="4436765"/>
            <a:ext cx="2376488" cy="523875"/>
            <a:chOff x="0" y="0"/>
            <a:chExt cx="1497" cy="330"/>
          </a:xfrm>
        </p:grpSpPr>
        <p:sp>
          <p:nvSpPr>
            <p:cNvPr id="24620" name="Rectangle 44"/>
            <p:cNvSpPr>
              <a:spLocks noChangeArrowheads="1"/>
            </p:cNvSpPr>
            <p:nvPr/>
          </p:nvSpPr>
          <p:spPr bwMode="auto">
            <a:xfrm>
              <a:off x="0" y="0"/>
              <a:ext cx="18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Garamond" panose="02020404030301010803" pitchFamily="18" charset="0"/>
                  <a:ea typeface="宋体" panose="02010600030101010101" pitchFamily="2" charset="-122"/>
                  <a:sym typeface="Wingdings" panose="05000000000000000000" pitchFamily="2" charset="2"/>
                </a:rPr>
                <a:t>(</a:t>
              </a:r>
            </a:p>
          </p:txBody>
        </p:sp>
        <p:sp>
          <p:nvSpPr>
            <p:cNvPr id="24621" name="Rectangle 45"/>
            <p:cNvSpPr>
              <a:spLocks noChangeArrowheads="1"/>
            </p:cNvSpPr>
            <p:nvPr/>
          </p:nvSpPr>
          <p:spPr bwMode="auto">
            <a:xfrm>
              <a:off x="1315" y="0"/>
              <a:ext cx="18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Garamond" panose="02020404030301010803" pitchFamily="18" charset="0"/>
                  <a:ea typeface="宋体" panose="02010600030101010101" pitchFamily="2" charset="-122"/>
                  <a:sym typeface="Wingdings" panose="05000000000000000000" pitchFamily="2" charset="2"/>
                </a:rPr>
                <a:t>)</a:t>
              </a:r>
            </a:p>
          </p:txBody>
        </p:sp>
      </p:grpSp>
      <p:grpSp>
        <p:nvGrpSpPr>
          <p:cNvPr id="5" name="Group 46"/>
          <p:cNvGrpSpPr>
            <a:grpSpLocks/>
          </p:cNvGrpSpPr>
          <p:nvPr/>
        </p:nvGrpSpPr>
        <p:grpSpPr bwMode="auto">
          <a:xfrm>
            <a:off x="3132138" y="4430415"/>
            <a:ext cx="2176463" cy="527050"/>
            <a:chOff x="0" y="0"/>
            <a:chExt cx="1371" cy="332"/>
          </a:xfrm>
        </p:grpSpPr>
        <p:sp>
          <p:nvSpPr>
            <p:cNvPr id="24623" name="Rectangle 47"/>
            <p:cNvSpPr>
              <a:spLocks noChangeArrowheads="1"/>
            </p:cNvSpPr>
            <p:nvPr/>
          </p:nvSpPr>
          <p:spPr bwMode="auto">
            <a:xfrm>
              <a:off x="0" y="2"/>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24" name="Rectangle 48"/>
            <p:cNvSpPr>
              <a:spLocks noChangeArrowheads="1"/>
            </p:cNvSpPr>
            <p:nvPr/>
          </p:nvSpPr>
          <p:spPr bwMode="auto">
            <a:xfrm>
              <a:off x="1179"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sp>
        <p:nvSpPr>
          <p:cNvPr id="24625" name="Rectangle 49"/>
          <p:cNvSpPr>
            <a:spLocks noChangeArrowheads="1"/>
          </p:cNvSpPr>
          <p:nvPr/>
        </p:nvSpPr>
        <p:spPr bwMode="auto">
          <a:xfrm>
            <a:off x="5435600" y="44335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4626" name="Rectangle 50"/>
          <p:cNvSpPr>
            <a:spLocks noChangeArrowheads="1"/>
          </p:cNvSpPr>
          <p:nvPr/>
        </p:nvSpPr>
        <p:spPr bwMode="auto">
          <a:xfrm>
            <a:off x="6300788" y="440501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27" name="Rectangle 51"/>
          <p:cNvSpPr>
            <a:spLocks noChangeArrowheads="1"/>
          </p:cNvSpPr>
          <p:nvPr/>
        </p:nvSpPr>
        <p:spPr bwMode="auto">
          <a:xfrm>
            <a:off x="6300788" y="4405015"/>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19</a:t>
            </a:r>
          </a:p>
        </p:txBody>
      </p:sp>
      <p:sp>
        <p:nvSpPr>
          <p:cNvPr id="24628" name="Rectangle 52"/>
          <p:cNvSpPr>
            <a:spLocks noChangeArrowheads="1"/>
          </p:cNvSpPr>
          <p:nvPr/>
        </p:nvSpPr>
        <p:spPr bwMode="auto">
          <a:xfrm>
            <a:off x="8388350" y="440501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29" name="Rectangle 53"/>
          <p:cNvSpPr>
            <a:spLocks noChangeArrowheads="1"/>
          </p:cNvSpPr>
          <p:nvPr/>
        </p:nvSpPr>
        <p:spPr bwMode="auto">
          <a:xfrm>
            <a:off x="6948488" y="4405015"/>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23</a:t>
            </a:r>
          </a:p>
        </p:txBody>
      </p:sp>
      <p:sp>
        <p:nvSpPr>
          <p:cNvPr id="24630" name="Rectangle 54"/>
          <p:cNvSpPr>
            <a:spLocks noChangeArrowheads="1"/>
          </p:cNvSpPr>
          <p:nvPr/>
        </p:nvSpPr>
        <p:spPr bwMode="auto">
          <a:xfrm>
            <a:off x="7667625" y="440184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25</a:t>
            </a:r>
          </a:p>
        </p:txBody>
      </p:sp>
      <p:sp>
        <p:nvSpPr>
          <p:cNvPr id="24631" name="Rectangle 55"/>
          <p:cNvSpPr>
            <a:spLocks noChangeArrowheads="1"/>
          </p:cNvSpPr>
          <p:nvPr/>
        </p:nvSpPr>
        <p:spPr bwMode="auto">
          <a:xfrm>
            <a:off x="8388350" y="4336752"/>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dirty="0">
                <a:effectLst>
                  <a:outerShdw blurRad="38100" dist="38100" dir="2700000" algn="tl">
                    <a:srgbClr val="C0C0C0"/>
                  </a:outerShdw>
                </a:effectLst>
                <a:latin typeface="Times New Roman" pitchFamily="18" charset="0"/>
                <a:ea typeface="宋体" pitchFamily="2" charset="-122"/>
                <a:sym typeface="Wingdings" pitchFamily="2" charset="2"/>
              </a:rPr>
              <a:t>34</a:t>
            </a:r>
          </a:p>
        </p:txBody>
      </p:sp>
      <p:grpSp>
        <p:nvGrpSpPr>
          <p:cNvPr id="6" name="Group 56"/>
          <p:cNvGrpSpPr>
            <a:grpSpLocks/>
          </p:cNvGrpSpPr>
          <p:nvPr/>
        </p:nvGrpSpPr>
        <p:grpSpPr bwMode="auto">
          <a:xfrm>
            <a:off x="6011863" y="4430415"/>
            <a:ext cx="2393949" cy="527050"/>
            <a:chOff x="0" y="0"/>
            <a:chExt cx="1508" cy="332"/>
          </a:xfrm>
        </p:grpSpPr>
        <p:sp>
          <p:nvSpPr>
            <p:cNvPr id="24633" name="Rectangle 57"/>
            <p:cNvSpPr>
              <a:spLocks noChangeArrowheads="1"/>
            </p:cNvSpPr>
            <p:nvPr/>
          </p:nvSpPr>
          <p:spPr bwMode="auto">
            <a:xfrm>
              <a:off x="0" y="2"/>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34" name="Rectangle 58"/>
            <p:cNvSpPr>
              <a:spLocks noChangeArrowheads="1"/>
            </p:cNvSpPr>
            <p:nvPr/>
          </p:nvSpPr>
          <p:spPr bwMode="auto">
            <a:xfrm>
              <a:off x="1316"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sp>
        <p:nvSpPr>
          <p:cNvPr id="24635" name="Rectangle 59"/>
          <p:cNvSpPr>
            <a:spLocks noChangeArrowheads="1"/>
          </p:cNvSpPr>
          <p:nvPr/>
        </p:nvSpPr>
        <p:spPr bwMode="auto">
          <a:xfrm>
            <a:off x="395288" y="530036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36" name="Rectangle 60"/>
          <p:cNvSpPr>
            <a:spLocks noChangeArrowheads="1"/>
          </p:cNvSpPr>
          <p:nvPr/>
        </p:nvSpPr>
        <p:spPr bwMode="auto">
          <a:xfrm>
            <a:off x="1908175" y="5297190"/>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sp>
        <p:nvSpPr>
          <p:cNvPr id="24637" name="Rectangle 61"/>
          <p:cNvSpPr>
            <a:spLocks noChangeArrowheads="1"/>
          </p:cNvSpPr>
          <p:nvPr/>
        </p:nvSpPr>
        <p:spPr bwMode="auto">
          <a:xfrm>
            <a:off x="1187450" y="5297190"/>
            <a:ext cx="36420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rgbClr val="3366CC"/>
                </a:solidFill>
                <a:latin typeface="Times New Roman" panose="02020603050405020304" pitchFamily="18" charset="0"/>
                <a:sym typeface="Wingdings" panose="05000000000000000000" pitchFamily="2" charset="2"/>
              </a:rPr>
              <a:t>5</a:t>
            </a:r>
          </a:p>
        </p:txBody>
      </p:sp>
      <p:sp>
        <p:nvSpPr>
          <p:cNvPr id="24638" name="Rectangle 62"/>
          <p:cNvSpPr>
            <a:spLocks noChangeArrowheads="1"/>
          </p:cNvSpPr>
          <p:nvPr/>
        </p:nvSpPr>
        <p:spPr bwMode="auto">
          <a:xfrm>
            <a:off x="468313" y="53003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1</a:t>
            </a:r>
          </a:p>
        </p:txBody>
      </p:sp>
      <p:sp>
        <p:nvSpPr>
          <p:cNvPr id="24639" name="Rectangle 63"/>
          <p:cNvSpPr>
            <a:spLocks noChangeArrowheads="1"/>
          </p:cNvSpPr>
          <p:nvPr/>
        </p:nvSpPr>
        <p:spPr bwMode="auto">
          <a:xfrm>
            <a:off x="2627313" y="5297190"/>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24640" name="Rectangle 64"/>
          <p:cNvSpPr>
            <a:spLocks noChangeArrowheads="1"/>
          </p:cNvSpPr>
          <p:nvPr/>
        </p:nvSpPr>
        <p:spPr bwMode="auto">
          <a:xfrm>
            <a:off x="3336925" y="5271790"/>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41" name="Rectangle 65"/>
          <p:cNvSpPr>
            <a:spLocks noChangeArrowheads="1"/>
          </p:cNvSpPr>
          <p:nvPr/>
        </p:nvSpPr>
        <p:spPr bwMode="auto">
          <a:xfrm>
            <a:off x="3408363" y="5271790"/>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7</a:t>
            </a:r>
          </a:p>
        </p:txBody>
      </p:sp>
      <p:sp>
        <p:nvSpPr>
          <p:cNvPr id="24642" name="Rectangle 66"/>
          <p:cNvSpPr>
            <a:spLocks noChangeArrowheads="1"/>
          </p:cNvSpPr>
          <p:nvPr/>
        </p:nvSpPr>
        <p:spPr bwMode="auto">
          <a:xfrm>
            <a:off x="4716463" y="530036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43" name="Rectangle 67"/>
          <p:cNvSpPr>
            <a:spLocks noChangeArrowheads="1"/>
          </p:cNvSpPr>
          <p:nvPr/>
        </p:nvSpPr>
        <p:spPr bwMode="auto">
          <a:xfrm>
            <a:off x="4140200" y="530036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8</a:t>
            </a:r>
          </a:p>
        </p:txBody>
      </p:sp>
      <p:sp>
        <p:nvSpPr>
          <p:cNvPr id="24644" name="Rectangle 68"/>
          <p:cNvSpPr>
            <a:spLocks noChangeArrowheads="1"/>
          </p:cNvSpPr>
          <p:nvPr/>
        </p:nvSpPr>
        <p:spPr bwMode="auto">
          <a:xfrm>
            <a:off x="4643438" y="5300365"/>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10</a:t>
            </a:r>
          </a:p>
        </p:txBody>
      </p:sp>
      <p:grpSp>
        <p:nvGrpSpPr>
          <p:cNvPr id="7" name="Group 69"/>
          <p:cNvGrpSpPr>
            <a:grpSpLocks/>
          </p:cNvGrpSpPr>
          <p:nvPr/>
        </p:nvGrpSpPr>
        <p:grpSpPr bwMode="auto">
          <a:xfrm>
            <a:off x="2987675" y="5300365"/>
            <a:ext cx="1744663" cy="523875"/>
            <a:chOff x="0" y="0"/>
            <a:chExt cx="1099" cy="330"/>
          </a:xfrm>
        </p:grpSpPr>
        <p:sp>
          <p:nvSpPr>
            <p:cNvPr id="24646" name="Rectangle 70"/>
            <p:cNvSpPr>
              <a:spLocks noChangeArrowheads="1"/>
            </p:cNvSpPr>
            <p:nvPr/>
          </p:nvSpPr>
          <p:spPr bwMode="auto">
            <a:xfrm>
              <a:off x="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47" name="Rectangle 71"/>
            <p:cNvSpPr>
              <a:spLocks noChangeArrowheads="1"/>
            </p:cNvSpPr>
            <p:nvPr/>
          </p:nvSpPr>
          <p:spPr bwMode="auto">
            <a:xfrm>
              <a:off x="907"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grpSp>
        <p:nvGrpSpPr>
          <p:cNvPr id="8" name="Group 72"/>
          <p:cNvGrpSpPr>
            <a:grpSpLocks/>
          </p:cNvGrpSpPr>
          <p:nvPr/>
        </p:nvGrpSpPr>
        <p:grpSpPr bwMode="auto">
          <a:xfrm>
            <a:off x="884238" y="5300365"/>
            <a:ext cx="1673224" cy="523875"/>
            <a:chOff x="0" y="0"/>
            <a:chExt cx="1054" cy="330"/>
          </a:xfrm>
        </p:grpSpPr>
        <p:sp>
          <p:nvSpPr>
            <p:cNvPr id="24649" name="Rectangle 73"/>
            <p:cNvSpPr>
              <a:spLocks noChangeArrowheads="1"/>
            </p:cNvSpPr>
            <p:nvPr/>
          </p:nvSpPr>
          <p:spPr bwMode="auto">
            <a:xfrm>
              <a:off x="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50" name="Rectangle 74"/>
            <p:cNvSpPr>
              <a:spLocks noChangeArrowheads="1"/>
            </p:cNvSpPr>
            <p:nvPr/>
          </p:nvSpPr>
          <p:spPr bwMode="auto">
            <a:xfrm>
              <a:off x="862"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grpSp>
        <p:nvGrpSpPr>
          <p:cNvPr id="9" name="Group 75"/>
          <p:cNvGrpSpPr>
            <a:grpSpLocks/>
          </p:cNvGrpSpPr>
          <p:nvPr/>
        </p:nvGrpSpPr>
        <p:grpSpPr bwMode="auto">
          <a:xfrm>
            <a:off x="827088" y="5876627"/>
            <a:ext cx="1082674" cy="523875"/>
            <a:chOff x="0" y="0"/>
            <a:chExt cx="682" cy="330"/>
          </a:xfrm>
        </p:grpSpPr>
        <p:sp>
          <p:nvSpPr>
            <p:cNvPr id="24652" name="Rectangle 76"/>
            <p:cNvSpPr>
              <a:spLocks noChangeArrowheads="1"/>
            </p:cNvSpPr>
            <p:nvPr/>
          </p:nvSpPr>
          <p:spPr bwMode="auto">
            <a:xfrm>
              <a:off x="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53" name="Rectangle 77"/>
            <p:cNvSpPr>
              <a:spLocks noChangeArrowheads="1"/>
            </p:cNvSpPr>
            <p:nvPr/>
          </p:nvSpPr>
          <p:spPr bwMode="auto">
            <a:xfrm>
              <a:off x="49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sp>
        <p:nvSpPr>
          <p:cNvPr id="24654" name="Rectangle 78"/>
          <p:cNvSpPr>
            <a:spLocks noChangeArrowheads="1"/>
          </p:cNvSpPr>
          <p:nvPr/>
        </p:nvSpPr>
        <p:spPr bwMode="auto">
          <a:xfrm>
            <a:off x="5508625" y="5300365"/>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4655" name="Rectangle 79"/>
          <p:cNvSpPr>
            <a:spLocks noChangeArrowheads="1"/>
          </p:cNvSpPr>
          <p:nvPr/>
        </p:nvSpPr>
        <p:spPr bwMode="auto">
          <a:xfrm>
            <a:off x="6300788" y="5228927"/>
            <a:ext cx="453970" cy="523220"/>
          </a:xfrm>
          <a:prstGeom prst="rect">
            <a:avLst/>
          </a:prstGeom>
          <a:no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56" name="Rectangle 80"/>
          <p:cNvSpPr>
            <a:spLocks noChangeArrowheads="1"/>
          </p:cNvSpPr>
          <p:nvPr/>
        </p:nvSpPr>
        <p:spPr bwMode="auto">
          <a:xfrm>
            <a:off x="7667625" y="51574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25</a:t>
            </a:r>
          </a:p>
        </p:txBody>
      </p:sp>
      <p:sp>
        <p:nvSpPr>
          <p:cNvPr id="24657" name="Rectangle 81"/>
          <p:cNvSpPr>
            <a:spLocks noChangeArrowheads="1"/>
          </p:cNvSpPr>
          <p:nvPr/>
        </p:nvSpPr>
        <p:spPr bwMode="auto">
          <a:xfrm>
            <a:off x="6948488" y="51574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23</a:t>
            </a:r>
          </a:p>
        </p:txBody>
      </p:sp>
      <p:sp>
        <p:nvSpPr>
          <p:cNvPr id="24658" name="Rectangle 82"/>
          <p:cNvSpPr>
            <a:spLocks noChangeArrowheads="1"/>
          </p:cNvSpPr>
          <p:nvPr/>
        </p:nvSpPr>
        <p:spPr bwMode="auto">
          <a:xfrm>
            <a:off x="6300788" y="5228927"/>
            <a:ext cx="543739" cy="523220"/>
          </a:xfrm>
          <a:prstGeom prst="rect">
            <a:avLst/>
          </a:prstGeom>
          <a:solidFill>
            <a:srgbClr val="92D050"/>
          </a:solid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19</a:t>
            </a:r>
          </a:p>
        </p:txBody>
      </p:sp>
      <p:grpSp>
        <p:nvGrpSpPr>
          <p:cNvPr id="10" name="Group 83"/>
          <p:cNvGrpSpPr>
            <a:grpSpLocks/>
          </p:cNvGrpSpPr>
          <p:nvPr/>
        </p:nvGrpSpPr>
        <p:grpSpPr bwMode="auto">
          <a:xfrm>
            <a:off x="6732588" y="5157490"/>
            <a:ext cx="1673224" cy="523875"/>
            <a:chOff x="0" y="0"/>
            <a:chExt cx="1054" cy="330"/>
          </a:xfrm>
        </p:grpSpPr>
        <p:sp>
          <p:nvSpPr>
            <p:cNvPr id="24660" name="Rectangle 84"/>
            <p:cNvSpPr>
              <a:spLocks noChangeArrowheads="1"/>
            </p:cNvSpPr>
            <p:nvPr/>
          </p:nvSpPr>
          <p:spPr bwMode="auto">
            <a:xfrm>
              <a:off x="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61" name="Rectangle 85"/>
            <p:cNvSpPr>
              <a:spLocks noChangeArrowheads="1"/>
            </p:cNvSpPr>
            <p:nvPr/>
          </p:nvSpPr>
          <p:spPr bwMode="auto">
            <a:xfrm>
              <a:off x="862"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sp>
        <p:nvSpPr>
          <p:cNvPr id="24662" name="Rectangle 86"/>
          <p:cNvSpPr>
            <a:spLocks noChangeArrowheads="1"/>
          </p:cNvSpPr>
          <p:nvPr/>
        </p:nvSpPr>
        <p:spPr bwMode="auto">
          <a:xfrm>
            <a:off x="8388350" y="51574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34</a:t>
            </a:r>
          </a:p>
        </p:txBody>
      </p:sp>
      <p:sp>
        <p:nvSpPr>
          <p:cNvPr id="24663" name="Rectangle 87"/>
          <p:cNvSpPr>
            <a:spLocks noChangeArrowheads="1"/>
          </p:cNvSpPr>
          <p:nvPr/>
        </p:nvSpPr>
        <p:spPr bwMode="auto">
          <a:xfrm>
            <a:off x="468313" y="5949652"/>
            <a:ext cx="385762" cy="579438"/>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1</a:t>
            </a:r>
          </a:p>
        </p:txBody>
      </p:sp>
      <p:sp>
        <p:nvSpPr>
          <p:cNvPr id="24664" name="Rectangle 88"/>
          <p:cNvSpPr>
            <a:spLocks noChangeArrowheads="1"/>
          </p:cNvSpPr>
          <p:nvPr/>
        </p:nvSpPr>
        <p:spPr bwMode="auto">
          <a:xfrm>
            <a:off x="1116013" y="5876627"/>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65" name="Rectangle 89"/>
          <p:cNvSpPr>
            <a:spLocks noChangeArrowheads="1"/>
          </p:cNvSpPr>
          <p:nvPr/>
        </p:nvSpPr>
        <p:spPr bwMode="auto">
          <a:xfrm>
            <a:off x="1187450" y="5944890"/>
            <a:ext cx="385763" cy="579437"/>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sp>
        <p:nvSpPr>
          <p:cNvPr id="24666" name="Rectangle 90"/>
          <p:cNvSpPr>
            <a:spLocks noChangeArrowheads="1"/>
          </p:cNvSpPr>
          <p:nvPr/>
        </p:nvSpPr>
        <p:spPr bwMode="auto">
          <a:xfrm>
            <a:off x="1835150" y="5876627"/>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67" name="Rectangle 91"/>
          <p:cNvSpPr>
            <a:spLocks noChangeArrowheads="1"/>
          </p:cNvSpPr>
          <p:nvPr/>
        </p:nvSpPr>
        <p:spPr bwMode="auto">
          <a:xfrm>
            <a:off x="1908175" y="5944890"/>
            <a:ext cx="385763"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b="1">
                <a:solidFill>
                  <a:srgbClr val="3366CC"/>
                </a:solidFill>
                <a:latin typeface="Times New Roman" panose="02020603050405020304" pitchFamily="18" charset="0"/>
                <a:sym typeface="Wingdings" panose="05000000000000000000" pitchFamily="2" charset="2"/>
              </a:rPr>
              <a:t>5</a:t>
            </a:r>
          </a:p>
        </p:txBody>
      </p:sp>
      <p:sp>
        <p:nvSpPr>
          <p:cNvPr id="24668" name="Rectangle 92"/>
          <p:cNvSpPr>
            <a:spLocks noChangeArrowheads="1"/>
          </p:cNvSpPr>
          <p:nvPr/>
        </p:nvSpPr>
        <p:spPr bwMode="auto">
          <a:xfrm>
            <a:off x="2613025" y="5944890"/>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24669" name="Rectangle 93"/>
          <p:cNvSpPr>
            <a:spLocks noChangeArrowheads="1"/>
          </p:cNvSpPr>
          <p:nvPr/>
        </p:nvSpPr>
        <p:spPr bwMode="auto">
          <a:xfrm>
            <a:off x="3348038" y="599251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70" name="Rectangle 94"/>
          <p:cNvSpPr>
            <a:spLocks noChangeArrowheads="1"/>
          </p:cNvSpPr>
          <p:nvPr/>
        </p:nvSpPr>
        <p:spPr bwMode="auto">
          <a:xfrm>
            <a:off x="4140200" y="5944890"/>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8</a:t>
            </a:r>
          </a:p>
        </p:txBody>
      </p:sp>
      <p:sp>
        <p:nvSpPr>
          <p:cNvPr id="24671" name="Rectangle 95"/>
          <p:cNvSpPr>
            <a:spLocks noChangeArrowheads="1"/>
          </p:cNvSpPr>
          <p:nvPr/>
        </p:nvSpPr>
        <p:spPr bwMode="auto">
          <a:xfrm>
            <a:off x="3419475" y="5992515"/>
            <a:ext cx="364202" cy="52322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7</a:t>
            </a:r>
          </a:p>
        </p:txBody>
      </p:sp>
      <p:sp>
        <p:nvSpPr>
          <p:cNvPr id="24672" name="Rectangle 96"/>
          <p:cNvSpPr>
            <a:spLocks noChangeArrowheads="1"/>
          </p:cNvSpPr>
          <p:nvPr/>
        </p:nvSpPr>
        <p:spPr bwMode="auto">
          <a:xfrm>
            <a:off x="4643438" y="59448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10</a:t>
            </a:r>
          </a:p>
        </p:txBody>
      </p:sp>
      <p:sp>
        <p:nvSpPr>
          <p:cNvPr id="24673" name="Rectangle 97"/>
          <p:cNvSpPr>
            <a:spLocks noChangeArrowheads="1"/>
          </p:cNvSpPr>
          <p:nvPr/>
        </p:nvSpPr>
        <p:spPr bwMode="auto">
          <a:xfrm>
            <a:off x="5508625" y="59448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4674" name="Rectangle 98"/>
          <p:cNvSpPr>
            <a:spLocks noChangeArrowheads="1"/>
          </p:cNvSpPr>
          <p:nvPr/>
        </p:nvSpPr>
        <p:spPr bwMode="auto">
          <a:xfrm>
            <a:off x="6300788" y="59448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19</a:t>
            </a:r>
          </a:p>
        </p:txBody>
      </p:sp>
      <p:sp>
        <p:nvSpPr>
          <p:cNvPr id="24675" name="Rectangle 99"/>
          <p:cNvSpPr>
            <a:spLocks noChangeArrowheads="1"/>
          </p:cNvSpPr>
          <p:nvPr/>
        </p:nvSpPr>
        <p:spPr bwMode="auto">
          <a:xfrm>
            <a:off x="7019925" y="5916315"/>
            <a:ext cx="453970" cy="523220"/>
          </a:xfrm>
          <a:prstGeom prst="rect">
            <a:avLst/>
          </a:prstGeom>
          <a:solidFill>
            <a:srgbClr val="92D050"/>
          </a:solidFill>
          <a:ln w="25400">
            <a:solidFill>
              <a:schemeClr val="tx1"/>
            </a:solidFill>
            <a:miter lim="800000"/>
            <a:headEnd/>
            <a:tailEnd/>
          </a:ln>
          <a:effectLst/>
        </p:spPr>
        <p:txBody>
          <a:bodyPr wrap="none">
            <a:spAutoFit/>
          </a:bodyPr>
          <a:lstStyle/>
          <a:p>
            <a:pPr eaLnBrk="1" hangingPunct="1">
              <a:defRPr/>
            </a:pPr>
            <a:r>
              <a:rPr lang="zh-CN" altLang="en-US" sz="2800">
                <a:effectLst>
                  <a:outerShdw blurRad="38100" dist="38100" dir="2700000" algn="tl">
                    <a:srgbClr val="C0C0C0"/>
                  </a:outerShdw>
                </a:effectLst>
                <a:latin typeface="Times New Roman" pitchFamily="18" charset="0"/>
                <a:ea typeface="宋体" pitchFamily="2" charset="-122"/>
                <a:sym typeface="Wingdings" pitchFamily="2" charset="2"/>
              </a:rPr>
              <a:t>   </a:t>
            </a:r>
          </a:p>
        </p:txBody>
      </p:sp>
      <p:sp>
        <p:nvSpPr>
          <p:cNvPr id="24676" name="Rectangle 100"/>
          <p:cNvSpPr>
            <a:spLocks noChangeArrowheads="1"/>
          </p:cNvSpPr>
          <p:nvPr/>
        </p:nvSpPr>
        <p:spPr bwMode="auto">
          <a:xfrm>
            <a:off x="7667625" y="5873452"/>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25</a:t>
            </a:r>
          </a:p>
        </p:txBody>
      </p:sp>
      <p:sp>
        <p:nvSpPr>
          <p:cNvPr id="24677" name="Rectangle 101"/>
          <p:cNvSpPr>
            <a:spLocks noChangeArrowheads="1"/>
          </p:cNvSpPr>
          <p:nvPr/>
        </p:nvSpPr>
        <p:spPr bwMode="auto">
          <a:xfrm>
            <a:off x="7019925" y="5944890"/>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dirty="0">
                <a:effectLst>
                  <a:outerShdw blurRad="38100" dist="38100" dir="2700000" algn="tl">
                    <a:srgbClr val="C0C0C0"/>
                  </a:outerShdw>
                </a:effectLst>
                <a:latin typeface="Times New Roman" pitchFamily="18" charset="0"/>
                <a:ea typeface="宋体" pitchFamily="2" charset="-122"/>
                <a:sym typeface="Wingdings" pitchFamily="2" charset="2"/>
              </a:rPr>
              <a:t>23</a:t>
            </a:r>
          </a:p>
        </p:txBody>
      </p:sp>
      <p:sp>
        <p:nvSpPr>
          <p:cNvPr id="24678" name="Rectangle 102"/>
          <p:cNvSpPr>
            <a:spLocks noChangeArrowheads="1"/>
          </p:cNvSpPr>
          <p:nvPr/>
        </p:nvSpPr>
        <p:spPr bwMode="auto">
          <a:xfrm>
            <a:off x="8388350" y="5873452"/>
            <a:ext cx="543739" cy="523220"/>
          </a:xfrm>
          <a:prstGeom prst="rect">
            <a:avLst/>
          </a:prstGeom>
          <a:noFill/>
          <a:ln w="9525">
            <a:noFill/>
            <a:miter lim="800000"/>
            <a:headEnd/>
            <a:tailEnd/>
          </a:ln>
          <a:effectLst/>
        </p:spPr>
        <p:txBody>
          <a:bodyPr wrap="none">
            <a:spAutoFit/>
          </a:bodyPr>
          <a:lstStyle/>
          <a:p>
            <a:pPr eaLnBrk="1" hangingPunct="1">
              <a:defRPr/>
            </a:pPr>
            <a:r>
              <a:rPr lang="en-US" altLang="zh-CN" sz="2800">
                <a:effectLst>
                  <a:outerShdw blurRad="38100" dist="38100" dir="2700000" algn="tl">
                    <a:srgbClr val="C0C0C0"/>
                  </a:outerShdw>
                </a:effectLst>
                <a:latin typeface="Times New Roman" pitchFamily="18" charset="0"/>
                <a:ea typeface="宋体" pitchFamily="2" charset="-122"/>
                <a:sym typeface="Wingdings" pitchFamily="2" charset="2"/>
              </a:rPr>
              <a:t>34</a:t>
            </a:r>
          </a:p>
        </p:txBody>
      </p:sp>
      <p:grpSp>
        <p:nvGrpSpPr>
          <p:cNvPr id="11" name="Group 103"/>
          <p:cNvGrpSpPr>
            <a:grpSpLocks/>
          </p:cNvGrpSpPr>
          <p:nvPr/>
        </p:nvGrpSpPr>
        <p:grpSpPr bwMode="auto">
          <a:xfrm>
            <a:off x="3779838" y="5944890"/>
            <a:ext cx="1082674" cy="523875"/>
            <a:chOff x="0" y="0"/>
            <a:chExt cx="682" cy="330"/>
          </a:xfrm>
        </p:grpSpPr>
        <p:sp>
          <p:nvSpPr>
            <p:cNvPr id="24680" name="Rectangle 104"/>
            <p:cNvSpPr>
              <a:spLocks noChangeArrowheads="1"/>
            </p:cNvSpPr>
            <p:nvPr/>
          </p:nvSpPr>
          <p:spPr bwMode="auto">
            <a:xfrm>
              <a:off x="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81" name="Rectangle 105"/>
            <p:cNvSpPr>
              <a:spLocks noChangeArrowheads="1"/>
            </p:cNvSpPr>
            <p:nvPr/>
          </p:nvSpPr>
          <p:spPr bwMode="auto">
            <a:xfrm>
              <a:off x="49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grpSp>
        <p:nvGrpSpPr>
          <p:cNvPr id="12" name="Group 106"/>
          <p:cNvGrpSpPr>
            <a:grpSpLocks/>
          </p:cNvGrpSpPr>
          <p:nvPr/>
        </p:nvGrpSpPr>
        <p:grpSpPr bwMode="auto">
          <a:xfrm>
            <a:off x="7451725" y="5873452"/>
            <a:ext cx="1082676" cy="523875"/>
            <a:chOff x="0" y="0"/>
            <a:chExt cx="682" cy="330"/>
          </a:xfrm>
        </p:grpSpPr>
        <p:sp>
          <p:nvSpPr>
            <p:cNvPr id="24683" name="Rectangle 107"/>
            <p:cNvSpPr>
              <a:spLocks noChangeArrowheads="1"/>
            </p:cNvSpPr>
            <p:nvPr/>
          </p:nvSpPr>
          <p:spPr bwMode="auto">
            <a:xfrm>
              <a:off x="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sp>
          <p:nvSpPr>
            <p:cNvPr id="24684" name="Rectangle 108"/>
            <p:cNvSpPr>
              <a:spLocks noChangeArrowheads="1"/>
            </p:cNvSpPr>
            <p:nvPr/>
          </p:nvSpPr>
          <p:spPr bwMode="auto">
            <a:xfrm>
              <a:off x="490" y="0"/>
              <a:ext cx="192" cy="33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a:t>
              </a:r>
            </a:p>
          </p:txBody>
        </p:sp>
      </p:grpSp>
      <p:grpSp>
        <p:nvGrpSpPr>
          <p:cNvPr id="111" name="组合 114"/>
          <p:cNvGrpSpPr/>
          <p:nvPr/>
        </p:nvGrpSpPr>
        <p:grpSpPr>
          <a:xfrm>
            <a:off x="-920421" y="144975"/>
            <a:ext cx="7076597" cy="763746"/>
            <a:chOff x="-572883" y="3380765"/>
            <a:chExt cx="7301815" cy="778237"/>
          </a:xfrm>
        </p:grpSpPr>
        <p:grpSp>
          <p:nvGrpSpPr>
            <p:cNvPr id="112" name="组合 105"/>
            <p:cNvGrpSpPr/>
            <p:nvPr/>
          </p:nvGrpSpPr>
          <p:grpSpPr>
            <a:xfrm>
              <a:off x="-572883" y="3380765"/>
              <a:ext cx="7301815" cy="778237"/>
              <a:chOff x="-572883" y="3380765"/>
              <a:chExt cx="7301815" cy="778237"/>
            </a:xfrm>
          </p:grpSpPr>
          <p:sp>
            <p:nvSpPr>
              <p:cNvPr id="114"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5"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113" name="图片 112"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6" name="矩形 115"/>
          <p:cNvSpPr/>
          <p:nvPr/>
        </p:nvSpPr>
        <p:spPr>
          <a:xfrm>
            <a:off x="271746" y="978455"/>
            <a:ext cx="2637260"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快速排序示例</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6676481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randombar(horizontal)">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583"/>
                                        </p:tgtEl>
                                        <p:attrNameLst>
                                          <p:attrName>style.visibility</p:attrName>
                                        </p:attrNameLst>
                                      </p:cBhvr>
                                      <p:to>
                                        <p:strVal val="visible"/>
                                      </p:to>
                                    </p:set>
                                    <p:animEffect transition="in" filter="slide(fromBottom)">
                                      <p:cBhvr>
                                        <p:cTn id="17" dur="500"/>
                                        <p:tgtEl>
                                          <p:spTgt spid="24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4584"/>
                                        </p:tgtEl>
                                        <p:attrNameLst>
                                          <p:attrName>style.visibility</p:attrName>
                                        </p:attrNameLst>
                                      </p:cBhvr>
                                      <p:to>
                                        <p:strVal val="visible"/>
                                      </p:to>
                                    </p:set>
                                    <p:animEffect transition="in" filter="randombar(horizontal)">
                                      <p:cBhvr>
                                        <p:cTn id="22" dur="500"/>
                                        <p:tgtEl>
                                          <p:spTgt spid="24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4582"/>
                                        </p:tgtEl>
                                        <p:attrNameLst>
                                          <p:attrName>style.visibility</p:attrName>
                                        </p:attrNameLst>
                                      </p:cBhvr>
                                      <p:to>
                                        <p:strVal val="visible"/>
                                      </p:to>
                                    </p:set>
                                    <p:animEffect transition="in" filter="randombar(horizontal)">
                                      <p:cBhvr>
                                        <p:cTn id="27" dur="500"/>
                                        <p:tgtEl>
                                          <p:spTgt spid="245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4586"/>
                                        </p:tgtEl>
                                        <p:attrNameLst>
                                          <p:attrName>style.visibility</p:attrName>
                                        </p:attrNameLst>
                                      </p:cBhvr>
                                      <p:to>
                                        <p:strVal val="visible"/>
                                      </p:to>
                                    </p:set>
                                    <p:animEffect transition="in" filter="randombar(horizontal)">
                                      <p:cBhvr>
                                        <p:cTn id="32" dur="500"/>
                                        <p:tgtEl>
                                          <p:spTgt spid="24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4587"/>
                                        </p:tgtEl>
                                        <p:attrNameLst>
                                          <p:attrName>style.visibility</p:attrName>
                                        </p:attrNameLst>
                                      </p:cBhvr>
                                      <p:to>
                                        <p:strVal val="visible"/>
                                      </p:to>
                                    </p:set>
                                    <p:animEffect transition="in" filter="randombar(horizontal)">
                                      <p:cBhvr>
                                        <p:cTn id="37" dur="500"/>
                                        <p:tgtEl>
                                          <p:spTgt spid="245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4588"/>
                                        </p:tgtEl>
                                        <p:attrNameLst>
                                          <p:attrName>style.visibility</p:attrName>
                                        </p:attrNameLst>
                                      </p:cBhvr>
                                      <p:to>
                                        <p:strVal val="visible"/>
                                      </p:to>
                                    </p:set>
                                    <p:animEffect transition="in" filter="randombar(horizontal)">
                                      <p:cBhvr>
                                        <p:cTn id="42" dur="500"/>
                                        <p:tgtEl>
                                          <p:spTgt spid="24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4589"/>
                                        </p:tgtEl>
                                        <p:attrNameLst>
                                          <p:attrName>style.visibility</p:attrName>
                                        </p:attrNameLst>
                                      </p:cBhvr>
                                      <p:to>
                                        <p:strVal val="visible"/>
                                      </p:to>
                                    </p:set>
                                    <p:animEffect transition="in" filter="randombar(horizontal)">
                                      <p:cBhvr>
                                        <p:cTn id="47" dur="500"/>
                                        <p:tgtEl>
                                          <p:spTgt spid="24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4590"/>
                                        </p:tgtEl>
                                        <p:attrNameLst>
                                          <p:attrName>style.visibility</p:attrName>
                                        </p:attrNameLst>
                                      </p:cBhvr>
                                      <p:to>
                                        <p:strVal val="visible"/>
                                      </p:to>
                                    </p:set>
                                    <p:animEffect transition="in" filter="randombar(horizontal)">
                                      <p:cBhvr>
                                        <p:cTn id="52" dur="500"/>
                                        <p:tgtEl>
                                          <p:spTgt spid="245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4591"/>
                                        </p:tgtEl>
                                        <p:attrNameLst>
                                          <p:attrName>style.visibility</p:attrName>
                                        </p:attrNameLst>
                                      </p:cBhvr>
                                      <p:to>
                                        <p:strVal val="visible"/>
                                      </p:to>
                                    </p:set>
                                    <p:animEffect transition="in" filter="randombar(horizontal)">
                                      <p:cBhvr>
                                        <p:cTn id="57" dur="500"/>
                                        <p:tgtEl>
                                          <p:spTgt spid="245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4592"/>
                                        </p:tgtEl>
                                        <p:attrNameLst>
                                          <p:attrName>style.visibility</p:attrName>
                                        </p:attrNameLst>
                                      </p:cBhvr>
                                      <p:to>
                                        <p:strVal val="visible"/>
                                      </p:to>
                                    </p:set>
                                    <p:animEffect transition="in" filter="randombar(horizontal)">
                                      <p:cBhvr>
                                        <p:cTn id="62" dur="500"/>
                                        <p:tgtEl>
                                          <p:spTgt spid="245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4593"/>
                                        </p:tgtEl>
                                        <p:attrNameLst>
                                          <p:attrName>style.visibility</p:attrName>
                                        </p:attrNameLst>
                                      </p:cBhvr>
                                      <p:to>
                                        <p:strVal val="visible"/>
                                      </p:to>
                                    </p:set>
                                    <p:animEffect transition="in" filter="randombar(horizontal)">
                                      <p:cBhvr>
                                        <p:cTn id="67" dur="500"/>
                                        <p:tgtEl>
                                          <p:spTgt spid="245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24594"/>
                                        </p:tgtEl>
                                        <p:attrNameLst>
                                          <p:attrName>style.visibility</p:attrName>
                                        </p:attrNameLst>
                                      </p:cBhvr>
                                      <p:to>
                                        <p:strVal val="visible"/>
                                      </p:to>
                                    </p:set>
                                    <p:animEffect transition="in" filter="randombar(horizontal)">
                                      <p:cBhvr>
                                        <p:cTn id="72" dur="500"/>
                                        <p:tgtEl>
                                          <p:spTgt spid="2459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24595"/>
                                        </p:tgtEl>
                                        <p:attrNameLst>
                                          <p:attrName>style.visibility</p:attrName>
                                        </p:attrNameLst>
                                      </p:cBhvr>
                                      <p:to>
                                        <p:strVal val="visible"/>
                                      </p:to>
                                    </p:set>
                                    <p:animEffect transition="in" filter="randombar(horizontal)">
                                      <p:cBhvr>
                                        <p:cTn id="77" dur="500"/>
                                        <p:tgtEl>
                                          <p:spTgt spid="2459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24596"/>
                                        </p:tgtEl>
                                        <p:attrNameLst>
                                          <p:attrName>style.visibility</p:attrName>
                                        </p:attrNameLst>
                                      </p:cBhvr>
                                      <p:to>
                                        <p:strVal val="visible"/>
                                      </p:to>
                                    </p:set>
                                    <p:animEffect transition="in" filter="randombar(horizontal)">
                                      <p:cBhvr>
                                        <p:cTn id="82" dur="500"/>
                                        <p:tgtEl>
                                          <p:spTgt spid="2459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4597"/>
                                        </p:tgtEl>
                                        <p:attrNameLst>
                                          <p:attrName>style.visibility</p:attrName>
                                        </p:attrNameLst>
                                      </p:cBhvr>
                                      <p:to>
                                        <p:strVal val="visible"/>
                                      </p:to>
                                    </p:set>
                                    <p:animEffect transition="in" filter="randombar(horizontal)">
                                      <p:cBhvr>
                                        <p:cTn id="87" dur="500"/>
                                        <p:tgtEl>
                                          <p:spTgt spid="2459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24598"/>
                                        </p:tgtEl>
                                        <p:attrNameLst>
                                          <p:attrName>style.visibility</p:attrName>
                                        </p:attrNameLst>
                                      </p:cBhvr>
                                      <p:to>
                                        <p:strVal val="visible"/>
                                      </p:to>
                                    </p:set>
                                    <p:animEffect transition="in" filter="randombar(horizontal)">
                                      <p:cBhvr>
                                        <p:cTn id="92" dur="500"/>
                                        <p:tgtEl>
                                          <p:spTgt spid="2459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24599"/>
                                        </p:tgtEl>
                                        <p:attrNameLst>
                                          <p:attrName>style.visibility</p:attrName>
                                        </p:attrNameLst>
                                      </p:cBhvr>
                                      <p:to>
                                        <p:strVal val="visible"/>
                                      </p:to>
                                    </p:set>
                                    <p:animEffect transition="in" filter="randombar(horizontal)">
                                      <p:cBhvr>
                                        <p:cTn id="97" dur="500"/>
                                        <p:tgtEl>
                                          <p:spTgt spid="2459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24600"/>
                                        </p:tgtEl>
                                        <p:attrNameLst>
                                          <p:attrName>style.visibility</p:attrName>
                                        </p:attrNameLst>
                                      </p:cBhvr>
                                      <p:to>
                                        <p:strVal val="visible"/>
                                      </p:to>
                                    </p:set>
                                    <p:animEffect transition="in" filter="randombar(horizontal)">
                                      <p:cBhvr>
                                        <p:cTn id="102" dur="500"/>
                                        <p:tgtEl>
                                          <p:spTgt spid="2460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24601"/>
                                        </p:tgtEl>
                                        <p:attrNameLst>
                                          <p:attrName>style.visibility</p:attrName>
                                        </p:attrNameLst>
                                      </p:cBhvr>
                                      <p:to>
                                        <p:strVal val="visible"/>
                                      </p:to>
                                    </p:set>
                                    <p:animEffect transition="in" filter="randombar(horizontal)">
                                      <p:cBhvr>
                                        <p:cTn id="107" dur="500"/>
                                        <p:tgtEl>
                                          <p:spTgt spid="2460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24602"/>
                                        </p:tgtEl>
                                        <p:attrNameLst>
                                          <p:attrName>style.visibility</p:attrName>
                                        </p:attrNameLst>
                                      </p:cBhvr>
                                      <p:to>
                                        <p:strVal val="visible"/>
                                      </p:to>
                                    </p:set>
                                    <p:animEffect transition="in" filter="randombar(horizontal)">
                                      <p:cBhvr>
                                        <p:cTn id="112" dur="500"/>
                                        <p:tgtEl>
                                          <p:spTgt spid="2460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4585"/>
                                        </p:tgtEl>
                                        <p:attrNameLst>
                                          <p:attrName>style.visibility</p:attrName>
                                        </p:attrNameLst>
                                      </p:cBhvr>
                                      <p:to>
                                        <p:strVal val="visible"/>
                                      </p:to>
                                    </p:set>
                                    <p:animEffect transition="in" filter="randombar(horizontal)">
                                      <p:cBhvr>
                                        <p:cTn id="117" dur="500"/>
                                        <p:tgtEl>
                                          <p:spTgt spid="2458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4" presetClass="entr" presetSubtype="10" fill="hold" nodeType="click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randombar(horizontal)">
                                      <p:cBhvr>
                                        <p:cTn id="122" dur="500"/>
                                        <p:tgtEl>
                                          <p:spTgt spid="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4" presetClass="entr" presetSubtype="10" fill="hold" nodeType="clickEffect">
                                  <p:stCondLst>
                                    <p:cond delay="0"/>
                                  </p:stCondLst>
                                  <p:childTnLst>
                                    <p:set>
                                      <p:cBhvr>
                                        <p:cTn id="126" dur="1" fill="hold">
                                          <p:stCondLst>
                                            <p:cond delay="0"/>
                                          </p:stCondLst>
                                        </p:cTn>
                                        <p:tgtEl>
                                          <p:spTgt spid="3"/>
                                        </p:tgtEl>
                                        <p:attrNameLst>
                                          <p:attrName>style.visibility</p:attrName>
                                        </p:attrNameLst>
                                      </p:cBhvr>
                                      <p:to>
                                        <p:strVal val="visible"/>
                                      </p:to>
                                    </p:set>
                                    <p:animEffect transition="in" filter="randombar(horizontal)">
                                      <p:cBhvr>
                                        <p:cTn id="127" dur="500"/>
                                        <p:tgtEl>
                                          <p:spTgt spid="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4" presetClass="entr" presetSubtype="10" fill="hold" grpId="0" nodeType="clickEffect">
                                  <p:stCondLst>
                                    <p:cond delay="0"/>
                                  </p:stCondLst>
                                  <p:childTnLst>
                                    <p:set>
                                      <p:cBhvr>
                                        <p:cTn id="131" dur="1" fill="hold">
                                          <p:stCondLst>
                                            <p:cond delay="0"/>
                                          </p:stCondLst>
                                        </p:cTn>
                                        <p:tgtEl>
                                          <p:spTgt spid="24609"/>
                                        </p:tgtEl>
                                        <p:attrNameLst>
                                          <p:attrName>style.visibility</p:attrName>
                                        </p:attrNameLst>
                                      </p:cBhvr>
                                      <p:to>
                                        <p:strVal val="visible"/>
                                      </p:to>
                                    </p:set>
                                    <p:animEffect transition="in" filter="randombar(horizontal)">
                                      <p:cBhvr>
                                        <p:cTn id="132" dur="500"/>
                                        <p:tgtEl>
                                          <p:spTgt spid="2460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4" presetClass="entr" presetSubtype="10" fill="hold" grpId="0" nodeType="clickEffect">
                                  <p:stCondLst>
                                    <p:cond delay="0"/>
                                  </p:stCondLst>
                                  <p:childTnLst>
                                    <p:set>
                                      <p:cBhvr>
                                        <p:cTn id="136" dur="1" fill="hold">
                                          <p:stCondLst>
                                            <p:cond delay="0"/>
                                          </p:stCondLst>
                                        </p:cTn>
                                        <p:tgtEl>
                                          <p:spTgt spid="24610"/>
                                        </p:tgtEl>
                                        <p:attrNameLst>
                                          <p:attrName>style.visibility</p:attrName>
                                        </p:attrNameLst>
                                      </p:cBhvr>
                                      <p:to>
                                        <p:strVal val="visible"/>
                                      </p:to>
                                    </p:set>
                                    <p:animEffect transition="in" filter="randombar(horizontal)">
                                      <p:cBhvr>
                                        <p:cTn id="137" dur="500"/>
                                        <p:tgtEl>
                                          <p:spTgt spid="2461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24611"/>
                                        </p:tgtEl>
                                        <p:attrNameLst>
                                          <p:attrName>style.visibility</p:attrName>
                                        </p:attrNameLst>
                                      </p:cBhvr>
                                      <p:to>
                                        <p:strVal val="visible"/>
                                      </p:to>
                                    </p:set>
                                    <p:animEffect transition="in" filter="randombar(horizontal)">
                                      <p:cBhvr>
                                        <p:cTn id="142" dur="500"/>
                                        <p:tgtEl>
                                          <p:spTgt spid="2461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24612"/>
                                        </p:tgtEl>
                                        <p:attrNameLst>
                                          <p:attrName>style.visibility</p:attrName>
                                        </p:attrNameLst>
                                      </p:cBhvr>
                                      <p:to>
                                        <p:strVal val="visible"/>
                                      </p:to>
                                    </p:set>
                                    <p:animEffect transition="in" filter="randombar(horizontal)">
                                      <p:cBhvr>
                                        <p:cTn id="147" dur="500"/>
                                        <p:tgtEl>
                                          <p:spTgt spid="2461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24613"/>
                                        </p:tgtEl>
                                        <p:attrNameLst>
                                          <p:attrName>style.visibility</p:attrName>
                                        </p:attrNameLst>
                                      </p:cBhvr>
                                      <p:to>
                                        <p:strVal val="visible"/>
                                      </p:to>
                                    </p:set>
                                    <p:animEffect transition="in" filter="randombar(horizontal)">
                                      <p:cBhvr>
                                        <p:cTn id="152" dur="500"/>
                                        <p:tgtEl>
                                          <p:spTgt spid="24613"/>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4" presetClass="entr" presetSubtype="10" fill="hold" grpId="0" nodeType="clickEffect">
                                  <p:stCondLst>
                                    <p:cond delay="0"/>
                                  </p:stCondLst>
                                  <p:childTnLst>
                                    <p:set>
                                      <p:cBhvr>
                                        <p:cTn id="156" dur="1" fill="hold">
                                          <p:stCondLst>
                                            <p:cond delay="0"/>
                                          </p:stCondLst>
                                        </p:cTn>
                                        <p:tgtEl>
                                          <p:spTgt spid="24614"/>
                                        </p:tgtEl>
                                        <p:attrNameLst>
                                          <p:attrName>style.visibility</p:attrName>
                                        </p:attrNameLst>
                                      </p:cBhvr>
                                      <p:to>
                                        <p:strVal val="visible"/>
                                      </p:to>
                                    </p:set>
                                    <p:animEffect transition="in" filter="randombar(horizontal)">
                                      <p:cBhvr>
                                        <p:cTn id="157" dur="500"/>
                                        <p:tgtEl>
                                          <p:spTgt spid="2461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24615"/>
                                        </p:tgtEl>
                                        <p:attrNameLst>
                                          <p:attrName>style.visibility</p:attrName>
                                        </p:attrNameLst>
                                      </p:cBhvr>
                                      <p:to>
                                        <p:strVal val="visible"/>
                                      </p:to>
                                    </p:set>
                                    <p:animEffect transition="in" filter="randombar(horizontal)">
                                      <p:cBhvr>
                                        <p:cTn id="162" dur="500"/>
                                        <p:tgtEl>
                                          <p:spTgt spid="2461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4" presetClass="entr" presetSubtype="10" fill="hold" grpId="0" nodeType="clickEffect">
                                  <p:stCondLst>
                                    <p:cond delay="0"/>
                                  </p:stCondLst>
                                  <p:childTnLst>
                                    <p:set>
                                      <p:cBhvr>
                                        <p:cTn id="166" dur="1" fill="hold">
                                          <p:stCondLst>
                                            <p:cond delay="0"/>
                                          </p:stCondLst>
                                        </p:cTn>
                                        <p:tgtEl>
                                          <p:spTgt spid="24616"/>
                                        </p:tgtEl>
                                        <p:attrNameLst>
                                          <p:attrName>style.visibility</p:attrName>
                                        </p:attrNameLst>
                                      </p:cBhvr>
                                      <p:to>
                                        <p:strVal val="visible"/>
                                      </p:to>
                                    </p:set>
                                    <p:animEffect transition="in" filter="randombar(horizontal)">
                                      <p:cBhvr>
                                        <p:cTn id="167" dur="500"/>
                                        <p:tgtEl>
                                          <p:spTgt spid="2461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4" presetClass="entr" presetSubtype="10" fill="hold" grpId="0" nodeType="clickEffect">
                                  <p:stCondLst>
                                    <p:cond delay="0"/>
                                  </p:stCondLst>
                                  <p:childTnLst>
                                    <p:set>
                                      <p:cBhvr>
                                        <p:cTn id="171" dur="1" fill="hold">
                                          <p:stCondLst>
                                            <p:cond delay="0"/>
                                          </p:stCondLst>
                                        </p:cTn>
                                        <p:tgtEl>
                                          <p:spTgt spid="24617"/>
                                        </p:tgtEl>
                                        <p:attrNameLst>
                                          <p:attrName>style.visibility</p:attrName>
                                        </p:attrNameLst>
                                      </p:cBhvr>
                                      <p:to>
                                        <p:strVal val="visible"/>
                                      </p:to>
                                    </p:set>
                                    <p:animEffect transition="in" filter="randombar(horizontal)">
                                      <p:cBhvr>
                                        <p:cTn id="172" dur="500"/>
                                        <p:tgtEl>
                                          <p:spTgt spid="2461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4" presetClass="entr" presetSubtype="10" fill="hold" grpId="0" nodeType="clickEffect">
                                  <p:stCondLst>
                                    <p:cond delay="0"/>
                                  </p:stCondLst>
                                  <p:childTnLst>
                                    <p:set>
                                      <p:cBhvr>
                                        <p:cTn id="176" dur="1" fill="hold">
                                          <p:stCondLst>
                                            <p:cond delay="0"/>
                                          </p:stCondLst>
                                        </p:cTn>
                                        <p:tgtEl>
                                          <p:spTgt spid="24618"/>
                                        </p:tgtEl>
                                        <p:attrNameLst>
                                          <p:attrName>style.visibility</p:attrName>
                                        </p:attrNameLst>
                                      </p:cBhvr>
                                      <p:to>
                                        <p:strVal val="visible"/>
                                      </p:to>
                                    </p:set>
                                    <p:animEffect transition="in" filter="randombar(horizontal)">
                                      <p:cBhvr>
                                        <p:cTn id="177" dur="500"/>
                                        <p:tgtEl>
                                          <p:spTgt spid="24618"/>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2" presetClass="entr" presetSubtype="4" fill="hold" nodeType="clickEffect">
                                  <p:stCondLst>
                                    <p:cond delay="0"/>
                                  </p:stCondLst>
                                  <p:childTnLst>
                                    <p:set>
                                      <p:cBhvr>
                                        <p:cTn id="181" dur="1" fill="hold">
                                          <p:stCondLst>
                                            <p:cond delay="0"/>
                                          </p:stCondLst>
                                        </p:cTn>
                                        <p:tgtEl>
                                          <p:spTgt spid="4"/>
                                        </p:tgtEl>
                                        <p:attrNameLst>
                                          <p:attrName>style.visibility</p:attrName>
                                        </p:attrNameLst>
                                      </p:cBhvr>
                                      <p:to>
                                        <p:strVal val="visible"/>
                                      </p:to>
                                    </p:set>
                                    <p:animEffect transition="in" filter="slide(fromBottom)">
                                      <p:cBhvr>
                                        <p:cTn id="182" dur="500"/>
                                        <p:tgtEl>
                                          <p:spTgt spid="4"/>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2" presetClass="entr" presetSubtype="4" fill="hold" nodeType="clickEffect">
                                  <p:stCondLst>
                                    <p:cond delay="0"/>
                                  </p:stCondLst>
                                  <p:childTnLst>
                                    <p:set>
                                      <p:cBhvr>
                                        <p:cTn id="186" dur="1" fill="hold">
                                          <p:stCondLst>
                                            <p:cond delay="0"/>
                                          </p:stCondLst>
                                        </p:cTn>
                                        <p:tgtEl>
                                          <p:spTgt spid="5"/>
                                        </p:tgtEl>
                                        <p:attrNameLst>
                                          <p:attrName>style.visibility</p:attrName>
                                        </p:attrNameLst>
                                      </p:cBhvr>
                                      <p:to>
                                        <p:strVal val="visible"/>
                                      </p:to>
                                    </p:set>
                                    <p:animEffect transition="in" filter="slide(fromBottom)">
                                      <p:cBhvr>
                                        <p:cTn id="187" dur="500"/>
                                        <p:tgtEl>
                                          <p:spTgt spid="5"/>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4" presetClass="entr" presetSubtype="10" fill="hold" grpId="0" nodeType="clickEffect">
                                  <p:stCondLst>
                                    <p:cond delay="0"/>
                                  </p:stCondLst>
                                  <p:childTnLst>
                                    <p:set>
                                      <p:cBhvr>
                                        <p:cTn id="191" dur="1" fill="hold">
                                          <p:stCondLst>
                                            <p:cond delay="0"/>
                                          </p:stCondLst>
                                        </p:cTn>
                                        <p:tgtEl>
                                          <p:spTgt spid="24625"/>
                                        </p:tgtEl>
                                        <p:attrNameLst>
                                          <p:attrName>style.visibility</p:attrName>
                                        </p:attrNameLst>
                                      </p:cBhvr>
                                      <p:to>
                                        <p:strVal val="visible"/>
                                      </p:to>
                                    </p:set>
                                    <p:animEffect transition="in" filter="randombar(horizontal)">
                                      <p:cBhvr>
                                        <p:cTn id="192" dur="500"/>
                                        <p:tgtEl>
                                          <p:spTgt spid="24625"/>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4" presetClass="entr" presetSubtype="10" fill="hold" grpId="0" nodeType="clickEffect">
                                  <p:stCondLst>
                                    <p:cond delay="0"/>
                                  </p:stCondLst>
                                  <p:childTnLst>
                                    <p:set>
                                      <p:cBhvr>
                                        <p:cTn id="196" dur="1" fill="hold">
                                          <p:stCondLst>
                                            <p:cond delay="0"/>
                                          </p:stCondLst>
                                        </p:cTn>
                                        <p:tgtEl>
                                          <p:spTgt spid="24626"/>
                                        </p:tgtEl>
                                        <p:attrNameLst>
                                          <p:attrName>style.visibility</p:attrName>
                                        </p:attrNameLst>
                                      </p:cBhvr>
                                      <p:to>
                                        <p:strVal val="visible"/>
                                      </p:to>
                                    </p:set>
                                    <p:animEffect transition="in" filter="randombar(horizontal)">
                                      <p:cBhvr>
                                        <p:cTn id="197" dur="500"/>
                                        <p:tgtEl>
                                          <p:spTgt spid="24626"/>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4" presetClass="entr" presetSubtype="10" fill="hold" grpId="0" nodeType="clickEffect">
                                  <p:stCondLst>
                                    <p:cond delay="0"/>
                                  </p:stCondLst>
                                  <p:childTnLst>
                                    <p:set>
                                      <p:cBhvr>
                                        <p:cTn id="201" dur="1" fill="hold">
                                          <p:stCondLst>
                                            <p:cond delay="0"/>
                                          </p:stCondLst>
                                        </p:cTn>
                                        <p:tgtEl>
                                          <p:spTgt spid="24627"/>
                                        </p:tgtEl>
                                        <p:attrNameLst>
                                          <p:attrName>style.visibility</p:attrName>
                                        </p:attrNameLst>
                                      </p:cBhvr>
                                      <p:to>
                                        <p:strVal val="visible"/>
                                      </p:to>
                                    </p:set>
                                    <p:animEffect transition="in" filter="randombar(horizontal)">
                                      <p:cBhvr>
                                        <p:cTn id="202" dur="500"/>
                                        <p:tgtEl>
                                          <p:spTgt spid="24627"/>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4" presetClass="entr" presetSubtype="10" fill="hold" grpId="0" nodeType="clickEffect">
                                  <p:stCondLst>
                                    <p:cond delay="0"/>
                                  </p:stCondLst>
                                  <p:childTnLst>
                                    <p:set>
                                      <p:cBhvr>
                                        <p:cTn id="206" dur="1" fill="hold">
                                          <p:stCondLst>
                                            <p:cond delay="0"/>
                                          </p:stCondLst>
                                        </p:cTn>
                                        <p:tgtEl>
                                          <p:spTgt spid="24628"/>
                                        </p:tgtEl>
                                        <p:attrNameLst>
                                          <p:attrName>style.visibility</p:attrName>
                                        </p:attrNameLst>
                                      </p:cBhvr>
                                      <p:to>
                                        <p:strVal val="visible"/>
                                      </p:to>
                                    </p:set>
                                    <p:animEffect transition="in" filter="randombar(horizontal)">
                                      <p:cBhvr>
                                        <p:cTn id="207" dur="500"/>
                                        <p:tgtEl>
                                          <p:spTgt spid="24628"/>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4" presetClass="entr" presetSubtype="10" fill="hold" grpId="0" nodeType="clickEffect">
                                  <p:stCondLst>
                                    <p:cond delay="0"/>
                                  </p:stCondLst>
                                  <p:childTnLst>
                                    <p:set>
                                      <p:cBhvr>
                                        <p:cTn id="211" dur="1" fill="hold">
                                          <p:stCondLst>
                                            <p:cond delay="0"/>
                                          </p:stCondLst>
                                        </p:cTn>
                                        <p:tgtEl>
                                          <p:spTgt spid="24629"/>
                                        </p:tgtEl>
                                        <p:attrNameLst>
                                          <p:attrName>style.visibility</p:attrName>
                                        </p:attrNameLst>
                                      </p:cBhvr>
                                      <p:to>
                                        <p:strVal val="visible"/>
                                      </p:to>
                                    </p:set>
                                    <p:animEffect transition="in" filter="randombar(horizontal)">
                                      <p:cBhvr>
                                        <p:cTn id="212" dur="500"/>
                                        <p:tgtEl>
                                          <p:spTgt spid="24629"/>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4" presetClass="entr" presetSubtype="10" fill="hold" grpId="0" nodeType="clickEffect">
                                  <p:stCondLst>
                                    <p:cond delay="0"/>
                                  </p:stCondLst>
                                  <p:childTnLst>
                                    <p:set>
                                      <p:cBhvr>
                                        <p:cTn id="216" dur="1" fill="hold">
                                          <p:stCondLst>
                                            <p:cond delay="0"/>
                                          </p:stCondLst>
                                        </p:cTn>
                                        <p:tgtEl>
                                          <p:spTgt spid="24630"/>
                                        </p:tgtEl>
                                        <p:attrNameLst>
                                          <p:attrName>style.visibility</p:attrName>
                                        </p:attrNameLst>
                                      </p:cBhvr>
                                      <p:to>
                                        <p:strVal val="visible"/>
                                      </p:to>
                                    </p:set>
                                    <p:animEffect transition="in" filter="randombar(horizontal)">
                                      <p:cBhvr>
                                        <p:cTn id="217" dur="500"/>
                                        <p:tgtEl>
                                          <p:spTgt spid="24630"/>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4" presetClass="entr" presetSubtype="10" fill="hold" grpId="0" nodeType="clickEffect">
                                  <p:stCondLst>
                                    <p:cond delay="0"/>
                                  </p:stCondLst>
                                  <p:childTnLst>
                                    <p:set>
                                      <p:cBhvr>
                                        <p:cTn id="221" dur="1" fill="hold">
                                          <p:stCondLst>
                                            <p:cond delay="0"/>
                                          </p:stCondLst>
                                        </p:cTn>
                                        <p:tgtEl>
                                          <p:spTgt spid="24631"/>
                                        </p:tgtEl>
                                        <p:attrNameLst>
                                          <p:attrName>style.visibility</p:attrName>
                                        </p:attrNameLst>
                                      </p:cBhvr>
                                      <p:to>
                                        <p:strVal val="visible"/>
                                      </p:to>
                                    </p:set>
                                    <p:animEffect transition="in" filter="randombar(horizontal)">
                                      <p:cBhvr>
                                        <p:cTn id="222" dur="500"/>
                                        <p:tgtEl>
                                          <p:spTgt spid="24631"/>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2" presetClass="entr" presetSubtype="4" fill="hold" nodeType="clickEffect">
                                  <p:stCondLst>
                                    <p:cond delay="0"/>
                                  </p:stCondLst>
                                  <p:childTnLst>
                                    <p:set>
                                      <p:cBhvr>
                                        <p:cTn id="226" dur="1" fill="hold">
                                          <p:stCondLst>
                                            <p:cond delay="0"/>
                                          </p:stCondLst>
                                        </p:cTn>
                                        <p:tgtEl>
                                          <p:spTgt spid="6"/>
                                        </p:tgtEl>
                                        <p:attrNameLst>
                                          <p:attrName>style.visibility</p:attrName>
                                        </p:attrNameLst>
                                      </p:cBhvr>
                                      <p:to>
                                        <p:strVal val="visible"/>
                                      </p:to>
                                    </p:set>
                                    <p:animEffect transition="in" filter="slide(fromBottom)">
                                      <p:cBhvr>
                                        <p:cTn id="227" dur="500"/>
                                        <p:tgtEl>
                                          <p:spTgt spid="6"/>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4" presetClass="entr" presetSubtype="10" fill="hold" grpId="0" nodeType="clickEffect">
                                  <p:stCondLst>
                                    <p:cond delay="0"/>
                                  </p:stCondLst>
                                  <p:childTnLst>
                                    <p:set>
                                      <p:cBhvr>
                                        <p:cTn id="231" dur="1" fill="hold">
                                          <p:stCondLst>
                                            <p:cond delay="0"/>
                                          </p:stCondLst>
                                        </p:cTn>
                                        <p:tgtEl>
                                          <p:spTgt spid="24635"/>
                                        </p:tgtEl>
                                        <p:attrNameLst>
                                          <p:attrName>style.visibility</p:attrName>
                                        </p:attrNameLst>
                                      </p:cBhvr>
                                      <p:to>
                                        <p:strVal val="visible"/>
                                      </p:to>
                                    </p:set>
                                    <p:animEffect transition="in" filter="randombar(horizontal)">
                                      <p:cBhvr>
                                        <p:cTn id="232" dur="500"/>
                                        <p:tgtEl>
                                          <p:spTgt spid="24635"/>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4" presetClass="entr" presetSubtype="10" fill="hold" grpId="0" nodeType="clickEffect">
                                  <p:stCondLst>
                                    <p:cond delay="0"/>
                                  </p:stCondLst>
                                  <p:childTnLst>
                                    <p:set>
                                      <p:cBhvr>
                                        <p:cTn id="236" dur="1" fill="hold">
                                          <p:stCondLst>
                                            <p:cond delay="0"/>
                                          </p:stCondLst>
                                        </p:cTn>
                                        <p:tgtEl>
                                          <p:spTgt spid="24637"/>
                                        </p:tgtEl>
                                        <p:attrNameLst>
                                          <p:attrName>style.visibility</p:attrName>
                                        </p:attrNameLst>
                                      </p:cBhvr>
                                      <p:to>
                                        <p:strVal val="visible"/>
                                      </p:to>
                                    </p:set>
                                    <p:animEffect transition="in" filter="randombar(horizontal)">
                                      <p:cBhvr>
                                        <p:cTn id="237" dur="500"/>
                                        <p:tgtEl>
                                          <p:spTgt spid="24637"/>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4" presetClass="entr" presetSubtype="10" fill="hold" grpId="0" nodeType="clickEffect">
                                  <p:stCondLst>
                                    <p:cond delay="0"/>
                                  </p:stCondLst>
                                  <p:childTnLst>
                                    <p:set>
                                      <p:cBhvr>
                                        <p:cTn id="241" dur="1" fill="hold">
                                          <p:stCondLst>
                                            <p:cond delay="0"/>
                                          </p:stCondLst>
                                        </p:cTn>
                                        <p:tgtEl>
                                          <p:spTgt spid="24636"/>
                                        </p:tgtEl>
                                        <p:attrNameLst>
                                          <p:attrName>style.visibility</p:attrName>
                                        </p:attrNameLst>
                                      </p:cBhvr>
                                      <p:to>
                                        <p:strVal val="visible"/>
                                      </p:to>
                                    </p:set>
                                    <p:animEffect transition="in" filter="randombar(horizontal)">
                                      <p:cBhvr>
                                        <p:cTn id="242" dur="500"/>
                                        <p:tgtEl>
                                          <p:spTgt spid="24636"/>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4" presetClass="entr" presetSubtype="10" fill="hold" grpId="0" nodeType="clickEffect">
                                  <p:stCondLst>
                                    <p:cond delay="0"/>
                                  </p:stCondLst>
                                  <p:childTnLst>
                                    <p:set>
                                      <p:cBhvr>
                                        <p:cTn id="246" dur="1" fill="hold">
                                          <p:stCondLst>
                                            <p:cond delay="0"/>
                                          </p:stCondLst>
                                        </p:cTn>
                                        <p:tgtEl>
                                          <p:spTgt spid="24638"/>
                                        </p:tgtEl>
                                        <p:attrNameLst>
                                          <p:attrName>style.visibility</p:attrName>
                                        </p:attrNameLst>
                                      </p:cBhvr>
                                      <p:to>
                                        <p:strVal val="visible"/>
                                      </p:to>
                                    </p:set>
                                    <p:animEffect transition="in" filter="randombar(horizontal)">
                                      <p:cBhvr>
                                        <p:cTn id="247" dur="500"/>
                                        <p:tgtEl>
                                          <p:spTgt spid="24638"/>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2" presetClass="entr" presetSubtype="4" fill="hold" nodeType="clickEffect">
                                  <p:stCondLst>
                                    <p:cond delay="0"/>
                                  </p:stCondLst>
                                  <p:childTnLst>
                                    <p:set>
                                      <p:cBhvr>
                                        <p:cTn id="251" dur="1" fill="hold">
                                          <p:stCondLst>
                                            <p:cond delay="0"/>
                                          </p:stCondLst>
                                        </p:cTn>
                                        <p:tgtEl>
                                          <p:spTgt spid="8"/>
                                        </p:tgtEl>
                                        <p:attrNameLst>
                                          <p:attrName>style.visibility</p:attrName>
                                        </p:attrNameLst>
                                      </p:cBhvr>
                                      <p:to>
                                        <p:strVal val="visible"/>
                                      </p:to>
                                    </p:set>
                                    <p:animEffect transition="in" filter="slide(fromBottom)">
                                      <p:cBhvr>
                                        <p:cTn id="252" dur="500"/>
                                        <p:tgtEl>
                                          <p:spTgt spid="8"/>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4" presetClass="entr" presetSubtype="10" fill="hold" grpId="0" nodeType="clickEffect">
                                  <p:stCondLst>
                                    <p:cond delay="0"/>
                                  </p:stCondLst>
                                  <p:childTnLst>
                                    <p:set>
                                      <p:cBhvr>
                                        <p:cTn id="256" dur="1" fill="hold">
                                          <p:stCondLst>
                                            <p:cond delay="0"/>
                                          </p:stCondLst>
                                        </p:cTn>
                                        <p:tgtEl>
                                          <p:spTgt spid="24639"/>
                                        </p:tgtEl>
                                        <p:attrNameLst>
                                          <p:attrName>style.visibility</p:attrName>
                                        </p:attrNameLst>
                                      </p:cBhvr>
                                      <p:to>
                                        <p:strVal val="visible"/>
                                      </p:to>
                                    </p:set>
                                    <p:animEffect transition="in" filter="randombar(horizontal)">
                                      <p:cBhvr>
                                        <p:cTn id="257" dur="500"/>
                                        <p:tgtEl>
                                          <p:spTgt spid="24639"/>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4" presetClass="entr" presetSubtype="10" fill="hold" grpId="0" nodeType="clickEffect">
                                  <p:stCondLst>
                                    <p:cond delay="0"/>
                                  </p:stCondLst>
                                  <p:childTnLst>
                                    <p:set>
                                      <p:cBhvr>
                                        <p:cTn id="261" dur="1" fill="hold">
                                          <p:stCondLst>
                                            <p:cond delay="0"/>
                                          </p:stCondLst>
                                        </p:cTn>
                                        <p:tgtEl>
                                          <p:spTgt spid="24640"/>
                                        </p:tgtEl>
                                        <p:attrNameLst>
                                          <p:attrName>style.visibility</p:attrName>
                                        </p:attrNameLst>
                                      </p:cBhvr>
                                      <p:to>
                                        <p:strVal val="visible"/>
                                      </p:to>
                                    </p:set>
                                    <p:animEffect transition="in" filter="randombar(horizontal)">
                                      <p:cBhvr>
                                        <p:cTn id="262" dur="500"/>
                                        <p:tgtEl>
                                          <p:spTgt spid="24640"/>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4" presetClass="entr" presetSubtype="10" fill="hold" grpId="0" nodeType="clickEffect">
                                  <p:stCondLst>
                                    <p:cond delay="0"/>
                                  </p:stCondLst>
                                  <p:childTnLst>
                                    <p:set>
                                      <p:cBhvr>
                                        <p:cTn id="266" dur="1" fill="hold">
                                          <p:stCondLst>
                                            <p:cond delay="0"/>
                                          </p:stCondLst>
                                        </p:cTn>
                                        <p:tgtEl>
                                          <p:spTgt spid="24641"/>
                                        </p:tgtEl>
                                        <p:attrNameLst>
                                          <p:attrName>style.visibility</p:attrName>
                                        </p:attrNameLst>
                                      </p:cBhvr>
                                      <p:to>
                                        <p:strVal val="visible"/>
                                      </p:to>
                                    </p:set>
                                    <p:animEffect transition="in" filter="randombar(horizontal)">
                                      <p:cBhvr>
                                        <p:cTn id="267" dur="500"/>
                                        <p:tgtEl>
                                          <p:spTgt spid="24641"/>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4" presetClass="entr" presetSubtype="10" fill="hold" grpId="0" nodeType="clickEffect">
                                  <p:stCondLst>
                                    <p:cond delay="0"/>
                                  </p:stCondLst>
                                  <p:childTnLst>
                                    <p:set>
                                      <p:cBhvr>
                                        <p:cTn id="271" dur="1" fill="hold">
                                          <p:stCondLst>
                                            <p:cond delay="0"/>
                                          </p:stCondLst>
                                        </p:cTn>
                                        <p:tgtEl>
                                          <p:spTgt spid="24642"/>
                                        </p:tgtEl>
                                        <p:attrNameLst>
                                          <p:attrName>style.visibility</p:attrName>
                                        </p:attrNameLst>
                                      </p:cBhvr>
                                      <p:to>
                                        <p:strVal val="visible"/>
                                      </p:to>
                                    </p:set>
                                    <p:animEffect transition="in" filter="randombar(horizontal)">
                                      <p:cBhvr>
                                        <p:cTn id="272" dur="500"/>
                                        <p:tgtEl>
                                          <p:spTgt spid="24642"/>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4" presetClass="entr" presetSubtype="10" fill="hold" grpId="0" nodeType="clickEffect">
                                  <p:stCondLst>
                                    <p:cond delay="0"/>
                                  </p:stCondLst>
                                  <p:childTnLst>
                                    <p:set>
                                      <p:cBhvr>
                                        <p:cTn id="276" dur="1" fill="hold">
                                          <p:stCondLst>
                                            <p:cond delay="0"/>
                                          </p:stCondLst>
                                        </p:cTn>
                                        <p:tgtEl>
                                          <p:spTgt spid="24643"/>
                                        </p:tgtEl>
                                        <p:attrNameLst>
                                          <p:attrName>style.visibility</p:attrName>
                                        </p:attrNameLst>
                                      </p:cBhvr>
                                      <p:to>
                                        <p:strVal val="visible"/>
                                      </p:to>
                                    </p:set>
                                    <p:animEffect transition="in" filter="randombar(horizontal)">
                                      <p:cBhvr>
                                        <p:cTn id="277" dur="500"/>
                                        <p:tgtEl>
                                          <p:spTgt spid="24643"/>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4" presetClass="entr" presetSubtype="10" fill="hold" grpId="0" nodeType="clickEffect">
                                  <p:stCondLst>
                                    <p:cond delay="0"/>
                                  </p:stCondLst>
                                  <p:childTnLst>
                                    <p:set>
                                      <p:cBhvr>
                                        <p:cTn id="281" dur="1" fill="hold">
                                          <p:stCondLst>
                                            <p:cond delay="0"/>
                                          </p:stCondLst>
                                        </p:cTn>
                                        <p:tgtEl>
                                          <p:spTgt spid="24644"/>
                                        </p:tgtEl>
                                        <p:attrNameLst>
                                          <p:attrName>style.visibility</p:attrName>
                                        </p:attrNameLst>
                                      </p:cBhvr>
                                      <p:to>
                                        <p:strVal val="visible"/>
                                      </p:to>
                                    </p:set>
                                    <p:animEffect transition="in" filter="randombar(horizontal)">
                                      <p:cBhvr>
                                        <p:cTn id="282" dur="500"/>
                                        <p:tgtEl>
                                          <p:spTgt spid="24644"/>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12" presetClass="entr" presetSubtype="4" fill="hold" nodeType="clickEffect">
                                  <p:stCondLst>
                                    <p:cond delay="0"/>
                                  </p:stCondLst>
                                  <p:childTnLst>
                                    <p:set>
                                      <p:cBhvr>
                                        <p:cTn id="286" dur="1" fill="hold">
                                          <p:stCondLst>
                                            <p:cond delay="0"/>
                                          </p:stCondLst>
                                        </p:cTn>
                                        <p:tgtEl>
                                          <p:spTgt spid="7"/>
                                        </p:tgtEl>
                                        <p:attrNameLst>
                                          <p:attrName>style.visibility</p:attrName>
                                        </p:attrNameLst>
                                      </p:cBhvr>
                                      <p:to>
                                        <p:strVal val="visible"/>
                                      </p:to>
                                    </p:set>
                                    <p:animEffect transition="in" filter="slide(fromBottom)">
                                      <p:cBhvr>
                                        <p:cTn id="287" dur="500"/>
                                        <p:tgtEl>
                                          <p:spTgt spid="7"/>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4" presetClass="entr" presetSubtype="10" fill="hold" grpId="0" nodeType="clickEffect">
                                  <p:stCondLst>
                                    <p:cond delay="0"/>
                                  </p:stCondLst>
                                  <p:childTnLst>
                                    <p:set>
                                      <p:cBhvr>
                                        <p:cTn id="291" dur="1" fill="hold">
                                          <p:stCondLst>
                                            <p:cond delay="0"/>
                                          </p:stCondLst>
                                        </p:cTn>
                                        <p:tgtEl>
                                          <p:spTgt spid="24654"/>
                                        </p:tgtEl>
                                        <p:attrNameLst>
                                          <p:attrName>style.visibility</p:attrName>
                                        </p:attrNameLst>
                                      </p:cBhvr>
                                      <p:to>
                                        <p:strVal val="visible"/>
                                      </p:to>
                                    </p:set>
                                    <p:animEffect transition="in" filter="randombar(horizontal)">
                                      <p:cBhvr>
                                        <p:cTn id="292" dur="500"/>
                                        <p:tgtEl>
                                          <p:spTgt spid="24654"/>
                                        </p:tgtEl>
                                      </p:cBhvr>
                                    </p:animEffec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4" presetClass="entr" presetSubtype="10" fill="hold" grpId="0" nodeType="clickEffect">
                                  <p:stCondLst>
                                    <p:cond delay="0"/>
                                  </p:stCondLst>
                                  <p:childTnLst>
                                    <p:set>
                                      <p:cBhvr>
                                        <p:cTn id="296" dur="1" fill="hold">
                                          <p:stCondLst>
                                            <p:cond delay="0"/>
                                          </p:stCondLst>
                                        </p:cTn>
                                        <p:tgtEl>
                                          <p:spTgt spid="24655"/>
                                        </p:tgtEl>
                                        <p:attrNameLst>
                                          <p:attrName>style.visibility</p:attrName>
                                        </p:attrNameLst>
                                      </p:cBhvr>
                                      <p:to>
                                        <p:strVal val="visible"/>
                                      </p:to>
                                    </p:set>
                                    <p:animEffect transition="in" filter="randombar(horizontal)">
                                      <p:cBhvr>
                                        <p:cTn id="297" dur="500"/>
                                        <p:tgtEl>
                                          <p:spTgt spid="24655"/>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4" presetClass="entr" presetSubtype="10" fill="hold" grpId="0" nodeType="clickEffect">
                                  <p:stCondLst>
                                    <p:cond delay="0"/>
                                  </p:stCondLst>
                                  <p:childTnLst>
                                    <p:set>
                                      <p:cBhvr>
                                        <p:cTn id="301" dur="1" fill="hold">
                                          <p:stCondLst>
                                            <p:cond delay="0"/>
                                          </p:stCondLst>
                                        </p:cTn>
                                        <p:tgtEl>
                                          <p:spTgt spid="24656"/>
                                        </p:tgtEl>
                                        <p:attrNameLst>
                                          <p:attrName>style.visibility</p:attrName>
                                        </p:attrNameLst>
                                      </p:cBhvr>
                                      <p:to>
                                        <p:strVal val="visible"/>
                                      </p:to>
                                    </p:set>
                                    <p:animEffect transition="in" filter="randombar(horizontal)">
                                      <p:cBhvr>
                                        <p:cTn id="302" dur="500"/>
                                        <p:tgtEl>
                                          <p:spTgt spid="24656"/>
                                        </p:tgtEl>
                                      </p:cBhvr>
                                    </p:animEffect>
                                  </p:childTnLst>
                                </p:cTn>
                              </p:par>
                            </p:childTnLst>
                          </p:cTn>
                        </p:par>
                      </p:childTnLst>
                    </p:cTn>
                  </p:par>
                  <p:par>
                    <p:cTn id="303" fill="hold" nodeType="clickPar">
                      <p:stCondLst>
                        <p:cond delay="indefinite"/>
                      </p:stCondLst>
                      <p:childTnLst>
                        <p:par>
                          <p:cTn id="304" fill="hold" nodeType="withGroup">
                            <p:stCondLst>
                              <p:cond delay="0"/>
                            </p:stCondLst>
                            <p:childTnLst>
                              <p:par>
                                <p:cTn id="305" presetID="14" presetClass="entr" presetSubtype="10" fill="hold" grpId="0" nodeType="clickEffect">
                                  <p:stCondLst>
                                    <p:cond delay="0"/>
                                  </p:stCondLst>
                                  <p:childTnLst>
                                    <p:set>
                                      <p:cBhvr>
                                        <p:cTn id="306" dur="1" fill="hold">
                                          <p:stCondLst>
                                            <p:cond delay="0"/>
                                          </p:stCondLst>
                                        </p:cTn>
                                        <p:tgtEl>
                                          <p:spTgt spid="24657"/>
                                        </p:tgtEl>
                                        <p:attrNameLst>
                                          <p:attrName>style.visibility</p:attrName>
                                        </p:attrNameLst>
                                      </p:cBhvr>
                                      <p:to>
                                        <p:strVal val="visible"/>
                                      </p:to>
                                    </p:set>
                                    <p:animEffect transition="in" filter="randombar(horizontal)">
                                      <p:cBhvr>
                                        <p:cTn id="307" dur="500"/>
                                        <p:tgtEl>
                                          <p:spTgt spid="24657"/>
                                        </p:tgtEl>
                                      </p:cBhvr>
                                    </p:animEffec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14" presetClass="entr" presetSubtype="10" fill="hold" grpId="0" nodeType="clickEffect">
                                  <p:stCondLst>
                                    <p:cond delay="0"/>
                                  </p:stCondLst>
                                  <p:childTnLst>
                                    <p:set>
                                      <p:cBhvr>
                                        <p:cTn id="311" dur="1" fill="hold">
                                          <p:stCondLst>
                                            <p:cond delay="0"/>
                                          </p:stCondLst>
                                        </p:cTn>
                                        <p:tgtEl>
                                          <p:spTgt spid="24658"/>
                                        </p:tgtEl>
                                        <p:attrNameLst>
                                          <p:attrName>style.visibility</p:attrName>
                                        </p:attrNameLst>
                                      </p:cBhvr>
                                      <p:to>
                                        <p:strVal val="visible"/>
                                      </p:to>
                                    </p:set>
                                    <p:animEffect transition="in" filter="randombar(horizontal)">
                                      <p:cBhvr>
                                        <p:cTn id="312" dur="500"/>
                                        <p:tgtEl>
                                          <p:spTgt spid="24658"/>
                                        </p:tgtEl>
                                      </p:cBhvr>
                                    </p:animEffec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12" presetClass="entr" presetSubtype="4" fill="hold" nodeType="clickEffect">
                                  <p:stCondLst>
                                    <p:cond delay="0"/>
                                  </p:stCondLst>
                                  <p:childTnLst>
                                    <p:set>
                                      <p:cBhvr>
                                        <p:cTn id="316" dur="1" fill="hold">
                                          <p:stCondLst>
                                            <p:cond delay="0"/>
                                          </p:stCondLst>
                                        </p:cTn>
                                        <p:tgtEl>
                                          <p:spTgt spid="10"/>
                                        </p:tgtEl>
                                        <p:attrNameLst>
                                          <p:attrName>style.visibility</p:attrName>
                                        </p:attrNameLst>
                                      </p:cBhvr>
                                      <p:to>
                                        <p:strVal val="visible"/>
                                      </p:to>
                                    </p:set>
                                    <p:animEffect transition="in" filter="slide(fromBottom)">
                                      <p:cBhvr>
                                        <p:cTn id="317" dur="500"/>
                                        <p:tgtEl>
                                          <p:spTgt spid="10"/>
                                        </p:tgtEl>
                                      </p:cBhvr>
                                    </p:animEffec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4" presetClass="entr" presetSubtype="10" fill="hold" grpId="0" nodeType="clickEffect">
                                  <p:stCondLst>
                                    <p:cond delay="0"/>
                                  </p:stCondLst>
                                  <p:childTnLst>
                                    <p:set>
                                      <p:cBhvr>
                                        <p:cTn id="321" dur="1" fill="hold">
                                          <p:stCondLst>
                                            <p:cond delay="0"/>
                                          </p:stCondLst>
                                        </p:cTn>
                                        <p:tgtEl>
                                          <p:spTgt spid="24662"/>
                                        </p:tgtEl>
                                        <p:attrNameLst>
                                          <p:attrName>style.visibility</p:attrName>
                                        </p:attrNameLst>
                                      </p:cBhvr>
                                      <p:to>
                                        <p:strVal val="visible"/>
                                      </p:to>
                                    </p:set>
                                    <p:animEffect transition="in" filter="randombar(horizontal)">
                                      <p:cBhvr>
                                        <p:cTn id="322" dur="500"/>
                                        <p:tgtEl>
                                          <p:spTgt spid="24662"/>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14" presetClass="entr" presetSubtype="10" fill="hold" grpId="0" nodeType="clickEffect">
                                  <p:stCondLst>
                                    <p:cond delay="0"/>
                                  </p:stCondLst>
                                  <p:childTnLst>
                                    <p:set>
                                      <p:cBhvr>
                                        <p:cTn id="326" dur="1" fill="hold">
                                          <p:stCondLst>
                                            <p:cond delay="0"/>
                                          </p:stCondLst>
                                        </p:cTn>
                                        <p:tgtEl>
                                          <p:spTgt spid="24663"/>
                                        </p:tgtEl>
                                        <p:attrNameLst>
                                          <p:attrName>style.visibility</p:attrName>
                                        </p:attrNameLst>
                                      </p:cBhvr>
                                      <p:to>
                                        <p:strVal val="visible"/>
                                      </p:to>
                                    </p:set>
                                    <p:animEffect transition="in" filter="randombar(horizontal)">
                                      <p:cBhvr>
                                        <p:cTn id="327" dur="500"/>
                                        <p:tgtEl>
                                          <p:spTgt spid="24663"/>
                                        </p:tgtEl>
                                      </p:cBhvr>
                                    </p:animEffec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4" presetClass="entr" presetSubtype="10" fill="hold" grpId="0" nodeType="clickEffect">
                                  <p:stCondLst>
                                    <p:cond delay="0"/>
                                  </p:stCondLst>
                                  <p:childTnLst>
                                    <p:set>
                                      <p:cBhvr>
                                        <p:cTn id="331" dur="1" fill="hold">
                                          <p:stCondLst>
                                            <p:cond delay="0"/>
                                          </p:stCondLst>
                                        </p:cTn>
                                        <p:tgtEl>
                                          <p:spTgt spid="24664"/>
                                        </p:tgtEl>
                                        <p:attrNameLst>
                                          <p:attrName>style.visibility</p:attrName>
                                        </p:attrNameLst>
                                      </p:cBhvr>
                                      <p:to>
                                        <p:strVal val="visible"/>
                                      </p:to>
                                    </p:set>
                                    <p:animEffect transition="in" filter="randombar(horizontal)">
                                      <p:cBhvr>
                                        <p:cTn id="332" dur="500"/>
                                        <p:tgtEl>
                                          <p:spTgt spid="24664"/>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14" presetClass="entr" presetSubtype="10" fill="hold" grpId="0" nodeType="clickEffect">
                                  <p:stCondLst>
                                    <p:cond delay="0"/>
                                  </p:stCondLst>
                                  <p:childTnLst>
                                    <p:set>
                                      <p:cBhvr>
                                        <p:cTn id="336" dur="1" fill="hold">
                                          <p:stCondLst>
                                            <p:cond delay="0"/>
                                          </p:stCondLst>
                                        </p:cTn>
                                        <p:tgtEl>
                                          <p:spTgt spid="24665"/>
                                        </p:tgtEl>
                                        <p:attrNameLst>
                                          <p:attrName>style.visibility</p:attrName>
                                        </p:attrNameLst>
                                      </p:cBhvr>
                                      <p:to>
                                        <p:strVal val="visible"/>
                                      </p:to>
                                    </p:set>
                                    <p:animEffect transition="in" filter="randombar(horizontal)">
                                      <p:cBhvr>
                                        <p:cTn id="337" dur="500"/>
                                        <p:tgtEl>
                                          <p:spTgt spid="24665"/>
                                        </p:tgtEl>
                                      </p:cBhvr>
                                    </p:animEffect>
                                  </p:childTnLst>
                                </p:cTn>
                              </p:par>
                            </p:childTnLst>
                          </p:cTn>
                        </p:par>
                      </p:childTnLst>
                    </p:cTn>
                  </p:par>
                  <p:par>
                    <p:cTn id="338" fill="hold" nodeType="clickPar">
                      <p:stCondLst>
                        <p:cond delay="indefinite"/>
                      </p:stCondLst>
                      <p:childTnLst>
                        <p:par>
                          <p:cTn id="339" fill="hold" nodeType="withGroup">
                            <p:stCondLst>
                              <p:cond delay="0"/>
                            </p:stCondLst>
                            <p:childTnLst>
                              <p:par>
                                <p:cTn id="340" presetID="14" presetClass="entr" presetSubtype="10" fill="hold" grpId="0" nodeType="clickEffect">
                                  <p:stCondLst>
                                    <p:cond delay="0"/>
                                  </p:stCondLst>
                                  <p:childTnLst>
                                    <p:set>
                                      <p:cBhvr>
                                        <p:cTn id="341" dur="1" fill="hold">
                                          <p:stCondLst>
                                            <p:cond delay="0"/>
                                          </p:stCondLst>
                                        </p:cTn>
                                        <p:tgtEl>
                                          <p:spTgt spid="24666"/>
                                        </p:tgtEl>
                                        <p:attrNameLst>
                                          <p:attrName>style.visibility</p:attrName>
                                        </p:attrNameLst>
                                      </p:cBhvr>
                                      <p:to>
                                        <p:strVal val="visible"/>
                                      </p:to>
                                    </p:set>
                                    <p:animEffect transition="in" filter="randombar(horizontal)">
                                      <p:cBhvr>
                                        <p:cTn id="342" dur="500"/>
                                        <p:tgtEl>
                                          <p:spTgt spid="24666"/>
                                        </p:tgtEl>
                                      </p:cBhvr>
                                    </p:animEffect>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4" presetClass="entr" presetSubtype="10" fill="hold" grpId="0" nodeType="clickEffect">
                                  <p:stCondLst>
                                    <p:cond delay="0"/>
                                  </p:stCondLst>
                                  <p:childTnLst>
                                    <p:set>
                                      <p:cBhvr>
                                        <p:cTn id="346" dur="1" fill="hold">
                                          <p:stCondLst>
                                            <p:cond delay="0"/>
                                          </p:stCondLst>
                                        </p:cTn>
                                        <p:tgtEl>
                                          <p:spTgt spid="24667"/>
                                        </p:tgtEl>
                                        <p:attrNameLst>
                                          <p:attrName>style.visibility</p:attrName>
                                        </p:attrNameLst>
                                      </p:cBhvr>
                                      <p:to>
                                        <p:strVal val="visible"/>
                                      </p:to>
                                    </p:set>
                                    <p:animEffect transition="in" filter="randombar(horizontal)">
                                      <p:cBhvr>
                                        <p:cTn id="347" dur="500"/>
                                        <p:tgtEl>
                                          <p:spTgt spid="24667"/>
                                        </p:tgtEl>
                                      </p:cBhvr>
                                    </p:animEffect>
                                  </p:childTnLst>
                                </p:cTn>
                              </p:par>
                            </p:childTnLst>
                          </p:cTn>
                        </p:par>
                      </p:childTnLst>
                    </p:cTn>
                  </p:par>
                  <p:par>
                    <p:cTn id="348" fill="hold" nodeType="clickPar">
                      <p:stCondLst>
                        <p:cond delay="indefinite"/>
                      </p:stCondLst>
                      <p:childTnLst>
                        <p:par>
                          <p:cTn id="349" fill="hold" nodeType="withGroup">
                            <p:stCondLst>
                              <p:cond delay="0"/>
                            </p:stCondLst>
                            <p:childTnLst>
                              <p:par>
                                <p:cTn id="350" presetID="14" presetClass="entr" presetSubtype="10" fill="hold" grpId="0" nodeType="clickEffect">
                                  <p:stCondLst>
                                    <p:cond delay="0"/>
                                  </p:stCondLst>
                                  <p:childTnLst>
                                    <p:set>
                                      <p:cBhvr>
                                        <p:cTn id="351" dur="1" fill="hold">
                                          <p:stCondLst>
                                            <p:cond delay="0"/>
                                          </p:stCondLst>
                                        </p:cTn>
                                        <p:tgtEl>
                                          <p:spTgt spid="24668"/>
                                        </p:tgtEl>
                                        <p:attrNameLst>
                                          <p:attrName>style.visibility</p:attrName>
                                        </p:attrNameLst>
                                      </p:cBhvr>
                                      <p:to>
                                        <p:strVal val="visible"/>
                                      </p:to>
                                    </p:set>
                                    <p:animEffect transition="in" filter="randombar(horizontal)">
                                      <p:cBhvr>
                                        <p:cTn id="352" dur="500"/>
                                        <p:tgtEl>
                                          <p:spTgt spid="24668"/>
                                        </p:tgtEl>
                                      </p:cBhvr>
                                    </p:animEffec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14" presetClass="entr" presetSubtype="10" fill="hold" grpId="0" nodeType="clickEffect">
                                  <p:stCondLst>
                                    <p:cond delay="0"/>
                                  </p:stCondLst>
                                  <p:childTnLst>
                                    <p:set>
                                      <p:cBhvr>
                                        <p:cTn id="356" dur="1" fill="hold">
                                          <p:stCondLst>
                                            <p:cond delay="0"/>
                                          </p:stCondLst>
                                        </p:cTn>
                                        <p:tgtEl>
                                          <p:spTgt spid="24669"/>
                                        </p:tgtEl>
                                        <p:attrNameLst>
                                          <p:attrName>style.visibility</p:attrName>
                                        </p:attrNameLst>
                                      </p:cBhvr>
                                      <p:to>
                                        <p:strVal val="visible"/>
                                      </p:to>
                                    </p:set>
                                    <p:animEffect transition="in" filter="randombar(horizontal)">
                                      <p:cBhvr>
                                        <p:cTn id="357" dur="500"/>
                                        <p:tgtEl>
                                          <p:spTgt spid="24669"/>
                                        </p:tgtEl>
                                      </p:cBhvr>
                                    </p:animEffec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14" presetClass="entr" presetSubtype="10" fill="hold" grpId="0" nodeType="clickEffect">
                                  <p:stCondLst>
                                    <p:cond delay="0"/>
                                  </p:stCondLst>
                                  <p:childTnLst>
                                    <p:set>
                                      <p:cBhvr>
                                        <p:cTn id="361" dur="1" fill="hold">
                                          <p:stCondLst>
                                            <p:cond delay="0"/>
                                          </p:stCondLst>
                                        </p:cTn>
                                        <p:tgtEl>
                                          <p:spTgt spid="24670"/>
                                        </p:tgtEl>
                                        <p:attrNameLst>
                                          <p:attrName>style.visibility</p:attrName>
                                        </p:attrNameLst>
                                      </p:cBhvr>
                                      <p:to>
                                        <p:strVal val="visible"/>
                                      </p:to>
                                    </p:set>
                                    <p:animEffect transition="in" filter="randombar(horizontal)">
                                      <p:cBhvr>
                                        <p:cTn id="362" dur="500"/>
                                        <p:tgtEl>
                                          <p:spTgt spid="24670"/>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4" presetClass="entr" presetSubtype="10" fill="hold" grpId="0" nodeType="clickEffect">
                                  <p:stCondLst>
                                    <p:cond delay="0"/>
                                  </p:stCondLst>
                                  <p:childTnLst>
                                    <p:set>
                                      <p:cBhvr>
                                        <p:cTn id="366" dur="1" fill="hold">
                                          <p:stCondLst>
                                            <p:cond delay="0"/>
                                          </p:stCondLst>
                                        </p:cTn>
                                        <p:tgtEl>
                                          <p:spTgt spid="24671"/>
                                        </p:tgtEl>
                                        <p:attrNameLst>
                                          <p:attrName>style.visibility</p:attrName>
                                        </p:attrNameLst>
                                      </p:cBhvr>
                                      <p:to>
                                        <p:strVal val="visible"/>
                                      </p:to>
                                    </p:set>
                                    <p:animEffect transition="in" filter="randombar(horizontal)">
                                      <p:cBhvr>
                                        <p:cTn id="367" dur="500"/>
                                        <p:tgtEl>
                                          <p:spTgt spid="24671"/>
                                        </p:tgtEl>
                                      </p:cBhvr>
                                    </p:animEffect>
                                  </p:childTnLst>
                                </p:cTn>
                              </p:par>
                            </p:childTnLst>
                          </p:cTn>
                        </p:par>
                      </p:childTnLst>
                    </p:cTn>
                  </p:par>
                  <p:par>
                    <p:cTn id="368" fill="hold" nodeType="clickPar">
                      <p:stCondLst>
                        <p:cond delay="indefinite"/>
                      </p:stCondLst>
                      <p:childTnLst>
                        <p:par>
                          <p:cTn id="369" fill="hold" nodeType="withGroup">
                            <p:stCondLst>
                              <p:cond delay="0"/>
                            </p:stCondLst>
                            <p:childTnLst>
                              <p:par>
                                <p:cTn id="370" presetID="14" presetClass="entr" presetSubtype="10" fill="hold" grpId="0" nodeType="clickEffect">
                                  <p:stCondLst>
                                    <p:cond delay="0"/>
                                  </p:stCondLst>
                                  <p:childTnLst>
                                    <p:set>
                                      <p:cBhvr>
                                        <p:cTn id="371" dur="1" fill="hold">
                                          <p:stCondLst>
                                            <p:cond delay="0"/>
                                          </p:stCondLst>
                                        </p:cTn>
                                        <p:tgtEl>
                                          <p:spTgt spid="24672"/>
                                        </p:tgtEl>
                                        <p:attrNameLst>
                                          <p:attrName>style.visibility</p:attrName>
                                        </p:attrNameLst>
                                      </p:cBhvr>
                                      <p:to>
                                        <p:strVal val="visible"/>
                                      </p:to>
                                    </p:set>
                                    <p:animEffect transition="in" filter="randombar(horizontal)">
                                      <p:cBhvr>
                                        <p:cTn id="372" dur="500"/>
                                        <p:tgtEl>
                                          <p:spTgt spid="24672"/>
                                        </p:tgtEl>
                                      </p:cBhvr>
                                    </p:animEffect>
                                  </p:childTnLst>
                                </p:cTn>
                              </p:par>
                            </p:childTnLst>
                          </p:cTn>
                        </p:par>
                      </p:childTnLst>
                    </p:cTn>
                  </p:par>
                  <p:par>
                    <p:cTn id="373" fill="hold" nodeType="clickPar">
                      <p:stCondLst>
                        <p:cond delay="indefinite"/>
                      </p:stCondLst>
                      <p:childTnLst>
                        <p:par>
                          <p:cTn id="374" fill="hold" nodeType="withGroup">
                            <p:stCondLst>
                              <p:cond delay="0"/>
                            </p:stCondLst>
                            <p:childTnLst>
                              <p:par>
                                <p:cTn id="375" presetID="14" presetClass="entr" presetSubtype="10" fill="hold" grpId="0" nodeType="clickEffect">
                                  <p:stCondLst>
                                    <p:cond delay="0"/>
                                  </p:stCondLst>
                                  <p:childTnLst>
                                    <p:set>
                                      <p:cBhvr>
                                        <p:cTn id="376" dur="1" fill="hold">
                                          <p:stCondLst>
                                            <p:cond delay="0"/>
                                          </p:stCondLst>
                                        </p:cTn>
                                        <p:tgtEl>
                                          <p:spTgt spid="24673"/>
                                        </p:tgtEl>
                                        <p:attrNameLst>
                                          <p:attrName>style.visibility</p:attrName>
                                        </p:attrNameLst>
                                      </p:cBhvr>
                                      <p:to>
                                        <p:strVal val="visible"/>
                                      </p:to>
                                    </p:set>
                                    <p:animEffect transition="in" filter="randombar(horizontal)">
                                      <p:cBhvr>
                                        <p:cTn id="377" dur="500"/>
                                        <p:tgtEl>
                                          <p:spTgt spid="24673"/>
                                        </p:tgtEl>
                                      </p:cBhvr>
                                    </p:animEffect>
                                  </p:childTnLst>
                                </p:cTn>
                              </p:par>
                            </p:childTnLst>
                          </p:cTn>
                        </p:par>
                      </p:childTnLst>
                    </p:cTn>
                  </p:par>
                  <p:par>
                    <p:cTn id="378" fill="hold" nodeType="clickPar">
                      <p:stCondLst>
                        <p:cond delay="indefinite"/>
                      </p:stCondLst>
                      <p:childTnLst>
                        <p:par>
                          <p:cTn id="379" fill="hold" nodeType="withGroup">
                            <p:stCondLst>
                              <p:cond delay="0"/>
                            </p:stCondLst>
                            <p:childTnLst>
                              <p:par>
                                <p:cTn id="380" presetID="14" presetClass="entr" presetSubtype="10" fill="hold" grpId="0" nodeType="clickEffect">
                                  <p:stCondLst>
                                    <p:cond delay="0"/>
                                  </p:stCondLst>
                                  <p:childTnLst>
                                    <p:set>
                                      <p:cBhvr>
                                        <p:cTn id="381" dur="1" fill="hold">
                                          <p:stCondLst>
                                            <p:cond delay="0"/>
                                          </p:stCondLst>
                                        </p:cTn>
                                        <p:tgtEl>
                                          <p:spTgt spid="24674"/>
                                        </p:tgtEl>
                                        <p:attrNameLst>
                                          <p:attrName>style.visibility</p:attrName>
                                        </p:attrNameLst>
                                      </p:cBhvr>
                                      <p:to>
                                        <p:strVal val="visible"/>
                                      </p:to>
                                    </p:set>
                                    <p:animEffect transition="in" filter="randombar(horizontal)">
                                      <p:cBhvr>
                                        <p:cTn id="382" dur="500"/>
                                        <p:tgtEl>
                                          <p:spTgt spid="24674"/>
                                        </p:tgtEl>
                                      </p:cBhvr>
                                    </p:animEffect>
                                  </p:childTnLst>
                                </p:cTn>
                              </p:par>
                            </p:childTnLst>
                          </p:cTn>
                        </p:par>
                      </p:childTnLst>
                    </p:cTn>
                  </p:par>
                  <p:par>
                    <p:cTn id="383" fill="hold" nodeType="clickPar">
                      <p:stCondLst>
                        <p:cond delay="indefinite"/>
                      </p:stCondLst>
                      <p:childTnLst>
                        <p:par>
                          <p:cTn id="384" fill="hold" nodeType="withGroup">
                            <p:stCondLst>
                              <p:cond delay="0"/>
                            </p:stCondLst>
                            <p:childTnLst>
                              <p:par>
                                <p:cTn id="385" presetID="14" presetClass="entr" presetSubtype="10" fill="hold" grpId="0" nodeType="clickEffect">
                                  <p:stCondLst>
                                    <p:cond delay="0"/>
                                  </p:stCondLst>
                                  <p:childTnLst>
                                    <p:set>
                                      <p:cBhvr>
                                        <p:cTn id="386" dur="1" fill="hold">
                                          <p:stCondLst>
                                            <p:cond delay="0"/>
                                          </p:stCondLst>
                                        </p:cTn>
                                        <p:tgtEl>
                                          <p:spTgt spid="24675"/>
                                        </p:tgtEl>
                                        <p:attrNameLst>
                                          <p:attrName>style.visibility</p:attrName>
                                        </p:attrNameLst>
                                      </p:cBhvr>
                                      <p:to>
                                        <p:strVal val="visible"/>
                                      </p:to>
                                    </p:set>
                                    <p:animEffect transition="in" filter="randombar(horizontal)">
                                      <p:cBhvr>
                                        <p:cTn id="387" dur="500"/>
                                        <p:tgtEl>
                                          <p:spTgt spid="24675"/>
                                        </p:tgtEl>
                                      </p:cBhvr>
                                    </p:animEffec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14" presetClass="entr" presetSubtype="10" fill="hold" grpId="0" nodeType="clickEffect">
                                  <p:stCondLst>
                                    <p:cond delay="0"/>
                                  </p:stCondLst>
                                  <p:childTnLst>
                                    <p:set>
                                      <p:cBhvr>
                                        <p:cTn id="391" dur="1" fill="hold">
                                          <p:stCondLst>
                                            <p:cond delay="0"/>
                                          </p:stCondLst>
                                        </p:cTn>
                                        <p:tgtEl>
                                          <p:spTgt spid="24676"/>
                                        </p:tgtEl>
                                        <p:attrNameLst>
                                          <p:attrName>style.visibility</p:attrName>
                                        </p:attrNameLst>
                                      </p:cBhvr>
                                      <p:to>
                                        <p:strVal val="visible"/>
                                      </p:to>
                                    </p:set>
                                    <p:animEffect transition="in" filter="randombar(horizontal)">
                                      <p:cBhvr>
                                        <p:cTn id="392" dur="500"/>
                                        <p:tgtEl>
                                          <p:spTgt spid="24676"/>
                                        </p:tgtEl>
                                      </p:cBhvr>
                                    </p:animEffect>
                                  </p:childTnLst>
                                </p:cTn>
                              </p:par>
                            </p:childTnLst>
                          </p:cTn>
                        </p:par>
                      </p:childTnLst>
                    </p:cTn>
                  </p:par>
                  <p:par>
                    <p:cTn id="393" fill="hold" nodeType="clickPar">
                      <p:stCondLst>
                        <p:cond delay="indefinite"/>
                      </p:stCondLst>
                      <p:childTnLst>
                        <p:par>
                          <p:cTn id="394" fill="hold" nodeType="withGroup">
                            <p:stCondLst>
                              <p:cond delay="0"/>
                            </p:stCondLst>
                            <p:childTnLst>
                              <p:par>
                                <p:cTn id="395" presetID="14" presetClass="entr" presetSubtype="10" fill="hold" grpId="0" nodeType="clickEffect">
                                  <p:stCondLst>
                                    <p:cond delay="0"/>
                                  </p:stCondLst>
                                  <p:childTnLst>
                                    <p:set>
                                      <p:cBhvr>
                                        <p:cTn id="396" dur="1" fill="hold">
                                          <p:stCondLst>
                                            <p:cond delay="0"/>
                                          </p:stCondLst>
                                        </p:cTn>
                                        <p:tgtEl>
                                          <p:spTgt spid="24677"/>
                                        </p:tgtEl>
                                        <p:attrNameLst>
                                          <p:attrName>style.visibility</p:attrName>
                                        </p:attrNameLst>
                                      </p:cBhvr>
                                      <p:to>
                                        <p:strVal val="visible"/>
                                      </p:to>
                                    </p:set>
                                    <p:animEffect transition="in" filter="randombar(horizontal)">
                                      <p:cBhvr>
                                        <p:cTn id="397" dur="500"/>
                                        <p:tgtEl>
                                          <p:spTgt spid="24677"/>
                                        </p:tgtEl>
                                      </p:cBhvr>
                                    </p:animEffect>
                                  </p:childTnLst>
                                </p:cTn>
                              </p:par>
                            </p:childTnLst>
                          </p:cTn>
                        </p:par>
                      </p:childTnLst>
                    </p:cTn>
                  </p:par>
                  <p:par>
                    <p:cTn id="398" fill="hold" nodeType="clickPar">
                      <p:stCondLst>
                        <p:cond delay="indefinite"/>
                      </p:stCondLst>
                      <p:childTnLst>
                        <p:par>
                          <p:cTn id="399" fill="hold" nodeType="withGroup">
                            <p:stCondLst>
                              <p:cond delay="0"/>
                            </p:stCondLst>
                            <p:childTnLst>
                              <p:par>
                                <p:cTn id="400" presetID="14" presetClass="entr" presetSubtype="10" fill="hold" grpId="0" nodeType="clickEffect">
                                  <p:stCondLst>
                                    <p:cond delay="0"/>
                                  </p:stCondLst>
                                  <p:childTnLst>
                                    <p:set>
                                      <p:cBhvr>
                                        <p:cTn id="401" dur="1" fill="hold">
                                          <p:stCondLst>
                                            <p:cond delay="0"/>
                                          </p:stCondLst>
                                        </p:cTn>
                                        <p:tgtEl>
                                          <p:spTgt spid="24678"/>
                                        </p:tgtEl>
                                        <p:attrNameLst>
                                          <p:attrName>style.visibility</p:attrName>
                                        </p:attrNameLst>
                                      </p:cBhvr>
                                      <p:to>
                                        <p:strVal val="visible"/>
                                      </p:to>
                                    </p:set>
                                    <p:animEffect transition="in" filter="randombar(horizontal)">
                                      <p:cBhvr>
                                        <p:cTn id="402" dur="500"/>
                                        <p:tgtEl>
                                          <p:spTgt spid="24678"/>
                                        </p:tgtEl>
                                      </p:cBhvr>
                                    </p:animEffect>
                                  </p:childTnLst>
                                </p:cTn>
                              </p:par>
                            </p:childTnLst>
                          </p:cTn>
                        </p:par>
                      </p:childTnLst>
                    </p:cTn>
                  </p:par>
                  <p:par>
                    <p:cTn id="403" fill="hold" nodeType="clickPar">
                      <p:stCondLst>
                        <p:cond delay="indefinite"/>
                      </p:stCondLst>
                      <p:childTnLst>
                        <p:par>
                          <p:cTn id="404" fill="hold" nodeType="withGroup">
                            <p:stCondLst>
                              <p:cond delay="0"/>
                            </p:stCondLst>
                            <p:childTnLst>
                              <p:par>
                                <p:cTn id="405" presetID="12" presetClass="entr" presetSubtype="4" fill="hold" nodeType="clickEffect">
                                  <p:stCondLst>
                                    <p:cond delay="0"/>
                                  </p:stCondLst>
                                  <p:childTnLst>
                                    <p:set>
                                      <p:cBhvr>
                                        <p:cTn id="406" dur="1" fill="hold">
                                          <p:stCondLst>
                                            <p:cond delay="0"/>
                                          </p:stCondLst>
                                        </p:cTn>
                                        <p:tgtEl>
                                          <p:spTgt spid="9"/>
                                        </p:tgtEl>
                                        <p:attrNameLst>
                                          <p:attrName>style.visibility</p:attrName>
                                        </p:attrNameLst>
                                      </p:cBhvr>
                                      <p:to>
                                        <p:strVal val="visible"/>
                                      </p:to>
                                    </p:set>
                                    <p:animEffect transition="in" filter="slide(fromBottom)">
                                      <p:cBhvr>
                                        <p:cTn id="407" dur="500"/>
                                        <p:tgtEl>
                                          <p:spTgt spid="9"/>
                                        </p:tgtEl>
                                      </p:cBhvr>
                                    </p:animEffect>
                                  </p:childTnLst>
                                </p:cTn>
                              </p:par>
                            </p:childTnLst>
                          </p:cTn>
                        </p:par>
                      </p:childTnLst>
                    </p:cTn>
                  </p:par>
                  <p:par>
                    <p:cTn id="408" fill="hold" nodeType="clickPar">
                      <p:stCondLst>
                        <p:cond delay="indefinite"/>
                      </p:stCondLst>
                      <p:childTnLst>
                        <p:par>
                          <p:cTn id="409" fill="hold" nodeType="withGroup">
                            <p:stCondLst>
                              <p:cond delay="0"/>
                            </p:stCondLst>
                            <p:childTnLst>
                              <p:par>
                                <p:cTn id="410" presetID="12" presetClass="entr" presetSubtype="4" fill="hold" nodeType="clickEffect">
                                  <p:stCondLst>
                                    <p:cond delay="0"/>
                                  </p:stCondLst>
                                  <p:childTnLst>
                                    <p:set>
                                      <p:cBhvr>
                                        <p:cTn id="411" dur="1" fill="hold">
                                          <p:stCondLst>
                                            <p:cond delay="0"/>
                                          </p:stCondLst>
                                        </p:cTn>
                                        <p:tgtEl>
                                          <p:spTgt spid="11"/>
                                        </p:tgtEl>
                                        <p:attrNameLst>
                                          <p:attrName>style.visibility</p:attrName>
                                        </p:attrNameLst>
                                      </p:cBhvr>
                                      <p:to>
                                        <p:strVal val="visible"/>
                                      </p:to>
                                    </p:set>
                                    <p:animEffect transition="in" filter="slide(fromBottom)">
                                      <p:cBhvr>
                                        <p:cTn id="412" dur="500"/>
                                        <p:tgtEl>
                                          <p:spTgt spid="11"/>
                                        </p:tgtEl>
                                      </p:cBhvr>
                                    </p:animEffect>
                                  </p:childTnLst>
                                </p:cTn>
                              </p:par>
                            </p:childTnLst>
                          </p:cTn>
                        </p:par>
                      </p:childTnLst>
                    </p:cTn>
                  </p:par>
                  <p:par>
                    <p:cTn id="413" fill="hold" nodeType="clickPar">
                      <p:stCondLst>
                        <p:cond delay="indefinite"/>
                      </p:stCondLst>
                      <p:childTnLst>
                        <p:par>
                          <p:cTn id="414" fill="hold" nodeType="withGroup">
                            <p:stCondLst>
                              <p:cond delay="0"/>
                            </p:stCondLst>
                            <p:childTnLst>
                              <p:par>
                                <p:cTn id="415" presetID="12" presetClass="entr" presetSubtype="4" fill="hold" nodeType="clickEffect">
                                  <p:stCondLst>
                                    <p:cond delay="0"/>
                                  </p:stCondLst>
                                  <p:childTnLst>
                                    <p:set>
                                      <p:cBhvr>
                                        <p:cTn id="416" dur="1" fill="hold">
                                          <p:stCondLst>
                                            <p:cond delay="0"/>
                                          </p:stCondLst>
                                        </p:cTn>
                                        <p:tgtEl>
                                          <p:spTgt spid="12"/>
                                        </p:tgtEl>
                                        <p:attrNameLst>
                                          <p:attrName>style.visibility</p:attrName>
                                        </p:attrNameLst>
                                      </p:cBhvr>
                                      <p:to>
                                        <p:strVal val="visible"/>
                                      </p:to>
                                    </p:set>
                                    <p:animEffect transition="in" filter="slide(fromBottom)">
                                      <p:cBhvr>
                                        <p:cTn id="4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2" grpId="0" bldLvl="0" animBg="1" autoUpdateAnimBg="0"/>
      <p:bldP spid="24584" grpId="0" bldLvl="0" animBg="1" autoUpdateAnimBg="0"/>
      <p:bldP spid="24580" grpId="0" autoUpdateAnimBg="0"/>
      <p:bldP spid="24581" grpId="0" autoUpdateAnimBg="0"/>
      <p:bldP spid="24582" grpId="0" autoUpdateAnimBg="0"/>
      <p:bldP spid="24583" grpId="0" autoUpdateAnimBg="0"/>
      <p:bldP spid="24585" grpId="0" autoUpdateAnimBg="0"/>
      <p:bldP spid="24586" grpId="0" bldLvl="0" animBg="1" autoUpdateAnimBg="0"/>
      <p:bldP spid="24587" grpId="0" autoUpdateAnimBg="0"/>
      <p:bldP spid="24588" grpId="0" autoUpdateAnimBg="0"/>
      <p:bldP spid="24589" grpId="0" autoUpdateAnimBg="0"/>
      <p:bldP spid="24590" grpId="0" bldLvl="0" animBg="1" autoUpdateAnimBg="0"/>
      <p:bldP spid="24591" grpId="0" autoUpdateAnimBg="0"/>
      <p:bldP spid="24592" grpId="0" bldLvl="0" animBg="1" autoUpdateAnimBg="0"/>
      <p:bldP spid="24593" grpId="0" autoUpdateAnimBg="0"/>
      <p:bldP spid="24594" grpId="0" bldLvl="0" animBg="1" autoUpdateAnimBg="0"/>
      <p:bldP spid="24595" grpId="0" autoUpdateAnimBg="0"/>
      <p:bldP spid="24596" grpId="0" autoUpdateAnimBg="0"/>
      <p:bldP spid="24597" grpId="0" bldLvl="0" animBg="1" autoUpdateAnimBg="0"/>
      <p:bldP spid="24598" grpId="0" autoUpdateAnimBg="0"/>
      <p:bldP spid="24599" grpId="0" autoUpdateAnimBg="0"/>
      <p:bldP spid="24600" grpId="0" bldLvl="0" animBg="1" autoUpdateAnimBg="0"/>
      <p:bldP spid="24601" grpId="0" autoUpdateAnimBg="0"/>
      <p:bldP spid="24609" grpId="0" bldLvl="0" animBg="1" autoUpdateAnimBg="0"/>
      <p:bldP spid="24610" grpId="0" autoUpdateAnimBg="0"/>
      <p:bldP spid="24611" grpId="0" autoUpdateAnimBg="0"/>
      <p:bldP spid="24612" grpId="0" bldLvl="0" animBg="1" autoUpdateAnimBg="0"/>
      <p:bldP spid="24613" grpId="0" autoUpdateAnimBg="0"/>
      <p:bldP spid="24614" grpId="0" autoUpdateAnimBg="0"/>
      <p:bldP spid="24615" grpId="0" autoUpdateAnimBg="0"/>
      <p:bldP spid="24616" grpId="0" bldLvl="0" animBg="1" autoUpdateAnimBg="0"/>
      <p:bldP spid="24617" grpId="0" autoUpdateAnimBg="0"/>
      <p:bldP spid="24618" grpId="0" autoUpdateAnimBg="0"/>
      <p:bldP spid="24625" grpId="0" autoUpdateAnimBg="0"/>
      <p:bldP spid="24626" grpId="0" bldLvl="0" animBg="1" autoUpdateAnimBg="0"/>
      <p:bldP spid="24627" grpId="0" autoUpdateAnimBg="0"/>
      <p:bldP spid="24628" grpId="0" bldLvl="0" animBg="1" autoUpdateAnimBg="0"/>
      <p:bldP spid="24629" grpId="0" autoUpdateAnimBg="0"/>
      <p:bldP spid="24630" grpId="0" autoUpdateAnimBg="0"/>
      <p:bldP spid="24631" grpId="0" autoUpdateAnimBg="0"/>
      <p:bldP spid="24635" grpId="0" bldLvl="0" animBg="1" autoUpdateAnimBg="0"/>
      <p:bldP spid="24636" grpId="0" autoUpdateAnimBg="0"/>
      <p:bldP spid="24637" grpId="0" autoUpdateAnimBg="0"/>
      <p:bldP spid="24638" grpId="0" autoUpdateAnimBg="0"/>
      <p:bldP spid="24639" grpId="0" autoUpdateAnimBg="0"/>
      <p:bldP spid="24640" grpId="0" bldLvl="0" animBg="1" autoUpdateAnimBg="0"/>
      <p:bldP spid="24641" grpId="0" autoUpdateAnimBg="0"/>
      <p:bldP spid="24642" grpId="0" bldLvl="0" animBg="1" autoUpdateAnimBg="0"/>
      <p:bldP spid="24643" grpId="0" autoUpdateAnimBg="0"/>
      <p:bldP spid="24644" grpId="0" autoUpdateAnimBg="0"/>
      <p:bldP spid="24654" grpId="0" autoUpdateAnimBg="0"/>
      <p:bldP spid="24655" grpId="0" bldLvl="0" animBg="1" autoUpdateAnimBg="0"/>
      <p:bldP spid="24656" grpId="0" autoUpdateAnimBg="0"/>
      <p:bldP spid="24657" grpId="0" autoUpdateAnimBg="0"/>
      <p:bldP spid="24658" grpId="0" animBg="1" autoUpdateAnimBg="0"/>
      <p:bldP spid="24662" grpId="0" autoUpdateAnimBg="0"/>
      <p:bldP spid="24663" grpId="0" autoUpdateAnimBg="0"/>
      <p:bldP spid="24664" grpId="0" bldLvl="0" animBg="1" autoUpdateAnimBg="0"/>
      <p:bldP spid="24665" grpId="0" autoUpdateAnimBg="0"/>
      <p:bldP spid="24666" grpId="0" bldLvl="0" animBg="1" autoUpdateAnimBg="0"/>
      <p:bldP spid="24667" grpId="0" autoUpdateAnimBg="0"/>
      <p:bldP spid="24668" grpId="0" autoUpdateAnimBg="0"/>
      <p:bldP spid="24669" grpId="0" bldLvl="0" animBg="1" autoUpdateAnimBg="0"/>
      <p:bldP spid="24670" grpId="0" autoUpdateAnimBg="0"/>
      <p:bldP spid="24671" grpId="0" autoUpdateAnimBg="0"/>
      <p:bldP spid="24672" grpId="0" autoUpdateAnimBg="0"/>
      <p:bldP spid="24673" grpId="0" autoUpdateAnimBg="0"/>
      <p:bldP spid="24674" grpId="0" autoUpdateAnimBg="0"/>
      <p:bldP spid="24675" grpId="0" bldLvl="0" animBg="1" autoUpdateAnimBg="0"/>
      <p:bldP spid="24676" grpId="0" autoUpdateAnimBg="0"/>
      <p:bldP spid="24677" grpId="0" autoUpdateAnimBg="0"/>
      <p:bldP spid="2467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64CAC78-5D5B-4D76-B62A-F52841DDC5C7}" type="slidenum">
              <a:rPr lang="zh-CN" altLang="en-US">
                <a:latin typeface="Verdana" panose="020B0604030504040204" pitchFamily="34" charset="0"/>
                <a:ea typeface="宋体" panose="02010600030101010101" pitchFamily="2" charset="-122"/>
              </a:rPr>
              <a:pPr/>
              <a:t>25</a:t>
            </a:fld>
            <a:endParaRPr lang="en-US" altLang="zh-CN">
              <a:latin typeface="Verdana" panose="020B0604030504040204" pitchFamily="34" charset="0"/>
              <a:ea typeface="宋体" panose="02010600030101010101" pitchFamily="2" charset="-122"/>
            </a:endParaRPr>
          </a:p>
        </p:txBody>
      </p:sp>
      <p:sp>
        <p:nvSpPr>
          <p:cNvPr id="25603" name="Rectangle 3"/>
          <p:cNvSpPr>
            <a:spLocks noGrp="1" noChangeArrowheads="1"/>
          </p:cNvSpPr>
          <p:nvPr>
            <p:ph type="body" idx="1"/>
          </p:nvPr>
        </p:nvSpPr>
        <p:spPr>
          <a:xfrm>
            <a:off x="665237" y="1543972"/>
            <a:ext cx="8001000" cy="4962525"/>
          </a:xfrm>
          <a:noFill/>
        </p:spPr>
        <p:txBody>
          <a:bodyPr/>
          <a:lstStyle/>
          <a:p>
            <a:pPr eaLnBrk="1" hangingPunct="1">
              <a:lnSpc>
                <a:spcPct val="90000"/>
              </a:lnSpc>
              <a:buFont typeface="Wingdings" panose="05000000000000000000" pitchFamily="2" charset="2"/>
              <a:buNone/>
            </a:pPr>
            <a:r>
              <a:rPr lang="en-US" altLang="zh-CN" sz="2400" b="1" dirty="0">
                <a:solidFill>
                  <a:srgbClr val="0000FF"/>
                </a:solidFill>
              </a:rPr>
              <a:t>void</a:t>
            </a:r>
            <a:r>
              <a:rPr lang="en-US" altLang="zh-CN" sz="2400" b="1" dirty="0"/>
              <a:t> partition(</a:t>
            </a:r>
            <a:r>
              <a:rPr lang="en-US" altLang="zh-CN" sz="2400" b="1" dirty="0" err="1"/>
              <a:t>elemenType</a:t>
            </a:r>
            <a:r>
              <a:rPr lang="en-US" altLang="zh-CN" sz="2400" b="1" dirty="0"/>
              <a:t> A[n], </a:t>
            </a:r>
            <a:r>
              <a:rPr lang="en-US" altLang="zh-CN" sz="2400" b="1" dirty="0" err="1"/>
              <a:t>int</a:t>
            </a:r>
            <a:r>
              <a:rPr lang="en-US" altLang="zh-CN" sz="2400" b="1" dirty="0"/>
              <a:t> s, </a:t>
            </a:r>
            <a:r>
              <a:rPr lang="en-US" altLang="zh-CN" sz="2400" b="1" dirty="0" err="1"/>
              <a:t>int</a:t>
            </a:r>
            <a:r>
              <a:rPr lang="en-US" altLang="zh-CN" sz="2400" b="1" dirty="0"/>
              <a:t> t, </a:t>
            </a:r>
            <a:r>
              <a:rPr lang="en-US" altLang="zh-CN" sz="2400" b="1" dirty="0" err="1"/>
              <a:t>int</a:t>
            </a:r>
            <a:r>
              <a:rPr lang="en-US" altLang="zh-CN" sz="2400" b="1" dirty="0"/>
              <a:t> *</a:t>
            </a:r>
            <a:r>
              <a:rPr lang="en-US" altLang="zh-CN" sz="2400" b="1" dirty="0" err="1"/>
              <a:t>cutpoint</a:t>
            </a:r>
            <a:r>
              <a:rPr lang="en-US" altLang="zh-CN" sz="2400" b="1" dirty="0"/>
              <a:t>)</a:t>
            </a:r>
          </a:p>
          <a:p>
            <a:pPr eaLnBrk="1" hangingPunct="1">
              <a:lnSpc>
                <a:spcPct val="90000"/>
              </a:lnSpc>
              <a:buFont typeface="Wingdings" panose="05000000000000000000" pitchFamily="2" charset="2"/>
              <a:buNone/>
            </a:pPr>
            <a:r>
              <a:rPr lang="en-US" altLang="zh-CN" sz="2400" b="1" dirty="0"/>
              <a:t>                      //</a:t>
            </a:r>
            <a:r>
              <a:rPr lang="zh-CN" altLang="en-US" sz="2400" b="1" dirty="0"/>
              <a:t>对数组</a:t>
            </a:r>
            <a:r>
              <a:rPr lang="en-US" altLang="zh-CN" sz="2400" b="1" dirty="0"/>
              <a:t>A</a:t>
            </a:r>
            <a:r>
              <a:rPr lang="zh-CN" altLang="en-US" sz="2400" b="1" dirty="0"/>
              <a:t>中下标为</a:t>
            </a:r>
            <a:r>
              <a:rPr lang="en-US" altLang="zh-CN" sz="2400" b="1" dirty="0"/>
              <a:t>s</a:t>
            </a:r>
            <a:r>
              <a:rPr lang="zh-CN" altLang="en-US" sz="2400" b="1" dirty="0"/>
              <a:t>～</a:t>
            </a:r>
            <a:r>
              <a:rPr lang="en-US" altLang="zh-CN" sz="2400" b="1" dirty="0"/>
              <a:t>t</a:t>
            </a:r>
            <a:r>
              <a:rPr lang="zh-CN" altLang="en-US" sz="2400" b="1" dirty="0"/>
              <a:t>的子表进行划分</a:t>
            </a:r>
          </a:p>
          <a:p>
            <a:pPr eaLnBrk="1" hangingPunct="1">
              <a:lnSpc>
                <a:spcPct val="90000"/>
              </a:lnSpc>
              <a:buFont typeface="Wingdings" panose="05000000000000000000" pitchFamily="2" charset="2"/>
              <a:buNone/>
            </a:pPr>
            <a:r>
              <a:rPr lang="en-US" altLang="zh-CN" sz="2400" b="1" dirty="0"/>
              <a:t>{  x=A[s];     //</a:t>
            </a:r>
            <a:r>
              <a:rPr lang="zh-CN" altLang="en-US" sz="2400" b="1" dirty="0"/>
              <a:t>保存中间元素，腾出空位</a:t>
            </a:r>
          </a:p>
          <a:p>
            <a:pPr eaLnBrk="1" hangingPunct="1">
              <a:lnSpc>
                <a:spcPct val="90000"/>
              </a:lnSpc>
              <a:buFont typeface="Wingdings" panose="05000000000000000000" pitchFamily="2" charset="2"/>
              <a:buNone/>
            </a:pPr>
            <a:r>
              <a:rPr lang="zh-CN" altLang="en-US" sz="2400" b="1" dirty="0"/>
              <a:t>    </a:t>
            </a:r>
            <a:r>
              <a:rPr lang="en-US" altLang="zh-CN" sz="2400" b="1" dirty="0" err="1"/>
              <a:t>i</a:t>
            </a:r>
            <a:r>
              <a:rPr lang="en-US" altLang="zh-CN" sz="2400" b="1" dirty="0"/>
              <a:t>=s; j=t; </a:t>
            </a:r>
          </a:p>
          <a:p>
            <a:pPr eaLnBrk="1" hangingPunct="1">
              <a:lnSpc>
                <a:spcPct val="90000"/>
              </a:lnSpc>
              <a:buFont typeface="Wingdings" panose="05000000000000000000" pitchFamily="2" charset="2"/>
              <a:buNone/>
            </a:pPr>
            <a:r>
              <a:rPr lang="en-US" altLang="zh-CN" sz="2400" b="1" dirty="0"/>
              <a:t>    </a:t>
            </a:r>
            <a:r>
              <a:rPr lang="en-US" altLang="zh-CN" sz="2400" b="1" dirty="0">
                <a:solidFill>
                  <a:srgbClr val="0000FF"/>
                </a:solidFill>
              </a:rPr>
              <a:t>while</a:t>
            </a:r>
            <a:r>
              <a:rPr lang="en-US" altLang="zh-CN" sz="2400" b="1" dirty="0"/>
              <a:t> (  </a:t>
            </a:r>
            <a:r>
              <a:rPr lang="en-US" altLang="zh-CN" sz="2400" b="1" dirty="0" err="1"/>
              <a:t>i</a:t>
            </a:r>
            <a:r>
              <a:rPr lang="en-US" altLang="zh-CN" sz="2400" b="1" dirty="0"/>
              <a:t>!=j  ) {</a:t>
            </a:r>
          </a:p>
          <a:p>
            <a:pPr eaLnBrk="1" hangingPunct="1">
              <a:lnSpc>
                <a:spcPct val="90000"/>
              </a:lnSpc>
              <a:buFont typeface="Wingdings" panose="05000000000000000000" pitchFamily="2" charset="2"/>
              <a:buNone/>
            </a:pPr>
            <a:r>
              <a:rPr lang="en-US" altLang="zh-CN" sz="2400" b="1" dirty="0"/>
              <a:t>        </a:t>
            </a:r>
            <a:r>
              <a:rPr lang="en-US" altLang="zh-CN" sz="2400" b="1" dirty="0">
                <a:solidFill>
                  <a:srgbClr val="0000FF"/>
                </a:solidFill>
              </a:rPr>
              <a:t>while</a:t>
            </a:r>
            <a:r>
              <a:rPr lang="en-US" altLang="zh-CN" sz="2400" b="1" dirty="0"/>
              <a:t> (  </a:t>
            </a:r>
            <a:r>
              <a:rPr lang="en-US" altLang="zh-CN" sz="2400" b="1" dirty="0" err="1"/>
              <a:t>i</a:t>
            </a:r>
            <a:r>
              <a:rPr lang="en-US" altLang="zh-CN" sz="2400" b="1" dirty="0"/>
              <a:t>&lt;j  &amp;&amp;  A[j].key&gt;</a:t>
            </a:r>
            <a:r>
              <a:rPr lang="en-US" altLang="zh-CN" sz="2400" b="1" dirty="0" err="1"/>
              <a:t>x.key</a:t>
            </a:r>
            <a:r>
              <a:rPr lang="en-US" altLang="zh-CN" sz="2400" b="1" dirty="0"/>
              <a:t> )   j--; </a:t>
            </a:r>
          </a:p>
          <a:p>
            <a:pPr eaLnBrk="1" hangingPunct="1">
              <a:lnSpc>
                <a:spcPct val="90000"/>
              </a:lnSpc>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 </a:t>
            </a:r>
            <a:r>
              <a:rPr lang="en-US" altLang="zh-CN" sz="2400" b="1" dirty="0" err="1"/>
              <a:t>i</a:t>
            </a:r>
            <a:r>
              <a:rPr lang="en-US" altLang="zh-CN" sz="2400" b="1" dirty="0"/>
              <a:t>&lt;j ) {  A[</a:t>
            </a:r>
            <a:r>
              <a:rPr lang="en-US" altLang="zh-CN" sz="2400" b="1" dirty="0" err="1"/>
              <a:t>i</a:t>
            </a:r>
            <a:r>
              <a:rPr lang="en-US" altLang="zh-CN" sz="2400" b="1" dirty="0"/>
              <a:t>]=A[j];  </a:t>
            </a:r>
            <a:r>
              <a:rPr lang="en-US" altLang="zh-CN" sz="2400" b="1" dirty="0" err="1"/>
              <a:t>i</a:t>
            </a:r>
            <a:r>
              <a:rPr lang="en-US" altLang="zh-CN" sz="2400" b="1" dirty="0"/>
              <a:t>=i+1; }</a:t>
            </a:r>
          </a:p>
          <a:p>
            <a:pPr eaLnBrk="1" hangingPunct="1">
              <a:lnSpc>
                <a:spcPct val="90000"/>
              </a:lnSpc>
              <a:buFont typeface="Wingdings" panose="05000000000000000000" pitchFamily="2" charset="2"/>
              <a:buNone/>
            </a:pPr>
            <a:r>
              <a:rPr lang="en-US" altLang="zh-CN" sz="2400" b="1" dirty="0"/>
              <a:t>        </a:t>
            </a:r>
            <a:r>
              <a:rPr lang="en-US" altLang="zh-CN" sz="2400" b="1" dirty="0">
                <a:solidFill>
                  <a:srgbClr val="0000FF"/>
                </a:solidFill>
              </a:rPr>
              <a:t>while</a:t>
            </a:r>
            <a:r>
              <a:rPr lang="en-US" altLang="zh-CN" sz="2400" b="1" dirty="0"/>
              <a:t> (  </a:t>
            </a:r>
            <a:r>
              <a:rPr lang="en-US" altLang="zh-CN" sz="2400" b="1" dirty="0" err="1"/>
              <a:t>i</a:t>
            </a:r>
            <a:r>
              <a:rPr lang="en-US" altLang="zh-CN" sz="2400" b="1" dirty="0"/>
              <a:t>&lt;j  &amp;&amp;  A[</a:t>
            </a:r>
            <a:r>
              <a:rPr lang="en-US" altLang="zh-CN" sz="2400" b="1" dirty="0" err="1"/>
              <a:t>i</a:t>
            </a:r>
            <a:r>
              <a:rPr lang="en-US" altLang="zh-CN" sz="2400" b="1" dirty="0"/>
              <a:t>].key&lt;</a:t>
            </a:r>
            <a:r>
              <a:rPr lang="en-US" altLang="zh-CN" sz="2400" b="1" dirty="0" err="1"/>
              <a:t>x.key</a:t>
            </a:r>
            <a:r>
              <a:rPr lang="en-US" altLang="zh-CN" sz="2400" b="1" dirty="0"/>
              <a:t> )   </a:t>
            </a:r>
            <a:r>
              <a:rPr lang="en-US" altLang="zh-CN" sz="2400" b="1" dirty="0" err="1"/>
              <a:t>i</a:t>
            </a:r>
            <a:r>
              <a:rPr lang="en-US" altLang="zh-CN" sz="2400" b="1" dirty="0"/>
              <a:t>++; </a:t>
            </a:r>
          </a:p>
          <a:p>
            <a:pPr eaLnBrk="1" hangingPunct="1">
              <a:lnSpc>
                <a:spcPct val="90000"/>
              </a:lnSpc>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 </a:t>
            </a:r>
            <a:r>
              <a:rPr lang="en-US" altLang="zh-CN" sz="2400" b="1" dirty="0" err="1"/>
              <a:t>i</a:t>
            </a:r>
            <a:r>
              <a:rPr lang="en-US" altLang="zh-CN" sz="2400" b="1" dirty="0"/>
              <a:t>&lt;j ) { A[j]=A[</a:t>
            </a:r>
            <a:r>
              <a:rPr lang="en-US" altLang="zh-CN" sz="2400" b="1" dirty="0" err="1"/>
              <a:t>i</a:t>
            </a:r>
            <a:r>
              <a:rPr lang="en-US" altLang="zh-CN" sz="2400" b="1" dirty="0"/>
              <a:t>];   j=j-1; }</a:t>
            </a:r>
          </a:p>
          <a:p>
            <a:pPr eaLnBrk="1" hangingPunct="1">
              <a:lnSpc>
                <a:spcPct val="90000"/>
              </a:lnSpc>
              <a:buFont typeface="Wingdings" panose="05000000000000000000" pitchFamily="2" charset="2"/>
              <a:buNone/>
            </a:pPr>
            <a:r>
              <a:rPr lang="en-US" altLang="zh-CN" sz="2400" b="1" dirty="0"/>
              <a:t>    }</a:t>
            </a:r>
          </a:p>
          <a:p>
            <a:pPr eaLnBrk="1" hangingPunct="1">
              <a:lnSpc>
                <a:spcPct val="90000"/>
              </a:lnSpc>
              <a:buFont typeface="Wingdings" panose="05000000000000000000" pitchFamily="2" charset="2"/>
              <a:buNone/>
            </a:pPr>
            <a:r>
              <a:rPr lang="en-US" altLang="zh-CN" sz="2400" b="1" dirty="0"/>
              <a:t>    A[</a:t>
            </a:r>
            <a:r>
              <a:rPr lang="en-US" altLang="zh-CN" sz="2400" b="1" dirty="0" err="1"/>
              <a:t>i</a:t>
            </a:r>
            <a:r>
              <a:rPr lang="en-US" altLang="zh-CN" sz="2400" b="1" dirty="0"/>
              <a:t>] = x;  *</a:t>
            </a:r>
            <a:r>
              <a:rPr lang="en-US" altLang="zh-CN" sz="2400" b="1" dirty="0" err="1"/>
              <a:t>cutpoint</a:t>
            </a:r>
            <a:r>
              <a:rPr lang="en-US" altLang="zh-CN" sz="2400" b="1" dirty="0"/>
              <a:t>=</a:t>
            </a:r>
            <a:r>
              <a:rPr lang="en-US" altLang="zh-CN" sz="2400" b="1" dirty="0" err="1"/>
              <a:t>i</a:t>
            </a:r>
            <a:r>
              <a:rPr lang="en-US" altLang="zh-CN" sz="2400" b="1" dirty="0"/>
              <a:t>; </a:t>
            </a:r>
          </a:p>
          <a:p>
            <a:pPr eaLnBrk="1" hangingPunct="1">
              <a:lnSpc>
                <a:spcPct val="90000"/>
              </a:lnSpc>
              <a:buFont typeface="Wingdings" panose="05000000000000000000" pitchFamily="2" charset="2"/>
              <a:buNone/>
            </a:pPr>
            <a:r>
              <a:rPr lang="en-US" altLang="zh-CN" sz="2400" b="1" dirty="0"/>
              <a:t>}</a:t>
            </a:r>
          </a:p>
        </p:txBody>
      </p:sp>
      <p:grpSp>
        <p:nvGrpSpPr>
          <p:cNvPr id="6" name="组合 114"/>
          <p:cNvGrpSpPr/>
          <p:nvPr/>
        </p:nvGrpSpPr>
        <p:grpSpPr>
          <a:xfrm>
            <a:off x="-920421" y="144975"/>
            <a:ext cx="7076597" cy="763746"/>
            <a:chOff x="-572883" y="3380765"/>
            <a:chExt cx="7301815" cy="778237"/>
          </a:xfrm>
        </p:grpSpPr>
        <p:grpSp>
          <p:nvGrpSpPr>
            <p:cNvPr id="7" name="组合 105"/>
            <p:cNvGrpSpPr/>
            <p:nvPr/>
          </p:nvGrpSpPr>
          <p:grpSpPr>
            <a:xfrm>
              <a:off x="-572883" y="3380765"/>
              <a:ext cx="7301815" cy="778237"/>
              <a:chOff x="-572883" y="3380765"/>
              <a:chExt cx="7301815" cy="778237"/>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271746" y="978455"/>
            <a:ext cx="1912703"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快速排序</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1084102148"/>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32" dur="500"/>
                                        <p:tgtEl>
                                          <p:spTgt spid="256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37" dur="500"/>
                                        <p:tgtEl>
                                          <p:spTgt spid="256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42" dur="500"/>
                                        <p:tgtEl>
                                          <p:spTgt spid="256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47" dur="500"/>
                                        <p:tgtEl>
                                          <p:spTgt spid="256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52" dur="500"/>
                                        <p:tgtEl>
                                          <p:spTgt spid="256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603">
                                            <p:txEl>
                                              <p:pRg st="10" end="10"/>
                                            </p:txEl>
                                          </p:spTgt>
                                        </p:tgtEl>
                                        <p:attrNameLst>
                                          <p:attrName>style.visibility</p:attrName>
                                        </p:attrNameLst>
                                      </p:cBhvr>
                                      <p:to>
                                        <p:strVal val="visible"/>
                                      </p:to>
                                    </p:set>
                                    <p:animEffect transition="in" filter="blinds(horizontal)">
                                      <p:cBhvr>
                                        <p:cTn id="57" dur="500"/>
                                        <p:tgtEl>
                                          <p:spTgt spid="2560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603">
                                            <p:txEl>
                                              <p:pRg st="11" end="11"/>
                                            </p:txEl>
                                          </p:spTgt>
                                        </p:tgtEl>
                                        <p:attrNameLst>
                                          <p:attrName>style.visibility</p:attrName>
                                        </p:attrNameLst>
                                      </p:cBhvr>
                                      <p:to>
                                        <p:strVal val="visible"/>
                                      </p:to>
                                    </p:set>
                                    <p:animEffect transition="in" filter="blinds(horizontal)">
                                      <p:cBhvr>
                                        <p:cTn id="62" dur="500"/>
                                        <p:tgtEl>
                                          <p:spTgt spid="256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3A2FA00-8286-4C4D-A9AE-53B6175B0730}" type="slidenum">
              <a:rPr lang="zh-CN" altLang="en-US">
                <a:latin typeface="Verdana" panose="020B0604030504040204" pitchFamily="34" charset="0"/>
                <a:ea typeface="宋体" panose="02010600030101010101" pitchFamily="2" charset="-122"/>
              </a:rPr>
              <a:pPr/>
              <a:t>26</a:t>
            </a:fld>
            <a:endParaRPr lang="en-US" altLang="zh-CN">
              <a:latin typeface="Verdana" panose="020B0604030504040204" pitchFamily="34" charset="0"/>
              <a:ea typeface="宋体" panose="02010600030101010101" pitchFamily="2" charset="-122"/>
            </a:endParaRPr>
          </a:p>
        </p:txBody>
      </p:sp>
      <p:sp>
        <p:nvSpPr>
          <p:cNvPr id="25604" name="Rectangle 3"/>
          <p:cNvSpPr>
            <a:spLocks noGrp="1" noChangeArrowheads="1"/>
          </p:cNvSpPr>
          <p:nvPr>
            <p:ph type="body" idx="1"/>
          </p:nvPr>
        </p:nvSpPr>
        <p:spPr>
          <a:xfrm>
            <a:off x="683568" y="1528320"/>
            <a:ext cx="7772400" cy="4495800"/>
          </a:xfrm>
        </p:spPr>
        <p:txBody>
          <a:bodyPr/>
          <a:lstStyle/>
          <a:p>
            <a:pPr algn="just" eaLnBrk="1" hangingPunct="1">
              <a:buClr>
                <a:schemeClr val="tx1"/>
              </a:buClr>
              <a:buFont typeface="Wingdings" panose="05000000000000000000" pitchFamily="2" charset="2"/>
              <a:buNone/>
            </a:pPr>
            <a:r>
              <a:rPr lang="en-US" altLang="zh-CN" sz="2000" b="1" dirty="0">
                <a:latin typeface="宋体" panose="02010600030101010101" pitchFamily="2" charset="-122"/>
              </a:rPr>
              <a:t>//</a:t>
            </a:r>
            <a:r>
              <a:rPr lang="zh-CN" altLang="en-US" sz="2000" b="1" dirty="0">
                <a:latin typeface="宋体" panose="02010600030101010101" pitchFamily="2" charset="-122"/>
              </a:rPr>
              <a:t>对</a:t>
            </a:r>
            <a:r>
              <a:rPr lang="zh-CN" altLang="en-US" sz="2000" b="1" dirty="0"/>
              <a:t>数组</a:t>
            </a:r>
            <a:r>
              <a:rPr lang="en-US" altLang="zh-CN" sz="2000" b="1" dirty="0">
                <a:latin typeface="宋体" panose="02010600030101010101" pitchFamily="2" charset="-122"/>
              </a:rPr>
              <a:t>A</a:t>
            </a:r>
            <a:r>
              <a:rPr lang="zh-CN" altLang="en-US" sz="2000" b="1" dirty="0"/>
              <a:t>中下标从</a:t>
            </a:r>
            <a:r>
              <a:rPr lang="en-US" altLang="zh-CN" sz="2000" b="1" dirty="0">
                <a:latin typeface="宋体" panose="02010600030101010101" pitchFamily="2" charset="-122"/>
              </a:rPr>
              <a:t>s</a:t>
            </a:r>
            <a:r>
              <a:rPr lang="zh-CN" altLang="en-US" sz="2000" b="1" dirty="0">
                <a:latin typeface="宋体" panose="02010600030101010101" pitchFamily="2" charset="-122"/>
              </a:rPr>
              <a:t>到</a:t>
            </a:r>
            <a:r>
              <a:rPr lang="en-US" altLang="zh-CN" sz="2000" b="1" dirty="0">
                <a:latin typeface="宋体" panose="02010600030101010101" pitchFamily="2" charset="-122"/>
              </a:rPr>
              <a:t>t</a:t>
            </a:r>
            <a:r>
              <a:rPr lang="zh-CN" altLang="en-US" sz="2000" b="1" dirty="0">
                <a:latin typeface="宋体" panose="02010600030101010101" pitchFamily="2" charset="-122"/>
              </a:rPr>
              <a:t>的元素组成的子表快速排序</a:t>
            </a:r>
          </a:p>
          <a:p>
            <a:pPr algn="just" eaLnBrk="1" hangingPunct="1">
              <a:buClr>
                <a:schemeClr val="tx1"/>
              </a:buClr>
              <a:buFont typeface="Wingdings" panose="05000000000000000000" pitchFamily="2" charset="2"/>
              <a:buNone/>
            </a:pPr>
            <a:r>
              <a:rPr lang="en-US" altLang="zh-CN" sz="2400" b="1" dirty="0">
                <a:solidFill>
                  <a:srgbClr val="0000FF"/>
                </a:solidFill>
              </a:rPr>
              <a:t>void</a:t>
            </a:r>
            <a:r>
              <a:rPr lang="en-US" altLang="zh-CN" sz="2400" b="1" dirty="0"/>
              <a:t> </a:t>
            </a:r>
            <a:r>
              <a:rPr lang="en-US" altLang="zh-CN" sz="2400" b="1" dirty="0" err="1"/>
              <a:t>Quick_sort</a:t>
            </a:r>
            <a:r>
              <a:rPr lang="en-US" altLang="zh-CN" sz="2400" b="1" dirty="0"/>
              <a:t>(</a:t>
            </a:r>
            <a:r>
              <a:rPr lang="en-US" altLang="zh-CN" sz="2400" b="1" dirty="0" err="1"/>
              <a:t>elemenType</a:t>
            </a:r>
            <a:r>
              <a:rPr lang="en-US" altLang="zh-CN" sz="2400" b="1" dirty="0"/>
              <a:t> A[n], </a:t>
            </a:r>
            <a:r>
              <a:rPr lang="en-US" altLang="zh-CN" sz="2400" b="1" dirty="0" err="1"/>
              <a:t>int</a:t>
            </a:r>
            <a:r>
              <a:rPr lang="en-US" altLang="zh-CN" sz="2400" b="1" dirty="0"/>
              <a:t> s, </a:t>
            </a:r>
            <a:r>
              <a:rPr lang="en-US" altLang="zh-CN" sz="2400" b="1" dirty="0" err="1"/>
              <a:t>int</a:t>
            </a:r>
            <a:r>
              <a:rPr lang="en-US" altLang="zh-CN" sz="2400" b="1" dirty="0"/>
              <a:t> t)</a:t>
            </a:r>
          </a:p>
          <a:p>
            <a:pPr algn="just" eaLnBrk="1" hangingPunct="1">
              <a:buClr>
                <a:schemeClr val="tx1"/>
              </a:buClr>
              <a:buFont typeface="Wingdings" panose="05000000000000000000" pitchFamily="2" charset="2"/>
              <a:buNone/>
            </a:pPr>
            <a:r>
              <a:rPr lang="en-US" altLang="zh-CN" sz="2400" b="1" dirty="0"/>
              <a:t>{</a:t>
            </a:r>
          </a:p>
          <a:p>
            <a:pPr algn="just" eaLnBrk="1" hangingPunct="1">
              <a:buClr>
                <a:schemeClr val="tx1"/>
              </a:buClr>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(s&lt;t ) {  </a:t>
            </a:r>
          </a:p>
          <a:p>
            <a:pPr algn="just" eaLnBrk="1" hangingPunct="1">
              <a:buClr>
                <a:schemeClr val="tx1"/>
              </a:buClr>
              <a:buFont typeface="Wingdings" panose="05000000000000000000" pitchFamily="2" charset="2"/>
              <a:buNone/>
            </a:pPr>
            <a:r>
              <a:rPr lang="en-US" altLang="zh-CN" sz="2400" b="1" dirty="0"/>
              <a:t>           partition(</a:t>
            </a:r>
            <a:r>
              <a:rPr lang="en-US" altLang="zh-CN" sz="2400" b="1" dirty="0" err="1"/>
              <a:t>A,s,t</a:t>
            </a:r>
            <a:r>
              <a:rPr lang="en-US" altLang="zh-CN" sz="2400" b="1" dirty="0"/>
              <a:t>,*i);</a:t>
            </a:r>
            <a:r>
              <a:rPr lang="zh-CN" altLang="en-US" sz="2400" b="1" dirty="0"/>
              <a:t> </a:t>
            </a:r>
            <a:r>
              <a:rPr lang="en-US" altLang="zh-CN" sz="2400" b="1" dirty="0"/>
              <a:t> //</a:t>
            </a:r>
            <a:r>
              <a:rPr lang="zh-CN" altLang="en-US" sz="2400" b="1" dirty="0"/>
              <a:t>划分</a:t>
            </a:r>
          </a:p>
          <a:p>
            <a:pPr algn="just" eaLnBrk="1" hangingPunct="1">
              <a:buClr>
                <a:schemeClr val="tx1"/>
              </a:buClr>
              <a:buFont typeface="Wingdings" panose="05000000000000000000" pitchFamily="2" charset="2"/>
              <a:buNone/>
            </a:pPr>
            <a:r>
              <a:rPr lang="zh-CN" altLang="en-US" sz="2400" b="1" dirty="0"/>
              <a:t>           </a:t>
            </a:r>
            <a:r>
              <a:rPr lang="en-US" altLang="zh-CN" sz="2400" b="1" dirty="0"/>
              <a:t>Quicksort(A,s,*i-1); </a:t>
            </a:r>
            <a:r>
              <a:rPr lang="zh-CN" altLang="en-US" sz="2400" b="1" dirty="0"/>
              <a:t> </a:t>
            </a:r>
            <a:r>
              <a:rPr lang="en-US" altLang="zh-CN" sz="2400" b="1" dirty="0"/>
              <a:t>//</a:t>
            </a:r>
            <a:r>
              <a:rPr lang="zh-CN" altLang="en-US" sz="2400" b="1" dirty="0"/>
              <a:t>对前面子表快速排序</a:t>
            </a:r>
          </a:p>
          <a:p>
            <a:pPr algn="just" eaLnBrk="1" hangingPunct="1">
              <a:buClr>
                <a:schemeClr val="tx1"/>
              </a:buClr>
              <a:buFont typeface="Wingdings" panose="05000000000000000000" pitchFamily="2" charset="2"/>
              <a:buNone/>
            </a:pPr>
            <a:r>
              <a:rPr lang="zh-CN" altLang="en-US" sz="2400" b="1" dirty="0"/>
              <a:t>           </a:t>
            </a:r>
            <a:r>
              <a:rPr lang="en-US" altLang="zh-CN" sz="2400" b="1" dirty="0"/>
              <a:t>Quicksort(A,*i+1,t); </a:t>
            </a:r>
            <a:r>
              <a:rPr lang="zh-CN" altLang="en-US" sz="2400" b="1" dirty="0"/>
              <a:t> </a:t>
            </a:r>
            <a:r>
              <a:rPr lang="en-US" altLang="zh-CN" sz="2400" b="1" dirty="0"/>
              <a:t>//</a:t>
            </a:r>
            <a:r>
              <a:rPr lang="zh-CN" altLang="en-US" sz="2400" b="1" dirty="0"/>
              <a:t>对后面子表快速排序</a:t>
            </a:r>
          </a:p>
          <a:p>
            <a:pPr algn="just" eaLnBrk="1" hangingPunct="1">
              <a:buClr>
                <a:schemeClr val="tx1"/>
              </a:buClr>
              <a:buFont typeface="Wingdings" panose="05000000000000000000" pitchFamily="2" charset="2"/>
              <a:buNone/>
            </a:pPr>
            <a:r>
              <a:rPr lang="zh-CN" altLang="en-US" sz="2400" b="1" dirty="0"/>
              <a:t>       </a:t>
            </a:r>
            <a:r>
              <a:rPr lang="en-US" altLang="zh-CN" sz="2400" b="1" dirty="0"/>
              <a:t>}</a:t>
            </a:r>
          </a:p>
          <a:p>
            <a:pPr algn="just" eaLnBrk="1" hangingPunct="1">
              <a:buClr>
                <a:schemeClr val="tx1"/>
              </a:buClr>
              <a:buFont typeface="Wingdings" panose="05000000000000000000" pitchFamily="2" charset="2"/>
              <a:buNone/>
            </a:pPr>
            <a:r>
              <a:rPr lang="en-US" altLang="zh-CN" sz="2400" b="1" dirty="0"/>
              <a:t>}</a:t>
            </a:r>
          </a:p>
        </p:txBody>
      </p:sp>
      <p:grpSp>
        <p:nvGrpSpPr>
          <p:cNvPr id="6" name="组合 114"/>
          <p:cNvGrpSpPr/>
          <p:nvPr/>
        </p:nvGrpSpPr>
        <p:grpSpPr>
          <a:xfrm>
            <a:off x="-920421" y="144975"/>
            <a:ext cx="7076597" cy="763746"/>
            <a:chOff x="-572883" y="3380765"/>
            <a:chExt cx="7301815" cy="778237"/>
          </a:xfrm>
        </p:grpSpPr>
        <p:grpSp>
          <p:nvGrpSpPr>
            <p:cNvPr id="7" name="组合 105"/>
            <p:cNvGrpSpPr/>
            <p:nvPr/>
          </p:nvGrpSpPr>
          <p:grpSpPr>
            <a:xfrm>
              <a:off x="-572883" y="3380765"/>
              <a:ext cx="7301815" cy="778237"/>
              <a:chOff x="-572883" y="3380765"/>
              <a:chExt cx="7301815" cy="778237"/>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271746" y="978455"/>
            <a:ext cx="1912703"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快速排序</a:t>
            </a:r>
            <a:endParaRPr lang="zh-CN" altLang="en-US" sz="2800" b="1" dirty="0">
              <a:solidFill>
                <a:srgbClr val="3378CB"/>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386044599"/>
      </p:ext>
    </p:extLst>
  </p:cSld>
  <p:clrMapOvr>
    <a:masterClrMapping/>
  </p:clrMapOvr>
  <p:transition spd="slow">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6905311-6BF2-40D0-8570-D30FD6C3F9FF}" type="slidenum">
              <a:rPr lang="zh-CN" altLang="en-US">
                <a:latin typeface="Verdana" panose="020B0604030504040204" pitchFamily="34" charset="0"/>
                <a:ea typeface="宋体" panose="02010600030101010101" pitchFamily="2" charset="-122"/>
              </a:rPr>
              <a:pPr/>
              <a:t>27</a:t>
            </a:fld>
            <a:endParaRPr lang="en-US" altLang="zh-CN">
              <a:latin typeface="Verdana" panose="020B0604030504040204" pitchFamily="34" charset="0"/>
              <a:ea typeface="宋体" panose="02010600030101010101" pitchFamily="2" charset="-122"/>
            </a:endParaRPr>
          </a:p>
        </p:txBody>
      </p:sp>
      <p:sp>
        <p:nvSpPr>
          <p:cNvPr id="27651" name="Rectangle 3"/>
          <p:cNvSpPr>
            <a:spLocks noGrp="1" noChangeArrowheads="1"/>
          </p:cNvSpPr>
          <p:nvPr>
            <p:ph type="body" idx="1"/>
          </p:nvPr>
        </p:nvSpPr>
        <p:spPr>
          <a:xfrm>
            <a:off x="611188" y="1628775"/>
            <a:ext cx="7993062" cy="3744913"/>
          </a:xfrm>
        </p:spPr>
        <p:txBody>
          <a:bodyPr/>
          <a:lstStyle/>
          <a:p>
            <a:pPr marL="533400" indent="-533400" algn="just" eaLnBrk="1" hangingPunct="1">
              <a:buClr>
                <a:srgbClr val="FF0000"/>
              </a:buClr>
              <a:buFont typeface="Wingdings" panose="05000000000000000000" pitchFamily="2" charset="2"/>
              <a:buChar char="p"/>
            </a:pPr>
            <a:r>
              <a:rPr lang="zh-CN" altLang="en-US" sz="2800" b="1" dirty="0"/>
              <a:t>稳定性：不稳定排序。</a:t>
            </a:r>
          </a:p>
          <a:p>
            <a:pPr marL="533400" indent="-533400" algn="just" eaLnBrk="1" hangingPunct="1">
              <a:buFont typeface="Wingdings" panose="05000000000000000000" pitchFamily="2" charset="2"/>
              <a:buNone/>
            </a:pPr>
            <a:endParaRPr lang="zh-CN" altLang="en-US" sz="2800" b="1" dirty="0">
              <a:latin typeface="宋体" panose="02010600030101010101" pitchFamily="2" charset="-122"/>
            </a:endParaRPr>
          </a:p>
          <a:p>
            <a:pPr marL="533400" indent="-533400" algn="just" eaLnBrk="1" hangingPunct="1">
              <a:buClr>
                <a:srgbClr val="FF0000"/>
              </a:buClr>
              <a:buFont typeface="Wingdings" panose="05000000000000000000" pitchFamily="2" charset="2"/>
              <a:buChar char="p"/>
            </a:pPr>
            <a:r>
              <a:rPr lang="zh-CN" altLang="en-US" sz="2800" b="1" dirty="0"/>
              <a:t>时间复杂度：</a:t>
            </a:r>
          </a:p>
          <a:p>
            <a:pPr marL="914400" lvl="1" indent="-457200" algn="just" eaLnBrk="1" hangingPunct="1">
              <a:buClr>
                <a:srgbClr val="FF0000"/>
              </a:buClr>
            </a:pPr>
            <a:r>
              <a:rPr lang="zh-CN" altLang="en-US" b="1" dirty="0"/>
              <a:t>一般情况</a:t>
            </a:r>
            <a:r>
              <a:rPr lang="en-US" altLang="zh-CN" b="1" dirty="0"/>
              <a:t>(</a:t>
            </a:r>
            <a:r>
              <a:rPr lang="zh-CN" altLang="en-US" b="1" dirty="0"/>
              <a:t>每次等分子表</a:t>
            </a:r>
            <a:r>
              <a:rPr lang="en-US" altLang="zh-CN" b="1" dirty="0"/>
              <a:t>):         </a:t>
            </a:r>
            <a:r>
              <a:rPr lang="en-US" altLang="zh-CN" dirty="0">
                <a:solidFill>
                  <a:srgbClr val="0000FF"/>
                </a:solidFill>
              </a:rPr>
              <a:t>O</a:t>
            </a:r>
            <a:r>
              <a:rPr lang="en-US" altLang="zh-CN" b="1" dirty="0">
                <a:solidFill>
                  <a:srgbClr val="0000FF"/>
                </a:solidFill>
              </a:rPr>
              <a:t>(nlog</a:t>
            </a:r>
            <a:r>
              <a:rPr lang="en-US" altLang="zh-CN" b="1" baseline="-30000" dirty="0">
                <a:solidFill>
                  <a:srgbClr val="0000FF"/>
                </a:solidFill>
              </a:rPr>
              <a:t>2</a:t>
            </a:r>
            <a:r>
              <a:rPr lang="en-US" altLang="zh-CN" b="1" dirty="0">
                <a:solidFill>
                  <a:srgbClr val="0000FF"/>
                </a:solidFill>
              </a:rPr>
              <a:t>n)</a:t>
            </a:r>
          </a:p>
          <a:p>
            <a:pPr marL="914400" lvl="1" indent="-457200" algn="just" eaLnBrk="1" hangingPunct="1">
              <a:buClr>
                <a:srgbClr val="FF0000"/>
              </a:buClr>
            </a:pPr>
            <a:r>
              <a:rPr lang="zh-CN" altLang="en-US" b="1" dirty="0"/>
              <a:t>最坏情况（初始序列有序）：  </a:t>
            </a:r>
            <a:r>
              <a:rPr lang="en-US" altLang="zh-CN" dirty="0">
                <a:solidFill>
                  <a:srgbClr val="0000FF"/>
                </a:solidFill>
              </a:rPr>
              <a:t>O</a:t>
            </a:r>
            <a:r>
              <a:rPr lang="en-US" altLang="zh-CN" b="1" dirty="0">
                <a:solidFill>
                  <a:srgbClr val="0000FF"/>
                </a:solidFill>
              </a:rPr>
              <a:t>(n</a:t>
            </a:r>
            <a:r>
              <a:rPr lang="en-US" altLang="zh-CN" b="1" baseline="30000" dirty="0">
                <a:solidFill>
                  <a:srgbClr val="0000FF"/>
                </a:solidFill>
              </a:rPr>
              <a:t>2</a:t>
            </a:r>
            <a:r>
              <a:rPr lang="en-US" altLang="zh-CN" b="1" dirty="0">
                <a:solidFill>
                  <a:srgbClr val="0000FF"/>
                </a:solidFill>
              </a:rPr>
              <a:t>)</a:t>
            </a:r>
          </a:p>
          <a:p>
            <a:pPr marL="914400" lvl="1" indent="-457200" algn="just" eaLnBrk="1" hangingPunct="1"/>
            <a:endParaRPr lang="en-US" altLang="zh-CN" sz="2800" b="1" dirty="0">
              <a:latin typeface="宋体" panose="02010600030101010101" pitchFamily="2" charset="-122"/>
            </a:endParaRPr>
          </a:p>
          <a:p>
            <a:pPr marL="914400" lvl="1" indent="-457200" algn="just" eaLnBrk="1" hangingPunct="1"/>
            <a:endParaRPr lang="en-US" altLang="zh-CN" sz="2800" b="1" dirty="0">
              <a:latin typeface="宋体" panose="02010600030101010101" pitchFamily="2" charset="-122"/>
            </a:endParaRPr>
          </a:p>
          <a:p>
            <a:pPr marL="533400" indent="-533400" algn="just" eaLnBrk="1" hangingPunct="1">
              <a:buClr>
                <a:srgbClr val="FF0000"/>
              </a:buClr>
              <a:buFont typeface="Wingdings" panose="05000000000000000000" pitchFamily="2" charset="2"/>
              <a:buChar char="p"/>
            </a:pPr>
            <a:r>
              <a:rPr lang="zh-CN" altLang="en-US" sz="2800" b="1" dirty="0"/>
              <a:t>空间性能：</a:t>
            </a:r>
            <a:r>
              <a:rPr lang="en-US" altLang="zh-CN" sz="2800" b="1" dirty="0"/>
              <a:t>1</a:t>
            </a:r>
            <a:r>
              <a:rPr lang="zh-CN" altLang="en-US" sz="2800" b="1" dirty="0"/>
              <a:t>个辅助空间。</a:t>
            </a:r>
          </a:p>
        </p:txBody>
      </p:sp>
      <p:grpSp>
        <p:nvGrpSpPr>
          <p:cNvPr id="6" name="组合 114"/>
          <p:cNvGrpSpPr/>
          <p:nvPr/>
        </p:nvGrpSpPr>
        <p:grpSpPr>
          <a:xfrm>
            <a:off x="-920421" y="144975"/>
            <a:ext cx="7076597" cy="763746"/>
            <a:chOff x="-572883" y="3380765"/>
            <a:chExt cx="7301815" cy="778237"/>
          </a:xfrm>
        </p:grpSpPr>
        <p:grpSp>
          <p:nvGrpSpPr>
            <p:cNvPr id="7" name="组合 105"/>
            <p:cNvGrpSpPr/>
            <p:nvPr/>
          </p:nvGrpSpPr>
          <p:grpSpPr>
            <a:xfrm>
              <a:off x="-572883" y="3380765"/>
              <a:ext cx="7301815" cy="778237"/>
              <a:chOff x="-572883" y="3380765"/>
              <a:chExt cx="7301815" cy="778237"/>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72883" y="3393284"/>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11.3 </a:t>
                </a:r>
                <a:r>
                  <a:rPr lang="zh-CN" altLang="en-US" sz="3200" b="1" dirty="0">
                    <a:latin typeface="Times New Roman" pitchFamily="18" charset="0"/>
                    <a:ea typeface="黑体" pitchFamily="49" charset="-122"/>
                  </a:rPr>
                  <a:t>交换排序</a:t>
                </a: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271746" y="978455"/>
            <a:ext cx="3355406"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仿宋" panose="02010609060101010101" pitchFamily="49" charset="-122"/>
                <a:ea typeface="仿宋" panose="02010609060101010101" pitchFamily="49" charset="-122"/>
              </a:rPr>
              <a:t>快速排序算法分析</a:t>
            </a:r>
            <a:endParaRPr lang="zh-CN" altLang="en-US" sz="2800" b="1" dirty="0">
              <a:solidFill>
                <a:srgbClr val="3378CB"/>
              </a:solidFill>
              <a:latin typeface="仿宋" panose="02010609060101010101" pitchFamily="49" charset="-122"/>
              <a:ea typeface="仿宋" panose="02010609060101010101" pitchFamily="49" charset="-122"/>
            </a:endParaRPr>
          </a:p>
        </p:txBody>
      </p:sp>
      <p:sp>
        <p:nvSpPr>
          <p:cNvPr id="12" name="圆角矩形 11"/>
          <p:cNvSpPr/>
          <p:nvPr/>
        </p:nvSpPr>
        <p:spPr>
          <a:xfrm>
            <a:off x="1619672" y="4366860"/>
            <a:ext cx="6192688" cy="576821"/>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333333"/>
                </a:solidFill>
                <a:latin typeface="Times New Roman" panose="02020603050405020304" pitchFamily="18" charset="0"/>
                <a:ea typeface="仿宋" panose="02010609060101010101" pitchFamily="49" charset="-122"/>
              </a:rPr>
              <a:t>通过</a:t>
            </a:r>
            <a:r>
              <a:rPr lang="zh-CN" altLang="en-US" sz="1600" b="1" dirty="0">
                <a:solidFill>
                  <a:srgbClr val="FF0000"/>
                </a:solidFill>
                <a:latin typeface="Times New Roman" panose="02020603050405020304" pitchFamily="18" charset="0"/>
                <a:ea typeface="仿宋" panose="02010609060101010101" pitchFamily="49" charset="-122"/>
              </a:rPr>
              <a:t>随机化</a:t>
            </a:r>
            <a:r>
              <a:rPr lang="zh-CN" altLang="en-US" sz="1600" b="1" dirty="0">
                <a:solidFill>
                  <a:srgbClr val="333333"/>
                </a:solidFill>
                <a:latin typeface="Times New Roman" panose="02020603050405020304" pitchFamily="18" charset="0"/>
                <a:ea typeface="仿宋" panose="02010609060101010101" pitchFamily="49" charset="-122"/>
              </a:rPr>
              <a:t>来改进（</a:t>
            </a:r>
            <a:r>
              <a:rPr lang="en-US" altLang="zh-CN" sz="1600" b="1" dirty="0">
                <a:solidFill>
                  <a:srgbClr val="333333"/>
                </a:solidFill>
                <a:latin typeface="Times New Roman" panose="02020603050405020304" pitchFamily="18" charset="0"/>
                <a:ea typeface="仿宋" panose="02010609060101010101" pitchFamily="49" charset="-122"/>
              </a:rPr>
              <a:t>Shuffle Array </a:t>
            </a:r>
            <a:r>
              <a:rPr lang="zh-CN" altLang="en-US" sz="1600" b="1" dirty="0">
                <a:solidFill>
                  <a:srgbClr val="333333"/>
                </a:solidFill>
                <a:latin typeface="Times New Roman" panose="02020603050405020304" pitchFamily="18" charset="0"/>
                <a:ea typeface="仿宋" panose="02010609060101010101" pitchFamily="49" charset="-122"/>
              </a:rPr>
              <a:t>或者 </a:t>
            </a:r>
            <a:r>
              <a:rPr lang="en-US" altLang="zh-CN" sz="1600" b="1" dirty="0">
                <a:solidFill>
                  <a:srgbClr val="333333"/>
                </a:solidFill>
                <a:latin typeface="Times New Roman" panose="02020603050405020304" pitchFamily="18" charset="0"/>
                <a:ea typeface="仿宋" panose="02010609060101010101" pitchFamily="49" charset="-122"/>
              </a:rPr>
              <a:t>Randomized Select Pivot</a:t>
            </a:r>
            <a:r>
              <a:rPr lang="zh-CN" altLang="en-US" sz="1600" b="1" dirty="0">
                <a:solidFill>
                  <a:srgbClr val="333333"/>
                </a:solidFill>
                <a:latin typeface="Times New Roman" panose="02020603050405020304" pitchFamily="18" charset="0"/>
                <a:ea typeface="仿宋" panose="02010609060101010101" pitchFamily="49" charset="-122"/>
              </a:rPr>
              <a:t>）</a:t>
            </a:r>
            <a:r>
              <a:rPr lang="en-US" altLang="zh-CN" sz="1600" b="1" dirty="0">
                <a:solidFill>
                  <a:srgbClr val="333333"/>
                </a:solidFill>
                <a:latin typeface="Times New Roman" panose="02020603050405020304" pitchFamily="18" charset="0"/>
                <a:ea typeface="仿宋" panose="02010609060101010101" pitchFamily="49" charset="-122"/>
              </a:rPr>
              <a:t>,</a:t>
            </a:r>
          </a:p>
          <a:p>
            <a:r>
              <a:rPr lang="zh-CN" altLang="en-US" sz="1600" b="1" dirty="0">
                <a:solidFill>
                  <a:srgbClr val="333333"/>
                </a:solidFill>
                <a:latin typeface="Times New Roman" panose="02020603050405020304" pitchFamily="18" charset="0"/>
                <a:ea typeface="仿宋" panose="02010609060101010101" pitchFamily="49" charset="-122"/>
              </a:rPr>
              <a:t>期望时间复杂度：</a:t>
            </a:r>
            <a:r>
              <a:rPr lang="en-US" altLang="zh-CN" sz="1600" b="1" dirty="0">
                <a:solidFill>
                  <a:srgbClr val="0000FF"/>
                </a:solidFill>
                <a:latin typeface="Times New Roman" panose="02020603050405020304" pitchFamily="18" charset="0"/>
                <a:ea typeface="仿宋" panose="02010609060101010101" pitchFamily="49" charset="-122"/>
              </a:rPr>
              <a:t>O(nlog</a:t>
            </a:r>
            <a:r>
              <a:rPr lang="en-US" altLang="zh-CN" sz="1600" b="1" baseline="-30000" dirty="0">
                <a:solidFill>
                  <a:srgbClr val="0000FF"/>
                </a:solidFill>
                <a:latin typeface="Times New Roman" panose="02020603050405020304" pitchFamily="18" charset="0"/>
                <a:ea typeface="仿宋" panose="02010609060101010101" pitchFamily="49" charset="-122"/>
              </a:rPr>
              <a:t>2</a:t>
            </a:r>
            <a:r>
              <a:rPr lang="en-US" altLang="zh-CN" sz="1600" b="1" dirty="0">
                <a:solidFill>
                  <a:srgbClr val="0000FF"/>
                </a:solidFill>
                <a:latin typeface="Times New Roman" panose="02020603050405020304" pitchFamily="18" charset="0"/>
                <a:ea typeface="仿宋" panose="02010609060101010101" pitchFamily="49" charset="-122"/>
              </a:rPr>
              <a:t>n)</a:t>
            </a:r>
            <a:endParaRPr lang="zh-CN" altLang="en-US" sz="16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225882217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10AF280-B806-46EA-BE22-A00249662C3B}" type="slidenum">
              <a:rPr lang="zh-CN" altLang="en-US">
                <a:latin typeface="Verdana" panose="020B0604030504040204" pitchFamily="34" charset="0"/>
                <a:ea typeface="宋体" panose="02010600030101010101" pitchFamily="2" charset="-122"/>
              </a:rPr>
              <a:pPr/>
              <a:t>28</a:t>
            </a:fld>
            <a:endParaRPr lang="en-US" altLang="zh-CN">
              <a:latin typeface="Verdana" panose="020B0604030504040204" pitchFamily="34" charset="0"/>
              <a:ea typeface="宋体" panose="02010600030101010101" pitchFamily="2" charset="-122"/>
            </a:endParaRPr>
          </a:p>
        </p:txBody>
      </p:sp>
      <p:sp>
        <p:nvSpPr>
          <p:cNvPr id="27652" name="Rectangle 3"/>
          <p:cNvSpPr>
            <a:spLocks noGrp="1" noChangeArrowheads="1"/>
          </p:cNvSpPr>
          <p:nvPr>
            <p:ph type="body" idx="1"/>
          </p:nvPr>
        </p:nvSpPr>
        <p:spPr>
          <a:xfrm>
            <a:off x="755650" y="4365625"/>
            <a:ext cx="7993063" cy="1943100"/>
          </a:xfrm>
        </p:spPr>
        <p:txBody>
          <a:bodyPr/>
          <a:lstStyle/>
          <a:p>
            <a:pPr eaLnBrk="1" hangingPunct="1">
              <a:buFont typeface="Wingdings" panose="05000000000000000000" pitchFamily="2" charset="2"/>
              <a:buNone/>
            </a:pPr>
            <a:r>
              <a:rPr lang="zh-CN" altLang="en-US" sz="2800" b="1">
                <a:latin typeface="宋体" panose="02010600030101010101" pitchFamily="2" charset="-122"/>
              </a:rPr>
              <a:t>        </a:t>
            </a:r>
            <a:endParaRPr lang="zh-CN" altLang="en-US" sz="2800" b="1"/>
          </a:p>
        </p:txBody>
      </p:sp>
      <p:sp>
        <p:nvSpPr>
          <p:cNvPr id="28676" name="Rectangle 4"/>
          <p:cNvSpPr>
            <a:spLocks noChangeArrowheads="1"/>
          </p:cNvSpPr>
          <p:nvPr/>
        </p:nvSpPr>
        <p:spPr bwMode="auto">
          <a:xfrm>
            <a:off x="611188" y="1026271"/>
            <a:ext cx="7993062" cy="4995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908050" indent="-436563">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rgbClr val="FF0000"/>
              </a:buClr>
              <a:buFont typeface="Wingdings" panose="05000000000000000000" pitchFamily="2" charset="2"/>
              <a:buChar char="n"/>
            </a:pPr>
            <a:r>
              <a:rPr lang="zh-CN" altLang="en-US" sz="2800" b="1" dirty="0">
                <a:solidFill>
                  <a:srgbClr val="FF0000"/>
                </a:solidFill>
                <a:latin typeface="Times New Roman" panose="02020603050405020304" pitchFamily="18" charset="0"/>
                <a:ea typeface="仿宋" panose="02010609060101010101" pitchFamily="49" charset="-122"/>
              </a:rPr>
              <a:t>选择排序</a:t>
            </a:r>
            <a:r>
              <a:rPr lang="en-US" altLang="zh-CN" sz="2800" b="1" dirty="0">
                <a:solidFill>
                  <a:srgbClr val="FF0000"/>
                </a:solidFill>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Selection Sort</a:t>
            </a:r>
            <a:r>
              <a:rPr lang="en-US" altLang="zh-CN" sz="2800" b="1" dirty="0">
                <a:solidFill>
                  <a:srgbClr val="FF0000"/>
                </a:solidFill>
                <a:latin typeface="Times New Roman" panose="02020603050405020304" pitchFamily="18" charset="0"/>
                <a:ea typeface="仿宋" panose="02010609060101010101" pitchFamily="49" charset="-122"/>
              </a:rPr>
              <a:t>)</a:t>
            </a:r>
            <a:r>
              <a:rPr lang="zh-CN" altLang="en-US" sz="2800" b="1" dirty="0">
                <a:solidFill>
                  <a:srgbClr val="FF0000"/>
                </a:solidFill>
                <a:latin typeface="Times New Roman" panose="02020603050405020304" pitchFamily="18" charset="0"/>
                <a:ea typeface="仿宋" panose="02010609060101010101" pitchFamily="49" charset="-122"/>
              </a:rPr>
              <a:t>基本思想</a:t>
            </a:r>
            <a:endParaRPr lang="zh-CN" altLang="en-US" sz="2800" b="1" dirty="0">
              <a:solidFill>
                <a:srgbClr val="FF0000"/>
              </a:solidFill>
              <a:latin typeface="宋体" panose="02010600030101010101" pitchFamily="2" charset="-122"/>
              <a:ea typeface="仿宋" panose="02010609060101010101" pitchFamily="49" charset="-122"/>
            </a:endParaRPr>
          </a:p>
          <a:p>
            <a:pPr eaLnBrk="1" hangingPunct="1">
              <a:spcBef>
                <a:spcPct val="20000"/>
              </a:spcBef>
              <a:buClr>
                <a:schemeClr val="accent2"/>
              </a:buClr>
              <a:buFont typeface="Wingdings" panose="05000000000000000000" pitchFamily="2" charset="2"/>
              <a:buNone/>
            </a:pPr>
            <a:r>
              <a:rPr lang="zh-CN" altLang="en-US" sz="2000" b="1" dirty="0">
                <a:latin typeface="宋体" panose="02010600030101010101" pitchFamily="2" charset="-122"/>
                <a:ea typeface="仿宋" panose="02010609060101010101" pitchFamily="49" charset="-122"/>
              </a:rPr>
              <a:t>   </a:t>
            </a:r>
            <a:r>
              <a:rPr lang="zh-CN" altLang="en-US" sz="2800" b="1" dirty="0">
                <a:latin typeface="宋体" panose="02010600030101010101" pitchFamily="2" charset="-122"/>
                <a:ea typeface="仿宋" panose="02010609060101010101" pitchFamily="49" charset="-122"/>
              </a:rPr>
              <a:t> 在每一趟排序中，从待排序子表中</a:t>
            </a:r>
            <a:r>
              <a:rPr lang="zh-CN" altLang="en-US" sz="2800" b="1" dirty="0">
                <a:solidFill>
                  <a:srgbClr val="FF0000"/>
                </a:solidFill>
                <a:latin typeface="Times New Roman" panose="02020603050405020304" pitchFamily="18" charset="0"/>
                <a:ea typeface="仿宋" panose="02010609060101010101" pitchFamily="49" charset="-122"/>
              </a:rPr>
              <a:t>选出</a:t>
            </a:r>
            <a:r>
              <a:rPr lang="zh-CN" altLang="en-US" sz="2800" b="1" dirty="0">
                <a:latin typeface="宋体" panose="02010600030101010101" pitchFamily="2" charset="-122"/>
                <a:ea typeface="仿宋" panose="02010609060101010101" pitchFamily="49" charset="-122"/>
              </a:rPr>
              <a:t>关键字最小（大）的元素放在其最终位置上。</a:t>
            </a:r>
            <a:endParaRPr lang="en-US" altLang="zh-CN" sz="2800" b="1" dirty="0">
              <a:latin typeface="宋体" panose="02010600030101010101" pitchFamily="2" charset="-122"/>
              <a:ea typeface="仿宋" panose="02010609060101010101" pitchFamily="49" charset="-122"/>
            </a:endParaRPr>
          </a:p>
          <a:p>
            <a:pPr eaLnBrk="1" hangingPunct="1">
              <a:spcBef>
                <a:spcPct val="20000"/>
              </a:spcBef>
              <a:buClr>
                <a:schemeClr val="accent2"/>
              </a:buClr>
              <a:buFont typeface="Wingdings" panose="05000000000000000000" pitchFamily="2" charset="2"/>
              <a:buNone/>
            </a:pPr>
            <a:endParaRPr lang="zh-CN" altLang="en-US" sz="2800" b="1" dirty="0">
              <a:latin typeface="宋体" panose="02010600030101010101" pitchFamily="2" charset="-122"/>
              <a:ea typeface="仿宋" panose="02010609060101010101" pitchFamily="49" charset="-122"/>
            </a:endParaRPr>
          </a:p>
          <a:p>
            <a:pPr eaLnBrk="1" hangingPunct="1">
              <a:spcBef>
                <a:spcPct val="20000"/>
              </a:spcBef>
              <a:buClr>
                <a:schemeClr val="accent2"/>
              </a:buClr>
              <a:buFont typeface="Wingdings" panose="05000000000000000000" pitchFamily="2" charset="2"/>
              <a:buNone/>
            </a:pPr>
            <a:r>
              <a:rPr lang="zh-CN" altLang="en-US" sz="2800" b="1" dirty="0">
                <a:latin typeface="宋体" panose="02010600030101010101" pitchFamily="2" charset="-122"/>
                <a:ea typeface="仿宋" panose="02010609060101010101" pitchFamily="49" charset="-122"/>
              </a:rPr>
              <a:t>  如何选择最大（小）的关键字？</a:t>
            </a:r>
          </a:p>
          <a:p>
            <a:pPr eaLnBrk="1" hangingPunct="1">
              <a:spcBef>
                <a:spcPct val="20000"/>
              </a:spcBef>
              <a:buClr>
                <a:schemeClr val="accent2"/>
              </a:buClr>
              <a:buFont typeface="Wingdings" panose="05000000000000000000" pitchFamily="2" charset="2"/>
              <a:buNone/>
            </a:pPr>
            <a:r>
              <a:rPr lang="zh-CN" altLang="en-US" sz="2800" b="1" dirty="0">
                <a:latin typeface="宋体" panose="02010600030101010101" pitchFamily="2" charset="-122"/>
                <a:ea typeface="仿宋" panose="02010609060101010101" pitchFamily="49" charset="-122"/>
              </a:rPr>
              <a:t>  这一选择方法的不同形成了不同的算法。</a:t>
            </a:r>
          </a:p>
          <a:p>
            <a:pPr eaLnBrk="1" hangingPunct="1">
              <a:spcBef>
                <a:spcPct val="20000"/>
              </a:spcBef>
              <a:buClr>
                <a:schemeClr val="accent2"/>
              </a:buClr>
              <a:buFont typeface="Wingdings" panose="05000000000000000000" pitchFamily="2" charset="2"/>
              <a:buNone/>
            </a:pPr>
            <a:r>
              <a:rPr lang="zh-CN" altLang="en-US" sz="2800" b="1" dirty="0">
                <a:latin typeface="宋体" panose="02010600030101010101" pitchFamily="2" charset="-122"/>
                <a:ea typeface="仿宋" panose="02010609060101010101" pitchFamily="49" charset="-122"/>
              </a:rPr>
              <a:t>  本节介绍</a:t>
            </a:r>
            <a:r>
              <a:rPr lang="en-US" altLang="zh-CN" sz="2800" b="1" dirty="0">
                <a:latin typeface="宋体" panose="02010600030101010101" pitchFamily="2" charset="-122"/>
                <a:ea typeface="仿宋" panose="02010609060101010101" pitchFamily="49" charset="-122"/>
              </a:rPr>
              <a:t>3</a:t>
            </a:r>
            <a:r>
              <a:rPr lang="zh-CN" altLang="en-US" sz="2800" b="1" dirty="0">
                <a:latin typeface="宋体" panose="02010600030101010101" pitchFamily="2" charset="-122"/>
                <a:ea typeface="仿宋" panose="02010609060101010101" pitchFamily="49" charset="-122"/>
              </a:rPr>
              <a:t>种选择排序方法。</a:t>
            </a:r>
            <a:r>
              <a:rPr lang="zh-CN" altLang="en-US" sz="2800" b="1" dirty="0">
                <a:latin typeface="Times New Roman" panose="02020603050405020304" pitchFamily="18" charset="0"/>
                <a:ea typeface="仿宋" panose="02010609060101010101" pitchFamily="49" charset="-122"/>
              </a:rPr>
              <a:t> </a:t>
            </a:r>
          </a:p>
          <a:p>
            <a:pPr marL="928687" lvl="1" indent="-457200" eaLnBrk="1" hangingPunct="1">
              <a:spcBef>
                <a:spcPct val="20000"/>
              </a:spcBef>
              <a:buClr>
                <a:srgbClr val="FF0000"/>
              </a:buClr>
              <a:buFont typeface="Wingdings" panose="05000000000000000000" pitchFamily="2" charset="2"/>
              <a:buChar char="l"/>
            </a:pPr>
            <a:r>
              <a:rPr lang="zh-CN" altLang="en-US" sz="2600" b="1" dirty="0">
                <a:latin typeface="Times New Roman" panose="02020603050405020304" pitchFamily="18" charset="0"/>
                <a:ea typeface="仿宋" panose="02010609060101010101" pitchFamily="49" charset="-122"/>
              </a:rPr>
              <a:t>直接选择排序</a:t>
            </a:r>
            <a:r>
              <a:rPr lang="en-US" altLang="zh-CN" sz="2600" b="1" dirty="0">
                <a:latin typeface="Times New Roman" panose="02020603050405020304" pitchFamily="18" charset="0"/>
                <a:ea typeface="仿宋" panose="02010609060101010101" pitchFamily="49" charset="-122"/>
              </a:rPr>
              <a:t>(</a:t>
            </a:r>
            <a:r>
              <a:rPr lang="en-US" altLang="zh-CN" sz="2600" b="1" dirty="0">
                <a:solidFill>
                  <a:srgbClr val="0000FF"/>
                </a:solidFill>
                <a:latin typeface="Times New Roman" panose="02020603050405020304" pitchFamily="18" charset="0"/>
                <a:ea typeface="仿宋" panose="02010609060101010101" pitchFamily="49" charset="-122"/>
              </a:rPr>
              <a:t>Direct Selection Sort</a:t>
            </a:r>
            <a:r>
              <a:rPr lang="en-US" altLang="zh-CN" sz="2600" b="1" dirty="0">
                <a:latin typeface="Times New Roman" panose="02020603050405020304" pitchFamily="18" charset="0"/>
                <a:ea typeface="仿宋" panose="02010609060101010101" pitchFamily="49" charset="-122"/>
              </a:rPr>
              <a:t>)</a:t>
            </a:r>
            <a:endParaRPr lang="zh-CN" altLang="en-US" sz="2600" b="1" dirty="0">
              <a:latin typeface="Times New Roman" panose="02020603050405020304" pitchFamily="18" charset="0"/>
              <a:ea typeface="仿宋" panose="02010609060101010101" pitchFamily="49" charset="-122"/>
            </a:endParaRPr>
          </a:p>
          <a:p>
            <a:pPr marL="928687" lvl="1" indent="-457200" eaLnBrk="1" hangingPunct="1">
              <a:spcBef>
                <a:spcPct val="20000"/>
              </a:spcBef>
              <a:buClr>
                <a:srgbClr val="FF0000"/>
              </a:buClr>
              <a:buFont typeface="Wingdings" panose="05000000000000000000" pitchFamily="2" charset="2"/>
              <a:buChar char="l"/>
            </a:pPr>
            <a:r>
              <a:rPr lang="zh-CN" altLang="en-US" sz="2600" b="1" dirty="0">
                <a:latin typeface="Times New Roman" panose="02020603050405020304" pitchFamily="18" charset="0"/>
                <a:ea typeface="仿宋" panose="02010609060101010101" pitchFamily="49" charset="-122"/>
              </a:rPr>
              <a:t>锦标赛排序</a:t>
            </a:r>
            <a:r>
              <a:rPr lang="en-US" altLang="zh-CN" sz="2600" b="1" dirty="0">
                <a:latin typeface="Times New Roman" panose="02020603050405020304" pitchFamily="18" charset="0"/>
                <a:ea typeface="仿宋" panose="02010609060101010101" pitchFamily="49" charset="-122"/>
              </a:rPr>
              <a:t>(</a:t>
            </a:r>
            <a:r>
              <a:rPr lang="en-US" altLang="zh-CN" sz="2600" b="1" dirty="0">
                <a:solidFill>
                  <a:srgbClr val="0000FF"/>
                </a:solidFill>
                <a:latin typeface="Times New Roman" panose="02020603050405020304" pitchFamily="18" charset="0"/>
                <a:ea typeface="仿宋" panose="02010609060101010101" pitchFamily="49" charset="-122"/>
              </a:rPr>
              <a:t>Tournament Sort</a:t>
            </a:r>
            <a:r>
              <a:rPr lang="en-US" altLang="zh-CN" sz="2600" b="1" dirty="0">
                <a:latin typeface="Times New Roman" panose="02020603050405020304" pitchFamily="18" charset="0"/>
                <a:ea typeface="仿宋" panose="02010609060101010101" pitchFamily="49" charset="-122"/>
              </a:rPr>
              <a:t>)</a:t>
            </a:r>
            <a:endParaRPr lang="zh-CN" altLang="en-US" sz="2600" b="1" dirty="0">
              <a:latin typeface="Times New Roman" panose="02020603050405020304" pitchFamily="18" charset="0"/>
              <a:ea typeface="仿宋" panose="02010609060101010101" pitchFamily="49" charset="-122"/>
            </a:endParaRPr>
          </a:p>
          <a:p>
            <a:pPr marL="928687" lvl="1" indent="-457200" eaLnBrk="1" hangingPunct="1">
              <a:spcBef>
                <a:spcPct val="20000"/>
              </a:spcBef>
              <a:buClr>
                <a:srgbClr val="FF0000"/>
              </a:buClr>
              <a:buFont typeface="Wingdings" panose="05000000000000000000" pitchFamily="2" charset="2"/>
              <a:buChar char="l"/>
            </a:pPr>
            <a:r>
              <a:rPr lang="zh-CN" altLang="en-US" sz="2600" b="1" dirty="0">
                <a:latin typeface="Times New Roman" panose="02020603050405020304" pitchFamily="18" charset="0"/>
                <a:ea typeface="仿宋" panose="02010609060101010101" pitchFamily="49" charset="-122"/>
              </a:rPr>
              <a:t>堆排序</a:t>
            </a:r>
            <a:r>
              <a:rPr lang="en-US" altLang="zh-CN" sz="2600" b="1" dirty="0">
                <a:latin typeface="Times New Roman" panose="02020603050405020304" pitchFamily="18" charset="0"/>
                <a:ea typeface="仿宋" panose="02010609060101010101" pitchFamily="49" charset="-122"/>
              </a:rPr>
              <a:t>(</a:t>
            </a:r>
            <a:r>
              <a:rPr lang="en-US" altLang="zh-CN" sz="2600" b="1" dirty="0">
                <a:solidFill>
                  <a:srgbClr val="0000FF"/>
                </a:solidFill>
                <a:latin typeface="Times New Roman" panose="02020603050405020304" pitchFamily="18" charset="0"/>
                <a:ea typeface="仿宋" panose="02010609060101010101" pitchFamily="49" charset="-122"/>
              </a:rPr>
              <a:t>Heap Sort</a:t>
            </a:r>
            <a:r>
              <a:rPr lang="en-US" altLang="zh-CN" sz="2600" b="1" dirty="0">
                <a:latin typeface="Times New Roman" panose="02020603050405020304" pitchFamily="18" charset="0"/>
                <a:ea typeface="仿宋" panose="02010609060101010101" pitchFamily="49" charset="-122"/>
              </a:rPr>
              <a:t>)</a:t>
            </a:r>
            <a:endParaRPr lang="zh-CN" altLang="en-US" sz="2600" b="1" dirty="0">
              <a:latin typeface="Times New Roman" panose="02020603050405020304" pitchFamily="18" charset="0"/>
              <a:ea typeface="仿宋" panose="02010609060101010101" pitchFamily="49" charset="-122"/>
            </a:endParaRPr>
          </a:p>
        </p:txBody>
      </p:sp>
      <p:pic>
        <p:nvPicPr>
          <p:cNvPr id="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9704" y="3019769"/>
            <a:ext cx="499998" cy="504061"/>
          </a:xfrm>
          <a:prstGeom prst="rect">
            <a:avLst/>
          </a:prstGeom>
          <a:noFill/>
          <a:ln w="9525">
            <a:noFill/>
            <a:miter lim="800000"/>
            <a:headEnd/>
            <a:tailEnd/>
          </a:ln>
        </p:spPr>
      </p:pic>
      <p:grpSp>
        <p:nvGrpSpPr>
          <p:cNvPr id="8" name="组合 67"/>
          <p:cNvGrpSpPr/>
          <p:nvPr/>
        </p:nvGrpSpPr>
        <p:grpSpPr>
          <a:xfrm>
            <a:off x="-900608" y="116631"/>
            <a:ext cx="7091545" cy="751460"/>
            <a:chOff x="-549182" y="4194793"/>
            <a:chExt cx="7317240" cy="765717"/>
          </a:xfrm>
        </p:grpSpPr>
        <p:grpSp>
          <p:nvGrpSpPr>
            <p:cNvPr id="9" name="组合 106"/>
            <p:cNvGrpSpPr/>
            <p:nvPr/>
          </p:nvGrpSpPr>
          <p:grpSpPr>
            <a:xfrm>
              <a:off x="-549182" y="4194793"/>
              <a:ext cx="7317240" cy="765717"/>
              <a:chOff x="-558707" y="4194793"/>
              <a:chExt cx="7317240" cy="76571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201611268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blinds(horizontal)">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blinds(horizontal)">
                                      <p:cBhvr>
                                        <p:cTn id="12" dur="500"/>
                                        <p:tgtEl>
                                          <p:spTgt spid="286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23" dur="500"/>
                                        <p:tgtEl>
                                          <p:spTgt spid="2867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28" dur="500"/>
                                        <p:tgtEl>
                                          <p:spTgt spid="2867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8676">
                                            <p:txEl>
                                              <p:pRg st="5" end="5"/>
                                            </p:txEl>
                                          </p:spTgt>
                                        </p:tgtEl>
                                        <p:attrNameLst>
                                          <p:attrName>style.visibility</p:attrName>
                                        </p:attrNameLst>
                                      </p:cBhvr>
                                      <p:to>
                                        <p:strVal val="visible"/>
                                      </p:to>
                                    </p:set>
                                    <p:animEffect transition="in" filter="blinds(horizontal)">
                                      <p:cBhvr>
                                        <p:cTn id="33" dur="500"/>
                                        <p:tgtEl>
                                          <p:spTgt spid="2867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8676">
                                            <p:txEl>
                                              <p:pRg st="6" end="6"/>
                                            </p:txEl>
                                          </p:spTgt>
                                        </p:tgtEl>
                                        <p:attrNameLst>
                                          <p:attrName>style.visibility</p:attrName>
                                        </p:attrNameLst>
                                      </p:cBhvr>
                                      <p:to>
                                        <p:strVal val="visible"/>
                                      </p:to>
                                    </p:set>
                                    <p:animEffect transition="in" filter="blinds(horizontal)">
                                      <p:cBhvr>
                                        <p:cTn id="38" dur="500"/>
                                        <p:tgtEl>
                                          <p:spTgt spid="2867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8676">
                                            <p:txEl>
                                              <p:pRg st="7" end="7"/>
                                            </p:txEl>
                                          </p:spTgt>
                                        </p:tgtEl>
                                        <p:attrNameLst>
                                          <p:attrName>style.visibility</p:attrName>
                                        </p:attrNameLst>
                                      </p:cBhvr>
                                      <p:to>
                                        <p:strVal val="visible"/>
                                      </p:to>
                                    </p:set>
                                    <p:animEffect transition="in" filter="blinds(horizontal)">
                                      <p:cBhvr>
                                        <p:cTn id="43" dur="500"/>
                                        <p:tgtEl>
                                          <p:spTgt spid="28676">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8676">
                                            <p:txEl>
                                              <p:pRg st="8" end="8"/>
                                            </p:txEl>
                                          </p:spTgt>
                                        </p:tgtEl>
                                        <p:attrNameLst>
                                          <p:attrName>style.visibility</p:attrName>
                                        </p:attrNameLst>
                                      </p:cBhvr>
                                      <p:to>
                                        <p:strVal val="visible"/>
                                      </p:to>
                                    </p:set>
                                    <p:animEffect transition="in" filter="blinds(horizontal)">
                                      <p:cBhvr>
                                        <p:cTn id="48" dur="500"/>
                                        <p:tgtEl>
                                          <p:spTgt spid="286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B4B07E7-5EA4-4013-B814-FE068D237F09}" type="slidenum">
              <a:rPr lang="zh-CN" altLang="en-US">
                <a:latin typeface="Verdana" panose="020B0604030504040204" pitchFamily="34" charset="0"/>
                <a:ea typeface="宋体" panose="02010600030101010101" pitchFamily="2" charset="-122"/>
              </a:rPr>
              <a:pPr/>
              <a:t>29</a:t>
            </a:fld>
            <a:endParaRPr lang="en-US" altLang="zh-CN">
              <a:latin typeface="Verdana" panose="020B0604030504040204" pitchFamily="34" charset="0"/>
              <a:ea typeface="宋体" panose="02010600030101010101" pitchFamily="2" charset="-122"/>
            </a:endParaRPr>
          </a:p>
        </p:txBody>
      </p:sp>
      <p:sp>
        <p:nvSpPr>
          <p:cNvPr id="29699" name="Rectangle 3"/>
          <p:cNvSpPr>
            <a:spLocks noGrp="1" noChangeArrowheads="1"/>
          </p:cNvSpPr>
          <p:nvPr>
            <p:ph type="body" idx="1"/>
          </p:nvPr>
        </p:nvSpPr>
        <p:spPr>
          <a:xfrm>
            <a:off x="611188" y="1484313"/>
            <a:ext cx="7993062" cy="3816350"/>
          </a:xfrm>
        </p:spPr>
        <p:txBody>
          <a:bodyPr/>
          <a:lstStyle/>
          <a:p>
            <a:pPr eaLnBrk="1" hangingPunct="1">
              <a:buClr>
                <a:srgbClr val="FF0000"/>
              </a:buClr>
              <a:buFont typeface="Wingdings" panose="05000000000000000000" pitchFamily="2" charset="2"/>
              <a:buChar char="n"/>
            </a:pPr>
            <a:r>
              <a:rPr lang="zh-CN" altLang="en-US" sz="2600" b="1" dirty="0">
                <a:solidFill>
                  <a:srgbClr val="FF0000"/>
                </a:solidFill>
                <a:latin typeface="宋体" panose="02010600030101010101" pitchFamily="2" charset="-122"/>
              </a:rPr>
              <a:t>基本思想</a:t>
            </a:r>
          </a:p>
          <a:p>
            <a:pPr eaLnBrk="1" hangingPunct="1">
              <a:buFont typeface="Wingdings" panose="05000000000000000000" pitchFamily="2" charset="2"/>
              <a:buNone/>
            </a:pPr>
            <a:r>
              <a:rPr lang="zh-CN" altLang="en-US" sz="2800" b="1" dirty="0">
                <a:latin typeface="宋体" panose="02010600030101010101" pitchFamily="2" charset="-122"/>
              </a:rPr>
              <a:t>  在待排序子表中找出最大（小）元素，</a:t>
            </a:r>
          </a:p>
          <a:p>
            <a:pPr eaLnBrk="1" hangingPunct="1">
              <a:buFont typeface="Wingdings" panose="05000000000000000000" pitchFamily="2" charset="2"/>
              <a:buNone/>
            </a:pPr>
            <a:r>
              <a:rPr lang="zh-CN" altLang="en-US" sz="2800" b="1" dirty="0">
                <a:latin typeface="宋体" panose="02010600030101010101" pitchFamily="2" charset="-122"/>
              </a:rPr>
              <a:t>  并将该元素放在子表的最前（后）面。</a:t>
            </a:r>
            <a:r>
              <a:rPr lang="zh-CN" altLang="en-US" sz="2800" b="1" dirty="0"/>
              <a:t> </a:t>
            </a:r>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271746" y="978455"/>
            <a:ext cx="6037166"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直接选择排序</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Direct Selection Sort</a:t>
            </a:r>
            <a:r>
              <a:rPr lang="en-US" altLang="zh-CN" sz="2800" b="1" dirty="0">
                <a:latin typeface="Times New Roman" panose="02020603050405020304" pitchFamily="18" charset="0"/>
                <a:ea typeface="仿宋" panose="02010609060101010101" pitchFamily="49" charset="-122"/>
              </a:rPr>
              <a:t>)</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322122768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p>
        </p:txBody>
      </p:sp>
      <p:pic>
        <p:nvPicPr>
          <p:cNvPr id="33" name="图片 3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023045"/>
            <a:ext cx="1224136" cy="1047837"/>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6" name="页脚占位符 5"/>
          <p:cNvSpPr>
            <a:spLocks noGrp="1"/>
          </p:cNvSpPr>
          <p:nvPr>
            <p:ph type="ftr" sz="quarter" idx="3"/>
          </p:nvPr>
        </p:nvSpPr>
        <p:spPr/>
        <p:txBody>
          <a:bodyPr/>
          <a:lstStyle/>
          <a:p>
            <a:endParaRPr lang="zh-CN" altLang="en-US" dirty="0"/>
          </a:p>
        </p:txBody>
      </p:sp>
      <p:sp>
        <p:nvSpPr>
          <p:cNvPr id="8" name="文本框 7"/>
          <p:cNvSpPr txBox="1"/>
          <p:nvPr/>
        </p:nvSpPr>
        <p:spPr>
          <a:xfrm>
            <a:off x="520048" y="4215073"/>
            <a:ext cx="2358828" cy="369332"/>
          </a:xfrm>
          <a:prstGeom prst="rect">
            <a:avLst/>
          </a:prstGeom>
          <a:noFill/>
        </p:spPr>
        <p:txBody>
          <a:bodyPr wrap="square" rtlCol="0">
            <a:spAutoFit/>
          </a:bodyPr>
          <a:lstStyle/>
          <a:p>
            <a:r>
              <a:rPr lang="en-US" altLang="zh-CN" b="1" dirty="0">
                <a:solidFill>
                  <a:srgbClr val="0000FF"/>
                </a:solidFill>
              </a:rPr>
              <a:t> </a:t>
            </a:r>
            <a:endParaRPr lang="zh-CN" altLang="en-US" b="1" dirty="0">
              <a:solidFill>
                <a:srgbClr val="0000FF"/>
              </a:solidFill>
            </a:endParaRPr>
          </a:p>
        </p:txBody>
      </p:sp>
      <p:pic>
        <p:nvPicPr>
          <p:cNvPr id="5" name="图片 4"/>
          <p:cNvPicPr>
            <a:picLocks noChangeAspect="1"/>
          </p:cNvPicPr>
          <p:nvPr/>
        </p:nvPicPr>
        <p:blipFill>
          <a:blip r:embed="rId3"/>
          <a:stretch>
            <a:fillRect/>
          </a:stretch>
        </p:blipFill>
        <p:spPr>
          <a:xfrm>
            <a:off x="3036987" y="546570"/>
            <a:ext cx="4644650" cy="6047979"/>
          </a:xfrm>
          <a:prstGeom prst="rect">
            <a:avLst/>
          </a:prstGeom>
        </p:spPr>
      </p:pic>
      <p:sp>
        <p:nvSpPr>
          <p:cNvPr id="11" name="文本框 10"/>
          <p:cNvSpPr txBox="1"/>
          <p:nvPr/>
        </p:nvSpPr>
        <p:spPr>
          <a:xfrm>
            <a:off x="257632" y="5132951"/>
            <a:ext cx="5400600" cy="1477328"/>
          </a:xfrm>
          <a:prstGeom prst="rect">
            <a:avLst/>
          </a:prstGeom>
          <a:noFill/>
        </p:spPr>
        <p:txBody>
          <a:bodyPr wrap="square" rtlCol="0">
            <a:spAutoFit/>
          </a:bodyPr>
          <a:lstStyle/>
          <a:p>
            <a:r>
              <a:rPr lang="zh-CN" altLang="en-US" dirty="0">
                <a:solidFill>
                  <a:srgbClr val="0000FF"/>
                </a:solidFill>
                <a:effectLst>
                  <a:outerShdw blurRad="38100" dist="38100" dir="2700000" algn="tl">
                    <a:srgbClr val="000000">
                      <a:alpha val="43137"/>
                    </a:srgbClr>
                  </a:outerShdw>
                </a:effectLst>
              </a:rPr>
              <a:t>已学习了主要的线性</a:t>
            </a:r>
            <a:endParaRPr lang="en-US" altLang="zh-CN" dirty="0">
              <a:solidFill>
                <a:srgbClr val="0000FF"/>
              </a:solidFill>
              <a:effectLst>
                <a:outerShdw blurRad="38100" dist="38100" dir="2700000" algn="tl">
                  <a:srgbClr val="000000">
                    <a:alpha val="43137"/>
                  </a:srgbClr>
                </a:outerShdw>
              </a:effectLst>
            </a:endParaRPr>
          </a:p>
          <a:p>
            <a:r>
              <a:rPr lang="zh-CN" altLang="en-US" dirty="0">
                <a:solidFill>
                  <a:srgbClr val="0000FF"/>
                </a:solidFill>
                <a:effectLst>
                  <a:outerShdw blurRad="38100" dist="38100" dir="2700000" algn="tl">
                    <a:srgbClr val="000000">
                      <a:alpha val="43137"/>
                    </a:srgbClr>
                  </a:outerShdw>
                </a:effectLst>
              </a:rPr>
              <a:t>与非线性数据结构，</a:t>
            </a:r>
            <a:endParaRPr lang="en-US" altLang="zh-CN" dirty="0">
              <a:solidFill>
                <a:srgbClr val="0000FF"/>
              </a:solidFill>
              <a:effectLst>
                <a:outerShdw blurRad="38100" dist="38100" dir="2700000" algn="tl">
                  <a:srgbClr val="000000">
                    <a:alpha val="43137"/>
                  </a:srgbClr>
                </a:outerShdw>
              </a:effectLst>
            </a:endParaRPr>
          </a:p>
          <a:p>
            <a:r>
              <a:rPr lang="en-US" altLang="zh-CN" dirty="0">
                <a:solidFill>
                  <a:srgbClr val="0000FF"/>
                </a:solidFill>
                <a:effectLst>
                  <a:outerShdw blurRad="38100" dist="38100" dir="2700000" algn="tl">
                    <a:srgbClr val="000000">
                      <a:alpha val="43137"/>
                    </a:srgbClr>
                  </a:outerShdw>
                </a:effectLst>
              </a:rPr>
              <a:t>2</a:t>
            </a:r>
            <a:r>
              <a:rPr lang="zh-CN" altLang="en-US" dirty="0">
                <a:solidFill>
                  <a:srgbClr val="0000FF"/>
                </a:solidFill>
                <a:effectLst>
                  <a:outerShdw blurRad="38100" dist="38100" dir="2700000" algn="tl">
                    <a:srgbClr val="000000">
                      <a:alpha val="43137"/>
                    </a:srgbClr>
                  </a:outerShdw>
                </a:effectLst>
              </a:rPr>
              <a:t>种技术</a:t>
            </a:r>
            <a:r>
              <a:rPr lang="en-US" altLang="zh-CN" dirty="0">
                <a:solidFill>
                  <a:srgbClr val="0000FF"/>
                </a:solidFill>
                <a:effectLst>
                  <a:outerShdw blurRad="38100" dist="38100" dir="2700000" algn="tl">
                    <a:srgbClr val="000000">
                      <a:alpha val="43137"/>
                    </a:srgbClr>
                  </a:outerShdw>
                </a:effectLst>
              </a:rPr>
              <a:t>/</a:t>
            </a:r>
            <a:r>
              <a:rPr lang="zh-CN" altLang="en-US" dirty="0">
                <a:solidFill>
                  <a:srgbClr val="0000FF"/>
                </a:solidFill>
                <a:effectLst>
                  <a:outerShdw blurRad="38100" dist="38100" dir="2700000" algn="tl">
                    <a:srgbClr val="000000">
                      <a:alpha val="43137"/>
                    </a:srgbClr>
                  </a:outerShdw>
                </a:effectLst>
              </a:rPr>
              <a:t>算法：递归，查找</a:t>
            </a:r>
            <a:endParaRPr lang="en-US" altLang="zh-CN" dirty="0">
              <a:solidFill>
                <a:srgbClr val="0000FF"/>
              </a:solidFill>
              <a:effectLst>
                <a:outerShdw blurRad="38100" dist="38100" dir="2700000" algn="tl">
                  <a:srgbClr val="000000">
                    <a:alpha val="43137"/>
                  </a:srgbClr>
                </a:outerShdw>
              </a:effectLst>
            </a:endParaRPr>
          </a:p>
          <a:p>
            <a:r>
              <a:rPr lang="zh-CN" altLang="en-US" b="1" dirty="0">
                <a:solidFill>
                  <a:srgbClr val="0000FF"/>
                </a:solidFill>
                <a:effectLst>
                  <a:outerShdw blurRad="38100" dist="38100" dir="2700000" algn="tl">
                    <a:srgbClr val="000000">
                      <a:alpha val="43137"/>
                    </a:srgbClr>
                  </a:outerShdw>
                </a:effectLst>
              </a:rPr>
              <a:t>今天将学习</a:t>
            </a:r>
            <a:r>
              <a:rPr lang="zh-CN" altLang="en-US" b="1" dirty="0">
                <a:solidFill>
                  <a:srgbClr val="FF0000"/>
                </a:solidFill>
                <a:effectLst>
                  <a:outerShdw blurRad="38100" dist="38100" dir="2700000" algn="tl">
                    <a:srgbClr val="000000">
                      <a:alpha val="43137"/>
                    </a:srgbClr>
                  </a:outerShdw>
                </a:effectLst>
              </a:rPr>
              <a:t>第</a:t>
            </a:r>
            <a:r>
              <a:rPr lang="en-US" altLang="zh-CN" b="1" dirty="0">
                <a:solidFill>
                  <a:srgbClr val="FF0000"/>
                </a:solidFill>
                <a:effectLst>
                  <a:outerShdw blurRad="38100" dist="38100" dir="2700000" algn="tl">
                    <a:srgbClr val="000000">
                      <a:alpha val="43137"/>
                    </a:srgbClr>
                  </a:outerShdw>
                </a:effectLst>
              </a:rPr>
              <a:t>3</a:t>
            </a:r>
            <a:r>
              <a:rPr lang="zh-CN" altLang="en-US" b="1" dirty="0">
                <a:solidFill>
                  <a:srgbClr val="FF0000"/>
                </a:solidFill>
                <a:effectLst>
                  <a:outerShdw blurRad="38100" dist="38100" dir="2700000" algn="tl">
                    <a:srgbClr val="000000">
                      <a:alpha val="43137"/>
                    </a:srgbClr>
                  </a:outerShdw>
                </a:effectLst>
              </a:rPr>
              <a:t>种技术</a:t>
            </a:r>
            <a:r>
              <a:rPr lang="zh-CN" altLang="en-US" b="1" dirty="0">
                <a:solidFill>
                  <a:srgbClr val="0000FF"/>
                </a:solidFill>
                <a:effectLst>
                  <a:outerShdw blurRad="38100" dist="38100" dir="2700000" algn="tl">
                    <a:srgbClr val="000000">
                      <a:alpha val="43137"/>
                    </a:srgbClr>
                  </a:outerShdw>
                </a:effectLst>
              </a:rPr>
              <a:t>：排序</a:t>
            </a:r>
            <a:endParaRPr lang="zh-CN" altLang="en-US" b="1" dirty="0">
              <a:solidFill>
                <a:srgbClr val="FF0000"/>
              </a:solidFill>
              <a:effectLst>
                <a:outerShdw blurRad="38100" dist="38100" dir="2700000" algn="tl">
                  <a:srgbClr val="000000">
                    <a:alpha val="43137"/>
                  </a:srgbClr>
                </a:outerShdw>
              </a:effectLst>
            </a:endParaRP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37854733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579041D-ABAE-456A-A9A2-5115E1091D8C}" type="slidenum">
              <a:rPr lang="zh-CN" altLang="en-US">
                <a:latin typeface="Verdana" panose="020B0604030504040204" pitchFamily="34" charset="0"/>
                <a:ea typeface="宋体" panose="02010600030101010101" pitchFamily="2" charset="-122"/>
              </a:rPr>
              <a:pPr/>
              <a:t>30</a:t>
            </a:fld>
            <a:endParaRPr lang="en-US" altLang="zh-CN">
              <a:latin typeface="Verdana" panose="020B0604030504040204" pitchFamily="34" charset="0"/>
              <a:ea typeface="宋体" panose="02010600030101010101" pitchFamily="2" charset="-122"/>
            </a:endParaRPr>
          </a:p>
        </p:txBody>
      </p:sp>
      <p:sp>
        <p:nvSpPr>
          <p:cNvPr id="29700" name="Rectangle 3"/>
          <p:cNvSpPr>
            <a:spLocks noGrp="1" noChangeArrowheads="1"/>
          </p:cNvSpPr>
          <p:nvPr>
            <p:ph type="body" idx="1"/>
          </p:nvPr>
        </p:nvSpPr>
        <p:spPr>
          <a:xfrm>
            <a:off x="517650" y="1484907"/>
            <a:ext cx="8229600" cy="647700"/>
          </a:xfrm>
          <a:noFill/>
        </p:spPr>
        <p:txBody>
          <a:bodyPr/>
          <a:lstStyle/>
          <a:p>
            <a:pPr eaLnBrk="1" hangingPunct="1">
              <a:buFont typeface="Wingdings" panose="05000000000000000000" pitchFamily="2" charset="2"/>
              <a:buNone/>
            </a:pPr>
            <a:r>
              <a:rPr lang="zh-CN" altLang="en-US" sz="2400">
                <a:cs typeface="Times New Roman" panose="02020603050405020304" pitchFamily="18" charset="0"/>
              </a:rPr>
              <a:t>对数据表</a:t>
            </a:r>
            <a:r>
              <a:rPr lang="en-US" altLang="zh-CN" sz="2400">
                <a:cs typeface="Times New Roman" panose="02020603050405020304" pitchFamily="18" charset="0"/>
              </a:rPr>
              <a:t>A=(</a:t>
            </a:r>
            <a:r>
              <a:rPr lang="en-US" altLang="zh-CN" sz="2400">
                <a:solidFill>
                  <a:srgbClr val="3366CC"/>
                </a:solidFill>
                <a:cs typeface="Times New Roman" panose="02020603050405020304" pitchFamily="18" charset="0"/>
              </a:rPr>
              <a:t>5</a:t>
            </a:r>
            <a:r>
              <a:rPr lang="en-US" altLang="zh-CN" sz="2400">
                <a:cs typeface="Times New Roman" panose="02020603050405020304" pitchFamily="18" charset="0"/>
              </a:rPr>
              <a:t>,5,9,12,4)</a:t>
            </a:r>
            <a:r>
              <a:rPr lang="zh-CN" altLang="en-US" sz="2400">
                <a:cs typeface="Times New Roman" panose="02020603050405020304" pitchFamily="18" charset="0"/>
              </a:rPr>
              <a:t>从小到大进行排序。</a:t>
            </a:r>
          </a:p>
        </p:txBody>
      </p:sp>
      <p:sp>
        <p:nvSpPr>
          <p:cNvPr id="30724" name="Rectangle 4"/>
          <p:cNvSpPr>
            <a:spLocks noChangeArrowheads="1"/>
          </p:cNvSpPr>
          <p:nvPr/>
        </p:nvSpPr>
        <p:spPr bwMode="auto">
          <a:xfrm>
            <a:off x="179512" y="2061170"/>
            <a:ext cx="800219" cy="461665"/>
          </a:xfrm>
          <a:prstGeom prst="rect">
            <a:avLst/>
          </a:prstGeom>
          <a:noFill/>
          <a:ln w="9525">
            <a:noFill/>
            <a:miter lim="800000"/>
            <a:headEnd/>
            <a:tailEnd/>
          </a:ln>
          <a:effectLst/>
        </p:spPr>
        <p:txBody>
          <a:bodyPr wrap="none">
            <a:spAutoFit/>
          </a:bodyPr>
          <a:lstStyle/>
          <a:p>
            <a:pPr eaLnBrk="1" hangingPunct="1">
              <a:defRPr/>
            </a:pPr>
            <a:r>
              <a:rPr lang="zh-CN" altLang="en-US" sz="2400">
                <a:effectLst>
                  <a:outerShdw blurRad="38100" dist="38100" dir="2700000" algn="tl">
                    <a:srgbClr val="C0C0C0"/>
                  </a:outerShdw>
                </a:effectLst>
                <a:latin typeface="Times New Roman" pitchFamily="18" charset="0"/>
                <a:ea typeface="宋体" pitchFamily="2" charset="-122"/>
              </a:rPr>
              <a:t>解</a:t>
            </a:r>
            <a:r>
              <a:rPr lang="zh-CN" altLang="en-US" sz="2400">
                <a:effectLst>
                  <a:outerShdw blurRad="38100" dist="38100" dir="2700000" algn="tl">
                    <a:srgbClr val="C0C0C0"/>
                  </a:outerShdw>
                </a:effectLst>
                <a:latin typeface="Times New Roman" pitchFamily="18" charset="0"/>
                <a:ea typeface="宋体" pitchFamily="2" charset="-122"/>
                <a:sym typeface="Wingdings" pitchFamily="2" charset="2"/>
              </a:rPr>
              <a:t>：</a:t>
            </a:r>
          </a:p>
        </p:txBody>
      </p:sp>
      <p:grpSp>
        <p:nvGrpSpPr>
          <p:cNvPr id="2" name="Group 5"/>
          <p:cNvGrpSpPr>
            <a:grpSpLocks/>
          </p:cNvGrpSpPr>
          <p:nvPr/>
        </p:nvGrpSpPr>
        <p:grpSpPr bwMode="auto">
          <a:xfrm>
            <a:off x="1116137" y="1845270"/>
            <a:ext cx="661988" cy="720725"/>
            <a:chOff x="0" y="0"/>
            <a:chExt cx="417" cy="454"/>
          </a:xfrm>
        </p:grpSpPr>
        <p:sp>
          <p:nvSpPr>
            <p:cNvPr id="29738" name="Text Box 6"/>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dirty="0">
                  <a:solidFill>
                    <a:srgbClr val="FF0000"/>
                  </a:solidFill>
                  <a:latin typeface="Times New Roman" panose="02020603050405020304" pitchFamily="18" charset="0"/>
                  <a:ea typeface="宋体" panose="02010600030101010101" pitchFamily="2" charset="-122"/>
                </a:rPr>
                <a:t>min</a:t>
              </a:r>
            </a:p>
          </p:txBody>
        </p:sp>
        <p:sp>
          <p:nvSpPr>
            <p:cNvPr id="29739" name="Line 7"/>
            <p:cNvSpPr>
              <a:spLocks noChangeShapeType="1"/>
            </p:cNvSpPr>
            <p:nvPr/>
          </p:nvSpPr>
          <p:spPr bwMode="auto">
            <a:xfrm>
              <a:off x="227" y="273"/>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p>
          </p:txBody>
        </p:sp>
      </p:grpSp>
      <p:sp>
        <p:nvSpPr>
          <p:cNvPr id="30728" name="Rectangle 8"/>
          <p:cNvSpPr>
            <a:spLocks noChangeArrowheads="1"/>
          </p:cNvSpPr>
          <p:nvPr/>
        </p:nvSpPr>
        <p:spPr bwMode="auto">
          <a:xfrm>
            <a:off x="755775" y="2565995"/>
            <a:ext cx="4175125" cy="64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solidFill>
                  <a:schemeClr val="hlink"/>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9      12            </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400" dirty="0">
              <a:latin typeface="Times New Roman" panose="02020603050405020304" pitchFamily="18" charset="0"/>
              <a:cs typeface="Times New Roman" panose="02020603050405020304" pitchFamily="18" charset="0"/>
            </a:endParaRPr>
          </a:p>
        </p:txBody>
      </p:sp>
      <p:sp>
        <p:nvSpPr>
          <p:cNvPr id="30729" name="Rectangle 9"/>
          <p:cNvSpPr>
            <a:spLocks noChangeArrowheads="1"/>
          </p:cNvSpPr>
          <p:nvPr/>
        </p:nvSpPr>
        <p:spPr bwMode="auto">
          <a:xfrm>
            <a:off x="3995862" y="2492970"/>
            <a:ext cx="338554" cy="461665"/>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sp>
        <p:nvSpPr>
          <p:cNvPr id="30730" name="Rectangle 10"/>
          <p:cNvSpPr>
            <a:spLocks noChangeArrowheads="1"/>
          </p:cNvSpPr>
          <p:nvPr/>
        </p:nvSpPr>
        <p:spPr bwMode="auto">
          <a:xfrm>
            <a:off x="1316162" y="2561232"/>
            <a:ext cx="338554" cy="461665"/>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30731" name="Rectangle 11"/>
          <p:cNvSpPr>
            <a:spLocks noChangeArrowheads="1"/>
          </p:cNvSpPr>
          <p:nvPr/>
        </p:nvSpPr>
        <p:spPr bwMode="auto">
          <a:xfrm>
            <a:off x="3995862" y="2492970"/>
            <a:ext cx="338554" cy="461665"/>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30732" name="Rectangle 12"/>
          <p:cNvSpPr>
            <a:spLocks noChangeArrowheads="1"/>
          </p:cNvSpPr>
          <p:nvPr/>
        </p:nvSpPr>
        <p:spPr bwMode="auto">
          <a:xfrm>
            <a:off x="1330450" y="2492970"/>
            <a:ext cx="338554" cy="461665"/>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grpSp>
        <p:nvGrpSpPr>
          <p:cNvPr id="3" name="Group 13"/>
          <p:cNvGrpSpPr>
            <a:grpSpLocks/>
          </p:cNvGrpSpPr>
          <p:nvPr/>
        </p:nvGrpSpPr>
        <p:grpSpPr bwMode="auto">
          <a:xfrm>
            <a:off x="1763837" y="2924770"/>
            <a:ext cx="661988" cy="720725"/>
            <a:chOff x="0" y="0"/>
            <a:chExt cx="417" cy="454"/>
          </a:xfrm>
        </p:grpSpPr>
        <p:sp>
          <p:nvSpPr>
            <p:cNvPr id="29736" name="Text Box 14"/>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solidFill>
                    <a:srgbClr val="FF0000"/>
                  </a:solidFill>
                  <a:latin typeface="Times New Roman" panose="02020603050405020304" pitchFamily="18" charset="0"/>
                  <a:ea typeface="宋体" panose="02010600030101010101" pitchFamily="2" charset="-122"/>
                </a:rPr>
                <a:t>min</a:t>
              </a:r>
            </a:p>
          </p:txBody>
        </p:sp>
        <p:sp>
          <p:nvSpPr>
            <p:cNvPr id="29737" name="Line 15"/>
            <p:cNvSpPr>
              <a:spLocks noChangeShapeType="1"/>
            </p:cNvSpPr>
            <p:nvPr/>
          </p:nvSpPr>
          <p:spPr bwMode="auto">
            <a:xfrm>
              <a:off x="227" y="273"/>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solidFill>
                  <a:srgbClr val="FF0000"/>
                </a:solidFill>
              </a:endParaRPr>
            </a:p>
          </p:txBody>
        </p:sp>
      </p:grpSp>
      <p:sp>
        <p:nvSpPr>
          <p:cNvPr id="30736" name="Rectangle 16"/>
          <p:cNvSpPr>
            <a:spLocks noChangeArrowheads="1"/>
          </p:cNvSpPr>
          <p:nvPr/>
        </p:nvSpPr>
        <p:spPr bwMode="auto">
          <a:xfrm>
            <a:off x="755775" y="3501032"/>
            <a:ext cx="51847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a:latin typeface="Times New Roman" panose="02020603050405020304" pitchFamily="18" charset="0"/>
                <a:cs typeface="Times New Roman" panose="02020603050405020304" pitchFamily="18" charset="0"/>
                <a:sym typeface="Wingdings" panose="05000000000000000000" pitchFamily="2" charset="2"/>
              </a:rPr>
              <a:t>4       </a:t>
            </a:r>
            <a:r>
              <a:rPr lang="en-US" altLang="zh-CN" sz="2400">
                <a:solidFill>
                  <a:schemeClr val="hlink"/>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zh-CN" sz="2400">
                <a:latin typeface="Times New Roman" panose="02020603050405020304" pitchFamily="18" charset="0"/>
                <a:cs typeface="Times New Roman" panose="02020603050405020304" pitchFamily="18" charset="0"/>
                <a:sym typeface="Wingdings" panose="05000000000000000000" pitchFamily="2" charset="2"/>
              </a:rPr>
              <a:t>      9      12      </a:t>
            </a:r>
            <a:r>
              <a:rPr lang="en-US" altLang="zh-CN" sz="2400">
                <a:solidFill>
                  <a:srgbClr val="3366CC"/>
                </a:solidFill>
                <a:latin typeface="Times New Roman" panose="02020603050405020304" pitchFamily="18" charset="0"/>
                <a:cs typeface="Times New Roman" panose="02020603050405020304" pitchFamily="18" charset="0"/>
                <a:sym typeface="Wingdings" panose="05000000000000000000" pitchFamily="2" charset="2"/>
              </a:rPr>
              <a:t>5</a:t>
            </a:r>
            <a:r>
              <a:rPr lang="zh-CN"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400">
              <a:latin typeface="Times New Roman" panose="02020603050405020304" pitchFamily="18" charset="0"/>
              <a:cs typeface="Times New Roman" panose="02020603050405020304" pitchFamily="18" charset="0"/>
            </a:endParaRPr>
          </a:p>
        </p:txBody>
      </p:sp>
      <p:sp>
        <p:nvSpPr>
          <p:cNvPr id="30737" name="Rectangle 17"/>
          <p:cNvSpPr>
            <a:spLocks noChangeArrowheads="1"/>
          </p:cNvSpPr>
          <p:nvPr/>
        </p:nvSpPr>
        <p:spPr bwMode="auto">
          <a:xfrm>
            <a:off x="3203700" y="5585420"/>
            <a:ext cx="492443" cy="461665"/>
          </a:xfrm>
          <a:prstGeom prst="rect">
            <a:avLst/>
          </a:prstGeom>
          <a:noFill/>
          <a:ln w="9525">
            <a:noFill/>
            <a:miter lim="800000"/>
            <a:headEnd/>
            <a:tailEnd/>
          </a:ln>
          <a:effectLst/>
        </p:spPr>
        <p:txBody>
          <a:bodyPr wrap="none">
            <a:spAutoFit/>
          </a:bodyPr>
          <a:lstStyle/>
          <a:p>
            <a:pPr eaLnBrk="1" hangingPunct="1">
              <a:defRPr/>
            </a:pPr>
            <a:r>
              <a:rPr lang="en-US" altLang="zh-CN" sz="24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30738" name="Rectangle 18"/>
          <p:cNvSpPr>
            <a:spLocks noChangeArrowheads="1"/>
          </p:cNvSpPr>
          <p:nvPr/>
        </p:nvSpPr>
        <p:spPr bwMode="auto">
          <a:xfrm>
            <a:off x="3922837" y="5585420"/>
            <a:ext cx="492443" cy="461665"/>
          </a:xfrm>
          <a:prstGeom prst="rect">
            <a:avLst/>
          </a:prstGeom>
          <a:noFill/>
          <a:ln w="9525">
            <a:noFill/>
            <a:miter lim="800000"/>
            <a:headEnd/>
            <a:tailEnd/>
          </a:ln>
          <a:effectLst/>
        </p:spPr>
        <p:txBody>
          <a:bodyPr wrap="none">
            <a:spAutoFit/>
          </a:bodyPr>
          <a:lstStyle/>
          <a:p>
            <a:pPr eaLnBrk="1" hangingPunct="1">
              <a:defRPr/>
            </a:pPr>
            <a:r>
              <a:rPr lang="en-US" altLang="zh-CN" sz="24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grpSp>
        <p:nvGrpSpPr>
          <p:cNvPr id="4" name="Group 19"/>
          <p:cNvGrpSpPr>
            <a:grpSpLocks/>
          </p:cNvGrpSpPr>
          <p:nvPr/>
        </p:nvGrpSpPr>
        <p:grpSpPr bwMode="auto">
          <a:xfrm>
            <a:off x="3779962" y="1845270"/>
            <a:ext cx="661988" cy="720725"/>
            <a:chOff x="0" y="0"/>
            <a:chExt cx="417" cy="454"/>
          </a:xfrm>
        </p:grpSpPr>
        <p:sp>
          <p:nvSpPr>
            <p:cNvPr id="29734" name="Text Box 20"/>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dirty="0">
                  <a:solidFill>
                    <a:srgbClr val="FF0000"/>
                  </a:solidFill>
                  <a:latin typeface="Times New Roman" panose="02020603050405020304" pitchFamily="18" charset="0"/>
                  <a:ea typeface="宋体" panose="02010600030101010101" pitchFamily="2" charset="-122"/>
                </a:rPr>
                <a:t>min</a:t>
              </a:r>
            </a:p>
          </p:txBody>
        </p:sp>
        <p:sp>
          <p:nvSpPr>
            <p:cNvPr id="29735" name="Line 21"/>
            <p:cNvSpPr>
              <a:spLocks noChangeShapeType="1"/>
            </p:cNvSpPr>
            <p:nvPr/>
          </p:nvSpPr>
          <p:spPr bwMode="auto">
            <a:xfrm>
              <a:off x="227" y="273"/>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p>
          </p:txBody>
        </p:sp>
      </p:grpSp>
      <p:grpSp>
        <p:nvGrpSpPr>
          <p:cNvPr id="5" name="Group 22"/>
          <p:cNvGrpSpPr>
            <a:grpSpLocks/>
          </p:cNvGrpSpPr>
          <p:nvPr/>
        </p:nvGrpSpPr>
        <p:grpSpPr bwMode="auto">
          <a:xfrm>
            <a:off x="2340100" y="3861395"/>
            <a:ext cx="661988" cy="720725"/>
            <a:chOff x="0" y="0"/>
            <a:chExt cx="417" cy="454"/>
          </a:xfrm>
        </p:grpSpPr>
        <p:sp>
          <p:nvSpPr>
            <p:cNvPr id="29732" name="Text Box 23"/>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solidFill>
                    <a:srgbClr val="FF0000"/>
                  </a:solidFill>
                  <a:latin typeface="Times New Roman" panose="02020603050405020304" pitchFamily="18" charset="0"/>
                  <a:ea typeface="宋体" panose="02010600030101010101" pitchFamily="2" charset="-122"/>
                </a:rPr>
                <a:t>min</a:t>
              </a:r>
            </a:p>
          </p:txBody>
        </p:sp>
        <p:sp>
          <p:nvSpPr>
            <p:cNvPr id="29733" name="Line 24"/>
            <p:cNvSpPr>
              <a:spLocks noChangeShapeType="1"/>
            </p:cNvSpPr>
            <p:nvPr/>
          </p:nvSpPr>
          <p:spPr bwMode="auto">
            <a:xfrm>
              <a:off x="227" y="273"/>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solidFill>
                  <a:srgbClr val="FF0000"/>
                </a:solidFill>
              </a:endParaRPr>
            </a:p>
          </p:txBody>
        </p:sp>
      </p:grpSp>
      <p:sp>
        <p:nvSpPr>
          <p:cNvPr id="30745" name="Rectangle 25"/>
          <p:cNvSpPr>
            <a:spLocks noChangeArrowheads="1"/>
          </p:cNvSpPr>
          <p:nvPr/>
        </p:nvSpPr>
        <p:spPr bwMode="auto">
          <a:xfrm>
            <a:off x="684337" y="4580532"/>
            <a:ext cx="51847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4       </a:t>
            </a:r>
            <a:r>
              <a:rPr lang="en-US" altLang="zh-CN" sz="2400" dirty="0">
                <a:solidFill>
                  <a:schemeClr val="hlink"/>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12              </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400" dirty="0">
              <a:latin typeface="Times New Roman" panose="02020603050405020304" pitchFamily="18" charset="0"/>
              <a:cs typeface="Times New Roman" panose="02020603050405020304" pitchFamily="18" charset="0"/>
            </a:endParaRPr>
          </a:p>
        </p:txBody>
      </p:sp>
      <p:grpSp>
        <p:nvGrpSpPr>
          <p:cNvPr id="6" name="Group 26"/>
          <p:cNvGrpSpPr>
            <a:grpSpLocks/>
          </p:cNvGrpSpPr>
          <p:nvPr/>
        </p:nvGrpSpPr>
        <p:grpSpPr bwMode="auto">
          <a:xfrm>
            <a:off x="3922837" y="3932832"/>
            <a:ext cx="661988" cy="647700"/>
            <a:chOff x="0" y="0"/>
            <a:chExt cx="417" cy="408"/>
          </a:xfrm>
        </p:grpSpPr>
        <p:sp>
          <p:nvSpPr>
            <p:cNvPr id="29730" name="Text Box 27"/>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dirty="0">
                  <a:solidFill>
                    <a:srgbClr val="FF0000"/>
                  </a:solidFill>
                  <a:latin typeface="Times New Roman" panose="02020603050405020304" pitchFamily="18" charset="0"/>
                  <a:ea typeface="宋体" panose="02010600030101010101" pitchFamily="2" charset="-122"/>
                </a:rPr>
                <a:t>min</a:t>
              </a:r>
            </a:p>
          </p:txBody>
        </p:sp>
        <p:sp>
          <p:nvSpPr>
            <p:cNvPr id="29731" name="Line 28"/>
            <p:cNvSpPr>
              <a:spLocks noChangeShapeType="1"/>
            </p:cNvSpPr>
            <p:nvPr/>
          </p:nvSpPr>
          <p:spPr bwMode="auto">
            <a:xfrm>
              <a:off x="227" y="227"/>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p>
          </p:txBody>
        </p:sp>
      </p:grpSp>
      <p:sp>
        <p:nvSpPr>
          <p:cNvPr id="30749" name="Rectangle 29"/>
          <p:cNvSpPr>
            <a:spLocks noChangeArrowheads="1"/>
          </p:cNvSpPr>
          <p:nvPr/>
        </p:nvSpPr>
        <p:spPr bwMode="auto">
          <a:xfrm>
            <a:off x="4067300" y="4505920"/>
            <a:ext cx="338554" cy="461665"/>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30750" name="Rectangle 30"/>
          <p:cNvSpPr>
            <a:spLocks noChangeArrowheads="1"/>
          </p:cNvSpPr>
          <p:nvPr/>
        </p:nvSpPr>
        <p:spPr bwMode="auto">
          <a:xfrm>
            <a:off x="2556000" y="4580532"/>
            <a:ext cx="374650" cy="46166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30751" name="Rectangle 31"/>
          <p:cNvSpPr>
            <a:spLocks noChangeArrowheads="1"/>
          </p:cNvSpPr>
          <p:nvPr/>
        </p:nvSpPr>
        <p:spPr bwMode="auto">
          <a:xfrm>
            <a:off x="2540125" y="4577357"/>
            <a:ext cx="338554" cy="461665"/>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30752" name="Rectangle 32"/>
          <p:cNvSpPr>
            <a:spLocks noChangeArrowheads="1"/>
          </p:cNvSpPr>
          <p:nvPr/>
        </p:nvSpPr>
        <p:spPr bwMode="auto">
          <a:xfrm>
            <a:off x="4067300" y="4509120"/>
            <a:ext cx="374650" cy="46166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dirty="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grpSp>
        <p:nvGrpSpPr>
          <p:cNvPr id="7" name="Group 33"/>
          <p:cNvGrpSpPr>
            <a:grpSpLocks/>
          </p:cNvGrpSpPr>
          <p:nvPr/>
        </p:nvGrpSpPr>
        <p:grpSpPr bwMode="auto">
          <a:xfrm>
            <a:off x="3851400" y="4940895"/>
            <a:ext cx="661988" cy="720725"/>
            <a:chOff x="0" y="0"/>
            <a:chExt cx="417" cy="454"/>
          </a:xfrm>
        </p:grpSpPr>
        <p:sp>
          <p:nvSpPr>
            <p:cNvPr id="29728" name="Text Box 34"/>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dirty="0">
                  <a:solidFill>
                    <a:srgbClr val="FF0000"/>
                  </a:solidFill>
                  <a:latin typeface="Times New Roman" panose="02020603050405020304" pitchFamily="18" charset="0"/>
                  <a:ea typeface="宋体" panose="02010600030101010101" pitchFamily="2" charset="-122"/>
                </a:rPr>
                <a:t>min</a:t>
              </a:r>
            </a:p>
          </p:txBody>
        </p:sp>
        <p:sp>
          <p:nvSpPr>
            <p:cNvPr id="29729" name="Line 35"/>
            <p:cNvSpPr>
              <a:spLocks noChangeShapeType="1"/>
            </p:cNvSpPr>
            <p:nvPr/>
          </p:nvSpPr>
          <p:spPr bwMode="auto">
            <a:xfrm>
              <a:off x="227" y="273"/>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p>
          </p:txBody>
        </p:sp>
      </p:grpSp>
      <p:sp>
        <p:nvSpPr>
          <p:cNvPr id="30756" name="Rectangle 36"/>
          <p:cNvSpPr>
            <a:spLocks noChangeArrowheads="1"/>
          </p:cNvSpPr>
          <p:nvPr/>
        </p:nvSpPr>
        <p:spPr bwMode="auto">
          <a:xfrm>
            <a:off x="684337" y="5660032"/>
            <a:ext cx="51847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4       </a:t>
            </a:r>
            <a:r>
              <a:rPr lang="en-US" altLang="zh-CN" sz="2400" dirty="0">
                <a:solidFill>
                  <a:schemeClr val="hlink"/>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solidFill>
                  <a:srgbClr val="3366CC"/>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400" dirty="0">
              <a:latin typeface="Times New Roman" panose="02020603050405020304" pitchFamily="18" charset="0"/>
              <a:cs typeface="Times New Roman" panose="02020603050405020304" pitchFamily="18" charset="0"/>
            </a:endParaRPr>
          </a:p>
        </p:txBody>
      </p:sp>
      <p:grpSp>
        <p:nvGrpSpPr>
          <p:cNvPr id="8" name="Group 37"/>
          <p:cNvGrpSpPr>
            <a:grpSpLocks/>
          </p:cNvGrpSpPr>
          <p:nvPr/>
        </p:nvGrpSpPr>
        <p:grpSpPr bwMode="auto">
          <a:xfrm>
            <a:off x="3130675" y="5012332"/>
            <a:ext cx="661988" cy="647700"/>
            <a:chOff x="0" y="0"/>
            <a:chExt cx="417" cy="408"/>
          </a:xfrm>
        </p:grpSpPr>
        <p:sp>
          <p:nvSpPr>
            <p:cNvPr id="29726" name="Text Box 38"/>
            <p:cNvSpPr txBox="1">
              <a:spLocks noChangeArrowheads="1"/>
            </p:cNvSpPr>
            <p:nvPr/>
          </p:nvSpPr>
          <p:spPr bwMode="auto">
            <a:xfrm>
              <a:off x="0" y="0"/>
              <a:ext cx="41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dirty="0">
                  <a:solidFill>
                    <a:srgbClr val="FF0000"/>
                  </a:solidFill>
                  <a:latin typeface="Times New Roman" panose="02020603050405020304" pitchFamily="18" charset="0"/>
                  <a:ea typeface="宋体" panose="02010600030101010101" pitchFamily="2" charset="-122"/>
                </a:rPr>
                <a:t>min</a:t>
              </a:r>
            </a:p>
          </p:txBody>
        </p:sp>
        <p:sp>
          <p:nvSpPr>
            <p:cNvPr id="29727" name="Line 39"/>
            <p:cNvSpPr>
              <a:spLocks noChangeShapeType="1"/>
            </p:cNvSpPr>
            <p:nvPr/>
          </p:nvSpPr>
          <p:spPr bwMode="auto">
            <a:xfrm>
              <a:off x="227" y="227"/>
              <a:ext cx="0" cy="181"/>
            </a:xfrm>
            <a:prstGeom prst="line">
              <a:avLst/>
            </a:prstGeom>
            <a:noFill/>
            <a:ln w="25400">
              <a:solidFill>
                <a:srgbClr val="FF0000"/>
              </a:solidFill>
              <a:round/>
              <a:headEnd/>
              <a:tailEnd type="triangle" w="lg" len="lg"/>
            </a:ln>
            <a:extLst>
              <a:ext uri="{909E8E84-426E-40DD-AFC4-6F175D3DCCD1}">
                <a14:hiddenFill xmlns:a14="http://schemas.microsoft.com/office/drawing/2010/main" xmlns="">
                  <a:noFill/>
                </a14:hiddenFill>
              </a:ext>
            </a:extLst>
          </p:spPr>
          <p:txBody>
            <a:bodyPr/>
            <a:lstStyle/>
            <a:p>
              <a:endParaRPr lang="zh-CN" altLang="en-US" sz="2400"/>
            </a:p>
          </p:txBody>
        </p:sp>
      </p:grpSp>
      <p:sp>
        <p:nvSpPr>
          <p:cNvPr id="30760" name="Rectangle 40"/>
          <p:cNvSpPr>
            <a:spLocks noChangeArrowheads="1"/>
          </p:cNvSpPr>
          <p:nvPr/>
        </p:nvSpPr>
        <p:spPr bwMode="auto">
          <a:xfrm>
            <a:off x="3995862" y="5580657"/>
            <a:ext cx="374650" cy="46166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30761" name="Rectangle 41"/>
          <p:cNvSpPr>
            <a:spLocks noChangeArrowheads="1"/>
          </p:cNvSpPr>
          <p:nvPr/>
        </p:nvSpPr>
        <p:spPr bwMode="auto">
          <a:xfrm>
            <a:off x="3346575" y="5585420"/>
            <a:ext cx="374650" cy="46166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4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30762" name="Text Box 42"/>
          <p:cNvSpPr txBox="1">
            <a:spLocks noChangeArrowheads="1"/>
          </p:cNvSpPr>
          <p:nvPr/>
        </p:nvSpPr>
        <p:spPr bwMode="auto">
          <a:xfrm>
            <a:off x="4930900" y="2348507"/>
            <a:ext cx="3960812" cy="3139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&lt;n;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5000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5000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中选一个最小值，即  </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50000"/>
              </a:spcBef>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求</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min</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50000"/>
              </a:spcBef>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将该值放在最终位置上；</a:t>
            </a:r>
          </a:p>
          <a:p>
            <a:pPr eaLnBrk="1" hangingPunct="1">
              <a:spcBef>
                <a:spcPct val="5000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45" name="组合 67"/>
          <p:cNvGrpSpPr/>
          <p:nvPr/>
        </p:nvGrpSpPr>
        <p:grpSpPr>
          <a:xfrm>
            <a:off x="-900608" y="116631"/>
            <a:ext cx="7091545" cy="751460"/>
            <a:chOff x="-549182" y="4194793"/>
            <a:chExt cx="7317240" cy="765717"/>
          </a:xfrm>
        </p:grpSpPr>
        <p:grpSp>
          <p:nvGrpSpPr>
            <p:cNvPr id="46" name="组合 106"/>
            <p:cNvGrpSpPr/>
            <p:nvPr/>
          </p:nvGrpSpPr>
          <p:grpSpPr>
            <a:xfrm>
              <a:off x="-549182" y="4194793"/>
              <a:ext cx="7317240" cy="765717"/>
              <a:chOff x="-558707" y="4194793"/>
              <a:chExt cx="7317240" cy="765717"/>
            </a:xfrm>
          </p:grpSpPr>
          <p:sp>
            <p:nvSpPr>
              <p:cNvPr id="4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49"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47" name="图片 4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50" name="矩形 49"/>
          <p:cNvSpPr/>
          <p:nvPr/>
        </p:nvSpPr>
        <p:spPr>
          <a:xfrm>
            <a:off x="271746" y="978455"/>
            <a:ext cx="3355406"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直接选择排序示例</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82818656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dissolve">
                                      <p:cBhvr>
                                        <p:cTn id="7" dur="5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8"/>
                                        </p:tgtEl>
                                        <p:attrNameLst>
                                          <p:attrName>style.visibility</p:attrName>
                                        </p:attrNameLst>
                                      </p:cBhvr>
                                      <p:to>
                                        <p:strVal val="visible"/>
                                      </p:to>
                                    </p:set>
                                    <p:animEffect transition="in" filter="dissolve">
                                      <p:cBhvr>
                                        <p:cTn id="12" dur="500"/>
                                        <p:tgtEl>
                                          <p:spTgt spid="3072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animEffect transition="in" filter="dissolve">
                                      <p:cBhvr>
                                        <p:cTn id="15" dur="500"/>
                                        <p:tgtEl>
                                          <p:spTgt spid="3073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729"/>
                                        </p:tgtEl>
                                        <p:attrNameLst>
                                          <p:attrName>style.visibility</p:attrName>
                                        </p:attrNameLst>
                                      </p:cBhvr>
                                      <p:to>
                                        <p:strVal val="visible"/>
                                      </p:to>
                                    </p:set>
                                    <p:animEffect transition="in" filter="dissolve">
                                      <p:cBhvr>
                                        <p:cTn id="18" dur="500"/>
                                        <p:tgtEl>
                                          <p:spTgt spid="307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Bottom)">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xit" presetSubtype="4" fill="hold" nodeType="clickEffect">
                                  <p:stCondLst>
                                    <p:cond delay="0"/>
                                  </p:stCondLst>
                                  <p:childTnLst>
                                    <p:animEffect transition="out" filter="wipe(down)">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slide(fromBottom)">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xit" presetSubtype="4" fill="hold" grpId="1" nodeType="clickEffect">
                                  <p:stCondLst>
                                    <p:cond delay="0"/>
                                  </p:stCondLst>
                                  <p:childTnLst>
                                    <p:animEffect transition="out" filter="wipe(down)">
                                      <p:cBhvr>
                                        <p:cTn id="37" dur="500"/>
                                        <p:tgtEl>
                                          <p:spTgt spid="30730"/>
                                        </p:tgtEl>
                                      </p:cBhvr>
                                    </p:animEffect>
                                    <p:set>
                                      <p:cBhvr>
                                        <p:cTn id="38" dur="1" fill="hold">
                                          <p:stCondLst>
                                            <p:cond delay="499"/>
                                          </p:stCondLst>
                                        </p:cTn>
                                        <p:tgtEl>
                                          <p:spTgt spid="30730"/>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30729"/>
                                        </p:tgtEl>
                                      </p:cBhvr>
                                    </p:animEffect>
                                    <p:set>
                                      <p:cBhvr>
                                        <p:cTn id="41" dur="1" fill="hold">
                                          <p:stCondLst>
                                            <p:cond delay="499"/>
                                          </p:stCondLst>
                                        </p:cTn>
                                        <p:tgtEl>
                                          <p:spTgt spid="30729"/>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0732"/>
                                        </p:tgtEl>
                                        <p:attrNameLst>
                                          <p:attrName>style.visibility</p:attrName>
                                        </p:attrNameLst>
                                      </p:cBhvr>
                                      <p:to>
                                        <p:strVal val="visible"/>
                                      </p:to>
                                    </p:set>
                                    <p:animEffect transition="in" filter="dissolve">
                                      <p:cBhvr>
                                        <p:cTn id="46" dur="500"/>
                                        <p:tgtEl>
                                          <p:spTgt spid="3073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0731"/>
                                        </p:tgtEl>
                                        <p:attrNameLst>
                                          <p:attrName>style.visibility</p:attrName>
                                        </p:attrNameLst>
                                      </p:cBhvr>
                                      <p:to>
                                        <p:strVal val="visible"/>
                                      </p:to>
                                    </p:set>
                                    <p:animEffect transition="in" filter="dissolve">
                                      <p:cBhvr>
                                        <p:cTn id="49" dur="500"/>
                                        <p:tgtEl>
                                          <p:spTgt spid="307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0736"/>
                                        </p:tgtEl>
                                        <p:attrNameLst>
                                          <p:attrName>style.visibility</p:attrName>
                                        </p:attrNameLst>
                                      </p:cBhvr>
                                      <p:to>
                                        <p:strVal val="visible"/>
                                      </p:to>
                                    </p:set>
                                    <p:animEffect transition="in" filter="dissolve">
                                      <p:cBhvr>
                                        <p:cTn id="54" dur="500"/>
                                        <p:tgtEl>
                                          <p:spTgt spid="3073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0745"/>
                                        </p:tgtEl>
                                        <p:attrNameLst>
                                          <p:attrName>style.visibility</p:attrName>
                                        </p:attrNameLst>
                                      </p:cBhvr>
                                      <p:to>
                                        <p:strVal val="visible"/>
                                      </p:to>
                                    </p:set>
                                    <p:animEffect transition="in" filter="dissolve">
                                      <p:cBhvr>
                                        <p:cTn id="64" dur="500"/>
                                        <p:tgtEl>
                                          <p:spTgt spid="307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0750"/>
                                        </p:tgtEl>
                                        <p:attrNameLst>
                                          <p:attrName>style.visibility</p:attrName>
                                        </p:attrNameLst>
                                      </p:cBhvr>
                                      <p:to>
                                        <p:strVal val="visible"/>
                                      </p:to>
                                    </p:set>
                                    <p:animEffect transition="in" filter="dissolve">
                                      <p:cBhvr>
                                        <p:cTn id="67" dur="500"/>
                                        <p:tgtEl>
                                          <p:spTgt spid="3075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0749"/>
                                        </p:tgtEl>
                                        <p:attrNameLst>
                                          <p:attrName>style.visibility</p:attrName>
                                        </p:attrNameLst>
                                      </p:cBhvr>
                                      <p:to>
                                        <p:strVal val="visible"/>
                                      </p:to>
                                    </p:set>
                                    <p:animEffect transition="in" filter="dissolve">
                                      <p:cBhvr>
                                        <p:cTn id="70" dur="500"/>
                                        <p:tgtEl>
                                          <p:spTgt spid="3074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dissolve">
                                      <p:cBhvr>
                                        <p:cTn id="75" dur="500"/>
                                        <p:tgtEl>
                                          <p:spTgt spid="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xit" presetSubtype="4" fill="hold" nodeType="clickEffect">
                                  <p:stCondLst>
                                    <p:cond delay="0"/>
                                  </p:stCondLst>
                                  <p:childTnLst>
                                    <p:animEffect transition="out" filter="wipe(down)">
                                      <p:cBhvr>
                                        <p:cTn id="79" dur="500"/>
                                        <p:tgtEl>
                                          <p:spTgt spid="5"/>
                                        </p:tgtEl>
                                      </p:cBhvr>
                                    </p:animEffect>
                                    <p:set>
                                      <p:cBhvr>
                                        <p:cTn id="80" dur="1" fill="hold">
                                          <p:stCondLst>
                                            <p:cond delay="499"/>
                                          </p:stCondLst>
                                        </p:cTn>
                                        <p:tgtEl>
                                          <p:spTgt spid="5"/>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dissolve">
                                      <p:cBhvr>
                                        <p:cTn id="85" dur="500"/>
                                        <p:tgtEl>
                                          <p:spTgt spid="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xit" presetSubtype="4" fill="hold" grpId="1" nodeType="clickEffect">
                                  <p:stCondLst>
                                    <p:cond delay="0"/>
                                  </p:stCondLst>
                                  <p:childTnLst>
                                    <p:animEffect transition="out" filter="wipe(down)">
                                      <p:cBhvr>
                                        <p:cTn id="89" dur="500"/>
                                        <p:tgtEl>
                                          <p:spTgt spid="30750"/>
                                        </p:tgtEl>
                                      </p:cBhvr>
                                    </p:animEffect>
                                    <p:set>
                                      <p:cBhvr>
                                        <p:cTn id="90" dur="1" fill="hold">
                                          <p:stCondLst>
                                            <p:cond delay="499"/>
                                          </p:stCondLst>
                                        </p:cTn>
                                        <p:tgtEl>
                                          <p:spTgt spid="30750"/>
                                        </p:tgtEl>
                                        <p:attrNameLst>
                                          <p:attrName>style.visibility</p:attrName>
                                        </p:attrNameLst>
                                      </p:cBhvr>
                                      <p:to>
                                        <p:strVal val="hidden"/>
                                      </p:to>
                                    </p:set>
                                  </p:childTnLst>
                                </p:cTn>
                              </p:par>
                              <p:par>
                                <p:cTn id="91" presetID="22" presetClass="exit" presetSubtype="4" fill="hold" grpId="1" nodeType="withEffect">
                                  <p:stCondLst>
                                    <p:cond delay="0"/>
                                  </p:stCondLst>
                                  <p:childTnLst>
                                    <p:animEffect transition="out" filter="wipe(down)">
                                      <p:cBhvr>
                                        <p:cTn id="92" dur="500"/>
                                        <p:tgtEl>
                                          <p:spTgt spid="30749"/>
                                        </p:tgtEl>
                                      </p:cBhvr>
                                    </p:animEffect>
                                    <p:set>
                                      <p:cBhvr>
                                        <p:cTn id="93" dur="1" fill="hold">
                                          <p:stCondLst>
                                            <p:cond delay="499"/>
                                          </p:stCondLst>
                                        </p:cTn>
                                        <p:tgtEl>
                                          <p:spTgt spid="30749"/>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0751"/>
                                        </p:tgtEl>
                                        <p:attrNameLst>
                                          <p:attrName>style.visibility</p:attrName>
                                        </p:attrNameLst>
                                      </p:cBhvr>
                                      <p:to>
                                        <p:strVal val="visible"/>
                                      </p:to>
                                    </p:set>
                                    <p:animEffect transition="in" filter="dissolve">
                                      <p:cBhvr>
                                        <p:cTn id="98" dur="500"/>
                                        <p:tgtEl>
                                          <p:spTgt spid="3075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0752"/>
                                        </p:tgtEl>
                                        <p:attrNameLst>
                                          <p:attrName>style.visibility</p:attrName>
                                        </p:attrNameLst>
                                      </p:cBhvr>
                                      <p:to>
                                        <p:strVal val="visible"/>
                                      </p:to>
                                    </p:set>
                                    <p:animEffect transition="in" filter="dissolve">
                                      <p:cBhvr>
                                        <p:cTn id="101" dur="500"/>
                                        <p:tgtEl>
                                          <p:spTgt spid="3075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0737"/>
                                        </p:tgtEl>
                                        <p:attrNameLst>
                                          <p:attrName>style.visibility</p:attrName>
                                        </p:attrNameLst>
                                      </p:cBhvr>
                                      <p:to>
                                        <p:strVal val="visible"/>
                                      </p:to>
                                    </p:set>
                                    <p:animEffect transition="in" filter="dissolve">
                                      <p:cBhvr>
                                        <p:cTn id="106" dur="500"/>
                                        <p:tgtEl>
                                          <p:spTgt spid="307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0760"/>
                                        </p:tgtEl>
                                        <p:attrNameLst>
                                          <p:attrName>style.visibility</p:attrName>
                                        </p:attrNameLst>
                                      </p:cBhvr>
                                      <p:to>
                                        <p:strVal val="visible"/>
                                      </p:to>
                                    </p:set>
                                    <p:animEffect transition="in" filter="dissolve">
                                      <p:cBhvr>
                                        <p:cTn id="109" dur="500"/>
                                        <p:tgtEl>
                                          <p:spTgt spid="3076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0756"/>
                                        </p:tgtEl>
                                        <p:attrNameLst>
                                          <p:attrName>style.visibility</p:attrName>
                                        </p:attrNameLst>
                                      </p:cBhvr>
                                      <p:to>
                                        <p:strVal val="visible"/>
                                      </p:to>
                                    </p:set>
                                    <p:animEffect transition="in" filter="dissolve">
                                      <p:cBhvr>
                                        <p:cTn id="112" dur="500"/>
                                        <p:tgtEl>
                                          <p:spTgt spid="3075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dissolve">
                                      <p:cBhvr>
                                        <p:cTn id="117" dur="500"/>
                                        <p:tgtEl>
                                          <p:spTgt spid="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xit" presetSubtype="4" fill="hold" nodeType="clickEffect">
                                  <p:stCondLst>
                                    <p:cond delay="0"/>
                                  </p:stCondLst>
                                  <p:childTnLst>
                                    <p:animEffect transition="out" filter="wipe(down)">
                                      <p:cBhvr>
                                        <p:cTn id="121" dur="500"/>
                                        <p:tgtEl>
                                          <p:spTgt spid="8"/>
                                        </p:tgtEl>
                                      </p:cBhvr>
                                    </p:animEffect>
                                    <p:set>
                                      <p:cBhvr>
                                        <p:cTn id="122" dur="1" fill="hold">
                                          <p:stCondLst>
                                            <p:cond delay="499"/>
                                          </p:stCondLst>
                                        </p:cTn>
                                        <p:tgtEl>
                                          <p:spTgt spid="8"/>
                                        </p:tgtEl>
                                        <p:attrNameLst>
                                          <p:attrName>style.visibility</p:attrName>
                                        </p:attrNameLst>
                                      </p:cBhvr>
                                      <p:to>
                                        <p:strVal val="hidden"/>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dissolve">
                                      <p:cBhvr>
                                        <p:cTn id="127" dur="500"/>
                                        <p:tgtEl>
                                          <p:spTgt spid="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xit" presetSubtype="4" fill="hold" grpId="1" nodeType="clickEffect">
                                  <p:stCondLst>
                                    <p:cond delay="0"/>
                                  </p:stCondLst>
                                  <p:childTnLst>
                                    <p:animEffect transition="out" filter="wipe(down)">
                                      <p:cBhvr>
                                        <p:cTn id="131" dur="500"/>
                                        <p:tgtEl>
                                          <p:spTgt spid="30737"/>
                                        </p:tgtEl>
                                      </p:cBhvr>
                                    </p:animEffect>
                                    <p:set>
                                      <p:cBhvr>
                                        <p:cTn id="132" dur="1" fill="hold">
                                          <p:stCondLst>
                                            <p:cond delay="499"/>
                                          </p:stCondLst>
                                        </p:cTn>
                                        <p:tgtEl>
                                          <p:spTgt spid="30737"/>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30760"/>
                                        </p:tgtEl>
                                      </p:cBhvr>
                                    </p:animEffect>
                                    <p:set>
                                      <p:cBhvr>
                                        <p:cTn id="135" dur="1" fill="hold">
                                          <p:stCondLst>
                                            <p:cond delay="499"/>
                                          </p:stCondLst>
                                        </p:cTn>
                                        <p:tgtEl>
                                          <p:spTgt spid="30760"/>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30738"/>
                                        </p:tgtEl>
                                        <p:attrNameLst>
                                          <p:attrName>style.visibility</p:attrName>
                                        </p:attrNameLst>
                                      </p:cBhvr>
                                      <p:to>
                                        <p:strVal val="visible"/>
                                      </p:to>
                                    </p:set>
                                    <p:animEffect transition="in" filter="dissolve">
                                      <p:cBhvr>
                                        <p:cTn id="140" dur="500"/>
                                        <p:tgtEl>
                                          <p:spTgt spid="3073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0761"/>
                                        </p:tgtEl>
                                        <p:attrNameLst>
                                          <p:attrName>style.visibility</p:attrName>
                                        </p:attrNameLst>
                                      </p:cBhvr>
                                      <p:to>
                                        <p:strVal val="visible"/>
                                      </p:to>
                                    </p:set>
                                    <p:animEffect transition="in" filter="dissolve">
                                      <p:cBhvr>
                                        <p:cTn id="143" dur="500"/>
                                        <p:tgtEl>
                                          <p:spTgt spid="3076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30762"/>
                                        </p:tgtEl>
                                        <p:attrNameLst>
                                          <p:attrName>style.visibility</p:attrName>
                                        </p:attrNameLst>
                                      </p:cBhvr>
                                      <p:to>
                                        <p:strVal val="visible"/>
                                      </p:to>
                                    </p:set>
                                    <p:animEffect transition="in" filter="blinds(horizontal)">
                                      <p:cBhvr>
                                        <p:cTn id="148" dur="500"/>
                                        <p:tgtEl>
                                          <p:spTgt spid="3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8" grpId="0" autoUpdateAnimBg="0"/>
      <p:bldP spid="30729" grpId="0" autoUpdateAnimBg="0"/>
      <p:bldP spid="30729" grpId="1" autoUpdateAnimBg="0"/>
      <p:bldP spid="30730" grpId="0" autoUpdateAnimBg="0"/>
      <p:bldP spid="30730" grpId="1" autoUpdateAnimBg="0"/>
      <p:bldP spid="30731" grpId="0" autoUpdateAnimBg="0"/>
      <p:bldP spid="30732" grpId="0" autoUpdateAnimBg="0"/>
      <p:bldP spid="30736" grpId="0" autoUpdateAnimBg="0"/>
      <p:bldP spid="30737" grpId="0" autoUpdateAnimBg="0"/>
      <p:bldP spid="30737" grpId="1" autoUpdateAnimBg="0"/>
      <p:bldP spid="30738" grpId="0" autoUpdateAnimBg="0"/>
      <p:bldP spid="30745" grpId="0" autoUpdateAnimBg="0"/>
      <p:bldP spid="30749" grpId="0" autoUpdateAnimBg="0"/>
      <p:bldP spid="30749" grpId="1" autoUpdateAnimBg="0"/>
      <p:bldP spid="30750" grpId="0" autoUpdateAnimBg="0"/>
      <p:bldP spid="30750" grpId="1" autoUpdateAnimBg="0"/>
      <p:bldP spid="30751" grpId="0" autoUpdateAnimBg="0"/>
      <p:bldP spid="30752" grpId="0" autoUpdateAnimBg="0"/>
      <p:bldP spid="30756" grpId="0" autoUpdateAnimBg="0"/>
      <p:bldP spid="30760" grpId="0" autoUpdateAnimBg="0"/>
      <p:bldP spid="30760" grpId="1" autoUpdateAnimBg="0"/>
      <p:bldP spid="30761" grpId="0" autoUpdateAnimBg="0"/>
      <p:bldP spid="3076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FADB5A9-1C69-49EA-A0CD-13F5B0EE876F}" type="slidenum">
              <a:rPr lang="zh-CN" altLang="en-US">
                <a:latin typeface="Verdana" panose="020B0604030504040204" pitchFamily="34" charset="0"/>
                <a:ea typeface="宋体" panose="02010600030101010101" pitchFamily="2" charset="-122"/>
              </a:rPr>
              <a:pPr/>
              <a:t>31</a:t>
            </a:fld>
            <a:endParaRPr lang="en-US" altLang="zh-CN">
              <a:latin typeface="Verdana" panose="020B0604030504040204" pitchFamily="34" charset="0"/>
              <a:ea typeface="宋体" panose="02010600030101010101" pitchFamily="2" charset="-122"/>
            </a:endParaRPr>
          </a:p>
        </p:txBody>
      </p:sp>
      <p:sp>
        <p:nvSpPr>
          <p:cNvPr id="31747" name="Rectangle 3"/>
          <p:cNvSpPr>
            <a:spLocks noGrp="1" noChangeArrowheads="1"/>
          </p:cNvSpPr>
          <p:nvPr>
            <p:ph type="body" idx="1"/>
          </p:nvPr>
        </p:nvSpPr>
        <p:spPr>
          <a:xfrm>
            <a:off x="722703" y="1568950"/>
            <a:ext cx="7772400" cy="4975225"/>
          </a:xfrm>
        </p:spPr>
        <p:txBody>
          <a:bodyPr/>
          <a:lstStyle/>
          <a:p>
            <a:pPr algn="just" eaLnBrk="1" hangingPunct="1">
              <a:buFont typeface="Wingdings" panose="05000000000000000000" pitchFamily="2" charset="2"/>
              <a:buNone/>
            </a:pPr>
            <a:r>
              <a:rPr lang="en-US" altLang="zh-CN" sz="2400" b="1" dirty="0">
                <a:solidFill>
                  <a:srgbClr val="0000FF"/>
                </a:solidFill>
              </a:rPr>
              <a:t>void</a:t>
            </a:r>
            <a:r>
              <a:rPr lang="en-US" altLang="zh-CN" sz="2400" b="1" dirty="0"/>
              <a:t> </a:t>
            </a:r>
            <a:r>
              <a:rPr lang="en-US" altLang="zh-CN" sz="2400" b="1" dirty="0" err="1"/>
              <a:t>select_sort</a:t>
            </a:r>
            <a:r>
              <a:rPr lang="en-US" altLang="zh-CN" sz="2400" b="1" dirty="0"/>
              <a:t>(</a:t>
            </a:r>
            <a:r>
              <a:rPr lang="en-US" altLang="zh-CN" sz="2400" b="1" dirty="0" err="1"/>
              <a:t>elemenType</a:t>
            </a:r>
            <a:r>
              <a:rPr lang="en-US" altLang="zh-CN" sz="2400" b="1" dirty="0"/>
              <a:t> A[n])</a:t>
            </a:r>
          </a:p>
          <a:p>
            <a:pPr algn="just" eaLnBrk="1" hangingPunct="1">
              <a:buFont typeface="Wingdings" panose="05000000000000000000" pitchFamily="2" charset="2"/>
              <a:buNone/>
            </a:pPr>
            <a:r>
              <a:rPr lang="en-US" altLang="zh-CN" sz="2400" b="1" dirty="0"/>
              <a:t>{  </a:t>
            </a:r>
            <a:r>
              <a:rPr lang="en-US" altLang="zh-CN" sz="2400" b="1" dirty="0">
                <a:solidFill>
                  <a:srgbClr val="0000FF"/>
                </a:solidFill>
              </a:rPr>
              <a:t>for</a:t>
            </a:r>
            <a:r>
              <a:rPr lang="en-US" altLang="zh-CN" sz="2400" b="1" dirty="0"/>
              <a:t> (</a:t>
            </a:r>
            <a:r>
              <a:rPr lang="en-US" altLang="zh-CN" sz="2400" b="1" dirty="0" err="1"/>
              <a:t>i</a:t>
            </a:r>
            <a:r>
              <a:rPr lang="en-US" altLang="zh-CN" sz="2400" b="1" dirty="0"/>
              <a:t>=0; </a:t>
            </a:r>
            <a:r>
              <a:rPr lang="en-US" altLang="zh-CN" sz="2400" b="1" dirty="0" err="1"/>
              <a:t>i</a:t>
            </a:r>
            <a:r>
              <a:rPr lang="en-US" altLang="zh-CN" sz="2400" b="1" dirty="0"/>
              <a:t>&lt;n-1; </a:t>
            </a:r>
            <a:r>
              <a:rPr lang="en-US" altLang="zh-CN" sz="2400" b="1" dirty="0" err="1"/>
              <a:t>i</a:t>
            </a:r>
            <a:r>
              <a:rPr lang="en-US" altLang="zh-CN" sz="2400" b="1" dirty="0"/>
              <a:t>++ )</a:t>
            </a:r>
          </a:p>
          <a:p>
            <a:pPr algn="just" eaLnBrk="1" hangingPunct="1">
              <a:buFont typeface="Wingdings" panose="05000000000000000000" pitchFamily="2" charset="2"/>
              <a:buNone/>
            </a:pPr>
            <a:r>
              <a:rPr lang="en-US" altLang="zh-CN" sz="2400" b="1" dirty="0"/>
              <a:t>     {  </a:t>
            </a:r>
          </a:p>
          <a:p>
            <a:pPr algn="just" eaLnBrk="1" hangingPunct="1">
              <a:buFont typeface="Wingdings" panose="05000000000000000000" pitchFamily="2" charset="2"/>
              <a:buNone/>
            </a:pPr>
            <a:r>
              <a:rPr lang="en-US" altLang="zh-CN" sz="2400" b="1" dirty="0"/>
              <a:t>       min=</a:t>
            </a:r>
            <a:r>
              <a:rPr lang="en-US" altLang="zh-CN" sz="2400" b="1" dirty="0" err="1"/>
              <a:t>i</a:t>
            </a:r>
            <a:r>
              <a:rPr lang="en-US" altLang="zh-CN" sz="2400" b="1" dirty="0"/>
              <a:t>; </a:t>
            </a:r>
          </a:p>
          <a:p>
            <a:pPr algn="just" eaLnBrk="1" hangingPunct="1">
              <a:buFont typeface="Wingdings" panose="05000000000000000000" pitchFamily="2" charset="2"/>
              <a:buNone/>
            </a:pPr>
            <a:r>
              <a:rPr lang="en-US" altLang="zh-CN" sz="2400" b="1" dirty="0"/>
              <a:t>        </a:t>
            </a:r>
            <a:r>
              <a:rPr lang="en-US" altLang="zh-CN" sz="2400" b="1" dirty="0">
                <a:solidFill>
                  <a:srgbClr val="0000FF"/>
                </a:solidFill>
              </a:rPr>
              <a:t>for</a:t>
            </a:r>
            <a:r>
              <a:rPr lang="en-US" altLang="zh-CN" sz="2400" b="1" dirty="0"/>
              <a:t> ( j=i+1; j&lt;n; </a:t>
            </a:r>
            <a:r>
              <a:rPr lang="en-US" altLang="zh-CN" sz="2400" b="1" dirty="0" err="1"/>
              <a:t>j++</a:t>
            </a:r>
            <a:r>
              <a:rPr lang="en-US" altLang="zh-CN" sz="2400" b="1" dirty="0"/>
              <a:t> ) </a:t>
            </a:r>
          </a:p>
          <a:p>
            <a:pPr algn="just" eaLnBrk="1" hangingPunct="1">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 A[j].key &lt; A[min].key ) </a:t>
            </a:r>
          </a:p>
          <a:p>
            <a:pPr algn="just" eaLnBrk="1" hangingPunct="1">
              <a:buFont typeface="Wingdings" panose="05000000000000000000" pitchFamily="2" charset="2"/>
              <a:buNone/>
            </a:pPr>
            <a:r>
              <a:rPr lang="en-US" altLang="zh-CN" sz="2400" b="1" dirty="0"/>
              <a:t>            	min=j; </a:t>
            </a:r>
          </a:p>
          <a:p>
            <a:pPr algn="just" eaLnBrk="1" hangingPunct="1">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(min!=</a:t>
            </a:r>
            <a:r>
              <a:rPr lang="en-US" altLang="zh-CN" sz="2400" b="1" dirty="0" err="1"/>
              <a:t>i</a:t>
            </a:r>
            <a:r>
              <a:rPr lang="en-US" altLang="zh-CN" sz="2400" b="1" dirty="0"/>
              <a:t>) </a:t>
            </a:r>
          </a:p>
          <a:p>
            <a:pPr algn="just" eaLnBrk="1" hangingPunct="1">
              <a:buFont typeface="Wingdings" panose="05000000000000000000" pitchFamily="2" charset="2"/>
              <a:buNone/>
            </a:pPr>
            <a:r>
              <a:rPr lang="en-US" altLang="zh-CN" sz="2400" b="1" dirty="0"/>
              <a:t>            A[min]&lt;==&gt;A[</a:t>
            </a:r>
            <a:r>
              <a:rPr lang="en-US" altLang="zh-CN" sz="2400" b="1" dirty="0" err="1"/>
              <a:t>i</a:t>
            </a:r>
            <a:r>
              <a:rPr lang="en-US" altLang="zh-CN" sz="2400" b="1" dirty="0"/>
              <a:t>]; </a:t>
            </a:r>
          </a:p>
          <a:p>
            <a:pPr algn="just" eaLnBrk="1" hangingPunct="1">
              <a:buFont typeface="Wingdings" panose="05000000000000000000" pitchFamily="2" charset="2"/>
              <a:buNone/>
            </a:pPr>
            <a:r>
              <a:rPr lang="en-US" altLang="zh-CN" sz="2400" b="1" dirty="0"/>
              <a:t>      }</a:t>
            </a:r>
          </a:p>
          <a:p>
            <a:pPr algn="just" eaLnBrk="1" hangingPunct="1">
              <a:buFont typeface="Wingdings" panose="05000000000000000000" pitchFamily="2" charset="2"/>
              <a:buNone/>
            </a:pPr>
            <a:r>
              <a:rPr lang="en-US" altLang="zh-CN" sz="2400" b="1" dirty="0"/>
              <a:t>}</a:t>
            </a:r>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271746" y="978455"/>
            <a:ext cx="2634054"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直接选择排序</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412711766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27" dur="500"/>
                                        <p:tgtEl>
                                          <p:spTgt spid="31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32" dur="500"/>
                                        <p:tgtEl>
                                          <p:spTgt spid="31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37" dur="500"/>
                                        <p:tgtEl>
                                          <p:spTgt spid="317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42" dur="500"/>
                                        <p:tgtEl>
                                          <p:spTgt spid="317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747">
                                            <p:txEl>
                                              <p:pRg st="8" end="8"/>
                                            </p:txEl>
                                          </p:spTgt>
                                        </p:tgtEl>
                                        <p:attrNameLst>
                                          <p:attrName>style.visibility</p:attrName>
                                        </p:attrNameLst>
                                      </p:cBhvr>
                                      <p:to>
                                        <p:strVal val="visible"/>
                                      </p:to>
                                    </p:set>
                                    <p:animEffect transition="in" filter="blinds(horizontal)">
                                      <p:cBhvr>
                                        <p:cTn id="47" dur="500"/>
                                        <p:tgtEl>
                                          <p:spTgt spid="3174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747">
                                            <p:txEl>
                                              <p:pRg st="9" end="9"/>
                                            </p:txEl>
                                          </p:spTgt>
                                        </p:tgtEl>
                                        <p:attrNameLst>
                                          <p:attrName>style.visibility</p:attrName>
                                        </p:attrNameLst>
                                      </p:cBhvr>
                                      <p:to>
                                        <p:strVal val="visible"/>
                                      </p:to>
                                    </p:set>
                                    <p:animEffect transition="in" filter="blinds(horizontal)">
                                      <p:cBhvr>
                                        <p:cTn id="52" dur="500"/>
                                        <p:tgtEl>
                                          <p:spTgt spid="3174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747">
                                            <p:txEl>
                                              <p:pRg st="10" end="10"/>
                                            </p:txEl>
                                          </p:spTgt>
                                        </p:tgtEl>
                                        <p:attrNameLst>
                                          <p:attrName>style.visibility</p:attrName>
                                        </p:attrNameLst>
                                      </p:cBhvr>
                                      <p:to>
                                        <p:strVal val="visible"/>
                                      </p:to>
                                    </p:set>
                                    <p:animEffect transition="in" filter="blinds(horizontal)">
                                      <p:cBhvr>
                                        <p:cTn id="57" dur="500"/>
                                        <p:tgtEl>
                                          <p:spTgt spid="31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35C8D6D-DAA0-45FF-BD9A-E988096CA207}" type="slidenum">
              <a:rPr lang="zh-CN" altLang="en-US">
                <a:latin typeface="Verdana" panose="020B0604030504040204" pitchFamily="34" charset="0"/>
                <a:ea typeface="宋体" panose="02010600030101010101" pitchFamily="2" charset="-122"/>
              </a:rPr>
              <a:pPr/>
              <a:t>32</a:t>
            </a:fld>
            <a:endParaRPr lang="en-US" altLang="zh-CN">
              <a:latin typeface="Verdana" panose="020B0604030504040204" pitchFamily="34" charset="0"/>
              <a:ea typeface="宋体" panose="02010600030101010101" pitchFamily="2" charset="-122"/>
            </a:endParaRPr>
          </a:p>
        </p:txBody>
      </p:sp>
      <p:sp>
        <p:nvSpPr>
          <p:cNvPr id="32771" name="Rectangle 3"/>
          <p:cNvSpPr>
            <a:spLocks noGrp="1" noChangeArrowheads="1"/>
          </p:cNvSpPr>
          <p:nvPr>
            <p:ph type="body" idx="1"/>
          </p:nvPr>
        </p:nvSpPr>
        <p:spPr>
          <a:xfrm>
            <a:off x="734485" y="1570885"/>
            <a:ext cx="7993062" cy="3816350"/>
          </a:xfrm>
        </p:spPr>
        <p:txBody>
          <a:bodyPr/>
          <a:lstStyle/>
          <a:p>
            <a:pPr algn="just" eaLnBrk="1" hangingPunct="1">
              <a:lnSpc>
                <a:spcPct val="80000"/>
              </a:lnSpc>
              <a:buClr>
                <a:srgbClr val="FF0000"/>
              </a:buClr>
              <a:buFont typeface="Wingdings" panose="05000000000000000000" pitchFamily="2" charset="2"/>
              <a:buChar char="n"/>
            </a:pPr>
            <a:r>
              <a:rPr lang="zh-CN" altLang="en-US" sz="2800" b="1" dirty="0"/>
              <a:t>稳定性： </a:t>
            </a:r>
          </a:p>
          <a:p>
            <a:pPr lvl="1" algn="just" eaLnBrk="1" hangingPunct="1">
              <a:lnSpc>
                <a:spcPct val="80000"/>
              </a:lnSpc>
              <a:buClr>
                <a:srgbClr val="FF0000"/>
              </a:buClr>
            </a:pPr>
            <a:r>
              <a:rPr lang="zh-CN" altLang="en-US" sz="2600" b="1" dirty="0"/>
              <a:t>不稳定排序</a:t>
            </a:r>
          </a:p>
          <a:p>
            <a:pPr algn="just" eaLnBrk="1" hangingPunct="1">
              <a:lnSpc>
                <a:spcPct val="80000"/>
              </a:lnSpc>
              <a:buFont typeface="Wingdings" panose="05000000000000000000" pitchFamily="2" charset="2"/>
              <a:buNone/>
            </a:pPr>
            <a:r>
              <a:rPr lang="zh-CN" altLang="en-US" sz="2800" b="1" dirty="0">
                <a:latin typeface="宋体" panose="02010600030101010101" pitchFamily="2" charset="-122"/>
              </a:rPr>
              <a:t>     举例说明</a:t>
            </a:r>
          </a:p>
          <a:p>
            <a:pPr eaLnBrk="1" hangingPunct="1">
              <a:lnSpc>
                <a:spcPct val="80000"/>
              </a:lnSpc>
              <a:buClr>
                <a:srgbClr val="FF0000"/>
              </a:buClr>
              <a:buFont typeface="Wingdings" panose="05000000000000000000" pitchFamily="2" charset="2"/>
              <a:buChar char="n"/>
            </a:pPr>
            <a:r>
              <a:rPr lang="zh-CN" altLang="en-US" sz="2800" b="1" dirty="0">
                <a:latin typeface="宋体" panose="02010600030101010101" pitchFamily="2" charset="-122"/>
              </a:rPr>
              <a:t>时间复杂度：</a:t>
            </a:r>
            <a:r>
              <a:rPr lang="zh-CN" altLang="en-US" sz="2800" b="1" dirty="0">
                <a:latin typeface="CG Times" charset="0"/>
              </a:rPr>
              <a:t>  </a:t>
            </a:r>
          </a:p>
          <a:p>
            <a:pPr lvl="1" eaLnBrk="1" hangingPunct="1">
              <a:lnSpc>
                <a:spcPct val="80000"/>
              </a:lnSpc>
              <a:buClr>
                <a:srgbClr val="FF0000"/>
              </a:buClr>
            </a:pPr>
            <a:r>
              <a:rPr lang="zh-CN" altLang="en-US" sz="2600" b="1" dirty="0">
                <a:latin typeface="CG Times" charset="0"/>
              </a:rPr>
              <a:t>比较次数：</a:t>
            </a:r>
          </a:p>
          <a:p>
            <a:pPr lvl="1" eaLnBrk="1" hangingPunct="1">
              <a:lnSpc>
                <a:spcPct val="80000"/>
              </a:lnSpc>
              <a:buFont typeface="Wingdings" panose="05000000000000000000" pitchFamily="2" charset="2"/>
              <a:buNone/>
            </a:pPr>
            <a:r>
              <a:rPr lang="zh-CN" altLang="en-US" sz="2600" b="1" dirty="0">
                <a:latin typeface="CG Times" charset="0"/>
              </a:rPr>
              <a:t>   </a:t>
            </a:r>
            <a:r>
              <a:rPr lang="zh-CN" altLang="en-US" sz="2600" b="1" dirty="0">
                <a:cs typeface="Times New Roman" panose="02020603050405020304" pitchFamily="18" charset="0"/>
              </a:rPr>
              <a:t>  </a:t>
            </a:r>
            <a:r>
              <a:rPr lang="en-US" altLang="zh-CN" sz="2600" b="1" dirty="0">
                <a:cs typeface="Times New Roman" panose="02020603050405020304" pitchFamily="18" charset="0"/>
              </a:rPr>
              <a:t>(n-1)+(n-2)+…+1=n(n-1)/2</a:t>
            </a:r>
          </a:p>
          <a:p>
            <a:pPr lvl="1" eaLnBrk="1" hangingPunct="1">
              <a:lnSpc>
                <a:spcPct val="80000"/>
              </a:lnSpc>
              <a:buClr>
                <a:srgbClr val="FF0000"/>
              </a:buClr>
            </a:pPr>
            <a:r>
              <a:rPr lang="en-US" altLang="zh-CN" sz="2600" b="1" dirty="0">
                <a:solidFill>
                  <a:srgbClr val="0000FF"/>
                </a:solidFill>
                <a:cs typeface="Times New Roman" panose="02020603050405020304" pitchFamily="18" charset="0"/>
              </a:rPr>
              <a:t>O(n</a:t>
            </a:r>
            <a:r>
              <a:rPr lang="en-US" altLang="zh-CN" sz="2600" b="1" baseline="30000" dirty="0">
                <a:solidFill>
                  <a:srgbClr val="0000FF"/>
                </a:solidFill>
                <a:cs typeface="Times New Roman" panose="02020603050405020304" pitchFamily="18" charset="0"/>
              </a:rPr>
              <a:t>2</a:t>
            </a:r>
            <a:r>
              <a:rPr lang="en-US" altLang="zh-CN" sz="2600" b="1" dirty="0">
                <a:solidFill>
                  <a:srgbClr val="0000FF"/>
                </a:solidFill>
                <a:cs typeface="Times New Roman" panose="02020603050405020304" pitchFamily="18" charset="0"/>
              </a:rPr>
              <a:t>) </a:t>
            </a:r>
          </a:p>
          <a:p>
            <a:pPr eaLnBrk="1" hangingPunct="1">
              <a:lnSpc>
                <a:spcPct val="80000"/>
              </a:lnSpc>
            </a:pPr>
            <a:endParaRPr lang="en-US" altLang="zh-CN" sz="2800" dirty="0"/>
          </a:p>
          <a:p>
            <a:pPr eaLnBrk="1" hangingPunct="1">
              <a:lnSpc>
                <a:spcPct val="80000"/>
              </a:lnSpc>
              <a:buClr>
                <a:srgbClr val="FF0000"/>
              </a:buClr>
              <a:buFont typeface="Wingdings" panose="05000000000000000000" pitchFamily="2" charset="2"/>
              <a:buChar char="n"/>
            </a:pPr>
            <a:r>
              <a:rPr lang="zh-CN" altLang="en-US" sz="2800" b="1" dirty="0"/>
              <a:t>空间性能：</a:t>
            </a:r>
            <a:r>
              <a:rPr lang="en-US" altLang="zh-CN" sz="2800" b="1" dirty="0"/>
              <a:t>1</a:t>
            </a:r>
            <a:r>
              <a:rPr lang="zh-CN" altLang="en-US" sz="2800" b="1" dirty="0"/>
              <a:t>个辅助空间；</a:t>
            </a:r>
            <a:endParaRPr lang="zh-CN" altLang="en-US" sz="2000" dirty="0"/>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271746" y="978455"/>
            <a:ext cx="4113627"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直接选择排序算法分析</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77508888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87DBA69-03C0-4DD6-8A43-8E12705A3608}" type="slidenum">
              <a:rPr lang="zh-CN" altLang="en-US">
                <a:latin typeface="Verdana" panose="020B0604030504040204" pitchFamily="34" charset="0"/>
                <a:ea typeface="宋体" panose="02010600030101010101" pitchFamily="2" charset="-122"/>
              </a:rPr>
              <a:pPr/>
              <a:t>33</a:t>
            </a:fld>
            <a:endParaRPr lang="en-US" altLang="zh-CN">
              <a:latin typeface="Verdana" panose="020B0604030504040204" pitchFamily="34" charset="0"/>
              <a:ea typeface="宋体" panose="02010600030101010101" pitchFamily="2" charset="-122"/>
            </a:endParaRPr>
          </a:p>
        </p:txBody>
      </p:sp>
      <p:sp>
        <p:nvSpPr>
          <p:cNvPr id="33795" name="Rectangle 3"/>
          <p:cNvSpPr>
            <a:spLocks noGrp="1" noChangeArrowheads="1"/>
          </p:cNvSpPr>
          <p:nvPr>
            <p:ph type="body" idx="1"/>
          </p:nvPr>
        </p:nvSpPr>
        <p:spPr>
          <a:xfrm>
            <a:off x="683568" y="1482799"/>
            <a:ext cx="8353425" cy="5111750"/>
          </a:xfrm>
        </p:spPr>
        <p:txBody>
          <a:bodyPr/>
          <a:lstStyle/>
          <a:p>
            <a:pPr eaLnBrk="1" hangingPunct="1">
              <a:buClr>
                <a:srgbClr val="FF0000"/>
              </a:buClr>
              <a:buFont typeface="Wingdings" panose="05000000000000000000" pitchFamily="2" charset="2"/>
              <a:buChar char="n"/>
            </a:pPr>
            <a:r>
              <a:rPr lang="zh-CN" altLang="en-US" sz="2400" b="1" dirty="0"/>
              <a:t>基本思想</a:t>
            </a:r>
          </a:p>
          <a:p>
            <a:pPr eaLnBrk="1" hangingPunct="1">
              <a:buClr>
                <a:srgbClr val="FF0000"/>
              </a:buClr>
              <a:buFont typeface="Wingdings" panose="05000000000000000000" pitchFamily="2" charset="2"/>
              <a:buChar char="l"/>
            </a:pPr>
            <a:r>
              <a:rPr lang="zh-CN" altLang="en-US" sz="2200" dirty="0"/>
              <a:t>也称为树形选择排序（</a:t>
            </a:r>
            <a:r>
              <a:rPr lang="en-US" altLang="zh-CN" sz="2200" dirty="0">
                <a:solidFill>
                  <a:srgbClr val="0000FF"/>
                </a:solidFill>
              </a:rPr>
              <a:t>Tree Selection Sort</a:t>
            </a:r>
            <a:r>
              <a:rPr lang="zh-CN" altLang="en-US" sz="2200" dirty="0"/>
              <a:t>），是一种按照锦标赛的思想进行选择排序的方法。</a:t>
            </a:r>
          </a:p>
          <a:p>
            <a:pPr eaLnBrk="1" hangingPunct="1">
              <a:buClr>
                <a:srgbClr val="FF0000"/>
              </a:buClr>
              <a:buFont typeface="Wingdings" panose="05000000000000000000" pitchFamily="2" charset="2"/>
              <a:buChar char="l"/>
            </a:pPr>
            <a:r>
              <a:rPr lang="zh-CN" altLang="en-US" sz="2200" dirty="0"/>
              <a:t>首先对</a:t>
            </a:r>
            <a:r>
              <a:rPr lang="en-US" altLang="zh-CN" sz="2200" dirty="0"/>
              <a:t>n</a:t>
            </a:r>
            <a:r>
              <a:rPr lang="zh-CN" altLang="en-US" sz="2200" dirty="0"/>
              <a:t>个记录进行两两比较，然后优胜者之间再进行两两比较，如此重复，直至选出最小关键字的记录为止。</a:t>
            </a:r>
          </a:p>
          <a:p>
            <a:pPr eaLnBrk="1" hangingPunct="1">
              <a:buFont typeface="Wingdings" panose="05000000000000000000" pitchFamily="2" charset="2"/>
              <a:buNone/>
            </a:pPr>
            <a:r>
              <a:rPr lang="zh-CN" altLang="en-US" sz="2200" dirty="0"/>
              <a:t>      这个过程可以用一棵有</a:t>
            </a:r>
            <a:r>
              <a:rPr lang="en-US" altLang="zh-CN" sz="2200" dirty="0"/>
              <a:t>n</a:t>
            </a:r>
            <a:r>
              <a:rPr lang="zh-CN" altLang="en-US" sz="2200" dirty="0"/>
              <a:t>个叶子结点的完全二叉树表示。</a:t>
            </a:r>
          </a:p>
          <a:p>
            <a:pPr lvl="1" eaLnBrk="1" hangingPunct="1">
              <a:buFont typeface="Wingdings" panose="05000000000000000000" pitchFamily="2" charset="2"/>
              <a:buNone/>
            </a:pPr>
            <a:r>
              <a:rPr lang="zh-CN" altLang="en-US" sz="2000" dirty="0"/>
              <a:t>根节点中的关键字即为叶子结点中的最小关键字。</a:t>
            </a:r>
          </a:p>
          <a:p>
            <a:pPr eaLnBrk="1" hangingPunct="1">
              <a:buClr>
                <a:srgbClr val="FF0000"/>
              </a:buClr>
              <a:buFont typeface="Wingdings" panose="05000000000000000000" pitchFamily="2" charset="2"/>
              <a:buChar char="l"/>
            </a:pPr>
            <a:r>
              <a:rPr lang="zh-CN" altLang="en-US" sz="2200" dirty="0"/>
              <a:t>在输出最小关键字之后，欲选出次小关键字，</a:t>
            </a:r>
          </a:p>
          <a:p>
            <a:pPr eaLnBrk="1" hangingPunct="1">
              <a:buFont typeface="Wingdings" panose="05000000000000000000" pitchFamily="2" charset="2"/>
              <a:buNone/>
            </a:pPr>
            <a:r>
              <a:rPr lang="zh-CN" altLang="en-US" sz="2200" dirty="0"/>
              <a:t>      仅需将叶子结点中的最小关键字改为“最大值”，如∞，</a:t>
            </a:r>
          </a:p>
          <a:p>
            <a:pPr eaLnBrk="1" hangingPunct="1">
              <a:buFont typeface="Wingdings" panose="05000000000000000000" pitchFamily="2" charset="2"/>
              <a:buNone/>
            </a:pPr>
            <a:r>
              <a:rPr lang="zh-CN" altLang="en-US" sz="2200" dirty="0"/>
              <a:t>      然后从该叶子结点开始，和其兄弟的关键字进行比较，</a:t>
            </a:r>
          </a:p>
          <a:p>
            <a:pPr eaLnBrk="1" hangingPunct="1">
              <a:buFont typeface="Wingdings" panose="05000000000000000000" pitchFamily="2" charset="2"/>
              <a:buNone/>
            </a:pPr>
            <a:r>
              <a:rPr lang="zh-CN" altLang="en-US" sz="2200" dirty="0"/>
              <a:t>      修改从叶子结点到根的路径上各结点的关键字，</a:t>
            </a:r>
          </a:p>
          <a:p>
            <a:pPr eaLnBrk="1" hangingPunct="1">
              <a:buFont typeface="Wingdings" panose="05000000000000000000" pitchFamily="2" charset="2"/>
              <a:buNone/>
            </a:pPr>
            <a:r>
              <a:rPr lang="zh-CN" altLang="en-US" sz="2200" dirty="0"/>
              <a:t>     最后根结点的关键字即为次小关键字。</a:t>
            </a:r>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271746" y="978455"/>
            <a:ext cx="8260694" cy="480131"/>
          </a:xfrm>
          <a:prstGeom prst="rect">
            <a:avLst/>
          </a:prstGeom>
        </p:spPr>
        <p:txBody>
          <a:bodyPr wrap="square">
            <a:spAutoFit/>
          </a:bodyPr>
          <a:lstStyle/>
          <a:p>
            <a:pPr marL="0" lvl="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锦标赛排序</a:t>
            </a:r>
            <a:r>
              <a:rPr lang="en-US" altLang="zh-CN" sz="2600" b="1" dirty="0">
                <a:latin typeface="Times New Roman" panose="02020603050405020304" pitchFamily="18" charset="0"/>
                <a:ea typeface="仿宋" panose="02010609060101010101" pitchFamily="49" charset="-122"/>
              </a:rPr>
              <a:t>(</a:t>
            </a:r>
            <a:r>
              <a:rPr lang="en-US" altLang="zh-CN" sz="2600" b="1" dirty="0">
                <a:solidFill>
                  <a:srgbClr val="0000FF"/>
                </a:solidFill>
                <a:latin typeface="Times New Roman" panose="02020603050405020304" pitchFamily="18" charset="0"/>
                <a:ea typeface="仿宋" panose="02010609060101010101" pitchFamily="49" charset="-122"/>
              </a:rPr>
              <a:t>Tournament Sort</a:t>
            </a:r>
            <a:r>
              <a:rPr lang="en-US" altLang="zh-CN" sz="2600" b="1" dirty="0">
                <a:latin typeface="Times New Roman" panose="02020603050405020304" pitchFamily="18" charset="0"/>
                <a:ea typeface="仿宋" panose="02010609060101010101" pitchFamily="49" charset="-122"/>
              </a:rPr>
              <a:t>)</a:t>
            </a:r>
            <a:r>
              <a:rPr lang="zh-CN" altLang="en-US" sz="2800" b="1" dirty="0">
                <a:latin typeface="Times New Roman" panose="02020603050405020304" pitchFamily="18" charset="0"/>
                <a:ea typeface="仿宋" panose="02010609060101010101" pitchFamily="49" charset="-122"/>
              </a:rPr>
              <a:t>算法分析</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112864938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2" dur="5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7" dur="500"/>
                                        <p:tgtEl>
                                          <p:spTgt spid="33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32" dur="500"/>
                                        <p:tgtEl>
                                          <p:spTgt spid="33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37" dur="500"/>
                                        <p:tgtEl>
                                          <p:spTgt spid="33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42" dur="500"/>
                                        <p:tgtEl>
                                          <p:spTgt spid="33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47" dur="500"/>
                                        <p:tgtEl>
                                          <p:spTgt spid="337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52" dur="500"/>
                                        <p:tgtEl>
                                          <p:spTgt spid="33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B9EFB5F-4C0C-47B4-AF4E-170EC6B2528F}" type="slidenum">
              <a:rPr lang="zh-CN" altLang="en-US">
                <a:latin typeface="Verdana" panose="020B0604030504040204" pitchFamily="34" charset="0"/>
                <a:ea typeface="宋体" panose="02010600030101010101" pitchFamily="2" charset="-122"/>
              </a:rPr>
              <a:pPr/>
              <a:t>34</a:t>
            </a:fld>
            <a:endParaRPr lang="en-US" altLang="zh-CN">
              <a:latin typeface="Verdana" panose="020B0604030504040204" pitchFamily="34" charset="0"/>
              <a:ea typeface="宋体" panose="02010600030101010101" pitchFamily="2" charset="-122"/>
            </a:endParaRPr>
          </a:p>
        </p:txBody>
      </p:sp>
      <p:sp>
        <p:nvSpPr>
          <p:cNvPr id="33796" name="Rectangle 3"/>
          <p:cNvSpPr>
            <a:spLocks noGrp="1" noChangeArrowheads="1"/>
          </p:cNvSpPr>
          <p:nvPr>
            <p:ph type="body" idx="1"/>
          </p:nvPr>
        </p:nvSpPr>
        <p:spPr/>
        <p:txBody>
          <a:bodyPr/>
          <a:lstStyle/>
          <a:p>
            <a:pPr marL="0" indent="0" eaLnBrk="1" hangingPunct="1">
              <a:buNone/>
            </a:pPr>
            <a:r>
              <a:rPr lang="zh-CN" altLang="en-US" dirty="0"/>
              <a:t>  </a:t>
            </a:r>
          </a:p>
        </p:txBody>
      </p:sp>
      <p:sp>
        <p:nvSpPr>
          <p:cNvPr id="33797" name="Rectangle 4"/>
          <p:cNvSpPr>
            <a:spLocks noChangeArrowheads="1"/>
          </p:cNvSpPr>
          <p:nvPr/>
        </p:nvSpPr>
        <p:spPr bwMode="auto">
          <a:xfrm>
            <a:off x="734485" y="1468276"/>
            <a:ext cx="80645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rgbClr val="FF0000"/>
              </a:buClr>
              <a:buFont typeface="Wingdings" panose="05000000000000000000" pitchFamily="2" charset="2"/>
              <a:buChar char="ü"/>
            </a:pPr>
            <a:r>
              <a:rPr lang="zh-CN" altLang="en-US" sz="2600" dirty="0">
                <a:latin typeface="Times New Roman" panose="02020603050405020304" pitchFamily="18" charset="0"/>
              </a:rPr>
              <a:t>对数据表</a:t>
            </a:r>
            <a:r>
              <a:rPr lang="en-US" altLang="zh-CN" sz="2600" dirty="0">
                <a:latin typeface="Times New Roman" panose="02020603050405020304" pitchFamily="18" charset="0"/>
              </a:rPr>
              <a:t>A=(73,45,79,90,81,75,94,97) </a:t>
            </a:r>
            <a:r>
              <a:rPr lang="zh-CN" altLang="en-US" sz="2600" dirty="0">
                <a:latin typeface="Times New Roman" panose="02020603050405020304" pitchFamily="18" charset="0"/>
              </a:rPr>
              <a:t>排序</a:t>
            </a:r>
          </a:p>
        </p:txBody>
      </p:sp>
      <p:sp>
        <p:nvSpPr>
          <p:cNvPr id="34821" name="Oval 5"/>
          <p:cNvSpPr>
            <a:spLocks noChangeArrowheads="1"/>
          </p:cNvSpPr>
          <p:nvPr/>
        </p:nvSpPr>
        <p:spPr bwMode="auto">
          <a:xfrm>
            <a:off x="3995738" y="2195513"/>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45</a:t>
            </a:r>
          </a:p>
        </p:txBody>
      </p:sp>
      <p:sp>
        <p:nvSpPr>
          <p:cNvPr id="34822" name="Line 6"/>
          <p:cNvSpPr>
            <a:spLocks noChangeShapeType="1"/>
          </p:cNvSpPr>
          <p:nvPr/>
        </p:nvSpPr>
        <p:spPr bwMode="auto">
          <a:xfrm flipH="1">
            <a:off x="2700338" y="2482850"/>
            <a:ext cx="1295400" cy="3698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23" name="Line 7"/>
          <p:cNvSpPr>
            <a:spLocks noChangeShapeType="1"/>
          </p:cNvSpPr>
          <p:nvPr/>
        </p:nvSpPr>
        <p:spPr bwMode="auto">
          <a:xfrm flipH="1" flipV="1">
            <a:off x="7164388" y="4283075"/>
            <a:ext cx="360362"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24" name="Oval 8"/>
          <p:cNvSpPr>
            <a:spLocks noChangeArrowheads="1"/>
          </p:cNvSpPr>
          <p:nvPr/>
        </p:nvSpPr>
        <p:spPr bwMode="auto">
          <a:xfrm>
            <a:off x="2411413" y="2843213"/>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45</a:t>
            </a:r>
          </a:p>
        </p:txBody>
      </p:sp>
      <p:sp>
        <p:nvSpPr>
          <p:cNvPr id="34825" name="Oval 9"/>
          <p:cNvSpPr>
            <a:spLocks noChangeArrowheads="1"/>
          </p:cNvSpPr>
          <p:nvPr/>
        </p:nvSpPr>
        <p:spPr bwMode="auto">
          <a:xfrm>
            <a:off x="5867400" y="2843213"/>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75</a:t>
            </a:r>
          </a:p>
        </p:txBody>
      </p:sp>
      <p:sp>
        <p:nvSpPr>
          <p:cNvPr id="34826" name="Oval 10"/>
          <p:cNvSpPr>
            <a:spLocks noChangeArrowheads="1"/>
          </p:cNvSpPr>
          <p:nvPr/>
        </p:nvSpPr>
        <p:spPr bwMode="auto">
          <a:xfrm>
            <a:off x="1619250" y="3922713"/>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45</a:t>
            </a:r>
          </a:p>
        </p:txBody>
      </p:sp>
      <p:sp>
        <p:nvSpPr>
          <p:cNvPr id="34827" name="Oval 11"/>
          <p:cNvSpPr>
            <a:spLocks noChangeArrowheads="1"/>
          </p:cNvSpPr>
          <p:nvPr/>
        </p:nvSpPr>
        <p:spPr bwMode="auto">
          <a:xfrm>
            <a:off x="3060700" y="39957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79</a:t>
            </a:r>
          </a:p>
        </p:txBody>
      </p:sp>
      <p:sp>
        <p:nvSpPr>
          <p:cNvPr id="34828" name="Line 12"/>
          <p:cNvSpPr>
            <a:spLocks noChangeShapeType="1"/>
          </p:cNvSpPr>
          <p:nvPr/>
        </p:nvSpPr>
        <p:spPr bwMode="auto">
          <a:xfrm flipH="1">
            <a:off x="1835150" y="3203575"/>
            <a:ext cx="647700" cy="71913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29" name="Line 13"/>
          <p:cNvSpPr>
            <a:spLocks noChangeShapeType="1"/>
          </p:cNvSpPr>
          <p:nvPr/>
        </p:nvSpPr>
        <p:spPr bwMode="auto">
          <a:xfrm flipH="1" flipV="1">
            <a:off x="2771800" y="3203574"/>
            <a:ext cx="504800"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0" name="Line 14"/>
          <p:cNvSpPr>
            <a:spLocks noChangeShapeType="1"/>
          </p:cNvSpPr>
          <p:nvPr/>
        </p:nvSpPr>
        <p:spPr bwMode="auto">
          <a:xfrm flipH="1" flipV="1">
            <a:off x="4427537" y="2482849"/>
            <a:ext cx="1584325" cy="3698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31" name="Oval 15"/>
          <p:cNvSpPr>
            <a:spLocks noChangeArrowheads="1"/>
          </p:cNvSpPr>
          <p:nvPr/>
        </p:nvSpPr>
        <p:spPr bwMode="auto">
          <a:xfrm>
            <a:off x="5148263" y="3922713"/>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75</a:t>
            </a:r>
          </a:p>
        </p:txBody>
      </p:sp>
      <p:sp>
        <p:nvSpPr>
          <p:cNvPr id="34832" name="Oval 16"/>
          <p:cNvSpPr>
            <a:spLocks noChangeArrowheads="1"/>
          </p:cNvSpPr>
          <p:nvPr/>
        </p:nvSpPr>
        <p:spPr bwMode="auto">
          <a:xfrm>
            <a:off x="6805613" y="3922713"/>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94</a:t>
            </a:r>
          </a:p>
        </p:txBody>
      </p:sp>
      <p:sp>
        <p:nvSpPr>
          <p:cNvPr id="34833" name="Oval 17"/>
          <p:cNvSpPr>
            <a:spLocks noChangeArrowheads="1"/>
          </p:cNvSpPr>
          <p:nvPr/>
        </p:nvSpPr>
        <p:spPr bwMode="auto">
          <a:xfrm>
            <a:off x="1187450" y="5085432"/>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73</a:t>
            </a:r>
          </a:p>
        </p:txBody>
      </p:sp>
      <p:sp>
        <p:nvSpPr>
          <p:cNvPr id="34834" name="Oval 18"/>
          <p:cNvSpPr>
            <a:spLocks noChangeArrowheads="1"/>
          </p:cNvSpPr>
          <p:nvPr/>
        </p:nvSpPr>
        <p:spPr bwMode="auto">
          <a:xfrm>
            <a:off x="2051050"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45</a:t>
            </a:r>
          </a:p>
        </p:txBody>
      </p:sp>
      <p:sp>
        <p:nvSpPr>
          <p:cNvPr id="34835" name="Oval 19"/>
          <p:cNvSpPr>
            <a:spLocks noChangeArrowheads="1"/>
          </p:cNvSpPr>
          <p:nvPr/>
        </p:nvSpPr>
        <p:spPr bwMode="auto">
          <a:xfrm>
            <a:off x="2700338"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79</a:t>
            </a:r>
          </a:p>
        </p:txBody>
      </p:sp>
      <p:sp>
        <p:nvSpPr>
          <p:cNvPr id="34836" name="Oval 20"/>
          <p:cNvSpPr>
            <a:spLocks noChangeArrowheads="1"/>
          </p:cNvSpPr>
          <p:nvPr/>
        </p:nvSpPr>
        <p:spPr bwMode="auto">
          <a:xfrm>
            <a:off x="3563938"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90</a:t>
            </a:r>
          </a:p>
        </p:txBody>
      </p:sp>
      <p:sp>
        <p:nvSpPr>
          <p:cNvPr id="34837" name="Oval 21"/>
          <p:cNvSpPr>
            <a:spLocks noChangeArrowheads="1"/>
          </p:cNvSpPr>
          <p:nvPr/>
        </p:nvSpPr>
        <p:spPr bwMode="auto">
          <a:xfrm>
            <a:off x="4500563"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81</a:t>
            </a:r>
          </a:p>
        </p:txBody>
      </p:sp>
      <p:sp>
        <p:nvSpPr>
          <p:cNvPr id="34838" name="Oval 22"/>
          <p:cNvSpPr>
            <a:spLocks noChangeArrowheads="1"/>
          </p:cNvSpPr>
          <p:nvPr/>
        </p:nvSpPr>
        <p:spPr bwMode="auto">
          <a:xfrm>
            <a:off x="5580063"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75</a:t>
            </a:r>
          </a:p>
        </p:txBody>
      </p:sp>
      <p:sp>
        <p:nvSpPr>
          <p:cNvPr id="34839" name="Oval 23"/>
          <p:cNvSpPr>
            <a:spLocks noChangeArrowheads="1"/>
          </p:cNvSpPr>
          <p:nvPr/>
        </p:nvSpPr>
        <p:spPr bwMode="auto">
          <a:xfrm>
            <a:off x="6372225"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94</a:t>
            </a:r>
          </a:p>
        </p:txBody>
      </p:sp>
      <p:sp>
        <p:nvSpPr>
          <p:cNvPr id="34840" name="Oval 24"/>
          <p:cNvSpPr>
            <a:spLocks noChangeArrowheads="1"/>
          </p:cNvSpPr>
          <p:nvPr/>
        </p:nvSpPr>
        <p:spPr bwMode="auto">
          <a:xfrm>
            <a:off x="7380288" y="5075238"/>
            <a:ext cx="431800" cy="4318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a:latin typeface="Garamond" panose="02020404030301010803" pitchFamily="18" charset="0"/>
                <a:ea typeface="宋体" panose="02010600030101010101" pitchFamily="2" charset="-122"/>
              </a:rPr>
              <a:t>97</a:t>
            </a:r>
          </a:p>
        </p:txBody>
      </p:sp>
      <p:sp>
        <p:nvSpPr>
          <p:cNvPr id="34841" name="Line 25"/>
          <p:cNvSpPr>
            <a:spLocks noChangeShapeType="1"/>
          </p:cNvSpPr>
          <p:nvPr/>
        </p:nvSpPr>
        <p:spPr bwMode="auto">
          <a:xfrm flipH="1" flipV="1">
            <a:off x="6227762" y="3203575"/>
            <a:ext cx="720502" cy="73025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2" name="Line 26"/>
          <p:cNvSpPr>
            <a:spLocks noChangeShapeType="1"/>
          </p:cNvSpPr>
          <p:nvPr/>
        </p:nvSpPr>
        <p:spPr bwMode="auto">
          <a:xfrm flipH="1" flipV="1">
            <a:off x="3419475" y="4354513"/>
            <a:ext cx="288925" cy="72072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3" name="Line 27"/>
          <p:cNvSpPr>
            <a:spLocks noChangeShapeType="1"/>
          </p:cNvSpPr>
          <p:nvPr/>
        </p:nvSpPr>
        <p:spPr bwMode="auto">
          <a:xfrm flipV="1">
            <a:off x="2916239" y="4365625"/>
            <a:ext cx="215900" cy="70961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4" name="Line 28"/>
          <p:cNvSpPr>
            <a:spLocks noChangeShapeType="1"/>
          </p:cNvSpPr>
          <p:nvPr/>
        </p:nvSpPr>
        <p:spPr bwMode="auto">
          <a:xfrm flipV="1">
            <a:off x="1403350" y="4283074"/>
            <a:ext cx="288925" cy="802357"/>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5" name="Line 29"/>
          <p:cNvSpPr>
            <a:spLocks noChangeShapeType="1"/>
          </p:cNvSpPr>
          <p:nvPr/>
        </p:nvSpPr>
        <p:spPr bwMode="auto">
          <a:xfrm flipH="1" flipV="1">
            <a:off x="1979613" y="4283075"/>
            <a:ext cx="288925"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6" name="Line 30"/>
          <p:cNvSpPr>
            <a:spLocks noChangeShapeType="1"/>
          </p:cNvSpPr>
          <p:nvPr/>
        </p:nvSpPr>
        <p:spPr bwMode="auto">
          <a:xfrm flipH="1" flipV="1">
            <a:off x="5508103" y="4283074"/>
            <a:ext cx="287859"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7" name="Line 31"/>
          <p:cNvSpPr>
            <a:spLocks noChangeShapeType="1"/>
          </p:cNvSpPr>
          <p:nvPr/>
        </p:nvSpPr>
        <p:spPr bwMode="auto">
          <a:xfrm flipV="1">
            <a:off x="4787900" y="4283075"/>
            <a:ext cx="431800"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8" name="Line 32"/>
          <p:cNvSpPr>
            <a:spLocks noChangeShapeType="1"/>
          </p:cNvSpPr>
          <p:nvPr/>
        </p:nvSpPr>
        <p:spPr bwMode="auto">
          <a:xfrm flipV="1">
            <a:off x="5435600" y="3203575"/>
            <a:ext cx="504825" cy="71913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49" name="Line 33"/>
          <p:cNvSpPr>
            <a:spLocks noChangeShapeType="1"/>
          </p:cNvSpPr>
          <p:nvPr/>
        </p:nvSpPr>
        <p:spPr bwMode="auto">
          <a:xfrm flipV="1">
            <a:off x="6588125" y="4283074"/>
            <a:ext cx="288925"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850" name="Oval 34"/>
          <p:cNvSpPr>
            <a:spLocks noChangeArrowheads="1"/>
          </p:cNvSpPr>
          <p:nvPr/>
        </p:nvSpPr>
        <p:spPr bwMode="auto">
          <a:xfrm>
            <a:off x="2051050" y="5084763"/>
            <a:ext cx="431800" cy="431800"/>
          </a:xfrm>
          <a:prstGeom prst="ellipse">
            <a:avLst/>
          </a:prstGeom>
          <a:solidFill>
            <a:srgbClr val="FF66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51" name="Oval 35"/>
          <p:cNvSpPr>
            <a:spLocks noChangeArrowheads="1"/>
          </p:cNvSpPr>
          <p:nvPr/>
        </p:nvSpPr>
        <p:spPr bwMode="auto">
          <a:xfrm>
            <a:off x="1619250" y="3933825"/>
            <a:ext cx="431800" cy="431800"/>
          </a:xfrm>
          <a:prstGeom prst="ellipse">
            <a:avLst/>
          </a:prstGeom>
          <a:solidFill>
            <a:srgbClr val="FF66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73</a:t>
            </a:r>
          </a:p>
        </p:txBody>
      </p:sp>
      <p:sp>
        <p:nvSpPr>
          <p:cNvPr id="34852" name="Oval 36"/>
          <p:cNvSpPr>
            <a:spLocks noChangeArrowheads="1"/>
          </p:cNvSpPr>
          <p:nvPr/>
        </p:nvSpPr>
        <p:spPr bwMode="auto">
          <a:xfrm>
            <a:off x="2411413" y="2852738"/>
            <a:ext cx="431800" cy="431800"/>
          </a:xfrm>
          <a:prstGeom prst="ellipse">
            <a:avLst/>
          </a:prstGeom>
          <a:solidFill>
            <a:srgbClr val="FF66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73</a:t>
            </a:r>
          </a:p>
        </p:txBody>
      </p:sp>
      <p:sp>
        <p:nvSpPr>
          <p:cNvPr id="34853" name="Oval 37"/>
          <p:cNvSpPr>
            <a:spLocks noChangeArrowheads="1"/>
          </p:cNvSpPr>
          <p:nvPr/>
        </p:nvSpPr>
        <p:spPr bwMode="auto">
          <a:xfrm>
            <a:off x="3995738" y="2205038"/>
            <a:ext cx="431800" cy="431800"/>
          </a:xfrm>
          <a:prstGeom prst="ellipse">
            <a:avLst/>
          </a:prstGeom>
          <a:solidFill>
            <a:srgbClr val="FF66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73</a:t>
            </a:r>
          </a:p>
        </p:txBody>
      </p:sp>
      <p:sp>
        <p:nvSpPr>
          <p:cNvPr id="34854" name="Oval 38"/>
          <p:cNvSpPr>
            <a:spLocks noChangeArrowheads="1"/>
          </p:cNvSpPr>
          <p:nvPr/>
        </p:nvSpPr>
        <p:spPr bwMode="auto">
          <a:xfrm>
            <a:off x="1187450" y="5085432"/>
            <a:ext cx="431800" cy="431800"/>
          </a:xfrm>
          <a:prstGeom prst="ellipse">
            <a:avLst/>
          </a:prstGeom>
          <a:solidFill>
            <a:srgbClr val="3366CC"/>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55" name="Oval 39"/>
          <p:cNvSpPr>
            <a:spLocks noChangeArrowheads="1"/>
          </p:cNvSpPr>
          <p:nvPr/>
        </p:nvSpPr>
        <p:spPr bwMode="auto">
          <a:xfrm>
            <a:off x="1619250" y="3933825"/>
            <a:ext cx="431800" cy="431800"/>
          </a:xfrm>
          <a:prstGeom prst="ellipse">
            <a:avLst/>
          </a:prstGeom>
          <a:solidFill>
            <a:srgbClr val="3366CC"/>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56" name="Oval 40"/>
          <p:cNvSpPr>
            <a:spLocks noChangeArrowheads="1"/>
          </p:cNvSpPr>
          <p:nvPr/>
        </p:nvSpPr>
        <p:spPr bwMode="auto">
          <a:xfrm>
            <a:off x="2411413" y="2852738"/>
            <a:ext cx="431800" cy="431800"/>
          </a:xfrm>
          <a:prstGeom prst="ellipse">
            <a:avLst/>
          </a:prstGeom>
          <a:solidFill>
            <a:srgbClr val="3366CC"/>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79</a:t>
            </a:r>
          </a:p>
        </p:txBody>
      </p:sp>
      <p:sp>
        <p:nvSpPr>
          <p:cNvPr id="34857" name="Oval 41"/>
          <p:cNvSpPr>
            <a:spLocks noChangeArrowheads="1"/>
          </p:cNvSpPr>
          <p:nvPr/>
        </p:nvSpPr>
        <p:spPr bwMode="auto">
          <a:xfrm>
            <a:off x="3995738" y="2205038"/>
            <a:ext cx="431800" cy="431800"/>
          </a:xfrm>
          <a:prstGeom prst="ellipse">
            <a:avLst/>
          </a:prstGeom>
          <a:solidFill>
            <a:srgbClr val="3366CC"/>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75</a:t>
            </a:r>
          </a:p>
        </p:txBody>
      </p:sp>
      <p:sp>
        <p:nvSpPr>
          <p:cNvPr id="34858" name="Oval 42"/>
          <p:cNvSpPr>
            <a:spLocks noChangeArrowheads="1"/>
          </p:cNvSpPr>
          <p:nvPr/>
        </p:nvSpPr>
        <p:spPr bwMode="auto">
          <a:xfrm>
            <a:off x="5580063" y="5084763"/>
            <a:ext cx="431800" cy="431800"/>
          </a:xfrm>
          <a:prstGeom prst="ellipse">
            <a:avLst/>
          </a:prstGeom>
          <a:solidFill>
            <a:srgbClr val="00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59" name="Oval 43"/>
          <p:cNvSpPr>
            <a:spLocks noChangeArrowheads="1"/>
          </p:cNvSpPr>
          <p:nvPr/>
        </p:nvSpPr>
        <p:spPr bwMode="auto">
          <a:xfrm>
            <a:off x="5148263" y="3933825"/>
            <a:ext cx="431800" cy="431800"/>
          </a:xfrm>
          <a:prstGeom prst="ellipse">
            <a:avLst/>
          </a:prstGeom>
          <a:solidFill>
            <a:srgbClr val="00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81</a:t>
            </a:r>
          </a:p>
        </p:txBody>
      </p:sp>
      <p:sp>
        <p:nvSpPr>
          <p:cNvPr id="34860" name="Oval 44"/>
          <p:cNvSpPr>
            <a:spLocks noChangeArrowheads="1"/>
          </p:cNvSpPr>
          <p:nvPr/>
        </p:nvSpPr>
        <p:spPr bwMode="auto">
          <a:xfrm>
            <a:off x="5867400" y="2852738"/>
            <a:ext cx="431800" cy="431800"/>
          </a:xfrm>
          <a:prstGeom prst="ellipse">
            <a:avLst/>
          </a:prstGeom>
          <a:solidFill>
            <a:srgbClr val="00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81</a:t>
            </a:r>
          </a:p>
        </p:txBody>
      </p:sp>
      <p:sp>
        <p:nvSpPr>
          <p:cNvPr id="34861" name="Oval 45"/>
          <p:cNvSpPr>
            <a:spLocks noChangeArrowheads="1"/>
          </p:cNvSpPr>
          <p:nvPr/>
        </p:nvSpPr>
        <p:spPr bwMode="auto">
          <a:xfrm>
            <a:off x="3995738" y="2205038"/>
            <a:ext cx="431800" cy="431800"/>
          </a:xfrm>
          <a:prstGeom prst="ellipse">
            <a:avLst/>
          </a:prstGeom>
          <a:solidFill>
            <a:srgbClr val="00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79</a:t>
            </a:r>
          </a:p>
        </p:txBody>
      </p:sp>
      <p:sp>
        <p:nvSpPr>
          <p:cNvPr id="34862" name="Oval 46"/>
          <p:cNvSpPr>
            <a:spLocks noChangeArrowheads="1"/>
          </p:cNvSpPr>
          <p:nvPr/>
        </p:nvSpPr>
        <p:spPr bwMode="auto">
          <a:xfrm>
            <a:off x="2700338" y="5084763"/>
            <a:ext cx="431800" cy="431800"/>
          </a:xfrm>
          <a:prstGeom prst="ellipse">
            <a:avLst/>
          </a:prstGeom>
          <a:solidFill>
            <a:srgbClr val="FF00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63" name="Oval 47"/>
          <p:cNvSpPr>
            <a:spLocks noChangeArrowheads="1"/>
          </p:cNvSpPr>
          <p:nvPr/>
        </p:nvSpPr>
        <p:spPr bwMode="auto">
          <a:xfrm>
            <a:off x="3059113" y="4005263"/>
            <a:ext cx="431800" cy="431800"/>
          </a:xfrm>
          <a:prstGeom prst="ellipse">
            <a:avLst/>
          </a:prstGeom>
          <a:solidFill>
            <a:srgbClr val="FF00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90</a:t>
            </a:r>
          </a:p>
        </p:txBody>
      </p:sp>
      <p:sp>
        <p:nvSpPr>
          <p:cNvPr id="34864" name="Oval 48"/>
          <p:cNvSpPr>
            <a:spLocks noChangeArrowheads="1"/>
          </p:cNvSpPr>
          <p:nvPr/>
        </p:nvSpPr>
        <p:spPr bwMode="auto">
          <a:xfrm>
            <a:off x="2411413" y="2852738"/>
            <a:ext cx="431800" cy="431800"/>
          </a:xfrm>
          <a:prstGeom prst="ellipse">
            <a:avLst/>
          </a:prstGeom>
          <a:solidFill>
            <a:srgbClr val="FF00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90</a:t>
            </a:r>
          </a:p>
        </p:txBody>
      </p:sp>
      <p:sp>
        <p:nvSpPr>
          <p:cNvPr id="34865" name="Oval 49"/>
          <p:cNvSpPr>
            <a:spLocks noChangeArrowheads="1"/>
          </p:cNvSpPr>
          <p:nvPr/>
        </p:nvSpPr>
        <p:spPr bwMode="auto">
          <a:xfrm>
            <a:off x="3995738" y="2205038"/>
            <a:ext cx="431800" cy="431800"/>
          </a:xfrm>
          <a:prstGeom prst="ellipse">
            <a:avLst/>
          </a:prstGeom>
          <a:solidFill>
            <a:srgbClr val="FF00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81</a:t>
            </a:r>
          </a:p>
        </p:txBody>
      </p:sp>
      <p:sp>
        <p:nvSpPr>
          <p:cNvPr id="34866" name="Oval 50"/>
          <p:cNvSpPr>
            <a:spLocks noChangeArrowheads="1"/>
          </p:cNvSpPr>
          <p:nvPr/>
        </p:nvSpPr>
        <p:spPr bwMode="auto">
          <a:xfrm>
            <a:off x="4500563" y="5084763"/>
            <a:ext cx="431800" cy="431800"/>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67" name="Oval 51"/>
          <p:cNvSpPr>
            <a:spLocks noChangeArrowheads="1"/>
          </p:cNvSpPr>
          <p:nvPr/>
        </p:nvSpPr>
        <p:spPr bwMode="auto">
          <a:xfrm>
            <a:off x="5148263" y="3933825"/>
            <a:ext cx="431800" cy="431800"/>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68" name="Oval 52"/>
          <p:cNvSpPr>
            <a:spLocks noChangeArrowheads="1"/>
          </p:cNvSpPr>
          <p:nvPr/>
        </p:nvSpPr>
        <p:spPr bwMode="auto">
          <a:xfrm>
            <a:off x="5867400" y="2852738"/>
            <a:ext cx="431800" cy="431800"/>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94</a:t>
            </a:r>
          </a:p>
        </p:txBody>
      </p:sp>
      <p:sp>
        <p:nvSpPr>
          <p:cNvPr id="34869" name="Oval 53"/>
          <p:cNvSpPr>
            <a:spLocks noChangeArrowheads="1"/>
          </p:cNvSpPr>
          <p:nvPr/>
        </p:nvSpPr>
        <p:spPr bwMode="auto">
          <a:xfrm>
            <a:off x="3995738" y="2205038"/>
            <a:ext cx="431800" cy="431800"/>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90</a:t>
            </a:r>
          </a:p>
        </p:txBody>
      </p:sp>
      <p:sp>
        <p:nvSpPr>
          <p:cNvPr id="34870" name="Oval 54"/>
          <p:cNvSpPr>
            <a:spLocks noChangeArrowheads="1"/>
          </p:cNvSpPr>
          <p:nvPr/>
        </p:nvSpPr>
        <p:spPr bwMode="auto">
          <a:xfrm>
            <a:off x="3563938" y="5084763"/>
            <a:ext cx="431800" cy="431800"/>
          </a:xfrm>
          <a:prstGeom prst="ellipse">
            <a:avLst/>
          </a:prstGeom>
          <a:solidFill>
            <a:srgbClr val="99CC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71" name="Oval 55"/>
          <p:cNvSpPr>
            <a:spLocks noChangeArrowheads="1"/>
          </p:cNvSpPr>
          <p:nvPr/>
        </p:nvSpPr>
        <p:spPr bwMode="auto">
          <a:xfrm>
            <a:off x="3059113" y="4005263"/>
            <a:ext cx="431800" cy="431800"/>
          </a:xfrm>
          <a:prstGeom prst="ellipse">
            <a:avLst/>
          </a:prstGeom>
          <a:solidFill>
            <a:srgbClr val="99CC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72" name="Oval 56"/>
          <p:cNvSpPr>
            <a:spLocks noChangeArrowheads="1"/>
          </p:cNvSpPr>
          <p:nvPr/>
        </p:nvSpPr>
        <p:spPr bwMode="auto">
          <a:xfrm>
            <a:off x="2411413" y="2852738"/>
            <a:ext cx="431800" cy="431800"/>
          </a:xfrm>
          <a:prstGeom prst="ellipse">
            <a:avLst/>
          </a:prstGeom>
          <a:solidFill>
            <a:srgbClr val="99CC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73" name="Oval 57"/>
          <p:cNvSpPr>
            <a:spLocks noChangeArrowheads="1"/>
          </p:cNvSpPr>
          <p:nvPr/>
        </p:nvSpPr>
        <p:spPr bwMode="auto">
          <a:xfrm>
            <a:off x="3995738" y="2205038"/>
            <a:ext cx="431800" cy="431800"/>
          </a:xfrm>
          <a:prstGeom prst="ellipse">
            <a:avLst/>
          </a:prstGeom>
          <a:solidFill>
            <a:srgbClr val="99CC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94</a:t>
            </a:r>
          </a:p>
        </p:txBody>
      </p:sp>
      <p:sp>
        <p:nvSpPr>
          <p:cNvPr id="34874" name="Oval 58"/>
          <p:cNvSpPr>
            <a:spLocks noChangeArrowheads="1"/>
          </p:cNvSpPr>
          <p:nvPr/>
        </p:nvSpPr>
        <p:spPr bwMode="auto">
          <a:xfrm>
            <a:off x="6372225" y="5084763"/>
            <a:ext cx="431800" cy="431800"/>
          </a:xfrm>
          <a:prstGeom prst="ellipse">
            <a:avLst/>
          </a:prstGeom>
          <a:solidFill>
            <a:srgbClr val="00FF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75" name="Oval 59"/>
          <p:cNvSpPr>
            <a:spLocks noChangeArrowheads="1"/>
          </p:cNvSpPr>
          <p:nvPr/>
        </p:nvSpPr>
        <p:spPr bwMode="auto">
          <a:xfrm>
            <a:off x="6804025" y="3933825"/>
            <a:ext cx="431800" cy="431800"/>
          </a:xfrm>
          <a:prstGeom prst="ellipse">
            <a:avLst/>
          </a:prstGeom>
          <a:solidFill>
            <a:srgbClr val="00FF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97</a:t>
            </a:r>
          </a:p>
        </p:txBody>
      </p:sp>
      <p:sp>
        <p:nvSpPr>
          <p:cNvPr id="34876" name="Oval 60"/>
          <p:cNvSpPr>
            <a:spLocks noChangeArrowheads="1"/>
          </p:cNvSpPr>
          <p:nvPr/>
        </p:nvSpPr>
        <p:spPr bwMode="auto">
          <a:xfrm>
            <a:off x="5867400" y="2852738"/>
            <a:ext cx="431800" cy="431800"/>
          </a:xfrm>
          <a:prstGeom prst="ellipse">
            <a:avLst/>
          </a:prstGeom>
          <a:solidFill>
            <a:srgbClr val="00FF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97</a:t>
            </a:r>
          </a:p>
        </p:txBody>
      </p:sp>
      <p:sp>
        <p:nvSpPr>
          <p:cNvPr id="34877" name="Oval 61"/>
          <p:cNvSpPr>
            <a:spLocks noChangeArrowheads="1"/>
          </p:cNvSpPr>
          <p:nvPr/>
        </p:nvSpPr>
        <p:spPr bwMode="auto">
          <a:xfrm>
            <a:off x="3995738" y="2205038"/>
            <a:ext cx="431800" cy="431800"/>
          </a:xfrm>
          <a:prstGeom prst="ellipse">
            <a:avLst/>
          </a:prstGeom>
          <a:solidFill>
            <a:srgbClr val="00FFFF"/>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97</a:t>
            </a:r>
          </a:p>
        </p:txBody>
      </p:sp>
      <p:sp>
        <p:nvSpPr>
          <p:cNvPr id="34878" name="Oval 62"/>
          <p:cNvSpPr>
            <a:spLocks noChangeArrowheads="1"/>
          </p:cNvSpPr>
          <p:nvPr/>
        </p:nvSpPr>
        <p:spPr bwMode="auto">
          <a:xfrm>
            <a:off x="7380288" y="5084763"/>
            <a:ext cx="431800" cy="431800"/>
          </a:xfrm>
          <a:prstGeom prst="ellipse">
            <a:avLst/>
          </a:prstGeom>
          <a:solidFill>
            <a:srgbClr val="FF00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zh-CN" altLang="en-US">
                <a:ea typeface="宋体" panose="02010600030101010101" pitchFamily="2" charset="-122"/>
              </a:rPr>
              <a:t>∞</a:t>
            </a:r>
          </a:p>
        </p:txBody>
      </p:sp>
      <p:sp>
        <p:nvSpPr>
          <p:cNvPr id="34879" name="Text Box 63"/>
          <p:cNvSpPr txBox="1">
            <a:spLocks noChangeArrowheads="1"/>
          </p:cNvSpPr>
          <p:nvPr/>
        </p:nvSpPr>
        <p:spPr bwMode="auto">
          <a:xfrm>
            <a:off x="2339975"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45</a:t>
            </a:r>
          </a:p>
        </p:txBody>
      </p:sp>
      <p:sp>
        <p:nvSpPr>
          <p:cNvPr id="34880" name="Text Box 64"/>
          <p:cNvSpPr txBox="1">
            <a:spLocks noChangeArrowheads="1"/>
          </p:cNvSpPr>
          <p:nvPr/>
        </p:nvSpPr>
        <p:spPr bwMode="auto">
          <a:xfrm>
            <a:off x="539750" y="5661025"/>
            <a:ext cx="1655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ea typeface="宋体" panose="02010600030101010101" pitchFamily="2" charset="-122"/>
              </a:rPr>
              <a:t>排序结果：</a:t>
            </a:r>
          </a:p>
        </p:txBody>
      </p:sp>
      <p:sp>
        <p:nvSpPr>
          <p:cNvPr id="34881" name="Text Box 65"/>
          <p:cNvSpPr txBox="1">
            <a:spLocks noChangeArrowheads="1"/>
          </p:cNvSpPr>
          <p:nvPr/>
        </p:nvSpPr>
        <p:spPr bwMode="auto">
          <a:xfrm>
            <a:off x="3059113"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73</a:t>
            </a:r>
          </a:p>
        </p:txBody>
      </p:sp>
      <p:sp>
        <p:nvSpPr>
          <p:cNvPr id="34882" name="Text Box 66"/>
          <p:cNvSpPr txBox="1">
            <a:spLocks noChangeArrowheads="1"/>
          </p:cNvSpPr>
          <p:nvPr/>
        </p:nvSpPr>
        <p:spPr bwMode="auto">
          <a:xfrm>
            <a:off x="3779838"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75</a:t>
            </a:r>
          </a:p>
        </p:txBody>
      </p:sp>
      <p:sp>
        <p:nvSpPr>
          <p:cNvPr id="34883" name="Text Box 67"/>
          <p:cNvSpPr txBox="1">
            <a:spLocks noChangeArrowheads="1"/>
          </p:cNvSpPr>
          <p:nvPr/>
        </p:nvSpPr>
        <p:spPr bwMode="auto">
          <a:xfrm>
            <a:off x="4500563"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79</a:t>
            </a:r>
          </a:p>
        </p:txBody>
      </p:sp>
      <p:sp>
        <p:nvSpPr>
          <p:cNvPr id="34884" name="Text Box 68"/>
          <p:cNvSpPr txBox="1">
            <a:spLocks noChangeArrowheads="1"/>
          </p:cNvSpPr>
          <p:nvPr/>
        </p:nvSpPr>
        <p:spPr bwMode="auto">
          <a:xfrm>
            <a:off x="5076825"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81</a:t>
            </a:r>
          </a:p>
        </p:txBody>
      </p:sp>
      <p:sp>
        <p:nvSpPr>
          <p:cNvPr id="34885" name="Text Box 69"/>
          <p:cNvSpPr txBox="1">
            <a:spLocks noChangeArrowheads="1"/>
          </p:cNvSpPr>
          <p:nvPr/>
        </p:nvSpPr>
        <p:spPr bwMode="auto">
          <a:xfrm>
            <a:off x="5651500"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90</a:t>
            </a:r>
          </a:p>
        </p:txBody>
      </p:sp>
      <p:sp>
        <p:nvSpPr>
          <p:cNvPr id="34886" name="Text Box 70"/>
          <p:cNvSpPr txBox="1">
            <a:spLocks noChangeArrowheads="1"/>
          </p:cNvSpPr>
          <p:nvPr/>
        </p:nvSpPr>
        <p:spPr bwMode="auto">
          <a:xfrm>
            <a:off x="6156325"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94</a:t>
            </a:r>
          </a:p>
        </p:txBody>
      </p:sp>
      <p:sp>
        <p:nvSpPr>
          <p:cNvPr id="34887" name="Text Box 71"/>
          <p:cNvSpPr txBox="1">
            <a:spLocks noChangeArrowheads="1"/>
          </p:cNvSpPr>
          <p:nvPr/>
        </p:nvSpPr>
        <p:spPr bwMode="auto">
          <a:xfrm>
            <a:off x="6659563" y="5734050"/>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97</a:t>
            </a:r>
          </a:p>
        </p:txBody>
      </p:sp>
      <p:grpSp>
        <p:nvGrpSpPr>
          <p:cNvPr id="74" name="组合 67"/>
          <p:cNvGrpSpPr/>
          <p:nvPr/>
        </p:nvGrpSpPr>
        <p:grpSpPr>
          <a:xfrm>
            <a:off x="-900608" y="116631"/>
            <a:ext cx="7091545" cy="751460"/>
            <a:chOff x="-549182" y="4194793"/>
            <a:chExt cx="7317240" cy="765717"/>
          </a:xfrm>
        </p:grpSpPr>
        <p:grpSp>
          <p:nvGrpSpPr>
            <p:cNvPr id="75" name="组合 106"/>
            <p:cNvGrpSpPr/>
            <p:nvPr/>
          </p:nvGrpSpPr>
          <p:grpSpPr>
            <a:xfrm>
              <a:off x="-549182" y="4194793"/>
              <a:ext cx="7317240" cy="765717"/>
              <a:chOff x="-558707" y="4194793"/>
              <a:chExt cx="7317240" cy="765717"/>
            </a:xfrm>
          </p:grpSpPr>
          <p:sp>
            <p:nvSpPr>
              <p:cNvPr id="7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8"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76" name="图片 7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79" name="矩形 78"/>
          <p:cNvSpPr/>
          <p:nvPr/>
        </p:nvSpPr>
        <p:spPr>
          <a:xfrm>
            <a:off x="271746" y="978455"/>
            <a:ext cx="2994731"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锦标赛排序示例</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37561007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48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48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8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83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48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8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83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48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8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82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48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8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82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348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82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83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88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4879"/>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85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485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485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485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4881"/>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4854"/>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485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48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85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488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4858"/>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4859"/>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860"/>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4861"/>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4883"/>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4862"/>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4863"/>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4864"/>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4865"/>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4884"/>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4866"/>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4867"/>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4868"/>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4869"/>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34885"/>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4870"/>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4871"/>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34872"/>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4873"/>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34886"/>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4874"/>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34875"/>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34876"/>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34877"/>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34887"/>
                                        </p:tgtEl>
                                        <p:attrNameLst>
                                          <p:attrName>style.visibility</p:attrName>
                                        </p:attrNameLst>
                                      </p:cBhvr>
                                      <p:to>
                                        <p:strVal val="visibl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4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autoUpdateAnimBg="0"/>
      <p:bldP spid="34824" grpId="0" animBg="1" autoUpdateAnimBg="0"/>
      <p:bldP spid="34825" grpId="0" animBg="1" autoUpdateAnimBg="0"/>
      <p:bldP spid="34826" grpId="0" animBg="1" autoUpdateAnimBg="0"/>
      <p:bldP spid="34827" grpId="0" animBg="1" autoUpdateAnimBg="0"/>
      <p:bldP spid="34831" grpId="0" animBg="1" autoUpdateAnimBg="0"/>
      <p:bldP spid="34832" grpId="0" animBg="1" autoUpdateAnimBg="0"/>
      <p:bldP spid="34833" grpId="0" animBg="1" autoUpdateAnimBg="0"/>
      <p:bldP spid="34834" grpId="0" animBg="1" autoUpdateAnimBg="0"/>
      <p:bldP spid="34835" grpId="0" animBg="1" autoUpdateAnimBg="0"/>
      <p:bldP spid="34836" grpId="0" animBg="1" autoUpdateAnimBg="0"/>
      <p:bldP spid="34837" grpId="0" animBg="1" autoUpdateAnimBg="0"/>
      <p:bldP spid="34838" grpId="0" animBg="1" autoUpdateAnimBg="0"/>
      <p:bldP spid="34839" grpId="0" animBg="1" autoUpdateAnimBg="0"/>
      <p:bldP spid="34840" grpId="0" animBg="1" autoUpdateAnimBg="0"/>
      <p:bldP spid="34850" grpId="0" animBg="1" autoUpdateAnimBg="0"/>
      <p:bldP spid="34851" grpId="0" animBg="1" autoUpdateAnimBg="0"/>
      <p:bldP spid="34852" grpId="0" animBg="1" autoUpdateAnimBg="0"/>
      <p:bldP spid="34853" grpId="0" animBg="1" autoUpdateAnimBg="0"/>
      <p:bldP spid="34854" grpId="0" animBg="1" autoUpdateAnimBg="0"/>
      <p:bldP spid="34855" grpId="0" animBg="1" autoUpdateAnimBg="0"/>
      <p:bldP spid="34856" grpId="0" animBg="1" autoUpdateAnimBg="0"/>
      <p:bldP spid="34857" grpId="0" animBg="1" autoUpdateAnimBg="0"/>
      <p:bldP spid="34858" grpId="0" animBg="1" autoUpdateAnimBg="0"/>
      <p:bldP spid="34859" grpId="0" animBg="1" autoUpdateAnimBg="0"/>
      <p:bldP spid="34860" grpId="0" animBg="1" autoUpdateAnimBg="0"/>
      <p:bldP spid="34861" grpId="0" animBg="1" autoUpdateAnimBg="0"/>
      <p:bldP spid="34862" grpId="0" animBg="1" autoUpdateAnimBg="0"/>
      <p:bldP spid="34863" grpId="0" animBg="1" autoUpdateAnimBg="0"/>
      <p:bldP spid="34864" grpId="0" animBg="1" autoUpdateAnimBg="0"/>
      <p:bldP spid="34865" grpId="0" animBg="1" autoUpdateAnimBg="0"/>
      <p:bldP spid="34866" grpId="0" animBg="1" autoUpdateAnimBg="0"/>
      <p:bldP spid="34867" grpId="0" animBg="1" autoUpdateAnimBg="0"/>
      <p:bldP spid="34868" grpId="0" animBg="1" autoUpdateAnimBg="0"/>
      <p:bldP spid="34869" grpId="0" animBg="1" autoUpdateAnimBg="0"/>
      <p:bldP spid="34870" grpId="0" animBg="1" autoUpdateAnimBg="0"/>
      <p:bldP spid="34871" grpId="0" animBg="1" autoUpdateAnimBg="0"/>
      <p:bldP spid="34872" grpId="0" animBg="1" autoUpdateAnimBg="0"/>
      <p:bldP spid="34873" grpId="0" animBg="1" autoUpdateAnimBg="0"/>
      <p:bldP spid="34874" grpId="0" animBg="1" autoUpdateAnimBg="0"/>
      <p:bldP spid="34875" grpId="0" animBg="1" autoUpdateAnimBg="0"/>
      <p:bldP spid="34876" grpId="0" animBg="1" autoUpdateAnimBg="0"/>
      <p:bldP spid="34877" grpId="0" animBg="1" autoUpdateAnimBg="0"/>
      <p:bldP spid="34878" grpId="0" animBg="1" autoUpdateAnimBg="0"/>
      <p:bldP spid="34879" grpId="0" autoUpdateAnimBg="0"/>
      <p:bldP spid="34880" grpId="0" autoUpdateAnimBg="0"/>
      <p:bldP spid="34881" grpId="0" autoUpdateAnimBg="0"/>
      <p:bldP spid="34882" grpId="0" autoUpdateAnimBg="0"/>
      <p:bldP spid="34883" grpId="0" autoUpdateAnimBg="0"/>
      <p:bldP spid="34884" grpId="0" autoUpdateAnimBg="0"/>
      <p:bldP spid="34885" grpId="0" autoUpdateAnimBg="0"/>
      <p:bldP spid="34886" grpId="0" autoUpdateAnimBg="0"/>
      <p:bldP spid="3488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195735" y="4941168"/>
            <a:ext cx="4457313" cy="369332"/>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latin typeface="arial" panose="020B0604020202020204" pitchFamily="34" charset="0"/>
              </a:rPr>
              <a:t>                  </a:t>
            </a:r>
            <a:endParaRPr lang="zh-CN" altLang="en-US" sz="1400" b="1" dirty="0">
              <a:solidFill>
                <a:schemeClr val="tx1"/>
              </a:solidFill>
            </a:endParaRPr>
          </a:p>
        </p:txBody>
      </p:sp>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6516A4E-A32F-47A2-8CE2-01DE90555268}" type="slidenum">
              <a:rPr lang="zh-CN" altLang="en-US">
                <a:latin typeface="Verdana" panose="020B0604030504040204" pitchFamily="34" charset="0"/>
                <a:ea typeface="宋体" panose="02010600030101010101" pitchFamily="2" charset="-122"/>
              </a:rPr>
              <a:pPr/>
              <a:t>35</a:t>
            </a:fld>
            <a:endParaRPr lang="en-US" altLang="zh-CN">
              <a:latin typeface="Verdana" panose="020B0604030504040204" pitchFamily="34" charset="0"/>
              <a:ea typeface="宋体" panose="02010600030101010101" pitchFamily="2" charset="-122"/>
            </a:endParaRPr>
          </a:p>
        </p:txBody>
      </p:sp>
      <p:sp>
        <p:nvSpPr>
          <p:cNvPr id="35843" name="Rectangle 3"/>
          <p:cNvSpPr>
            <a:spLocks noGrp="1" noChangeArrowheads="1"/>
          </p:cNvSpPr>
          <p:nvPr>
            <p:ph type="body" idx="1"/>
          </p:nvPr>
        </p:nvSpPr>
        <p:spPr>
          <a:xfrm>
            <a:off x="564522" y="1700808"/>
            <a:ext cx="8353425" cy="2879725"/>
          </a:xfrm>
        </p:spPr>
        <p:txBody>
          <a:bodyPr/>
          <a:lstStyle/>
          <a:p>
            <a:pPr eaLnBrk="1" hangingPunct="1">
              <a:spcBef>
                <a:spcPts val="1200"/>
              </a:spcBef>
              <a:buClr>
                <a:srgbClr val="FF0000"/>
              </a:buClr>
              <a:buFont typeface="Wingdings" panose="05000000000000000000" pitchFamily="2" charset="2"/>
              <a:buChar char="n"/>
            </a:pPr>
            <a:r>
              <a:rPr lang="zh-CN" altLang="en-US" sz="2600" dirty="0"/>
              <a:t>时间复杂度：</a:t>
            </a:r>
          </a:p>
          <a:p>
            <a:pPr lvl="1" eaLnBrk="1" hangingPunct="1">
              <a:spcBef>
                <a:spcPts val="1200"/>
              </a:spcBef>
              <a:buClr>
                <a:srgbClr val="FF0000"/>
              </a:buClr>
            </a:pPr>
            <a:r>
              <a:rPr lang="zh-CN" altLang="en-US" sz="2600" dirty="0"/>
              <a:t>过程分析</a:t>
            </a:r>
          </a:p>
          <a:p>
            <a:pPr lvl="1" eaLnBrk="1" hangingPunct="1">
              <a:spcBef>
                <a:spcPts val="1200"/>
              </a:spcBef>
              <a:buClr>
                <a:srgbClr val="FF0000"/>
              </a:buClr>
            </a:pPr>
            <a:r>
              <a:rPr lang="en-US" altLang="zh-CN" sz="2600" dirty="0"/>
              <a:t>O(log</a:t>
            </a:r>
            <a:r>
              <a:rPr lang="en-US" altLang="zh-CN" sz="2600" baseline="-25000" dirty="0"/>
              <a:t>2</a:t>
            </a:r>
            <a:r>
              <a:rPr lang="en-US" altLang="zh-CN" sz="2600" dirty="0"/>
              <a:t>n)</a:t>
            </a:r>
          </a:p>
          <a:p>
            <a:pPr eaLnBrk="1" hangingPunct="1">
              <a:spcBef>
                <a:spcPts val="1200"/>
              </a:spcBef>
              <a:buClr>
                <a:srgbClr val="FF0000"/>
              </a:buClr>
              <a:buFont typeface="Wingdings" panose="05000000000000000000" pitchFamily="2" charset="2"/>
              <a:buChar char="n"/>
            </a:pPr>
            <a:r>
              <a:rPr lang="zh-CN" altLang="en-US" sz="2600" dirty="0"/>
              <a:t>辅助空间为</a:t>
            </a:r>
            <a:r>
              <a:rPr lang="en-US" altLang="zh-CN" sz="2600" dirty="0"/>
              <a:t>n-1, </a:t>
            </a:r>
            <a:r>
              <a:rPr lang="zh-CN" altLang="en-US" sz="2600" dirty="0"/>
              <a:t>空间复杂度为</a:t>
            </a:r>
            <a:r>
              <a:rPr lang="en-US" altLang="zh-CN" sz="2600" dirty="0"/>
              <a:t>O(n-1).</a:t>
            </a:r>
          </a:p>
          <a:p>
            <a:pPr eaLnBrk="1" hangingPunct="1">
              <a:spcBef>
                <a:spcPts val="1200"/>
              </a:spcBef>
              <a:buClr>
                <a:srgbClr val="FF0000"/>
              </a:buClr>
              <a:buFont typeface="Wingdings" panose="05000000000000000000" pitchFamily="2" charset="2"/>
              <a:buChar char="n"/>
            </a:pPr>
            <a:r>
              <a:rPr lang="zh-CN" altLang="en-US" sz="2600" dirty="0"/>
              <a:t>缺点：辅助存储空间较多、最大值进行多余的比较。 </a:t>
            </a:r>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271746" y="978455"/>
            <a:ext cx="3716082"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锦标赛排序算法分析</a:t>
            </a:r>
            <a:endParaRPr lang="zh-CN" altLang="en-US" sz="2800" b="1" dirty="0">
              <a:solidFill>
                <a:srgbClr val="3378CB"/>
              </a:solidFill>
              <a:latin typeface="Times New Roman" panose="02020603050405020304" pitchFamily="18" charset="0"/>
              <a:ea typeface="仿宋" panose="02010609060101010101" pitchFamily="49" charset="-122"/>
            </a:endParaRPr>
          </a:p>
        </p:txBody>
      </p:sp>
      <p:sp>
        <p:nvSpPr>
          <p:cNvPr id="2" name="矩形 1"/>
          <p:cNvSpPr/>
          <p:nvPr/>
        </p:nvSpPr>
        <p:spPr>
          <a:xfrm>
            <a:off x="2195736" y="4941168"/>
            <a:ext cx="4647426" cy="369332"/>
          </a:xfrm>
          <a:prstGeom prst="rect">
            <a:avLst/>
          </a:prstGeom>
        </p:spPr>
        <p:txBody>
          <a:bodyPr wrap="none">
            <a:spAutoFit/>
          </a:bodyPr>
          <a:lstStyle/>
          <a:p>
            <a:r>
              <a:rPr lang="zh-CN" altLang="en-US" dirty="0">
                <a:solidFill>
                  <a:srgbClr val="333333"/>
                </a:solidFill>
                <a:latin typeface="Times New Roman" panose="02020603050405020304" pitchFamily="18" charset="0"/>
                <a:ea typeface="仿宋" panose="02010609060101010101" pitchFamily="49" charset="-122"/>
              </a:rPr>
              <a:t>为了弥补这些缺点，</a:t>
            </a:r>
            <a:r>
              <a:rPr lang="en-US" altLang="zh-CN" b="1" dirty="0">
                <a:solidFill>
                  <a:srgbClr val="0000FF"/>
                </a:solidFill>
                <a:latin typeface="Times New Roman" panose="02020603050405020304" pitchFamily="18" charset="0"/>
                <a:ea typeface="仿宋" panose="02010609060101010101" pitchFamily="49" charset="-122"/>
              </a:rPr>
              <a:t>1964</a:t>
            </a:r>
            <a:r>
              <a:rPr lang="zh-CN" altLang="en-US" b="1" dirty="0">
                <a:solidFill>
                  <a:srgbClr val="0000FF"/>
                </a:solidFill>
                <a:latin typeface="Times New Roman" panose="02020603050405020304" pitchFamily="18" charset="0"/>
                <a:ea typeface="仿宋" panose="02010609060101010101" pitchFamily="49" charset="-122"/>
              </a:rPr>
              <a:t>年，堆排序诞生</a:t>
            </a:r>
            <a:r>
              <a:rPr lang="zh-CN" altLang="en-US" dirty="0">
                <a:solidFill>
                  <a:srgbClr val="333333"/>
                </a:solidFill>
                <a:latin typeface="Times New Roman" panose="02020603050405020304" pitchFamily="18" charset="0"/>
                <a:ea typeface="仿宋" panose="02010609060101010101" pitchFamily="49" charset="-122"/>
              </a:rPr>
              <a:t>。</a:t>
            </a:r>
            <a:endParaRPr lang="zh-CN" altLang="en-US"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3258487714"/>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8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BF0FC60-B4BB-4377-9AAE-47884D96BDFB}" type="slidenum">
              <a:rPr lang="zh-CN" altLang="en-US">
                <a:latin typeface="Verdana" panose="020B0604030504040204" pitchFamily="34" charset="0"/>
                <a:ea typeface="宋体" panose="02010600030101010101" pitchFamily="2" charset="-122"/>
              </a:rPr>
              <a:pPr/>
              <a:t>36</a:t>
            </a:fld>
            <a:endParaRPr lang="en-US" altLang="zh-CN">
              <a:latin typeface="Verdana" panose="020B0604030504040204" pitchFamily="34" charset="0"/>
              <a:ea typeface="宋体" panose="02010600030101010101" pitchFamily="2" charset="-122"/>
            </a:endParaRPr>
          </a:p>
        </p:txBody>
      </p:sp>
      <p:sp>
        <p:nvSpPr>
          <p:cNvPr id="36867" name="Rectangle 3"/>
          <p:cNvSpPr>
            <a:spLocks noGrp="1" noChangeArrowheads="1"/>
          </p:cNvSpPr>
          <p:nvPr>
            <p:ph type="body" idx="1"/>
          </p:nvPr>
        </p:nvSpPr>
        <p:spPr>
          <a:xfrm>
            <a:off x="623887" y="1340065"/>
            <a:ext cx="8062913" cy="4752975"/>
          </a:xfrm>
        </p:spPr>
        <p:txBody>
          <a:bodyPr/>
          <a:lstStyle/>
          <a:p>
            <a:pPr eaLnBrk="1" hangingPunct="1">
              <a:buFont typeface="Wingdings" panose="05000000000000000000" pitchFamily="2" charset="2"/>
              <a:buNone/>
            </a:pPr>
            <a:r>
              <a:rPr lang="zh-CN" altLang="en-US" sz="2000" b="1" dirty="0">
                <a:solidFill>
                  <a:srgbClr val="FF0000"/>
                </a:solidFill>
                <a:cs typeface="Times New Roman" panose="02020603050405020304" pitchFamily="18" charset="0"/>
              </a:rPr>
              <a:t>堆排序：</a:t>
            </a:r>
            <a:r>
              <a:rPr lang="zh-CN" altLang="en-US" sz="2000" b="1" dirty="0">
                <a:cs typeface="Times New Roman" panose="02020603050405020304" pitchFamily="18" charset="0"/>
              </a:rPr>
              <a:t>利用</a:t>
            </a:r>
            <a:r>
              <a:rPr lang="zh-CN" altLang="en-US" sz="2000" b="1" dirty="0">
                <a:solidFill>
                  <a:srgbClr val="FF0000"/>
                </a:solidFill>
                <a:cs typeface="Times New Roman" panose="02020603050405020304" pitchFamily="18" charset="0"/>
              </a:rPr>
              <a:t>堆</a:t>
            </a:r>
            <a:r>
              <a:rPr lang="zh-CN" altLang="en-US" sz="2000" b="1" dirty="0">
                <a:cs typeface="Times New Roman" panose="02020603050405020304" pitchFamily="18" charset="0"/>
              </a:rPr>
              <a:t>进行的排序。</a:t>
            </a:r>
          </a:p>
          <a:p>
            <a:pPr eaLnBrk="1" hangingPunct="1">
              <a:buFont typeface="Wingdings" panose="05000000000000000000" pitchFamily="2" charset="2"/>
              <a:buNone/>
            </a:pPr>
            <a:r>
              <a:rPr lang="zh-CN" altLang="en-US" sz="2000" b="1" dirty="0">
                <a:solidFill>
                  <a:srgbClr val="3366CC"/>
                </a:solidFill>
                <a:cs typeface="Times New Roman" panose="02020603050405020304" pitchFamily="18" charset="0"/>
              </a:rPr>
              <a:t>定义：</a:t>
            </a:r>
            <a:r>
              <a:rPr lang="zh-CN" altLang="en-US" sz="2000" b="1" dirty="0">
                <a:cs typeface="Times New Roman" panose="02020603050405020304" pitchFamily="18" charset="0"/>
              </a:rPr>
              <a:t>称</a:t>
            </a:r>
            <a:r>
              <a:rPr lang="en-US" altLang="zh-CN" sz="2000" b="1" dirty="0">
                <a:cs typeface="Times New Roman" panose="02020603050405020304" pitchFamily="18" charset="0"/>
              </a:rPr>
              <a:t>n</a:t>
            </a:r>
            <a:r>
              <a:rPr lang="zh-CN" altLang="en-US" sz="2000" b="1" dirty="0">
                <a:cs typeface="Times New Roman" panose="02020603050405020304" pitchFamily="18" charset="0"/>
              </a:rPr>
              <a:t>个元素组成的序列</a:t>
            </a:r>
            <a:r>
              <a:rPr lang="en-US" altLang="zh-CN" sz="2000" b="1" dirty="0">
                <a:cs typeface="Times New Roman" panose="02020603050405020304" pitchFamily="18" charset="0"/>
              </a:rPr>
              <a:t>(</a:t>
            </a:r>
            <a:r>
              <a:rPr lang="en-US" altLang="zh-CN" sz="2000" b="1" i="1" dirty="0">
                <a:cs typeface="Times New Roman" panose="02020603050405020304" pitchFamily="18" charset="0"/>
              </a:rPr>
              <a:t>a</a:t>
            </a:r>
            <a:r>
              <a:rPr lang="en-US" altLang="zh-CN" sz="2000" b="1" baseline="-30000" dirty="0">
                <a:cs typeface="Times New Roman" panose="02020603050405020304" pitchFamily="18" charset="0"/>
              </a:rPr>
              <a:t>1</a:t>
            </a:r>
            <a:r>
              <a:rPr lang="en-US" altLang="zh-CN" sz="2000" b="1" dirty="0">
                <a:cs typeface="Times New Roman" panose="02020603050405020304" pitchFamily="18" charset="0"/>
              </a:rPr>
              <a:t>, </a:t>
            </a:r>
            <a:r>
              <a:rPr lang="en-US" altLang="zh-CN" sz="2000" b="1" i="1" dirty="0">
                <a:cs typeface="Times New Roman" panose="02020603050405020304" pitchFamily="18" charset="0"/>
              </a:rPr>
              <a:t>a</a:t>
            </a:r>
            <a:r>
              <a:rPr lang="en-US" altLang="zh-CN" sz="2000" b="1" baseline="-30000" dirty="0">
                <a:cs typeface="Times New Roman" panose="02020603050405020304" pitchFamily="18" charset="0"/>
              </a:rPr>
              <a:t>2</a:t>
            </a:r>
            <a:r>
              <a:rPr lang="en-US" altLang="zh-CN" sz="2000" b="1" dirty="0">
                <a:cs typeface="Times New Roman" panose="02020603050405020304" pitchFamily="18" charset="0"/>
              </a:rPr>
              <a:t>, …</a:t>
            </a:r>
            <a:r>
              <a:rPr lang="zh-CN" altLang="en-US" sz="2000" b="1" dirty="0">
                <a:cs typeface="Times New Roman" panose="02020603050405020304" pitchFamily="18" charset="0"/>
              </a:rPr>
              <a:t>，</a:t>
            </a:r>
            <a:r>
              <a:rPr lang="en-US" altLang="zh-CN" sz="2000" b="1" i="1" dirty="0">
                <a:cs typeface="Times New Roman" panose="02020603050405020304" pitchFamily="18" charset="0"/>
              </a:rPr>
              <a:t>a</a:t>
            </a:r>
            <a:r>
              <a:rPr lang="en-US" altLang="zh-CN" sz="2000" b="1" i="1" baseline="-30000" dirty="0">
                <a:cs typeface="Times New Roman" panose="02020603050405020304" pitchFamily="18" charset="0"/>
              </a:rPr>
              <a:t>n</a:t>
            </a:r>
            <a:r>
              <a:rPr lang="en-US" altLang="zh-CN" sz="2000" b="1" dirty="0">
                <a:cs typeface="Times New Roman" panose="02020603050405020304" pitchFamily="18" charset="0"/>
              </a:rPr>
              <a:t>) </a:t>
            </a:r>
            <a:r>
              <a:rPr lang="zh-CN" altLang="en-US" sz="2000" b="1" dirty="0">
                <a:cs typeface="Times New Roman" panose="02020603050405020304" pitchFamily="18" charset="0"/>
              </a:rPr>
              <a:t>为</a:t>
            </a:r>
            <a:r>
              <a:rPr lang="zh-CN" altLang="en-US" sz="2000" b="1" dirty="0">
                <a:solidFill>
                  <a:srgbClr val="FF0000"/>
                </a:solidFill>
                <a:cs typeface="Times New Roman" panose="02020603050405020304" pitchFamily="18" charset="0"/>
              </a:rPr>
              <a:t>堆，</a:t>
            </a:r>
          </a:p>
          <a:p>
            <a:pPr eaLnBrk="1" hangingPunct="1">
              <a:buFont typeface="Wingdings" panose="05000000000000000000" pitchFamily="2" charset="2"/>
              <a:buNone/>
            </a:pPr>
            <a:r>
              <a:rPr lang="zh-CN" altLang="en-US" sz="2000" b="1" dirty="0">
                <a:cs typeface="Times New Roman" panose="02020603050405020304" pitchFamily="18" charset="0"/>
              </a:rPr>
              <a:t>  当且仅当满足下面关系。（其中</a:t>
            </a:r>
            <a:r>
              <a:rPr lang="en-US" altLang="zh-CN" sz="2000" b="1" dirty="0" err="1">
                <a:cs typeface="Times New Roman" panose="02020603050405020304" pitchFamily="18" charset="0"/>
              </a:rPr>
              <a:t>k</a:t>
            </a:r>
            <a:r>
              <a:rPr lang="en-US" altLang="zh-CN" sz="2000" b="1" baseline="-30000" dirty="0" err="1">
                <a:cs typeface="Times New Roman" panose="02020603050405020304" pitchFamily="18" charset="0"/>
              </a:rPr>
              <a:t>i</a:t>
            </a:r>
            <a:r>
              <a:rPr lang="zh-CN" altLang="en-US" sz="2000" b="1" dirty="0">
                <a:cs typeface="Times New Roman" panose="02020603050405020304" pitchFamily="18" charset="0"/>
              </a:rPr>
              <a:t>是元素</a:t>
            </a:r>
            <a:r>
              <a:rPr lang="en-US" altLang="zh-CN" sz="2000" b="1" dirty="0" err="1">
                <a:cs typeface="Times New Roman" panose="02020603050405020304" pitchFamily="18" charset="0"/>
              </a:rPr>
              <a:t>a</a:t>
            </a:r>
            <a:r>
              <a:rPr lang="en-US" altLang="zh-CN" sz="2000" b="1" baseline="-30000" dirty="0" err="1">
                <a:cs typeface="Times New Roman" panose="02020603050405020304" pitchFamily="18" charset="0"/>
              </a:rPr>
              <a:t>i</a:t>
            </a:r>
            <a:r>
              <a:rPr lang="zh-CN" altLang="en-US" sz="2000" b="1" dirty="0">
                <a:cs typeface="Times New Roman" panose="02020603050405020304" pitchFamily="18" charset="0"/>
              </a:rPr>
              <a:t>的关键字） </a:t>
            </a:r>
          </a:p>
          <a:p>
            <a:pPr eaLnBrk="1" hangingPunct="1">
              <a:buFont typeface="Wingdings" panose="05000000000000000000" pitchFamily="2" charset="2"/>
              <a:buNone/>
            </a:pPr>
            <a:r>
              <a:rPr lang="zh-CN" altLang="en-US" sz="2000" b="1" dirty="0">
                <a:cs typeface="Times New Roman" panose="02020603050405020304" pitchFamily="18" charset="0"/>
              </a:rPr>
              <a:t>     	（</a:t>
            </a:r>
            <a:r>
              <a:rPr lang="en-US" altLang="zh-CN" sz="2000" b="1" dirty="0">
                <a:cs typeface="Times New Roman" panose="02020603050405020304" pitchFamily="18" charset="0"/>
              </a:rPr>
              <a:t>1</a:t>
            </a:r>
            <a:r>
              <a:rPr lang="zh-CN" altLang="en-US" sz="2000" b="1" dirty="0">
                <a:cs typeface="Times New Roman" panose="02020603050405020304" pitchFamily="18" charset="0"/>
              </a:rPr>
              <a:t>） </a:t>
            </a:r>
            <a:r>
              <a:rPr lang="en-US" altLang="zh-CN" sz="2000" b="1" dirty="0">
                <a:cs typeface="Times New Roman" panose="02020603050405020304" pitchFamily="18" charset="0"/>
              </a:rPr>
              <a:t>k</a:t>
            </a:r>
            <a:r>
              <a:rPr lang="en-US" altLang="zh-CN" sz="2000" b="1" baseline="-30000" dirty="0">
                <a:cs typeface="Times New Roman" panose="02020603050405020304" pitchFamily="18" charset="0"/>
              </a:rPr>
              <a:t>i</a:t>
            </a:r>
            <a:r>
              <a:rPr lang="en-US" altLang="zh-CN" sz="2000" b="1" dirty="0">
                <a:cs typeface="Times New Roman" panose="02020603050405020304" pitchFamily="18" charset="0"/>
              </a:rPr>
              <a:t>≤k</a:t>
            </a:r>
            <a:r>
              <a:rPr lang="en-US" altLang="zh-CN" sz="2000" b="1" baseline="-30000" dirty="0">
                <a:cs typeface="Times New Roman" panose="02020603050405020304" pitchFamily="18" charset="0"/>
              </a:rPr>
              <a:t>2i</a:t>
            </a:r>
            <a:r>
              <a:rPr lang="en-US" altLang="zh-CN" sz="2000" b="1" dirty="0">
                <a:cs typeface="Times New Roman" panose="02020603050405020304" pitchFamily="18" charset="0"/>
              </a:rPr>
              <a:t>   ;  k</a:t>
            </a:r>
            <a:r>
              <a:rPr lang="en-US" altLang="zh-CN" sz="2000" b="1" baseline="-30000" dirty="0">
                <a:cs typeface="Times New Roman" panose="02020603050405020304" pitchFamily="18" charset="0"/>
              </a:rPr>
              <a:t>i</a:t>
            </a:r>
            <a:r>
              <a:rPr lang="en-US" altLang="zh-CN" sz="2000" b="1" dirty="0">
                <a:cs typeface="Times New Roman" panose="02020603050405020304" pitchFamily="18" charset="0"/>
              </a:rPr>
              <a:t>≤k</a:t>
            </a:r>
            <a:r>
              <a:rPr lang="en-US" altLang="zh-CN" sz="2000" b="1" baseline="-30000" dirty="0">
                <a:cs typeface="Times New Roman" panose="02020603050405020304" pitchFamily="18" charset="0"/>
              </a:rPr>
              <a:t>2i+1</a:t>
            </a:r>
            <a:r>
              <a:rPr lang="en-US" altLang="zh-CN" sz="2000" b="1" dirty="0">
                <a:cs typeface="Times New Roman" panose="02020603050405020304" pitchFamily="18" charset="0"/>
              </a:rPr>
              <a:t>  </a:t>
            </a:r>
          </a:p>
          <a:p>
            <a:pPr eaLnBrk="1" hangingPunct="1">
              <a:buFont typeface="Wingdings" panose="05000000000000000000" pitchFamily="2" charset="2"/>
              <a:buNone/>
            </a:pPr>
            <a:r>
              <a:rPr lang="en-US" altLang="zh-CN" sz="2000" b="1" dirty="0">
                <a:cs typeface="Times New Roman" panose="02020603050405020304" pitchFamily="18" charset="0"/>
              </a:rPr>
              <a:t>    </a:t>
            </a:r>
            <a:r>
              <a:rPr lang="zh-CN" altLang="en-US" sz="2000" b="1" dirty="0">
                <a:cs typeface="Times New Roman" panose="02020603050405020304" pitchFamily="18" charset="0"/>
              </a:rPr>
              <a:t>或 	   </a:t>
            </a:r>
          </a:p>
          <a:p>
            <a:pPr eaLnBrk="1" hangingPunct="1">
              <a:buFont typeface="Wingdings" panose="05000000000000000000" pitchFamily="2" charset="2"/>
              <a:buNone/>
            </a:pPr>
            <a:r>
              <a:rPr lang="zh-CN" altLang="en-US" sz="2000" b="1" dirty="0">
                <a:cs typeface="Times New Roman" panose="02020603050405020304" pitchFamily="18" charset="0"/>
              </a:rPr>
              <a:t>       （</a:t>
            </a:r>
            <a:r>
              <a:rPr lang="en-US" altLang="zh-CN" sz="2000" b="1" dirty="0">
                <a:cs typeface="Times New Roman" panose="02020603050405020304" pitchFamily="18" charset="0"/>
              </a:rPr>
              <a:t>2</a:t>
            </a:r>
            <a:r>
              <a:rPr lang="zh-CN" altLang="en-US" sz="2000" b="1" dirty="0">
                <a:cs typeface="Times New Roman" panose="02020603050405020304" pitchFamily="18" charset="0"/>
              </a:rPr>
              <a:t>） </a:t>
            </a:r>
            <a:r>
              <a:rPr lang="en-US" altLang="zh-CN" sz="2000" b="1" dirty="0">
                <a:cs typeface="Times New Roman" panose="02020603050405020304" pitchFamily="18" charset="0"/>
              </a:rPr>
              <a:t>k</a:t>
            </a:r>
            <a:r>
              <a:rPr lang="en-US" altLang="zh-CN" sz="2000" b="1" baseline="-30000" dirty="0">
                <a:cs typeface="Times New Roman" panose="02020603050405020304" pitchFamily="18" charset="0"/>
              </a:rPr>
              <a:t>i</a:t>
            </a:r>
            <a:r>
              <a:rPr lang="en-US" altLang="zh-CN" sz="2000" b="1" dirty="0">
                <a:cs typeface="Times New Roman" panose="02020603050405020304" pitchFamily="18" charset="0"/>
              </a:rPr>
              <a:t>≥k</a:t>
            </a:r>
            <a:r>
              <a:rPr lang="en-US" altLang="zh-CN" sz="2000" b="1" baseline="-30000" dirty="0">
                <a:cs typeface="Times New Roman" panose="02020603050405020304" pitchFamily="18" charset="0"/>
              </a:rPr>
              <a:t>2i    </a:t>
            </a:r>
            <a:r>
              <a:rPr lang="en-US" altLang="zh-CN" sz="2000" b="1" dirty="0">
                <a:cs typeface="Times New Roman" panose="02020603050405020304" pitchFamily="18" charset="0"/>
              </a:rPr>
              <a:t>;</a:t>
            </a:r>
            <a:r>
              <a:rPr lang="en-US" altLang="zh-CN" sz="2000" b="1" baseline="-30000" dirty="0">
                <a:cs typeface="Times New Roman" panose="02020603050405020304" pitchFamily="18" charset="0"/>
              </a:rPr>
              <a:t>   </a:t>
            </a:r>
            <a:r>
              <a:rPr lang="en-US" altLang="zh-CN" sz="2000" b="1" dirty="0">
                <a:cs typeface="Times New Roman" panose="02020603050405020304" pitchFamily="18" charset="0"/>
              </a:rPr>
              <a:t>k</a:t>
            </a:r>
            <a:r>
              <a:rPr lang="en-US" altLang="zh-CN" sz="2000" b="1" baseline="-25000" dirty="0">
                <a:cs typeface="Times New Roman" panose="02020603050405020304" pitchFamily="18" charset="0"/>
              </a:rPr>
              <a:t>i</a:t>
            </a:r>
            <a:r>
              <a:rPr lang="en-US" altLang="zh-CN" sz="2000" b="1" dirty="0">
                <a:cs typeface="Times New Roman" panose="02020603050405020304" pitchFamily="18" charset="0"/>
              </a:rPr>
              <a:t>≥k</a:t>
            </a:r>
            <a:r>
              <a:rPr lang="en-US" altLang="zh-CN" sz="2000" b="1" baseline="-30000" dirty="0">
                <a:cs typeface="Times New Roman" panose="02020603050405020304" pitchFamily="18" charset="0"/>
              </a:rPr>
              <a:t>2i+1 </a:t>
            </a:r>
            <a:r>
              <a:rPr lang="en-US" altLang="zh-CN" sz="2000" b="1" dirty="0">
                <a:cs typeface="Times New Roman" panose="02020603050405020304" pitchFamily="18" charset="0"/>
              </a:rPr>
              <a:t>      		</a:t>
            </a:r>
            <a:r>
              <a:rPr lang="en-US" altLang="zh-CN" sz="2000" b="1" dirty="0"/>
              <a:t> ( 2i≤n</a:t>
            </a:r>
            <a:r>
              <a:rPr lang="zh-CN" altLang="en-US" sz="2000" b="1" dirty="0"/>
              <a:t>；</a:t>
            </a:r>
            <a:r>
              <a:rPr lang="en-US" altLang="zh-CN" sz="2000" b="1" dirty="0"/>
              <a:t>2i+1≤n)</a:t>
            </a:r>
          </a:p>
          <a:p>
            <a:pPr eaLnBrk="1" hangingPunct="1">
              <a:buClr>
                <a:srgbClr val="FF0000"/>
              </a:buClr>
            </a:pPr>
            <a:r>
              <a:rPr lang="zh-CN" altLang="en-US" sz="2000" b="1" dirty="0"/>
              <a:t>如果</a:t>
            </a:r>
            <a:r>
              <a:rPr lang="zh-CN" altLang="en-US" sz="2000" b="1" dirty="0">
                <a:latin typeface="宋体" panose="02010600030101010101" pitchFamily="2" charset="-122"/>
              </a:rPr>
              <a:t>将此序列对应到编号的完全二叉树，</a:t>
            </a:r>
            <a:r>
              <a:rPr lang="zh-CN" altLang="en-US" sz="2400" b="1" dirty="0">
                <a:latin typeface="宋体" panose="02010600030101010101" pitchFamily="2" charset="-122"/>
              </a:rPr>
              <a:t>    </a:t>
            </a:r>
          </a:p>
        </p:txBody>
      </p:sp>
      <p:grpSp>
        <p:nvGrpSpPr>
          <p:cNvPr id="2" name="Group 4"/>
          <p:cNvGrpSpPr>
            <a:grpSpLocks/>
          </p:cNvGrpSpPr>
          <p:nvPr/>
        </p:nvGrpSpPr>
        <p:grpSpPr bwMode="auto">
          <a:xfrm>
            <a:off x="1475656" y="3860949"/>
            <a:ext cx="5023888" cy="2592388"/>
            <a:chOff x="0" y="49"/>
            <a:chExt cx="2857" cy="1633"/>
          </a:xfrm>
        </p:grpSpPr>
        <p:grpSp>
          <p:nvGrpSpPr>
            <p:cNvPr id="35846" name="Group 5"/>
            <p:cNvGrpSpPr>
              <a:grpSpLocks/>
            </p:cNvGrpSpPr>
            <p:nvPr/>
          </p:nvGrpSpPr>
          <p:grpSpPr bwMode="auto">
            <a:xfrm>
              <a:off x="0" y="49"/>
              <a:ext cx="2857" cy="1633"/>
              <a:chOff x="0" y="50"/>
              <a:chExt cx="3084" cy="1685"/>
            </a:xfrm>
          </p:grpSpPr>
          <p:grpSp>
            <p:nvGrpSpPr>
              <p:cNvPr id="35849" name="Group 6"/>
              <p:cNvGrpSpPr>
                <a:grpSpLocks/>
              </p:cNvGrpSpPr>
              <p:nvPr/>
            </p:nvGrpSpPr>
            <p:grpSpPr bwMode="auto">
              <a:xfrm>
                <a:off x="147" y="227"/>
                <a:ext cx="2846" cy="1508"/>
                <a:chOff x="-34" y="0"/>
                <a:chExt cx="2846" cy="1508"/>
              </a:xfrm>
            </p:grpSpPr>
            <p:sp>
              <p:nvSpPr>
                <p:cNvPr id="35884" name="Line 28"/>
                <p:cNvSpPr>
                  <a:spLocks noChangeShapeType="1"/>
                </p:cNvSpPr>
                <p:nvPr/>
              </p:nvSpPr>
              <p:spPr bwMode="auto">
                <a:xfrm>
                  <a:off x="1968" y="929"/>
                  <a:ext cx="160" cy="38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6" name="Line 10"/>
                <p:cNvSpPr>
                  <a:spLocks noChangeShapeType="1"/>
                </p:cNvSpPr>
                <p:nvPr/>
              </p:nvSpPr>
              <p:spPr bwMode="auto">
                <a:xfrm>
                  <a:off x="816" y="547"/>
                  <a:ext cx="364" cy="29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3" name="Line 7"/>
                <p:cNvSpPr>
                  <a:spLocks noChangeShapeType="1"/>
                </p:cNvSpPr>
                <p:nvPr/>
              </p:nvSpPr>
              <p:spPr bwMode="auto">
                <a:xfrm flipH="1">
                  <a:off x="798" y="128"/>
                  <a:ext cx="746" cy="32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4" name="Line 8"/>
                <p:cNvSpPr>
                  <a:spLocks noChangeShapeType="1"/>
                </p:cNvSpPr>
                <p:nvPr/>
              </p:nvSpPr>
              <p:spPr bwMode="auto">
                <a:xfrm>
                  <a:off x="1724" y="129"/>
                  <a:ext cx="499" cy="28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5" name="Line 9"/>
                <p:cNvSpPr>
                  <a:spLocks noChangeShapeType="1"/>
                </p:cNvSpPr>
                <p:nvPr/>
              </p:nvSpPr>
              <p:spPr bwMode="auto">
                <a:xfrm flipH="1">
                  <a:off x="57" y="946"/>
                  <a:ext cx="164" cy="3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7" name="Line 11"/>
                <p:cNvSpPr>
                  <a:spLocks noChangeShapeType="1"/>
                </p:cNvSpPr>
                <p:nvPr/>
              </p:nvSpPr>
              <p:spPr bwMode="auto">
                <a:xfrm flipH="1">
                  <a:off x="337" y="560"/>
                  <a:ext cx="317" cy="24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8" name="Line 12"/>
                <p:cNvSpPr>
                  <a:spLocks noChangeShapeType="1"/>
                </p:cNvSpPr>
                <p:nvPr/>
              </p:nvSpPr>
              <p:spPr bwMode="auto">
                <a:xfrm>
                  <a:off x="2309" y="544"/>
                  <a:ext cx="335" cy="2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69" name="Line 13"/>
                <p:cNvSpPr>
                  <a:spLocks noChangeShapeType="1"/>
                </p:cNvSpPr>
                <p:nvPr/>
              </p:nvSpPr>
              <p:spPr bwMode="auto">
                <a:xfrm flipH="1">
                  <a:off x="1942" y="552"/>
                  <a:ext cx="204" cy="23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70" name="Oval 14"/>
                <p:cNvSpPr>
                  <a:spLocks noChangeArrowheads="1"/>
                </p:cNvSpPr>
                <p:nvPr/>
              </p:nvSpPr>
              <p:spPr bwMode="auto">
                <a:xfrm>
                  <a:off x="1542" y="0"/>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5871" name="Oval 15"/>
                <p:cNvSpPr>
                  <a:spLocks noChangeArrowheads="1"/>
                </p:cNvSpPr>
                <p:nvPr/>
              </p:nvSpPr>
              <p:spPr bwMode="auto">
                <a:xfrm>
                  <a:off x="642" y="425"/>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35872" name="Oval 16"/>
                <p:cNvSpPr>
                  <a:spLocks noChangeArrowheads="1"/>
                </p:cNvSpPr>
                <p:nvPr/>
              </p:nvSpPr>
              <p:spPr bwMode="auto">
                <a:xfrm>
                  <a:off x="2131" y="408"/>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35873" name="Oval 17"/>
                <p:cNvSpPr>
                  <a:spLocks noChangeArrowheads="1"/>
                </p:cNvSpPr>
                <p:nvPr/>
              </p:nvSpPr>
              <p:spPr bwMode="auto">
                <a:xfrm>
                  <a:off x="2630" y="771"/>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35874" name="Oval 18"/>
                <p:cNvSpPr>
                  <a:spLocks noChangeArrowheads="1"/>
                </p:cNvSpPr>
                <p:nvPr/>
              </p:nvSpPr>
              <p:spPr bwMode="auto">
                <a:xfrm>
                  <a:off x="1814" y="771"/>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35875" name="Oval 19"/>
                <p:cNvSpPr>
                  <a:spLocks noChangeArrowheads="1"/>
                </p:cNvSpPr>
                <p:nvPr/>
              </p:nvSpPr>
              <p:spPr bwMode="auto">
                <a:xfrm>
                  <a:off x="1134" y="816"/>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35876" name="Oval 20"/>
                <p:cNvSpPr>
                  <a:spLocks noChangeArrowheads="1"/>
                </p:cNvSpPr>
                <p:nvPr/>
              </p:nvSpPr>
              <p:spPr bwMode="auto">
                <a:xfrm>
                  <a:off x="-34" y="1319"/>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35877" name="Oval 21"/>
                <p:cNvSpPr>
                  <a:spLocks noChangeArrowheads="1"/>
                </p:cNvSpPr>
                <p:nvPr/>
              </p:nvSpPr>
              <p:spPr bwMode="auto">
                <a:xfrm>
                  <a:off x="499" y="1319"/>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35878" name="Oval 22"/>
                <p:cNvSpPr>
                  <a:spLocks noChangeArrowheads="1"/>
                </p:cNvSpPr>
                <p:nvPr/>
              </p:nvSpPr>
              <p:spPr bwMode="auto">
                <a:xfrm>
                  <a:off x="181" y="776"/>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35879" name="Line 23"/>
                <p:cNvSpPr>
                  <a:spLocks noChangeShapeType="1"/>
                </p:cNvSpPr>
                <p:nvPr/>
              </p:nvSpPr>
              <p:spPr bwMode="auto">
                <a:xfrm>
                  <a:off x="353" y="942"/>
                  <a:ext cx="183" cy="40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80" name="Line 24"/>
                <p:cNvSpPr>
                  <a:spLocks noChangeShapeType="1"/>
                </p:cNvSpPr>
                <p:nvPr/>
              </p:nvSpPr>
              <p:spPr bwMode="auto">
                <a:xfrm>
                  <a:off x="1306" y="967"/>
                  <a:ext cx="99" cy="34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81" name="Oval 25"/>
                <p:cNvSpPr>
                  <a:spLocks noChangeArrowheads="1"/>
                </p:cNvSpPr>
                <p:nvPr/>
              </p:nvSpPr>
              <p:spPr bwMode="auto">
                <a:xfrm>
                  <a:off x="1315" y="1315"/>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35882" name="Oval 26"/>
                <p:cNvSpPr>
                  <a:spLocks noChangeArrowheads="1"/>
                </p:cNvSpPr>
                <p:nvPr/>
              </p:nvSpPr>
              <p:spPr bwMode="auto">
                <a:xfrm>
                  <a:off x="862" y="1315"/>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Aft>
                      <a:spcPts val="600"/>
                    </a:spcAft>
                  </a:pP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35883" name="Line 27"/>
                <p:cNvSpPr>
                  <a:spLocks noChangeShapeType="1"/>
                </p:cNvSpPr>
                <p:nvPr/>
              </p:nvSpPr>
              <p:spPr bwMode="auto">
                <a:xfrm flipH="1">
                  <a:off x="976" y="959"/>
                  <a:ext cx="165" cy="35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35885" name="Oval 29"/>
                <p:cNvSpPr>
                  <a:spLocks noChangeArrowheads="1"/>
                </p:cNvSpPr>
                <p:nvPr/>
              </p:nvSpPr>
              <p:spPr bwMode="auto">
                <a:xfrm>
                  <a:off x="2041" y="1315"/>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13</a:t>
                  </a:r>
                </a:p>
              </p:txBody>
            </p:sp>
            <p:sp>
              <p:nvSpPr>
                <p:cNvPr id="35886" name="Oval 30"/>
                <p:cNvSpPr>
                  <a:spLocks noChangeArrowheads="1"/>
                </p:cNvSpPr>
                <p:nvPr/>
              </p:nvSpPr>
              <p:spPr bwMode="auto">
                <a:xfrm>
                  <a:off x="1588" y="1315"/>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12</a:t>
                  </a:r>
                </a:p>
              </p:txBody>
            </p:sp>
            <p:sp>
              <p:nvSpPr>
                <p:cNvPr id="35887" name="Line 31"/>
                <p:cNvSpPr>
                  <a:spLocks noChangeShapeType="1"/>
                </p:cNvSpPr>
                <p:nvPr/>
              </p:nvSpPr>
              <p:spPr bwMode="auto">
                <a:xfrm flipH="1">
                  <a:off x="1692" y="952"/>
                  <a:ext cx="168" cy="36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grpSp>
          <p:sp>
            <p:nvSpPr>
              <p:cNvPr id="35850" name="Oval 32"/>
              <p:cNvSpPr>
                <a:spLocks noChangeArrowheads="1"/>
              </p:cNvSpPr>
              <p:nvPr/>
            </p:nvSpPr>
            <p:spPr bwMode="auto">
              <a:xfrm>
                <a:off x="1665" y="50"/>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5851" name="Oval 33"/>
              <p:cNvSpPr>
                <a:spLocks noChangeArrowheads="1"/>
              </p:cNvSpPr>
              <p:nvPr/>
            </p:nvSpPr>
            <p:spPr bwMode="auto">
              <a:xfrm>
                <a:off x="725" y="363"/>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35852" name="Oval 34"/>
              <p:cNvSpPr>
                <a:spLocks noChangeArrowheads="1"/>
              </p:cNvSpPr>
              <p:nvPr/>
            </p:nvSpPr>
            <p:spPr bwMode="auto">
              <a:xfrm>
                <a:off x="2267" y="363"/>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35853" name="Oval 35"/>
              <p:cNvSpPr>
                <a:spLocks noChangeArrowheads="1"/>
              </p:cNvSpPr>
              <p:nvPr/>
            </p:nvSpPr>
            <p:spPr bwMode="auto">
              <a:xfrm>
                <a:off x="272" y="72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35854" name="Oval 36"/>
              <p:cNvSpPr>
                <a:spLocks noChangeArrowheads="1"/>
              </p:cNvSpPr>
              <p:nvPr/>
            </p:nvSpPr>
            <p:spPr bwMode="auto">
              <a:xfrm>
                <a:off x="1270" y="771"/>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35855" name="Oval 37"/>
              <p:cNvSpPr>
                <a:spLocks noChangeArrowheads="1"/>
              </p:cNvSpPr>
              <p:nvPr/>
            </p:nvSpPr>
            <p:spPr bwMode="auto">
              <a:xfrm>
                <a:off x="1905" y="771"/>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35856" name="Oval 38"/>
              <p:cNvSpPr>
                <a:spLocks noChangeArrowheads="1"/>
              </p:cNvSpPr>
              <p:nvPr/>
            </p:nvSpPr>
            <p:spPr bwMode="auto">
              <a:xfrm>
                <a:off x="2766" y="72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35857" name="Oval 39"/>
              <p:cNvSpPr>
                <a:spLocks noChangeArrowheads="1"/>
              </p:cNvSpPr>
              <p:nvPr/>
            </p:nvSpPr>
            <p:spPr bwMode="auto">
              <a:xfrm>
                <a:off x="0" y="1270"/>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35858" name="Oval 40"/>
              <p:cNvSpPr>
                <a:spLocks noChangeArrowheads="1"/>
              </p:cNvSpPr>
              <p:nvPr/>
            </p:nvSpPr>
            <p:spPr bwMode="auto">
              <a:xfrm>
                <a:off x="635" y="1270"/>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35859" name="Oval 41"/>
              <p:cNvSpPr>
                <a:spLocks noChangeArrowheads="1"/>
              </p:cNvSpPr>
              <p:nvPr/>
            </p:nvSpPr>
            <p:spPr bwMode="auto">
              <a:xfrm>
                <a:off x="965" y="1287"/>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35860" name="Oval 42"/>
              <p:cNvSpPr>
                <a:spLocks noChangeArrowheads="1"/>
              </p:cNvSpPr>
              <p:nvPr/>
            </p:nvSpPr>
            <p:spPr bwMode="auto">
              <a:xfrm>
                <a:off x="1496" y="131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35861" name="Oval 43"/>
              <p:cNvSpPr>
                <a:spLocks noChangeArrowheads="1"/>
              </p:cNvSpPr>
              <p:nvPr/>
            </p:nvSpPr>
            <p:spPr bwMode="auto">
              <a:xfrm>
                <a:off x="1693" y="126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12</a:t>
                </a:r>
              </a:p>
            </p:txBody>
          </p:sp>
          <p:sp>
            <p:nvSpPr>
              <p:cNvPr id="35862" name="Oval 44"/>
              <p:cNvSpPr>
                <a:spLocks noChangeArrowheads="1"/>
              </p:cNvSpPr>
              <p:nvPr/>
            </p:nvSpPr>
            <p:spPr bwMode="auto">
              <a:xfrm>
                <a:off x="2177" y="1270"/>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13</a:t>
                </a:r>
              </a:p>
            </p:txBody>
          </p:sp>
        </p:grpSp>
        <p:sp>
          <p:nvSpPr>
            <p:cNvPr id="35847" name="Oval 45"/>
            <p:cNvSpPr>
              <a:spLocks noChangeArrowheads="1"/>
            </p:cNvSpPr>
            <p:nvPr/>
          </p:nvSpPr>
          <p:spPr bwMode="auto">
            <a:xfrm>
              <a:off x="2616" y="1497"/>
              <a:ext cx="169" cy="181"/>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sz="1600">
                <a:latin typeface="Times New Roman" panose="02020603050405020304" pitchFamily="18" charset="0"/>
                <a:cs typeface="Times New Roman" panose="02020603050405020304" pitchFamily="18" charset="0"/>
              </a:endParaRPr>
            </a:p>
          </p:txBody>
        </p:sp>
        <p:sp>
          <p:nvSpPr>
            <p:cNvPr id="35848" name="Text Box 46"/>
            <p:cNvSpPr txBox="1">
              <a:spLocks noChangeArrowheads="1"/>
            </p:cNvSpPr>
            <p:nvPr/>
          </p:nvSpPr>
          <p:spPr bwMode="auto">
            <a:xfrm>
              <a:off x="2359" y="1451"/>
              <a:ext cx="31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49" name="组合 67"/>
          <p:cNvGrpSpPr/>
          <p:nvPr/>
        </p:nvGrpSpPr>
        <p:grpSpPr>
          <a:xfrm>
            <a:off x="-900608" y="116631"/>
            <a:ext cx="7091545" cy="751460"/>
            <a:chOff x="-549182" y="4194793"/>
            <a:chExt cx="7317240" cy="765717"/>
          </a:xfrm>
        </p:grpSpPr>
        <p:grpSp>
          <p:nvGrpSpPr>
            <p:cNvPr id="50" name="组合 106"/>
            <p:cNvGrpSpPr/>
            <p:nvPr/>
          </p:nvGrpSpPr>
          <p:grpSpPr>
            <a:xfrm>
              <a:off x="-549182" y="4194793"/>
              <a:ext cx="7317240" cy="765717"/>
              <a:chOff x="-558707" y="4194793"/>
              <a:chExt cx="7317240" cy="765717"/>
            </a:xfrm>
          </p:grpSpPr>
          <p:sp>
            <p:nvSpPr>
              <p:cNvPr id="5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3"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51" name="图片 50"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54" name="矩形 53"/>
          <p:cNvSpPr/>
          <p:nvPr/>
        </p:nvSpPr>
        <p:spPr>
          <a:xfrm>
            <a:off x="274012" y="911386"/>
            <a:ext cx="3358612"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堆排序</a:t>
            </a:r>
            <a:r>
              <a:rPr lang="en-US" altLang="zh-CN" sz="2800" b="1" dirty="0">
                <a:latin typeface="Times New Roman" panose="02020603050405020304" pitchFamily="18" charset="0"/>
                <a:ea typeface="仿宋" panose="02010609060101010101" pitchFamily="49" charset="-122"/>
              </a:rPr>
              <a:t>(</a:t>
            </a:r>
            <a:r>
              <a:rPr lang="en-US" altLang="zh-CN" sz="2800" b="1" dirty="0">
                <a:solidFill>
                  <a:srgbClr val="0000FF"/>
                </a:solidFill>
                <a:latin typeface="Times New Roman" panose="02020603050405020304" pitchFamily="18" charset="0"/>
                <a:ea typeface="仿宋" panose="02010609060101010101" pitchFamily="49" charset="-122"/>
              </a:rPr>
              <a:t>Heap Sort</a:t>
            </a:r>
            <a:r>
              <a:rPr lang="en-US" altLang="zh-CN" sz="2800" b="1" dirty="0">
                <a:latin typeface="Times New Roman" panose="02020603050405020304" pitchFamily="18" charset="0"/>
                <a:ea typeface="仿宋" panose="02010609060101010101" pitchFamily="49" charset="-122"/>
              </a:rPr>
              <a:t>)</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415470983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32" dur="500"/>
                                        <p:tgtEl>
                                          <p:spTgt spid="368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37" dur="500"/>
                                        <p:tgtEl>
                                          <p:spTgt spid="368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0A5953A-932C-40B2-9FB7-CDE26F81772A}" type="slidenum">
              <a:rPr lang="zh-CN" altLang="en-US">
                <a:latin typeface="Verdana" panose="020B0604030504040204" pitchFamily="34" charset="0"/>
                <a:ea typeface="宋体" panose="02010600030101010101" pitchFamily="2" charset="-122"/>
              </a:rPr>
              <a:pPr/>
              <a:t>37</a:t>
            </a:fld>
            <a:endParaRPr lang="en-US" altLang="zh-CN">
              <a:latin typeface="Verdana" panose="020B0604030504040204" pitchFamily="34" charset="0"/>
              <a:ea typeface="宋体" panose="02010600030101010101" pitchFamily="2" charset="-122"/>
            </a:endParaRPr>
          </a:p>
        </p:txBody>
      </p:sp>
      <p:sp>
        <p:nvSpPr>
          <p:cNvPr id="3789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endParaRPr lang="zh-CN" altLang="en-US" sz="24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24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24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24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24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2400" b="1" dirty="0">
              <a:latin typeface="宋体" panose="02010600030101010101" pitchFamily="2" charset="-122"/>
            </a:endParaRPr>
          </a:p>
          <a:p>
            <a:pPr eaLnBrk="1" hangingPunct="1">
              <a:buFont typeface="Wingdings" panose="05000000000000000000" pitchFamily="2" charset="2"/>
              <a:buNone/>
            </a:pPr>
            <a:r>
              <a:rPr lang="zh-CN" altLang="en-US" sz="2400" b="1" dirty="0">
                <a:latin typeface="宋体" panose="02010600030101010101" pitchFamily="2" charset="-122"/>
              </a:rPr>
              <a:t>  则堆的定义可用完全二叉树中的有关术语解释为： </a:t>
            </a:r>
          </a:p>
          <a:p>
            <a:pPr eaLnBrk="1" hangingPunct="1">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 </a:t>
            </a:r>
            <a:r>
              <a:rPr lang="zh-CN" altLang="en-US" sz="2400" b="1" dirty="0">
                <a:latin typeface="宋体" panose="02010600030101010101" pitchFamily="2" charset="-122"/>
              </a:rPr>
              <a:t>每一结点均不大于</a:t>
            </a:r>
            <a:r>
              <a:rPr lang="en-US" altLang="zh-CN" sz="2400" b="1" dirty="0">
                <a:latin typeface="宋体" panose="02010600030101010101" pitchFamily="2" charset="-122"/>
              </a:rPr>
              <a:t>(</a:t>
            </a:r>
            <a:r>
              <a:rPr lang="zh-CN" altLang="en-US" sz="2400" b="1" dirty="0">
                <a:latin typeface="宋体" panose="02010600030101010101" pitchFamily="2" charset="-122"/>
              </a:rPr>
              <a:t>或不小于）其左、右孩子结点的值。</a:t>
            </a:r>
          </a:p>
          <a:p>
            <a:pPr eaLnBrk="1" hangingPunct="1">
              <a:buClr>
                <a:srgbClr val="FF0000"/>
              </a:buClr>
              <a:buFont typeface="Wingdings" panose="05000000000000000000" pitchFamily="2" charset="2"/>
              <a:buChar char="n"/>
            </a:pPr>
            <a:r>
              <a:rPr lang="zh-CN" altLang="en-US" sz="2400" b="1" dirty="0">
                <a:latin typeface="宋体" panose="02010600030101010101" pitchFamily="2" charset="-122"/>
              </a:rPr>
              <a:t>若序列</a:t>
            </a:r>
            <a:r>
              <a:rPr lang="en-US" altLang="zh-CN" sz="2400" b="1" dirty="0">
                <a:latin typeface="宋体" panose="02010600030101010101" pitchFamily="2" charset="-122"/>
              </a:rPr>
              <a:t>(a</a:t>
            </a:r>
            <a:r>
              <a:rPr lang="en-US" altLang="zh-CN" sz="2400" b="1" baseline="-25000" dirty="0">
                <a:latin typeface="宋体" panose="02010600030101010101" pitchFamily="2" charset="-122"/>
              </a:rPr>
              <a:t>1</a:t>
            </a:r>
            <a:r>
              <a:rPr lang="en-US" altLang="zh-CN" sz="2400" b="1" dirty="0">
                <a:latin typeface="宋体" panose="02010600030101010101" pitchFamily="2" charset="-122"/>
              </a:rPr>
              <a:t>,a</a:t>
            </a:r>
            <a:r>
              <a:rPr lang="en-US" altLang="zh-CN" sz="2400" b="1" baseline="-25000" dirty="0">
                <a:latin typeface="宋体" panose="02010600030101010101" pitchFamily="2" charset="-122"/>
              </a:rPr>
              <a:t>2</a:t>
            </a:r>
            <a:r>
              <a:rPr lang="en-US" altLang="zh-CN" sz="2400" b="1" dirty="0">
                <a:latin typeface="宋体" panose="02010600030101010101" pitchFamily="2" charset="-122"/>
              </a:rPr>
              <a:t>,</a:t>
            </a:r>
            <a:r>
              <a:rPr lang="en-US" altLang="zh-CN" sz="2400" b="1" dirty="0">
                <a:latin typeface="CG Times" charset="0"/>
              </a:rPr>
              <a:t>…</a:t>
            </a:r>
            <a:r>
              <a:rPr lang="en-US" altLang="zh-CN" sz="2400" b="1" dirty="0">
                <a:latin typeface="宋体" panose="02010600030101010101" pitchFamily="2" charset="-122"/>
              </a:rPr>
              <a:t>,a</a:t>
            </a:r>
            <a:r>
              <a:rPr lang="en-US" altLang="zh-CN" sz="2400" b="1" baseline="-25000" dirty="0">
                <a:latin typeface="宋体" panose="02010600030101010101" pitchFamily="2" charset="-122"/>
              </a:rPr>
              <a:t>n</a:t>
            </a:r>
            <a:r>
              <a:rPr lang="en-US" altLang="zh-CN" sz="2400" b="1" dirty="0">
                <a:latin typeface="宋体" panose="02010600030101010101" pitchFamily="2" charset="-122"/>
              </a:rPr>
              <a:t>)</a:t>
            </a:r>
            <a:r>
              <a:rPr lang="zh-CN" altLang="en-US" sz="2400" b="1" dirty="0">
                <a:latin typeface="宋体" panose="02010600030101010101" pitchFamily="2" charset="-122"/>
              </a:rPr>
              <a:t>是堆，则堆顶</a:t>
            </a:r>
            <a:r>
              <a:rPr lang="en-US" altLang="zh-CN" sz="2400" b="1" dirty="0">
                <a:latin typeface="宋体" panose="02010600030101010101" pitchFamily="2" charset="-122"/>
              </a:rPr>
              <a:t>(</a:t>
            </a:r>
            <a:r>
              <a:rPr lang="zh-CN" altLang="en-US" sz="2400" b="1" dirty="0">
                <a:latin typeface="宋体" panose="02010600030101010101" pitchFamily="2" charset="-122"/>
              </a:rPr>
              <a:t>完全二叉树的根</a:t>
            </a:r>
            <a:r>
              <a:rPr lang="en-US" altLang="zh-CN" sz="2400" b="1" dirty="0">
                <a:latin typeface="宋体" panose="02010600030101010101" pitchFamily="2" charset="-122"/>
              </a:rPr>
              <a:t>)</a:t>
            </a:r>
            <a:r>
              <a:rPr lang="zh-CN" altLang="en-US" sz="2400" b="1" dirty="0">
                <a:latin typeface="宋体" panose="02010600030101010101" pitchFamily="2" charset="-122"/>
              </a:rPr>
              <a:t>必为序列中的最小或最大值。</a:t>
            </a:r>
          </a:p>
          <a:p>
            <a:pPr lvl="1" eaLnBrk="1" hangingPunct="1">
              <a:buClr>
                <a:srgbClr val="FF0000"/>
              </a:buClr>
            </a:pPr>
            <a:r>
              <a:rPr lang="zh-CN" altLang="en-US" sz="2200" b="1" dirty="0">
                <a:latin typeface="宋体" panose="02010600030101010101" pitchFamily="2" charset="-122"/>
              </a:rPr>
              <a:t>将根最大的堆称为</a:t>
            </a:r>
            <a:r>
              <a:rPr lang="zh-CN" altLang="en-US" sz="2200" b="1" dirty="0">
                <a:solidFill>
                  <a:srgbClr val="FF0000"/>
                </a:solidFill>
                <a:latin typeface="宋体" panose="02010600030101010101" pitchFamily="2" charset="-122"/>
              </a:rPr>
              <a:t>大根堆</a:t>
            </a:r>
            <a:r>
              <a:rPr lang="en-US" altLang="zh-CN" sz="2200" b="1" dirty="0">
                <a:solidFill>
                  <a:srgbClr val="3366CC"/>
                </a:solidFill>
                <a:latin typeface="宋体" panose="02010600030101010101" pitchFamily="2" charset="-122"/>
              </a:rPr>
              <a:t>(</a:t>
            </a:r>
            <a:r>
              <a:rPr lang="en-US" altLang="zh-CN" sz="2200" b="1" dirty="0">
                <a:solidFill>
                  <a:srgbClr val="0000FF"/>
                </a:solidFill>
                <a:latin typeface="宋体" panose="02010600030101010101" pitchFamily="2" charset="-122"/>
              </a:rPr>
              <a:t>Max Heap</a:t>
            </a:r>
            <a:r>
              <a:rPr lang="en-US" altLang="zh-CN" sz="2200" b="1" dirty="0">
                <a:solidFill>
                  <a:srgbClr val="3366CC"/>
                </a:solidFill>
                <a:latin typeface="宋体" panose="02010600030101010101" pitchFamily="2" charset="-122"/>
              </a:rPr>
              <a:t>)</a:t>
            </a:r>
            <a:r>
              <a:rPr lang="zh-CN" altLang="en-US" sz="2200" b="1" dirty="0">
                <a:latin typeface="宋体" panose="02010600030101010101" pitchFamily="2" charset="-122"/>
              </a:rPr>
              <a:t>，</a:t>
            </a:r>
          </a:p>
          <a:p>
            <a:pPr lvl="1" eaLnBrk="1" hangingPunct="1">
              <a:buClr>
                <a:srgbClr val="FF0000"/>
              </a:buClr>
            </a:pPr>
            <a:r>
              <a:rPr lang="zh-CN" altLang="en-US" sz="2200" b="1" dirty="0">
                <a:latin typeface="宋体" panose="02010600030101010101" pitchFamily="2" charset="-122"/>
              </a:rPr>
              <a:t>根最小的堆称为</a:t>
            </a:r>
            <a:r>
              <a:rPr lang="zh-CN" altLang="en-US" sz="2200" b="1" dirty="0">
                <a:solidFill>
                  <a:srgbClr val="FF0000"/>
                </a:solidFill>
                <a:latin typeface="宋体" panose="02010600030101010101" pitchFamily="2" charset="-122"/>
              </a:rPr>
              <a:t>小根堆</a:t>
            </a:r>
            <a:r>
              <a:rPr lang="en-US" altLang="zh-CN" sz="2200" b="1" dirty="0">
                <a:solidFill>
                  <a:srgbClr val="3366CC"/>
                </a:solidFill>
                <a:latin typeface="宋体" panose="02010600030101010101" pitchFamily="2" charset="-122"/>
              </a:rPr>
              <a:t>(</a:t>
            </a:r>
            <a:r>
              <a:rPr lang="en-US" altLang="zh-CN" sz="2200" b="1" dirty="0">
                <a:solidFill>
                  <a:srgbClr val="0000FF"/>
                </a:solidFill>
                <a:latin typeface="宋体" panose="02010600030101010101" pitchFamily="2" charset="-122"/>
              </a:rPr>
              <a:t>Min Heap</a:t>
            </a:r>
            <a:r>
              <a:rPr lang="en-US" altLang="zh-CN" sz="2200" b="1" dirty="0">
                <a:solidFill>
                  <a:srgbClr val="3366CC"/>
                </a:solidFill>
                <a:latin typeface="宋体" panose="02010600030101010101" pitchFamily="2" charset="-122"/>
              </a:rPr>
              <a:t>)</a:t>
            </a:r>
            <a:r>
              <a:rPr lang="en-US" altLang="zh-CN" sz="2200" b="1" dirty="0">
                <a:latin typeface="宋体" panose="02010600030101010101" pitchFamily="2" charset="-122"/>
              </a:rPr>
              <a:t>. </a:t>
            </a:r>
          </a:p>
          <a:p>
            <a:pPr eaLnBrk="1" hangingPunct="1">
              <a:lnSpc>
                <a:spcPct val="90000"/>
              </a:lnSpc>
            </a:pPr>
            <a:endParaRPr lang="zh-CN" altLang="en-US" dirty="0"/>
          </a:p>
        </p:txBody>
      </p:sp>
      <p:sp>
        <p:nvSpPr>
          <p:cNvPr id="37935" name="Text Box 47"/>
          <p:cNvSpPr txBox="1">
            <a:spLocks noChangeArrowheads="1"/>
          </p:cNvSpPr>
          <p:nvPr/>
        </p:nvSpPr>
        <p:spPr bwMode="auto">
          <a:xfrm>
            <a:off x="684213" y="2565400"/>
            <a:ext cx="2663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err="1">
                <a:ea typeface="宋体" panose="02010600030101010101" pitchFamily="2" charset="-122"/>
              </a:rPr>
              <a:t>i</a:t>
            </a:r>
            <a:r>
              <a:rPr lang="en-US" altLang="zh-CN" sz="2400" b="1" baseline="-25000" dirty="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ea typeface="宋体" panose="02010600030101010101" pitchFamily="2" charset="-122"/>
              </a:rPr>
              <a:t>2i</a:t>
            </a:r>
            <a:r>
              <a:rPr lang="en-US" altLang="zh-CN" sz="2400" b="1" dirty="0">
                <a:latin typeface="Times New Roman" panose="02020603050405020304" pitchFamily="18" charset="0"/>
                <a:ea typeface="宋体" panose="02010600030101010101" pitchFamily="2" charset="-122"/>
              </a:rPr>
              <a:t> ;  </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err="1">
                <a:ea typeface="宋体" panose="02010600030101010101" pitchFamily="2" charset="-122"/>
              </a:rPr>
              <a:t>i</a:t>
            </a:r>
            <a:r>
              <a:rPr lang="en-US" altLang="zh-CN" sz="2400" b="1" baseline="-25000" dirty="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t>
            </a:r>
            <a:r>
              <a:rPr lang="en-US" altLang="zh-CN" sz="2400" b="1" dirty="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ea typeface="宋体" panose="02010600030101010101" pitchFamily="2" charset="-122"/>
              </a:rPr>
              <a:t>2i+1</a:t>
            </a:r>
            <a:endParaRPr lang="zh-CN" altLang="en-US" sz="2400" b="1" baseline="-25000" dirty="0">
              <a:ea typeface="宋体" panose="02010600030101010101" pitchFamily="2" charset="-122"/>
            </a:endParaRPr>
          </a:p>
        </p:txBody>
      </p:sp>
      <p:grpSp>
        <p:nvGrpSpPr>
          <p:cNvPr id="50" name="组合 67"/>
          <p:cNvGrpSpPr/>
          <p:nvPr/>
        </p:nvGrpSpPr>
        <p:grpSpPr>
          <a:xfrm>
            <a:off x="-900608" y="116631"/>
            <a:ext cx="7091545" cy="751460"/>
            <a:chOff x="-549182" y="4194793"/>
            <a:chExt cx="7317240" cy="765717"/>
          </a:xfrm>
        </p:grpSpPr>
        <p:grpSp>
          <p:nvGrpSpPr>
            <p:cNvPr id="51" name="组合 106"/>
            <p:cNvGrpSpPr/>
            <p:nvPr/>
          </p:nvGrpSpPr>
          <p:grpSpPr>
            <a:xfrm>
              <a:off x="-549182" y="4194793"/>
              <a:ext cx="7317240" cy="765717"/>
              <a:chOff x="-558707" y="4194793"/>
              <a:chExt cx="7317240" cy="765717"/>
            </a:xfrm>
          </p:grpSpPr>
          <p:sp>
            <p:nvSpPr>
              <p:cNvPr id="53"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4"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52" name="图片 51"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55" name="矩形 54"/>
          <p:cNvSpPr/>
          <p:nvPr/>
        </p:nvSpPr>
        <p:spPr>
          <a:xfrm>
            <a:off x="378771" y="944989"/>
            <a:ext cx="1552028"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堆排序</a:t>
            </a:r>
            <a:endParaRPr lang="zh-CN" altLang="en-US" sz="2800" b="1" dirty="0">
              <a:solidFill>
                <a:srgbClr val="3378CB"/>
              </a:solidFill>
              <a:latin typeface="Times New Roman" panose="02020603050405020304" pitchFamily="18" charset="0"/>
              <a:ea typeface="仿宋" panose="02010609060101010101" pitchFamily="49" charset="-122"/>
            </a:endParaRPr>
          </a:p>
        </p:txBody>
      </p:sp>
      <p:grpSp>
        <p:nvGrpSpPr>
          <p:cNvPr id="56" name="Group 4"/>
          <p:cNvGrpSpPr>
            <a:grpSpLocks/>
          </p:cNvGrpSpPr>
          <p:nvPr/>
        </p:nvGrpSpPr>
        <p:grpSpPr bwMode="auto">
          <a:xfrm>
            <a:off x="3414713" y="868091"/>
            <a:ext cx="4468813" cy="2524125"/>
            <a:chOff x="42" y="49"/>
            <a:chExt cx="2815" cy="1590"/>
          </a:xfrm>
        </p:grpSpPr>
        <p:grpSp>
          <p:nvGrpSpPr>
            <p:cNvPr id="57" name="Group 5"/>
            <p:cNvGrpSpPr>
              <a:grpSpLocks/>
            </p:cNvGrpSpPr>
            <p:nvPr/>
          </p:nvGrpSpPr>
          <p:grpSpPr bwMode="auto">
            <a:xfrm>
              <a:off x="42" y="49"/>
              <a:ext cx="2815" cy="1590"/>
              <a:chOff x="42" y="50"/>
              <a:chExt cx="3042" cy="1641"/>
            </a:xfrm>
          </p:grpSpPr>
          <p:grpSp>
            <p:nvGrpSpPr>
              <p:cNvPr id="60" name="Group 6"/>
              <p:cNvGrpSpPr>
                <a:grpSpLocks/>
              </p:cNvGrpSpPr>
              <p:nvPr/>
            </p:nvGrpSpPr>
            <p:grpSpPr bwMode="auto">
              <a:xfrm>
                <a:off x="181" y="227"/>
                <a:ext cx="2742" cy="1464"/>
                <a:chOff x="0" y="0"/>
                <a:chExt cx="2742" cy="1464"/>
              </a:xfrm>
            </p:grpSpPr>
            <p:sp>
              <p:nvSpPr>
                <p:cNvPr id="98" name="Line 31"/>
                <p:cNvSpPr>
                  <a:spLocks noChangeShapeType="1"/>
                </p:cNvSpPr>
                <p:nvPr/>
              </p:nvSpPr>
              <p:spPr bwMode="auto">
                <a:xfrm flipH="1">
                  <a:off x="1692" y="952"/>
                  <a:ext cx="168" cy="36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94" name="Line 27"/>
                <p:cNvSpPr>
                  <a:spLocks noChangeShapeType="1"/>
                </p:cNvSpPr>
                <p:nvPr/>
              </p:nvSpPr>
              <p:spPr bwMode="auto">
                <a:xfrm flipH="1">
                  <a:off x="976" y="959"/>
                  <a:ext cx="165" cy="35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90" name="Line 23"/>
                <p:cNvSpPr>
                  <a:spLocks noChangeShapeType="1"/>
                </p:cNvSpPr>
                <p:nvPr/>
              </p:nvSpPr>
              <p:spPr bwMode="auto">
                <a:xfrm>
                  <a:off x="338" y="932"/>
                  <a:ext cx="221" cy="3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74" name="Line 10"/>
                <p:cNvSpPr>
                  <a:spLocks noChangeShapeType="1"/>
                </p:cNvSpPr>
                <p:nvPr/>
              </p:nvSpPr>
              <p:spPr bwMode="auto">
                <a:xfrm>
                  <a:off x="816" y="547"/>
                  <a:ext cx="364" cy="29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75" name="Line 7"/>
                <p:cNvSpPr>
                  <a:spLocks noChangeShapeType="1"/>
                </p:cNvSpPr>
                <p:nvPr/>
              </p:nvSpPr>
              <p:spPr bwMode="auto">
                <a:xfrm flipH="1">
                  <a:off x="798" y="128"/>
                  <a:ext cx="746" cy="32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76" name="Line 8"/>
                <p:cNvSpPr>
                  <a:spLocks noChangeShapeType="1"/>
                </p:cNvSpPr>
                <p:nvPr/>
              </p:nvSpPr>
              <p:spPr bwMode="auto">
                <a:xfrm>
                  <a:off x="1724" y="129"/>
                  <a:ext cx="499" cy="28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77" name="Line 9"/>
                <p:cNvSpPr>
                  <a:spLocks noChangeShapeType="1"/>
                </p:cNvSpPr>
                <p:nvPr/>
              </p:nvSpPr>
              <p:spPr bwMode="auto">
                <a:xfrm flipH="1">
                  <a:off x="91" y="946"/>
                  <a:ext cx="130" cy="32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78" name="Line 11"/>
                <p:cNvSpPr>
                  <a:spLocks noChangeShapeType="1"/>
                </p:cNvSpPr>
                <p:nvPr/>
              </p:nvSpPr>
              <p:spPr bwMode="auto">
                <a:xfrm flipH="1">
                  <a:off x="337" y="560"/>
                  <a:ext cx="317" cy="24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79" name="Line 12"/>
                <p:cNvSpPr>
                  <a:spLocks noChangeShapeType="1"/>
                </p:cNvSpPr>
                <p:nvPr/>
              </p:nvSpPr>
              <p:spPr bwMode="auto">
                <a:xfrm>
                  <a:off x="2309" y="544"/>
                  <a:ext cx="335" cy="2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80" name="Line 13"/>
                <p:cNvSpPr>
                  <a:spLocks noChangeShapeType="1"/>
                </p:cNvSpPr>
                <p:nvPr/>
              </p:nvSpPr>
              <p:spPr bwMode="auto">
                <a:xfrm flipH="1">
                  <a:off x="1942" y="552"/>
                  <a:ext cx="204" cy="23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81" name="Oval 14"/>
                <p:cNvSpPr>
                  <a:spLocks noChangeArrowheads="1"/>
                </p:cNvSpPr>
                <p:nvPr/>
              </p:nvSpPr>
              <p:spPr bwMode="auto">
                <a:xfrm>
                  <a:off x="1542" y="0"/>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2" name="Oval 15"/>
                <p:cNvSpPr>
                  <a:spLocks noChangeArrowheads="1"/>
                </p:cNvSpPr>
                <p:nvPr/>
              </p:nvSpPr>
              <p:spPr bwMode="auto">
                <a:xfrm>
                  <a:off x="642" y="425"/>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3" name="Oval 16"/>
                <p:cNvSpPr>
                  <a:spLocks noChangeArrowheads="1"/>
                </p:cNvSpPr>
                <p:nvPr/>
              </p:nvSpPr>
              <p:spPr bwMode="auto">
                <a:xfrm>
                  <a:off x="2131" y="408"/>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84" name="Oval 17"/>
                <p:cNvSpPr>
                  <a:spLocks noChangeArrowheads="1"/>
                </p:cNvSpPr>
                <p:nvPr/>
              </p:nvSpPr>
              <p:spPr bwMode="auto">
                <a:xfrm>
                  <a:off x="2560" y="771"/>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85" name="Oval 18"/>
                <p:cNvSpPr>
                  <a:spLocks noChangeArrowheads="1"/>
                </p:cNvSpPr>
                <p:nvPr/>
              </p:nvSpPr>
              <p:spPr bwMode="auto">
                <a:xfrm>
                  <a:off x="1814" y="771"/>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86" name="Oval 19"/>
                <p:cNvSpPr>
                  <a:spLocks noChangeArrowheads="1"/>
                </p:cNvSpPr>
                <p:nvPr/>
              </p:nvSpPr>
              <p:spPr bwMode="auto">
                <a:xfrm>
                  <a:off x="1134" y="816"/>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87" name="Oval 20"/>
                <p:cNvSpPr>
                  <a:spLocks noChangeArrowheads="1"/>
                </p:cNvSpPr>
                <p:nvPr/>
              </p:nvSpPr>
              <p:spPr bwMode="auto">
                <a:xfrm>
                  <a:off x="0" y="1275"/>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88" name="Oval 21"/>
                <p:cNvSpPr>
                  <a:spLocks noChangeArrowheads="1"/>
                </p:cNvSpPr>
                <p:nvPr/>
              </p:nvSpPr>
              <p:spPr bwMode="auto">
                <a:xfrm>
                  <a:off x="499" y="1264"/>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89" name="Oval 22"/>
                <p:cNvSpPr>
                  <a:spLocks noChangeArrowheads="1"/>
                </p:cNvSpPr>
                <p:nvPr/>
              </p:nvSpPr>
              <p:spPr bwMode="auto">
                <a:xfrm>
                  <a:off x="181" y="776"/>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91" name="Line 24"/>
                <p:cNvSpPr>
                  <a:spLocks noChangeShapeType="1"/>
                </p:cNvSpPr>
                <p:nvPr/>
              </p:nvSpPr>
              <p:spPr bwMode="auto">
                <a:xfrm>
                  <a:off x="1306" y="967"/>
                  <a:ext cx="99" cy="34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92" name="Oval 25"/>
                <p:cNvSpPr>
                  <a:spLocks noChangeArrowheads="1"/>
                </p:cNvSpPr>
                <p:nvPr/>
              </p:nvSpPr>
              <p:spPr bwMode="auto">
                <a:xfrm>
                  <a:off x="1315" y="1254"/>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93" name="Oval 26"/>
                <p:cNvSpPr>
                  <a:spLocks noChangeArrowheads="1"/>
                </p:cNvSpPr>
                <p:nvPr/>
              </p:nvSpPr>
              <p:spPr bwMode="auto">
                <a:xfrm>
                  <a:off x="862" y="1254"/>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Aft>
                      <a:spcPts val="600"/>
                    </a:spcAft>
                  </a:pP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95" name="Line 28"/>
                <p:cNvSpPr>
                  <a:spLocks noChangeShapeType="1"/>
                </p:cNvSpPr>
                <p:nvPr/>
              </p:nvSpPr>
              <p:spPr bwMode="auto">
                <a:xfrm>
                  <a:off x="1968" y="929"/>
                  <a:ext cx="160" cy="38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a:latin typeface="Times New Roman" panose="02020603050405020304" pitchFamily="18" charset="0"/>
                    <a:cs typeface="Times New Roman" panose="02020603050405020304" pitchFamily="18" charset="0"/>
                  </a:endParaRPr>
                </a:p>
              </p:txBody>
            </p:sp>
            <p:sp>
              <p:nvSpPr>
                <p:cNvPr id="96" name="Oval 29"/>
                <p:cNvSpPr>
                  <a:spLocks noChangeArrowheads="1"/>
                </p:cNvSpPr>
                <p:nvPr/>
              </p:nvSpPr>
              <p:spPr bwMode="auto">
                <a:xfrm>
                  <a:off x="2041" y="1254"/>
                  <a:ext cx="182" cy="188"/>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13</a:t>
                  </a:r>
                </a:p>
              </p:txBody>
            </p:sp>
            <p:sp>
              <p:nvSpPr>
                <p:cNvPr id="97" name="Oval 30"/>
                <p:cNvSpPr>
                  <a:spLocks noChangeArrowheads="1"/>
                </p:cNvSpPr>
                <p:nvPr/>
              </p:nvSpPr>
              <p:spPr bwMode="auto">
                <a:xfrm>
                  <a:off x="1588" y="1254"/>
                  <a:ext cx="182" cy="189"/>
                </a:xfrm>
                <a:prstGeom prst="ellipse">
                  <a:avLst/>
                </a:prstGeom>
                <a:solidFill>
                  <a:srgbClr val="92D050"/>
                </a:solidFill>
                <a:ln w="1905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b="1" baseline="-25000" dirty="0">
                      <a:latin typeface="Times New Roman" panose="02020603050405020304" pitchFamily="18" charset="0"/>
                      <a:ea typeface="宋体" panose="02010600030101010101" pitchFamily="2" charset="-122"/>
                      <a:cs typeface="Times New Roman" panose="02020603050405020304" pitchFamily="18" charset="0"/>
                    </a:rPr>
                    <a:t>12</a:t>
                  </a:r>
                </a:p>
              </p:txBody>
            </p:sp>
          </p:grpSp>
          <p:sp>
            <p:nvSpPr>
              <p:cNvPr id="61" name="Oval 32"/>
              <p:cNvSpPr>
                <a:spLocks noChangeArrowheads="1"/>
              </p:cNvSpPr>
              <p:nvPr/>
            </p:nvSpPr>
            <p:spPr bwMode="auto">
              <a:xfrm>
                <a:off x="1665" y="50"/>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2" name="Oval 33"/>
              <p:cNvSpPr>
                <a:spLocks noChangeArrowheads="1"/>
              </p:cNvSpPr>
              <p:nvPr/>
            </p:nvSpPr>
            <p:spPr bwMode="auto">
              <a:xfrm>
                <a:off x="725" y="363"/>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3" name="Oval 34"/>
              <p:cNvSpPr>
                <a:spLocks noChangeArrowheads="1"/>
              </p:cNvSpPr>
              <p:nvPr/>
            </p:nvSpPr>
            <p:spPr bwMode="auto">
              <a:xfrm>
                <a:off x="2267" y="363"/>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64" name="Oval 35"/>
              <p:cNvSpPr>
                <a:spLocks noChangeArrowheads="1"/>
              </p:cNvSpPr>
              <p:nvPr/>
            </p:nvSpPr>
            <p:spPr bwMode="auto">
              <a:xfrm>
                <a:off x="272" y="72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65" name="Oval 36"/>
              <p:cNvSpPr>
                <a:spLocks noChangeArrowheads="1"/>
              </p:cNvSpPr>
              <p:nvPr/>
            </p:nvSpPr>
            <p:spPr bwMode="auto">
              <a:xfrm>
                <a:off x="1270" y="771"/>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66" name="Oval 37"/>
              <p:cNvSpPr>
                <a:spLocks noChangeArrowheads="1"/>
              </p:cNvSpPr>
              <p:nvPr/>
            </p:nvSpPr>
            <p:spPr bwMode="auto">
              <a:xfrm>
                <a:off x="1905" y="771"/>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67" name="Oval 38"/>
              <p:cNvSpPr>
                <a:spLocks noChangeArrowheads="1"/>
              </p:cNvSpPr>
              <p:nvPr/>
            </p:nvSpPr>
            <p:spPr bwMode="auto">
              <a:xfrm>
                <a:off x="2766" y="75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68" name="Oval 39"/>
              <p:cNvSpPr>
                <a:spLocks noChangeArrowheads="1"/>
              </p:cNvSpPr>
              <p:nvPr/>
            </p:nvSpPr>
            <p:spPr bwMode="auto">
              <a:xfrm>
                <a:off x="42" y="1234"/>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69" name="Oval 40"/>
              <p:cNvSpPr>
                <a:spLocks noChangeArrowheads="1"/>
              </p:cNvSpPr>
              <p:nvPr/>
            </p:nvSpPr>
            <p:spPr bwMode="auto">
              <a:xfrm>
                <a:off x="593" y="1234"/>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0" name="Oval 41"/>
              <p:cNvSpPr>
                <a:spLocks noChangeArrowheads="1"/>
              </p:cNvSpPr>
              <p:nvPr/>
            </p:nvSpPr>
            <p:spPr bwMode="auto">
              <a:xfrm>
                <a:off x="959" y="1226"/>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71" name="Oval 42"/>
              <p:cNvSpPr>
                <a:spLocks noChangeArrowheads="1"/>
              </p:cNvSpPr>
              <p:nvPr/>
            </p:nvSpPr>
            <p:spPr bwMode="auto">
              <a:xfrm>
                <a:off x="1496" y="1230"/>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72" name="Oval 43"/>
              <p:cNvSpPr>
                <a:spLocks noChangeArrowheads="1"/>
              </p:cNvSpPr>
              <p:nvPr/>
            </p:nvSpPr>
            <p:spPr bwMode="auto">
              <a:xfrm>
                <a:off x="1696" y="1224"/>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12</a:t>
                </a:r>
              </a:p>
            </p:txBody>
          </p:sp>
          <p:sp>
            <p:nvSpPr>
              <p:cNvPr id="73" name="Oval 44"/>
              <p:cNvSpPr>
                <a:spLocks noChangeArrowheads="1"/>
              </p:cNvSpPr>
              <p:nvPr/>
            </p:nvSpPr>
            <p:spPr bwMode="auto">
              <a:xfrm>
                <a:off x="2175" y="1204"/>
                <a:ext cx="318" cy="227"/>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13</a:t>
                </a:r>
              </a:p>
            </p:txBody>
          </p:sp>
        </p:grpSp>
        <p:sp>
          <p:nvSpPr>
            <p:cNvPr id="58" name="Oval 45"/>
            <p:cNvSpPr>
              <a:spLocks noChangeArrowheads="1"/>
            </p:cNvSpPr>
            <p:nvPr/>
          </p:nvSpPr>
          <p:spPr bwMode="auto">
            <a:xfrm>
              <a:off x="2627" y="1435"/>
              <a:ext cx="168" cy="181"/>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sz="1600">
                <a:latin typeface="Times New Roman" panose="02020603050405020304" pitchFamily="18" charset="0"/>
                <a:cs typeface="Times New Roman" panose="02020603050405020304" pitchFamily="18" charset="0"/>
              </a:endParaRPr>
            </a:p>
          </p:txBody>
        </p:sp>
        <p:sp>
          <p:nvSpPr>
            <p:cNvPr id="59" name="Text Box 46"/>
            <p:cNvSpPr txBox="1">
              <a:spLocks noChangeArrowheads="1"/>
            </p:cNvSpPr>
            <p:nvPr/>
          </p:nvSpPr>
          <p:spPr bwMode="auto">
            <a:xfrm>
              <a:off x="2313" y="1390"/>
              <a:ext cx="31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p>
          </p:txBody>
        </p:sp>
      </p:grpSp>
    </p:spTree>
    <p:extLst>
      <p:ext uri="{BB962C8B-B14F-4D97-AF65-F5344CB8AC3E}">
        <p14:creationId xmlns:p14="http://schemas.microsoft.com/office/powerpoint/2010/main" xmlns="" val="205766773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35"/>
                                        </p:tgtEl>
                                        <p:attrNameLst>
                                          <p:attrName>style.visibility</p:attrName>
                                        </p:attrNameLst>
                                      </p:cBhvr>
                                      <p:to>
                                        <p:strVal val="visible"/>
                                      </p:to>
                                    </p:set>
                                    <p:animEffect transition="in" filter="blinds(horizontal)">
                                      <p:cBhvr>
                                        <p:cTn id="12" dur="500"/>
                                        <p:tgtEl>
                                          <p:spTgt spid="379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17" dur="500"/>
                                        <p:tgtEl>
                                          <p:spTgt spid="3789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22" dur="500"/>
                                        <p:tgtEl>
                                          <p:spTgt spid="3789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animEffect transition="in" filter="blinds(horizontal)">
                                      <p:cBhvr>
                                        <p:cTn id="27" dur="500"/>
                                        <p:tgtEl>
                                          <p:spTgt spid="37891">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
                                            <p:txEl>
                                              <p:pRg st="9" end="9"/>
                                            </p:txEl>
                                          </p:spTgt>
                                        </p:tgtEl>
                                        <p:attrNameLst>
                                          <p:attrName>style.visibility</p:attrName>
                                        </p:attrNameLst>
                                      </p:cBhvr>
                                      <p:to>
                                        <p:strVal val="visible"/>
                                      </p:to>
                                    </p:set>
                                    <p:animEffect transition="in" filter="blinds(horizontal)">
                                      <p:cBhvr>
                                        <p:cTn id="32" dur="500"/>
                                        <p:tgtEl>
                                          <p:spTgt spid="37891">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891">
                                            <p:txEl>
                                              <p:pRg st="10" end="10"/>
                                            </p:txEl>
                                          </p:spTgt>
                                        </p:tgtEl>
                                        <p:attrNameLst>
                                          <p:attrName>style.visibility</p:attrName>
                                        </p:attrNameLst>
                                      </p:cBhvr>
                                      <p:to>
                                        <p:strVal val="visible"/>
                                      </p:to>
                                    </p:set>
                                    <p:animEffect transition="in" filter="blinds(horizontal)">
                                      <p:cBhvr>
                                        <p:cTn id="37" dur="500"/>
                                        <p:tgtEl>
                                          <p:spTgt spid="37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93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859FEA6-60A1-4D74-9970-B5FFB8F69A6D}" type="slidenum">
              <a:rPr lang="zh-CN" altLang="en-US">
                <a:latin typeface="Verdana" panose="020B0604030504040204" pitchFamily="34" charset="0"/>
                <a:ea typeface="宋体" panose="02010600030101010101" pitchFamily="2" charset="-122"/>
              </a:rPr>
              <a:pPr/>
              <a:t>38</a:t>
            </a:fld>
            <a:endParaRPr lang="en-US" altLang="zh-CN">
              <a:latin typeface="Verdana" panose="020B0604030504040204" pitchFamily="34" charset="0"/>
              <a:ea typeface="宋体" panose="02010600030101010101" pitchFamily="2" charset="-122"/>
            </a:endParaRPr>
          </a:p>
        </p:txBody>
      </p:sp>
      <p:grpSp>
        <p:nvGrpSpPr>
          <p:cNvPr id="2" name="Group 3"/>
          <p:cNvGrpSpPr>
            <a:grpSpLocks/>
          </p:cNvGrpSpPr>
          <p:nvPr/>
        </p:nvGrpSpPr>
        <p:grpSpPr bwMode="auto">
          <a:xfrm>
            <a:off x="181631" y="1918739"/>
            <a:ext cx="4169394" cy="2453208"/>
            <a:chOff x="0" y="0"/>
            <a:chExt cx="2647" cy="1646"/>
          </a:xfrm>
          <a:solidFill>
            <a:srgbClr val="2BE978"/>
          </a:solidFill>
        </p:grpSpPr>
        <p:sp>
          <p:nvSpPr>
            <p:cNvPr id="37928" name="Line 19"/>
            <p:cNvSpPr>
              <a:spLocks noChangeShapeType="1"/>
            </p:cNvSpPr>
            <p:nvPr/>
          </p:nvSpPr>
          <p:spPr bwMode="auto">
            <a:xfrm flipH="1" flipV="1">
              <a:off x="347" y="1058"/>
              <a:ext cx="127" cy="401"/>
            </a:xfrm>
            <a:prstGeom prst="line">
              <a:avLst/>
            </a:prstGeom>
            <a:grpFill/>
            <a:ln w="25400">
              <a:solidFill>
                <a:srgbClr val="00CC00"/>
              </a:solidFill>
              <a:round/>
              <a:headEnd/>
              <a:tailEnd/>
            </a:ln>
          </p:spPr>
          <p:txBody>
            <a:bodyPr/>
            <a:lstStyle/>
            <a:p>
              <a:endParaRPr lang="zh-CN" altLang="en-US"/>
            </a:p>
          </p:txBody>
        </p:sp>
        <p:sp>
          <p:nvSpPr>
            <p:cNvPr id="37913" name="Oval 4"/>
            <p:cNvSpPr>
              <a:spLocks noChangeArrowheads="1"/>
            </p:cNvSpPr>
            <p:nvPr/>
          </p:nvSpPr>
          <p:spPr bwMode="auto">
            <a:xfrm>
              <a:off x="1231" y="0"/>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100</a:t>
              </a:r>
            </a:p>
          </p:txBody>
        </p:sp>
        <p:sp>
          <p:nvSpPr>
            <p:cNvPr id="37914" name="Line 5"/>
            <p:cNvSpPr>
              <a:spLocks noChangeShapeType="1"/>
            </p:cNvSpPr>
            <p:nvPr/>
          </p:nvSpPr>
          <p:spPr bwMode="auto">
            <a:xfrm flipH="1">
              <a:off x="663" y="146"/>
              <a:ext cx="568" cy="182"/>
            </a:xfrm>
            <a:prstGeom prst="line">
              <a:avLst/>
            </a:prstGeom>
            <a:grpFill/>
            <a:ln w="25400">
              <a:solidFill>
                <a:srgbClr val="00CC00"/>
              </a:solidFill>
              <a:round/>
              <a:headEnd/>
              <a:tailEnd/>
            </a:ln>
          </p:spPr>
          <p:txBody>
            <a:bodyPr/>
            <a:lstStyle/>
            <a:p>
              <a:endParaRPr lang="zh-CN" altLang="en-US"/>
            </a:p>
          </p:txBody>
        </p:sp>
        <p:sp>
          <p:nvSpPr>
            <p:cNvPr id="37915" name="Oval 6"/>
            <p:cNvSpPr>
              <a:spLocks noChangeArrowheads="1"/>
            </p:cNvSpPr>
            <p:nvPr/>
          </p:nvSpPr>
          <p:spPr bwMode="auto">
            <a:xfrm>
              <a:off x="536" y="328"/>
              <a:ext cx="190"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90</a:t>
              </a:r>
            </a:p>
          </p:txBody>
        </p:sp>
        <p:sp>
          <p:nvSpPr>
            <p:cNvPr id="37916" name="Oval 7"/>
            <p:cNvSpPr>
              <a:spLocks noChangeArrowheads="1"/>
            </p:cNvSpPr>
            <p:nvPr/>
          </p:nvSpPr>
          <p:spPr bwMode="auto">
            <a:xfrm>
              <a:off x="2051" y="328"/>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80</a:t>
              </a:r>
            </a:p>
          </p:txBody>
        </p:sp>
        <p:sp>
          <p:nvSpPr>
            <p:cNvPr id="37917" name="Oval 8"/>
            <p:cNvSpPr>
              <a:spLocks noChangeArrowheads="1"/>
            </p:cNvSpPr>
            <p:nvPr/>
          </p:nvSpPr>
          <p:spPr bwMode="auto">
            <a:xfrm>
              <a:off x="189" y="875"/>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70</a:t>
              </a:r>
            </a:p>
          </p:txBody>
        </p:sp>
        <p:sp>
          <p:nvSpPr>
            <p:cNvPr id="37918" name="Oval 9"/>
            <p:cNvSpPr>
              <a:spLocks noChangeArrowheads="1"/>
            </p:cNvSpPr>
            <p:nvPr/>
          </p:nvSpPr>
          <p:spPr bwMode="auto">
            <a:xfrm>
              <a:off x="861" y="904"/>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latin typeface="Garamond" panose="02020404030301010803" pitchFamily="18" charset="0"/>
                  <a:ea typeface="宋体" panose="02010600030101010101" pitchFamily="2" charset="-122"/>
                </a:rPr>
                <a:t>60</a:t>
              </a:r>
            </a:p>
          </p:txBody>
        </p:sp>
        <p:sp>
          <p:nvSpPr>
            <p:cNvPr id="37919" name="Line 10"/>
            <p:cNvSpPr>
              <a:spLocks noChangeShapeType="1"/>
            </p:cNvSpPr>
            <p:nvPr/>
          </p:nvSpPr>
          <p:spPr bwMode="auto">
            <a:xfrm flipH="1">
              <a:off x="284" y="511"/>
              <a:ext cx="284" cy="364"/>
            </a:xfrm>
            <a:prstGeom prst="line">
              <a:avLst/>
            </a:prstGeom>
            <a:grpFill/>
            <a:ln w="25400">
              <a:solidFill>
                <a:srgbClr val="00CC00"/>
              </a:solidFill>
              <a:round/>
              <a:headEnd/>
              <a:tailEnd/>
            </a:ln>
          </p:spPr>
          <p:txBody>
            <a:bodyPr/>
            <a:lstStyle/>
            <a:p>
              <a:endParaRPr lang="zh-CN" altLang="en-US"/>
            </a:p>
          </p:txBody>
        </p:sp>
        <p:sp>
          <p:nvSpPr>
            <p:cNvPr id="37920" name="Line 11"/>
            <p:cNvSpPr>
              <a:spLocks noChangeShapeType="1"/>
            </p:cNvSpPr>
            <p:nvPr/>
          </p:nvSpPr>
          <p:spPr bwMode="auto">
            <a:xfrm flipH="1" flipV="1">
              <a:off x="710" y="505"/>
              <a:ext cx="250" cy="401"/>
            </a:xfrm>
            <a:prstGeom prst="line">
              <a:avLst/>
            </a:prstGeom>
            <a:grpFill/>
            <a:ln w="25400">
              <a:solidFill>
                <a:srgbClr val="00CC00"/>
              </a:solidFill>
              <a:round/>
              <a:headEnd/>
              <a:tailEnd/>
            </a:ln>
          </p:spPr>
          <p:txBody>
            <a:bodyPr/>
            <a:lstStyle/>
            <a:p>
              <a:endParaRPr lang="zh-CN" altLang="en-US"/>
            </a:p>
          </p:txBody>
        </p:sp>
        <p:sp>
          <p:nvSpPr>
            <p:cNvPr id="37921" name="Line 12"/>
            <p:cNvSpPr>
              <a:spLocks noChangeShapeType="1"/>
            </p:cNvSpPr>
            <p:nvPr/>
          </p:nvSpPr>
          <p:spPr bwMode="auto">
            <a:xfrm flipH="1" flipV="1">
              <a:off x="1420" y="146"/>
              <a:ext cx="694" cy="182"/>
            </a:xfrm>
            <a:prstGeom prst="line">
              <a:avLst/>
            </a:prstGeom>
            <a:grpFill/>
            <a:ln w="25400">
              <a:solidFill>
                <a:srgbClr val="00CC00"/>
              </a:solidFill>
              <a:round/>
              <a:headEnd/>
              <a:tailEnd/>
            </a:ln>
          </p:spPr>
          <p:txBody>
            <a:bodyPr/>
            <a:lstStyle/>
            <a:p>
              <a:endParaRPr lang="zh-CN" altLang="en-US"/>
            </a:p>
          </p:txBody>
        </p:sp>
        <p:sp>
          <p:nvSpPr>
            <p:cNvPr id="37922" name="Oval 13"/>
            <p:cNvSpPr>
              <a:spLocks noChangeArrowheads="1"/>
            </p:cNvSpPr>
            <p:nvPr/>
          </p:nvSpPr>
          <p:spPr bwMode="auto">
            <a:xfrm>
              <a:off x="1736" y="875"/>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65</a:t>
              </a:r>
            </a:p>
          </p:txBody>
        </p:sp>
        <p:sp>
          <p:nvSpPr>
            <p:cNvPr id="37923" name="Oval 14"/>
            <p:cNvSpPr>
              <a:spLocks noChangeArrowheads="1"/>
            </p:cNvSpPr>
            <p:nvPr/>
          </p:nvSpPr>
          <p:spPr bwMode="auto">
            <a:xfrm>
              <a:off x="2458" y="858"/>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55</a:t>
              </a:r>
            </a:p>
          </p:txBody>
        </p:sp>
        <p:sp>
          <p:nvSpPr>
            <p:cNvPr id="37924" name="Oval 15"/>
            <p:cNvSpPr>
              <a:spLocks noChangeArrowheads="1"/>
            </p:cNvSpPr>
            <p:nvPr/>
          </p:nvSpPr>
          <p:spPr bwMode="auto">
            <a:xfrm>
              <a:off x="0" y="1423"/>
              <a:ext cx="189"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latin typeface="Garamond" panose="02020404030301010803" pitchFamily="18" charset="0"/>
                  <a:ea typeface="宋体" panose="02010600030101010101" pitchFamily="2" charset="-122"/>
                </a:rPr>
                <a:t>30</a:t>
              </a:r>
            </a:p>
          </p:txBody>
        </p:sp>
        <p:sp>
          <p:nvSpPr>
            <p:cNvPr id="37925" name="Oval 16"/>
            <p:cNvSpPr>
              <a:spLocks noChangeArrowheads="1"/>
            </p:cNvSpPr>
            <p:nvPr/>
          </p:nvSpPr>
          <p:spPr bwMode="auto">
            <a:xfrm>
              <a:off x="378" y="1427"/>
              <a:ext cx="190" cy="219"/>
            </a:xfrm>
            <a:prstGeom prst="ellipse">
              <a:avLst/>
            </a:prstGeom>
            <a:grp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latin typeface="Garamond" panose="02020404030301010803" pitchFamily="18" charset="0"/>
                  <a:ea typeface="宋体" panose="02010600030101010101" pitchFamily="2" charset="-122"/>
                </a:rPr>
                <a:t>50</a:t>
              </a:r>
            </a:p>
          </p:txBody>
        </p:sp>
        <p:sp>
          <p:nvSpPr>
            <p:cNvPr id="37926" name="Line 17"/>
            <p:cNvSpPr>
              <a:spLocks noChangeShapeType="1"/>
            </p:cNvSpPr>
            <p:nvPr/>
          </p:nvSpPr>
          <p:spPr bwMode="auto">
            <a:xfrm flipH="1" flipV="1">
              <a:off x="2209" y="511"/>
              <a:ext cx="284" cy="364"/>
            </a:xfrm>
            <a:prstGeom prst="line">
              <a:avLst/>
            </a:prstGeom>
            <a:grpFill/>
            <a:ln w="25400">
              <a:solidFill>
                <a:srgbClr val="00CC00"/>
              </a:solidFill>
              <a:round/>
              <a:headEnd/>
              <a:tailEnd/>
            </a:ln>
          </p:spPr>
          <p:txBody>
            <a:bodyPr/>
            <a:lstStyle/>
            <a:p>
              <a:endParaRPr lang="zh-CN" altLang="en-US"/>
            </a:p>
          </p:txBody>
        </p:sp>
        <p:sp>
          <p:nvSpPr>
            <p:cNvPr id="37927" name="Line 18"/>
            <p:cNvSpPr>
              <a:spLocks noChangeShapeType="1"/>
            </p:cNvSpPr>
            <p:nvPr/>
          </p:nvSpPr>
          <p:spPr bwMode="auto">
            <a:xfrm flipV="1">
              <a:off x="95" y="1058"/>
              <a:ext cx="126" cy="365"/>
            </a:xfrm>
            <a:prstGeom prst="line">
              <a:avLst/>
            </a:prstGeom>
            <a:grpFill/>
            <a:ln w="25400">
              <a:solidFill>
                <a:srgbClr val="00CC00"/>
              </a:solidFill>
              <a:round/>
              <a:headEnd/>
              <a:tailEnd/>
            </a:ln>
          </p:spPr>
          <p:txBody>
            <a:bodyPr/>
            <a:lstStyle/>
            <a:p>
              <a:endParaRPr lang="zh-CN" altLang="en-US"/>
            </a:p>
          </p:txBody>
        </p:sp>
        <p:sp>
          <p:nvSpPr>
            <p:cNvPr id="37929" name="Line 20"/>
            <p:cNvSpPr>
              <a:spLocks noChangeShapeType="1"/>
            </p:cNvSpPr>
            <p:nvPr/>
          </p:nvSpPr>
          <p:spPr bwMode="auto">
            <a:xfrm flipV="1">
              <a:off x="1862" y="511"/>
              <a:ext cx="221" cy="364"/>
            </a:xfrm>
            <a:prstGeom prst="line">
              <a:avLst/>
            </a:prstGeom>
            <a:grpFill/>
            <a:ln w="25400">
              <a:solidFill>
                <a:srgbClr val="00CC00"/>
              </a:solidFill>
              <a:round/>
              <a:headEnd/>
              <a:tailEnd/>
            </a:ln>
          </p:spPr>
          <p:txBody>
            <a:bodyPr/>
            <a:lstStyle/>
            <a:p>
              <a:endParaRPr lang="zh-CN" altLang="en-US"/>
            </a:p>
          </p:txBody>
        </p:sp>
      </p:grpSp>
      <p:grpSp>
        <p:nvGrpSpPr>
          <p:cNvPr id="3" name="Group 21"/>
          <p:cNvGrpSpPr>
            <a:grpSpLocks/>
          </p:cNvGrpSpPr>
          <p:nvPr/>
        </p:nvGrpSpPr>
        <p:grpSpPr bwMode="auto">
          <a:xfrm>
            <a:off x="4515386" y="1890105"/>
            <a:ext cx="4449102" cy="2475880"/>
            <a:chOff x="0" y="0"/>
            <a:chExt cx="2639" cy="1648"/>
          </a:xfrm>
          <a:solidFill>
            <a:srgbClr val="FCD5B5"/>
          </a:solidFill>
        </p:grpSpPr>
        <p:sp>
          <p:nvSpPr>
            <p:cNvPr id="37911" name="Line 37"/>
            <p:cNvSpPr>
              <a:spLocks noChangeShapeType="1"/>
            </p:cNvSpPr>
            <p:nvPr/>
          </p:nvSpPr>
          <p:spPr bwMode="auto">
            <a:xfrm flipH="1" flipV="1">
              <a:off x="347" y="1058"/>
              <a:ext cx="127" cy="401"/>
            </a:xfrm>
            <a:prstGeom prst="line">
              <a:avLst/>
            </a:prstGeom>
            <a:grpFill/>
            <a:ln w="25400">
              <a:solidFill>
                <a:schemeClr val="accent2"/>
              </a:solidFill>
              <a:round/>
              <a:headEnd/>
              <a:tailEnd/>
            </a:ln>
          </p:spPr>
          <p:txBody>
            <a:bodyPr/>
            <a:lstStyle/>
            <a:p>
              <a:endParaRPr lang="zh-CN" altLang="en-US"/>
            </a:p>
          </p:txBody>
        </p:sp>
        <p:sp>
          <p:nvSpPr>
            <p:cNvPr id="37903" name="Line 29"/>
            <p:cNvSpPr>
              <a:spLocks noChangeShapeType="1"/>
            </p:cNvSpPr>
            <p:nvPr/>
          </p:nvSpPr>
          <p:spPr bwMode="auto">
            <a:xfrm flipH="1" flipV="1">
              <a:off x="686" y="511"/>
              <a:ext cx="229" cy="401"/>
            </a:xfrm>
            <a:prstGeom prst="line">
              <a:avLst/>
            </a:prstGeom>
            <a:grpFill/>
            <a:ln w="25400">
              <a:solidFill>
                <a:schemeClr val="accent2"/>
              </a:solidFill>
              <a:round/>
              <a:headEnd/>
              <a:tailEnd/>
            </a:ln>
          </p:spPr>
          <p:txBody>
            <a:bodyPr/>
            <a:lstStyle/>
            <a:p>
              <a:endParaRPr lang="zh-CN" altLang="en-US"/>
            </a:p>
          </p:txBody>
        </p:sp>
        <p:sp>
          <p:nvSpPr>
            <p:cNvPr id="37896" name="Oval 22"/>
            <p:cNvSpPr>
              <a:spLocks noChangeArrowheads="1"/>
            </p:cNvSpPr>
            <p:nvPr/>
          </p:nvSpPr>
          <p:spPr bwMode="auto">
            <a:xfrm>
              <a:off x="1231" y="0"/>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10</a:t>
              </a:r>
            </a:p>
          </p:txBody>
        </p:sp>
        <p:sp>
          <p:nvSpPr>
            <p:cNvPr id="37897" name="Line 23"/>
            <p:cNvSpPr>
              <a:spLocks noChangeShapeType="1"/>
            </p:cNvSpPr>
            <p:nvPr/>
          </p:nvSpPr>
          <p:spPr bwMode="auto">
            <a:xfrm flipH="1">
              <a:off x="663" y="146"/>
              <a:ext cx="568" cy="182"/>
            </a:xfrm>
            <a:prstGeom prst="line">
              <a:avLst/>
            </a:prstGeom>
            <a:grpFill/>
            <a:ln w="25400">
              <a:solidFill>
                <a:schemeClr val="accent2"/>
              </a:solidFill>
              <a:round/>
              <a:headEnd/>
              <a:tailEnd/>
            </a:ln>
          </p:spPr>
          <p:txBody>
            <a:bodyPr/>
            <a:lstStyle/>
            <a:p>
              <a:endParaRPr lang="zh-CN" altLang="en-US"/>
            </a:p>
          </p:txBody>
        </p:sp>
        <p:sp>
          <p:nvSpPr>
            <p:cNvPr id="37898" name="Oval 24"/>
            <p:cNvSpPr>
              <a:spLocks noChangeArrowheads="1"/>
            </p:cNvSpPr>
            <p:nvPr/>
          </p:nvSpPr>
          <p:spPr bwMode="auto">
            <a:xfrm>
              <a:off x="536" y="328"/>
              <a:ext cx="190"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latin typeface="Garamond" panose="02020404030301010803" pitchFamily="18" charset="0"/>
                  <a:ea typeface="宋体" panose="02010600030101010101" pitchFamily="2" charset="-122"/>
                </a:rPr>
                <a:t>30</a:t>
              </a:r>
            </a:p>
          </p:txBody>
        </p:sp>
        <p:sp>
          <p:nvSpPr>
            <p:cNvPr id="37899" name="Oval 25"/>
            <p:cNvSpPr>
              <a:spLocks noChangeArrowheads="1"/>
            </p:cNvSpPr>
            <p:nvPr/>
          </p:nvSpPr>
          <p:spPr bwMode="auto">
            <a:xfrm>
              <a:off x="2051" y="328"/>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20</a:t>
              </a:r>
            </a:p>
          </p:txBody>
        </p:sp>
        <p:sp>
          <p:nvSpPr>
            <p:cNvPr id="37900" name="Oval 26"/>
            <p:cNvSpPr>
              <a:spLocks noChangeArrowheads="1"/>
            </p:cNvSpPr>
            <p:nvPr/>
          </p:nvSpPr>
          <p:spPr bwMode="auto">
            <a:xfrm>
              <a:off x="189" y="875"/>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40</a:t>
              </a:r>
            </a:p>
          </p:txBody>
        </p:sp>
        <p:sp>
          <p:nvSpPr>
            <p:cNvPr id="37901" name="Oval 27"/>
            <p:cNvSpPr>
              <a:spLocks noChangeArrowheads="1"/>
            </p:cNvSpPr>
            <p:nvPr/>
          </p:nvSpPr>
          <p:spPr bwMode="auto">
            <a:xfrm>
              <a:off x="821" y="894"/>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latin typeface="Garamond" panose="02020404030301010803" pitchFamily="18" charset="0"/>
                  <a:ea typeface="宋体" panose="02010600030101010101" pitchFamily="2" charset="-122"/>
                </a:rPr>
                <a:t>50</a:t>
              </a:r>
            </a:p>
          </p:txBody>
        </p:sp>
        <p:sp>
          <p:nvSpPr>
            <p:cNvPr id="37902" name="Line 28"/>
            <p:cNvSpPr>
              <a:spLocks noChangeShapeType="1"/>
            </p:cNvSpPr>
            <p:nvPr/>
          </p:nvSpPr>
          <p:spPr bwMode="auto">
            <a:xfrm flipH="1">
              <a:off x="284" y="511"/>
              <a:ext cx="284" cy="364"/>
            </a:xfrm>
            <a:prstGeom prst="line">
              <a:avLst/>
            </a:prstGeom>
            <a:grpFill/>
            <a:ln w="25400">
              <a:solidFill>
                <a:schemeClr val="accent2"/>
              </a:solidFill>
              <a:round/>
              <a:headEnd/>
              <a:tailEnd/>
            </a:ln>
          </p:spPr>
          <p:txBody>
            <a:bodyPr/>
            <a:lstStyle/>
            <a:p>
              <a:endParaRPr lang="zh-CN" altLang="en-US"/>
            </a:p>
          </p:txBody>
        </p:sp>
        <p:sp>
          <p:nvSpPr>
            <p:cNvPr id="37904" name="Line 30"/>
            <p:cNvSpPr>
              <a:spLocks noChangeShapeType="1"/>
            </p:cNvSpPr>
            <p:nvPr/>
          </p:nvSpPr>
          <p:spPr bwMode="auto">
            <a:xfrm flipH="1" flipV="1">
              <a:off x="1420" y="146"/>
              <a:ext cx="694" cy="182"/>
            </a:xfrm>
            <a:prstGeom prst="line">
              <a:avLst/>
            </a:prstGeom>
            <a:grpFill/>
            <a:ln w="25400">
              <a:solidFill>
                <a:schemeClr val="accent2"/>
              </a:solidFill>
              <a:round/>
              <a:headEnd/>
              <a:tailEnd/>
            </a:ln>
          </p:spPr>
          <p:txBody>
            <a:bodyPr/>
            <a:lstStyle/>
            <a:p>
              <a:endParaRPr lang="zh-CN" altLang="en-US"/>
            </a:p>
          </p:txBody>
        </p:sp>
        <p:sp>
          <p:nvSpPr>
            <p:cNvPr id="37905" name="Oval 31"/>
            <p:cNvSpPr>
              <a:spLocks noChangeArrowheads="1"/>
            </p:cNvSpPr>
            <p:nvPr/>
          </p:nvSpPr>
          <p:spPr bwMode="auto">
            <a:xfrm>
              <a:off x="1736" y="875"/>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65</a:t>
              </a:r>
            </a:p>
          </p:txBody>
        </p:sp>
        <p:sp>
          <p:nvSpPr>
            <p:cNvPr id="37906" name="Oval 32"/>
            <p:cNvSpPr>
              <a:spLocks noChangeArrowheads="1"/>
            </p:cNvSpPr>
            <p:nvPr/>
          </p:nvSpPr>
          <p:spPr bwMode="auto">
            <a:xfrm>
              <a:off x="2450" y="857"/>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75</a:t>
              </a:r>
            </a:p>
          </p:txBody>
        </p:sp>
        <p:sp>
          <p:nvSpPr>
            <p:cNvPr id="37907" name="Oval 33"/>
            <p:cNvSpPr>
              <a:spLocks noChangeArrowheads="1"/>
            </p:cNvSpPr>
            <p:nvPr/>
          </p:nvSpPr>
          <p:spPr bwMode="auto">
            <a:xfrm>
              <a:off x="0" y="1423"/>
              <a:ext cx="189"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latin typeface="Garamond" panose="02020404030301010803" pitchFamily="18" charset="0"/>
                  <a:ea typeface="宋体" panose="02010600030101010101" pitchFamily="2" charset="-122"/>
                </a:rPr>
                <a:t>80</a:t>
              </a:r>
            </a:p>
          </p:txBody>
        </p:sp>
        <p:sp>
          <p:nvSpPr>
            <p:cNvPr id="37908" name="Oval 34"/>
            <p:cNvSpPr>
              <a:spLocks noChangeArrowheads="1"/>
            </p:cNvSpPr>
            <p:nvPr/>
          </p:nvSpPr>
          <p:spPr bwMode="auto">
            <a:xfrm>
              <a:off x="378" y="1429"/>
              <a:ext cx="190" cy="219"/>
            </a:xfrm>
            <a:prstGeom prst="ellipse">
              <a:avLst/>
            </a:prstGeom>
            <a:grpFill/>
            <a:ln w="25400">
              <a:solidFill>
                <a:schemeClr val="accent2"/>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latin typeface="Garamond" panose="02020404030301010803" pitchFamily="18" charset="0"/>
                  <a:ea typeface="宋体" panose="02010600030101010101" pitchFamily="2" charset="-122"/>
                </a:rPr>
                <a:t>90</a:t>
              </a:r>
            </a:p>
          </p:txBody>
        </p:sp>
        <p:sp>
          <p:nvSpPr>
            <p:cNvPr id="37909" name="Line 35"/>
            <p:cNvSpPr>
              <a:spLocks noChangeShapeType="1"/>
            </p:cNvSpPr>
            <p:nvPr/>
          </p:nvSpPr>
          <p:spPr bwMode="auto">
            <a:xfrm flipH="1" flipV="1">
              <a:off x="2209" y="511"/>
              <a:ext cx="284" cy="364"/>
            </a:xfrm>
            <a:prstGeom prst="line">
              <a:avLst/>
            </a:prstGeom>
            <a:grpFill/>
            <a:ln w="25400">
              <a:solidFill>
                <a:schemeClr val="accent2"/>
              </a:solidFill>
              <a:round/>
              <a:headEnd/>
              <a:tailEnd/>
            </a:ln>
          </p:spPr>
          <p:txBody>
            <a:bodyPr/>
            <a:lstStyle/>
            <a:p>
              <a:endParaRPr lang="zh-CN" altLang="en-US"/>
            </a:p>
          </p:txBody>
        </p:sp>
        <p:sp>
          <p:nvSpPr>
            <p:cNvPr id="37910" name="Line 36"/>
            <p:cNvSpPr>
              <a:spLocks noChangeShapeType="1"/>
            </p:cNvSpPr>
            <p:nvPr/>
          </p:nvSpPr>
          <p:spPr bwMode="auto">
            <a:xfrm flipV="1">
              <a:off x="95" y="1058"/>
              <a:ext cx="126" cy="365"/>
            </a:xfrm>
            <a:prstGeom prst="line">
              <a:avLst/>
            </a:prstGeom>
            <a:grpFill/>
            <a:ln w="25400">
              <a:solidFill>
                <a:schemeClr val="accent2"/>
              </a:solidFill>
              <a:round/>
              <a:headEnd/>
              <a:tailEnd/>
            </a:ln>
          </p:spPr>
          <p:txBody>
            <a:bodyPr/>
            <a:lstStyle/>
            <a:p>
              <a:endParaRPr lang="zh-CN" altLang="en-US"/>
            </a:p>
          </p:txBody>
        </p:sp>
        <p:sp>
          <p:nvSpPr>
            <p:cNvPr id="37912" name="Line 38"/>
            <p:cNvSpPr>
              <a:spLocks noChangeShapeType="1"/>
            </p:cNvSpPr>
            <p:nvPr/>
          </p:nvSpPr>
          <p:spPr bwMode="auto">
            <a:xfrm flipV="1">
              <a:off x="1862" y="511"/>
              <a:ext cx="221" cy="364"/>
            </a:xfrm>
            <a:prstGeom prst="line">
              <a:avLst/>
            </a:prstGeom>
            <a:grpFill/>
            <a:ln w="25400">
              <a:solidFill>
                <a:schemeClr val="accent2"/>
              </a:solidFill>
              <a:round/>
              <a:headEnd/>
              <a:tailEnd/>
            </a:ln>
          </p:spPr>
          <p:txBody>
            <a:bodyPr/>
            <a:lstStyle/>
            <a:p>
              <a:endParaRPr lang="zh-CN" altLang="en-US"/>
            </a:p>
          </p:txBody>
        </p:sp>
      </p:grpSp>
      <p:sp>
        <p:nvSpPr>
          <p:cNvPr id="38951" name="Text Box 39"/>
          <p:cNvSpPr txBox="1">
            <a:spLocks noChangeArrowheads="1"/>
          </p:cNvSpPr>
          <p:nvPr/>
        </p:nvSpPr>
        <p:spPr bwMode="auto">
          <a:xfrm>
            <a:off x="1759706" y="4713288"/>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400" b="1" dirty="0">
                <a:solidFill>
                  <a:srgbClr val="00CC00"/>
                </a:solidFill>
              </a:rPr>
              <a:t>大根堆</a:t>
            </a:r>
          </a:p>
        </p:txBody>
      </p:sp>
      <p:sp>
        <p:nvSpPr>
          <p:cNvPr id="38952" name="Text Box 40"/>
          <p:cNvSpPr txBox="1">
            <a:spLocks noChangeArrowheads="1"/>
          </p:cNvSpPr>
          <p:nvPr/>
        </p:nvSpPr>
        <p:spPr bwMode="auto">
          <a:xfrm>
            <a:off x="6729822" y="4713288"/>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400" b="1" dirty="0">
                <a:solidFill>
                  <a:schemeClr val="accent2"/>
                </a:solidFill>
              </a:rPr>
              <a:t>小根堆</a:t>
            </a:r>
          </a:p>
        </p:txBody>
      </p:sp>
      <p:grpSp>
        <p:nvGrpSpPr>
          <p:cNvPr id="43" name="组合 67"/>
          <p:cNvGrpSpPr/>
          <p:nvPr/>
        </p:nvGrpSpPr>
        <p:grpSpPr>
          <a:xfrm>
            <a:off x="-900608" y="116631"/>
            <a:ext cx="7091545" cy="751460"/>
            <a:chOff x="-549182" y="4194793"/>
            <a:chExt cx="7317240" cy="765717"/>
          </a:xfrm>
        </p:grpSpPr>
        <p:grpSp>
          <p:nvGrpSpPr>
            <p:cNvPr id="44" name="组合 106"/>
            <p:cNvGrpSpPr/>
            <p:nvPr/>
          </p:nvGrpSpPr>
          <p:grpSpPr>
            <a:xfrm>
              <a:off x="-549182" y="4194793"/>
              <a:ext cx="7317240" cy="765717"/>
              <a:chOff x="-558707" y="4194793"/>
              <a:chExt cx="7317240" cy="765717"/>
            </a:xfrm>
          </p:grpSpPr>
          <p:sp>
            <p:nvSpPr>
              <p:cNvPr id="4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47"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45" name="图片 4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8" name="矩形 47"/>
          <p:cNvSpPr/>
          <p:nvPr/>
        </p:nvSpPr>
        <p:spPr>
          <a:xfrm>
            <a:off x="378771" y="944989"/>
            <a:ext cx="2273379" cy="480131"/>
          </a:xfrm>
          <a:prstGeom prst="rect">
            <a:avLst/>
          </a:prstGeom>
        </p:spPr>
        <p:txBody>
          <a:bodyPr wrap="none">
            <a:spAutoFit/>
          </a:bodyPr>
          <a:lstStyle/>
          <a:p>
            <a:pPr eaLnBrk="1" hangingPunct="1">
              <a:lnSpc>
                <a:spcPct val="90000"/>
              </a:lnSpc>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堆排序示例</a:t>
            </a:r>
            <a:endParaRPr lang="zh-CN" altLang="en-US" sz="2800" b="1" dirty="0">
              <a:solidFill>
                <a:srgbClr val="3378CB"/>
              </a:solidFill>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119251023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1" grpId="0" autoUpdateAnimBg="0"/>
      <p:bldP spid="3895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C4EDD08-9DB1-4CCA-94B6-849871BADD92}" type="slidenum">
              <a:rPr lang="zh-CN" altLang="en-US">
                <a:latin typeface="Verdana" panose="020B0604030504040204" pitchFamily="34" charset="0"/>
                <a:ea typeface="宋体" panose="02010600030101010101" pitchFamily="2" charset="-122"/>
              </a:rPr>
              <a:pPr/>
              <a:t>39</a:t>
            </a:fld>
            <a:endParaRPr lang="en-US" altLang="zh-CN">
              <a:latin typeface="Verdana" panose="020B0604030504040204" pitchFamily="34" charset="0"/>
              <a:ea typeface="宋体" panose="02010600030101010101" pitchFamily="2" charset="-122"/>
            </a:endParaRPr>
          </a:p>
        </p:txBody>
      </p:sp>
      <p:sp>
        <p:nvSpPr>
          <p:cNvPr id="39939" name="Rectangle 3"/>
          <p:cNvSpPr>
            <a:spLocks noGrp="1" noChangeArrowheads="1"/>
          </p:cNvSpPr>
          <p:nvPr>
            <p:ph type="body" idx="1"/>
          </p:nvPr>
        </p:nvSpPr>
        <p:spPr>
          <a:xfrm>
            <a:off x="385763" y="922473"/>
            <a:ext cx="8229600" cy="4678451"/>
          </a:xfrm>
        </p:spPr>
        <p:txBody>
          <a:bodyPr/>
          <a:lstStyle/>
          <a:p>
            <a:pPr eaLnBrk="1" hangingPunct="1">
              <a:buClr>
                <a:srgbClr val="FF0000"/>
              </a:buClr>
              <a:buFont typeface="Wingdings" pitchFamily="2" charset="2"/>
              <a:buChar char="ü"/>
            </a:pPr>
            <a:r>
              <a:rPr lang="zh-CN" altLang="en-US" sz="2800" b="1" dirty="0"/>
              <a:t>例： 判断下面数据是否是堆：</a:t>
            </a:r>
            <a:r>
              <a:rPr lang="en-US" altLang="zh-CN" dirty="0"/>
              <a:t>(</a:t>
            </a:r>
            <a:r>
              <a:rPr lang="en-US" altLang="zh-CN" sz="2800" dirty="0"/>
              <a:t>5,23,16,68,64,72,71,73,45,79,90,81,75,94,97</a:t>
            </a:r>
            <a:r>
              <a:rPr lang="en-US" altLang="zh-CN" dirty="0"/>
              <a:t>)</a:t>
            </a:r>
          </a:p>
          <a:p>
            <a:pPr eaLnBrk="1" hangingPunct="1">
              <a:buClr>
                <a:srgbClr val="FF0000"/>
              </a:buClr>
              <a:buFont typeface="Wingdings" pitchFamily="2" charset="2"/>
              <a:buChar char="n"/>
            </a:pPr>
            <a:r>
              <a:rPr lang="zh-CN" altLang="en-US" sz="2800" dirty="0"/>
              <a:t>解：对应的二叉树形式如下：</a:t>
            </a:r>
          </a:p>
        </p:txBody>
      </p:sp>
      <p:grpSp>
        <p:nvGrpSpPr>
          <p:cNvPr id="2" name="Group 4"/>
          <p:cNvGrpSpPr>
            <a:grpSpLocks/>
          </p:cNvGrpSpPr>
          <p:nvPr/>
        </p:nvGrpSpPr>
        <p:grpSpPr bwMode="auto">
          <a:xfrm>
            <a:off x="700087" y="2616200"/>
            <a:ext cx="6796088" cy="3451225"/>
            <a:chOff x="-35" y="350"/>
            <a:chExt cx="4281" cy="2174"/>
          </a:xfrm>
        </p:grpSpPr>
        <p:grpSp>
          <p:nvGrpSpPr>
            <p:cNvPr id="38919" name="Group 5"/>
            <p:cNvGrpSpPr>
              <a:grpSpLocks/>
            </p:cNvGrpSpPr>
            <p:nvPr/>
          </p:nvGrpSpPr>
          <p:grpSpPr bwMode="auto">
            <a:xfrm>
              <a:off x="0" y="454"/>
              <a:ext cx="4173" cy="2070"/>
              <a:chOff x="0" y="0"/>
              <a:chExt cx="4173" cy="2070"/>
            </a:xfrm>
          </p:grpSpPr>
          <p:sp>
            <p:nvSpPr>
              <p:cNvPr id="38943" name="Line 14"/>
              <p:cNvSpPr>
                <a:spLocks noChangeShapeType="1"/>
              </p:cNvSpPr>
              <p:nvPr/>
            </p:nvSpPr>
            <p:spPr bwMode="auto">
              <a:xfrm flipH="1" flipV="1">
                <a:off x="990" y="635"/>
                <a:ext cx="326" cy="499"/>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59" name="Line 30"/>
              <p:cNvSpPr>
                <a:spLocks noChangeShapeType="1"/>
              </p:cNvSpPr>
              <p:nvPr/>
            </p:nvSpPr>
            <p:spPr bwMode="auto">
              <a:xfrm flipH="1" flipV="1">
                <a:off x="499" y="1315"/>
                <a:ext cx="181" cy="454"/>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60" name="Line 31"/>
              <p:cNvSpPr>
                <a:spLocks noChangeShapeType="1"/>
              </p:cNvSpPr>
              <p:nvPr/>
            </p:nvSpPr>
            <p:spPr bwMode="auto">
              <a:xfrm flipH="1" flipV="1">
                <a:off x="2712" y="1342"/>
                <a:ext cx="191" cy="47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61" name="Line 32"/>
              <p:cNvSpPr>
                <a:spLocks noChangeShapeType="1"/>
              </p:cNvSpPr>
              <p:nvPr/>
            </p:nvSpPr>
            <p:spPr bwMode="auto">
              <a:xfrm flipV="1">
                <a:off x="2268" y="1315"/>
                <a:ext cx="272" cy="499"/>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55" name="Line 26"/>
              <p:cNvSpPr>
                <a:spLocks noChangeShapeType="1"/>
              </p:cNvSpPr>
              <p:nvPr/>
            </p:nvSpPr>
            <p:spPr bwMode="auto">
              <a:xfrm flipH="1" flipV="1">
                <a:off x="3175" y="635"/>
                <a:ext cx="477" cy="48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56" name="Line 27"/>
              <p:cNvSpPr>
                <a:spLocks noChangeShapeType="1"/>
              </p:cNvSpPr>
              <p:nvPr/>
            </p:nvSpPr>
            <p:spPr bwMode="auto">
              <a:xfrm flipH="1" flipV="1">
                <a:off x="1406" y="1360"/>
                <a:ext cx="182" cy="454"/>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63" name="Line 34"/>
              <p:cNvSpPr>
                <a:spLocks noChangeShapeType="1"/>
              </p:cNvSpPr>
              <p:nvPr/>
            </p:nvSpPr>
            <p:spPr bwMode="auto">
              <a:xfrm flipV="1">
                <a:off x="3402" y="1315"/>
                <a:ext cx="182" cy="516"/>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5" name="Oval 6"/>
              <p:cNvSpPr>
                <a:spLocks noChangeArrowheads="1"/>
              </p:cNvSpPr>
              <p:nvPr/>
            </p:nvSpPr>
            <p:spPr bwMode="auto">
              <a:xfrm>
                <a:off x="1769" y="0"/>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latin typeface="Times New Roman" panose="02020603050405020304" pitchFamily="18" charset="0"/>
                    <a:ea typeface="宋体" panose="02010600030101010101" pitchFamily="2" charset="-122"/>
                  </a:rPr>
                  <a:t>5</a:t>
                </a:r>
              </a:p>
            </p:txBody>
          </p:sp>
          <p:sp>
            <p:nvSpPr>
              <p:cNvPr id="38936" name="Line 7"/>
              <p:cNvSpPr>
                <a:spLocks noChangeShapeType="1"/>
              </p:cNvSpPr>
              <p:nvPr/>
            </p:nvSpPr>
            <p:spPr bwMode="auto">
              <a:xfrm flipH="1">
                <a:off x="953" y="181"/>
                <a:ext cx="816" cy="227"/>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7" name="Line 8"/>
              <p:cNvSpPr>
                <a:spLocks noChangeShapeType="1"/>
              </p:cNvSpPr>
              <p:nvPr/>
            </p:nvSpPr>
            <p:spPr bwMode="auto">
              <a:xfrm flipH="1" flipV="1">
                <a:off x="3765" y="1315"/>
                <a:ext cx="227" cy="499"/>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8" name="Oval 9"/>
              <p:cNvSpPr>
                <a:spLocks noChangeArrowheads="1"/>
              </p:cNvSpPr>
              <p:nvPr/>
            </p:nvSpPr>
            <p:spPr bwMode="auto">
              <a:xfrm>
                <a:off x="771" y="408"/>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latin typeface="Times New Roman" panose="02020603050405020304" pitchFamily="18" charset="0"/>
                    <a:ea typeface="宋体" panose="02010600030101010101" pitchFamily="2" charset="-122"/>
                  </a:rPr>
                  <a:t>23</a:t>
                </a:r>
              </a:p>
            </p:txBody>
          </p:sp>
          <p:sp>
            <p:nvSpPr>
              <p:cNvPr id="38939" name="Oval 10"/>
              <p:cNvSpPr>
                <a:spLocks noChangeArrowheads="1"/>
              </p:cNvSpPr>
              <p:nvPr/>
            </p:nvSpPr>
            <p:spPr bwMode="auto">
              <a:xfrm>
                <a:off x="2948" y="408"/>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16</a:t>
                </a:r>
              </a:p>
            </p:txBody>
          </p:sp>
          <p:sp>
            <p:nvSpPr>
              <p:cNvPr id="38940" name="Oval 11"/>
              <p:cNvSpPr>
                <a:spLocks noChangeArrowheads="1"/>
              </p:cNvSpPr>
              <p:nvPr/>
            </p:nvSpPr>
            <p:spPr bwMode="auto">
              <a:xfrm>
                <a:off x="272" y="1088"/>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68</a:t>
                </a:r>
              </a:p>
            </p:txBody>
          </p:sp>
          <p:sp>
            <p:nvSpPr>
              <p:cNvPr id="38941" name="Oval 12"/>
              <p:cNvSpPr>
                <a:spLocks noChangeArrowheads="1"/>
              </p:cNvSpPr>
              <p:nvPr/>
            </p:nvSpPr>
            <p:spPr bwMode="auto">
              <a:xfrm>
                <a:off x="1180" y="1134"/>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64</a:t>
                </a:r>
              </a:p>
            </p:txBody>
          </p:sp>
          <p:sp>
            <p:nvSpPr>
              <p:cNvPr id="38942" name="Line 13"/>
              <p:cNvSpPr>
                <a:spLocks noChangeShapeType="1"/>
              </p:cNvSpPr>
              <p:nvPr/>
            </p:nvSpPr>
            <p:spPr bwMode="auto">
              <a:xfrm flipH="1">
                <a:off x="408" y="635"/>
                <a:ext cx="408" cy="45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44" name="Line 15"/>
              <p:cNvSpPr>
                <a:spLocks noChangeShapeType="1"/>
              </p:cNvSpPr>
              <p:nvPr/>
            </p:nvSpPr>
            <p:spPr bwMode="auto">
              <a:xfrm flipH="1" flipV="1">
                <a:off x="2041" y="181"/>
                <a:ext cx="998" cy="227"/>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45" name="Oval 16"/>
              <p:cNvSpPr>
                <a:spLocks noChangeArrowheads="1"/>
              </p:cNvSpPr>
              <p:nvPr/>
            </p:nvSpPr>
            <p:spPr bwMode="auto">
              <a:xfrm>
                <a:off x="2495" y="1088"/>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72</a:t>
                </a:r>
              </a:p>
            </p:txBody>
          </p:sp>
          <p:sp>
            <p:nvSpPr>
              <p:cNvPr id="38946" name="Oval 17"/>
              <p:cNvSpPr>
                <a:spLocks noChangeArrowheads="1"/>
              </p:cNvSpPr>
              <p:nvPr/>
            </p:nvSpPr>
            <p:spPr bwMode="auto">
              <a:xfrm>
                <a:off x="3539" y="1088"/>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71</a:t>
                </a:r>
              </a:p>
            </p:txBody>
          </p:sp>
          <p:sp>
            <p:nvSpPr>
              <p:cNvPr id="38947" name="Oval 18"/>
              <p:cNvSpPr>
                <a:spLocks noChangeArrowheads="1"/>
              </p:cNvSpPr>
              <p:nvPr/>
            </p:nvSpPr>
            <p:spPr bwMode="auto">
              <a:xfrm>
                <a:off x="0" y="1769"/>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73</a:t>
                </a:r>
              </a:p>
            </p:txBody>
          </p:sp>
          <p:sp>
            <p:nvSpPr>
              <p:cNvPr id="38948" name="Oval 19"/>
              <p:cNvSpPr>
                <a:spLocks noChangeArrowheads="1"/>
              </p:cNvSpPr>
              <p:nvPr/>
            </p:nvSpPr>
            <p:spPr bwMode="auto">
              <a:xfrm>
                <a:off x="544" y="1769"/>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45</a:t>
                </a:r>
              </a:p>
            </p:txBody>
          </p:sp>
          <p:sp>
            <p:nvSpPr>
              <p:cNvPr id="38949" name="Oval 20"/>
              <p:cNvSpPr>
                <a:spLocks noChangeArrowheads="1"/>
              </p:cNvSpPr>
              <p:nvPr/>
            </p:nvSpPr>
            <p:spPr bwMode="auto">
              <a:xfrm>
                <a:off x="907" y="1769"/>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79</a:t>
                </a:r>
              </a:p>
            </p:txBody>
          </p:sp>
          <p:sp>
            <p:nvSpPr>
              <p:cNvPr id="38950" name="Oval 21"/>
              <p:cNvSpPr>
                <a:spLocks noChangeArrowheads="1"/>
              </p:cNvSpPr>
              <p:nvPr/>
            </p:nvSpPr>
            <p:spPr bwMode="auto">
              <a:xfrm>
                <a:off x="1497" y="1769"/>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90</a:t>
                </a:r>
              </a:p>
            </p:txBody>
          </p:sp>
          <p:sp>
            <p:nvSpPr>
              <p:cNvPr id="38951" name="Oval 22"/>
              <p:cNvSpPr>
                <a:spLocks noChangeArrowheads="1"/>
              </p:cNvSpPr>
              <p:nvPr/>
            </p:nvSpPr>
            <p:spPr bwMode="auto">
              <a:xfrm>
                <a:off x="2087" y="1774"/>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81</a:t>
                </a:r>
              </a:p>
            </p:txBody>
          </p:sp>
          <p:sp>
            <p:nvSpPr>
              <p:cNvPr id="38952" name="Oval 23"/>
              <p:cNvSpPr>
                <a:spLocks noChangeArrowheads="1"/>
              </p:cNvSpPr>
              <p:nvPr/>
            </p:nvSpPr>
            <p:spPr bwMode="auto">
              <a:xfrm>
                <a:off x="2767" y="1790"/>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75</a:t>
                </a:r>
              </a:p>
            </p:txBody>
          </p:sp>
          <p:sp>
            <p:nvSpPr>
              <p:cNvPr id="38953" name="Oval 24"/>
              <p:cNvSpPr>
                <a:spLocks noChangeArrowheads="1"/>
              </p:cNvSpPr>
              <p:nvPr/>
            </p:nvSpPr>
            <p:spPr bwMode="auto">
              <a:xfrm>
                <a:off x="3266" y="1798"/>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94</a:t>
                </a:r>
              </a:p>
            </p:txBody>
          </p:sp>
          <p:sp>
            <p:nvSpPr>
              <p:cNvPr id="38954" name="Oval 25"/>
              <p:cNvSpPr>
                <a:spLocks noChangeArrowheads="1"/>
              </p:cNvSpPr>
              <p:nvPr/>
            </p:nvSpPr>
            <p:spPr bwMode="auto">
              <a:xfrm>
                <a:off x="3901" y="1790"/>
                <a:ext cx="272" cy="272"/>
              </a:xfrm>
              <a:prstGeom prst="ellipse">
                <a:avLst/>
              </a:prstGeom>
              <a:solidFill>
                <a:srgbClr val="FFFF00"/>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latin typeface="Times New Roman" panose="02020603050405020304" pitchFamily="18" charset="0"/>
                    <a:ea typeface="宋体" panose="02010600030101010101" pitchFamily="2" charset="-122"/>
                  </a:rPr>
                  <a:t>97</a:t>
                </a:r>
              </a:p>
            </p:txBody>
          </p:sp>
          <p:sp>
            <p:nvSpPr>
              <p:cNvPr id="38957" name="Line 28"/>
              <p:cNvSpPr>
                <a:spLocks noChangeShapeType="1"/>
              </p:cNvSpPr>
              <p:nvPr/>
            </p:nvSpPr>
            <p:spPr bwMode="auto">
              <a:xfrm flipV="1">
                <a:off x="1043" y="1361"/>
                <a:ext cx="181" cy="40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58" name="Line 29"/>
              <p:cNvSpPr>
                <a:spLocks noChangeShapeType="1"/>
              </p:cNvSpPr>
              <p:nvPr/>
            </p:nvSpPr>
            <p:spPr bwMode="auto">
              <a:xfrm flipV="1">
                <a:off x="136" y="1315"/>
                <a:ext cx="182" cy="454"/>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62" name="Line 33"/>
              <p:cNvSpPr>
                <a:spLocks noChangeShapeType="1"/>
              </p:cNvSpPr>
              <p:nvPr/>
            </p:nvSpPr>
            <p:spPr bwMode="auto">
              <a:xfrm flipV="1">
                <a:off x="2676" y="635"/>
                <a:ext cx="318" cy="45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8920" name="Text Box 35"/>
            <p:cNvSpPr txBox="1">
              <a:spLocks noChangeArrowheads="1"/>
            </p:cNvSpPr>
            <p:nvPr/>
          </p:nvSpPr>
          <p:spPr bwMode="auto">
            <a:xfrm>
              <a:off x="2041" y="350"/>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a:t>
              </a:r>
            </a:p>
          </p:txBody>
        </p:sp>
        <p:sp>
          <p:nvSpPr>
            <p:cNvPr id="38921" name="Text Box 36"/>
            <p:cNvSpPr txBox="1">
              <a:spLocks noChangeArrowheads="1"/>
            </p:cNvSpPr>
            <p:nvPr/>
          </p:nvSpPr>
          <p:spPr bwMode="auto">
            <a:xfrm>
              <a:off x="801" y="607"/>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6600"/>
                  </a:solidFill>
                  <a:latin typeface="Times New Roman" panose="02020603050405020304" pitchFamily="18" charset="0"/>
                  <a:ea typeface="宋体" panose="02010600030101010101" pitchFamily="2" charset="-122"/>
                </a:rPr>
                <a:t>2</a:t>
              </a:r>
            </a:p>
          </p:txBody>
        </p:sp>
        <p:sp>
          <p:nvSpPr>
            <p:cNvPr id="38922" name="Text Box 37"/>
            <p:cNvSpPr txBox="1">
              <a:spLocks noChangeArrowheads="1"/>
            </p:cNvSpPr>
            <p:nvPr/>
          </p:nvSpPr>
          <p:spPr bwMode="auto">
            <a:xfrm>
              <a:off x="3029" y="661"/>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3</a:t>
              </a:r>
            </a:p>
          </p:txBody>
        </p:sp>
        <p:sp>
          <p:nvSpPr>
            <p:cNvPr id="38923" name="Text Box 38"/>
            <p:cNvSpPr txBox="1">
              <a:spLocks noChangeArrowheads="1"/>
            </p:cNvSpPr>
            <p:nvPr/>
          </p:nvSpPr>
          <p:spPr bwMode="auto">
            <a:xfrm>
              <a:off x="191" y="1338"/>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6600"/>
                  </a:solidFill>
                  <a:latin typeface="Times New Roman" panose="02020603050405020304" pitchFamily="18" charset="0"/>
                  <a:ea typeface="宋体" panose="02010600030101010101" pitchFamily="2" charset="-122"/>
                </a:rPr>
                <a:t>4</a:t>
              </a:r>
            </a:p>
          </p:txBody>
        </p:sp>
        <p:sp>
          <p:nvSpPr>
            <p:cNvPr id="38924" name="Text Box 39"/>
            <p:cNvSpPr txBox="1">
              <a:spLocks noChangeArrowheads="1"/>
            </p:cNvSpPr>
            <p:nvPr/>
          </p:nvSpPr>
          <p:spPr bwMode="auto">
            <a:xfrm>
              <a:off x="1316" y="1348"/>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5</a:t>
              </a:r>
            </a:p>
          </p:txBody>
        </p:sp>
        <p:sp>
          <p:nvSpPr>
            <p:cNvPr id="38925" name="Text Box 40"/>
            <p:cNvSpPr txBox="1">
              <a:spLocks noChangeArrowheads="1"/>
            </p:cNvSpPr>
            <p:nvPr/>
          </p:nvSpPr>
          <p:spPr bwMode="auto">
            <a:xfrm>
              <a:off x="2405" y="1355"/>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6</a:t>
              </a:r>
            </a:p>
          </p:txBody>
        </p:sp>
        <p:sp>
          <p:nvSpPr>
            <p:cNvPr id="38926" name="Text Box 41"/>
            <p:cNvSpPr txBox="1">
              <a:spLocks noChangeArrowheads="1"/>
            </p:cNvSpPr>
            <p:nvPr/>
          </p:nvSpPr>
          <p:spPr bwMode="auto">
            <a:xfrm>
              <a:off x="3652" y="1338"/>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7</a:t>
              </a:r>
            </a:p>
          </p:txBody>
        </p:sp>
        <p:sp>
          <p:nvSpPr>
            <p:cNvPr id="38927" name="Text Box 42"/>
            <p:cNvSpPr txBox="1">
              <a:spLocks noChangeArrowheads="1"/>
            </p:cNvSpPr>
            <p:nvPr/>
          </p:nvSpPr>
          <p:spPr bwMode="auto">
            <a:xfrm>
              <a:off x="-35" y="2052"/>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8</a:t>
              </a:r>
            </a:p>
          </p:txBody>
        </p:sp>
        <p:sp>
          <p:nvSpPr>
            <p:cNvPr id="38928" name="Text Box 43"/>
            <p:cNvSpPr txBox="1">
              <a:spLocks noChangeArrowheads="1"/>
            </p:cNvSpPr>
            <p:nvPr/>
          </p:nvSpPr>
          <p:spPr bwMode="auto">
            <a:xfrm>
              <a:off x="677" y="2019"/>
              <a:ext cx="18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9</a:t>
              </a:r>
            </a:p>
          </p:txBody>
        </p:sp>
        <p:sp>
          <p:nvSpPr>
            <p:cNvPr id="38929" name="Text Box 44"/>
            <p:cNvSpPr txBox="1">
              <a:spLocks noChangeArrowheads="1"/>
            </p:cNvSpPr>
            <p:nvPr/>
          </p:nvSpPr>
          <p:spPr bwMode="auto">
            <a:xfrm>
              <a:off x="1059" y="2042"/>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10</a:t>
              </a:r>
            </a:p>
          </p:txBody>
        </p:sp>
        <p:sp>
          <p:nvSpPr>
            <p:cNvPr id="38930" name="Text Box 45"/>
            <p:cNvSpPr txBox="1">
              <a:spLocks noChangeArrowheads="1"/>
            </p:cNvSpPr>
            <p:nvPr/>
          </p:nvSpPr>
          <p:spPr bwMode="auto">
            <a:xfrm>
              <a:off x="1556" y="2019"/>
              <a:ext cx="25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11</a:t>
              </a:r>
            </a:p>
          </p:txBody>
        </p:sp>
        <p:sp>
          <p:nvSpPr>
            <p:cNvPr id="38931" name="Text Box 46"/>
            <p:cNvSpPr txBox="1">
              <a:spLocks noChangeArrowheads="1"/>
            </p:cNvSpPr>
            <p:nvPr/>
          </p:nvSpPr>
          <p:spPr bwMode="auto">
            <a:xfrm>
              <a:off x="2041" y="2020"/>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12</a:t>
              </a:r>
            </a:p>
          </p:txBody>
        </p:sp>
        <p:sp>
          <p:nvSpPr>
            <p:cNvPr id="38932" name="Text Box 47"/>
            <p:cNvSpPr txBox="1">
              <a:spLocks noChangeArrowheads="1"/>
            </p:cNvSpPr>
            <p:nvPr/>
          </p:nvSpPr>
          <p:spPr bwMode="auto">
            <a:xfrm>
              <a:off x="2898" y="2027"/>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13</a:t>
              </a:r>
            </a:p>
          </p:txBody>
        </p:sp>
        <p:sp>
          <p:nvSpPr>
            <p:cNvPr id="38933" name="Text Box 48"/>
            <p:cNvSpPr txBox="1">
              <a:spLocks noChangeArrowheads="1"/>
            </p:cNvSpPr>
            <p:nvPr/>
          </p:nvSpPr>
          <p:spPr bwMode="auto">
            <a:xfrm>
              <a:off x="3442" y="2035"/>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14</a:t>
              </a:r>
            </a:p>
          </p:txBody>
        </p:sp>
        <p:sp>
          <p:nvSpPr>
            <p:cNvPr id="38934" name="Text Box 49"/>
            <p:cNvSpPr txBox="1">
              <a:spLocks noChangeArrowheads="1"/>
            </p:cNvSpPr>
            <p:nvPr/>
          </p:nvSpPr>
          <p:spPr bwMode="auto">
            <a:xfrm>
              <a:off x="3984" y="2043"/>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dirty="0">
                  <a:solidFill>
                    <a:srgbClr val="FF6600"/>
                  </a:solidFill>
                  <a:latin typeface="Times New Roman" panose="02020603050405020304" pitchFamily="18" charset="0"/>
                  <a:ea typeface="宋体" panose="02010600030101010101" pitchFamily="2" charset="-122"/>
                </a:rPr>
                <a:t>15</a:t>
              </a:r>
            </a:p>
          </p:txBody>
        </p:sp>
      </p:grpSp>
      <p:sp>
        <p:nvSpPr>
          <p:cNvPr id="39986" name="Text Box 50"/>
          <p:cNvSpPr txBox="1">
            <a:spLocks noChangeArrowheads="1"/>
          </p:cNvSpPr>
          <p:nvPr/>
        </p:nvSpPr>
        <p:spPr bwMode="auto">
          <a:xfrm>
            <a:off x="6853238" y="2837657"/>
            <a:ext cx="1512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400" b="1" dirty="0">
                <a:solidFill>
                  <a:srgbClr val="FF0000"/>
                </a:solidFill>
                <a:ea typeface="宋体" panose="02010600030101010101" pitchFamily="2" charset="-122"/>
              </a:rPr>
              <a:t>不是堆</a:t>
            </a:r>
            <a:r>
              <a:rPr lang="zh-CN" altLang="en-US" sz="2400" b="1" dirty="0">
                <a:solidFill>
                  <a:schemeClr val="accent2"/>
                </a:solidFill>
                <a:ea typeface="宋体" panose="02010600030101010101" pitchFamily="2" charset="-122"/>
              </a:rPr>
              <a:t>！</a:t>
            </a:r>
          </a:p>
        </p:txBody>
      </p:sp>
      <p:grpSp>
        <p:nvGrpSpPr>
          <p:cNvPr id="53" name="组合 67"/>
          <p:cNvGrpSpPr/>
          <p:nvPr/>
        </p:nvGrpSpPr>
        <p:grpSpPr>
          <a:xfrm>
            <a:off x="-900608" y="116631"/>
            <a:ext cx="7091545" cy="751460"/>
            <a:chOff x="-549182" y="4194793"/>
            <a:chExt cx="7317240" cy="765717"/>
          </a:xfrm>
        </p:grpSpPr>
        <p:grpSp>
          <p:nvGrpSpPr>
            <p:cNvPr id="54" name="组合 106"/>
            <p:cNvGrpSpPr/>
            <p:nvPr/>
          </p:nvGrpSpPr>
          <p:grpSpPr>
            <a:xfrm>
              <a:off x="-549182" y="4194793"/>
              <a:ext cx="7317240" cy="765717"/>
              <a:chOff x="-558707" y="4194793"/>
              <a:chExt cx="7317240" cy="765717"/>
            </a:xfrm>
          </p:grpSpPr>
          <p:sp>
            <p:nvSpPr>
              <p:cNvPr id="5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7"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55" name="图片 5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111325407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86"/>
                                        </p:tgtEl>
                                        <p:attrNameLst>
                                          <p:attrName>style.visibility</p:attrName>
                                        </p:attrNameLst>
                                      </p:cBhvr>
                                      <p:to>
                                        <p:strVal val="visible"/>
                                      </p:to>
                                    </p:set>
                                    <p:animEffect transition="in" filter="blinds(horizontal)">
                                      <p:cBhvr>
                                        <p:cTn id="22" dur="500"/>
                                        <p:tgtEl>
                                          <p:spTgt spid="39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399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grpSp>
        <p:nvGrpSpPr>
          <p:cNvPr id="8" name="组合 7"/>
          <p:cNvGrpSpPr/>
          <p:nvPr/>
        </p:nvGrpSpPr>
        <p:grpSpPr>
          <a:xfrm>
            <a:off x="268844" y="95357"/>
            <a:ext cx="4231148" cy="684042"/>
            <a:chOff x="683568" y="1326432"/>
            <a:chExt cx="4231148" cy="684042"/>
          </a:xfrm>
        </p:grpSpPr>
        <p:sp>
          <p:nvSpPr>
            <p:cNvPr id="9" name="TextBox 6"/>
            <p:cNvSpPr txBox="1">
              <a:spLocks noChangeArrowheads="1"/>
            </p:cNvSpPr>
            <p:nvPr/>
          </p:nvSpPr>
          <p:spPr bwMode="auto">
            <a:xfrm>
              <a:off x="683568" y="1326432"/>
              <a:ext cx="4231148"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11.1 </a:t>
              </a:r>
              <a:r>
                <a:rPr lang="zh-CN" altLang="en-US" sz="3600" b="1" dirty="0">
                  <a:latin typeface="黑体" pitchFamily="49" charset="-122"/>
                  <a:ea typeface="黑体" pitchFamily="49" charset="-122"/>
                </a:rPr>
                <a:t>引言</a:t>
              </a:r>
            </a:p>
          </p:txBody>
        </p:sp>
        <p:grpSp>
          <p:nvGrpSpPr>
            <p:cNvPr id="10" name="组合 9"/>
            <p:cNvGrpSpPr/>
            <p:nvPr/>
          </p:nvGrpSpPr>
          <p:grpSpPr>
            <a:xfrm>
              <a:off x="958665" y="1327471"/>
              <a:ext cx="842977" cy="683003"/>
              <a:chOff x="958665" y="1327471"/>
              <a:chExt cx="842977" cy="683003"/>
            </a:xfrm>
          </p:grpSpPr>
          <p:sp>
            <p:nvSpPr>
              <p:cNvPr id="11"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2" name="图片 11"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23" name="文本框 22"/>
          <p:cNvSpPr txBox="1"/>
          <p:nvPr/>
        </p:nvSpPr>
        <p:spPr>
          <a:xfrm>
            <a:off x="379335" y="6358291"/>
            <a:ext cx="3112545" cy="276999"/>
          </a:xfrm>
          <a:prstGeom prst="rect">
            <a:avLst/>
          </a:prstGeom>
          <a:noFill/>
        </p:spPr>
        <p:txBody>
          <a:bodyPr wrap="square" rtlCol="0">
            <a:spAutoFit/>
          </a:bodyPr>
          <a:lstStyle/>
          <a:p>
            <a:r>
              <a:rPr lang="zh-CN" altLang="en-US" sz="1200" dirty="0"/>
              <a:t>注</a:t>
            </a:r>
            <a:r>
              <a:rPr lang="en-US" altLang="zh-CN" sz="1200" dirty="0"/>
              <a:t>: </a:t>
            </a:r>
            <a:r>
              <a:rPr lang="zh-CN" altLang="en-US" sz="1200" dirty="0"/>
              <a:t>图片来自百度图片库 </a:t>
            </a:r>
          </a:p>
        </p:txBody>
      </p:sp>
      <p:sp>
        <p:nvSpPr>
          <p:cNvPr id="2" name="矩形 1"/>
          <p:cNvSpPr/>
          <p:nvPr/>
        </p:nvSpPr>
        <p:spPr>
          <a:xfrm>
            <a:off x="442166" y="1052736"/>
            <a:ext cx="6849173" cy="1431161"/>
          </a:xfrm>
          <a:prstGeom prst="rect">
            <a:avLst/>
          </a:prstGeom>
        </p:spPr>
        <p:txBody>
          <a:bodyPr wrap="square">
            <a:spAutoFit/>
          </a:bodyPr>
          <a:lstStyle/>
          <a:p>
            <a:pPr marL="285750" indent="-285750">
              <a:spcBef>
                <a:spcPts val="600"/>
              </a:spcBef>
              <a:buClr>
                <a:srgbClr val="FF0000"/>
              </a:buClr>
              <a:buFont typeface="Wingdings" panose="05000000000000000000" pitchFamily="2" charset="2"/>
              <a:buChar char="n"/>
            </a:pPr>
            <a:r>
              <a:rPr lang="zh-CN" altLang="en-US" b="1" dirty="0">
                <a:solidFill>
                  <a:srgbClr val="1A1A1A"/>
                </a:solidFill>
                <a:latin typeface="-apple-system"/>
                <a:ea typeface="仿宋" panose="02010609060101010101" pitchFamily="49" charset="-122"/>
              </a:rPr>
              <a:t>计算机的诞生</a:t>
            </a:r>
            <a:endParaRPr lang="en-US" altLang="zh-CN" b="1" dirty="0">
              <a:solidFill>
                <a:srgbClr val="1A1A1A"/>
              </a:solidFill>
              <a:latin typeface="-apple-system"/>
              <a:ea typeface="仿宋" panose="02010609060101010101" pitchFamily="49" charset="-122"/>
            </a:endParaRPr>
          </a:p>
          <a:p>
            <a:pPr marL="742950" lvl="1" indent="-285750">
              <a:spcBef>
                <a:spcPts val="600"/>
              </a:spcBef>
              <a:buClr>
                <a:srgbClr val="FF0000"/>
              </a:buClr>
              <a:buFont typeface="Wingdings" panose="05000000000000000000" pitchFamily="2" charset="2"/>
              <a:buChar char="ü"/>
            </a:pPr>
            <a:r>
              <a:rPr lang="zh-CN" altLang="en-US" b="1" dirty="0">
                <a:solidFill>
                  <a:srgbClr val="1A1A1A"/>
                </a:solidFill>
                <a:latin typeface="-apple-system"/>
                <a:ea typeface="仿宋" panose="02010609060101010101" pitchFamily="49" charset="-122"/>
              </a:rPr>
              <a:t>为了帮人类简化计算工作</a:t>
            </a:r>
            <a:endParaRPr lang="en-US" altLang="zh-CN" b="1" dirty="0">
              <a:solidFill>
                <a:srgbClr val="1A1A1A"/>
              </a:solidFill>
              <a:latin typeface="-apple-system"/>
              <a:ea typeface="仿宋" panose="02010609060101010101" pitchFamily="49" charset="-122"/>
            </a:endParaRPr>
          </a:p>
          <a:p>
            <a:pPr marL="742950" lvl="1" indent="-285750">
              <a:spcBef>
                <a:spcPts val="600"/>
              </a:spcBef>
              <a:buClr>
                <a:srgbClr val="FF0000"/>
              </a:buClr>
              <a:buFont typeface="Wingdings" panose="05000000000000000000" pitchFamily="2" charset="2"/>
              <a:buChar char="ü"/>
            </a:pPr>
            <a:r>
              <a:rPr lang="zh-CN" altLang="en-US" b="1" dirty="0">
                <a:solidFill>
                  <a:srgbClr val="1A1A1A"/>
                </a:solidFill>
                <a:latin typeface="-apple-system"/>
                <a:ea typeface="仿宋" panose="02010609060101010101" pitchFamily="49" charset="-122"/>
              </a:rPr>
              <a:t>如繁重的公式计算，各种数据计算，存储等</a:t>
            </a:r>
            <a:endParaRPr lang="en-US" altLang="zh-CN" b="1" dirty="0">
              <a:solidFill>
                <a:srgbClr val="1A1A1A"/>
              </a:solidFill>
              <a:latin typeface="-apple-system"/>
              <a:ea typeface="仿宋" panose="02010609060101010101" pitchFamily="49" charset="-122"/>
            </a:endParaRPr>
          </a:p>
          <a:p>
            <a:pPr marL="742950" lvl="1" indent="-285750">
              <a:spcBef>
                <a:spcPts val="600"/>
              </a:spcBef>
              <a:buClr>
                <a:srgbClr val="FF0000"/>
              </a:buClr>
              <a:buFont typeface="Wingdings" panose="05000000000000000000" pitchFamily="2" charset="2"/>
              <a:buChar char="ü"/>
            </a:pPr>
            <a:r>
              <a:rPr lang="zh-CN" altLang="en-US" b="1" dirty="0">
                <a:ea typeface="仿宋" panose="02010609060101010101" pitchFamily="49" charset="-122"/>
              </a:rPr>
              <a:t>排序是数据操作的基础</a:t>
            </a:r>
            <a:endParaRPr lang="en-US" altLang="zh-CN" b="1" dirty="0">
              <a:solidFill>
                <a:srgbClr val="1A1A1A"/>
              </a:solidFill>
              <a:latin typeface="-apple-system"/>
              <a:ea typeface="仿宋"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68144" y="976130"/>
            <a:ext cx="2360852" cy="1899174"/>
          </a:xfrm>
          <a:prstGeom prst="rect">
            <a:avLst/>
          </a:prstGeom>
        </p:spPr>
      </p:pic>
      <p:sp>
        <p:nvSpPr>
          <p:cNvPr id="13" name="矩形 12"/>
          <p:cNvSpPr/>
          <p:nvPr/>
        </p:nvSpPr>
        <p:spPr>
          <a:xfrm>
            <a:off x="783729" y="3429000"/>
            <a:ext cx="8438554" cy="1354217"/>
          </a:xfrm>
          <a:prstGeom prst="rect">
            <a:avLst/>
          </a:prstGeom>
        </p:spPr>
        <p:txBody>
          <a:bodyPr wrap="square">
            <a:spAutoFit/>
          </a:bodyPr>
          <a:lstStyle/>
          <a:p>
            <a:pPr marL="285750" indent="-285750">
              <a:spcBef>
                <a:spcPts val="600"/>
              </a:spcBef>
              <a:buClr>
                <a:srgbClr val="FF0000"/>
              </a:buClr>
              <a:buFont typeface="Wingdings" panose="05000000000000000000" pitchFamily="2" charset="2"/>
              <a:buChar char="ü"/>
            </a:pPr>
            <a:r>
              <a:rPr lang="zh-CN" altLang="en-US" b="1" dirty="0">
                <a:solidFill>
                  <a:srgbClr val="212529"/>
                </a:solidFill>
                <a:latin typeface="仿宋" panose="02010609060101010101" pitchFamily="49" charset="-122"/>
                <a:ea typeface="仿宋" panose="02010609060101010101" pitchFamily="49" charset="-122"/>
              </a:rPr>
              <a:t>高考排名：</a:t>
            </a:r>
            <a:r>
              <a:rPr lang="en-US" altLang="zh-CN" b="1" dirty="0">
                <a:latin typeface="仿宋" panose="02010609060101010101" pitchFamily="49" charset="-122"/>
                <a:ea typeface="仿宋" panose="02010609060101010101" pitchFamily="49" charset="-122"/>
              </a:rPr>
              <a:t>2019</a:t>
            </a:r>
            <a:r>
              <a:rPr lang="zh-CN" altLang="en-US" b="1" dirty="0">
                <a:latin typeface="仿宋" panose="02010609060101010101" pitchFamily="49" charset="-122"/>
                <a:ea typeface="仿宋" panose="02010609060101010101" pitchFamily="49" charset="-122"/>
              </a:rPr>
              <a:t>年全国高考报名人数</a:t>
            </a:r>
            <a:r>
              <a:rPr lang="en-US" altLang="zh-CN" b="1" dirty="0">
                <a:latin typeface="仿宋" panose="02010609060101010101" pitchFamily="49" charset="-122"/>
                <a:ea typeface="仿宋" panose="02010609060101010101" pitchFamily="49" charset="-122"/>
              </a:rPr>
              <a:t>1031</a:t>
            </a:r>
            <a:r>
              <a:rPr lang="zh-CN" altLang="en-US" b="1" dirty="0">
                <a:latin typeface="仿宋" panose="02010609060101010101" pitchFamily="49" charset="-122"/>
                <a:ea typeface="仿宋" panose="02010609060101010101" pitchFamily="49" charset="-122"/>
              </a:rPr>
              <a:t>万</a:t>
            </a:r>
            <a:endParaRPr lang="en-US" altLang="zh-CN" b="1" dirty="0">
              <a:solidFill>
                <a:srgbClr val="212529"/>
              </a:solidFill>
              <a:latin typeface="仿宋" panose="02010609060101010101" pitchFamily="49" charset="-122"/>
              <a:ea typeface="仿宋" panose="02010609060101010101" pitchFamily="49" charset="-122"/>
            </a:endParaRPr>
          </a:p>
          <a:p>
            <a:pPr marL="285750" indent="-285750">
              <a:spcBef>
                <a:spcPts val="600"/>
              </a:spcBef>
              <a:buClr>
                <a:srgbClr val="FF0000"/>
              </a:buClr>
              <a:buFont typeface="Wingdings" panose="05000000000000000000" pitchFamily="2" charset="2"/>
              <a:buChar char="ü"/>
            </a:pPr>
            <a:r>
              <a:rPr lang="zh-CN" altLang="en-US" b="1" dirty="0">
                <a:solidFill>
                  <a:srgbClr val="212529"/>
                </a:solidFill>
                <a:latin typeface="仿宋" panose="02010609060101010101" pitchFamily="49" charset="-122"/>
                <a:ea typeface="仿宋" panose="02010609060101010101" pitchFamily="49" charset="-122"/>
              </a:rPr>
              <a:t>淘宝商品价格排序：商品按价格高低排序后显示</a:t>
            </a:r>
            <a:endParaRPr lang="en-US" altLang="zh-CN" b="1" dirty="0">
              <a:latin typeface="仿宋" panose="02010609060101010101" pitchFamily="49" charset="-122"/>
              <a:ea typeface="仿宋" panose="02010609060101010101" pitchFamily="49" charset="-122"/>
            </a:endParaRPr>
          </a:p>
          <a:p>
            <a:pPr marL="285750" indent="-285750">
              <a:spcBef>
                <a:spcPts val="600"/>
              </a:spcBef>
              <a:buClr>
                <a:srgbClr val="FF0000"/>
              </a:buClr>
              <a:buFont typeface="Wingdings" panose="05000000000000000000" pitchFamily="2" charset="2"/>
              <a:buChar char="ü"/>
            </a:pPr>
            <a:r>
              <a:rPr lang="zh-CN" altLang="en-US" b="1" dirty="0">
                <a:solidFill>
                  <a:srgbClr val="212529"/>
                </a:solidFill>
                <a:latin typeface="仿宋" panose="02010609060101010101" pitchFamily="49" charset="-122"/>
                <a:ea typeface="仿宋" panose="02010609060101010101" pitchFamily="49" charset="-122"/>
              </a:rPr>
              <a:t>微博热搜排行榜：排序后，最高的十个关键字，上热搜</a:t>
            </a:r>
            <a:r>
              <a:rPr lang="zh-CN" altLang="en-US" b="1" dirty="0">
                <a:latin typeface="仿宋" panose="02010609060101010101" pitchFamily="49" charset="-122"/>
                <a:ea typeface="仿宋" panose="02010609060101010101" pitchFamily="49" charset="-122"/>
              </a:rPr>
              <a:t/>
            </a:r>
            <a:br>
              <a:rPr lang="zh-CN" altLang="en-US" b="1" dirty="0">
                <a:latin typeface="仿宋" panose="02010609060101010101" pitchFamily="49" charset="-122"/>
                <a:ea typeface="仿宋" panose="02010609060101010101" pitchFamily="49" charset="-122"/>
              </a:rPr>
            </a:br>
            <a:r>
              <a:rPr lang="en-US" altLang="zh-CN" b="1" dirty="0">
                <a:solidFill>
                  <a:srgbClr val="FF0000"/>
                </a:solidFill>
                <a:latin typeface="仿宋" panose="02010609060101010101" pitchFamily="49" charset="-122"/>
                <a:ea typeface="仿宋" panose="02010609060101010101" pitchFamily="49" charset="-122"/>
              </a:rPr>
              <a:t>……</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4" name="文本框 13"/>
          <p:cNvSpPr txBox="1"/>
          <p:nvPr/>
        </p:nvSpPr>
        <p:spPr>
          <a:xfrm>
            <a:off x="442166" y="2861980"/>
            <a:ext cx="2977706"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b="1" dirty="0">
                <a:latin typeface="仿宋" panose="02010609060101010101" pitchFamily="49" charset="-122"/>
                <a:ea typeface="仿宋" panose="02010609060101010101" pitchFamily="49" charset="-122"/>
              </a:rPr>
              <a:t>排序的应用：</a:t>
            </a:r>
          </a:p>
        </p:txBody>
      </p:sp>
    </p:spTree>
    <p:extLst>
      <p:ext uri="{BB962C8B-B14F-4D97-AF65-F5344CB8AC3E}">
        <p14:creationId xmlns:p14="http://schemas.microsoft.com/office/powerpoint/2010/main" xmlns="" val="311548486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45FAD50-64CB-4973-B2A6-4AA2761CF60F}" type="slidenum">
              <a:rPr lang="zh-CN" altLang="en-US">
                <a:latin typeface="Verdana" panose="020B0604030504040204" pitchFamily="34" charset="0"/>
                <a:ea typeface="宋体" panose="02010600030101010101" pitchFamily="2" charset="-122"/>
              </a:rPr>
              <a:pPr/>
              <a:t>40</a:t>
            </a:fld>
            <a:endParaRPr lang="en-US" altLang="zh-CN">
              <a:latin typeface="Verdana" panose="020B0604030504040204" pitchFamily="34" charset="0"/>
              <a:ea typeface="宋体" panose="02010600030101010101" pitchFamily="2" charset="-122"/>
            </a:endParaRPr>
          </a:p>
        </p:txBody>
      </p:sp>
      <p:sp>
        <p:nvSpPr>
          <p:cNvPr id="40962" name="Rectangle 2"/>
          <p:cNvSpPr>
            <a:spLocks noGrp="1" noChangeArrowheads="1"/>
          </p:cNvSpPr>
          <p:nvPr>
            <p:ph type="body" idx="1"/>
          </p:nvPr>
        </p:nvSpPr>
        <p:spPr>
          <a:xfrm>
            <a:off x="467544" y="1052736"/>
            <a:ext cx="7772400" cy="4611687"/>
          </a:xfrm>
        </p:spPr>
        <p:txBody>
          <a:bodyPr/>
          <a:lstStyle/>
          <a:p>
            <a:pPr algn="just" eaLnBrk="1" hangingPunct="1">
              <a:buClr>
                <a:srgbClr val="FF0000"/>
              </a:buClr>
              <a:buFont typeface="Wingdings" pitchFamily="2" charset="2"/>
              <a:buChar char="Ø"/>
            </a:pPr>
            <a:r>
              <a:rPr lang="zh-CN" altLang="en-US" sz="2800" b="1" dirty="0">
                <a:latin typeface="宋体" panose="02010600030101010101" pitchFamily="2" charset="-122"/>
              </a:rPr>
              <a:t>堆排序基本思想</a:t>
            </a:r>
            <a:endParaRPr lang="en-US" altLang="zh-CN" sz="2800" b="1" dirty="0">
              <a:latin typeface="宋体" panose="02010600030101010101" pitchFamily="2" charset="-122"/>
            </a:endParaRPr>
          </a:p>
          <a:p>
            <a:pPr algn="just" eaLnBrk="1" hangingPunct="1">
              <a:buClr>
                <a:srgbClr val="FF0000"/>
              </a:buClr>
              <a:buFont typeface="Wingdings" panose="05000000000000000000" pitchFamily="2" charset="2"/>
              <a:buChar char="p"/>
            </a:pPr>
            <a:r>
              <a:rPr lang="zh-CN" altLang="en-US" sz="2400" b="1" dirty="0">
                <a:solidFill>
                  <a:srgbClr val="0000FF"/>
                </a:solidFill>
                <a:latin typeface="宋体" panose="02010600030101010101" pitchFamily="2" charset="-122"/>
              </a:rPr>
              <a:t>（约定进行增排序，因而采用大根堆）</a:t>
            </a:r>
          </a:p>
          <a:p>
            <a:pPr lvl="1" algn="just" eaLnBrk="1" hangingPunct="1">
              <a:buClr>
                <a:srgbClr val="FF0000"/>
              </a:buClr>
            </a:pPr>
            <a:r>
              <a:rPr lang="zh-CN" altLang="en-US" sz="2400" b="1" dirty="0">
                <a:latin typeface="宋体" panose="02010600030101010101" pitchFamily="2" charset="-122"/>
              </a:rPr>
              <a:t>如果初始序列是堆，则可通过反复执行如下操作而最终得到一个有序序列：</a:t>
            </a:r>
          </a:p>
          <a:p>
            <a:pPr lvl="2" algn="just" eaLnBrk="1" hangingPunct="1">
              <a:buClr>
                <a:srgbClr val="FF0000"/>
              </a:buClr>
              <a:buFont typeface="Arial" pitchFamily="34" charset="0"/>
              <a:buChar char="•"/>
            </a:pPr>
            <a:r>
              <a:rPr lang="zh-CN" altLang="en-US" sz="2400" b="1" dirty="0">
                <a:latin typeface="宋体" panose="02010600030101010101" pitchFamily="2" charset="-122"/>
              </a:rPr>
              <a:t> 筛选过程即输出根：即将根（第一个元素）与</a:t>
            </a:r>
            <a:endParaRPr lang="en-US" altLang="zh-CN" sz="2400" b="1" dirty="0">
              <a:latin typeface="宋体" panose="02010600030101010101" pitchFamily="2" charset="-122"/>
            </a:endParaRPr>
          </a:p>
          <a:p>
            <a:pPr marL="914400" lvl="2" indent="0" algn="just" eaLnBrk="1" hangingPunct="1">
              <a:buClr>
                <a:srgbClr val="3366CC"/>
              </a:buClr>
              <a:buNone/>
            </a:pPr>
            <a:r>
              <a:rPr lang="en-US" altLang="zh-CN" b="1" dirty="0">
                <a:latin typeface="宋体" panose="02010600030101010101" pitchFamily="2" charset="-122"/>
              </a:rPr>
              <a:t>   </a:t>
            </a:r>
            <a:r>
              <a:rPr lang="zh-CN" altLang="en-US" sz="2400" b="1" dirty="0">
                <a:latin typeface="宋体" panose="02010600030101010101" pitchFamily="2" charset="-122"/>
              </a:rPr>
              <a:t>当前子序列中的最后一个元素交换。</a:t>
            </a:r>
          </a:p>
          <a:p>
            <a:pPr lvl="2" algn="just" eaLnBrk="1" hangingPunct="1">
              <a:buClr>
                <a:srgbClr val="FF0000"/>
              </a:buClr>
              <a:buFont typeface="Arial" pitchFamily="34" charset="0"/>
              <a:buChar char="•"/>
            </a:pPr>
            <a:r>
              <a:rPr lang="zh-CN" altLang="en-US" sz="2400" b="1" dirty="0">
                <a:latin typeface="宋体" panose="02010600030101010101" pitchFamily="2" charset="-122"/>
              </a:rPr>
              <a:t> 调整堆：将输出根之后的子序列调整为堆。</a:t>
            </a:r>
          </a:p>
          <a:p>
            <a:pPr algn="just" eaLnBrk="1" hangingPunct="1">
              <a:buFont typeface="Wingdings" panose="05000000000000000000" pitchFamily="2" charset="2"/>
              <a:buNone/>
            </a:pPr>
            <a:endParaRPr lang="zh-CN" altLang="en-US" sz="2400" b="1" dirty="0">
              <a:latin typeface="宋体" panose="02010600030101010101" pitchFamily="2" charset="-122"/>
            </a:endParaRPr>
          </a:p>
          <a:p>
            <a:pPr lvl="1" algn="just" eaLnBrk="1" hangingPunct="1">
              <a:buClr>
                <a:srgbClr val="FF0000"/>
              </a:buClr>
            </a:pPr>
            <a:r>
              <a:rPr lang="zh-CN" altLang="en-US" sz="2400" b="1" dirty="0">
                <a:latin typeface="宋体" panose="02010600030101010101" pitchFamily="2" charset="-122"/>
              </a:rPr>
              <a:t>如果初始序列不是堆，则首先要将其先建成堆，然后再按（</a:t>
            </a:r>
            <a:r>
              <a:rPr lang="en-US" altLang="zh-CN" sz="2400" b="1" dirty="0"/>
              <a:t>1</a:t>
            </a:r>
            <a:r>
              <a:rPr lang="zh-CN" altLang="en-US" sz="2400" b="1" dirty="0">
                <a:latin typeface="宋体" panose="02010600030101010101" pitchFamily="2" charset="-122"/>
              </a:rPr>
              <a:t>）的方式来实现。</a:t>
            </a:r>
            <a:r>
              <a:rPr lang="zh-CN" altLang="en-US" sz="2400" b="1" dirty="0"/>
              <a:t> </a:t>
            </a:r>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64118424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7C16419-02CA-49CB-BD4E-B7F1D8A50D77}" type="slidenum">
              <a:rPr lang="zh-CN" altLang="en-US">
                <a:latin typeface="Verdana" panose="020B0604030504040204" pitchFamily="34" charset="0"/>
                <a:ea typeface="宋体" panose="02010600030101010101" pitchFamily="2" charset="-122"/>
              </a:rPr>
              <a:pPr/>
              <a:t>41</a:t>
            </a:fld>
            <a:endParaRPr lang="en-US" altLang="zh-CN">
              <a:latin typeface="Verdana" panose="020B0604030504040204" pitchFamily="34" charset="0"/>
              <a:ea typeface="宋体" panose="02010600030101010101" pitchFamily="2" charset="-122"/>
            </a:endParaRPr>
          </a:p>
        </p:txBody>
      </p:sp>
      <p:sp>
        <p:nvSpPr>
          <p:cNvPr id="41987" name="Rectangle 3"/>
          <p:cNvSpPr>
            <a:spLocks noGrp="1" noChangeArrowheads="1"/>
          </p:cNvSpPr>
          <p:nvPr>
            <p:ph type="body" idx="1"/>
          </p:nvPr>
        </p:nvSpPr>
        <p:spPr>
          <a:xfrm>
            <a:off x="611188" y="980728"/>
            <a:ext cx="8208962" cy="5256560"/>
          </a:xfrm>
        </p:spPr>
        <p:txBody>
          <a:bodyPr/>
          <a:lstStyle/>
          <a:p>
            <a:pPr eaLnBrk="1" hangingPunct="1">
              <a:spcBef>
                <a:spcPts val="1200"/>
              </a:spcBef>
              <a:buClr>
                <a:srgbClr val="FF0000"/>
              </a:buClr>
              <a:buFont typeface="Wingdings" pitchFamily="2" charset="2"/>
              <a:buChar char="n"/>
            </a:pPr>
            <a:r>
              <a:rPr lang="zh-CN" altLang="en-US" sz="2400" b="1" dirty="0"/>
              <a:t>实现堆排序需要解决两个问题：</a:t>
            </a:r>
          </a:p>
          <a:p>
            <a:pPr lvl="1" eaLnBrk="1" hangingPunct="1">
              <a:spcBef>
                <a:spcPts val="1200"/>
              </a:spcBef>
              <a:buFont typeface="Wingdings" panose="05000000000000000000" pitchFamily="2" charset="2"/>
              <a:buNone/>
            </a:pPr>
            <a:r>
              <a:rPr lang="zh-CN" altLang="en-US" sz="2000" b="1" dirty="0">
                <a:solidFill>
                  <a:srgbClr val="FF0000"/>
                </a:solidFill>
              </a:rPr>
              <a:t>（</a:t>
            </a:r>
            <a:r>
              <a:rPr lang="en-US" altLang="zh-CN" sz="2000" b="1" dirty="0">
                <a:solidFill>
                  <a:srgbClr val="FF0000"/>
                </a:solidFill>
              </a:rPr>
              <a:t>1</a:t>
            </a:r>
            <a:r>
              <a:rPr lang="zh-CN" altLang="en-US" sz="2000" b="1" dirty="0">
                <a:solidFill>
                  <a:srgbClr val="FF0000"/>
                </a:solidFill>
              </a:rPr>
              <a:t>）如何由一个无序序列建成一个堆？</a:t>
            </a:r>
          </a:p>
          <a:p>
            <a:pPr lvl="1" eaLnBrk="1" hangingPunct="1">
              <a:spcBef>
                <a:spcPts val="1200"/>
              </a:spcBef>
              <a:buFont typeface="Wingdings" panose="05000000000000000000" pitchFamily="2" charset="2"/>
              <a:buNone/>
            </a:pPr>
            <a:r>
              <a:rPr lang="zh-CN" altLang="en-US" sz="2000" b="1" dirty="0">
                <a:solidFill>
                  <a:srgbClr val="FF0000"/>
                </a:solidFill>
              </a:rPr>
              <a:t>（</a:t>
            </a:r>
            <a:r>
              <a:rPr lang="en-US" altLang="zh-CN" sz="2000" b="1" dirty="0">
                <a:solidFill>
                  <a:srgbClr val="FF0000"/>
                </a:solidFill>
              </a:rPr>
              <a:t>2</a:t>
            </a:r>
            <a:r>
              <a:rPr lang="zh-CN" altLang="en-US" sz="2000" b="1" dirty="0">
                <a:solidFill>
                  <a:srgbClr val="FF0000"/>
                </a:solidFill>
              </a:rPr>
              <a:t>）如何在输出堆顶元素之后，调整剩余元素成为一个新的堆？</a:t>
            </a:r>
          </a:p>
          <a:p>
            <a:pPr>
              <a:spcBef>
                <a:spcPts val="1200"/>
              </a:spcBef>
              <a:buClr>
                <a:srgbClr val="FF0000"/>
              </a:buClr>
              <a:buFont typeface="Wingdings" pitchFamily="2" charset="2"/>
              <a:buChar char="n"/>
            </a:pPr>
            <a:r>
              <a:rPr lang="zh-CN" altLang="en-US" sz="2400" b="1" dirty="0"/>
              <a:t>问题</a:t>
            </a:r>
            <a:r>
              <a:rPr lang="en-US" altLang="zh-CN" sz="2400" b="1" dirty="0"/>
              <a:t>(2)</a:t>
            </a:r>
            <a:r>
              <a:rPr lang="zh-CN" altLang="en-US" sz="2400" b="1" dirty="0"/>
              <a:t>的解决方法是：</a:t>
            </a:r>
          </a:p>
          <a:p>
            <a:pPr eaLnBrk="1" hangingPunct="1">
              <a:spcBef>
                <a:spcPts val="1200"/>
              </a:spcBef>
              <a:buFont typeface="Wingdings" panose="05000000000000000000" pitchFamily="2" charset="2"/>
              <a:buNone/>
            </a:pPr>
            <a:r>
              <a:rPr lang="zh-CN" altLang="en-US" sz="2200" b="1" dirty="0"/>
              <a:t>        在输出堆顶元素之后，以堆中最后一个元素替代之，此时根</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结点的左、右子树均为堆，则仅需自上至下进行调整即可。</a:t>
            </a:r>
          </a:p>
          <a:p>
            <a:pPr eaLnBrk="1" hangingPunct="1">
              <a:spcBef>
                <a:spcPts val="1200"/>
              </a:spcBef>
              <a:buFont typeface="Wingdings" panose="05000000000000000000" pitchFamily="2" charset="2"/>
              <a:buNone/>
            </a:pPr>
            <a:r>
              <a:rPr lang="zh-CN" altLang="en-US" sz="2200" b="1" dirty="0"/>
              <a:t>        称自堆顶至叶子的调整过程为“</a:t>
            </a:r>
            <a:r>
              <a:rPr lang="zh-CN" altLang="en-US" sz="2200" b="1" dirty="0">
                <a:solidFill>
                  <a:srgbClr val="FF0000"/>
                </a:solidFill>
              </a:rPr>
              <a:t>筛选</a:t>
            </a:r>
            <a:r>
              <a:rPr lang="zh-CN" altLang="en-US" sz="2200" b="1" dirty="0"/>
              <a:t>”。</a:t>
            </a:r>
          </a:p>
          <a:p>
            <a:pPr>
              <a:spcBef>
                <a:spcPts val="1200"/>
              </a:spcBef>
              <a:buClr>
                <a:srgbClr val="FF0000"/>
              </a:buClr>
              <a:buFont typeface="Wingdings" pitchFamily="2" charset="2"/>
              <a:buChar char="n"/>
            </a:pPr>
            <a:r>
              <a:rPr lang="zh-CN" altLang="en-US" sz="2400" b="1" dirty="0"/>
              <a:t>问题</a:t>
            </a:r>
            <a:r>
              <a:rPr lang="en-US" altLang="zh-CN" sz="2400" b="1" dirty="0"/>
              <a:t>(1)</a:t>
            </a:r>
            <a:r>
              <a:rPr lang="zh-CN" altLang="en-US" sz="2400" b="1" dirty="0"/>
              <a:t>的解决方法是：</a:t>
            </a:r>
          </a:p>
          <a:p>
            <a:pPr eaLnBrk="1" hangingPunct="1">
              <a:spcBef>
                <a:spcPts val="1200"/>
              </a:spcBef>
              <a:buFont typeface="Wingdings" panose="05000000000000000000" pitchFamily="2" charset="2"/>
              <a:buNone/>
            </a:pPr>
            <a:r>
              <a:rPr lang="zh-CN" altLang="en-US" sz="2200" b="1" dirty="0"/>
              <a:t>       从一个无序序列建堆的过程就是一个反复“筛选”的过程。</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若将此序列看成是一个完全二叉树，则最后一个非终端结点</a:t>
            </a:r>
            <a:endParaRPr lang="en-US" altLang="zh-CN" sz="2200" b="1" dirty="0"/>
          </a:p>
          <a:p>
            <a:pPr eaLnBrk="1" hangingPunct="1">
              <a:spcBef>
                <a:spcPts val="1200"/>
              </a:spcBef>
              <a:buFont typeface="Wingdings" panose="05000000000000000000" pitchFamily="2" charset="2"/>
              <a:buNone/>
            </a:pPr>
            <a:r>
              <a:rPr lang="en-US" altLang="zh-CN" sz="2200" b="1" dirty="0"/>
              <a:t>       </a:t>
            </a:r>
            <a:r>
              <a:rPr lang="zh-CN" altLang="en-US" sz="2200" b="1" dirty="0"/>
              <a:t>是第⌞</a:t>
            </a:r>
            <a:r>
              <a:rPr lang="en-US" altLang="zh-CN" sz="2200" b="1" dirty="0"/>
              <a:t>n/2⌟</a:t>
            </a:r>
            <a:r>
              <a:rPr lang="zh-CN" altLang="en-US" sz="2200" b="1" dirty="0"/>
              <a:t>个元素，由此“筛选”只需从第⌞</a:t>
            </a:r>
            <a:r>
              <a:rPr lang="en-US" altLang="zh-CN" sz="2200" b="1" dirty="0"/>
              <a:t>n/2⌟</a:t>
            </a:r>
            <a:r>
              <a:rPr lang="zh-CN" altLang="en-US" sz="2200" b="1" dirty="0"/>
              <a:t>个元素开始。</a:t>
            </a:r>
          </a:p>
        </p:txBody>
      </p:sp>
      <p:grpSp>
        <p:nvGrpSpPr>
          <p:cNvPr id="6" name="组合 67"/>
          <p:cNvGrpSpPr/>
          <p:nvPr/>
        </p:nvGrpSpPr>
        <p:grpSpPr>
          <a:xfrm>
            <a:off x="-900608" y="116631"/>
            <a:ext cx="7091545" cy="751460"/>
            <a:chOff x="-549182" y="4194793"/>
            <a:chExt cx="7317240" cy="765717"/>
          </a:xfrm>
        </p:grpSpPr>
        <p:grpSp>
          <p:nvGrpSpPr>
            <p:cNvPr id="7" name="组合 106"/>
            <p:cNvGrpSpPr/>
            <p:nvPr/>
          </p:nvGrpSpPr>
          <p:grpSpPr>
            <a:xfrm>
              <a:off x="-549182" y="4194793"/>
              <a:ext cx="7317240" cy="765717"/>
              <a:chOff x="-558707" y="4194793"/>
              <a:chExt cx="7317240" cy="76571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86418197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745E8ED-FD88-44D7-B3BC-7E5C3601AED3}" type="slidenum">
              <a:rPr lang="zh-CN" altLang="en-US">
                <a:latin typeface="Verdana" panose="020B0604030504040204" pitchFamily="34" charset="0"/>
                <a:ea typeface="宋体" panose="02010600030101010101" pitchFamily="2" charset="-122"/>
              </a:rPr>
              <a:pPr/>
              <a:t>42</a:t>
            </a:fld>
            <a:endParaRPr lang="en-US" altLang="zh-CN">
              <a:latin typeface="Verdana" panose="020B0604030504040204" pitchFamily="34" charset="0"/>
              <a:ea typeface="宋体" panose="02010600030101010101" pitchFamily="2" charset="-122"/>
            </a:endParaRPr>
          </a:p>
        </p:txBody>
      </p:sp>
      <p:sp>
        <p:nvSpPr>
          <p:cNvPr id="43010" name="Oval 2"/>
          <p:cNvSpPr>
            <a:spLocks noChangeArrowheads="1"/>
          </p:cNvSpPr>
          <p:nvPr/>
        </p:nvSpPr>
        <p:spPr bwMode="auto">
          <a:xfrm>
            <a:off x="4284663" y="1844675"/>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100</a:t>
            </a:r>
          </a:p>
        </p:txBody>
      </p:sp>
      <p:sp>
        <p:nvSpPr>
          <p:cNvPr id="43011" name="Line 3"/>
          <p:cNvSpPr>
            <a:spLocks noChangeShapeType="1"/>
          </p:cNvSpPr>
          <p:nvPr/>
        </p:nvSpPr>
        <p:spPr bwMode="auto">
          <a:xfrm flipH="1">
            <a:off x="2827338" y="2151062"/>
            <a:ext cx="1465262" cy="413841"/>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12" name="Oval 4"/>
          <p:cNvSpPr>
            <a:spLocks noChangeArrowheads="1"/>
          </p:cNvSpPr>
          <p:nvPr/>
        </p:nvSpPr>
        <p:spPr bwMode="auto">
          <a:xfrm>
            <a:off x="2498725" y="2535238"/>
            <a:ext cx="490538"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90</a:t>
            </a:r>
          </a:p>
        </p:txBody>
      </p:sp>
      <p:sp>
        <p:nvSpPr>
          <p:cNvPr id="43013" name="Oval 5"/>
          <p:cNvSpPr>
            <a:spLocks noChangeArrowheads="1"/>
          </p:cNvSpPr>
          <p:nvPr/>
        </p:nvSpPr>
        <p:spPr bwMode="auto">
          <a:xfrm>
            <a:off x="6410325" y="2535238"/>
            <a:ext cx="487363"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80</a:t>
            </a:r>
          </a:p>
        </p:txBody>
      </p:sp>
      <p:sp>
        <p:nvSpPr>
          <p:cNvPr id="43014" name="Oval 6"/>
          <p:cNvSpPr>
            <a:spLocks noChangeArrowheads="1"/>
          </p:cNvSpPr>
          <p:nvPr/>
        </p:nvSpPr>
        <p:spPr bwMode="auto">
          <a:xfrm>
            <a:off x="1603375" y="3684588"/>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70</a:t>
            </a:r>
          </a:p>
        </p:txBody>
      </p:sp>
      <p:sp>
        <p:nvSpPr>
          <p:cNvPr id="43015" name="Oval 7"/>
          <p:cNvSpPr>
            <a:spLocks noChangeArrowheads="1"/>
          </p:cNvSpPr>
          <p:nvPr/>
        </p:nvSpPr>
        <p:spPr bwMode="auto">
          <a:xfrm>
            <a:off x="3235325" y="3717032"/>
            <a:ext cx="487363"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60</a:t>
            </a:r>
          </a:p>
        </p:txBody>
      </p:sp>
      <p:sp>
        <p:nvSpPr>
          <p:cNvPr id="43016" name="Line 8"/>
          <p:cNvSpPr>
            <a:spLocks noChangeShapeType="1"/>
          </p:cNvSpPr>
          <p:nvPr/>
        </p:nvSpPr>
        <p:spPr bwMode="auto">
          <a:xfrm flipH="1">
            <a:off x="1849437" y="2919413"/>
            <a:ext cx="731837" cy="76517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17" name="Line 9"/>
          <p:cNvSpPr>
            <a:spLocks noChangeShapeType="1"/>
          </p:cNvSpPr>
          <p:nvPr/>
        </p:nvSpPr>
        <p:spPr bwMode="auto">
          <a:xfrm flipH="1" flipV="1">
            <a:off x="2915814" y="2919413"/>
            <a:ext cx="562397" cy="797619"/>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18" name="Line 10"/>
          <p:cNvSpPr>
            <a:spLocks noChangeShapeType="1"/>
          </p:cNvSpPr>
          <p:nvPr/>
        </p:nvSpPr>
        <p:spPr bwMode="auto">
          <a:xfrm flipH="1" flipV="1">
            <a:off x="4773929" y="2151062"/>
            <a:ext cx="1742286" cy="413842"/>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19" name="Oval 11"/>
          <p:cNvSpPr>
            <a:spLocks noChangeArrowheads="1"/>
          </p:cNvSpPr>
          <p:nvPr/>
        </p:nvSpPr>
        <p:spPr bwMode="auto">
          <a:xfrm>
            <a:off x="5595938" y="3684588"/>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65</a:t>
            </a:r>
          </a:p>
        </p:txBody>
      </p:sp>
      <p:sp>
        <p:nvSpPr>
          <p:cNvPr id="43020" name="Oval 12"/>
          <p:cNvSpPr>
            <a:spLocks noChangeArrowheads="1"/>
          </p:cNvSpPr>
          <p:nvPr/>
        </p:nvSpPr>
        <p:spPr bwMode="auto">
          <a:xfrm>
            <a:off x="7469013" y="3645024"/>
            <a:ext cx="487363"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55</a:t>
            </a:r>
          </a:p>
        </p:txBody>
      </p:sp>
      <p:sp>
        <p:nvSpPr>
          <p:cNvPr id="43021" name="Oval 13"/>
          <p:cNvSpPr>
            <a:spLocks noChangeArrowheads="1"/>
          </p:cNvSpPr>
          <p:nvPr/>
        </p:nvSpPr>
        <p:spPr bwMode="auto">
          <a:xfrm>
            <a:off x="1116013" y="4837113"/>
            <a:ext cx="487362"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3022" name="Oval 14"/>
          <p:cNvSpPr>
            <a:spLocks noChangeArrowheads="1"/>
          </p:cNvSpPr>
          <p:nvPr/>
        </p:nvSpPr>
        <p:spPr bwMode="auto">
          <a:xfrm>
            <a:off x="2092325" y="4887913"/>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50</a:t>
            </a:r>
          </a:p>
        </p:txBody>
      </p:sp>
      <p:sp>
        <p:nvSpPr>
          <p:cNvPr id="43023" name="Line 15"/>
          <p:cNvSpPr>
            <a:spLocks noChangeShapeType="1"/>
          </p:cNvSpPr>
          <p:nvPr/>
        </p:nvSpPr>
        <p:spPr bwMode="auto">
          <a:xfrm flipH="1" flipV="1">
            <a:off x="6816725" y="2919413"/>
            <a:ext cx="733425" cy="76517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4" name="Line 16"/>
          <p:cNvSpPr>
            <a:spLocks noChangeShapeType="1"/>
          </p:cNvSpPr>
          <p:nvPr/>
        </p:nvSpPr>
        <p:spPr bwMode="auto">
          <a:xfrm flipV="1">
            <a:off x="1360488" y="4070350"/>
            <a:ext cx="325437" cy="766763"/>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5" name="Line 17"/>
          <p:cNvSpPr>
            <a:spLocks noChangeShapeType="1"/>
          </p:cNvSpPr>
          <p:nvPr/>
        </p:nvSpPr>
        <p:spPr bwMode="auto">
          <a:xfrm flipH="1" flipV="1">
            <a:off x="2011363" y="4070350"/>
            <a:ext cx="328612" cy="842963"/>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6" name="Line 18"/>
          <p:cNvSpPr>
            <a:spLocks noChangeShapeType="1"/>
          </p:cNvSpPr>
          <p:nvPr/>
        </p:nvSpPr>
        <p:spPr bwMode="auto">
          <a:xfrm flipV="1">
            <a:off x="5921375" y="2919413"/>
            <a:ext cx="571500" cy="76517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3027" name="Oval 19"/>
          <p:cNvSpPr>
            <a:spLocks noChangeArrowheads="1"/>
          </p:cNvSpPr>
          <p:nvPr/>
        </p:nvSpPr>
        <p:spPr bwMode="auto">
          <a:xfrm>
            <a:off x="2066826" y="4869160"/>
            <a:ext cx="488950" cy="460375"/>
          </a:xfrm>
          <a:prstGeom prst="ellipse">
            <a:avLst/>
          </a:prstGeom>
          <a:solidFill>
            <a:srgbClr val="2BE978"/>
          </a:solid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solidFill>
                  <a:srgbClr val="FF0000"/>
                </a:solidFill>
                <a:latin typeface="Times New Roman" panose="02020603050405020304" pitchFamily="18" charset="0"/>
                <a:ea typeface="宋体" panose="02010600030101010101" pitchFamily="2" charset="-122"/>
              </a:rPr>
              <a:t>100</a:t>
            </a:r>
          </a:p>
        </p:txBody>
      </p:sp>
      <p:sp>
        <p:nvSpPr>
          <p:cNvPr id="43028" name="Oval 20"/>
          <p:cNvSpPr>
            <a:spLocks noChangeArrowheads="1"/>
          </p:cNvSpPr>
          <p:nvPr/>
        </p:nvSpPr>
        <p:spPr bwMode="auto">
          <a:xfrm>
            <a:off x="4264263" y="1856504"/>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50</a:t>
            </a:r>
          </a:p>
        </p:txBody>
      </p:sp>
      <p:sp>
        <p:nvSpPr>
          <p:cNvPr id="43029" name="Line 21"/>
          <p:cNvSpPr>
            <a:spLocks noChangeShapeType="1"/>
          </p:cNvSpPr>
          <p:nvPr/>
        </p:nvSpPr>
        <p:spPr bwMode="auto">
          <a:xfrm>
            <a:off x="3059832" y="2780928"/>
            <a:ext cx="3278187" cy="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030" name="Oval 22"/>
          <p:cNvSpPr>
            <a:spLocks noChangeArrowheads="1"/>
          </p:cNvSpPr>
          <p:nvPr/>
        </p:nvSpPr>
        <p:spPr bwMode="auto">
          <a:xfrm>
            <a:off x="4292600" y="1852426"/>
            <a:ext cx="490537"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90</a:t>
            </a:r>
          </a:p>
        </p:txBody>
      </p:sp>
      <p:sp>
        <p:nvSpPr>
          <p:cNvPr id="43031" name="Oval 23"/>
          <p:cNvSpPr>
            <a:spLocks noChangeArrowheads="1"/>
          </p:cNvSpPr>
          <p:nvPr/>
        </p:nvSpPr>
        <p:spPr bwMode="auto">
          <a:xfrm>
            <a:off x="2485159" y="2544763"/>
            <a:ext cx="490537"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50</a:t>
            </a:r>
          </a:p>
        </p:txBody>
      </p:sp>
      <p:sp>
        <p:nvSpPr>
          <p:cNvPr id="43032" name="Line 24"/>
          <p:cNvSpPr>
            <a:spLocks noChangeShapeType="1"/>
          </p:cNvSpPr>
          <p:nvPr/>
        </p:nvSpPr>
        <p:spPr bwMode="auto">
          <a:xfrm flipV="1">
            <a:off x="3132138" y="2349500"/>
            <a:ext cx="1079500" cy="287338"/>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033" name="Text Box 25"/>
          <p:cNvSpPr txBox="1">
            <a:spLocks noChangeArrowheads="1"/>
          </p:cNvSpPr>
          <p:nvPr/>
        </p:nvSpPr>
        <p:spPr bwMode="auto">
          <a:xfrm>
            <a:off x="827088" y="5589588"/>
            <a:ext cx="1368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latin typeface="Times New Roman" panose="02020603050405020304" pitchFamily="18" charset="0"/>
                <a:ea typeface="宋体" panose="02010600030101010101" pitchFamily="2" charset="-122"/>
              </a:rPr>
              <a:t>输出根：</a:t>
            </a:r>
          </a:p>
        </p:txBody>
      </p:sp>
      <p:sp>
        <p:nvSpPr>
          <p:cNvPr id="43034" name="Text Box 26"/>
          <p:cNvSpPr txBox="1">
            <a:spLocks noChangeArrowheads="1"/>
          </p:cNvSpPr>
          <p:nvPr/>
        </p:nvSpPr>
        <p:spPr bwMode="auto">
          <a:xfrm>
            <a:off x="1979613" y="5589588"/>
            <a:ext cx="7921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latin typeface="Times New Roman" panose="02020603050405020304" pitchFamily="18" charset="0"/>
                <a:ea typeface="宋体" panose="02010600030101010101" pitchFamily="2" charset="-122"/>
              </a:rPr>
              <a:t>100</a:t>
            </a:r>
          </a:p>
        </p:txBody>
      </p:sp>
      <p:sp>
        <p:nvSpPr>
          <p:cNvPr id="43035" name="Line 27"/>
          <p:cNvSpPr>
            <a:spLocks noChangeShapeType="1"/>
          </p:cNvSpPr>
          <p:nvPr/>
        </p:nvSpPr>
        <p:spPr bwMode="auto">
          <a:xfrm>
            <a:off x="2051720" y="3933825"/>
            <a:ext cx="1081088" cy="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036" name="Line 28"/>
          <p:cNvSpPr>
            <a:spLocks noChangeShapeType="1"/>
          </p:cNvSpPr>
          <p:nvPr/>
        </p:nvSpPr>
        <p:spPr bwMode="auto">
          <a:xfrm flipV="1">
            <a:off x="2051050" y="3141663"/>
            <a:ext cx="576263" cy="503237"/>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3037" name="Oval 29"/>
          <p:cNvSpPr>
            <a:spLocks noChangeArrowheads="1"/>
          </p:cNvSpPr>
          <p:nvPr/>
        </p:nvSpPr>
        <p:spPr bwMode="auto">
          <a:xfrm>
            <a:off x="2485952" y="2535238"/>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70</a:t>
            </a:r>
          </a:p>
        </p:txBody>
      </p:sp>
      <p:sp>
        <p:nvSpPr>
          <p:cNvPr id="43038" name="Oval 30"/>
          <p:cNvSpPr>
            <a:spLocks noChangeArrowheads="1"/>
          </p:cNvSpPr>
          <p:nvPr/>
        </p:nvSpPr>
        <p:spPr bwMode="auto">
          <a:xfrm>
            <a:off x="1619250" y="3689350"/>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solidFill>
                  <a:srgbClr val="FF0000"/>
                </a:solidFill>
                <a:latin typeface="Times New Roman" panose="02020603050405020304" pitchFamily="18" charset="0"/>
                <a:ea typeface="宋体" panose="02010600030101010101" pitchFamily="2" charset="-122"/>
              </a:rPr>
              <a:t>50</a:t>
            </a:r>
          </a:p>
        </p:txBody>
      </p:sp>
      <p:sp>
        <p:nvSpPr>
          <p:cNvPr id="43039" name="Text Box 31"/>
          <p:cNvSpPr txBox="1">
            <a:spLocks noChangeArrowheads="1"/>
          </p:cNvSpPr>
          <p:nvPr/>
        </p:nvSpPr>
        <p:spPr bwMode="auto">
          <a:xfrm>
            <a:off x="2771775" y="5583238"/>
            <a:ext cx="7921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latin typeface="Times New Roman" panose="02020603050405020304" pitchFamily="18" charset="0"/>
                <a:ea typeface="宋体" panose="02010600030101010101" pitchFamily="2" charset="-122"/>
              </a:rPr>
              <a:t>90</a:t>
            </a:r>
          </a:p>
        </p:txBody>
      </p:sp>
      <p:sp>
        <p:nvSpPr>
          <p:cNvPr id="2" name="TextBox 1"/>
          <p:cNvSpPr txBox="1"/>
          <p:nvPr/>
        </p:nvSpPr>
        <p:spPr>
          <a:xfrm>
            <a:off x="317054" y="1119188"/>
            <a:ext cx="4464496"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n"/>
            </a:pPr>
            <a:r>
              <a:rPr lang="zh-CN" altLang="en-US" sz="2400" b="1" dirty="0">
                <a:ea typeface="仿宋" panose="02010609060101010101" pitchFamily="49" charset="-122"/>
              </a:rPr>
              <a:t>堆排序筛选过程示意图</a:t>
            </a:r>
          </a:p>
        </p:txBody>
      </p:sp>
      <p:grpSp>
        <p:nvGrpSpPr>
          <p:cNvPr id="36" name="组合 67"/>
          <p:cNvGrpSpPr/>
          <p:nvPr/>
        </p:nvGrpSpPr>
        <p:grpSpPr>
          <a:xfrm>
            <a:off x="-900608" y="116631"/>
            <a:ext cx="7091545" cy="751460"/>
            <a:chOff x="-549182" y="4194793"/>
            <a:chExt cx="7317240" cy="765717"/>
          </a:xfrm>
        </p:grpSpPr>
        <p:grpSp>
          <p:nvGrpSpPr>
            <p:cNvPr id="37" name="组合 106"/>
            <p:cNvGrpSpPr/>
            <p:nvPr/>
          </p:nvGrpSpPr>
          <p:grpSpPr>
            <a:xfrm>
              <a:off x="-549182" y="4194793"/>
              <a:ext cx="7317240" cy="765717"/>
              <a:chOff x="-558707" y="4194793"/>
              <a:chExt cx="7317240" cy="765717"/>
            </a:xfrm>
          </p:grpSpPr>
          <p:sp>
            <p:nvSpPr>
              <p:cNvPr id="3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40"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38" name="图片 3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20590027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0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0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0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0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02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0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grpId="1" nodeType="clickEffect">
                                  <p:stCondLst>
                                    <p:cond delay="0"/>
                                  </p:stCondLst>
                                  <p:childTnLst>
                                    <p:animEffect transition="out" filter="wipe(down)">
                                      <p:cBhvr>
                                        <p:cTn id="50" dur="500"/>
                                        <p:tgtEl>
                                          <p:spTgt spid="43010"/>
                                        </p:tgtEl>
                                      </p:cBhvr>
                                    </p:animEffect>
                                    <p:set>
                                      <p:cBhvr>
                                        <p:cTn id="51" dur="1" fill="hold">
                                          <p:stCondLst>
                                            <p:cond delay="499"/>
                                          </p:stCondLst>
                                        </p:cTn>
                                        <p:tgtEl>
                                          <p:spTgt spid="43010"/>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302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302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4302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xit" presetSubtype="4" fill="hold" nodeType="clickEffect">
                                  <p:stCondLst>
                                    <p:cond delay="0"/>
                                  </p:stCondLst>
                                  <p:childTnLst>
                                    <p:animEffect transition="out" filter="wipe(down)">
                                      <p:cBhvr>
                                        <p:cTn id="67" dur="500"/>
                                        <p:tgtEl>
                                          <p:spTgt spid="43029"/>
                                        </p:tgtEl>
                                      </p:cBhvr>
                                    </p:animEffect>
                                    <p:set>
                                      <p:cBhvr>
                                        <p:cTn id="68" dur="1" fill="hold">
                                          <p:stCondLst>
                                            <p:cond delay="499"/>
                                          </p:stCondLst>
                                        </p:cTn>
                                        <p:tgtEl>
                                          <p:spTgt spid="43029"/>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303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xit" presetSubtype="4" fill="hold" nodeType="clickEffect">
                                  <p:stCondLst>
                                    <p:cond delay="0"/>
                                  </p:stCondLst>
                                  <p:childTnLst>
                                    <p:animEffect transition="out" filter="wipe(down)">
                                      <p:cBhvr>
                                        <p:cTn id="76" dur="500"/>
                                        <p:tgtEl>
                                          <p:spTgt spid="43032"/>
                                        </p:tgtEl>
                                      </p:cBhvr>
                                    </p:animEffect>
                                    <p:set>
                                      <p:cBhvr>
                                        <p:cTn id="77" dur="1" fill="hold">
                                          <p:stCondLst>
                                            <p:cond delay="499"/>
                                          </p:stCondLst>
                                        </p:cTn>
                                        <p:tgtEl>
                                          <p:spTgt spid="43032"/>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xit" presetSubtype="4" fill="hold" grpId="1" nodeType="clickEffect">
                                  <p:stCondLst>
                                    <p:cond delay="0"/>
                                  </p:stCondLst>
                                  <p:childTnLst>
                                    <p:animEffect transition="out" filter="wipe(down)">
                                      <p:cBhvr>
                                        <p:cTn id="81" dur="500"/>
                                        <p:tgtEl>
                                          <p:spTgt spid="43028"/>
                                        </p:tgtEl>
                                      </p:cBhvr>
                                    </p:animEffect>
                                    <p:set>
                                      <p:cBhvr>
                                        <p:cTn id="82" dur="1" fill="hold">
                                          <p:stCondLst>
                                            <p:cond delay="499"/>
                                          </p:stCondLst>
                                        </p:cTn>
                                        <p:tgtEl>
                                          <p:spTgt spid="43028"/>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303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xit" presetSubtype="4" fill="hold" grpId="1" nodeType="clickEffect">
                                  <p:stCondLst>
                                    <p:cond delay="0"/>
                                  </p:stCondLst>
                                  <p:childTnLst>
                                    <p:animEffect transition="out" filter="wipe(down)">
                                      <p:cBhvr>
                                        <p:cTn id="90" dur="500"/>
                                        <p:tgtEl>
                                          <p:spTgt spid="43012"/>
                                        </p:tgtEl>
                                      </p:cBhvr>
                                    </p:animEffect>
                                    <p:set>
                                      <p:cBhvr>
                                        <p:cTn id="91" dur="1" fill="hold">
                                          <p:stCondLst>
                                            <p:cond delay="499"/>
                                          </p:stCondLst>
                                        </p:cTn>
                                        <p:tgtEl>
                                          <p:spTgt spid="43012"/>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0"/>
                                          </p:stCondLst>
                                        </p:cTn>
                                        <p:tgtEl>
                                          <p:spTgt spid="4303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nodeType="clickEffect">
                                  <p:stCondLst>
                                    <p:cond delay="0"/>
                                  </p:stCondLst>
                                  <p:childTnLst>
                                    <p:set>
                                      <p:cBhvr>
                                        <p:cTn id="99" dur="1" fill="hold">
                                          <p:stCondLst>
                                            <p:cond delay="0"/>
                                          </p:stCondLst>
                                        </p:cTn>
                                        <p:tgtEl>
                                          <p:spTgt spid="4303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xit" presetSubtype="4" fill="hold" nodeType="clickEffect">
                                  <p:stCondLst>
                                    <p:cond delay="0"/>
                                  </p:stCondLst>
                                  <p:childTnLst>
                                    <p:animEffect transition="out" filter="wipe(down)">
                                      <p:cBhvr>
                                        <p:cTn id="103" dur="500"/>
                                        <p:tgtEl>
                                          <p:spTgt spid="43035"/>
                                        </p:tgtEl>
                                      </p:cBhvr>
                                    </p:animEffect>
                                    <p:set>
                                      <p:cBhvr>
                                        <p:cTn id="104" dur="1" fill="hold">
                                          <p:stCondLst>
                                            <p:cond delay="499"/>
                                          </p:stCondLst>
                                        </p:cTn>
                                        <p:tgtEl>
                                          <p:spTgt spid="43035"/>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4303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xit" presetSubtype="4" fill="hold" nodeType="clickEffect">
                                  <p:stCondLst>
                                    <p:cond delay="0"/>
                                  </p:stCondLst>
                                  <p:childTnLst>
                                    <p:animEffect transition="out" filter="wipe(down)">
                                      <p:cBhvr>
                                        <p:cTn id="112" dur="500"/>
                                        <p:tgtEl>
                                          <p:spTgt spid="43036"/>
                                        </p:tgtEl>
                                      </p:cBhvr>
                                    </p:animEffect>
                                    <p:set>
                                      <p:cBhvr>
                                        <p:cTn id="113" dur="1" fill="hold">
                                          <p:stCondLst>
                                            <p:cond delay="499"/>
                                          </p:stCondLst>
                                        </p:cTn>
                                        <p:tgtEl>
                                          <p:spTgt spid="43036"/>
                                        </p:tgtEl>
                                        <p:attrNameLst>
                                          <p:attrName>style.visibility</p:attrName>
                                        </p:attrNameLst>
                                      </p:cBhvr>
                                      <p:to>
                                        <p:strVal val="hidden"/>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xit" presetSubtype="4" fill="hold" grpId="0" nodeType="clickEffect">
                                  <p:stCondLst>
                                    <p:cond delay="0"/>
                                  </p:stCondLst>
                                  <p:childTnLst>
                                    <p:animEffect transition="out" filter="wipe(down)">
                                      <p:cBhvr>
                                        <p:cTn id="117" dur="500"/>
                                        <p:tgtEl>
                                          <p:spTgt spid="43031"/>
                                        </p:tgtEl>
                                      </p:cBhvr>
                                    </p:animEffect>
                                    <p:set>
                                      <p:cBhvr>
                                        <p:cTn id="118" dur="1" fill="hold">
                                          <p:stCondLst>
                                            <p:cond delay="499"/>
                                          </p:stCondLst>
                                        </p:cTn>
                                        <p:tgtEl>
                                          <p:spTgt spid="43031"/>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3037"/>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xit" presetSubtype="4" fill="hold" grpId="1" nodeType="clickEffect">
                                  <p:stCondLst>
                                    <p:cond delay="0"/>
                                  </p:stCondLst>
                                  <p:childTnLst>
                                    <p:animEffect transition="out" filter="wipe(down)">
                                      <p:cBhvr>
                                        <p:cTn id="126" dur="500"/>
                                        <p:tgtEl>
                                          <p:spTgt spid="43014"/>
                                        </p:tgtEl>
                                      </p:cBhvr>
                                    </p:animEffect>
                                    <p:set>
                                      <p:cBhvr>
                                        <p:cTn id="127" dur="1" fill="hold">
                                          <p:stCondLst>
                                            <p:cond delay="499"/>
                                          </p:stCondLst>
                                        </p:cTn>
                                        <p:tgtEl>
                                          <p:spTgt spid="43014"/>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3038"/>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1" nodeType="clickEffect">
                                  <p:stCondLst>
                                    <p:cond delay="0"/>
                                  </p:stCondLst>
                                  <p:childTnLst>
                                    <p:set>
                                      <p:cBhvr>
                                        <p:cTn id="135" dur="1" fill="hold">
                                          <p:stCondLst>
                                            <p:cond delay="0"/>
                                          </p:stCondLst>
                                        </p:cTn>
                                        <p:tgtEl>
                                          <p:spTgt spid="43038"/>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3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0" grpId="1" animBg="1" autoUpdateAnimBg="0"/>
      <p:bldP spid="43012" grpId="0" animBg="1" autoUpdateAnimBg="0"/>
      <p:bldP spid="43012" grpId="1" animBg="1" autoUpdateAnimBg="0"/>
      <p:bldP spid="43013" grpId="0" animBg="1" autoUpdateAnimBg="0"/>
      <p:bldP spid="43014" grpId="0" animBg="1" autoUpdateAnimBg="0"/>
      <p:bldP spid="43014" grpId="1" animBg="1" autoUpdateAnimBg="0"/>
      <p:bldP spid="43015" grpId="0" animBg="1" autoUpdateAnimBg="0"/>
      <p:bldP spid="43019" grpId="0" animBg="1" autoUpdateAnimBg="0"/>
      <p:bldP spid="43020" grpId="0" animBg="1" autoUpdateAnimBg="0"/>
      <p:bldP spid="43021" grpId="0" animBg="1" autoUpdateAnimBg="0"/>
      <p:bldP spid="43022" grpId="0" animBg="1" autoUpdateAnimBg="0"/>
      <p:bldP spid="43027" grpId="0" animBg="1" autoUpdateAnimBg="0"/>
      <p:bldP spid="43028" grpId="0" animBg="1" autoUpdateAnimBg="0"/>
      <p:bldP spid="43028" grpId="1" animBg="1" autoUpdateAnimBg="0"/>
      <p:bldP spid="43030" grpId="0" animBg="1" autoUpdateAnimBg="0"/>
      <p:bldP spid="43031" grpId="0" animBg="1" autoUpdateAnimBg="0"/>
      <p:bldP spid="43033" grpId="0" autoUpdateAnimBg="0"/>
      <p:bldP spid="43034" grpId="0" autoUpdateAnimBg="0"/>
      <p:bldP spid="43037" grpId="0" animBg="1" autoUpdateAnimBg="0"/>
      <p:bldP spid="43038" grpId="0" animBg="1" autoUpdateAnimBg="0"/>
      <p:bldP spid="43038" grpId="1" animBg="1" autoUpdateAnimBg="0"/>
      <p:bldP spid="4303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0FC5787-C362-40CF-A099-50DDAD018E2B}" type="slidenum">
              <a:rPr lang="zh-CN" altLang="en-US">
                <a:latin typeface="Verdana" panose="020B0604030504040204" pitchFamily="34" charset="0"/>
                <a:ea typeface="宋体" panose="02010600030101010101" pitchFamily="2" charset="-122"/>
              </a:rPr>
              <a:pPr/>
              <a:t>43</a:t>
            </a:fld>
            <a:endParaRPr lang="en-US" altLang="zh-CN">
              <a:latin typeface="Verdana" panose="020B0604030504040204" pitchFamily="34" charset="0"/>
              <a:ea typeface="宋体" panose="02010600030101010101" pitchFamily="2" charset="-122"/>
            </a:endParaRPr>
          </a:p>
        </p:txBody>
      </p:sp>
      <p:sp>
        <p:nvSpPr>
          <p:cNvPr id="44035" name="Oval 3"/>
          <p:cNvSpPr>
            <a:spLocks noChangeArrowheads="1"/>
          </p:cNvSpPr>
          <p:nvPr/>
        </p:nvSpPr>
        <p:spPr bwMode="auto">
          <a:xfrm>
            <a:off x="4284663" y="1844675"/>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90</a:t>
            </a:r>
          </a:p>
        </p:txBody>
      </p:sp>
      <p:sp>
        <p:nvSpPr>
          <p:cNvPr id="44036" name="Line 4"/>
          <p:cNvSpPr>
            <a:spLocks noChangeShapeType="1"/>
          </p:cNvSpPr>
          <p:nvPr/>
        </p:nvSpPr>
        <p:spPr bwMode="auto">
          <a:xfrm flipH="1">
            <a:off x="2827338" y="2151063"/>
            <a:ext cx="1465262" cy="38417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37" name="Oval 5"/>
          <p:cNvSpPr>
            <a:spLocks noChangeArrowheads="1"/>
          </p:cNvSpPr>
          <p:nvPr/>
        </p:nvSpPr>
        <p:spPr bwMode="auto">
          <a:xfrm>
            <a:off x="2498725" y="2535238"/>
            <a:ext cx="490538"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70</a:t>
            </a:r>
          </a:p>
        </p:txBody>
      </p:sp>
      <p:sp>
        <p:nvSpPr>
          <p:cNvPr id="44038" name="Oval 6"/>
          <p:cNvSpPr>
            <a:spLocks noChangeArrowheads="1"/>
          </p:cNvSpPr>
          <p:nvPr/>
        </p:nvSpPr>
        <p:spPr bwMode="auto">
          <a:xfrm>
            <a:off x="6410325" y="2535238"/>
            <a:ext cx="487363"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80</a:t>
            </a:r>
          </a:p>
        </p:txBody>
      </p:sp>
      <p:sp>
        <p:nvSpPr>
          <p:cNvPr id="44039" name="Oval 7"/>
          <p:cNvSpPr>
            <a:spLocks noChangeArrowheads="1"/>
          </p:cNvSpPr>
          <p:nvPr/>
        </p:nvSpPr>
        <p:spPr bwMode="auto">
          <a:xfrm>
            <a:off x="1603375" y="3684588"/>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50</a:t>
            </a:r>
          </a:p>
        </p:txBody>
      </p:sp>
      <p:sp>
        <p:nvSpPr>
          <p:cNvPr id="44040" name="Oval 8"/>
          <p:cNvSpPr>
            <a:spLocks noChangeArrowheads="1"/>
          </p:cNvSpPr>
          <p:nvPr/>
        </p:nvSpPr>
        <p:spPr bwMode="auto">
          <a:xfrm>
            <a:off x="3235325" y="3762375"/>
            <a:ext cx="487363"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60</a:t>
            </a:r>
          </a:p>
        </p:txBody>
      </p:sp>
      <p:sp>
        <p:nvSpPr>
          <p:cNvPr id="44041" name="Line 9"/>
          <p:cNvSpPr>
            <a:spLocks noChangeShapeType="1"/>
          </p:cNvSpPr>
          <p:nvPr/>
        </p:nvSpPr>
        <p:spPr bwMode="auto">
          <a:xfrm flipH="1">
            <a:off x="1849437" y="2919413"/>
            <a:ext cx="731838" cy="76517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42" name="Line 10"/>
          <p:cNvSpPr>
            <a:spLocks noChangeShapeType="1"/>
          </p:cNvSpPr>
          <p:nvPr/>
        </p:nvSpPr>
        <p:spPr bwMode="auto">
          <a:xfrm flipH="1" flipV="1">
            <a:off x="2915815" y="2919413"/>
            <a:ext cx="562397" cy="842962"/>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43" name="Line 11"/>
          <p:cNvSpPr>
            <a:spLocks noChangeShapeType="1"/>
          </p:cNvSpPr>
          <p:nvPr/>
        </p:nvSpPr>
        <p:spPr bwMode="auto">
          <a:xfrm flipH="1" flipV="1">
            <a:off x="4773612" y="2151060"/>
            <a:ext cx="1814511" cy="385763"/>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44" name="Oval 12"/>
          <p:cNvSpPr>
            <a:spLocks noChangeArrowheads="1"/>
          </p:cNvSpPr>
          <p:nvPr/>
        </p:nvSpPr>
        <p:spPr bwMode="auto">
          <a:xfrm>
            <a:off x="5595938" y="3684588"/>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65</a:t>
            </a:r>
          </a:p>
        </p:txBody>
      </p:sp>
      <p:sp>
        <p:nvSpPr>
          <p:cNvPr id="44045" name="Oval 13"/>
          <p:cNvSpPr>
            <a:spLocks noChangeArrowheads="1"/>
          </p:cNvSpPr>
          <p:nvPr/>
        </p:nvSpPr>
        <p:spPr bwMode="auto">
          <a:xfrm>
            <a:off x="7470775" y="3684588"/>
            <a:ext cx="487363"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55</a:t>
            </a:r>
          </a:p>
        </p:txBody>
      </p:sp>
      <p:sp>
        <p:nvSpPr>
          <p:cNvPr id="44046" name="Oval 14"/>
          <p:cNvSpPr>
            <a:spLocks noChangeArrowheads="1"/>
          </p:cNvSpPr>
          <p:nvPr/>
        </p:nvSpPr>
        <p:spPr bwMode="auto">
          <a:xfrm>
            <a:off x="1116013" y="4837113"/>
            <a:ext cx="487362"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4047" name="Oval 15"/>
          <p:cNvSpPr>
            <a:spLocks noChangeArrowheads="1"/>
          </p:cNvSpPr>
          <p:nvPr/>
        </p:nvSpPr>
        <p:spPr bwMode="auto">
          <a:xfrm>
            <a:off x="2092325" y="4913313"/>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50</a:t>
            </a:r>
          </a:p>
        </p:txBody>
      </p:sp>
      <p:sp>
        <p:nvSpPr>
          <p:cNvPr id="44048" name="Line 16"/>
          <p:cNvSpPr>
            <a:spLocks noChangeShapeType="1"/>
          </p:cNvSpPr>
          <p:nvPr/>
        </p:nvSpPr>
        <p:spPr bwMode="auto">
          <a:xfrm flipH="1" flipV="1">
            <a:off x="6816724" y="2919412"/>
            <a:ext cx="779611" cy="79692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49" name="Line 17"/>
          <p:cNvSpPr>
            <a:spLocks noChangeShapeType="1"/>
          </p:cNvSpPr>
          <p:nvPr/>
        </p:nvSpPr>
        <p:spPr bwMode="auto">
          <a:xfrm flipV="1">
            <a:off x="1360488" y="4070350"/>
            <a:ext cx="325437" cy="766763"/>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50" name="Line 18"/>
          <p:cNvSpPr>
            <a:spLocks noChangeShapeType="1"/>
          </p:cNvSpPr>
          <p:nvPr/>
        </p:nvSpPr>
        <p:spPr bwMode="auto">
          <a:xfrm flipH="1" flipV="1">
            <a:off x="2011363" y="4070350"/>
            <a:ext cx="328612" cy="842963"/>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51" name="Line 19"/>
          <p:cNvSpPr>
            <a:spLocks noChangeShapeType="1"/>
          </p:cNvSpPr>
          <p:nvPr/>
        </p:nvSpPr>
        <p:spPr bwMode="auto">
          <a:xfrm flipV="1">
            <a:off x="5840413" y="2919412"/>
            <a:ext cx="652462" cy="765175"/>
          </a:xfrm>
          <a:prstGeom prst="line">
            <a:avLst/>
          </a:prstGeom>
          <a:noFill/>
          <a:ln w="25400">
            <a:solidFill>
              <a:srgbClr val="00CC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052" name="Oval 20"/>
          <p:cNvSpPr>
            <a:spLocks noChangeArrowheads="1"/>
          </p:cNvSpPr>
          <p:nvPr/>
        </p:nvSpPr>
        <p:spPr bwMode="auto">
          <a:xfrm>
            <a:off x="2051050" y="4913313"/>
            <a:ext cx="488950" cy="460375"/>
          </a:xfrm>
          <a:prstGeom prst="ellipse">
            <a:avLst/>
          </a:prstGeom>
          <a:solidFill>
            <a:srgbClr val="00FFFF"/>
          </a:solid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100</a:t>
            </a:r>
          </a:p>
        </p:txBody>
      </p:sp>
      <p:sp>
        <p:nvSpPr>
          <p:cNvPr id="44053" name="Oval 21"/>
          <p:cNvSpPr>
            <a:spLocks noChangeArrowheads="1"/>
          </p:cNvSpPr>
          <p:nvPr/>
        </p:nvSpPr>
        <p:spPr bwMode="auto">
          <a:xfrm>
            <a:off x="4284663" y="1844675"/>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4054" name="Line 22"/>
          <p:cNvSpPr>
            <a:spLocks noChangeShapeType="1"/>
          </p:cNvSpPr>
          <p:nvPr/>
        </p:nvSpPr>
        <p:spPr bwMode="auto">
          <a:xfrm>
            <a:off x="3132138" y="2852738"/>
            <a:ext cx="3168650" cy="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055" name="Oval 23"/>
          <p:cNvSpPr>
            <a:spLocks noChangeArrowheads="1"/>
          </p:cNvSpPr>
          <p:nvPr/>
        </p:nvSpPr>
        <p:spPr bwMode="auto">
          <a:xfrm>
            <a:off x="4284663" y="1816100"/>
            <a:ext cx="490537"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80</a:t>
            </a:r>
          </a:p>
        </p:txBody>
      </p:sp>
      <p:sp>
        <p:nvSpPr>
          <p:cNvPr id="44056" name="Oval 24"/>
          <p:cNvSpPr>
            <a:spLocks noChangeArrowheads="1"/>
          </p:cNvSpPr>
          <p:nvPr/>
        </p:nvSpPr>
        <p:spPr bwMode="auto">
          <a:xfrm>
            <a:off x="6386513" y="2536825"/>
            <a:ext cx="490537"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4057" name="Line 25"/>
          <p:cNvSpPr>
            <a:spLocks noChangeShapeType="1"/>
          </p:cNvSpPr>
          <p:nvPr/>
        </p:nvSpPr>
        <p:spPr bwMode="auto">
          <a:xfrm>
            <a:off x="4787900" y="2276475"/>
            <a:ext cx="1439863" cy="360363"/>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058" name="Text Box 26"/>
          <p:cNvSpPr txBox="1">
            <a:spLocks noChangeArrowheads="1"/>
          </p:cNvSpPr>
          <p:nvPr/>
        </p:nvSpPr>
        <p:spPr bwMode="auto">
          <a:xfrm>
            <a:off x="827088" y="5589588"/>
            <a:ext cx="1368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a:ea typeface="宋体" panose="02010600030101010101" pitchFamily="2" charset="-122"/>
              </a:rPr>
              <a:t>输出根：</a:t>
            </a:r>
          </a:p>
        </p:txBody>
      </p:sp>
      <p:sp>
        <p:nvSpPr>
          <p:cNvPr id="44059" name="Text Box 27"/>
          <p:cNvSpPr txBox="1">
            <a:spLocks noChangeArrowheads="1"/>
          </p:cNvSpPr>
          <p:nvPr/>
        </p:nvSpPr>
        <p:spPr bwMode="auto">
          <a:xfrm>
            <a:off x="1979613" y="5589588"/>
            <a:ext cx="7921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100</a:t>
            </a:r>
          </a:p>
        </p:txBody>
      </p:sp>
      <p:sp>
        <p:nvSpPr>
          <p:cNvPr id="44060" name="Line 28"/>
          <p:cNvSpPr>
            <a:spLocks noChangeShapeType="1"/>
          </p:cNvSpPr>
          <p:nvPr/>
        </p:nvSpPr>
        <p:spPr bwMode="auto">
          <a:xfrm>
            <a:off x="6227763" y="3933825"/>
            <a:ext cx="1081087" cy="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061" name="Line 29"/>
          <p:cNvSpPr>
            <a:spLocks noChangeShapeType="1"/>
          </p:cNvSpPr>
          <p:nvPr/>
        </p:nvSpPr>
        <p:spPr bwMode="auto">
          <a:xfrm flipV="1">
            <a:off x="6156325" y="3068638"/>
            <a:ext cx="431800" cy="6477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062" name="Oval 30"/>
          <p:cNvSpPr>
            <a:spLocks noChangeArrowheads="1"/>
          </p:cNvSpPr>
          <p:nvPr/>
        </p:nvSpPr>
        <p:spPr bwMode="auto">
          <a:xfrm>
            <a:off x="6372225" y="2536825"/>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65</a:t>
            </a:r>
          </a:p>
        </p:txBody>
      </p:sp>
      <p:sp>
        <p:nvSpPr>
          <p:cNvPr id="44063" name="Oval 31"/>
          <p:cNvSpPr>
            <a:spLocks noChangeArrowheads="1"/>
          </p:cNvSpPr>
          <p:nvPr/>
        </p:nvSpPr>
        <p:spPr bwMode="auto">
          <a:xfrm>
            <a:off x="5595938" y="3716338"/>
            <a:ext cx="488950" cy="460375"/>
          </a:xfrm>
          <a:prstGeom prst="ellipse">
            <a:avLst/>
          </a:prstGeom>
          <a:noFill/>
          <a:ln w="25400">
            <a:solidFill>
              <a:srgbClr val="00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4064" name="Text Box 32"/>
          <p:cNvSpPr txBox="1">
            <a:spLocks noChangeArrowheads="1"/>
          </p:cNvSpPr>
          <p:nvPr/>
        </p:nvSpPr>
        <p:spPr bwMode="auto">
          <a:xfrm>
            <a:off x="2771775" y="5583238"/>
            <a:ext cx="5048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90</a:t>
            </a:r>
          </a:p>
        </p:txBody>
      </p:sp>
      <p:sp>
        <p:nvSpPr>
          <p:cNvPr id="44065" name="Oval 33"/>
          <p:cNvSpPr>
            <a:spLocks noChangeArrowheads="1"/>
          </p:cNvSpPr>
          <p:nvPr/>
        </p:nvSpPr>
        <p:spPr bwMode="auto">
          <a:xfrm>
            <a:off x="1116013" y="4868863"/>
            <a:ext cx="488950" cy="460375"/>
          </a:xfrm>
          <a:prstGeom prst="ellipse">
            <a:avLst/>
          </a:prstGeom>
          <a:solidFill>
            <a:srgbClr val="00FFFF"/>
          </a:solidFill>
          <a:ln w="25400">
            <a:solidFill>
              <a:srgbClr val="00CC00"/>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90</a:t>
            </a:r>
          </a:p>
        </p:txBody>
      </p:sp>
      <p:sp>
        <p:nvSpPr>
          <p:cNvPr id="44066" name="Text Box 34"/>
          <p:cNvSpPr txBox="1">
            <a:spLocks noChangeArrowheads="1"/>
          </p:cNvSpPr>
          <p:nvPr/>
        </p:nvSpPr>
        <p:spPr bwMode="auto">
          <a:xfrm>
            <a:off x="3419475" y="5583238"/>
            <a:ext cx="5048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80</a:t>
            </a:r>
          </a:p>
        </p:txBody>
      </p:sp>
      <p:sp>
        <p:nvSpPr>
          <p:cNvPr id="37" name="TextBox 36"/>
          <p:cNvSpPr txBox="1"/>
          <p:nvPr/>
        </p:nvSpPr>
        <p:spPr>
          <a:xfrm>
            <a:off x="317054" y="1119188"/>
            <a:ext cx="4464496"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n"/>
            </a:pPr>
            <a:r>
              <a:rPr lang="zh-CN" altLang="en-US" sz="2400" b="1" dirty="0">
                <a:ea typeface="仿宋" panose="02010609060101010101" pitchFamily="49" charset="-122"/>
              </a:rPr>
              <a:t>堆排序筛选过程示意图</a:t>
            </a:r>
          </a:p>
        </p:txBody>
      </p:sp>
      <p:grpSp>
        <p:nvGrpSpPr>
          <p:cNvPr id="38" name="组合 67"/>
          <p:cNvGrpSpPr/>
          <p:nvPr/>
        </p:nvGrpSpPr>
        <p:grpSpPr>
          <a:xfrm>
            <a:off x="-900608" y="116631"/>
            <a:ext cx="7091545" cy="751460"/>
            <a:chOff x="-549182" y="4194793"/>
            <a:chExt cx="7317240" cy="765717"/>
          </a:xfrm>
        </p:grpSpPr>
        <p:grpSp>
          <p:nvGrpSpPr>
            <p:cNvPr id="39" name="组合 106"/>
            <p:cNvGrpSpPr/>
            <p:nvPr/>
          </p:nvGrpSpPr>
          <p:grpSpPr>
            <a:xfrm>
              <a:off x="-549182" y="4194793"/>
              <a:ext cx="7317240" cy="765717"/>
              <a:chOff x="-558707" y="4194793"/>
              <a:chExt cx="7317240" cy="765717"/>
            </a:xfrm>
          </p:grpSpPr>
          <p:sp>
            <p:nvSpPr>
              <p:cNvPr id="4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42"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40" name="图片 3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2711235000"/>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0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0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0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0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0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0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05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05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05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06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4" fill="hold" grpId="1" nodeType="clickEffect">
                                  <p:stCondLst>
                                    <p:cond delay="0"/>
                                  </p:stCondLst>
                                  <p:childTnLst>
                                    <p:animEffect transition="out" filter="wipe(down)">
                                      <p:cBhvr>
                                        <p:cTn id="56" dur="500"/>
                                        <p:tgtEl>
                                          <p:spTgt spid="44035"/>
                                        </p:tgtEl>
                                      </p:cBhvr>
                                    </p:animEffect>
                                    <p:set>
                                      <p:cBhvr>
                                        <p:cTn id="57" dur="1" fill="hold">
                                          <p:stCondLst>
                                            <p:cond delay="499"/>
                                          </p:stCondLst>
                                        </p:cTn>
                                        <p:tgtEl>
                                          <p:spTgt spid="44035"/>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406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405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44054"/>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xit" presetSubtype="4" fill="hold" nodeType="clickEffect">
                                  <p:stCondLst>
                                    <p:cond delay="0"/>
                                  </p:stCondLst>
                                  <p:childTnLst>
                                    <p:animEffect transition="out" filter="wipe(down)">
                                      <p:cBhvr>
                                        <p:cTn id="73" dur="500"/>
                                        <p:tgtEl>
                                          <p:spTgt spid="44054"/>
                                        </p:tgtEl>
                                      </p:cBhvr>
                                    </p:animEffect>
                                    <p:set>
                                      <p:cBhvr>
                                        <p:cTn id="74" dur="1" fill="hold">
                                          <p:stCondLst>
                                            <p:cond delay="499"/>
                                          </p:stCondLst>
                                        </p:cTn>
                                        <p:tgtEl>
                                          <p:spTgt spid="4405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405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xit" presetSubtype="4" fill="hold" nodeType="clickEffect">
                                  <p:stCondLst>
                                    <p:cond delay="0"/>
                                  </p:stCondLst>
                                  <p:childTnLst>
                                    <p:animEffect transition="out" filter="wipe(down)">
                                      <p:cBhvr>
                                        <p:cTn id="82" dur="500"/>
                                        <p:tgtEl>
                                          <p:spTgt spid="44057"/>
                                        </p:tgtEl>
                                      </p:cBhvr>
                                    </p:animEffect>
                                    <p:set>
                                      <p:cBhvr>
                                        <p:cTn id="83" dur="1" fill="hold">
                                          <p:stCondLst>
                                            <p:cond delay="499"/>
                                          </p:stCondLst>
                                        </p:cTn>
                                        <p:tgtEl>
                                          <p:spTgt spid="44057"/>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xit" presetSubtype="4" fill="hold" grpId="1" nodeType="clickEffect">
                                  <p:stCondLst>
                                    <p:cond delay="0"/>
                                  </p:stCondLst>
                                  <p:childTnLst>
                                    <p:animEffect transition="out" filter="wipe(down)">
                                      <p:cBhvr>
                                        <p:cTn id="87" dur="500"/>
                                        <p:tgtEl>
                                          <p:spTgt spid="44053"/>
                                        </p:tgtEl>
                                      </p:cBhvr>
                                    </p:animEffect>
                                    <p:set>
                                      <p:cBhvr>
                                        <p:cTn id="88" dur="1" fill="hold">
                                          <p:stCondLst>
                                            <p:cond delay="499"/>
                                          </p:stCondLst>
                                        </p:cTn>
                                        <p:tgtEl>
                                          <p:spTgt spid="44053"/>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4055"/>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xit" presetSubtype="4" fill="hold" grpId="1" nodeType="clickEffect">
                                  <p:stCondLst>
                                    <p:cond delay="0"/>
                                  </p:stCondLst>
                                  <p:childTnLst>
                                    <p:animEffect transition="out" filter="wipe(down)">
                                      <p:cBhvr>
                                        <p:cTn id="96" dur="500"/>
                                        <p:tgtEl>
                                          <p:spTgt spid="44038"/>
                                        </p:tgtEl>
                                      </p:cBhvr>
                                    </p:animEffect>
                                    <p:set>
                                      <p:cBhvr>
                                        <p:cTn id="97" dur="1" fill="hold">
                                          <p:stCondLst>
                                            <p:cond delay="499"/>
                                          </p:stCondLst>
                                        </p:cTn>
                                        <p:tgtEl>
                                          <p:spTgt spid="44038"/>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4405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4060"/>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xit" presetSubtype="4" fill="hold" nodeType="clickEffect">
                                  <p:stCondLst>
                                    <p:cond delay="0"/>
                                  </p:stCondLst>
                                  <p:childTnLst>
                                    <p:animEffect transition="out" filter="wipe(down)">
                                      <p:cBhvr>
                                        <p:cTn id="109" dur="500"/>
                                        <p:tgtEl>
                                          <p:spTgt spid="44060"/>
                                        </p:tgtEl>
                                      </p:cBhvr>
                                    </p:animEffect>
                                    <p:set>
                                      <p:cBhvr>
                                        <p:cTn id="110" dur="1" fill="hold">
                                          <p:stCondLst>
                                            <p:cond delay="499"/>
                                          </p:stCondLst>
                                        </p:cTn>
                                        <p:tgtEl>
                                          <p:spTgt spid="44060"/>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44061"/>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xit" presetSubtype="4" fill="hold" nodeType="clickEffect">
                                  <p:stCondLst>
                                    <p:cond delay="0"/>
                                  </p:stCondLst>
                                  <p:childTnLst>
                                    <p:animEffect transition="out" filter="wipe(down)">
                                      <p:cBhvr>
                                        <p:cTn id="118" dur="500"/>
                                        <p:tgtEl>
                                          <p:spTgt spid="44061"/>
                                        </p:tgtEl>
                                      </p:cBhvr>
                                    </p:animEffect>
                                    <p:set>
                                      <p:cBhvr>
                                        <p:cTn id="119" dur="1" fill="hold">
                                          <p:stCondLst>
                                            <p:cond delay="499"/>
                                          </p:stCondLst>
                                        </p:cTn>
                                        <p:tgtEl>
                                          <p:spTgt spid="44061"/>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xit" presetSubtype="4" fill="hold" grpId="0" nodeType="clickEffect">
                                  <p:stCondLst>
                                    <p:cond delay="0"/>
                                  </p:stCondLst>
                                  <p:childTnLst>
                                    <p:animEffect transition="out" filter="wipe(down)">
                                      <p:cBhvr>
                                        <p:cTn id="123" dur="500"/>
                                        <p:tgtEl>
                                          <p:spTgt spid="44056"/>
                                        </p:tgtEl>
                                      </p:cBhvr>
                                    </p:animEffect>
                                    <p:set>
                                      <p:cBhvr>
                                        <p:cTn id="124" dur="1" fill="hold">
                                          <p:stCondLst>
                                            <p:cond delay="499"/>
                                          </p:stCondLst>
                                        </p:cTn>
                                        <p:tgtEl>
                                          <p:spTgt spid="44056"/>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4062"/>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xit" presetSubtype="4" fill="hold" grpId="1" nodeType="clickEffect">
                                  <p:stCondLst>
                                    <p:cond delay="0"/>
                                  </p:stCondLst>
                                  <p:childTnLst>
                                    <p:animEffect transition="out" filter="wipe(down)">
                                      <p:cBhvr>
                                        <p:cTn id="132" dur="500"/>
                                        <p:tgtEl>
                                          <p:spTgt spid="44044"/>
                                        </p:tgtEl>
                                      </p:cBhvr>
                                    </p:animEffect>
                                    <p:set>
                                      <p:cBhvr>
                                        <p:cTn id="133" dur="1" fill="hold">
                                          <p:stCondLst>
                                            <p:cond delay="499"/>
                                          </p:stCondLst>
                                        </p:cTn>
                                        <p:tgtEl>
                                          <p:spTgt spid="44044"/>
                                        </p:tgtEl>
                                        <p:attrNameLst>
                                          <p:attrName>style.visibility</p:attrName>
                                        </p:attrNameLst>
                                      </p:cBhvr>
                                      <p:to>
                                        <p:strVal val="hidden"/>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4063"/>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44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autoUpdateAnimBg="0"/>
      <p:bldP spid="44035" grpId="1" animBg="1" autoUpdateAnimBg="0"/>
      <p:bldP spid="44037" grpId="0" animBg="1" autoUpdateAnimBg="0"/>
      <p:bldP spid="44038" grpId="0" animBg="1" autoUpdateAnimBg="0"/>
      <p:bldP spid="44038" grpId="1" animBg="1" autoUpdateAnimBg="0"/>
      <p:bldP spid="44039" grpId="0" animBg="1" autoUpdateAnimBg="0"/>
      <p:bldP spid="44040" grpId="0" animBg="1" autoUpdateAnimBg="0"/>
      <p:bldP spid="44044" grpId="0" animBg="1" autoUpdateAnimBg="0"/>
      <p:bldP spid="44044" grpId="1" animBg="1" autoUpdateAnimBg="0"/>
      <p:bldP spid="44045" grpId="0" animBg="1" autoUpdateAnimBg="0"/>
      <p:bldP spid="44046" grpId="0" animBg="1" autoUpdateAnimBg="0"/>
      <p:bldP spid="44047" grpId="0" animBg="1" autoUpdateAnimBg="0"/>
      <p:bldP spid="44052" grpId="0" animBg="1" autoUpdateAnimBg="0"/>
      <p:bldP spid="44053" grpId="0" animBg="1" autoUpdateAnimBg="0"/>
      <p:bldP spid="44053" grpId="1" animBg="1" autoUpdateAnimBg="0"/>
      <p:bldP spid="44055" grpId="0" animBg="1" autoUpdateAnimBg="0"/>
      <p:bldP spid="44056" grpId="0" animBg="1" autoUpdateAnimBg="0"/>
      <p:bldP spid="44058" grpId="0" autoUpdateAnimBg="0"/>
      <p:bldP spid="44059" grpId="0" autoUpdateAnimBg="0"/>
      <p:bldP spid="44062" grpId="0" animBg="1" autoUpdateAnimBg="0"/>
      <p:bldP spid="44063" grpId="0" animBg="1" autoUpdateAnimBg="0"/>
      <p:bldP spid="44064" grpId="0" autoUpdateAnimBg="0"/>
      <p:bldP spid="44065" grpId="0" animBg="1" autoUpdateAnimBg="0"/>
      <p:bldP spid="4406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9F3CCE5-926D-43B2-B16B-443D8607405A}" type="slidenum">
              <a:rPr lang="zh-CN" altLang="en-US">
                <a:latin typeface="Verdana" panose="020B0604030504040204" pitchFamily="34" charset="0"/>
                <a:ea typeface="宋体" panose="02010600030101010101" pitchFamily="2" charset="-122"/>
              </a:rPr>
              <a:pPr/>
              <a:t>44</a:t>
            </a:fld>
            <a:endParaRPr lang="en-US" altLang="zh-CN">
              <a:latin typeface="Verdana" panose="020B0604030504040204" pitchFamily="34" charset="0"/>
              <a:ea typeface="宋体" panose="02010600030101010101" pitchFamily="2" charset="-122"/>
            </a:endParaRPr>
          </a:p>
        </p:txBody>
      </p:sp>
      <p:sp>
        <p:nvSpPr>
          <p:cNvPr id="45059" name="Rectangle 3"/>
          <p:cNvSpPr>
            <a:spLocks noGrp="1" noChangeArrowheads="1"/>
          </p:cNvSpPr>
          <p:nvPr>
            <p:ph type="body" idx="1"/>
          </p:nvPr>
        </p:nvSpPr>
        <p:spPr>
          <a:xfrm>
            <a:off x="766212" y="1412949"/>
            <a:ext cx="8352928" cy="5181600"/>
          </a:xfrm>
        </p:spPr>
        <p:txBody>
          <a:bodyPr/>
          <a:lstStyle/>
          <a:p>
            <a:pPr algn="just" eaLnBrk="1" hangingPunct="1">
              <a:lnSpc>
                <a:spcPct val="90000"/>
              </a:lnSpc>
              <a:buFont typeface="Wingdings" panose="05000000000000000000" pitchFamily="2" charset="2"/>
              <a:buNone/>
            </a:pPr>
            <a:r>
              <a:rPr lang="en-US" altLang="zh-CN" sz="2000" b="1" dirty="0">
                <a:solidFill>
                  <a:srgbClr val="0000FF"/>
                </a:solidFill>
              </a:rPr>
              <a:t>void </a:t>
            </a:r>
            <a:r>
              <a:rPr lang="en-US" altLang="zh-CN" sz="2000" b="1" dirty="0"/>
              <a:t>sift(</a:t>
            </a:r>
            <a:r>
              <a:rPr lang="en-US" altLang="zh-CN" sz="2000" b="1" dirty="0" err="1">
                <a:solidFill>
                  <a:srgbClr val="0000FF"/>
                </a:solidFill>
              </a:rPr>
              <a:t>elemenType</a:t>
            </a:r>
            <a:r>
              <a:rPr lang="en-US" altLang="zh-CN" sz="2000" b="1" dirty="0"/>
              <a:t> A[ ], </a:t>
            </a:r>
            <a:r>
              <a:rPr lang="en-US" altLang="zh-CN" sz="2000" b="1" dirty="0" err="1">
                <a:solidFill>
                  <a:srgbClr val="0000FF"/>
                </a:solidFill>
              </a:rPr>
              <a:t>int</a:t>
            </a:r>
            <a:r>
              <a:rPr lang="en-US" altLang="zh-CN" sz="2000" b="1" dirty="0">
                <a:solidFill>
                  <a:srgbClr val="0000FF"/>
                </a:solidFill>
              </a:rPr>
              <a:t> </a:t>
            </a:r>
            <a:r>
              <a:rPr lang="en-US" altLang="zh-CN" sz="2000" b="1" dirty="0"/>
              <a:t>n, </a:t>
            </a:r>
            <a:r>
              <a:rPr lang="en-US" altLang="zh-CN" sz="2000" b="1" dirty="0" err="1">
                <a:solidFill>
                  <a:srgbClr val="0000FF"/>
                </a:solidFill>
              </a:rPr>
              <a:t>int</a:t>
            </a:r>
            <a:r>
              <a:rPr lang="en-US" altLang="zh-CN" sz="2000" b="1" dirty="0">
                <a:solidFill>
                  <a:srgbClr val="0000FF"/>
                </a:solidFill>
              </a:rPr>
              <a:t> </a:t>
            </a:r>
            <a:r>
              <a:rPr lang="en-US" altLang="zh-CN" sz="2000" b="1" dirty="0"/>
              <a:t>k, </a:t>
            </a:r>
            <a:r>
              <a:rPr lang="en-US" altLang="zh-CN" sz="2000" b="1" dirty="0" err="1">
                <a:solidFill>
                  <a:srgbClr val="0000FF"/>
                </a:solidFill>
              </a:rPr>
              <a:t>int</a:t>
            </a:r>
            <a:r>
              <a:rPr lang="en-US" altLang="zh-CN" sz="2000" b="1" dirty="0">
                <a:solidFill>
                  <a:srgbClr val="0000FF"/>
                </a:solidFill>
              </a:rPr>
              <a:t> </a:t>
            </a:r>
            <a:r>
              <a:rPr lang="en-US" altLang="zh-CN" sz="2000" b="1" dirty="0"/>
              <a:t>m)</a:t>
            </a:r>
          </a:p>
          <a:p>
            <a:pPr algn="just" eaLnBrk="1" hangingPunct="1">
              <a:lnSpc>
                <a:spcPct val="90000"/>
              </a:lnSpc>
              <a:buFont typeface="Wingdings" panose="05000000000000000000" pitchFamily="2" charset="2"/>
              <a:buNone/>
            </a:pPr>
            <a:r>
              <a:rPr lang="en-US" altLang="zh-CN" sz="2000" b="1" dirty="0"/>
              <a:t>        //</a:t>
            </a:r>
            <a:r>
              <a:rPr lang="zh-CN" altLang="en-US" sz="2000" b="1" dirty="0"/>
              <a:t>对数组中下标为</a:t>
            </a:r>
            <a:r>
              <a:rPr lang="en-US" altLang="zh-CN" sz="2000" b="1" dirty="0"/>
              <a:t>1</a:t>
            </a:r>
            <a:r>
              <a:rPr lang="zh-CN" altLang="en-US" sz="2000" b="1" dirty="0"/>
              <a:t>～</a:t>
            </a:r>
            <a:r>
              <a:rPr lang="en-US" altLang="zh-CN" sz="2000" b="1" dirty="0"/>
              <a:t>n</a:t>
            </a:r>
            <a:r>
              <a:rPr lang="zh-CN" altLang="en-US" sz="2000" b="1" dirty="0"/>
              <a:t>中的元素中的序号不大于</a:t>
            </a:r>
            <a:r>
              <a:rPr lang="en-US" altLang="zh-CN" sz="2000" b="1" dirty="0"/>
              <a:t>m</a:t>
            </a:r>
            <a:r>
              <a:rPr lang="zh-CN" altLang="en-US" sz="2000" b="1" dirty="0"/>
              <a:t>的以</a:t>
            </a:r>
            <a:r>
              <a:rPr lang="en-US" altLang="zh-CN" sz="2000" b="1" dirty="0"/>
              <a:t>k</a:t>
            </a:r>
            <a:r>
              <a:rPr lang="zh-CN" altLang="en-US" sz="2000" b="1" dirty="0"/>
              <a:t>为根的  </a:t>
            </a:r>
            <a:endParaRPr lang="en-US" altLang="zh-CN" sz="2000" b="1" dirty="0"/>
          </a:p>
          <a:p>
            <a:pPr algn="just" eaLnBrk="1" hangingPunct="1">
              <a:lnSpc>
                <a:spcPct val="90000"/>
              </a:lnSpc>
              <a:buFont typeface="Wingdings" panose="05000000000000000000" pitchFamily="2" charset="2"/>
              <a:buNone/>
            </a:pPr>
            <a:r>
              <a:rPr lang="en-US" altLang="zh-CN" sz="2000" b="1" dirty="0"/>
              <a:t>         </a:t>
            </a:r>
            <a:r>
              <a:rPr lang="zh-CN" altLang="en-US" sz="2000" b="1" dirty="0"/>
              <a:t>子序列调整</a:t>
            </a:r>
          </a:p>
          <a:p>
            <a:pPr algn="just" eaLnBrk="1" hangingPunct="1">
              <a:lnSpc>
                <a:spcPct val="90000"/>
              </a:lnSpc>
              <a:buFont typeface="Wingdings" panose="05000000000000000000" pitchFamily="2" charset="2"/>
              <a:buNone/>
            </a:pPr>
            <a:r>
              <a:rPr lang="en-US" altLang="zh-CN" sz="2000" b="1" dirty="0"/>
              <a:t>{    x=A[k]; finished=FALSE</a:t>
            </a:r>
            <a:r>
              <a:rPr lang="zh-CN" altLang="en-US" sz="2000" b="1" dirty="0"/>
              <a:t>； </a:t>
            </a:r>
          </a:p>
          <a:p>
            <a:pPr algn="just" eaLnBrk="1" hangingPunct="1">
              <a:lnSpc>
                <a:spcPct val="90000"/>
              </a:lnSpc>
              <a:buFont typeface="Wingdings" panose="05000000000000000000" pitchFamily="2" charset="2"/>
              <a:buNone/>
            </a:pPr>
            <a:r>
              <a:rPr lang="zh-CN" altLang="en-US" sz="2000" b="1" dirty="0"/>
              <a:t>     </a:t>
            </a:r>
            <a:r>
              <a:rPr lang="en-US" altLang="zh-CN" sz="2000" b="1" dirty="0"/>
              <a:t>i=k; j=2*i;   //i</a:t>
            </a:r>
            <a:r>
              <a:rPr lang="zh-CN" altLang="en-US" sz="2000" b="1" dirty="0"/>
              <a:t>指示空位，</a:t>
            </a:r>
            <a:r>
              <a:rPr lang="en-US" altLang="zh-CN" sz="2000" b="1" dirty="0"/>
              <a:t>j</a:t>
            </a:r>
            <a:r>
              <a:rPr lang="zh-CN" altLang="en-US" sz="2000" b="1" dirty="0"/>
              <a:t>先指向左孩子结点</a:t>
            </a:r>
          </a:p>
          <a:p>
            <a:pPr algn="just" eaLnBrk="1" hangingPunct="1">
              <a:lnSpc>
                <a:spcPct val="90000"/>
              </a:lnSpc>
              <a:buFont typeface="Wingdings" panose="05000000000000000000" pitchFamily="2" charset="2"/>
              <a:buNone/>
            </a:pPr>
            <a:r>
              <a:rPr lang="zh-CN" altLang="en-US" sz="2000" b="1" dirty="0"/>
              <a:t>     </a:t>
            </a:r>
            <a:r>
              <a:rPr lang="en-US" altLang="zh-CN" sz="2000" b="1" dirty="0">
                <a:solidFill>
                  <a:srgbClr val="0000FF"/>
                </a:solidFill>
              </a:rPr>
              <a:t>while</a:t>
            </a:r>
            <a:r>
              <a:rPr lang="en-US" altLang="zh-CN" sz="2000" b="1" dirty="0"/>
              <a:t> (j&lt;=m &amp;&amp; !finished )</a:t>
            </a:r>
          </a:p>
          <a:p>
            <a:pPr algn="just">
              <a:lnSpc>
                <a:spcPct val="90000"/>
              </a:lnSpc>
              <a:buNone/>
            </a:pPr>
            <a:r>
              <a:rPr lang="en-US" altLang="zh-CN" sz="2000" b="1" dirty="0"/>
              <a:t>    {    </a:t>
            </a:r>
            <a:r>
              <a:rPr lang="en-US" altLang="zh-CN" sz="2000" b="1" dirty="0">
                <a:solidFill>
                  <a:srgbClr val="0000FF"/>
                </a:solidFill>
              </a:rPr>
              <a:t>if</a:t>
            </a:r>
            <a:r>
              <a:rPr lang="en-US" altLang="zh-CN" sz="2000" b="1" dirty="0"/>
              <a:t> (j&lt;m &amp;&amp; A[j].key&lt;A[j+1].key) </a:t>
            </a:r>
          </a:p>
          <a:p>
            <a:pPr algn="just">
              <a:lnSpc>
                <a:spcPct val="90000"/>
              </a:lnSpc>
              <a:buNone/>
            </a:pPr>
            <a:r>
              <a:rPr lang="en-US" altLang="zh-CN" sz="2000" b="1" dirty="0"/>
              <a:t>              j=j+1; //</a:t>
            </a:r>
            <a:r>
              <a:rPr lang="zh-CN" altLang="en-US" sz="2000" b="1" dirty="0"/>
              <a:t> 让</a:t>
            </a:r>
            <a:r>
              <a:rPr lang="en-US" altLang="zh-CN" sz="2000" b="1" dirty="0"/>
              <a:t>j</a:t>
            </a:r>
            <a:r>
              <a:rPr lang="zh-CN" altLang="en-US" sz="2000" b="1" dirty="0"/>
              <a:t>指向左右孩子中的最大者</a:t>
            </a:r>
          </a:p>
          <a:p>
            <a:pPr algn="just" eaLnBrk="1" hangingPunct="1">
              <a:lnSpc>
                <a:spcPct val="90000"/>
              </a:lnSpc>
              <a:buFont typeface="Wingdings" panose="05000000000000000000" pitchFamily="2" charset="2"/>
              <a:buNone/>
            </a:pPr>
            <a:r>
              <a:rPr lang="en-US" altLang="zh-CN" sz="2000" b="1" dirty="0">
                <a:solidFill>
                  <a:srgbClr val="0000FF"/>
                </a:solidFill>
              </a:rPr>
              <a:t>          if</a:t>
            </a:r>
            <a:r>
              <a:rPr lang="en-US" altLang="zh-CN" sz="2000" b="1" dirty="0"/>
              <a:t> (</a:t>
            </a:r>
            <a:r>
              <a:rPr lang="en-US" altLang="zh-CN" sz="2000" b="1" dirty="0" err="1"/>
              <a:t>x.key</a:t>
            </a:r>
            <a:r>
              <a:rPr lang="en-US" altLang="zh-CN" sz="2000" b="1" dirty="0"/>
              <a:t>&gt;=A[j].key) finished=TRUE; //</a:t>
            </a:r>
            <a:r>
              <a:rPr lang="zh-CN" altLang="en-US" sz="2000" b="1" dirty="0"/>
              <a:t>根最大</a:t>
            </a:r>
          </a:p>
          <a:p>
            <a:pPr algn="just" eaLnBrk="1" hangingPunct="1">
              <a:lnSpc>
                <a:spcPct val="90000"/>
              </a:lnSpc>
              <a:buFont typeface="Wingdings" panose="05000000000000000000" pitchFamily="2" charset="2"/>
              <a:buNone/>
            </a:pPr>
            <a:r>
              <a:rPr lang="zh-CN" altLang="en-US" sz="2000" b="1" dirty="0"/>
              <a:t>          </a:t>
            </a:r>
            <a:r>
              <a:rPr lang="en-US" altLang="zh-CN" sz="2000" b="1" dirty="0">
                <a:solidFill>
                  <a:srgbClr val="0000FF"/>
                </a:solidFill>
              </a:rPr>
              <a:t>else</a:t>
            </a:r>
            <a:r>
              <a:rPr lang="en-US" altLang="zh-CN" sz="2000" b="1" dirty="0"/>
              <a:t> { A[i]=A[j];   </a:t>
            </a:r>
            <a:r>
              <a:rPr lang="zh-CN" altLang="en-US" sz="2000" b="1" dirty="0"/>
              <a:t>    </a:t>
            </a:r>
            <a:r>
              <a:rPr lang="en-US" altLang="zh-CN" sz="2000" b="1" dirty="0"/>
              <a:t>//</a:t>
            </a:r>
            <a:r>
              <a:rPr lang="zh-CN" altLang="en-US" sz="2000" b="1" dirty="0"/>
              <a:t>大的孩子结点值上移</a:t>
            </a:r>
          </a:p>
          <a:p>
            <a:pPr algn="just" eaLnBrk="1" hangingPunct="1">
              <a:lnSpc>
                <a:spcPct val="90000"/>
              </a:lnSpc>
              <a:buFont typeface="Wingdings" panose="05000000000000000000" pitchFamily="2" charset="2"/>
              <a:buNone/>
            </a:pPr>
            <a:r>
              <a:rPr lang="zh-CN" altLang="en-US" sz="2000" b="1" dirty="0"/>
              <a:t>                  </a:t>
            </a:r>
            <a:r>
              <a:rPr lang="en-US" altLang="zh-CN" sz="2000" b="1" dirty="0"/>
              <a:t>i=j; j=2*j; }  </a:t>
            </a:r>
            <a:r>
              <a:rPr lang="zh-CN" altLang="en-US" sz="2000" b="1" dirty="0"/>
              <a:t>    </a:t>
            </a:r>
            <a:r>
              <a:rPr lang="en-US" altLang="zh-CN" sz="2000" b="1" dirty="0"/>
              <a:t>//</a:t>
            </a:r>
            <a:r>
              <a:rPr lang="zh-CN" altLang="en-US" sz="2000" b="1" dirty="0"/>
              <a:t>继续往下筛选      </a:t>
            </a:r>
          </a:p>
          <a:p>
            <a:pPr algn="just" eaLnBrk="1" hangingPunct="1">
              <a:lnSpc>
                <a:spcPct val="90000"/>
              </a:lnSpc>
              <a:buFont typeface="Wingdings" panose="05000000000000000000" pitchFamily="2" charset="2"/>
              <a:buNone/>
            </a:pPr>
            <a:r>
              <a:rPr lang="zh-CN" altLang="en-US" sz="2000" b="1" dirty="0"/>
              <a:t>     </a:t>
            </a:r>
            <a:r>
              <a:rPr lang="en-US" altLang="zh-CN" sz="2000" b="1" dirty="0"/>
              <a:t>} </a:t>
            </a:r>
          </a:p>
          <a:p>
            <a:pPr algn="just" eaLnBrk="1" hangingPunct="1">
              <a:lnSpc>
                <a:spcPct val="90000"/>
              </a:lnSpc>
              <a:buFont typeface="Wingdings" panose="05000000000000000000" pitchFamily="2" charset="2"/>
              <a:buNone/>
            </a:pPr>
            <a:r>
              <a:rPr lang="en-US" altLang="zh-CN" sz="2000" b="1" dirty="0"/>
              <a:t>     A[i]=x; </a:t>
            </a:r>
          </a:p>
          <a:p>
            <a:pPr algn="just" eaLnBrk="1" hangingPunct="1">
              <a:lnSpc>
                <a:spcPct val="90000"/>
              </a:lnSpc>
              <a:buFont typeface="Wingdings" panose="05000000000000000000" pitchFamily="2" charset="2"/>
              <a:buNone/>
            </a:pPr>
            <a:r>
              <a:rPr lang="en-US" altLang="zh-CN" sz="2000" b="1" dirty="0"/>
              <a:t> }</a:t>
            </a:r>
          </a:p>
          <a:p>
            <a:pPr eaLnBrk="1" hangingPunct="1">
              <a:lnSpc>
                <a:spcPct val="90000"/>
              </a:lnSpc>
              <a:buFont typeface="Wingdings" panose="05000000000000000000" pitchFamily="2" charset="2"/>
              <a:buNone/>
            </a:pPr>
            <a:endParaRPr lang="zh-CN" altLang="en-US" sz="2000" b="1" dirty="0"/>
          </a:p>
        </p:txBody>
      </p:sp>
      <p:sp>
        <p:nvSpPr>
          <p:cNvPr id="5" name="TextBox 36"/>
          <p:cNvSpPr txBox="1"/>
          <p:nvPr/>
        </p:nvSpPr>
        <p:spPr>
          <a:xfrm>
            <a:off x="323528" y="981302"/>
            <a:ext cx="4464496"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n"/>
            </a:pPr>
            <a:r>
              <a:rPr lang="zh-CN" altLang="en-US" sz="2400" b="1" dirty="0">
                <a:ea typeface="仿宋" panose="02010609060101010101" pitchFamily="49" charset="-122"/>
              </a:rPr>
              <a:t>堆排序筛选算法 </a:t>
            </a:r>
          </a:p>
        </p:txBody>
      </p:sp>
      <p:grpSp>
        <p:nvGrpSpPr>
          <p:cNvPr id="6" name="组合 67"/>
          <p:cNvGrpSpPr/>
          <p:nvPr/>
        </p:nvGrpSpPr>
        <p:grpSpPr>
          <a:xfrm>
            <a:off x="-935369" y="130075"/>
            <a:ext cx="7091545" cy="778643"/>
            <a:chOff x="-585050" y="4202884"/>
            <a:chExt cx="7317240" cy="793416"/>
          </a:xfrm>
        </p:grpSpPr>
        <p:grpSp>
          <p:nvGrpSpPr>
            <p:cNvPr id="7" name="组合 106"/>
            <p:cNvGrpSpPr/>
            <p:nvPr/>
          </p:nvGrpSpPr>
          <p:grpSpPr>
            <a:xfrm>
              <a:off x="-585050" y="4202884"/>
              <a:ext cx="7317240" cy="793416"/>
              <a:chOff x="-594575" y="4202884"/>
              <a:chExt cx="7317240" cy="793416"/>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94575" y="423058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239670167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2" dur="500"/>
                                        <p:tgtEl>
                                          <p:spTgt spid="45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7" dur="500"/>
                                        <p:tgtEl>
                                          <p:spTgt spid="45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32" dur="500"/>
                                        <p:tgtEl>
                                          <p:spTgt spid="450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37" dur="500"/>
                                        <p:tgtEl>
                                          <p:spTgt spid="450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42" dur="500"/>
                                        <p:tgtEl>
                                          <p:spTgt spid="450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47" dur="500"/>
                                        <p:tgtEl>
                                          <p:spTgt spid="450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5059">
                                            <p:txEl>
                                              <p:pRg st="9" end="9"/>
                                            </p:txEl>
                                          </p:spTgt>
                                        </p:tgtEl>
                                        <p:attrNameLst>
                                          <p:attrName>style.visibility</p:attrName>
                                        </p:attrNameLst>
                                      </p:cBhvr>
                                      <p:to>
                                        <p:strVal val="visible"/>
                                      </p:to>
                                    </p:set>
                                    <p:animEffect transition="in" filter="blinds(horizontal)">
                                      <p:cBhvr>
                                        <p:cTn id="52" dur="500"/>
                                        <p:tgtEl>
                                          <p:spTgt spid="4505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5059">
                                            <p:txEl>
                                              <p:pRg st="10" end="10"/>
                                            </p:txEl>
                                          </p:spTgt>
                                        </p:tgtEl>
                                        <p:attrNameLst>
                                          <p:attrName>style.visibility</p:attrName>
                                        </p:attrNameLst>
                                      </p:cBhvr>
                                      <p:to>
                                        <p:strVal val="visible"/>
                                      </p:to>
                                    </p:set>
                                    <p:animEffect transition="in" filter="blinds(horizontal)">
                                      <p:cBhvr>
                                        <p:cTn id="57" dur="500"/>
                                        <p:tgtEl>
                                          <p:spTgt spid="4505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059">
                                            <p:txEl>
                                              <p:pRg st="11" end="11"/>
                                            </p:txEl>
                                          </p:spTgt>
                                        </p:tgtEl>
                                        <p:attrNameLst>
                                          <p:attrName>style.visibility</p:attrName>
                                        </p:attrNameLst>
                                      </p:cBhvr>
                                      <p:to>
                                        <p:strVal val="visible"/>
                                      </p:to>
                                    </p:set>
                                    <p:animEffect transition="in" filter="blinds(horizontal)">
                                      <p:cBhvr>
                                        <p:cTn id="62" dur="500"/>
                                        <p:tgtEl>
                                          <p:spTgt spid="4505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5059">
                                            <p:txEl>
                                              <p:pRg st="12" end="12"/>
                                            </p:txEl>
                                          </p:spTgt>
                                        </p:tgtEl>
                                        <p:attrNameLst>
                                          <p:attrName>style.visibility</p:attrName>
                                        </p:attrNameLst>
                                      </p:cBhvr>
                                      <p:to>
                                        <p:strVal val="visible"/>
                                      </p:to>
                                    </p:set>
                                    <p:animEffect transition="in" filter="blinds(horizontal)">
                                      <p:cBhvr>
                                        <p:cTn id="67" dur="500"/>
                                        <p:tgtEl>
                                          <p:spTgt spid="4505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5059">
                                            <p:txEl>
                                              <p:pRg st="13" end="13"/>
                                            </p:txEl>
                                          </p:spTgt>
                                        </p:tgtEl>
                                        <p:attrNameLst>
                                          <p:attrName>style.visibility</p:attrName>
                                        </p:attrNameLst>
                                      </p:cBhvr>
                                      <p:to>
                                        <p:strVal val="visible"/>
                                      </p:to>
                                    </p:set>
                                    <p:animEffect transition="in" filter="blinds(horizontal)">
                                      <p:cBhvr>
                                        <p:cTn id="72" dur="500"/>
                                        <p:tgtEl>
                                          <p:spTgt spid="450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6C77A90-0F27-470C-B151-C3FEE26EABB0}" type="slidenum">
              <a:rPr lang="zh-CN" altLang="en-US">
                <a:latin typeface="Verdana" panose="020B0604030504040204" pitchFamily="34" charset="0"/>
                <a:ea typeface="宋体" panose="02010600030101010101" pitchFamily="2" charset="-122"/>
              </a:rPr>
              <a:pPr/>
              <a:t>45</a:t>
            </a:fld>
            <a:endParaRPr lang="en-US" altLang="zh-CN">
              <a:latin typeface="Verdana" panose="020B0604030504040204" pitchFamily="34" charset="0"/>
              <a:ea typeface="宋体" panose="02010600030101010101" pitchFamily="2" charset="-122"/>
            </a:endParaRPr>
          </a:p>
        </p:txBody>
      </p:sp>
      <p:sp>
        <p:nvSpPr>
          <p:cNvPr id="45059" name="Rectangle 2"/>
          <p:cNvSpPr>
            <a:spLocks noGrp="1" noChangeArrowheads="1"/>
          </p:cNvSpPr>
          <p:nvPr>
            <p:ph type="body" idx="1"/>
          </p:nvPr>
        </p:nvSpPr>
        <p:spPr>
          <a:xfrm>
            <a:off x="692428" y="2140608"/>
            <a:ext cx="7993062" cy="3960813"/>
          </a:xfrm>
        </p:spPr>
        <p:txBody>
          <a:bodyPr/>
          <a:lstStyle/>
          <a:p>
            <a:pPr eaLnBrk="1" hangingPunct="1">
              <a:buClr>
                <a:srgbClr val="FF0000"/>
              </a:buClr>
              <a:buFont typeface="Wingdings" panose="05000000000000000000" pitchFamily="2" charset="2"/>
              <a:buChar char="l"/>
            </a:pPr>
            <a:r>
              <a:rPr lang="zh-CN" altLang="en-US" sz="2400" b="1" dirty="0">
                <a:latin typeface="宋体" panose="02010600030101010101" pitchFamily="2" charset="-122"/>
              </a:rPr>
              <a:t>通过反复调用筛选操作来实现。 </a:t>
            </a:r>
          </a:p>
          <a:p>
            <a:pPr eaLnBrk="1" hangingPunct="1">
              <a:buClr>
                <a:srgbClr val="FF0000"/>
              </a:buClr>
              <a:buFont typeface="Wingdings" panose="05000000000000000000" pitchFamily="2" charset="2"/>
              <a:buChar char="l"/>
            </a:pPr>
            <a:r>
              <a:rPr lang="zh-CN" altLang="en-US" sz="2400" b="1" dirty="0">
                <a:latin typeface="宋体" panose="02010600030101010101" pitchFamily="2" charset="-122"/>
              </a:rPr>
              <a:t>建堆过程要从下往上逐棵子树地进行筛选，</a:t>
            </a:r>
          </a:p>
          <a:p>
            <a:pPr eaLnBrk="1" hangingPunct="1">
              <a:buFont typeface="Wingdings" panose="05000000000000000000" pitchFamily="2" charset="2"/>
              <a:buNone/>
            </a:pPr>
            <a:r>
              <a:rPr lang="zh-CN" altLang="en-US" sz="2400" b="1" dirty="0">
                <a:latin typeface="宋体" panose="02010600030101010101" pitchFamily="2" charset="-122"/>
              </a:rPr>
              <a:t>  即根的下标按照从</a:t>
            </a:r>
            <a:r>
              <a:rPr lang="en-US" altLang="zh-CN" sz="2400" b="1" dirty="0">
                <a:latin typeface="宋体" panose="02010600030101010101" pitchFamily="2" charset="-122"/>
              </a:rPr>
              <a:t>n/2</a:t>
            </a:r>
            <a:r>
              <a:rPr lang="zh-CN" altLang="en-US" sz="2400" b="1" dirty="0">
                <a:latin typeface="宋体" panose="02010600030101010101" pitchFamily="2" charset="-122"/>
              </a:rPr>
              <a:t>到</a:t>
            </a:r>
            <a:r>
              <a:rPr lang="en-US" altLang="zh-CN" sz="2400" b="1" dirty="0">
                <a:latin typeface="宋体" panose="02010600030101010101" pitchFamily="2" charset="-122"/>
              </a:rPr>
              <a:t>1</a:t>
            </a:r>
            <a:r>
              <a:rPr lang="zh-CN" altLang="en-US" sz="2400" b="1" dirty="0">
                <a:latin typeface="宋体" panose="02010600030101010101" pitchFamily="2" charset="-122"/>
              </a:rPr>
              <a:t>的次序将各子树调整为堆。 </a:t>
            </a:r>
            <a:endParaRPr lang="zh-CN" altLang="en-US" sz="2400" b="1" dirty="0"/>
          </a:p>
        </p:txBody>
      </p:sp>
      <p:sp>
        <p:nvSpPr>
          <p:cNvPr id="45060" name="Text Box 3"/>
          <p:cNvSpPr txBox="1">
            <a:spLocks noChangeArrowheads="1"/>
          </p:cNvSpPr>
          <p:nvPr/>
        </p:nvSpPr>
        <p:spPr bwMode="auto">
          <a:xfrm>
            <a:off x="1403648" y="1442967"/>
            <a:ext cx="70580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800" b="1" dirty="0">
                <a:solidFill>
                  <a:srgbClr val="FF0000"/>
                </a:solidFill>
                <a:ea typeface="仿宋" panose="02010609060101010101" pitchFamily="49" charset="-122"/>
              </a:rPr>
              <a:t> 如何由一个无序序列建成一个堆？</a:t>
            </a:r>
          </a:p>
        </p:txBody>
      </p:sp>
      <p:sp>
        <p:nvSpPr>
          <p:cNvPr id="7" name="TextBox 36"/>
          <p:cNvSpPr txBox="1"/>
          <p:nvPr/>
        </p:nvSpPr>
        <p:spPr>
          <a:xfrm>
            <a:off x="323528" y="981302"/>
            <a:ext cx="4464496"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n"/>
            </a:pPr>
            <a:r>
              <a:rPr lang="zh-CN" altLang="en-US" sz="2400" b="1" dirty="0">
                <a:ea typeface="仿宋" panose="02010609060101010101" pitchFamily="49" charset="-122"/>
              </a:rPr>
              <a:t>堆排序</a:t>
            </a:r>
          </a:p>
        </p:txBody>
      </p:sp>
      <p:grpSp>
        <p:nvGrpSpPr>
          <p:cNvPr id="8" name="组合 67"/>
          <p:cNvGrpSpPr/>
          <p:nvPr/>
        </p:nvGrpSpPr>
        <p:grpSpPr>
          <a:xfrm>
            <a:off x="-900608" y="122136"/>
            <a:ext cx="7091545" cy="751460"/>
            <a:chOff x="-549182" y="4194793"/>
            <a:chExt cx="7317240" cy="765717"/>
          </a:xfrm>
        </p:grpSpPr>
        <p:grpSp>
          <p:nvGrpSpPr>
            <p:cNvPr id="9" name="组合 106"/>
            <p:cNvGrpSpPr/>
            <p:nvPr/>
          </p:nvGrpSpPr>
          <p:grpSpPr>
            <a:xfrm>
              <a:off x="-549182" y="4194793"/>
              <a:ext cx="7317240" cy="765717"/>
              <a:chOff x="-558707" y="4194793"/>
              <a:chExt cx="7317240" cy="76571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1508949"/>
            <a:ext cx="360040" cy="362966"/>
          </a:xfrm>
          <a:prstGeom prst="rect">
            <a:avLst/>
          </a:prstGeom>
          <a:noFill/>
          <a:ln w="9525">
            <a:noFill/>
            <a:miter lim="800000"/>
            <a:headEnd/>
            <a:tailEnd/>
          </a:ln>
        </p:spPr>
      </p:pic>
    </p:spTree>
    <p:extLst>
      <p:ext uri="{BB962C8B-B14F-4D97-AF65-F5344CB8AC3E}">
        <p14:creationId xmlns:p14="http://schemas.microsoft.com/office/powerpoint/2010/main" xmlns="" val="73726651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4" name="Oval 50"/>
          <p:cNvSpPr>
            <a:spLocks noChangeArrowheads="1"/>
          </p:cNvSpPr>
          <p:nvPr/>
        </p:nvSpPr>
        <p:spPr bwMode="auto">
          <a:xfrm>
            <a:off x="7029452" y="3977232"/>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230</a:t>
            </a:r>
          </a:p>
        </p:txBody>
      </p:sp>
      <p:sp>
        <p:nvSpPr>
          <p:cNvPr id="47170" name="Oval 66"/>
          <p:cNvSpPr>
            <a:spLocks noChangeArrowheads="1"/>
          </p:cNvSpPr>
          <p:nvPr/>
        </p:nvSpPr>
        <p:spPr bwMode="auto">
          <a:xfrm>
            <a:off x="7014123" y="3969266"/>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78</a:t>
            </a:r>
          </a:p>
        </p:txBody>
      </p:sp>
      <p:sp>
        <p:nvSpPr>
          <p:cNvPr id="8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782284D-1366-4F15-B8F6-D374AB18E603}" type="slidenum">
              <a:rPr lang="zh-CN" altLang="en-US">
                <a:latin typeface="Verdana" panose="020B0604030504040204" pitchFamily="34" charset="0"/>
                <a:ea typeface="宋体" panose="02010600030101010101" pitchFamily="2" charset="-122"/>
              </a:rPr>
              <a:pPr/>
              <a:t>46</a:t>
            </a:fld>
            <a:endParaRPr lang="en-US" altLang="zh-CN">
              <a:latin typeface="Verdana" panose="020B0604030504040204" pitchFamily="34" charset="0"/>
              <a:ea typeface="宋体" panose="02010600030101010101" pitchFamily="2" charset="-122"/>
            </a:endParaRPr>
          </a:p>
        </p:txBody>
      </p:sp>
      <p:sp>
        <p:nvSpPr>
          <p:cNvPr id="46084" name="Rectangle 3"/>
          <p:cNvSpPr>
            <a:spLocks noGrp="1" noChangeArrowheads="1"/>
          </p:cNvSpPr>
          <p:nvPr>
            <p:ph type="body" idx="1"/>
          </p:nvPr>
        </p:nvSpPr>
        <p:spPr>
          <a:xfrm>
            <a:off x="342107" y="1310482"/>
            <a:ext cx="8748712" cy="863600"/>
          </a:xfrm>
        </p:spPr>
        <p:txBody>
          <a:bodyPr/>
          <a:lstStyle/>
          <a:p>
            <a:pPr eaLnBrk="1" hangingPunct="1">
              <a:buClr>
                <a:srgbClr val="FF0000"/>
              </a:buClr>
              <a:buFont typeface="Wingdings" panose="05000000000000000000" pitchFamily="2" charset="2"/>
              <a:buChar char="ü"/>
            </a:pPr>
            <a:r>
              <a:rPr lang="zh-CN" altLang="en-US" sz="2400" b="1" dirty="0">
                <a:latin typeface="宋体" panose="02010600030101010101" pitchFamily="2" charset="-122"/>
              </a:rPr>
              <a:t>例：由初始序列（</a:t>
            </a:r>
            <a:r>
              <a:rPr lang="en-US" altLang="zh-CN" sz="2400" b="1" dirty="0"/>
              <a:t>12,15,30,80,100,46,78,33,90,86,64,55,120,230,45</a:t>
            </a:r>
            <a:r>
              <a:rPr lang="zh-CN" altLang="en-US" sz="2400" b="1" dirty="0">
                <a:latin typeface="宋体" panose="02010600030101010101" pitchFamily="2" charset="-122"/>
              </a:rPr>
              <a:t>）建大根堆</a:t>
            </a:r>
          </a:p>
        </p:txBody>
      </p:sp>
      <p:sp>
        <p:nvSpPr>
          <p:cNvPr id="47108" name="Oval 4"/>
          <p:cNvSpPr>
            <a:spLocks noChangeArrowheads="1"/>
          </p:cNvSpPr>
          <p:nvPr/>
        </p:nvSpPr>
        <p:spPr bwMode="auto">
          <a:xfrm>
            <a:off x="4211638" y="226836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a:t>
            </a:r>
          </a:p>
        </p:txBody>
      </p:sp>
      <p:sp>
        <p:nvSpPr>
          <p:cNvPr id="47109" name="Line 5"/>
          <p:cNvSpPr>
            <a:spLocks noChangeShapeType="1"/>
          </p:cNvSpPr>
          <p:nvPr/>
        </p:nvSpPr>
        <p:spPr bwMode="auto">
          <a:xfrm flipH="1">
            <a:off x="2916238" y="2555701"/>
            <a:ext cx="1295400" cy="3603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10" name="Line 6"/>
          <p:cNvSpPr>
            <a:spLocks noChangeShapeType="1"/>
          </p:cNvSpPr>
          <p:nvPr/>
        </p:nvSpPr>
        <p:spPr bwMode="auto">
          <a:xfrm flipH="1" flipV="1">
            <a:off x="7380288" y="4355926"/>
            <a:ext cx="360362"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11" name="Oval 7"/>
          <p:cNvSpPr>
            <a:spLocks noChangeArrowheads="1"/>
          </p:cNvSpPr>
          <p:nvPr/>
        </p:nvSpPr>
        <p:spPr bwMode="auto">
          <a:xfrm>
            <a:off x="2627313" y="291606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15</a:t>
            </a:r>
          </a:p>
        </p:txBody>
      </p:sp>
      <p:sp>
        <p:nvSpPr>
          <p:cNvPr id="47112" name="Oval 8"/>
          <p:cNvSpPr>
            <a:spLocks noChangeArrowheads="1"/>
          </p:cNvSpPr>
          <p:nvPr/>
        </p:nvSpPr>
        <p:spPr bwMode="auto">
          <a:xfrm>
            <a:off x="6083300" y="291606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7113" name="Oval 9"/>
          <p:cNvSpPr>
            <a:spLocks noChangeArrowheads="1"/>
          </p:cNvSpPr>
          <p:nvPr/>
        </p:nvSpPr>
        <p:spPr bwMode="auto">
          <a:xfrm>
            <a:off x="1835150" y="399556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80</a:t>
            </a:r>
          </a:p>
        </p:txBody>
      </p:sp>
      <p:sp>
        <p:nvSpPr>
          <p:cNvPr id="47114" name="Oval 10"/>
          <p:cNvSpPr>
            <a:spLocks noChangeArrowheads="1"/>
          </p:cNvSpPr>
          <p:nvPr/>
        </p:nvSpPr>
        <p:spPr bwMode="auto">
          <a:xfrm>
            <a:off x="3276600" y="40685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100</a:t>
            </a:r>
          </a:p>
        </p:txBody>
      </p:sp>
      <p:sp>
        <p:nvSpPr>
          <p:cNvPr id="47117" name="Line 13"/>
          <p:cNvSpPr>
            <a:spLocks noChangeShapeType="1"/>
          </p:cNvSpPr>
          <p:nvPr/>
        </p:nvSpPr>
        <p:spPr bwMode="auto">
          <a:xfrm flipH="1" flipV="1">
            <a:off x="4643438" y="2555701"/>
            <a:ext cx="1584325" cy="3603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18" name="Oval 14"/>
          <p:cNvSpPr>
            <a:spLocks noChangeArrowheads="1"/>
          </p:cNvSpPr>
          <p:nvPr/>
        </p:nvSpPr>
        <p:spPr bwMode="auto">
          <a:xfrm>
            <a:off x="5364163" y="399556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46</a:t>
            </a:r>
          </a:p>
        </p:txBody>
      </p:sp>
      <p:sp>
        <p:nvSpPr>
          <p:cNvPr id="47120" name="Oval 16"/>
          <p:cNvSpPr>
            <a:spLocks noChangeArrowheads="1"/>
          </p:cNvSpPr>
          <p:nvPr/>
        </p:nvSpPr>
        <p:spPr bwMode="auto">
          <a:xfrm>
            <a:off x="1403350" y="5076651"/>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33</a:t>
            </a:r>
          </a:p>
        </p:txBody>
      </p:sp>
      <p:sp>
        <p:nvSpPr>
          <p:cNvPr id="47121" name="Oval 17"/>
          <p:cNvSpPr>
            <a:spLocks noChangeArrowheads="1"/>
          </p:cNvSpPr>
          <p:nvPr/>
        </p:nvSpPr>
        <p:spPr bwMode="auto">
          <a:xfrm>
            <a:off x="2266950"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90</a:t>
            </a:r>
          </a:p>
        </p:txBody>
      </p:sp>
      <p:sp>
        <p:nvSpPr>
          <p:cNvPr id="47122" name="Oval 18"/>
          <p:cNvSpPr>
            <a:spLocks noChangeArrowheads="1"/>
          </p:cNvSpPr>
          <p:nvPr/>
        </p:nvSpPr>
        <p:spPr bwMode="auto">
          <a:xfrm>
            <a:off x="2916238"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86</a:t>
            </a:r>
          </a:p>
        </p:txBody>
      </p:sp>
      <p:sp>
        <p:nvSpPr>
          <p:cNvPr id="47123" name="Oval 19"/>
          <p:cNvSpPr>
            <a:spLocks noChangeArrowheads="1"/>
          </p:cNvSpPr>
          <p:nvPr/>
        </p:nvSpPr>
        <p:spPr bwMode="auto">
          <a:xfrm>
            <a:off x="3779838"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64</a:t>
            </a:r>
          </a:p>
        </p:txBody>
      </p:sp>
      <p:sp>
        <p:nvSpPr>
          <p:cNvPr id="47124" name="Oval 20"/>
          <p:cNvSpPr>
            <a:spLocks noChangeArrowheads="1"/>
          </p:cNvSpPr>
          <p:nvPr/>
        </p:nvSpPr>
        <p:spPr bwMode="auto">
          <a:xfrm>
            <a:off x="4716463"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55</a:t>
            </a:r>
          </a:p>
        </p:txBody>
      </p:sp>
      <p:sp>
        <p:nvSpPr>
          <p:cNvPr id="47125" name="Oval 21"/>
          <p:cNvSpPr>
            <a:spLocks noChangeArrowheads="1"/>
          </p:cNvSpPr>
          <p:nvPr/>
        </p:nvSpPr>
        <p:spPr bwMode="auto">
          <a:xfrm>
            <a:off x="5795963"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120</a:t>
            </a:r>
          </a:p>
        </p:txBody>
      </p:sp>
      <p:sp>
        <p:nvSpPr>
          <p:cNvPr id="47126" name="Oval 22"/>
          <p:cNvSpPr>
            <a:spLocks noChangeArrowheads="1"/>
          </p:cNvSpPr>
          <p:nvPr/>
        </p:nvSpPr>
        <p:spPr bwMode="auto">
          <a:xfrm>
            <a:off x="6588125"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230</a:t>
            </a:r>
          </a:p>
        </p:txBody>
      </p:sp>
      <p:sp>
        <p:nvSpPr>
          <p:cNvPr id="47127" name="Oval 23"/>
          <p:cNvSpPr>
            <a:spLocks noChangeArrowheads="1"/>
          </p:cNvSpPr>
          <p:nvPr/>
        </p:nvSpPr>
        <p:spPr bwMode="auto">
          <a:xfrm>
            <a:off x="7596188" y="51480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45</a:t>
            </a:r>
          </a:p>
        </p:txBody>
      </p:sp>
      <p:sp>
        <p:nvSpPr>
          <p:cNvPr id="47128" name="Line 24"/>
          <p:cNvSpPr>
            <a:spLocks noChangeShapeType="1"/>
          </p:cNvSpPr>
          <p:nvPr/>
        </p:nvSpPr>
        <p:spPr bwMode="auto">
          <a:xfrm flipH="1" flipV="1">
            <a:off x="6443662" y="3276426"/>
            <a:ext cx="719137" cy="72866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29" name="Line 25"/>
          <p:cNvSpPr>
            <a:spLocks noChangeShapeType="1"/>
          </p:cNvSpPr>
          <p:nvPr/>
        </p:nvSpPr>
        <p:spPr bwMode="auto">
          <a:xfrm flipH="1" flipV="1">
            <a:off x="3635375" y="4427364"/>
            <a:ext cx="288925" cy="72072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0" name="Line 26"/>
          <p:cNvSpPr>
            <a:spLocks noChangeShapeType="1"/>
          </p:cNvSpPr>
          <p:nvPr/>
        </p:nvSpPr>
        <p:spPr bwMode="auto">
          <a:xfrm flipV="1">
            <a:off x="3132138" y="4500389"/>
            <a:ext cx="287337" cy="6477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1" name="Line 27"/>
          <p:cNvSpPr>
            <a:spLocks noChangeShapeType="1"/>
          </p:cNvSpPr>
          <p:nvPr/>
        </p:nvSpPr>
        <p:spPr bwMode="auto">
          <a:xfrm flipV="1">
            <a:off x="1619250" y="4355926"/>
            <a:ext cx="288925" cy="72072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2" name="Line 28"/>
          <p:cNvSpPr>
            <a:spLocks noChangeShapeType="1"/>
          </p:cNvSpPr>
          <p:nvPr/>
        </p:nvSpPr>
        <p:spPr bwMode="auto">
          <a:xfrm flipH="1" flipV="1">
            <a:off x="2195513" y="4355926"/>
            <a:ext cx="288925"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3" name="Line 29"/>
          <p:cNvSpPr>
            <a:spLocks noChangeShapeType="1"/>
          </p:cNvSpPr>
          <p:nvPr/>
        </p:nvSpPr>
        <p:spPr bwMode="auto">
          <a:xfrm flipH="1" flipV="1">
            <a:off x="5651500" y="4427364"/>
            <a:ext cx="360363" cy="72072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4" name="Line 30"/>
          <p:cNvSpPr>
            <a:spLocks noChangeShapeType="1"/>
          </p:cNvSpPr>
          <p:nvPr/>
        </p:nvSpPr>
        <p:spPr bwMode="auto">
          <a:xfrm flipV="1">
            <a:off x="5003800" y="4355926"/>
            <a:ext cx="431800" cy="792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5" name="Line 31"/>
          <p:cNvSpPr>
            <a:spLocks noChangeShapeType="1"/>
          </p:cNvSpPr>
          <p:nvPr/>
        </p:nvSpPr>
        <p:spPr bwMode="auto">
          <a:xfrm flipV="1">
            <a:off x="5651500" y="3276426"/>
            <a:ext cx="504825" cy="71913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6" name="Line 32"/>
          <p:cNvSpPr>
            <a:spLocks noChangeShapeType="1"/>
          </p:cNvSpPr>
          <p:nvPr/>
        </p:nvSpPr>
        <p:spPr bwMode="auto">
          <a:xfrm flipV="1">
            <a:off x="6804025" y="4374977"/>
            <a:ext cx="287337" cy="77311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37" name="Text Box 33"/>
          <p:cNvSpPr txBox="1">
            <a:spLocks noChangeArrowheads="1"/>
          </p:cNvSpPr>
          <p:nvPr/>
        </p:nvSpPr>
        <p:spPr bwMode="auto">
          <a:xfrm>
            <a:off x="2339975" y="2628726"/>
            <a:ext cx="309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2</a:t>
            </a:r>
          </a:p>
        </p:txBody>
      </p:sp>
      <p:sp>
        <p:nvSpPr>
          <p:cNvPr id="47138" name="Text Box 34"/>
          <p:cNvSpPr txBox="1">
            <a:spLocks noChangeArrowheads="1"/>
          </p:cNvSpPr>
          <p:nvPr/>
        </p:nvSpPr>
        <p:spPr bwMode="auto">
          <a:xfrm>
            <a:off x="6516688" y="2773189"/>
            <a:ext cx="309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3</a:t>
            </a:r>
          </a:p>
        </p:txBody>
      </p:sp>
      <p:sp>
        <p:nvSpPr>
          <p:cNvPr id="47139" name="Text Box 35"/>
          <p:cNvSpPr txBox="1">
            <a:spLocks noChangeArrowheads="1"/>
          </p:cNvSpPr>
          <p:nvPr/>
        </p:nvSpPr>
        <p:spPr bwMode="auto">
          <a:xfrm>
            <a:off x="1474788" y="3925714"/>
            <a:ext cx="309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4</a:t>
            </a:r>
          </a:p>
        </p:txBody>
      </p:sp>
      <p:sp>
        <p:nvSpPr>
          <p:cNvPr id="47140" name="Text Box 36"/>
          <p:cNvSpPr txBox="1">
            <a:spLocks noChangeArrowheads="1"/>
          </p:cNvSpPr>
          <p:nvPr/>
        </p:nvSpPr>
        <p:spPr bwMode="auto">
          <a:xfrm>
            <a:off x="3779838" y="4068589"/>
            <a:ext cx="309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5</a:t>
            </a:r>
          </a:p>
        </p:txBody>
      </p:sp>
      <p:sp>
        <p:nvSpPr>
          <p:cNvPr id="47141" name="Text Box 37"/>
          <p:cNvSpPr txBox="1">
            <a:spLocks noChangeArrowheads="1"/>
          </p:cNvSpPr>
          <p:nvPr/>
        </p:nvSpPr>
        <p:spPr bwMode="auto">
          <a:xfrm>
            <a:off x="5003800" y="4068589"/>
            <a:ext cx="309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6</a:t>
            </a:r>
          </a:p>
        </p:txBody>
      </p:sp>
      <p:sp>
        <p:nvSpPr>
          <p:cNvPr id="47142" name="Text Box 38"/>
          <p:cNvSpPr txBox="1">
            <a:spLocks noChangeArrowheads="1"/>
          </p:cNvSpPr>
          <p:nvPr/>
        </p:nvSpPr>
        <p:spPr bwMode="auto">
          <a:xfrm>
            <a:off x="6659563" y="4068589"/>
            <a:ext cx="309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7</a:t>
            </a:r>
          </a:p>
        </p:txBody>
      </p:sp>
      <p:sp>
        <p:nvSpPr>
          <p:cNvPr id="47143" name="Text Box 39"/>
          <p:cNvSpPr txBox="1">
            <a:spLocks noChangeArrowheads="1"/>
          </p:cNvSpPr>
          <p:nvPr/>
        </p:nvSpPr>
        <p:spPr bwMode="auto">
          <a:xfrm>
            <a:off x="1403350" y="5544964"/>
            <a:ext cx="309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8</a:t>
            </a:r>
          </a:p>
        </p:txBody>
      </p:sp>
      <p:sp>
        <p:nvSpPr>
          <p:cNvPr id="47144" name="Text Box 40"/>
          <p:cNvSpPr txBox="1">
            <a:spLocks noChangeArrowheads="1"/>
          </p:cNvSpPr>
          <p:nvPr/>
        </p:nvSpPr>
        <p:spPr bwMode="auto">
          <a:xfrm>
            <a:off x="2339975" y="5581476"/>
            <a:ext cx="309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9</a:t>
            </a:r>
          </a:p>
        </p:txBody>
      </p:sp>
      <p:sp>
        <p:nvSpPr>
          <p:cNvPr id="47145" name="Text Box 41"/>
          <p:cNvSpPr txBox="1">
            <a:spLocks noChangeArrowheads="1"/>
          </p:cNvSpPr>
          <p:nvPr/>
        </p:nvSpPr>
        <p:spPr bwMode="auto">
          <a:xfrm>
            <a:off x="2916238" y="5581476"/>
            <a:ext cx="436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10</a:t>
            </a:r>
          </a:p>
        </p:txBody>
      </p:sp>
      <p:sp>
        <p:nvSpPr>
          <p:cNvPr id="47146" name="Text Box 42"/>
          <p:cNvSpPr txBox="1">
            <a:spLocks noChangeArrowheads="1"/>
          </p:cNvSpPr>
          <p:nvPr/>
        </p:nvSpPr>
        <p:spPr bwMode="auto">
          <a:xfrm>
            <a:off x="3779838" y="5581476"/>
            <a:ext cx="436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11</a:t>
            </a:r>
          </a:p>
        </p:txBody>
      </p:sp>
      <p:sp>
        <p:nvSpPr>
          <p:cNvPr id="47147" name="Text Box 43"/>
          <p:cNvSpPr txBox="1">
            <a:spLocks noChangeArrowheads="1"/>
          </p:cNvSpPr>
          <p:nvPr/>
        </p:nvSpPr>
        <p:spPr bwMode="auto">
          <a:xfrm>
            <a:off x="4787900" y="5581476"/>
            <a:ext cx="436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12</a:t>
            </a:r>
          </a:p>
        </p:txBody>
      </p:sp>
      <p:sp>
        <p:nvSpPr>
          <p:cNvPr id="47148" name="Text Box 44"/>
          <p:cNvSpPr txBox="1">
            <a:spLocks noChangeArrowheads="1"/>
          </p:cNvSpPr>
          <p:nvPr/>
        </p:nvSpPr>
        <p:spPr bwMode="auto">
          <a:xfrm>
            <a:off x="5867400" y="5581476"/>
            <a:ext cx="436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13</a:t>
            </a:r>
          </a:p>
        </p:txBody>
      </p:sp>
      <p:sp>
        <p:nvSpPr>
          <p:cNvPr id="47149" name="Text Box 45"/>
          <p:cNvSpPr txBox="1">
            <a:spLocks noChangeArrowheads="1"/>
          </p:cNvSpPr>
          <p:nvPr/>
        </p:nvSpPr>
        <p:spPr bwMode="auto">
          <a:xfrm>
            <a:off x="6659563" y="5581476"/>
            <a:ext cx="436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14</a:t>
            </a:r>
          </a:p>
        </p:txBody>
      </p:sp>
      <p:sp>
        <p:nvSpPr>
          <p:cNvPr id="47150" name="Text Box 46"/>
          <p:cNvSpPr txBox="1">
            <a:spLocks noChangeArrowheads="1"/>
          </p:cNvSpPr>
          <p:nvPr/>
        </p:nvSpPr>
        <p:spPr bwMode="auto">
          <a:xfrm>
            <a:off x="7667625" y="5581476"/>
            <a:ext cx="436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15</a:t>
            </a:r>
          </a:p>
        </p:txBody>
      </p:sp>
      <p:sp>
        <p:nvSpPr>
          <p:cNvPr id="47151" name="Text Box 47"/>
          <p:cNvSpPr txBox="1">
            <a:spLocks noChangeArrowheads="1"/>
          </p:cNvSpPr>
          <p:nvPr/>
        </p:nvSpPr>
        <p:spPr bwMode="auto">
          <a:xfrm>
            <a:off x="4716463" y="2204864"/>
            <a:ext cx="3095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000" b="1">
                <a:solidFill>
                  <a:srgbClr val="FF6600"/>
                </a:solidFill>
                <a:latin typeface="Times New Roman" panose="02020603050405020304" pitchFamily="18" charset="0"/>
                <a:ea typeface="宋体" panose="02010600030101010101" pitchFamily="2" charset="-122"/>
              </a:rPr>
              <a:t>1</a:t>
            </a:r>
          </a:p>
        </p:txBody>
      </p:sp>
      <p:sp>
        <p:nvSpPr>
          <p:cNvPr id="47152" name="Line 48"/>
          <p:cNvSpPr>
            <a:spLocks noChangeShapeType="1"/>
          </p:cNvSpPr>
          <p:nvPr/>
        </p:nvSpPr>
        <p:spPr bwMode="auto">
          <a:xfrm>
            <a:off x="7091363" y="5302076"/>
            <a:ext cx="5048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53" name="Line 49"/>
          <p:cNvSpPr>
            <a:spLocks noChangeShapeType="1"/>
          </p:cNvSpPr>
          <p:nvPr/>
        </p:nvSpPr>
        <p:spPr bwMode="auto">
          <a:xfrm flipV="1">
            <a:off x="6948488" y="4652789"/>
            <a:ext cx="215900" cy="5048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55" name="Oval 51"/>
          <p:cNvSpPr>
            <a:spLocks noChangeArrowheads="1"/>
          </p:cNvSpPr>
          <p:nvPr/>
        </p:nvSpPr>
        <p:spPr bwMode="auto">
          <a:xfrm>
            <a:off x="6588125" y="51576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78</a:t>
            </a:r>
          </a:p>
        </p:txBody>
      </p:sp>
      <p:sp>
        <p:nvSpPr>
          <p:cNvPr id="47156" name="Line 52"/>
          <p:cNvSpPr>
            <a:spLocks noChangeShapeType="1"/>
          </p:cNvSpPr>
          <p:nvPr/>
        </p:nvSpPr>
        <p:spPr bwMode="auto">
          <a:xfrm>
            <a:off x="5219700" y="5303664"/>
            <a:ext cx="5048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57" name="Line 53"/>
          <p:cNvSpPr>
            <a:spLocks noChangeShapeType="1"/>
          </p:cNvSpPr>
          <p:nvPr/>
        </p:nvSpPr>
        <p:spPr bwMode="auto">
          <a:xfrm flipH="1" flipV="1">
            <a:off x="5580063" y="4509914"/>
            <a:ext cx="287337" cy="647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58" name="Oval 54"/>
          <p:cNvSpPr>
            <a:spLocks noChangeArrowheads="1"/>
          </p:cNvSpPr>
          <p:nvPr/>
        </p:nvSpPr>
        <p:spPr bwMode="auto">
          <a:xfrm>
            <a:off x="5364163" y="4006676"/>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120</a:t>
            </a:r>
          </a:p>
        </p:txBody>
      </p:sp>
      <p:sp>
        <p:nvSpPr>
          <p:cNvPr id="47159" name="Oval 55"/>
          <p:cNvSpPr>
            <a:spLocks noChangeArrowheads="1"/>
          </p:cNvSpPr>
          <p:nvPr/>
        </p:nvSpPr>
        <p:spPr bwMode="auto">
          <a:xfrm>
            <a:off x="5795963" y="51576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46</a:t>
            </a:r>
          </a:p>
        </p:txBody>
      </p:sp>
      <p:sp>
        <p:nvSpPr>
          <p:cNvPr id="47160" name="Line 56"/>
          <p:cNvSpPr>
            <a:spLocks noChangeShapeType="1"/>
          </p:cNvSpPr>
          <p:nvPr/>
        </p:nvSpPr>
        <p:spPr bwMode="auto">
          <a:xfrm>
            <a:off x="1908175" y="5303664"/>
            <a:ext cx="2889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61" name="Line 57"/>
          <p:cNvSpPr>
            <a:spLocks noChangeShapeType="1"/>
          </p:cNvSpPr>
          <p:nvPr/>
        </p:nvSpPr>
        <p:spPr bwMode="auto">
          <a:xfrm flipH="1" flipV="1">
            <a:off x="2124075" y="4509914"/>
            <a:ext cx="215900" cy="647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62" name="Oval 58"/>
          <p:cNvSpPr>
            <a:spLocks noChangeArrowheads="1"/>
          </p:cNvSpPr>
          <p:nvPr/>
        </p:nvSpPr>
        <p:spPr bwMode="auto">
          <a:xfrm>
            <a:off x="1835150" y="4006676"/>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90</a:t>
            </a:r>
          </a:p>
        </p:txBody>
      </p:sp>
      <p:sp>
        <p:nvSpPr>
          <p:cNvPr id="47163" name="Oval 59"/>
          <p:cNvSpPr>
            <a:spLocks noChangeArrowheads="1"/>
          </p:cNvSpPr>
          <p:nvPr/>
        </p:nvSpPr>
        <p:spPr bwMode="auto">
          <a:xfrm>
            <a:off x="2268538" y="51576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80</a:t>
            </a:r>
          </a:p>
        </p:txBody>
      </p:sp>
      <p:sp>
        <p:nvSpPr>
          <p:cNvPr id="47164" name="Line 60"/>
          <p:cNvSpPr>
            <a:spLocks noChangeShapeType="1"/>
          </p:cNvSpPr>
          <p:nvPr/>
        </p:nvSpPr>
        <p:spPr bwMode="auto">
          <a:xfrm>
            <a:off x="5867400" y="4149551"/>
            <a:ext cx="1081088"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65" name="Line 61"/>
          <p:cNvSpPr>
            <a:spLocks noChangeShapeType="1"/>
          </p:cNvSpPr>
          <p:nvPr/>
        </p:nvSpPr>
        <p:spPr bwMode="auto">
          <a:xfrm flipH="1" flipV="1">
            <a:off x="6443663" y="3430414"/>
            <a:ext cx="504825" cy="5762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66" name="Oval 62"/>
          <p:cNvSpPr>
            <a:spLocks noChangeArrowheads="1"/>
          </p:cNvSpPr>
          <p:nvPr/>
        </p:nvSpPr>
        <p:spPr bwMode="auto">
          <a:xfrm>
            <a:off x="6084888" y="29255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230</a:t>
            </a:r>
          </a:p>
        </p:txBody>
      </p:sp>
      <p:sp>
        <p:nvSpPr>
          <p:cNvPr id="47167" name="Oval 63"/>
          <p:cNvSpPr>
            <a:spLocks noChangeArrowheads="1"/>
          </p:cNvSpPr>
          <p:nvPr/>
        </p:nvSpPr>
        <p:spPr bwMode="auto">
          <a:xfrm>
            <a:off x="7014917" y="3969371"/>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7168" name="Line 64"/>
          <p:cNvSpPr>
            <a:spLocks noChangeShapeType="1"/>
          </p:cNvSpPr>
          <p:nvPr/>
        </p:nvSpPr>
        <p:spPr bwMode="auto">
          <a:xfrm>
            <a:off x="7091363" y="5303664"/>
            <a:ext cx="5048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69" name="Line 65"/>
          <p:cNvSpPr>
            <a:spLocks noChangeShapeType="1"/>
          </p:cNvSpPr>
          <p:nvPr/>
        </p:nvSpPr>
        <p:spPr bwMode="auto">
          <a:xfrm flipV="1">
            <a:off x="6948488" y="4654376"/>
            <a:ext cx="215900" cy="5048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71" name="Oval 67"/>
          <p:cNvSpPr>
            <a:spLocks noChangeArrowheads="1"/>
          </p:cNvSpPr>
          <p:nvPr/>
        </p:nvSpPr>
        <p:spPr bwMode="auto">
          <a:xfrm>
            <a:off x="6588125" y="51576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30</a:t>
            </a:r>
          </a:p>
        </p:txBody>
      </p:sp>
      <p:sp>
        <p:nvSpPr>
          <p:cNvPr id="47172" name="Line 68"/>
          <p:cNvSpPr>
            <a:spLocks noChangeShapeType="1"/>
          </p:cNvSpPr>
          <p:nvPr/>
        </p:nvSpPr>
        <p:spPr bwMode="auto">
          <a:xfrm>
            <a:off x="2339975" y="4294014"/>
            <a:ext cx="9366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73" name="Line 69"/>
          <p:cNvSpPr>
            <a:spLocks noChangeShapeType="1"/>
          </p:cNvSpPr>
          <p:nvPr/>
        </p:nvSpPr>
        <p:spPr bwMode="auto">
          <a:xfrm flipH="1" flipV="1">
            <a:off x="2843213" y="3430414"/>
            <a:ext cx="504825" cy="647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74" name="Oval 70"/>
          <p:cNvSpPr>
            <a:spLocks noChangeArrowheads="1"/>
          </p:cNvSpPr>
          <p:nvPr/>
        </p:nvSpPr>
        <p:spPr bwMode="auto">
          <a:xfrm>
            <a:off x="2627313" y="29255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100</a:t>
            </a:r>
          </a:p>
        </p:txBody>
      </p:sp>
      <p:sp>
        <p:nvSpPr>
          <p:cNvPr id="47175" name="Oval 71"/>
          <p:cNvSpPr>
            <a:spLocks noChangeArrowheads="1"/>
          </p:cNvSpPr>
          <p:nvPr/>
        </p:nvSpPr>
        <p:spPr bwMode="auto">
          <a:xfrm>
            <a:off x="3276600" y="40781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15</a:t>
            </a:r>
          </a:p>
        </p:txBody>
      </p:sp>
      <p:sp>
        <p:nvSpPr>
          <p:cNvPr id="47176" name="Line 72"/>
          <p:cNvSpPr>
            <a:spLocks noChangeShapeType="1"/>
          </p:cNvSpPr>
          <p:nvPr/>
        </p:nvSpPr>
        <p:spPr bwMode="auto">
          <a:xfrm flipV="1">
            <a:off x="3419475" y="5302076"/>
            <a:ext cx="360363"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77" name="Line 73"/>
          <p:cNvSpPr>
            <a:spLocks noChangeShapeType="1"/>
          </p:cNvSpPr>
          <p:nvPr/>
        </p:nvSpPr>
        <p:spPr bwMode="auto">
          <a:xfrm flipV="1">
            <a:off x="3276600" y="4581351"/>
            <a:ext cx="215900" cy="5048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78" name="Oval 74"/>
          <p:cNvSpPr>
            <a:spLocks noChangeArrowheads="1"/>
          </p:cNvSpPr>
          <p:nvPr/>
        </p:nvSpPr>
        <p:spPr bwMode="auto">
          <a:xfrm>
            <a:off x="3276600" y="40781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86</a:t>
            </a:r>
          </a:p>
        </p:txBody>
      </p:sp>
      <p:sp>
        <p:nvSpPr>
          <p:cNvPr id="47179" name="Oval 75"/>
          <p:cNvSpPr>
            <a:spLocks noChangeArrowheads="1"/>
          </p:cNvSpPr>
          <p:nvPr/>
        </p:nvSpPr>
        <p:spPr bwMode="auto">
          <a:xfrm>
            <a:off x="2916238" y="51576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15</a:t>
            </a:r>
          </a:p>
        </p:txBody>
      </p:sp>
      <p:sp>
        <p:nvSpPr>
          <p:cNvPr id="47180" name="Line 76"/>
          <p:cNvSpPr>
            <a:spLocks noChangeShapeType="1"/>
          </p:cNvSpPr>
          <p:nvPr/>
        </p:nvSpPr>
        <p:spPr bwMode="auto">
          <a:xfrm>
            <a:off x="3132138" y="3141489"/>
            <a:ext cx="2808287"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81" name="Line 77"/>
          <p:cNvSpPr>
            <a:spLocks noChangeShapeType="1"/>
          </p:cNvSpPr>
          <p:nvPr/>
        </p:nvSpPr>
        <p:spPr bwMode="auto">
          <a:xfrm flipH="1" flipV="1">
            <a:off x="4643438" y="2638251"/>
            <a:ext cx="1296987" cy="28733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82" name="Oval 78"/>
          <p:cNvSpPr>
            <a:spLocks noChangeArrowheads="1"/>
          </p:cNvSpPr>
          <p:nvPr/>
        </p:nvSpPr>
        <p:spPr bwMode="auto">
          <a:xfrm>
            <a:off x="4211638" y="22778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230</a:t>
            </a:r>
          </a:p>
        </p:txBody>
      </p:sp>
      <p:sp>
        <p:nvSpPr>
          <p:cNvPr id="47183" name="Oval 79"/>
          <p:cNvSpPr>
            <a:spLocks noChangeArrowheads="1"/>
          </p:cNvSpPr>
          <p:nvPr/>
        </p:nvSpPr>
        <p:spPr bwMode="auto">
          <a:xfrm>
            <a:off x="6084888" y="29255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a:t>
            </a:r>
          </a:p>
        </p:txBody>
      </p:sp>
      <p:sp>
        <p:nvSpPr>
          <p:cNvPr id="47184" name="Line 80"/>
          <p:cNvSpPr>
            <a:spLocks noChangeShapeType="1"/>
          </p:cNvSpPr>
          <p:nvPr/>
        </p:nvSpPr>
        <p:spPr bwMode="auto">
          <a:xfrm>
            <a:off x="5867400" y="4149551"/>
            <a:ext cx="1081088"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85" name="Line 81"/>
          <p:cNvSpPr>
            <a:spLocks noChangeShapeType="1"/>
          </p:cNvSpPr>
          <p:nvPr/>
        </p:nvSpPr>
        <p:spPr bwMode="auto">
          <a:xfrm flipV="1">
            <a:off x="5795963" y="3357389"/>
            <a:ext cx="431800" cy="647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86" name="Oval 82"/>
          <p:cNvSpPr>
            <a:spLocks noChangeArrowheads="1"/>
          </p:cNvSpPr>
          <p:nvPr/>
        </p:nvSpPr>
        <p:spPr bwMode="auto">
          <a:xfrm>
            <a:off x="6084888" y="2925589"/>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120</a:t>
            </a:r>
          </a:p>
        </p:txBody>
      </p:sp>
      <p:sp>
        <p:nvSpPr>
          <p:cNvPr id="47187" name="Oval 83"/>
          <p:cNvSpPr>
            <a:spLocks noChangeArrowheads="1"/>
          </p:cNvSpPr>
          <p:nvPr/>
        </p:nvSpPr>
        <p:spPr bwMode="auto">
          <a:xfrm>
            <a:off x="5364163" y="4006676"/>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a:t>
            </a:r>
          </a:p>
        </p:txBody>
      </p:sp>
      <p:sp>
        <p:nvSpPr>
          <p:cNvPr id="47188" name="Line 84"/>
          <p:cNvSpPr>
            <a:spLocks noChangeShapeType="1"/>
          </p:cNvSpPr>
          <p:nvPr/>
        </p:nvSpPr>
        <p:spPr bwMode="auto">
          <a:xfrm>
            <a:off x="5219700" y="5373514"/>
            <a:ext cx="5048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89" name="Line 85"/>
          <p:cNvSpPr>
            <a:spLocks noChangeShapeType="1"/>
          </p:cNvSpPr>
          <p:nvPr/>
        </p:nvSpPr>
        <p:spPr bwMode="auto">
          <a:xfrm flipV="1">
            <a:off x="5148263" y="4509914"/>
            <a:ext cx="288925" cy="650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7190" name="Oval 86"/>
          <p:cNvSpPr>
            <a:spLocks noChangeArrowheads="1"/>
          </p:cNvSpPr>
          <p:nvPr/>
        </p:nvSpPr>
        <p:spPr bwMode="auto">
          <a:xfrm>
            <a:off x="5364163" y="4006676"/>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55</a:t>
            </a:r>
          </a:p>
        </p:txBody>
      </p:sp>
      <p:sp>
        <p:nvSpPr>
          <p:cNvPr id="47191" name="Oval 87"/>
          <p:cNvSpPr>
            <a:spLocks noChangeArrowheads="1"/>
          </p:cNvSpPr>
          <p:nvPr/>
        </p:nvSpPr>
        <p:spPr bwMode="auto">
          <a:xfrm>
            <a:off x="4716463" y="5157614"/>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a:latin typeface="Times New Roman" panose="02020603050405020304" pitchFamily="18" charset="0"/>
                <a:ea typeface="宋体" panose="02010600030101010101" pitchFamily="2" charset="-122"/>
              </a:rPr>
              <a:t>12</a:t>
            </a:r>
          </a:p>
        </p:txBody>
      </p:sp>
      <p:sp>
        <p:nvSpPr>
          <p:cNvPr id="47192" name="Rectangle 88"/>
          <p:cNvSpPr>
            <a:spLocks noChangeArrowheads="1"/>
          </p:cNvSpPr>
          <p:nvPr/>
        </p:nvSpPr>
        <p:spPr bwMode="auto">
          <a:xfrm>
            <a:off x="757238" y="5651326"/>
            <a:ext cx="813593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buFontTx/>
              <a:buNone/>
            </a:pPr>
            <a:r>
              <a:rPr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建成的堆：</a:t>
            </a:r>
            <a:r>
              <a:rPr lang="en-US" altLang="zh-CN"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(230,100,120,90,86,55,78,33,80,15,64,12,46,30,45) </a:t>
            </a:r>
          </a:p>
        </p:txBody>
      </p:sp>
      <p:sp>
        <p:nvSpPr>
          <p:cNvPr id="97" name="TextBox 36"/>
          <p:cNvSpPr txBox="1"/>
          <p:nvPr/>
        </p:nvSpPr>
        <p:spPr>
          <a:xfrm>
            <a:off x="323404" y="906463"/>
            <a:ext cx="4464496"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n"/>
            </a:pPr>
            <a:r>
              <a:rPr lang="zh-CN" altLang="en-US" sz="2400" b="1" dirty="0">
                <a:ea typeface="仿宋" panose="02010609060101010101" pitchFamily="49" charset="-122"/>
              </a:rPr>
              <a:t>堆排序调整示例</a:t>
            </a:r>
          </a:p>
        </p:txBody>
      </p:sp>
      <p:grpSp>
        <p:nvGrpSpPr>
          <p:cNvPr id="98" name="组合 67"/>
          <p:cNvGrpSpPr/>
          <p:nvPr/>
        </p:nvGrpSpPr>
        <p:grpSpPr>
          <a:xfrm>
            <a:off x="-900608" y="122136"/>
            <a:ext cx="7091545" cy="751460"/>
            <a:chOff x="-549182" y="4194793"/>
            <a:chExt cx="7317240" cy="765717"/>
          </a:xfrm>
        </p:grpSpPr>
        <p:grpSp>
          <p:nvGrpSpPr>
            <p:cNvPr id="99" name="组合 106"/>
            <p:cNvGrpSpPr/>
            <p:nvPr/>
          </p:nvGrpSpPr>
          <p:grpSpPr>
            <a:xfrm>
              <a:off x="-549182" y="4194793"/>
              <a:ext cx="7317240" cy="765717"/>
              <a:chOff x="-558707" y="4194793"/>
              <a:chExt cx="7317240" cy="765717"/>
            </a:xfrm>
          </p:grpSpPr>
          <p:sp>
            <p:nvSpPr>
              <p:cNvPr id="10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2"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100" name="图片 9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7115" name="Line 11"/>
          <p:cNvSpPr>
            <a:spLocks noChangeShapeType="1"/>
          </p:cNvSpPr>
          <p:nvPr/>
        </p:nvSpPr>
        <p:spPr bwMode="auto">
          <a:xfrm flipH="1">
            <a:off x="2051050" y="3252614"/>
            <a:ext cx="647700" cy="74295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16" name="Line 12"/>
          <p:cNvSpPr>
            <a:spLocks noChangeShapeType="1"/>
          </p:cNvSpPr>
          <p:nvPr/>
        </p:nvSpPr>
        <p:spPr bwMode="auto">
          <a:xfrm flipH="1" flipV="1">
            <a:off x="3008312" y="3247851"/>
            <a:ext cx="484188" cy="820737"/>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119" name="Oval 15"/>
          <p:cNvSpPr>
            <a:spLocks noChangeArrowheads="1"/>
          </p:cNvSpPr>
          <p:nvPr/>
        </p:nvSpPr>
        <p:spPr bwMode="auto">
          <a:xfrm>
            <a:off x="7013328" y="3964608"/>
            <a:ext cx="431800" cy="431800"/>
          </a:xfrm>
          <a:prstGeom prst="ellipse">
            <a:avLst/>
          </a:prstGeom>
          <a:solidFill>
            <a:srgbClr val="FFFF99"/>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sz="2000" b="1" dirty="0">
                <a:latin typeface="Times New Roman" panose="02020603050405020304" pitchFamily="18" charset="0"/>
                <a:ea typeface="宋体" panose="02010600030101010101" pitchFamily="2" charset="-122"/>
              </a:rPr>
              <a:t>78</a:t>
            </a:r>
          </a:p>
        </p:txBody>
      </p:sp>
    </p:spTree>
    <p:extLst>
      <p:ext uri="{BB962C8B-B14F-4D97-AF65-F5344CB8AC3E}">
        <p14:creationId xmlns:p14="http://schemas.microsoft.com/office/powerpoint/2010/main" xmlns="" val="318789750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71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13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711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1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14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71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1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1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712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11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1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713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12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14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713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12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14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4713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12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14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47129"/>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712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146"/>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4713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712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7147"/>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4713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7125"/>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714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47136"/>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7126"/>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7149"/>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47110"/>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47127"/>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7150"/>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3" presetClass="emph" presetSubtype="1" grpId="1" nodeType="clickEffect">
                                  <p:stCondLst>
                                    <p:cond delay="0"/>
                                  </p:stCondLst>
                                  <p:childTnLst>
                                    <p:set>
                                      <p:cBhvr override="childStyle">
                                        <p:cTn id="182" dur="indefinite"/>
                                        <p:tgtEl>
                                          <p:spTgt spid="47119"/>
                                        </p:tgtEl>
                                        <p:attrNameLst>
                                          <p:attrName>style.color</p:attrName>
                                        </p:attrNameLst>
                                      </p:cBhvr>
                                      <p:to>
                                        <p:clrVal>
                                          <a:srgbClr val="9900CC"/>
                                        </p:clrVal>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47152"/>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xit" presetSubtype="4" fill="hold" nodeType="clickEffect">
                                  <p:stCondLst>
                                    <p:cond delay="0"/>
                                  </p:stCondLst>
                                  <p:childTnLst>
                                    <p:animEffect transition="out" filter="wipe(down)">
                                      <p:cBhvr>
                                        <p:cTn id="190" dur="500"/>
                                        <p:tgtEl>
                                          <p:spTgt spid="47152"/>
                                        </p:tgtEl>
                                      </p:cBhvr>
                                    </p:animEffect>
                                    <p:set>
                                      <p:cBhvr>
                                        <p:cTn id="191" dur="1" fill="hold">
                                          <p:stCondLst>
                                            <p:cond delay="499"/>
                                          </p:stCondLst>
                                        </p:cTn>
                                        <p:tgtEl>
                                          <p:spTgt spid="47152"/>
                                        </p:tgtEl>
                                        <p:attrNameLst>
                                          <p:attrName>style.visibility</p:attrName>
                                        </p:attrNameLst>
                                      </p:cBhvr>
                                      <p:to>
                                        <p:strVal val="hidden"/>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nodeType="clickEffect">
                                  <p:stCondLst>
                                    <p:cond delay="0"/>
                                  </p:stCondLst>
                                  <p:childTnLst>
                                    <p:set>
                                      <p:cBhvr>
                                        <p:cTn id="195" dur="1" fill="hold">
                                          <p:stCondLst>
                                            <p:cond delay="0"/>
                                          </p:stCondLst>
                                        </p:cTn>
                                        <p:tgtEl>
                                          <p:spTgt spid="47153"/>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xit" presetSubtype="4" fill="hold" nodeType="clickEffect">
                                  <p:stCondLst>
                                    <p:cond delay="0"/>
                                  </p:stCondLst>
                                  <p:childTnLst>
                                    <p:animEffect transition="out" filter="wipe(down)">
                                      <p:cBhvr>
                                        <p:cTn id="199" dur="500"/>
                                        <p:tgtEl>
                                          <p:spTgt spid="47153"/>
                                        </p:tgtEl>
                                      </p:cBhvr>
                                    </p:animEffect>
                                    <p:set>
                                      <p:cBhvr>
                                        <p:cTn id="200" dur="1" fill="hold">
                                          <p:stCondLst>
                                            <p:cond delay="499"/>
                                          </p:stCondLst>
                                        </p:cTn>
                                        <p:tgtEl>
                                          <p:spTgt spid="47153"/>
                                        </p:tgtEl>
                                        <p:attrNameLst>
                                          <p:attrName>style.visibility</p:attrName>
                                        </p:attrNameLst>
                                      </p:cBhvr>
                                      <p:to>
                                        <p:strVal val="hidden"/>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xit" presetSubtype="4" fill="hold" grpId="2" nodeType="clickEffect">
                                  <p:stCondLst>
                                    <p:cond delay="0"/>
                                  </p:stCondLst>
                                  <p:childTnLst>
                                    <p:animEffect transition="out" filter="wipe(down)">
                                      <p:cBhvr>
                                        <p:cTn id="204" dur="500"/>
                                        <p:tgtEl>
                                          <p:spTgt spid="47119"/>
                                        </p:tgtEl>
                                      </p:cBhvr>
                                    </p:animEffect>
                                    <p:set>
                                      <p:cBhvr>
                                        <p:cTn id="205" dur="1" fill="hold">
                                          <p:stCondLst>
                                            <p:cond delay="499"/>
                                          </p:stCondLst>
                                        </p:cTn>
                                        <p:tgtEl>
                                          <p:spTgt spid="47119"/>
                                        </p:tgtEl>
                                        <p:attrNameLst>
                                          <p:attrName>style.visibility</p:attrName>
                                        </p:attrNameLst>
                                      </p:cBhvr>
                                      <p:to>
                                        <p:strVal val="hidden"/>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47154">
                                            <p:txEl>
                                              <p:charRg st="4294967295" end="4294967295"/>
                                            </p:txEl>
                                          </p:spTgt>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xit" presetSubtype="4" fill="hold" grpId="1" nodeType="clickEffect">
                                  <p:stCondLst>
                                    <p:cond delay="0"/>
                                  </p:stCondLst>
                                  <p:childTnLst>
                                    <p:animEffect transition="out" filter="wipe(down)">
                                      <p:cBhvr>
                                        <p:cTn id="213" dur="500"/>
                                        <p:tgtEl>
                                          <p:spTgt spid="47126"/>
                                        </p:tgtEl>
                                      </p:cBhvr>
                                    </p:animEffect>
                                    <p:set>
                                      <p:cBhvr>
                                        <p:cTn id="214" dur="1" fill="hold">
                                          <p:stCondLst>
                                            <p:cond delay="499"/>
                                          </p:stCondLst>
                                        </p:cTn>
                                        <p:tgtEl>
                                          <p:spTgt spid="47126"/>
                                        </p:tgtEl>
                                        <p:attrNameLst>
                                          <p:attrName>style.visibility</p:attrName>
                                        </p:attrNameLst>
                                      </p:cBhvr>
                                      <p:to>
                                        <p:strVal val="hidden"/>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7155"/>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mph" presetSubtype="2" fill="hold" nodeType="clickEffect">
                                  <p:stCondLst>
                                    <p:cond delay="0"/>
                                  </p:stCondLst>
                                  <p:childTnLst>
                                    <p:animClr clrSpc="rgb" dir="cw">
                                      <p:cBhvr>
                                        <p:cTn id="222" dur="2000" fill="hold"/>
                                        <p:tgtEl>
                                          <p:spTgt spid="47154"/>
                                        </p:tgtEl>
                                        <p:attrNameLst>
                                          <p:attrName>fillcolor</p:attrName>
                                        </p:attrNameLst>
                                      </p:cBhvr>
                                      <p:to>
                                        <a:srgbClr val="00CC00"/>
                                      </p:to>
                                    </p:animClr>
                                    <p:set>
                                      <p:cBhvr>
                                        <p:cTn id="223" dur="2000" fill="hold"/>
                                        <p:tgtEl>
                                          <p:spTgt spid="47154"/>
                                        </p:tgtEl>
                                        <p:attrNameLst>
                                          <p:attrName>fill.type</p:attrName>
                                        </p:attrNameLst>
                                      </p:cBhvr>
                                      <p:to>
                                        <p:strVal val="solid"/>
                                      </p:to>
                                    </p:set>
                                    <p:set>
                                      <p:cBhvr>
                                        <p:cTn id="224" dur="2000" fill="hold"/>
                                        <p:tgtEl>
                                          <p:spTgt spid="47154"/>
                                        </p:tgtEl>
                                        <p:attrNameLst>
                                          <p:attrName>fill.on</p:attrName>
                                        </p:attrNameLst>
                                      </p:cBhvr>
                                      <p:to>
                                        <p:strVal val="tru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3" presetClass="emph" presetSubtype="1" grpId="1" nodeType="clickEffect">
                                  <p:stCondLst>
                                    <p:cond delay="0"/>
                                  </p:stCondLst>
                                  <p:childTnLst>
                                    <p:set>
                                      <p:cBhvr override="childStyle">
                                        <p:cTn id="228" dur="indefinite"/>
                                        <p:tgtEl>
                                          <p:spTgt spid="47118">
                                            <p:txEl>
                                              <p:charRg st="4294967295" end="4294967295"/>
                                            </p:txEl>
                                          </p:spTgt>
                                        </p:tgtEl>
                                        <p:attrNameLst>
                                          <p:attrName>style.color</p:attrName>
                                        </p:attrNameLst>
                                      </p:cBhvr>
                                      <p:to>
                                        <p:clrVal>
                                          <a:srgbClr val="9900CC"/>
                                        </p:clrVal>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nodeType="clickEffect">
                                  <p:stCondLst>
                                    <p:cond delay="0"/>
                                  </p:stCondLst>
                                  <p:childTnLst>
                                    <p:set>
                                      <p:cBhvr>
                                        <p:cTn id="232" dur="1" fill="hold">
                                          <p:stCondLst>
                                            <p:cond delay="0"/>
                                          </p:stCondLst>
                                        </p:cTn>
                                        <p:tgtEl>
                                          <p:spTgt spid="47156"/>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xit" presetSubtype="4" fill="hold" nodeType="clickEffect">
                                  <p:stCondLst>
                                    <p:cond delay="0"/>
                                  </p:stCondLst>
                                  <p:childTnLst>
                                    <p:animEffect transition="out" filter="wipe(down)">
                                      <p:cBhvr>
                                        <p:cTn id="236" dur="500"/>
                                        <p:tgtEl>
                                          <p:spTgt spid="47156"/>
                                        </p:tgtEl>
                                      </p:cBhvr>
                                    </p:animEffect>
                                    <p:set>
                                      <p:cBhvr>
                                        <p:cTn id="237" dur="1" fill="hold">
                                          <p:stCondLst>
                                            <p:cond delay="499"/>
                                          </p:stCondLst>
                                        </p:cTn>
                                        <p:tgtEl>
                                          <p:spTgt spid="47156"/>
                                        </p:tgtEl>
                                        <p:attrNameLst>
                                          <p:attrName>style.visibility</p:attrName>
                                        </p:attrNameLst>
                                      </p:cBhvr>
                                      <p:to>
                                        <p:strVal val="hidden"/>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ntr" presetSubtype="0" fill="hold" nodeType="clickEffect">
                                  <p:stCondLst>
                                    <p:cond delay="0"/>
                                  </p:stCondLst>
                                  <p:childTnLst>
                                    <p:set>
                                      <p:cBhvr>
                                        <p:cTn id="241" dur="1" fill="hold">
                                          <p:stCondLst>
                                            <p:cond delay="0"/>
                                          </p:stCondLst>
                                        </p:cTn>
                                        <p:tgtEl>
                                          <p:spTgt spid="47157"/>
                                        </p:tgtEl>
                                        <p:attrNameLst>
                                          <p:attrName>style.visibility</p:attrName>
                                        </p:attrNameLst>
                                      </p:cBhvr>
                                      <p:to>
                                        <p:strVal val="visible"/>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xit" presetSubtype="4" fill="hold" nodeType="clickEffect">
                                  <p:stCondLst>
                                    <p:cond delay="0"/>
                                  </p:stCondLst>
                                  <p:childTnLst>
                                    <p:animEffect transition="out" filter="wipe(down)">
                                      <p:cBhvr>
                                        <p:cTn id="245" dur="500"/>
                                        <p:tgtEl>
                                          <p:spTgt spid="47157"/>
                                        </p:tgtEl>
                                      </p:cBhvr>
                                    </p:animEffect>
                                    <p:set>
                                      <p:cBhvr>
                                        <p:cTn id="246" dur="1" fill="hold">
                                          <p:stCondLst>
                                            <p:cond delay="499"/>
                                          </p:stCondLst>
                                        </p:cTn>
                                        <p:tgtEl>
                                          <p:spTgt spid="47157"/>
                                        </p:tgtEl>
                                        <p:attrNameLst>
                                          <p:attrName>style.visibility</p:attrName>
                                        </p:attrNameLst>
                                      </p:cBhvr>
                                      <p:to>
                                        <p:strVal val="hidden"/>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xit" presetSubtype="4" fill="hold" grpId="2" nodeType="clickEffect">
                                  <p:stCondLst>
                                    <p:cond delay="0"/>
                                  </p:stCondLst>
                                  <p:childTnLst>
                                    <p:animEffect transition="out" filter="wipe(down)">
                                      <p:cBhvr>
                                        <p:cTn id="250" dur="500"/>
                                        <p:tgtEl>
                                          <p:spTgt spid="47118"/>
                                        </p:tgtEl>
                                      </p:cBhvr>
                                    </p:animEffect>
                                    <p:set>
                                      <p:cBhvr>
                                        <p:cTn id="251" dur="1" fill="hold">
                                          <p:stCondLst>
                                            <p:cond delay="499"/>
                                          </p:stCondLst>
                                        </p:cTn>
                                        <p:tgtEl>
                                          <p:spTgt spid="47118"/>
                                        </p:tgtEl>
                                        <p:attrNameLst>
                                          <p:attrName>style.visibility</p:attrName>
                                        </p:attrNameLst>
                                      </p:cBhvr>
                                      <p:to>
                                        <p:strVal val="hidden"/>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47158"/>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2" presetClass="exit" presetSubtype="4" fill="hold" grpId="1" nodeType="clickEffect">
                                  <p:stCondLst>
                                    <p:cond delay="0"/>
                                  </p:stCondLst>
                                  <p:childTnLst>
                                    <p:animEffect transition="out" filter="wipe(down)">
                                      <p:cBhvr>
                                        <p:cTn id="259" dur="500"/>
                                        <p:tgtEl>
                                          <p:spTgt spid="47125"/>
                                        </p:tgtEl>
                                      </p:cBhvr>
                                    </p:animEffect>
                                    <p:set>
                                      <p:cBhvr>
                                        <p:cTn id="260" dur="1" fill="hold">
                                          <p:stCondLst>
                                            <p:cond delay="499"/>
                                          </p:stCondLst>
                                        </p:cTn>
                                        <p:tgtEl>
                                          <p:spTgt spid="47125"/>
                                        </p:tgtEl>
                                        <p:attrNameLst>
                                          <p:attrName>style.visibility</p:attrName>
                                        </p:attrNameLst>
                                      </p:cBhvr>
                                      <p:to>
                                        <p:strVal val="hidden"/>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47159"/>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mph" presetSubtype="1" nodeType="clickEffect">
                                  <p:stCondLst>
                                    <p:cond delay="0"/>
                                  </p:stCondLst>
                                  <p:childTnLst>
                                    <p:set>
                                      <p:cBhvr>
                                        <p:cTn id="268" dur="indefinite"/>
                                        <p:tgtEl>
                                          <p:spTgt spid="47158"/>
                                        </p:tgtEl>
                                        <p:attrNameLst>
                                          <p:attrName>fillcolor</p:attrName>
                                        </p:attrNameLst>
                                      </p:cBhvr>
                                      <p:to>
                                        <p:clrVal>
                                          <a:srgbClr val="00CC00"/>
                                        </p:clrVal>
                                      </p:to>
                                    </p:set>
                                    <p:set>
                                      <p:cBhvr>
                                        <p:cTn id="269" dur="indefinite"/>
                                        <p:tgtEl>
                                          <p:spTgt spid="47158"/>
                                        </p:tgtEl>
                                        <p:attrNameLst>
                                          <p:attrName>fill.type</p:attrName>
                                        </p:attrNameLst>
                                      </p:cBhvr>
                                      <p:to>
                                        <p:strVal val="solid"/>
                                      </p:to>
                                    </p:set>
                                    <p:set>
                                      <p:cBhvr>
                                        <p:cTn id="270" dur="indefinite"/>
                                        <p:tgtEl>
                                          <p:spTgt spid="47158"/>
                                        </p:tgtEl>
                                        <p:attrNameLst>
                                          <p:attrName>fill.on</p:attrName>
                                        </p:attrNameLst>
                                      </p:cBhvr>
                                      <p:to>
                                        <p:strVal val="true"/>
                                      </p:to>
                                    </p:se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3" presetClass="emph" presetSubtype="1" grpId="1" nodeType="clickEffect">
                                  <p:stCondLst>
                                    <p:cond delay="0"/>
                                  </p:stCondLst>
                                  <p:childTnLst>
                                    <p:set>
                                      <p:cBhvr override="childStyle">
                                        <p:cTn id="274" dur="indefinite"/>
                                        <p:tgtEl>
                                          <p:spTgt spid="47114">
                                            <p:txEl>
                                              <p:charRg st="4294967295" end="4294967295"/>
                                            </p:txEl>
                                          </p:spTgt>
                                        </p:tgtEl>
                                        <p:attrNameLst>
                                          <p:attrName>style.color</p:attrName>
                                        </p:attrNameLst>
                                      </p:cBhvr>
                                      <p:to>
                                        <p:clrVal>
                                          <a:srgbClr val="9900CC"/>
                                        </p:clrVal>
                                      </p:to>
                                    </p:se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1" presetClass="emph" presetSubtype="1" nodeType="clickEffect">
                                  <p:stCondLst>
                                    <p:cond delay="0"/>
                                  </p:stCondLst>
                                  <p:childTnLst>
                                    <p:set>
                                      <p:cBhvr>
                                        <p:cTn id="278" dur="indefinite"/>
                                        <p:tgtEl>
                                          <p:spTgt spid="47114"/>
                                        </p:tgtEl>
                                        <p:attrNameLst>
                                          <p:attrName>fillcolor</p:attrName>
                                        </p:attrNameLst>
                                      </p:cBhvr>
                                      <p:to>
                                        <p:clrVal>
                                          <a:srgbClr val="00CC00"/>
                                        </p:clrVal>
                                      </p:to>
                                    </p:set>
                                    <p:set>
                                      <p:cBhvr>
                                        <p:cTn id="279" dur="indefinite"/>
                                        <p:tgtEl>
                                          <p:spTgt spid="47114"/>
                                        </p:tgtEl>
                                        <p:attrNameLst>
                                          <p:attrName>fill.type</p:attrName>
                                        </p:attrNameLst>
                                      </p:cBhvr>
                                      <p:to>
                                        <p:strVal val="solid"/>
                                      </p:to>
                                    </p:set>
                                    <p:set>
                                      <p:cBhvr>
                                        <p:cTn id="280" dur="indefinite"/>
                                        <p:tgtEl>
                                          <p:spTgt spid="47114"/>
                                        </p:tgtEl>
                                        <p:attrNameLst>
                                          <p:attrName>fill.on</p:attrName>
                                        </p:attrNameLst>
                                      </p:cBhvr>
                                      <p:to>
                                        <p:strVal val="tru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3" presetClass="emph" presetSubtype="1" grpId="1" nodeType="clickEffect">
                                  <p:stCondLst>
                                    <p:cond delay="0"/>
                                  </p:stCondLst>
                                  <p:childTnLst>
                                    <p:set>
                                      <p:cBhvr override="childStyle">
                                        <p:cTn id="284" dur="indefinite"/>
                                        <p:tgtEl>
                                          <p:spTgt spid="47113">
                                            <p:txEl>
                                              <p:charRg st="4294967295" end="4294967295"/>
                                            </p:txEl>
                                          </p:spTgt>
                                        </p:tgtEl>
                                        <p:attrNameLst>
                                          <p:attrName>style.color</p:attrName>
                                        </p:attrNameLst>
                                      </p:cBhvr>
                                      <p:to>
                                        <p:clrVal>
                                          <a:srgbClr val="9900CC"/>
                                        </p:clrVal>
                                      </p:to>
                                    </p:se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 presetClass="entr" presetSubtype="0" fill="hold" nodeType="clickEffect">
                                  <p:stCondLst>
                                    <p:cond delay="0"/>
                                  </p:stCondLst>
                                  <p:childTnLst>
                                    <p:set>
                                      <p:cBhvr>
                                        <p:cTn id="288" dur="1" fill="hold">
                                          <p:stCondLst>
                                            <p:cond delay="0"/>
                                          </p:stCondLst>
                                        </p:cTn>
                                        <p:tgtEl>
                                          <p:spTgt spid="47160"/>
                                        </p:tgtEl>
                                        <p:attrNameLst>
                                          <p:attrName>style.visibility</p:attrName>
                                        </p:attrNameLst>
                                      </p:cBhvr>
                                      <p:to>
                                        <p:strVal val="visible"/>
                                      </p:to>
                                    </p:se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xit" presetSubtype="4" fill="hold" nodeType="clickEffect">
                                  <p:stCondLst>
                                    <p:cond delay="0"/>
                                  </p:stCondLst>
                                  <p:childTnLst>
                                    <p:animEffect transition="out" filter="wipe(down)">
                                      <p:cBhvr>
                                        <p:cTn id="292" dur="500"/>
                                        <p:tgtEl>
                                          <p:spTgt spid="47160"/>
                                        </p:tgtEl>
                                      </p:cBhvr>
                                    </p:animEffect>
                                    <p:set>
                                      <p:cBhvr>
                                        <p:cTn id="293" dur="1" fill="hold">
                                          <p:stCondLst>
                                            <p:cond delay="499"/>
                                          </p:stCondLst>
                                        </p:cTn>
                                        <p:tgtEl>
                                          <p:spTgt spid="47160"/>
                                        </p:tgtEl>
                                        <p:attrNameLst>
                                          <p:attrName>style.visibility</p:attrName>
                                        </p:attrNameLst>
                                      </p:cBhvr>
                                      <p:to>
                                        <p:strVal val="hidden"/>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ntr" presetSubtype="0" fill="hold" nodeType="clickEffect">
                                  <p:stCondLst>
                                    <p:cond delay="0"/>
                                  </p:stCondLst>
                                  <p:childTnLst>
                                    <p:set>
                                      <p:cBhvr>
                                        <p:cTn id="297" dur="1" fill="hold">
                                          <p:stCondLst>
                                            <p:cond delay="0"/>
                                          </p:stCondLst>
                                        </p:cTn>
                                        <p:tgtEl>
                                          <p:spTgt spid="47161"/>
                                        </p:tgtEl>
                                        <p:attrNameLst>
                                          <p:attrName>style.visibility</p:attrName>
                                        </p:attrNameLst>
                                      </p:cBhvr>
                                      <p:to>
                                        <p:strVal val="visible"/>
                                      </p:to>
                                    </p:se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22" presetClass="exit" presetSubtype="4" fill="hold" nodeType="clickEffect">
                                  <p:stCondLst>
                                    <p:cond delay="0"/>
                                  </p:stCondLst>
                                  <p:childTnLst>
                                    <p:animEffect transition="out" filter="wipe(down)">
                                      <p:cBhvr>
                                        <p:cTn id="301" dur="500"/>
                                        <p:tgtEl>
                                          <p:spTgt spid="47161"/>
                                        </p:tgtEl>
                                      </p:cBhvr>
                                    </p:animEffect>
                                    <p:set>
                                      <p:cBhvr>
                                        <p:cTn id="302" dur="1" fill="hold">
                                          <p:stCondLst>
                                            <p:cond delay="499"/>
                                          </p:stCondLst>
                                        </p:cTn>
                                        <p:tgtEl>
                                          <p:spTgt spid="47161"/>
                                        </p:tgtEl>
                                        <p:attrNameLst>
                                          <p:attrName>style.visibility</p:attrName>
                                        </p:attrNameLst>
                                      </p:cBhvr>
                                      <p:to>
                                        <p:strVal val="hidden"/>
                                      </p:to>
                                    </p:set>
                                  </p:childTnLst>
                                </p:cTn>
                              </p:par>
                            </p:childTnLst>
                          </p:cTn>
                        </p:par>
                      </p:childTnLst>
                    </p:cTn>
                  </p:par>
                  <p:par>
                    <p:cTn id="303" fill="hold" nodeType="clickPar">
                      <p:stCondLst>
                        <p:cond delay="indefinite"/>
                      </p:stCondLst>
                      <p:childTnLst>
                        <p:par>
                          <p:cTn id="304" fill="hold" nodeType="withGroup">
                            <p:stCondLst>
                              <p:cond delay="0"/>
                            </p:stCondLst>
                            <p:childTnLst>
                              <p:par>
                                <p:cTn id="305" presetID="22" presetClass="exit" presetSubtype="4" fill="hold" grpId="2" nodeType="clickEffect">
                                  <p:stCondLst>
                                    <p:cond delay="0"/>
                                  </p:stCondLst>
                                  <p:childTnLst>
                                    <p:animEffect transition="out" filter="wipe(down)">
                                      <p:cBhvr>
                                        <p:cTn id="306" dur="500"/>
                                        <p:tgtEl>
                                          <p:spTgt spid="47113"/>
                                        </p:tgtEl>
                                      </p:cBhvr>
                                    </p:animEffect>
                                    <p:set>
                                      <p:cBhvr>
                                        <p:cTn id="307" dur="1" fill="hold">
                                          <p:stCondLst>
                                            <p:cond delay="499"/>
                                          </p:stCondLst>
                                        </p:cTn>
                                        <p:tgtEl>
                                          <p:spTgt spid="47113"/>
                                        </p:tgtEl>
                                        <p:attrNameLst>
                                          <p:attrName>style.visibility</p:attrName>
                                        </p:attrNameLst>
                                      </p:cBhvr>
                                      <p:to>
                                        <p:strVal val="hidden"/>
                                      </p:to>
                                    </p:se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1" presetClass="entr" presetSubtype="0" fill="hold" grpId="0" nodeType="clickEffect">
                                  <p:stCondLst>
                                    <p:cond delay="0"/>
                                  </p:stCondLst>
                                  <p:childTnLst>
                                    <p:set>
                                      <p:cBhvr>
                                        <p:cTn id="311" dur="1" fill="hold">
                                          <p:stCondLst>
                                            <p:cond delay="0"/>
                                          </p:stCondLst>
                                        </p:cTn>
                                        <p:tgtEl>
                                          <p:spTgt spid="47162"/>
                                        </p:tgtEl>
                                        <p:attrNameLst>
                                          <p:attrName>style.visibility</p:attrName>
                                        </p:attrNameLst>
                                      </p:cBhvr>
                                      <p:to>
                                        <p:strVal val="visible"/>
                                      </p:to>
                                    </p:se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xit" presetSubtype="4" fill="hold" grpId="1" nodeType="clickEffect">
                                  <p:stCondLst>
                                    <p:cond delay="0"/>
                                  </p:stCondLst>
                                  <p:childTnLst>
                                    <p:animEffect transition="out" filter="wipe(down)">
                                      <p:cBhvr>
                                        <p:cTn id="315" dur="500"/>
                                        <p:tgtEl>
                                          <p:spTgt spid="47121"/>
                                        </p:tgtEl>
                                      </p:cBhvr>
                                    </p:animEffect>
                                    <p:set>
                                      <p:cBhvr>
                                        <p:cTn id="316" dur="1" fill="hold">
                                          <p:stCondLst>
                                            <p:cond delay="499"/>
                                          </p:stCondLst>
                                        </p:cTn>
                                        <p:tgtEl>
                                          <p:spTgt spid="47121"/>
                                        </p:tgtEl>
                                        <p:attrNameLst>
                                          <p:attrName>style.visibility</p:attrName>
                                        </p:attrNameLst>
                                      </p:cBhvr>
                                      <p:to>
                                        <p:strVal val="hidden"/>
                                      </p:to>
                                    </p:se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1" presetClass="entr" presetSubtype="0" fill="hold" grpId="0" nodeType="clickEffect">
                                  <p:stCondLst>
                                    <p:cond delay="0"/>
                                  </p:stCondLst>
                                  <p:childTnLst>
                                    <p:set>
                                      <p:cBhvr>
                                        <p:cTn id="320" dur="1" fill="hold">
                                          <p:stCondLst>
                                            <p:cond delay="0"/>
                                          </p:stCondLst>
                                        </p:cTn>
                                        <p:tgtEl>
                                          <p:spTgt spid="47163"/>
                                        </p:tgtEl>
                                        <p:attrNameLst>
                                          <p:attrName>style.visibility</p:attrName>
                                        </p:attrNameLst>
                                      </p:cBhvr>
                                      <p:to>
                                        <p:strVal val="visible"/>
                                      </p:to>
                                    </p:se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1" presetClass="emph" presetSubtype="1" nodeType="clickEffect">
                                  <p:stCondLst>
                                    <p:cond delay="0"/>
                                  </p:stCondLst>
                                  <p:childTnLst>
                                    <p:set>
                                      <p:cBhvr>
                                        <p:cTn id="324" dur="indefinite"/>
                                        <p:tgtEl>
                                          <p:spTgt spid="47162"/>
                                        </p:tgtEl>
                                        <p:attrNameLst>
                                          <p:attrName>fillcolor</p:attrName>
                                        </p:attrNameLst>
                                      </p:cBhvr>
                                      <p:to>
                                        <p:clrVal>
                                          <a:srgbClr val="00CC00"/>
                                        </p:clrVal>
                                      </p:to>
                                    </p:set>
                                    <p:set>
                                      <p:cBhvr>
                                        <p:cTn id="325" dur="indefinite"/>
                                        <p:tgtEl>
                                          <p:spTgt spid="47162"/>
                                        </p:tgtEl>
                                        <p:attrNameLst>
                                          <p:attrName>fill.type</p:attrName>
                                        </p:attrNameLst>
                                      </p:cBhvr>
                                      <p:to>
                                        <p:strVal val="solid"/>
                                      </p:to>
                                    </p:set>
                                    <p:set>
                                      <p:cBhvr>
                                        <p:cTn id="326" dur="indefinite"/>
                                        <p:tgtEl>
                                          <p:spTgt spid="47162"/>
                                        </p:tgtEl>
                                        <p:attrNameLst>
                                          <p:attrName>fill.on</p:attrName>
                                        </p:attrNameLst>
                                      </p:cBhvr>
                                      <p:to>
                                        <p:strVal val="true"/>
                                      </p:to>
                                    </p:se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3" presetClass="emph" presetSubtype="1" grpId="1" nodeType="clickEffect">
                                  <p:stCondLst>
                                    <p:cond delay="0"/>
                                  </p:stCondLst>
                                  <p:childTnLst>
                                    <p:set>
                                      <p:cBhvr override="childStyle">
                                        <p:cTn id="330" dur="indefinite"/>
                                        <p:tgtEl>
                                          <p:spTgt spid="47112">
                                            <p:txEl>
                                              <p:charRg st="4294967295" end="4294967295"/>
                                            </p:txEl>
                                          </p:spTgt>
                                        </p:tgtEl>
                                        <p:attrNameLst>
                                          <p:attrName>style.color</p:attrName>
                                        </p:attrNameLst>
                                      </p:cBhvr>
                                      <p:to>
                                        <p:clrVal>
                                          <a:srgbClr val="9900CC"/>
                                        </p:clrVal>
                                      </p:to>
                                    </p:se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1" presetClass="entr" presetSubtype="0" fill="hold" nodeType="clickEffect">
                                  <p:stCondLst>
                                    <p:cond delay="0"/>
                                  </p:stCondLst>
                                  <p:childTnLst>
                                    <p:set>
                                      <p:cBhvr>
                                        <p:cTn id="334" dur="1" fill="hold">
                                          <p:stCondLst>
                                            <p:cond delay="0"/>
                                          </p:stCondLst>
                                        </p:cTn>
                                        <p:tgtEl>
                                          <p:spTgt spid="47164"/>
                                        </p:tgtEl>
                                        <p:attrNameLst>
                                          <p:attrName>style.visibility</p:attrName>
                                        </p:attrNameLst>
                                      </p:cBhvr>
                                      <p:to>
                                        <p:strVal val="visible"/>
                                      </p:to>
                                    </p:se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22" presetClass="exit" presetSubtype="4" fill="hold" nodeType="clickEffect">
                                  <p:stCondLst>
                                    <p:cond delay="0"/>
                                  </p:stCondLst>
                                  <p:childTnLst>
                                    <p:animEffect transition="out" filter="wipe(down)">
                                      <p:cBhvr>
                                        <p:cTn id="338" dur="500"/>
                                        <p:tgtEl>
                                          <p:spTgt spid="47164"/>
                                        </p:tgtEl>
                                      </p:cBhvr>
                                    </p:animEffect>
                                    <p:set>
                                      <p:cBhvr>
                                        <p:cTn id="339" dur="1" fill="hold">
                                          <p:stCondLst>
                                            <p:cond delay="499"/>
                                          </p:stCondLst>
                                        </p:cTn>
                                        <p:tgtEl>
                                          <p:spTgt spid="47164"/>
                                        </p:tgtEl>
                                        <p:attrNameLst>
                                          <p:attrName>style.visibility</p:attrName>
                                        </p:attrNameLst>
                                      </p:cBhvr>
                                      <p:to>
                                        <p:strVal val="hidden"/>
                                      </p:to>
                                    </p:se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1" presetClass="entr" presetSubtype="0" fill="hold" nodeType="clickEffect">
                                  <p:stCondLst>
                                    <p:cond delay="0"/>
                                  </p:stCondLst>
                                  <p:childTnLst>
                                    <p:set>
                                      <p:cBhvr>
                                        <p:cTn id="343" dur="1" fill="hold">
                                          <p:stCondLst>
                                            <p:cond delay="0"/>
                                          </p:stCondLst>
                                        </p:cTn>
                                        <p:tgtEl>
                                          <p:spTgt spid="47165"/>
                                        </p:tgtEl>
                                        <p:attrNameLst>
                                          <p:attrName>style.visibility</p:attrName>
                                        </p:attrNameLst>
                                      </p:cBhvr>
                                      <p:to>
                                        <p:strVal val="visible"/>
                                      </p:to>
                                    </p:se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2" presetClass="exit" presetSubtype="4" fill="hold" nodeType="clickEffect">
                                  <p:stCondLst>
                                    <p:cond delay="0"/>
                                  </p:stCondLst>
                                  <p:childTnLst>
                                    <p:animEffect transition="out" filter="wipe(down)">
                                      <p:cBhvr>
                                        <p:cTn id="347" dur="500"/>
                                        <p:tgtEl>
                                          <p:spTgt spid="47165"/>
                                        </p:tgtEl>
                                      </p:cBhvr>
                                    </p:animEffect>
                                    <p:set>
                                      <p:cBhvr>
                                        <p:cTn id="348" dur="1" fill="hold">
                                          <p:stCondLst>
                                            <p:cond delay="499"/>
                                          </p:stCondLst>
                                        </p:cTn>
                                        <p:tgtEl>
                                          <p:spTgt spid="47165"/>
                                        </p:tgtEl>
                                        <p:attrNameLst>
                                          <p:attrName>style.visibility</p:attrName>
                                        </p:attrNameLst>
                                      </p:cBhvr>
                                      <p:to>
                                        <p:strVal val="hidden"/>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xit" presetSubtype="4" fill="hold" grpId="2" nodeType="clickEffect">
                                  <p:stCondLst>
                                    <p:cond delay="0"/>
                                  </p:stCondLst>
                                  <p:childTnLst>
                                    <p:animEffect transition="out" filter="wipe(down)">
                                      <p:cBhvr>
                                        <p:cTn id="352" dur="500"/>
                                        <p:tgtEl>
                                          <p:spTgt spid="47112"/>
                                        </p:tgtEl>
                                      </p:cBhvr>
                                    </p:animEffect>
                                    <p:set>
                                      <p:cBhvr>
                                        <p:cTn id="353" dur="1" fill="hold">
                                          <p:stCondLst>
                                            <p:cond delay="499"/>
                                          </p:stCondLst>
                                        </p:cTn>
                                        <p:tgtEl>
                                          <p:spTgt spid="47112"/>
                                        </p:tgtEl>
                                        <p:attrNameLst>
                                          <p:attrName>style.visibility</p:attrName>
                                        </p:attrNameLst>
                                      </p:cBhvr>
                                      <p:to>
                                        <p:strVal val="hidden"/>
                                      </p:to>
                                    </p:se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nodeType="clickEffect">
                                  <p:stCondLst>
                                    <p:cond delay="0"/>
                                  </p:stCondLst>
                                  <p:childTnLst>
                                    <p:set>
                                      <p:cBhvr>
                                        <p:cTn id="357" dur="1" fill="hold">
                                          <p:stCondLst>
                                            <p:cond delay="0"/>
                                          </p:stCondLst>
                                        </p:cTn>
                                        <p:tgtEl>
                                          <p:spTgt spid="47166"/>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1" presetClass="entr" presetSubtype="0" fill="hold" grpId="0" nodeType="clickEffect">
                                  <p:stCondLst>
                                    <p:cond delay="0"/>
                                  </p:stCondLst>
                                  <p:childTnLst>
                                    <p:set>
                                      <p:cBhvr>
                                        <p:cTn id="361" dur="1" fill="hold">
                                          <p:stCondLst>
                                            <p:cond delay="0"/>
                                          </p:stCondLst>
                                        </p:cTn>
                                        <p:tgtEl>
                                          <p:spTgt spid="47167"/>
                                        </p:tgtEl>
                                        <p:attrNameLst>
                                          <p:attrName>style.visibility</p:attrName>
                                        </p:attrNameLst>
                                      </p:cBhvr>
                                      <p:to>
                                        <p:strVal val="visible"/>
                                      </p:to>
                                    </p:set>
                                  </p:childTnLst>
                                </p:cTn>
                              </p:par>
                            </p:childTnLst>
                          </p:cTn>
                        </p:par>
                      </p:childTnLst>
                    </p:cTn>
                  </p:par>
                  <p:par>
                    <p:cTn id="362" fill="hold" nodeType="clickPar">
                      <p:stCondLst>
                        <p:cond delay="indefinite"/>
                      </p:stCondLst>
                      <p:childTnLst>
                        <p:par>
                          <p:cTn id="363" fill="hold" nodeType="withGroup">
                            <p:stCondLst>
                              <p:cond delay="0"/>
                            </p:stCondLst>
                            <p:childTnLst>
                              <p:par>
                                <p:cTn id="364" presetID="1" presetClass="entr" presetSubtype="0" fill="hold" nodeType="clickEffect">
                                  <p:stCondLst>
                                    <p:cond delay="0"/>
                                  </p:stCondLst>
                                  <p:childTnLst>
                                    <p:set>
                                      <p:cBhvr>
                                        <p:cTn id="365" dur="1" fill="hold">
                                          <p:stCondLst>
                                            <p:cond delay="0"/>
                                          </p:stCondLst>
                                        </p:cTn>
                                        <p:tgtEl>
                                          <p:spTgt spid="47168"/>
                                        </p:tgtEl>
                                        <p:attrNameLst>
                                          <p:attrName>style.visibility</p:attrName>
                                        </p:attrNameLst>
                                      </p:cBhvr>
                                      <p:to>
                                        <p:strVal val="visible"/>
                                      </p:to>
                                    </p:set>
                                  </p:childTnLst>
                                </p:cTn>
                              </p:par>
                            </p:childTnLst>
                          </p:cTn>
                        </p:par>
                      </p:childTnLst>
                    </p:cTn>
                  </p:par>
                  <p:par>
                    <p:cTn id="366" fill="hold" nodeType="clickPar">
                      <p:stCondLst>
                        <p:cond delay="indefinite"/>
                      </p:stCondLst>
                      <p:childTnLst>
                        <p:par>
                          <p:cTn id="367" fill="hold" nodeType="withGroup">
                            <p:stCondLst>
                              <p:cond delay="0"/>
                            </p:stCondLst>
                            <p:childTnLst>
                              <p:par>
                                <p:cTn id="368" presetID="22" presetClass="exit" presetSubtype="4" fill="hold" nodeType="clickEffect">
                                  <p:stCondLst>
                                    <p:cond delay="0"/>
                                  </p:stCondLst>
                                  <p:childTnLst>
                                    <p:animEffect transition="out" filter="wipe(down)">
                                      <p:cBhvr>
                                        <p:cTn id="369" dur="500"/>
                                        <p:tgtEl>
                                          <p:spTgt spid="47168"/>
                                        </p:tgtEl>
                                      </p:cBhvr>
                                    </p:animEffect>
                                    <p:set>
                                      <p:cBhvr>
                                        <p:cTn id="370" dur="1" fill="hold">
                                          <p:stCondLst>
                                            <p:cond delay="499"/>
                                          </p:stCondLst>
                                        </p:cTn>
                                        <p:tgtEl>
                                          <p:spTgt spid="47168"/>
                                        </p:tgtEl>
                                        <p:attrNameLst>
                                          <p:attrName>style.visibility</p:attrName>
                                        </p:attrNameLst>
                                      </p:cBhvr>
                                      <p:to>
                                        <p:strVal val="hidden"/>
                                      </p:to>
                                    </p:se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1" presetClass="entr" presetSubtype="0" fill="hold" nodeType="clickEffect">
                                  <p:stCondLst>
                                    <p:cond delay="0"/>
                                  </p:stCondLst>
                                  <p:childTnLst>
                                    <p:set>
                                      <p:cBhvr>
                                        <p:cTn id="374" dur="1" fill="hold">
                                          <p:stCondLst>
                                            <p:cond delay="0"/>
                                          </p:stCondLst>
                                        </p:cTn>
                                        <p:tgtEl>
                                          <p:spTgt spid="47169"/>
                                        </p:tgtEl>
                                        <p:attrNameLst>
                                          <p:attrName>style.visibility</p:attrName>
                                        </p:attrNameLst>
                                      </p:cBhvr>
                                      <p:to>
                                        <p:strVal val="visible"/>
                                      </p:to>
                                    </p:set>
                                  </p:childTnLst>
                                </p:cTn>
                              </p:par>
                            </p:childTnLst>
                          </p:cTn>
                        </p:par>
                      </p:childTnLst>
                    </p:cTn>
                  </p:par>
                  <p:par>
                    <p:cTn id="375" fill="hold" nodeType="clickPar">
                      <p:stCondLst>
                        <p:cond delay="indefinite"/>
                      </p:stCondLst>
                      <p:childTnLst>
                        <p:par>
                          <p:cTn id="376" fill="hold" nodeType="withGroup">
                            <p:stCondLst>
                              <p:cond delay="0"/>
                            </p:stCondLst>
                            <p:childTnLst>
                              <p:par>
                                <p:cTn id="377" presetID="22" presetClass="exit" presetSubtype="4" fill="hold" nodeType="clickEffect">
                                  <p:stCondLst>
                                    <p:cond delay="0"/>
                                  </p:stCondLst>
                                  <p:childTnLst>
                                    <p:animEffect transition="out" filter="wipe(down)">
                                      <p:cBhvr>
                                        <p:cTn id="378" dur="500"/>
                                        <p:tgtEl>
                                          <p:spTgt spid="47169"/>
                                        </p:tgtEl>
                                      </p:cBhvr>
                                    </p:animEffect>
                                    <p:set>
                                      <p:cBhvr>
                                        <p:cTn id="379" dur="1" fill="hold">
                                          <p:stCondLst>
                                            <p:cond delay="499"/>
                                          </p:stCondLst>
                                        </p:cTn>
                                        <p:tgtEl>
                                          <p:spTgt spid="47169"/>
                                        </p:tgtEl>
                                        <p:attrNameLst>
                                          <p:attrName>style.visibility</p:attrName>
                                        </p:attrNameLst>
                                      </p:cBhvr>
                                      <p:to>
                                        <p:strVal val="hidden"/>
                                      </p:to>
                                    </p:se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22" presetClass="exit" presetSubtype="4" fill="hold" grpId="1" nodeType="clickEffect">
                                  <p:stCondLst>
                                    <p:cond delay="0"/>
                                  </p:stCondLst>
                                  <p:childTnLst>
                                    <p:animEffect transition="out" filter="wipe(down)">
                                      <p:cBhvr>
                                        <p:cTn id="383" dur="500"/>
                                        <p:tgtEl>
                                          <p:spTgt spid="47167"/>
                                        </p:tgtEl>
                                      </p:cBhvr>
                                    </p:animEffect>
                                    <p:set>
                                      <p:cBhvr>
                                        <p:cTn id="384" dur="1" fill="hold">
                                          <p:stCondLst>
                                            <p:cond delay="499"/>
                                          </p:stCondLst>
                                        </p:cTn>
                                        <p:tgtEl>
                                          <p:spTgt spid="47167"/>
                                        </p:tgtEl>
                                        <p:attrNameLst>
                                          <p:attrName>style.visibility</p:attrName>
                                        </p:attrNameLst>
                                      </p:cBhvr>
                                      <p:to>
                                        <p:strVal val="hidden"/>
                                      </p:to>
                                    </p:set>
                                  </p:childTnLst>
                                </p:cTn>
                              </p:par>
                            </p:childTnLst>
                          </p:cTn>
                        </p:par>
                      </p:childTnLst>
                    </p:cTn>
                  </p:par>
                  <p:par>
                    <p:cTn id="385" fill="hold" nodeType="clickPar">
                      <p:stCondLst>
                        <p:cond delay="indefinite"/>
                      </p:stCondLst>
                      <p:childTnLst>
                        <p:par>
                          <p:cTn id="386" fill="hold" nodeType="withGroup">
                            <p:stCondLst>
                              <p:cond delay="0"/>
                            </p:stCondLst>
                            <p:childTnLst>
                              <p:par>
                                <p:cTn id="387" presetID="1" presetClass="entr" presetSubtype="0" fill="hold" grpId="0" nodeType="clickEffect">
                                  <p:stCondLst>
                                    <p:cond delay="0"/>
                                  </p:stCondLst>
                                  <p:childTnLst>
                                    <p:set>
                                      <p:cBhvr>
                                        <p:cTn id="388" dur="1" fill="hold">
                                          <p:stCondLst>
                                            <p:cond delay="0"/>
                                          </p:stCondLst>
                                        </p:cTn>
                                        <p:tgtEl>
                                          <p:spTgt spid="47170"/>
                                        </p:tgtEl>
                                        <p:attrNameLst>
                                          <p:attrName>style.visibility</p:attrName>
                                        </p:attrNameLst>
                                      </p:cBhvr>
                                      <p:to>
                                        <p:strVal val="visible"/>
                                      </p:to>
                                    </p:se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22" presetClass="exit" presetSubtype="4" fill="hold" grpId="1" nodeType="clickEffect">
                                  <p:stCondLst>
                                    <p:cond delay="0"/>
                                  </p:stCondLst>
                                  <p:childTnLst>
                                    <p:animEffect transition="out" filter="wipe(down)">
                                      <p:cBhvr>
                                        <p:cTn id="392" dur="500"/>
                                        <p:tgtEl>
                                          <p:spTgt spid="47155"/>
                                        </p:tgtEl>
                                      </p:cBhvr>
                                    </p:animEffect>
                                    <p:set>
                                      <p:cBhvr>
                                        <p:cTn id="393" dur="1" fill="hold">
                                          <p:stCondLst>
                                            <p:cond delay="499"/>
                                          </p:stCondLst>
                                        </p:cTn>
                                        <p:tgtEl>
                                          <p:spTgt spid="47155"/>
                                        </p:tgtEl>
                                        <p:attrNameLst>
                                          <p:attrName>style.visibility</p:attrName>
                                        </p:attrNameLst>
                                      </p:cBhvr>
                                      <p:to>
                                        <p:strVal val="hidden"/>
                                      </p:to>
                                    </p:se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1" presetClass="entr" presetSubtype="0" fill="hold" grpId="0" nodeType="clickEffect">
                                  <p:stCondLst>
                                    <p:cond delay="0"/>
                                  </p:stCondLst>
                                  <p:childTnLst>
                                    <p:set>
                                      <p:cBhvr>
                                        <p:cTn id="397" dur="1" fill="hold">
                                          <p:stCondLst>
                                            <p:cond delay="0"/>
                                          </p:stCondLst>
                                        </p:cTn>
                                        <p:tgtEl>
                                          <p:spTgt spid="47171"/>
                                        </p:tgtEl>
                                        <p:attrNameLst>
                                          <p:attrName>style.visibility</p:attrName>
                                        </p:attrNameLst>
                                      </p:cBhvr>
                                      <p:to>
                                        <p:strVal val="visible"/>
                                      </p:to>
                                    </p:set>
                                  </p:childTnLst>
                                </p:cTn>
                              </p:par>
                            </p:childTnLst>
                          </p:cTn>
                        </p:par>
                      </p:childTnLst>
                    </p:cTn>
                  </p:par>
                  <p:par>
                    <p:cTn id="398" fill="hold" nodeType="clickPar">
                      <p:stCondLst>
                        <p:cond delay="indefinite"/>
                      </p:stCondLst>
                      <p:childTnLst>
                        <p:par>
                          <p:cTn id="399" fill="hold" nodeType="withGroup">
                            <p:stCondLst>
                              <p:cond delay="0"/>
                            </p:stCondLst>
                            <p:childTnLst>
                              <p:par>
                                <p:cTn id="400" presetID="1" presetClass="emph" presetSubtype="1" nodeType="clickEffect">
                                  <p:stCondLst>
                                    <p:cond delay="0"/>
                                  </p:stCondLst>
                                  <p:childTnLst>
                                    <p:set>
                                      <p:cBhvr>
                                        <p:cTn id="401" dur="indefinite"/>
                                        <p:tgtEl>
                                          <p:spTgt spid="47170"/>
                                        </p:tgtEl>
                                        <p:attrNameLst>
                                          <p:attrName>fillcolor</p:attrName>
                                        </p:attrNameLst>
                                      </p:cBhvr>
                                      <p:to>
                                        <p:clrVal>
                                          <a:srgbClr val="00CC00"/>
                                        </p:clrVal>
                                      </p:to>
                                    </p:set>
                                    <p:set>
                                      <p:cBhvr>
                                        <p:cTn id="402" dur="indefinite"/>
                                        <p:tgtEl>
                                          <p:spTgt spid="47170"/>
                                        </p:tgtEl>
                                        <p:attrNameLst>
                                          <p:attrName>fill.type</p:attrName>
                                        </p:attrNameLst>
                                      </p:cBhvr>
                                      <p:to>
                                        <p:strVal val="solid"/>
                                      </p:to>
                                    </p:set>
                                    <p:set>
                                      <p:cBhvr>
                                        <p:cTn id="403" dur="indefinite"/>
                                        <p:tgtEl>
                                          <p:spTgt spid="47170"/>
                                        </p:tgtEl>
                                        <p:attrNameLst>
                                          <p:attrName>fill.on</p:attrName>
                                        </p:attrNameLst>
                                      </p:cBhvr>
                                      <p:to>
                                        <p:strVal val="true"/>
                                      </p:to>
                                    </p:se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 presetClass="emph" presetSubtype="1" nodeType="clickEffect">
                                  <p:stCondLst>
                                    <p:cond delay="0"/>
                                  </p:stCondLst>
                                  <p:childTnLst>
                                    <p:set>
                                      <p:cBhvr>
                                        <p:cTn id="407" dur="indefinite"/>
                                        <p:tgtEl>
                                          <p:spTgt spid="47166"/>
                                        </p:tgtEl>
                                        <p:attrNameLst>
                                          <p:attrName>fillcolor</p:attrName>
                                        </p:attrNameLst>
                                      </p:cBhvr>
                                      <p:to>
                                        <p:clrVal>
                                          <a:srgbClr val="00CC00"/>
                                        </p:clrVal>
                                      </p:to>
                                    </p:set>
                                    <p:set>
                                      <p:cBhvr>
                                        <p:cTn id="408" dur="indefinite"/>
                                        <p:tgtEl>
                                          <p:spTgt spid="47166"/>
                                        </p:tgtEl>
                                        <p:attrNameLst>
                                          <p:attrName>fill.type</p:attrName>
                                        </p:attrNameLst>
                                      </p:cBhvr>
                                      <p:to>
                                        <p:strVal val="solid"/>
                                      </p:to>
                                    </p:set>
                                    <p:set>
                                      <p:cBhvr>
                                        <p:cTn id="409" dur="indefinite"/>
                                        <p:tgtEl>
                                          <p:spTgt spid="47166"/>
                                        </p:tgtEl>
                                        <p:attrNameLst>
                                          <p:attrName>fill.on</p:attrName>
                                        </p:attrNameLst>
                                      </p:cBhvr>
                                      <p:to>
                                        <p:strVal val="true"/>
                                      </p:to>
                                    </p:set>
                                  </p:childTnLst>
                                </p:cTn>
                              </p:par>
                            </p:childTnLst>
                          </p:cTn>
                        </p:par>
                      </p:childTnLst>
                    </p:cTn>
                  </p:par>
                  <p:par>
                    <p:cTn id="410" fill="hold" nodeType="clickPar">
                      <p:stCondLst>
                        <p:cond delay="indefinite"/>
                      </p:stCondLst>
                      <p:childTnLst>
                        <p:par>
                          <p:cTn id="411" fill="hold" nodeType="withGroup">
                            <p:stCondLst>
                              <p:cond delay="0"/>
                            </p:stCondLst>
                            <p:childTnLst>
                              <p:par>
                                <p:cTn id="412" presetID="3" presetClass="emph" presetSubtype="1" grpId="1" nodeType="clickEffect">
                                  <p:stCondLst>
                                    <p:cond delay="0"/>
                                  </p:stCondLst>
                                  <p:childTnLst>
                                    <p:set>
                                      <p:cBhvr override="childStyle">
                                        <p:cTn id="413" dur="indefinite"/>
                                        <p:tgtEl>
                                          <p:spTgt spid="47111">
                                            <p:txEl>
                                              <p:charRg st="4294967295" end="4294967295"/>
                                            </p:txEl>
                                          </p:spTgt>
                                        </p:tgtEl>
                                        <p:attrNameLst>
                                          <p:attrName>style.color</p:attrName>
                                        </p:attrNameLst>
                                      </p:cBhvr>
                                      <p:to>
                                        <p:clrVal>
                                          <a:srgbClr val="9900CC"/>
                                        </p:clrVal>
                                      </p:to>
                                    </p:se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1" presetClass="entr" presetSubtype="0" fill="hold" nodeType="clickEffect">
                                  <p:stCondLst>
                                    <p:cond delay="0"/>
                                  </p:stCondLst>
                                  <p:childTnLst>
                                    <p:set>
                                      <p:cBhvr>
                                        <p:cTn id="417" dur="1" fill="hold">
                                          <p:stCondLst>
                                            <p:cond delay="0"/>
                                          </p:stCondLst>
                                        </p:cTn>
                                        <p:tgtEl>
                                          <p:spTgt spid="47172"/>
                                        </p:tgtEl>
                                        <p:attrNameLst>
                                          <p:attrName>style.visibility</p:attrName>
                                        </p:attrNameLst>
                                      </p:cBhvr>
                                      <p:to>
                                        <p:strVal val="visible"/>
                                      </p:to>
                                    </p:set>
                                  </p:childTnLst>
                                </p:cTn>
                              </p:par>
                            </p:childTnLst>
                          </p:cTn>
                        </p:par>
                      </p:childTnLst>
                    </p:cTn>
                  </p:par>
                  <p:par>
                    <p:cTn id="418" fill="hold" nodeType="clickPar">
                      <p:stCondLst>
                        <p:cond delay="indefinite"/>
                      </p:stCondLst>
                      <p:childTnLst>
                        <p:par>
                          <p:cTn id="419" fill="hold" nodeType="withGroup">
                            <p:stCondLst>
                              <p:cond delay="0"/>
                            </p:stCondLst>
                            <p:childTnLst>
                              <p:par>
                                <p:cTn id="420" presetID="22" presetClass="exit" presetSubtype="4" fill="hold" nodeType="clickEffect">
                                  <p:stCondLst>
                                    <p:cond delay="0"/>
                                  </p:stCondLst>
                                  <p:childTnLst>
                                    <p:animEffect transition="out" filter="wipe(down)">
                                      <p:cBhvr>
                                        <p:cTn id="421" dur="500"/>
                                        <p:tgtEl>
                                          <p:spTgt spid="47172"/>
                                        </p:tgtEl>
                                      </p:cBhvr>
                                    </p:animEffect>
                                    <p:set>
                                      <p:cBhvr>
                                        <p:cTn id="422" dur="1" fill="hold">
                                          <p:stCondLst>
                                            <p:cond delay="499"/>
                                          </p:stCondLst>
                                        </p:cTn>
                                        <p:tgtEl>
                                          <p:spTgt spid="47172"/>
                                        </p:tgtEl>
                                        <p:attrNameLst>
                                          <p:attrName>style.visibility</p:attrName>
                                        </p:attrNameLst>
                                      </p:cBhvr>
                                      <p:to>
                                        <p:strVal val="hidden"/>
                                      </p:to>
                                    </p:set>
                                  </p:childTnLst>
                                </p:cTn>
                              </p:par>
                            </p:childTnLst>
                          </p:cTn>
                        </p:par>
                      </p:childTnLst>
                    </p:cTn>
                  </p:par>
                  <p:par>
                    <p:cTn id="423" fill="hold" nodeType="clickPar">
                      <p:stCondLst>
                        <p:cond delay="indefinite"/>
                      </p:stCondLst>
                      <p:childTnLst>
                        <p:par>
                          <p:cTn id="424" fill="hold" nodeType="withGroup">
                            <p:stCondLst>
                              <p:cond delay="0"/>
                            </p:stCondLst>
                            <p:childTnLst>
                              <p:par>
                                <p:cTn id="425" presetID="1" presetClass="entr" presetSubtype="0" fill="hold" nodeType="clickEffect">
                                  <p:stCondLst>
                                    <p:cond delay="0"/>
                                  </p:stCondLst>
                                  <p:childTnLst>
                                    <p:set>
                                      <p:cBhvr>
                                        <p:cTn id="426" dur="1" fill="hold">
                                          <p:stCondLst>
                                            <p:cond delay="0"/>
                                          </p:stCondLst>
                                        </p:cTn>
                                        <p:tgtEl>
                                          <p:spTgt spid="47173"/>
                                        </p:tgtEl>
                                        <p:attrNameLst>
                                          <p:attrName>style.visibility</p:attrName>
                                        </p:attrNameLst>
                                      </p:cBhvr>
                                      <p:to>
                                        <p:strVal val="visible"/>
                                      </p:to>
                                    </p:set>
                                  </p:childTnLst>
                                </p:cTn>
                              </p:par>
                            </p:childTnLst>
                          </p:cTn>
                        </p:par>
                      </p:childTnLst>
                    </p:cTn>
                  </p:par>
                  <p:par>
                    <p:cTn id="427" fill="hold" nodeType="clickPar">
                      <p:stCondLst>
                        <p:cond delay="indefinite"/>
                      </p:stCondLst>
                      <p:childTnLst>
                        <p:par>
                          <p:cTn id="428" fill="hold" nodeType="withGroup">
                            <p:stCondLst>
                              <p:cond delay="0"/>
                            </p:stCondLst>
                            <p:childTnLst>
                              <p:par>
                                <p:cTn id="429" presetID="22" presetClass="exit" presetSubtype="4" fill="hold" nodeType="clickEffect">
                                  <p:stCondLst>
                                    <p:cond delay="0"/>
                                  </p:stCondLst>
                                  <p:childTnLst>
                                    <p:animEffect transition="out" filter="wipe(down)">
                                      <p:cBhvr>
                                        <p:cTn id="430" dur="500"/>
                                        <p:tgtEl>
                                          <p:spTgt spid="47173"/>
                                        </p:tgtEl>
                                      </p:cBhvr>
                                    </p:animEffect>
                                    <p:set>
                                      <p:cBhvr>
                                        <p:cTn id="431" dur="1" fill="hold">
                                          <p:stCondLst>
                                            <p:cond delay="499"/>
                                          </p:stCondLst>
                                        </p:cTn>
                                        <p:tgtEl>
                                          <p:spTgt spid="47173"/>
                                        </p:tgtEl>
                                        <p:attrNameLst>
                                          <p:attrName>style.visibility</p:attrName>
                                        </p:attrNameLst>
                                      </p:cBhvr>
                                      <p:to>
                                        <p:strVal val="hidden"/>
                                      </p:to>
                                    </p:set>
                                  </p:childTnLst>
                                </p:cTn>
                              </p:par>
                            </p:childTnLst>
                          </p:cTn>
                        </p:par>
                      </p:childTnLst>
                    </p:cTn>
                  </p:par>
                  <p:par>
                    <p:cTn id="432" fill="hold" nodeType="clickPar">
                      <p:stCondLst>
                        <p:cond delay="indefinite"/>
                      </p:stCondLst>
                      <p:childTnLst>
                        <p:par>
                          <p:cTn id="433" fill="hold" nodeType="withGroup">
                            <p:stCondLst>
                              <p:cond delay="0"/>
                            </p:stCondLst>
                            <p:childTnLst>
                              <p:par>
                                <p:cTn id="434" presetID="22" presetClass="exit" presetSubtype="4" fill="hold" grpId="2" nodeType="clickEffect">
                                  <p:stCondLst>
                                    <p:cond delay="0"/>
                                  </p:stCondLst>
                                  <p:childTnLst>
                                    <p:animEffect transition="out" filter="wipe(down)">
                                      <p:cBhvr>
                                        <p:cTn id="435" dur="500"/>
                                        <p:tgtEl>
                                          <p:spTgt spid="47111"/>
                                        </p:tgtEl>
                                      </p:cBhvr>
                                    </p:animEffect>
                                    <p:set>
                                      <p:cBhvr>
                                        <p:cTn id="436" dur="1" fill="hold">
                                          <p:stCondLst>
                                            <p:cond delay="499"/>
                                          </p:stCondLst>
                                        </p:cTn>
                                        <p:tgtEl>
                                          <p:spTgt spid="47111"/>
                                        </p:tgtEl>
                                        <p:attrNameLst>
                                          <p:attrName>style.visibility</p:attrName>
                                        </p:attrNameLst>
                                      </p:cBhvr>
                                      <p:to>
                                        <p:strVal val="hidden"/>
                                      </p:to>
                                    </p:set>
                                  </p:childTnLst>
                                </p:cTn>
                              </p:par>
                            </p:childTnLst>
                          </p:cTn>
                        </p:par>
                      </p:childTnLst>
                    </p:cTn>
                  </p:par>
                  <p:par>
                    <p:cTn id="437" fill="hold" nodeType="clickPar">
                      <p:stCondLst>
                        <p:cond delay="indefinite"/>
                      </p:stCondLst>
                      <p:childTnLst>
                        <p:par>
                          <p:cTn id="438" fill="hold" nodeType="withGroup">
                            <p:stCondLst>
                              <p:cond delay="0"/>
                            </p:stCondLst>
                            <p:childTnLst>
                              <p:par>
                                <p:cTn id="439" presetID="1" presetClass="entr" presetSubtype="0" fill="hold" grpId="0" nodeType="clickEffect">
                                  <p:stCondLst>
                                    <p:cond delay="0"/>
                                  </p:stCondLst>
                                  <p:childTnLst>
                                    <p:set>
                                      <p:cBhvr>
                                        <p:cTn id="440" dur="1" fill="hold">
                                          <p:stCondLst>
                                            <p:cond delay="0"/>
                                          </p:stCondLst>
                                        </p:cTn>
                                        <p:tgtEl>
                                          <p:spTgt spid="47174"/>
                                        </p:tgtEl>
                                        <p:attrNameLst>
                                          <p:attrName>style.visibility</p:attrName>
                                        </p:attrNameLst>
                                      </p:cBhvr>
                                      <p:to>
                                        <p:strVal val="visible"/>
                                      </p:to>
                                    </p:set>
                                  </p:childTnLst>
                                </p:cTn>
                              </p:par>
                            </p:childTnLst>
                          </p:cTn>
                        </p:par>
                      </p:childTnLst>
                    </p:cTn>
                  </p:par>
                  <p:par>
                    <p:cTn id="441" fill="hold" nodeType="clickPar">
                      <p:stCondLst>
                        <p:cond delay="indefinite"/>
                      </p:stCondLst>
                      <p:childTnLst>
                        <p:par>
                          <p:cTn id="442" fill="hold" nodeType="withGroup">
                            <p:stCondLst>
                              <p:cond delay="0"/>
                            </p:stCondLst>
                            <p:childTnLst>
                              <p:par>
                                <p:cTn id="443" presetID="22" presetClass="exit" presetSubtype="4" fill="hold" grpId="2" nodeType="clickEffect">
                                  <p:stCondLst>
                                    <p:cond delay="0"/>
                                  </p:stCondLst>
                                  <p:childTnLst>
                                    <p:animEffect transition="out" filter="wipe(down)">
                                      <p:cBhvr>
                                        <p:cTn id="444" dur="500"/>
                                        <p:tgtEl>
                                          <p:spTgt spid="47114"/>
                                        </p:tgtEl>
                                      </p:cBhvr>
                                    </p:animEffect>
                                    <p:set>
                                      <p:cBhvr>
                                        <p:cTn id="445" dur="1" fill="hold">
                                          <p:stCondLst>
                                            <p:cond delay="499"/>
                                          </p:stCondLst>
                                        </p:cTn>
                                        <p:tgtEl>
                                          <p:spTgt spid="47114"/>
                                        </p:tgtEl>
                                        <p:attrNameLst>
                                          <p:attrName>style.visibility</p:attrName>
                                        </p:attrNameLst>
                                      </p:cBhvr>
                                      <p:to>
                                        <p:strVal val="hidden"/>
                                      </p:to>
                                    </p:set>
                                  </p:childTnLst>
                                </p:cTn>
                              </p:par>
                            </p:childTnLst>
                          </p:cTn>
                        </p:par>
                      </p:childTnLst>
                    </p:cTn>
                  </p:par>
                  <p:par>
                    <p:cTn id="446" fill="hold" nodeType="clickPar">
                      <p:stCondLst>
                        <p:cond delay="indefinite"/>
                      </p:stCondLst>
                      <p:childTnLst>
                        <p:par>
                          <p:cTn id="447" fill="hold" nodeType="withGroup">
                            <p:stCondLst>
                              <p:cond delay="0"/>
                            </p:stCondLst>
                            <p:childTnLst>
                              <p:par>
                                <p:cTn id="448" presetID="1" presetClass="entr" presetSubtype="0" fill="hold" grpId="0" nodeType="clickEffect">
                                  <p:stCondLst>
                                    <p:cond delay="0"/>
                                  </p:stCondLst>
                                  <p:childTnLst>
                                    <p:set>
                                      <p:cBhvr>
                                        <p:cTn id="449" dur="1" fill="hold">
                                          <p:stCondLst>
                                            <p:cond delay="0"/>
                                          </p:stCondLst>
                                        </p:cTn>
                                        <p:tgtEl>
                                          <p:spTgt spid="47175"/>
                                        </p:tgtEl>
                                        <p:attrNameLst>
                                          <p:attrName>style.visibility</p:attrName>
                                        </p:attrNameLst>
                                      </p:cBhvr>
                                      <p:to>
                                        <p:strVal val="visible"/>
                                      </p:to>
                                    </p:set>
                                  </p:childTnLst>
                                </p:cTn>
                              </p:par>
                            </p:childTnLst>
                          </p:cTn>
                        </p:par>
                      </p:childTnLst>
                    </p:cTn>
                  </p:par>
                  <p:par>
                    <p:cTn id="450" fill="hold" nodeType="clickPar">
                      <p:stCondLst>
                        <p:cond delay="indefinite"/>
                      </p:stCondLst>
                      <p:childTnLst>
                        <p:par>
                          <p:cTn id="451" fill="hold" nodeType="withGroup">
                            <p:stCondLst>
                              <p:cond delay="0"/>
                            </p:stCondLst>
                            <p:childTnLst>
                              <p:par>
                                <p:cTn id="452" presetID="1" presetClass="entr" presetSubtype="0" fill="hold" nodeType="clickEffect">
                                  <p:stCondLst>
                                    <p:cond delay="0"/>
                                  </p:stCondLst>
                                  <p:childTnLst>
                                    <p:set>
                                      <p:cBhvr>
                                        <p:cTn id="453" dur="1" fill="hold">
                                          <p:stCondLst>
                                            <p:cond delay="0"/>
                                          </p:stCondLst>
                                        </p:cTn>
                                        <p:tgtEl>
                                          <p:spTgt spid="47176"/>
                                        </p:tgtEl>
                                        <p:attrNameLst>
                                          <p:attrName>style.visibility</p:attrName>
                                        </p:attrNameLst>
                                      </p:cBhvr>
                                      <p:to>
                                        <p:strVal val="visible"/>
                                      </p:to>
                                    </p:se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22" presetClass="exit" presetSubtype="4" fill="hold" nodeType="clickEffect">
                                  <p:stCondLst>
                                    <p:cond delay="0"/>
                                  </p:stCondLst>
                                  <p:childTnLst>
                                    <p:animEffect transition="out" filter="wipe(down)">
                                      <p:cBhvr>
                                        <p:cTn id="457" dur="500"/>
                                        <p:tgtEl>
                                          <p:spTgt spid="47176"/>
                                        </p:tgtEl>
                                      </p:cBhvr>
                                    </p:animEffect>
                                    <p:set>
                                      <p:cBhvr>
                                        <p:cTn id="458" dur="1" fill="hold">
                                          <p:stCondLst>
                                            <p:cond delay="499"/>
                                          </p:stCondLst>
                                        </p:cTn>
                                        <p:tgtEl>
                                          <p:spTgt spid="47176"/>
                                        </p:tgtEl>
                                        <p:attrNameLst>
                                          <p:attrName>style.visibility</p:attrName>
                                        </p:attrNameLst>
                                      </p:cBhvr>
                                      <p:to>
                                        <p:strVal val="hidden"/>
                                      </p:to>
                                    </p:se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1" presetClass="entr" presetSubtype="0" fill="hold" nodeType="clickEffect">
                                  <p:stCondLst>
                                    <p:cond delay="0"/>
                                  </p:stCondLst>
                                  <p:childTnLst>
                                    <p:set>
                                      <p:cBhvr>
                                        <p:cTn id="462" dur="1" fill="hold">
                                          <p:stCondLst>
                                            <p:cond delay="0"/>
                                          </p:stCondLst>
                                        </p:cTn>
                                        <p:tgtEl>
                                          <p:spTgt spid="47177"/>
                                        </p:tgtEl>
                                        <p:attrNameLst>
                                          <p:attrName>style.visibility</p:attrName>
                                        </p:attrNameLst>
                                      </p:cBhvr>
                                      <p:to>
                                        <p:strVal val="visible"/>
                                      </p:to>
                                    </p:set>
                                  </p:childTnLst>
                                </p:cTn>
                              </p:par>
                            </p:childTnLst>
                          </p:cTn>
                        </p:par>
                      </p:childTnLst>
                    </p:cTn>
                  </p:par>
                  <p:par>
                    <p:cTn id="463" fill="hold" nodeType="clickPar">
                      <p:stCondLst>
                        <p:cond delay="indefinite"/>
                      </p:stCondLst>
                      <p:childTnLst>
                        <p:par>
                          <p:cTn id="464" fill="hold" nodeType="withGroup">
                            <p:stCondLst>
                              <p:cond delay="0"/>
                            </p:stCondLst>
                            <p:childTnLst>
                              <p:par>
                                <p:cTn id="465" presetID="22" presetClass="exit" presetSubtype="4" fill="hold" nodeType="clickEffect">
                                  <p:stCondLst>
                                    <p:cond delay="0"/>
                                  </p:stCondLst>
                                  <p:childTnLst>
                                    <p:animEffect transition="out" filter="wipe(down)">
                                      <p:cBhvr>
                                        <p:cTn id="466" dur="500"/>
                                        <p:tgtEl>
                                          <p:spTgt spid="47177"/>
                                        </p:tgtEl>
                                      </p:cBhvr>
                                    </p:animEffect>
                                    <p:set>
                                      <p:cBhvr>
                                        <p:cTn id="467" dur="1" fill="hold">
                                          <p:stCondLst>
                                            <p:cond delay="499"/>
                                          </p:stCondLst>
                                        </p:cTn>
                                        <p:tgtEl>
                                          <p:spTgt spid="47177"/>
                                        </p:tgtEl>
                                        <p:attrNameLst>
                                          <p:attrName>style.visibility</p:attrName>
                                        </p:attrNameLst>
                                      </p:cBhvr>
                                      <p:to>
                                        <p:strVal val="hidden"/>
                                      </p:to>
                                    </p:set>
                                  </p:childTnLst>
                                </p:cTn>
                              </p:par>
                            </p:childTnLst>
                          </p:cTn>
                        </p:par>
                      </p:childTnLst>
                    </p:cTn>
                  </p:par>
                  <p:par>
                    <p:cTn id="468" fill="hold" nodeType="clickPar">
                      <p:stCondLst>
                        <p:cond delay="indefinite"/>
                      </p:stCondLst>
                      <p:childTnLst>
                        <p:par>
                          <p:cTn id="469" fill="hold" nodeType="withGroup">
                            <p:stCondLst>
                              <p:cond delay="0"/>
                            </p:stCondLst>
                            <p:childTnLst>
                              <p:par>
                                <p:cTn id="470" presetID="22" presetClass="exit" presetSubtype="4" fill="hold" grpId="1" nodeType="clickEffect">
                                  <p:stCondLst>
                                    <p:cond delay="0"/>
                                  </p:stCondLst>
                                  <p:childTnLst>
                                    <p:animEffect transition="out" filter="wipe(down)">
                                      <p:cBhvr>
                                        <p:cTn id="471" dur="500"/>
                                        <p:tgtEl>
                                          <p:spTgt spid="47175"/>
                                        </p:tgtEl>
                                      </p:cBhvr>
                                    </p:animEffect>
                                    <p:set>
                                      <p:cBhvr>
                                        <p:cTn id="472" dur="1" fill="hold">
                                          <p:stCondLst>
                                            <p:cond delay="499"/>
                                          </p:stCondLst>
                                        </p:cTn>
                                        <p:tgtEl>
                                          <p:spTgt spid="47175"/>
                                        </p:tgtEl>
                                        <p:attrNameLst>
                                          <p:attrName>style.visibility</p:attrName>
                                        </p:attrNameLst>
                                      </p:cBhvr>
                                      <p:to>
                                        <p:strVal val="hidden"/>
                                      </p:to>
                                    </p:set>
                                  </p:childTnLst>
                                </p:cTn>
                              </p:par>
                            </p:childTnLst>
                          </p:cTn>
                        </p:par>
                      </p:childTnLst>
                    </p:cTn>
                  </p:par>
                  <p:par>
                    <p:cTn id="473" fill="hold" nodeType="clickPar">
                      <p:stCondLst>
                        <p:cond delay="indefinite"/>
                      </p:stCondLst>
                      <p:childTnLst>
                        <p:par>
                          <p:cTn id="474" fill="hold" nodeType="withGroup">
                            <p:stCondLst>
                              <p:cond delay="0"/>
                            </p:stCondLst>
                            <p:childTnLst>
                              <p:par>
                                <p:cTn id="475" presetID="1" presetClass="entr" presetSubtype="0" fill="hold" grpId="0" nodeType="clickEffect">
                                  <p:stCondLst>
                                    <p:cond delay="0"/>
                                  </p:stCondLst>
                                  <p:childTnLst>
                                    <p:set>
                                      <p:cBhvr>
                                        <p:cTn id="476" dur="1" fill="hold">
                                          <p:stCondLst>
                                            <p:cond delay="0"/>
                                          </p:stCondLst>
                                        </p:cTn>
                                        <p:tgtEl>
                                          <p:spTgt spid="47178"/>
                                        </p:tgtEl>
                                        <p:attrNameLst>
                                          <p:attrName>style.visibility</p:attrName>
                                        </p:attrNameLst>
                                      </p:cBhvr>
                                      <p:to>
                                        <p:strVal val="visible"/>
                                      </p:to>
                                    </p:set>
                                  </p:childTnLst>
                                </p:cTn>
                              </p:par>
                            </p:childTnLst>
                          </p:cTn>
                        </p:par>
                      </p:childTnLst>
                    </p:cTn>
                  </p:par>
                  <p:par>
                    <p:cTn id="477" fill="hold" nodeType="clickPar">
                      <p:stCondLst>
                        <p:cond delay="indefinite"/>
                      </p:stCondLst>
                      <p:childTnLst>
                        <p:par>
                          <p:cTn id="478" fill="hold" nodeType="withGroup">
                            <p:stCondLst>
                              <p:cond delay="0"/>
                            </p:stCondLst>
                            <p:childTnLst>
                              <p:par>
                                <p:cTn id="479" presetID="22" presetClass="exit" presetSubtype="4" fill="hold" grpId="1" nodeType="clickEffect">
                                  <p:stCondLst>
                                    <p:cond delay="0"/>
                                  </p:stCondLst>
                                  <p:childTnLst>
                                    <p:animEffect transition="out" filter="wipe(down)">
                                      <p:cBhvr>
                                        <p:cTn id="480" dur="500"/>
                                        <p:tgtEl>
                                          <p:spTgt spid="47122"/>
                                        </p:tgtEl>
                                      </p:cBhvr>
                                    </p:animEffect>
                                    <p:set>
                                      <p:cBhvr>
                                        <p:cTn id="481" dur="1" fill="hold">
                                          <p:stCondLst>
                                            <p:cond delay="499"/>
                                          </p:stCondLst>
                                        </p:cTn>
                                        <p:tgtEl>
                                          <p:spTgt spid="47122"/>
                                        </p:tgtEl>
                                        <p:attrNameLst>
                                          <p:attrName>style.visibility</p:attrName>
                                        </p:attrNameLst>
                                      </p:cBhvr>
                                      <p:to>
                                        <p:strVal val="hidden"/>
                                      </p:to>
                                    </p:set>
                                  </p:childTnLst>
                                </p:cTn>
                              </p:par>
                            </p:childTnLst>
                          </p:cTn>
                        </p:par>
                      </p:childTnLst>
                    </p:cTn>
                  </p:par>
                  <p:par>
                    <p:cTn id="482" fill="hold" nodeType="clickPar">
                      <p:stCondLst>
                        <p:cond delay="indefinite"/>
                      </p:stCondLst>
                      <p:childTnLst>
                        <p:par>
                          <p:cTn id="483" fill="hold" nodeType="withGroup">
                            <p:stCondLst>
                              <p:cond delay="0"/>
                            </p:stCondLst>
                            <p:childTnLst>
                              <p:par>
                                <p:cTn id="484" presetID="1" presetClass="entr" presetSubtype="0" fill="hold" grpId="0" nodeType="clickEffect">
                                  <p:stCondLst>
                                    <p:cond delay="0"/>
                                  </p:stCondLst>
                                  <p:childTnLst>
                                    <p:set>
                                      <p:cBhvr>
                                        <p:cTn id="485" dur="1" fill="hold">
                                          <p:stCondLst>
                                            <p:cond delay="0"/>
                                          </p:stCondLst>
                                        </p:cTn>
                                        <p:tgtEl>
                                          <p:spTgt spid="47179"/>
                                        </p:tgtEl>
                                        <p:attrNameLst>
                                          <p:attrName>style.visibility</p:attrName>
                                        </p:attrNameLst>
                                      </p:cBhvr>
                                      <p:to>
                                        <p:strVal val="visible"/>
                                      </p:to>
                                    </p:set>
                                  </p:childTnLst>
                                </p:cTn>
                              </p:par>
                            </p:childTnLst>
                          </p:cTn>
                        </p:par>
                      </p:childTnLst>
                    </p:cTn>
                  </p:par>
                  <p:par>
                    <p:cTn id="486" fill="hold" nodeType="clickPar">
                      <p:stCondLst>
                        <p:cond delay="indefinite"/>
                      </p:stCondLst>
                      <p:childTnLst>
                        <p:par>
                          <p:cTn id="487" fill="hold" nodeType="withGroup">
                            <p:stCondLst>
                              <p:cond delay="0"/>
                            </p:stCondLst>
                            <p:childTnLst>
                              <p:par>
                                <p:cTn id="488" presetID="1" presetClass="emph" presetSubtype="1" nodeType="clickEffect">
                                  <p:stCondLst>
                                    <p:cond delay="0"/>
                                  </p:stCondLst>
                                  <p:childTnLst>
                                    <p:set>
                                      <p:cBhvr>
                                        <p:cTn id="489" dur="indefinite"/>
                                        <p:tgtEl>
                                          <p:spTgt spid="47178"/>
                                        </p:tgtEl>
                                        <p:attrNameLst>
                                          <p:attrName>fillcolor</p:attrName>
                                        </p:attrNameLst>
                                      </p:cBhvr>
                                      <p:to>
                                        <p:clrVal>
                                          <a:srgbClr val="00CC00"/>
                                        </p:clrVal>
                                      </p:to>
                                    </p:set>
                                    <p:set>
                                      <p:cBhvr>
                                        <p:cTn id="490" dur="indefinite"/>
                                        <p:tgtEl>
                                          <p:spTgt spid="47178"/>
                                        </p:tgtEl>
                                        <p:attrNameLst>
                                          <p:attrName>fill.type</p:attrName>
                                        </p:attrNameLst>
                                      </p:cBhvr>
                                      <p:to>
                                        <p:strVal val="solid"/>
                                      </p:to>
                                    </p:set>
                                    <p:set>
                                      <p:cBhvr>
                                        <p:cTn id="491" dur="indefinite"/>
                                        <p:tgtEl>
                                          <p:spTgt spid="47178"/>
                                        </p:tgtEl>
                                        <p:attrNameLst>
                                          <p:attrName>fill.on</p:attrName>
                                        </p:attrNameLst>
                                      </p:cBhvr>
                                      <p:to>
                                        <p:strVal val="true"/>
                                      </p:to>
                                    </p:set>
                                  </p:childTnLst>
                                </p:cTn>
                              </p:par>
                            </p:childTnLst>
                          </p:cTn>
                        </p:par>
                      </p:childTnLst>
                    </p:cTn>
                  </p:par>
                  <p:par>
                    <p:cTn id="492" fill="hold" nodeType="clickPar">
                      <p:stCondLst>
                        <p:cond delay="indefinite"/>
                      </p:stCondLst>
                      <p:childTnLst>
                        <p:par>
                          <p:cTn id="493" fill="hold" nodeType="withGroup">
                            <p:stCondLst>
                              <p:cond delay="0"/>
                            </p:stCondLst>
                            <p:childTnLst>
                              <p:par>
                                <p:cTn id="494" presetID="1" presetClass="emph" presetSubtype="1" nodeType="clickEffect">
                                  <p:stCondLst>
                                    <p:cond delay="0"/>
                                  </p:stCondLst>
                                  <p:childTnLst>
                                    <p:set>
                                      <p:cBhvr>
                                        <p:cTn id="495" dur="indefinite"/>
                                        <p:tgtEl>
                                          <p:spTgt spid="47174"/>
                                        </p:tgtEl>
                                        <p:attrNameLst>
                                          <p:attrName>fillcolor</p:attrName>
                                        </p:attrNameLst>
                                      </p:cBhvr>
                                      <p:to>
                                        <p:clrVal>
                                          <a:srgbClr val="00CC00"/>
                                        </p:clrVal>
                                      </p:to>
                                    </p:set>
                                    <p:set>
                                      <p:cBhvr>
                                        <p:cTn id="496" dur="indefinite"/>
                                        <p:tgtEl>
                                          <p:spTgt spid="47174"/>
                                        </p:tgtEl>
                                        <p:attrNameLst>
                                          <p:attrName>fill.type</p:attrName>
                                        </p:attrNameLst>
                                      </p:cBhvr>
                                      <p:to>
                                        <p:strVal val="solid"/>
                                      </p:to>
                                    </p:set>
                                    <p:set>
                                      <p:cBhvr>
                                        <p:cTn id="497" dur="indefinite"/>
                                        <p:tgtEl>
                                          <p:spTgt spid="47174"/>
                                        </p:tgtEl>
                                        <p:attrNameLst>
                                          <p:attrName>fill.on</p:attrName>
                                        </p:attrNameLst>
                                      </p:cBhvr>
                                      <p:to>
                                        <p:strVal val="true"/>
                                      </p:to>
                                    </p:set>
                                  </p:childTnLst>
                                </p:cTn>
                              </p:par>
                            </p:childTnLst>
                          </p:cTn>
                        </p:par>
                      </p:childTnLst>
                    </p:cTn>
                  </p:par>
                  <p:par>
                    <p:cTn id="498" fill="hold" nodeType="clickPar">
                      <p:stCondLst>
                        <p:cond delay="indefinite"/>
                      </p:stCondLst>
                      <p:childTnLst>
                        <p:par>
                          <p:cTn id="499" fill="hold" nodeType="withGroup">
                            <p:stCondLst>
                              <p:cond delay="0"/>
                            </p:stCondLst>
                            <p:childTnLst>
                              <p:par>
                                <p:cTn id="500" presetID="3" presetClass="emph" presetSubtype="1" grpId="1" nodeType="clickEffect">
                                  <p:stCondLst>
                                    <p:cond delay="0"/>
                                  </p:stCondLst>
                                  <p:childTnLst>
                                    <p:set>
                                      <p:cBhvr override="childStyle">
                                        <p:cTn id="501" dur="indefinite"/>
                                        <p:tgtEl>
                                          <p:spTgt spid="47108">
                                            <p:txEl>
                                              <p:charRg st="4294967295" end="4294967295"/>
                                            </p:txEl>
                                          </p:spTgt>
                                        </p:tgtEl>
                                        <p:attrNameLst>
                                          <p:attrName>style.color</p:attrName>
                                        </p:attrNameLst>
                                      </p:cBhvr>
                                      <p:to>
                                        <p:clrVal>
                                          <a:srgbClr val="9900CC"/>
                                        </p:clrVal>
                                      </p:to>
                                    </p:set>
                                  </p:childTnLst>
                                </p:cTn>
                              </p:par>
                            </p:childTnLst>
                          </p:cTn>
                        </p:par>
                      </p:childTnLst>
                    </p:cTn>
                  </p:par>
                  <p:par>
                    <p:cTn id="502" fill="hold" nodeType="clickPar">
                      <p:stCondLst>
                        <p:cond delay="indefinite"/>
                      </p:stCondLst>
                      <p:childTnLst>
                        <p:par>
                          <p:cTn id="503" fill="hold" nodeType="withGroup">
                            <p:stCondLst>
                              <p:cond delay="0"/>
                            </p:stCondLst>
                            <p:childTnLst>
                              <p:par>
                                <p:cTn id="504" presetID="1" presetClass="entr" presetSubtype="0" fill="hold" nodeType="clickEffect">
                                  <p:stCondLst>
                                    <p:cond delay="0"/>
                                  </p:stCondLst>
                                  <p:childTnLst>
                                    <p:set>
                                      <p:cBhvr>
                                        <p:cTn id="505" dur="1" fill="hold">
                                          <p:stCondLst>
                                            <p:cond delay="0"/>
                                          </p:stCondLst>
                                        </p:cTn>
                                        <p:tgtEl>
                                          <p:spTgt spid="47180"/>
                                        </p:tgtEl>
                                        <p:attrNameLst>
                                          <p:attrName>style.visibility</p:attrName>
                                        </p:attrNameLst>
                                      </p:cBhvr>
                                      <p:to>
                                        <p:strVal val="visible"/>
                                      </p:to>
                                    </p:set>
                                  </p:childTnLst>
                                </p:cTn>
                              </p:par>
                            </p:childTnLst>
                          </p:cTn>
                        </p:par>
                      </p:childTnLst>
                    </p:cTn>
                  </p:par>
                  <p:par>
                    <p:cTn id="506" fill="hold" nodeType="clickPar">
                      <p:stCondLst>
                        <p:cond delay="indefinite"/>
                      </p:stCondLst>
                      <p:childTnLst>
                        <p:par>
                          <p:cTn id="507" fill="hold" nodeType="withGroup">
                            <p:stCondLst>
                              <p:cond delay="0"/>
                            </p:stCondLst>
                            <p:childTnLst>
                              <p:par>
                                <p:cTn id="508" presetID="22" presetClass="exit" presetSubtype="4" fill="hold" nodeType="clickEffect">
                                  <p:stCondLst>
                                    <p:cond delay="0"/>
                                  </p:stCondLst>
                                  <p:childTnLst>
                                    <p:animEffect transition="out" filter="wipe(down)">
                                      <p:cBhvr>
                                        <p:cTn id="509" dur="500"/>
                                        <p:tgtEl>
                                          <p:spTgt spid="47180"/>
                                        </p:tgtEl>
                                      </p:cBhvr>
                                    </p:animEffect>
                                    <p:set>
                                      <p:cBhvr>
                                        <p:cTn id="510" dur="1" fill="hold">
                                          <p:stCondLst>
                                            <p:cond delay="499"/>
                                          </p:stCondLst>
                                        </p:cTn>
                                        <p:tgtEl>
                                          <p:spTgt spid="47180"/>
                                        </p:tgtEl>
                                        <p:attrNameLst>
                                          <p:attrName>style.visibility</p:attrName>
                                        </p:attrNameLst>
                                      </p:cBhvr>
                                      <p:to>
                                        <p:strVal val="hidden"/>
                                      </p:to>
                                    </p:set>
                                  </p:childTnLst>
                                </p:cTn>
                              </p:par>
                            </p:childTnLst>
                          </p:cTn>
                        </p:par>
                      </p:childTnLst>
                    </p:cTn>
                  </p:par>
                  <p:par>
                    <p:cTn id="511" fill="hold" nodeType="clickPar">
                      <p:stCondLst>
                        <p:cond delay="indefinite"/>
                      </p:stCondLst>
                      <p:childTnLst>
                        <p:par>
                          <p:cTn id="512" fill="hold" nodeType="withGroup">
                            <p:stCondLst>
                              <p:cond delay="0"/>
                            </p:stCondLst>
                            <p:childTnLst>
                              <p:par>
                                <p:cTn id="513" presetID="1" presetClass="entr" presetSubtype="0" fill="hold" nodeType="clickEffect">
                                  <p:stCondLst>
                                    <p:cond delay="0"/>
                                  </p:stCondLst>
                                  <p:childTnLst>
                                    <p:set>
                                      <p:cBhvr>
                                        <p:cTn id="514" dur="1" fill="hold">
                                          <p:stCondLst>
                                            <p:cond delay="0"/>
                                          </p:stCondLst>
                                        </p:cTn>
                                        <p:tgtEl>
                                          <p:spTgt spid="47181"/>
                                        </p:tgtEl>
                                        <p:attrNameLst>
                                          <p:attrName>style.visibility</p:attrName>
                                        </p:attrNameLst>
                                      </p:cBhvr>
                                      <p:to>
                                        <p:strVal val="visible"/>
                                      </p:to>
                                    </p:set>
                                  </p:childTnLst>
                                </p:cTn>
                              </p:par>
                            </p:childTnLst>
                          </p:cTn>
                        </p:par>
                      </p:childTnLst>
                    </p:cTn>
                  </p:par>
                  <p:par>
                    <p:cTn id="515" fill="hold" nodeType="clickPar">
                      <p:stCondLst>
                        <p:cond delay="indefinite"/>
                      </p:stCondLst>
                      <p:childTnLst>
                        <p:par>
                          <p:cTn id="516" fill="hold" nodeType="withGroup">
                            <p:stCondLst>
                              <p:cond delay="0"/>
                            </p:stCondLst>
                            <p:childTnLst>
                              <p:par>
                                <p:cTn id="517" presetID="22" presetClass="exit" presetSubtype="4" fill="hold" nodeType="clickEffect">
                                  <p:stCondLst>
                                    <p:cond delay="0"/>
                                  </p:stCondLst>
                                  <p:childTnLst>
                                    <p:animEffect transition="out" filter="wipe(down)">
                                      <p:cBhvr>
                                        <p:cTn id="518" dur="500"/>
                                        <p:tgtEl>
                                          <p:spTgt spid="47181"/>
                                        </p:tgtEl>
                                      </p:cBhvr>
                                    </p:animEffect>
                                    <p:set>
                                      <p:cBhvr>
                                        <p:cTn id="519" dur="1" fill="hold">
                                          <p:stCondLst>
                                            <p:cond delay="499"/>
                                          </p:stCondLst>
                                        </p:cTn>
                                        <p:tgtEl>
                                          <p:spTgt spid="47181"/>
                                        </p:tgtEl>
                                        <p:attrNameLst>
                                          <p:attrName>style.visibility</p:attrName>
                                        </p:attrNameLst>
                                      </p:cBhvr>
                                      <p:to>
                                        <p:strVal val="hidden"/>
                                      </p:to>
                                    </p:set>
                                  </p:childTnLst>
                                </p:cTn>
                              </p:par>
                            </p:childTnLst>
                          </p:cTn>
                        </p:par>
                      </p:childTnLst>
                    </p:cTn>
                  </p:par>
                  <p:par>
                    <p:cTn id="520" fill="hold" nodeType="clickPar">
                      <p:stCondLst>
                        <p:cond delay="indefinite"/>
                      </p:stCondLst>
                      <p:childTnLst>
                        <p:par>
                          <p:cTn id="521" fill="hold" nodeType="withGroup">
                            <p:stCondLst>
                              <p:cond delay="0"/>
                            </p:stCondLst>
                            <p:childTnLst>
                              <p:par>
                                <p:cTn id="522" presetID="22" presetClass="exit" presetSubtype="4" fill="hold" grpId="2" nodeType="clickEffect">
                                  <p:stCondLst>
                                    <p:cond delay="0"/>
                                  </p:stCondLst>
                                  <p:childTnLst>
                                    <p:animEffect transition="out" filter="wipe(down)">
                                      <p:cBhvr>
                                        <p:cTn id="523" dur="500"/>
                                        <p:tgtEl>
                                          <p:spTgt spid="47108"/>
                                        </p:tgtEl>
                                      </p:cBhvr>
                                    </p:animEffect>
                                    <p:set>
                                      <p:cBhvr>
                                        <p:cTn id="524" dur="1" fill="hold">
                                          <p:stCondLst>
                                            <p:cond delay="499"/>
                                          </p:stCondLst>
                                        </p:cTn>
                                        <p:tgtEl>
                                          <p:spTgt spid="47108"/>
                                        </p:tgtEl>
                                        <p:attrNameLst>
                                          <p:attrName>style.visibility</p:attrName>
                                        </p:attrNameLst>
                                      </p:cBhvr>
                                      <p:to>
                                        <p:strVal val="hidden"/>
                                      </p:to>
                                    </p:set>
                                  </p:childTnLst>
                                </p:cTn>
                              </p:par>
                            </p:childTnLst>
                          </p:cTn>
                        </p:par>
                      </p:childTnLst>
                    </p:cTn>
                  </p:par>
                  <p:par>
                    <p:cTn id="525" fill="hold" nodeType="clickPar">
                      <p:stCondLst>
                        <p:cond delay="indefinite"/>
                      </p:stCondLst>
                      <p:childTnLst>
                        <p:par>
                          <p:cTn id="526" fill="hold" nodeType="withGroup">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47182"/>
                                        </p:tgtEl>
                                        <p:attrNameLst>
                                          <p:attrName>style.visibility</p:attrName>
                                        </p:attrNameLst>
                                      </p:cBhvr>
                                      <p:to>
                                        <p:strVal val="visible"/>
                                      </p:to>
                                    </p:set>
                                  </p:childTnLst>
                                </p:cTn>
                              </p:par>
                            </p:childTnLst>
                          </p:cTn>
                        </p:par>
                      </p:childTnLst>
                    </p:cTn>
                  </p:par>
                  <p:par>
                    <p:cTn id="529" fill="hold" nodeType="clickPar">
                      <p:stCondLst>
                        <p:cond delay="indefinite"/>
                      </p:stCondLst>
                      <p:childTnLst>
                        <p:par>
                          <p:cTn id="530" fill="hold" nodeType="withGroup">
                            <p:stCondLst>
                              <p:cond delay="0"/>
                            </p:stCondLst>
                            <p:childTnLst>
                              <p:par>
                                <p:cTn id="531" presetID="22" presetClass="exit" presetSubtype="4" fill="hold" grpId="0" nodeType="clickEffect">
                                  <p:stCondLst>
                                    <p:cond delay="0"/>
                                  </p:stCondLst>
                                  <p:childTnLst>
                                    <p:animEffect transition="out" filter="wipe(down)">
                                      <p:cBhvr>
                                        <p:cTn id="532" dur="500"/>
                                        <p:tgtEl>
                                          <p:spTgt spid="47166"/>
                                        </p:tgtEl>
                                      </p:cBhvr>
                                    </p:animEffect>
                                    <p:set>
                                      <p:cBhvr>
                                        <p:cTn id="533" dur="1" fill="hold">
                                          <p:stCondLst>
                                            <p:cond delay="499"/>
                                          </p:stCondLst>
                                        </p:cTn>
                                        <p:tgtEl>
                                          <p:spTgt spid="47166"/>
                                        </p:tgtEl>
                                        <p:attrNameLst>
                                          <p:attrName>style.visibility</p:attrName>
                                        </p:attrNameLst>
                                      </p:cBhvr>
                                      <p:to>
                                        <p:strVal val="hidden"/>
                                      </p:to>
                                    </p:set>
                                  </p:childTnLst>
                                </p:cTn>
                              </p:par>
                            </p:childTnLst>
                          </p:cTn>
                        </p:par>
                      </p:childTnLst>
                    </p:cTn>
                  </p:par>
                  <p:par>
                    <p:cTn id="534" fill="hold">
                      <p:stCondLst>
                        <p:cond delay="indefinite"/>
                      </p:stCondLst>
                      <p:childTnLst>
                        <p:par>
                          <p:cTn id="535" fill="hold">
                            <p:stCondLst>
                              <p:cond delay="0"/>
                            </p:stCondLst>
                            <p:childTnLst>
                              <p:par>
                                <p:cTn id="536" presetID="1" presetClass="exit" presetSubtype="0" fill="hold" grpId="2" nodeType="clickEffect">
                                  <p:stCondLst>
                                    <p:cond delay="0"/>
                                  </p:stCondLst>
                                  <p:childTnLst>
                                    <p:set>
                                      <p:cBhvr>
                                        <p:cTn id="537" dur="1" fill="hold">
                                          <p:stCondLst>
                                            <p:cond delay="0"/>
                                          </p:stCondLst>
                                        </p:cTn>
                                        <p:tgtEl>
                                          <p:spTgt spid="47126"/>
                                        </p:tgtEl>
                                        <p:attrNameLst>
                                          <p:attrName>style.visibility</p:attrName>
                                        </p:attrNameLst>
                                      </p:cBhvr>
                                      <p:to>
                                        <p:strVal val="hidden"/>
                                      </p:to>
                                    </p:set>
                                  </p:childTnLst>
                                </p:cTn>
                              </p:par>
                            </p:childTnLst>
                          </p:cTn>
                        </p:par>
                      </p:childTnLst>
                    </p:cTn>
                  </p:par>
                  <p:par>
                    <p:cTn id="538" fill="hold" nodeType="clickPar">
                      <p:stCondLst>
                        <p:cond delay="indefinite"/>
                      </p:stCondLst>
                      <p:childTnLst>
                        <p:par>
                          <p:cTn id="539" fill="hold" nodeType="withGroup">
                            <p:stCondLst>
                              <p:cond delay="0"/>
                            </p:stCondLst>
                            <p:childTnLst>
                              <p:par>
                                <p:cTn id="540" presetID="1" presetClass="entr" presetSubtype="0" fill="hold" grpId="0" nodeType="clickEffect">
                                  <p:stCondLst>
                                    <p:cond delay="0"/>
                                  </p:stCondLst>
                                  <p:childTnLst>
                                    <p:set>
                                      <p:cBhvr>
                                        <p:cTn id="541" dur="1" fill="hold">
                                          <p:stCondLst>
                                            <p:cond delay="0"/>
                                          </p:stCondLst>
                                        </p:cTn>
                                        <p:tgtEl>
                                          <p:spTgt spid="47183"/>
                                        </p:tgtEl>
                                        <p:attrNameLst>
                                          <p:attrName>style.visibility</p:attrName>
                                        </p:attrNameLst>
                                      </p:cBhvr>
                                      <p:to>
                                        <p:strVal val="visible"/>
                                      </p:to>
                                    </p:set>
                                  </p:childTnLst>
                                </p:cTn>
                              </p:par>
                            </p:childTnLst>
                          </p:cTn>
                        </p:par>
                      </p:childTnLst>
                    </p:cTn>
                  </p:par>
                  <p:par>
                    <p:cTn id="542" fill="hold" nodeType="clickPar">
                      <p:stCondLst>
                        <p:cond delay="indefinite"/>
                      </p:stCondLst>
                      <p:childTnLst>
                        <p:par>
                          <p:cTn id="543" fill="hold" nodeType="withGroup">
                            <p:stCondLst>
                              <p:cond delay="0"/>
                            </p:stCondLst>
                            <p:childTnLst>
                              <p:par>
                                <p:cTn id="544" presetID="1" presetClass="entr" presetSubtype="0" fill="hold" nodeType="clickEffect">
                                  <p:stCondLst>
                                    <p:cond delay="0"/>
                                  </p:stCondLst>
                                  <p:childTnLst>
                                    <p:set>
                                      <p:cBhvr>
                                        <p:cTn id="545" dur="1" fill="hold">
                                          <p:stCondLst>
                                            <p:cond delay="0"/>
                                          </p:stCondLst>
                                        </p:cTn>
                                        <p:tgtEl>
                                          <p:spTgt spid="47184"/>
                                        </p:tgtEl>
                                        <p:attrNameLst>
                                          <p:attrName>style.visibility</p:attrName>
                                        </p:attrNameLst>
                                      </p:cBhvr>
                                      <p:to>
                                        <p:strVal val="visible"/>
                                      </p:to>
                                    </p:set>
                                  </p:childTnLst>
                                </p:cTn>
                              </p:par>
                            </p:childTnLst>
                          </p:cTn>
                        </p:par>
                      </p:childTnLst>
                    </p:cTn>
                  </p:par>
                  <p:par>
                    <p:cTn id="546" fill="hold" nodeType="clickPar">
                      <p:stCondLst>
                        <p:cond delay="indefinite"/>
                      </p:stCondLst>
                      <p:childTnLst>
                        <p:par>
                          <p:cTn id="547" fill="hold" nodeType="withGroup">
                            <p:stCondLst>
                              <p:cond delay="0"/>
                            </p:stCondLst>
                            <p:childTnLst>
                              <p:par>
                                <p:cTn id="548" presetID="22" presetClass="exit" presetSubtype="4" fill="hold" nodeType="clickEffect">
                                  <p:stCondLst>
                                    <p:cond delay="0"/>
                                  </p:stCondLst>
                                  <p:childTnLst>
                                    <p:animEffect transition="out" filter="wipe(down)">
                                      <p:cBhvr>
                                        <p:cTn id="549" dur="500"/>
                                        <p:tgtEl>
                                          <p:spTgt spid="47184"/>
                                        </p:tgtEl>
                                      </p:cBhvr>
                                    </p:animEffect>
                                    <p:set>
                                      <p:cBhvr>
                                        <p:cTn id="550" dur="1" fill="hold">
                                          <p:stCondLst>
                                            <p:cond delay="499"/>
                                          </p:stCondLst>
                                        </p:cTn>
                                        <p:tgtEl>
                                          <p:spTgt spid="47184"/>
                                        </p:tgtEl>
                                        <p:attrNameLst>
                                          <p:attrName>style.visibility</p:attrName>
                                        </p:attrNameLst>
                                      </p:cBhvr>
                                      <p:to>
                                        <p:strVal val="hidden"/>
                                      </p:to>
                                    </p:set>
                                  </p:childTnLst>
                                </p:cTn>
                              </p:par>
                            </p:childTnLst>
                          </p:cTn>
                        </p:par>
                      </p:childTnLst>
                    </p:cTn>
                  </p:par>
                  <p:par>
                    <p:cTn id="551" fill="hold" nodeType="clickPar">
                      <p:stCondLst>
                        <p:cond delay="indefinite"/>
                      </p:stCondLst>
                      <p:childTnLst>
                        <p:par>
                          <p:cTn id="552" fill="hold" nodeType="withGroup">
                            <p:stCondLst>
                              <p:cond delay="0"/>
                            </p:stCondLst>
                            <p:childTnLst>
                              <p:par>
                                <p:cTn id="553" presetID="1" presetClass="entr" presetSubtype="0" fill="hold" nodeType="clickEffect">
                                  <p:stCondLst>
                                    <p:cond delay="0"/>
                                  </p:stCondLst>
                                  <p:childTnLst>
                                    <p:set>
                                      <p:cBhvr>
                                        <p:cTn id="554" dur="1" fill="hold">
                                          <p:stCondLst>
                                            <p:cond delay="0"/>
                                          </p:stCondLst>
                                        </p:cTn>
                                        <p:tgtEl>
                                          <p:spTgt spid="47185"/>
                                        </p:tgtEl>
                                        <p:attrNameLst>
                                          <p:attrName>style.visibility</p:attrName>
                                        </p:attrNameLst>
                                      </p:cBhvr>
                                      <p:to>
                                        <p:strVal val="visible"/>
                                      </p:to>
                                    </p:set>
                                  </p:childTnLst>
                                </p:cTn>
                              </p:par>
                            </p:childTnLst>
                          </p:cTn>
                        </p:par>
                      </p:childTnLst>
                    </p:cTn>
                  </p:par>
                  <p:par>
                    <p:cTn id="555" fill="hold" nodeType="clickPar">
                      <p:stCondLst>
                        <p:cond delay="indefinite"/>
                      </p:stCondLst>
                      <p:childTnLst>
                        <p:par>
                          <p:cTn id="556" fill="hold" nodeType="withGroup">
                            <p:stCondLst>
                              <p:cond delay="0"/>
                            </p:stCondLst>
                            <p:childTnLst>
                              <p:par>
                                <p:cTn id="557" presetID="22" presetClass="exit" presetSubtype="4" fill="hold" nodeType="clickEffect">
                                  <p:stCondLst>
                                    <p:cond delay="0"/>
                                  </p:stCondLst>
                                  <p:childTnLst>
                                    <p:animEffect transition="out" filter="wipe(down)">
                                      <p:cBhvr>
                                        <p:cTn id="558" dur="500"/>
                                        <p:tgtEl>
                                          <p:spTgt spid="47185"/>
                                        </p:tgtEl>
                                      </p:cBhvr>
                                    </p:animEffect>
                                    <p:set>
                                      <p:cBhvr>
                                        <p:cTn id="559" dur="1" fill="hold">
                                          <p:stCondLst>
                                            <p:cond delay="499"/>
                                          </p:stCondLst>
                                        </p:cTn>
                                        <p:tgtEl>
                                          <p:spTgt spid="47185"/>
                                        </p:tgtEl>
                                        <p:attrNameLst>
                                          <p:attrName>style.visibility</p:attrName>
                                        </p:attrNameLst>
                                      </p:cBhvr>
                                      <p:to>
                                        <p:strVal val="hidden"/>
                                      </p:to>
                                    </p:set>
                                  </p:childTnLst>
                                </p:cTn>
                              </p:par>
                            </p:childTnLst>
                          </p:cTn>
                        </p:par>
                      </p:childTnLst>
                    </p:cTn>
                  </p:par>
                  <p:par>
                    <p:cTn id="560" fill="hold" nodeType="clickPar">
                      <p:stCondLst>
                        <p:cond delay="indefinite"/>
                      </p:stCondLst>
                      <p:childTnLst>
                        <p:par>
                          <p:cTn id="561" fill="hold" nodeType="withGroup">
                            <p:stCondLst>
                              <p:cond delay="0"/>
                            </p:stCondLst>
                            <p:childTnLst>
                              <p:par>
                                <p:cTn id="562" presetID="22" presetClass="exit" presetSubtype="4" fill="hold" grpId="1" nodeType="clickEffect">
                                  <p:stCondLst>
                                    <p:cond delay="0"/>
                                  </p:stCondLst>
                                  <p:childTnLst>
                                    <p:animEffect transition="out" filter="wipe(down)">
                                      <p:cBhvr>
                                        <p:cTn id="563" dur="500"/>
                                        <p:tgtEl>
                                          <p:spTgt spid="47183"/>
                                        </p:tgtEl>
                                      </p:cBhvr>
                                    </p:animEffect>
                                    <p:set>
                                      <p:cBhvr>
                                        <p:cTn id="564" dur="1" fill="hold">
                                          <p:stCondLst>
                                            <p:cond delay="499"/>
                                          </p:stCondLst>
                                        </p:cTn>
                                        <p:tgtEl>
                                          <p:spTgt spid="47183"/>
                                        </p:tgtEl>
                                        <p:attrNameLst>
                                          <p:attrName>style.visibility</p:attrName>
                                        </p:attrNameLst>
                                      </p:cBhvr>
                                      <p:to>
                                        <p:strVal val="hidden"/>
                                      </p:to>
                                    </p:set>
                                  </p:childTnLst>
                                </p:cTn>
                              </p:par>
                            </p:childTnLst>
                          </p:cTn>
                        </p:par>
                      </p:childTnLst>
                    </p:cTn>
                  </p:par>
                  <p:par>
                    <p:cTn id="565" fill="hold" nodeType="clickPar">
                      <p:stCondLst>
                        <p:cond delay="indefinite"/>
                      </p:stCondLst>
                      <p:childTnLst>
                        <p:par>
                          <p:cTn id="566" fill="hold" nodeType="withGroup">
                            <p:stCondLst>
                              <p:cond delay="0"/>
                            </p:stCondLst>
                            <p:childTnLst>
                              <p:par>
                                <p:cTn id="567" presetID="1" presetClass="entr" presetSubtype="0" fill="hold" grpId="0" nodeType="clickEffect">
                                  <p:stCondLst>
                                    <p:cond delay="0"/>
                                  </p:stCondLst>
                                  <p:childTnLst>
                                    <p:set>
                                      <p:cBhvr>
                                        <p:cTn id="568" dur="1" fill="hold">
                                          <p:stCondLst>
                                            <p:cond delay="0"/>
                                          </p:stCondLst>
                                        </p:cTn>
                                        <p:tgtEl>
                                          <p:spTgt spid="47186"/>
                                        </p:tgtEl>
                                        <p:attrNameLst>
                                          <p:attrName>style.visibility</p:attrName>
                                        </p:attrNameLst>
                                      </p:cBhvr>
                                      <p:to>
                                        <p:strVal val="visible"/>
                                      </p:to>
                                    </p:set>
                                  </p:childTnLst>
                                </p:cTn>
                              </p:par>
                            </p:childTnLst>
                          </p:cTn>
                        </p:par>
                      </p:childTnLst>
                    </p:cTn>
                  </p:par>
                  <p:par>
                    <p:cTn id="569" fill="hold" nodeType="clickPar">
                      <p:stCondLst>
                        <p:cond delay="indefinite"/>
                      </p:stCondLst>
                      <p:childTnLst>
                        <p:par>
                          <p:cTn id="570" fill="hold" nodeType="withGroup">
                            <p:stCondLst>
                              <p:cond delay="0"/>
                            </p:stCondLst>
                            <p:childTnLst>
                              <p:par>
                                <p:cTn id="571" presetID="22" presetClass="exit" presetSubtype="4" fill="hold" grpId="1" nodeType="clickEffect">
                                  <p:stCondLst>
                                    <p:cond delay="0"/>
                                  </p:stCondLst>
                                  <p:childTnLst>
                                    <p:animEffect transition="out" filter="wipe(down)">
                                      <p:cBhvr>
                                        <p:cTn id="572" dur="500"/>
                                        <p:tgtEl>
                                          <p:spTgt spid="47158"/>
                                        </p:tgtEl>
                                      </p:cBhvr>
                                    </p:animEffect>
                                    <p:set>
                                      <p:cBhvr>
                                        <p:cTn id="573" dur="1" fill="hold">
                                          <p:stCondLst>
                                            <p:cond delay="499"/>
                                          </p:stCondLst>
                                        </p:cTn>
                                        <p:tgtEl>
                                          <p:spTgt spid="47158"/>
                                        </p:tgtEl>
                                        <p:attrNameLst>
                                          <p:attrName>style.visibility</p:attrName>
                                        </p:attrNameLst>
                                      </p:cBhvr>
                                      <p:to>
                                        <p:strVal val="hidden"/>
                                      </p:to>
                                    </p:set>
                                  </p:childTnLst>
                                </p:cTn>
                              </p:par>
                            </p:childTnLst>
                          </p:cTn>
                        </p:par>
                      </p:childTnLst>
                    </p:cTn>
                  </p:par>
                  <p:par>
                    <p:cTn id="574" fill="hold" nodeType="clickPar">
                      <p:stCondLst>
                        <p:cond delay="indefinite"/>
                      </p:stCondLst>
                      <p:childTnLst>
                        <p:par>
                          <p:cTn id="575" fill="hold" nodeType="withGroup">
                            <p:stCondLst>
                              <p:cond delay="0"/>
                            </p:stCondLst>
                            <p:childTnLst>
                              <p:par>
                                <p:cTn id="576" presetID="1" presetClass="entr" presetSubtype="0" fill="hold" grpId="0" nodeType="clickEffect">
                                  <p:stCondLst>
                                    <p:cond delay="0"/>
                                  </p:stCondLst>
                                  <p:childTnLst>
                                    <p:set>
                                      <p:cBhvr>
                                        <p:cTn id="577" dur="1" fill="hold">
                                          <p:stCondLst>
                                            <p:cond delay="0"/>
                                          </p:stCondLst>
                                        </p:cTn>
                                        <p:tgtEl>
                                          <p:spTgt spid="47187"/>
                                        </p:tgtEl>
                                        <p:attrNameLst>
                                          <p:attrName>style.visibility</p:attrName>
                                        </p:attrNameLst>
                                      </p:cBhvr>
                                      <p:to>
                                        <p:strVal val="visible"/>
                                      </p:to>
                                    </p:set>
                                  </p:childTnLst>
                                </p:cTn>
                              </p:par>
                            </p:childTnLst>
                          </p:cTn>
                        </p:par>
                      </p:childTnLst>
                    </p:cTn>
                  </p:par>
                  <p:par>
                    <p:cTn id="578" fill="hold" nodeType="clickPar">
                      <p:stCondLst>
                        <p:cond delay="indefinite"/>
                      </p:stCondLst>
                      <p:childTnLst>
                        <p:par>
                          <p:cTn id="579" fill="hold" nodeType="withGroup">
                            <p:stCondLst>
                              <p:cond delay="0"/>
                            </p:stCondLst>
                            <p:childTnLst>
                              <p:par>
                                <p:cTn id="580" presetID="1" presetClass="entr" presetSubtype="0" fill="hold" nodeType="clickEffect">
                                  <p:stCondLst>
                                    <p:cond delay="0"/>
                                  </p:stCondLst>
                                  <p:childTnLst>
                                    <p:set>
                                      <p:cBhvr>
                                        <p:cTn id="581" dur="1" fill="hold">
                                          <p:stCondLst>
                                            <p:cond delay="0"/>
                                          </p:stCondLst>
                                        </p:cTn>
                                        <p:tgtEl>
                                          <p:spTgt spid="47188"/>
                                        </p:tgtEl>
                                        <p:attrNameLst>
                                          <p:attrName>style.visibility</p:attrName>
                                        </p:attrNameLst>
                                      </p:cBhvr>
                                      <p:to>
                                        <p:strVal val="visible"/>
                                      </p:to>
                                    </p:set>
                                  </p:childTnLst>
                                </p:cTn>
                              </p:par>
                            </p:childTnLst>
                          </p:cTn>
                        </p:par>
                      </p:childTnLst>
                    </p:cTn>
                  </p:par>
                  <p:par>
                    <p:cTn id="582" fill="hold" nodeType="clickPar">
                      <p:stCondLst>
                        <p:cond delay="indefinite"/>
                      </p:stCondLst>
                      <p:childTnLst>
                        <p:par>
                          <p:cTn id="583" fill="hold" nodeType="withGroup">
                            <p:stCondLst>
                              <p:cond delay="0"/>
                            </p:stCondLst>
                            <p:childTnLst>
                              <p:par>
                                <p:cTn id="584" presetID="22" presetClass="exit" presetSubtype="4" fill="hold" nodeType="clickEffect">
                                  <p:stCondLst>
                                    <p:cond delay="0"/>
                                  </p:stCondLst>
                                  <p:childTnLst>
                                    <p:animEffect transition="out" filter="wipe(down)">
                                      <p:cBhvr>
                                        <p:cTn id="585" dur="500"/>
                                        <p:tgtEl>
                                          <p:spTgt spid="47188"/>
                                        </p:tgtEl>
                                      </p:cBhvr>
                                    </p:animEffect>
                                    <p:set>
                                      <p:cBhvr>
                                        <p:cTn id="586" dur="1" fill="hold">
                                          <p:stCondLst>
                                            <p:cond delay="499"/>
                                          </p:stCondLst>
                                        </p:cTn>
                                        <p:tgtEl>
                                          <p:spTgt spid="47188"/>
                                        </p:tgtEl>
                                        <p:attrNameLst>
                                          <p:attrName>style.visibility</p:attrName>
                                        </p:attrNameLst>
                                      </p:cBhvr>
                                      <p:to>
                                        <p:strVal val="hidden"/>
                                      </p:to>
                                    </p:set>
                                  </p:childTnLst>
                                </p:cTn>
                              </p:par>
                            </p:childTnLst>
                          </p:cTn>
                        </p:par>
                      </p:childTnLst>
                    </p:cTn>
                  </p:par>
                  <p:par>
                    <p:cTn id="587" fill="hold" nodeType="clickPar">
                      <p:stCondLst>
                        <p:cond delay="indefinite"/>
                      </p:stCondLst>
                      <p:childTnLst>
                        <p:par>
                          <p:cTn id="588" fill="hold" nodeType="withGroup">
                            <p:stCondLst>
                              <p:cond delay="0"/>
                            </p:stCondLst>
                            <p:childTnLst>
                              <p:par>
                                <p:cTn id="589" presetID="1" presetClass="entr" presetSubtype="0" fill="hold" nodeType="clickEffect">
                                  <p:stCondLst>
                                    <p:cond delay="0"/>
                                  </p:stCondLst>
                                  <p:childTnLst>
                                    <p:set>
                                      <p:cBhvr>
                                        <p:cTn id="590" dur="1" fill="hold">
                                          <p:stCondLst>
                                            <p:cond delay="0"/>
                                          </p:stCondLst>
                                        </p:cTn>
                                        <p:tgtEl>
                                          <p:spTgt spid="47189"/>
                                        </p:tgtEl>
                                        <p:attrNameLst>
                                          <p:attrName>style.visibility</p:attrName>
                                        </p:attrNameLst>
                                      </p:cBhvr>
                                      <p:to>
                                        <p:strVal val="visible"/>
                                      </p:to>
                                    </p:set>
                                  </p:childTnLst>
                                </p:cTn>
                              </p:par>
                            </p:childTnLst>
                          </p:cTn>
                        </p:par>
                      </p:childTnLst>
                    </p:cTn>
                  </p:par>
                  <p:par>
                    <p:cTn id="591" fill="hold" nodeType="clickPar">
                      <p:stCondLst>
                        <p:cond delay="indefinite"/>
                      </p:stCondLst>
                      <p:childTnLst>
                        <p:par>
                          <p:cTn id="592" fill="hold" nodeType="withGroup">
                            <p:stCondLst>
                              <p:cond delay="0"/>
                            </p:stCondLst>
                            <p:childTnLst>
                              <p:par>
                                <p:cTn id="593" presetID="22" presetClass="exit" presetSubtype="4" fill="hold" nodeType="clickEffect">
                                  <p:stCondLst>
                                    <p:cond delay="0"/>
                                  </p:stCondLst>
                                  <p:childTnLst>
                                    <p:animEffect transition="out" filter="wipe(down)">
                                      <p:cBhvr>
                                        <p:cTn id="594" dur="500"/>
                                        <p:tgtEl>
                                          <p:spTgt spid="47189"/>
                                        </p:tgtEl>
                                      </p:cBhvr>
                                    </p:animEffect>
                                    <p:set>
                                      <p:cBhvr>
                                        <p:cTn id="595" dur="1" fill="hold">
                                          <p:stCondLst>
                                            <p:cond delay="499"/>
                                          </p:stCondLst>
                                        </p:cTn>
                                        <p:tgtEl>
                                          <p:spTgt spid="47189"/>
                                        </p:tgtEl>
                                        <p:attrNameLst>
                                          <p:attrName>style.visibility</p:attrName>
                                        </p:attrNameLst>
                                      </p:cBhvr>
                                      <p:to>
                                        <p:strVal val="hidden"/>
                                      </p:to>
                                    </p:set>
                                  </p:childTnLst>
                                </p:cTn>
                              </p:par>
                            </p:childTnLst>
                          </p:cTn>
                        </p:par>
                      </p:childTnLst>
                    </p:cTn>
                  </p:par>
                  <p:par>
                    <p:cTn id="596" fill="hold" nodeType="clickPar">
                      <p:stCondLst>
                        <p:cond delay="indefinite"/>
                      </p:stCondLst>
                      <p:childTnLst>
                        <p:par>
                          <p:cTn id="597" fill="hold" nodeType="withGroup">
                            <p:stCondLst>
                              <p:cond delay="0"/>
                            </p:stCondLst>
                            <p:childTnLst>
                              <p:par>
                                <p:cTn id="598" presetID="22" presetClass="exit" presetSubtype="4" fill="hold" grpId="1" nodeType="clickEffect">
                                  <p:stCondLst>
                                    <p:cond delay="0"/>
                                  </p:stCondLst>
                                  <p:childTnLst>
                                    <p:animEffect transition="out" filter="wipe(down)">
                                      <p:cBhvr>
                                        <p:cTn id="599" dur="500"/>
                                        <p:tgtEl>
                                          <p:spTgt spid="47187"/>
                                        </p:tgtEl>
                                      </p:cBhvr>
                                    </p:animEffect>
                                    <p:set>
                                      <p:cBhvr>
                                        <p:cTn id="600" dur="1" fill="hold">
                                          <p:stCondLst>
                                            <p:cond delay="499"/>
                                          </p:stCondLst>
                                        </p:cTn>
                                        <p:tgtEl>
                                          <p:spTgt spid="47187"/>
                                        </p:tgtEl>
                                        <p:attrNameLst>
                                          <p:attrName>style.visibility</p:attrName>
                                        </p:attrNameLst>
                                      </p:cBhvr>
                                      <p:to>
                                        <p:strVal val="hidden"/>
                                      </p:to>
                                    </p:set>
                                  </p:childTnLst>
                                </p:cTn>
                              </p:par>
                            </p:childTnLst>
                          </p:cTn>
                        </p:par>
                      </p:childTnLst>
                    </p:cTn>
                  </p:par>
                  <p:par>
                    <p:cTn id="601" fill="hold" nodeType="clickPar">
                      <p:stCondLst>
                        <p:cond delay="indefinite"/>
                      </p:stCondLst>
                      <p:childTnLst>
                        <p:par>
                          <p:cTn id="602" fill="hold" nodeType="withGroup">
                            <p:stCondLst>
                              <p:cond delay="0"/>
                            </p:stCondLst>
                            <p:childTnLst>
                              <p:par>
                                <p:cTn id="603" presetID="1" presetClass="entr" presetSubtype="0" fill="hold" grpId="0" nodeType="clickEffect">
                                  <p:stCondLst>
                                    <p:cond delay="0"/>
                                  </p:stCondLst>
                                  <p:childTnLst>
                                    <p:set>
                                      <p:cBhvr>
                                        <p:cTn id="604" dur="1" fill="hold">
                                          <p:stCondLst>
                                            <p:cond delay="0"/>
                                          </p:stCondLst>
                                        </p:cTn>
                                        <p:tgtEl>
                                          <p:spTgt spid="47190"/>
                                        </p:tgtEl>
                                        <p:attrNameLst>
                                          <p:attrName>style.visibility</p:attrName>
                                        </p:attrNameLst>
                                      </p:cBhvr>
                                      <p:to>
                                        <p:strVal val="visible"/>
                                      </p:to>
                                    </p:set>
                                  </p:childTnLst>
                                </p:cTn>
                              </p:par>
                            </p:childTnLst>
                          </p:cTn>
                        </p:par>
                      </p:childTnLst>
                    </p:cTn>
                  </p:par>
                  <p:par>
                    <p:cTn id="605" fill="hold" nodeType="clickPar">
                      <p:stCondLst>
                        <p:cond delay="indefinite"/>
                      </p:stCondLst>
                      <p:childTnLst>
                        <p:par>
                          <p:cTn id="606" fill="hold" nodeType="withGroup">
                            <p:stCondLst>
                              <p:cond delay="0"/>
                            </p:stCondLst>
                            <p:childTnLst>
                              <p:par>
                                <p:cTn id="607" presetID="22" presetClass="exit" presetSubtype="4" fill="hold" grpId="1" nodeType="clickEffect">
                                  <p:stCondLst>
                                    <p:cond delay="0"/>
                                  </p:stCondLst>
                                  <p:childTnLst>
                                    <p:animEffect transition="out" filter="wipe(down)">
                                      <p:cBhvr>
                                        <p:cTn id="608" dur="500"/>
                                        <p:tgtEl>
                                          <p:spTgt spid="47124"/>
                                        </p:tgtEl>
                                      </p:cBhvr>
                                    </p:animEffect>
                                    <p:set>
                                      <p:cBhvr>
                                        <p:cTn id="609" dur="1" fill="hold">
                                          <p:stCondLst>
                                            <p:cond delay="499"/>
                                          </p:stCondLst>
                                        </p:cTn>
                                        <p:tgtEl>
                                          <p:spTgt spid="47124"/>
                                        </p:tgtEl>
                                        <p:attrNameLst>
                                          <p:attrName>style.visibility</p:attrName>
                                        </p:attrNameLst>
                                      </p:cBhvr>
                                      <p:to>
                                        <p:strVal val="hidden"/>
                                      </p:to>
                                    </p:set>
                                  </p:childTnLst>
                                </p:cTn>
                              </p:par>
                            </p:childTnLst>
                          </p:cTn>
                        </p:par>
                      </p:childTnLst>
                    </p:cTn>
                  </p:par>
                  <p:par>
                    <p:cTn id="610" fill="hold" nodeType="clickPar">
                      <p:stCondLst>
                        <p:cond delay="indefinite"/>
                      </p:stCondLst>
                      <p:childTnLst>
                        <p:par>
                          <p:cTn id="611" fill="hold" nodeType="withGroup">
                            <p:stCondLst>
                              <p:cond delay="0"/>
                            </p:stCondLst>
                            <p:childTnLst>
                              <p:par>
                                <p:cTn id="612" presetID="1" presetClass="entr" presetSubtype="0" fill="hold" grpId="0" nodeType="clickEffect">
                                  <p:stCondLst>
                                    <p:cond delay="0"/>
                                  </p:stCondLst>
                                  <p:childTnLst>
                                    <p:set>
                                      <p:cBhvr>
                                        <p:cTn id="613" dur="1" fill="hold">
                                          <p:stCondLst>
                                            <p:cond delay="0"/>
                                          </p:stCondLst>
                                        </p:cTn>
                                        <p:tgtEl>
                                          <p:spTgt spid="47191"/>
                                        </p:tgtEl>
                                        <p:attrNameLst>
                                          <p:attrName>style.visibility</p:attrName>
                                        </p:attrNameLst>
                                      </p:cBhvr>
                                      <p:to>
                                        <p:strVal val="visible"/>
                                      </p:to>
                                    </p:set>
                                  </p:childTnLst>
                                </p:cTn>
                              </p:par>
                            </p:childTnLst>
                          </p:cTn>
                        </p:par>
                      </p:childTnLst>
                    </p:cTn>
                  </p:par>
                  <p:par>
                    <p:cTn id="614" fill="hold" nodeType="clickPar">
                      <p:stCondLst>
                        <p:cond delay="indefinite"/>
                      </p:stCondLst>
                      <p:childTnLst>
                        <p:par>
                          <p:cTn id="615" fill="hold" nodeType="withGroup">
                            <p:stCondLst>
                              <p:cond delay="0"/>
                            </p:stCondLst>
                            <p:childTnLst>
                              <p:par>
                                <p:cTn id="616" presetID="1" presetClass="emph" presetSubtype="1" nodeType="clickEffect">
                                  <p:stCondLst>
                                    <p:cond delay="0"/>
                                  </p:stCondLst>
                                  <p:childTnLst>
                                    <p:set>
                                      <p:cBhvr>
                                        <p:cTn id="617" dur="indefinite"/>
                                        <p:tgtEl>
                                          <p:spTgt spid="47190"/>
                                        </p:tgtEl>
                                        <p:attrNameLst>
                                          <p:attrName>fillcolor</p:attrName>
                                        </p:attrNameLst>
                                      </p:cBhvr>
                                      <p:to>
                                        <p:clrVal>
                                          <a:srgbClr val="00CC00"/>
                                        </p:clrVal>
                                      </p:to>
                                    </p:set>
                                    <p:set>
                                      <p:cBhvr>
                                        <p:cTn id="618" dur="indefinite"/>
                                        <p:tgtEl>
                                          <p:spTgt spid="47190"/>
                                        </p:tgtEl>
                                        <p:attrNameLst>
                                          <p:attrName>fill.type</p:attrName>
                                        </p:attrNameLst>
                                      </p:cBhvr>
                                      <p:to>
                                        <p:strVal val="solid"/>
                                      </p:to>
                                    </p:set>
                                    <p:set>
                                      <p:cBhvr>
                                        <p:cTn id="619" dur="indefinite"/>
                                        <p:tgtEl>
                                          <p:spTgt spid="47190"/>
                                        </p:tgtEl>
                                        <p:attrNameLst>
                                          <p:attrName>fill.on</p:attrName>
                                        </p:attrNameLst>
                                      </p:cBhvr>
                                      <p:to>
                                        <p:strVal val="true"/>
                                      </p:to>
                                    </p:set>
                                  </p:childTnLst>
                                </p:cTn>
                              </p:par>
                            </p:childTnLst>
                          </p:cTn>
                        </p:par>
                      </p:childTnLst>
                    </p:cTn>
                  </p:par>
                  <p:par>
                    <p:cTn id="620" fill="hold" nodeType="clickPar">
                      <p:stCondLst>
                        <p:cond delay="indefinite"/>
                      </p:stCondLst>
                      <p:childTnLst>
                        <p:par>
                          <p:cTn id="621" fill="hold" nodeType="withGroup">
                            <p:stCondLst>
                              <p:cond delay="0"/>
                            </p:stCondLst>
                            <p:childTnLst>
                              <p:par>
                                <p:cTn id="622" presetID="1" presetClass="emph" presetSubtype="1" nodeType="clickEffect">
                                  <p:stCondLst>
                                    <p:cond delay="0"/>
                                  </p:stCondLst>
                                  <p:childTnLst>
                                    <p:set>
                                      <p:cBhvr>
                                        <p:cTn id="623" dur="indefinite"/>
                                        <p:tgtEl>
                                          <p:spTgt spid="47186"/>
                                        </p:tgtEl>
                                        <p:attrNameLst>
                                          <p:attrName>fillcolor</p:attrName>
                                        </p:attrNameLst>
                                      </p:cBhvr>
                                      <p:to>
                                        <p:clrVal>
                                          <a:srgbClr val="00CC00"/>
                                        </p:clrVal>
                                      </p:to>
                                    </p:set>
                                    <p:set>
                                      <p:cBhvr>
                                        <p:cTn id="624" dur="indefinite"/>
                                        <p:tgtEl>
                                          <p:spTgt spid="47186"/>
                                        </p:tgtEl>
                                        <p:attrNameLst>
                                          <p:attrName>fill.type</p:attrName>
                                        </p:attrNameLst>
                                      </p:cBhvr>
                                      <p:to>
                                        <p:strVal val="solid"/>
                                      </p:to>
                                    </p:set>
                                    <p:set>
                                      <p:cBhvr>
                                        <p:cTn id="625" dur="indefinite"/>
                                        <p:tgtEl>
                                          <p:spTgt spid="47186"/>
                                        </p:tgtEl>
                                        <p:attrNameLst>
                                          <p:attrName>fill.on</p:attrName>
                                        </p:attrNameLst>
                                      </p:cBhvr>
                                      <p:to>
                                        <p:strVal val="true"/>
                                      </p:to>
                                    </p:set>
                                  </p:childTnLst>
                                </p:cTn>
                              </p:par>
                            </p:childTnLst>
                          </p:cTn>
                        </p:par>
                      </p:childTnLst>
                    </p:cTn>
                  </p:par>
                  <p:par>
                    <p:cTn id="626" fill="hold" nodeType="clickPar">
                      <p:stCondLst>
                        <p:cond delay="indefinite"/>
                      </p:stCondLst>
                      <p:childTnLst>
                        <p:par>
                          <p:cTn id="627" fill="hold" nodeType="withGroup">
                            <p:stCondLst>
                              <p:cond delay="0"/>
                            </p:stCondLst>
                            <p:childTnLst>
                              <p:par>
                                <p:cTn id="628" presetID="1" presetClass="emph" presetSubtype="1" nodeType="clickEffect">
                                  <p:stCondLst>
                                    <p:cond delay="0"/>
                                  </p:stCondLst>
                                  <p:childTnLst>
                                    <p:set>
                                      <p:cBhvr>
                                        <p:cTn id="629" dur="indefinite"/>
                                        <p:tgtEl>
                                          <p:spTgt spid="47182"/>
                                        </p:tgtEl>
                                        <p:attrNameLst>
                                          <p:attrName>fillcolor</p:attrName>
                                        </p:attrNameLst>
                                      </p:cBhvr>
                                      <p:to>
                                        <p:clrVal>
                                          <a:srgbClr val="00CC00"/>
                                        </p:clrVal>
                                      </p:to>
                                    </p:set>
                                    <p:set>
                                      <p:cBhvr>
                                        <p:cTn id="630" dur="indefinite"/>
                                        <p:tgtEl>
                                          <p:spTgt spid="47182"/>
                                        </p:tgtEl>
                                        <p:attrNameLst>
                                          <p:attrName>fill.type</p:attrName>
                                        </p:attrNameLst>
                                      </p:cBhvr>
                                      <p:to>
                                        <p:strVal val="solid"/>
                                      </p:to>
                                    </p:set>
                                    <p:set>
                                      <p:cBhvr>
                                        <p:cTn id="631" dur="indefinite"/>
                                        <p:tgtEl>
                                          <p:spTgt spid="47182"/>
                                        </p:tgtEl>
                                        <p:attrNameLst>
                                          <p:attrName>fill.on</p:attrName>
                                        </p:attrNameLst>
                                      </p:cBhvr>
                                      <p:to>
                                        <p:strVal val="true"/>
                                      </p:to>
                                    </p:set>
                                  </p:childTnLst>
                                </p:cTn>
                              </p:par>
                            </p:childTnLst>
                          </p:cTn>
                        </p:par>
                      </p:childTnLst>
                    </p:cTn>
                  </p:par>
                  <p:par>
                    <p:cTn id="632" fill="hold" nodeType="clickPar">
                      <p:stCondLst>
                        <p:cond delay="indefinite"/>
                      </p:stCondLst>
                      <p:childTnLst>
                        <p:par>
                          <p:cTn id="633" fill="hold" nodeType="withGroup">
                            <p:stCondLst>
                              <p:cond delay="0"/>
                            </p:stCondLst>
                            <p:childTnLst>
                              <p:par>
                                <p:cTn id="634" presetID="1" presetClass="entr" presetSubtype="0" fill="hold" grpId="0" nodeType="clickEffect">
                                  <p:stCondLst>
                                    <p:cond delay="0"/>
                                  </p:stCondLst>
                                  <p:childTnLst>
                                    <p:set>
                                      <p:cBhvr>
                                        <p:cTn id="635" dur="1" fill="hold">
                                          <p:stCondLst>
                                            <p:cond delay="0"/>
                                          </p:stCondLst>
                                        </p:cTn>
                                        <p:tgtEl>
                                          <p:spTgt spid="47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4" grpId="0" autoUpdateAnimBg="0"/>
      <p:bldP spid="47170" grpId="0" animBg="1" autoUpdateAnimBg="0"/>
      <p:bldP spid="47108" grpId="0" animBg="1" autoUpdateAnimBg="0"/>
      <p:bldP spid="47108" grpId="1" autoUpdateAnimBg="0"/>
      <p:bldP spid="47108" grpId="2" animBg="1" autoUpdateAnimBg="0"/>
      <p:bldP spid="47111" grpId="0" animBg="1" autoUpdateAnimBg="0"/>
      <p:bldP spid="47111" grpId="1" autoUpdateAnimBg="0"/>
      <p:bldP spid="47111" grpId="2" animBg="1" autoUpdateAnimBg="0"/>
      <p:bldP spid="47112" grpId="0" animBg="1" autoUpdateAnimBg="0"/>
      <p:bldP spid="47112" grpId="1" autoUpdateAnimBg="0"/>
      <p:bldP spid="47112" grpId="2" animBg="1" autoUpdateAnimBg="0"/>
      <p:bldP spid="47113" grpId="0" animBg="1" autoUpdateAnimBg="0"/>
      <p:bldP spid="47113" grpId="1" autoUpdateAnimBg="0"/>
      <p:bldP spid="47113" grpId="2" animBg="1" autoUpdateAnimBg="0"/>
      <p:bldP spid="47114" grpId="0" animBg="1" autoUpdateAnimBg="0"/>
      <p:bldP spid="47114" grpId="1" autoUpdateAnimBg="0"/>
      <p:bldP spid="47114" grpId="2" animBg="1" autoUpdateAnimBg="0"/>
      <p:bldP spid="47118" grpId="0" animBg="1" autoUpdateAnimBg="0"/>
      <p:bldP spid="47118" grpId="1" autoUpdateAnimBg="0"/>
      <p:bldP spid="47118" grpId="2" animBg="1" autoUpdateAnimBg="0"/>
      <p:bldP spid="47120" grpId="0" animBg="1" autoUpdateAnimBg="0"/>
      <p:bldP spid="47121" grpId="0" animBg="1" autoUpdateAnimBg="0"/>
      <p:bldP spid="47121" grpId="1" animBg="1" autoUpdateAnimBg="0"/>
      <p:bldP spid="47122" grpId="0" animBg="1" autoUpdateAnimBg="0"/>
      <p:bldP spid="47122" grpId="1" animBg="1" autoUpdateAnimBg="0"/>
      <p:bldP spid="47123" grpId="0" animBg="1" autoUpdateAnimBg="0"/>
      <p:bldP spid="47124" grpId="0" animBg="1" autoUpdateAnimBg="0"/>
      <p:bldP spid="47124" grpId="1" animBg="1" autoUpdateAnimBg="0"/>
      <p:bldP spid="47125" grpId="0" animBg="1" autoUpdateAnimBg="0"/>
      <p:bldP spid="47125" grpId="1" animBg="1" autoUpdateAnimBg="0"/>
      <p:bldP spid="47126" grpId="0" animBg="1" autoUpdateAnimBg="0"/>
      <p:bldP spid="47126" grpId="1" animBg="1" autoUpdateAnimBg="0"/>
      <p:bldP spid="47126" grpId="2" animBg="1"/>
      <p:bldP spid="47127" grpId="0" animBg="1" autoUpdateAnimBg="0"/>
      <p:bldP spid="47137" grpId="0" autoUpdateAnimBg="0"/>
      <p:bldP spid="47138" grpId="0" autoUpdateAnimBg="0"/>
      <p:bldP spid="47139" grpId="0" autoUpdateAnimBg="0"/>
      <p:bldP spid="47140" grpId="0" autoUpdateAnimBg="0"/>
      <p:bldP spid="47141" grpId="0" autoUpdateAnimBg="0"/>
      <p:bldP spid="47142" grpId="0" autoUpdateAnimBg="0"/>
      <p:bldP spid="47143" grpId="0" autoUpdateAnimBg="0"/>
      <p:bldP spid="47144" grpId="0" autoUpdateAnimBg="0"/>
      <p:bldP spid="47145" grpId="0" autoUpdateAnimBg="0"/>
      <p:bldP spid="47146" grpId="0" autoUpdateAnimBg="0"/>
      <p:bldP spid="47147" grpId="0" autoUpdateAnimBg="0"/>
      <p:bldP spid="47148" grpId="0" autoUpdateAnimBg="0"/>
      <p:bldP spid="47149" grpId="0" autoUpdateAnimBg="0"/>
      <p:bldP spid="47150" grpId="0" autoUpdateAnimBg="0"/>
      <p:bldP spid="47151" grpId="0" autoUpdateAnimBg="0"/>
      <p:bldP spid="47155" grpId="0" animBg="1" autoUpdateAnimBg="0"/>
      <p:bldP spid="47155" grpId="1" animBg="1" autoUpdateAnimBg="0"/>
      <p:bldP spid="47158" grpId="0" animBg="1" autoUpdateAnimBg="0"/>
      <p:bldP spid="47158" grpId="1" animBg="1" autoUpdateAnimBg="0"/>
      <p:bldP spid="47159" grpId="0" animBg="1" autoUpdateAnimBg="0"/>
      <p:bldP spid="47162" grpId="0" animBg="1" autoUpdateAnimBg="0"/>
      <p:bldP spid="47163" grpId="0" animBg="1" autoUpdateAnimBg="0"/>
      <p:bldP spid="47166" grpId="0" animBg="1" autoUpdateAnimBg="0"/>
      <p:bldP spid="47167" grpId="0" animBg="1" autoUpdateAnimBg="0"/>
      <p:bldP spid="47167" grpId="1" animBg="1" autoUpdateAnimBg="0"/>
      <p:bldP spid="47171" grpId="0" animBg="1" autoUpdateAnimBg="0"/>
      <p:bldP spid="47174" grpId="0" animBg="1" autoUpdateAnimBg="0"/>
      <p:bldP spid="47175" grpId="0" animBg="1" autoUpdateAnimBg="0"/>
      <p:bldP spid="47175" grpId="1" animBg="1" autoUpdateAnimBg="0"/>
      <p:bldP spid="47178" grpId="0" animBg="1" autoUpdateAnimBg="0"/>
      <p:bldP spid="47179" grpId="0" animBg="1" autoUpdateAnimBg="0"/>
      <p:bldP spid="47182" grpId="0" animBg="1" autoUpdateAnimBg="0"/>
      <p:bldP spid="47183" grpId="0" animBg="1" autoUpdateAnimBg="0"/>
      <p:bldP spid="47183" grpId="1" animBg="1" autoUpdateAnimBg="0"/>
      <p:bldP spid="47186" grpId="0" animBg="1" autoUpdateAnimBg="0"/>
      <p:bldP spid="47187" grpId="0" animBg="1" autoUpdateAnimBg="0"/>
      <p:bldP spid="47187" grpId="1" animBg="1" autoUpdateAnimBg="0"/>
      <p:bldP spid="47190" grpId="0" animBg="1" autoUpdateAnimBg="0"/>
      <p:bldP spid="47191" grpId="0" animBg="1" autoUpdateAnimBg="0"/>
      <p:bldP spid="47192" grpId="0" autoUpdateAnimBg="0"/>
      <p:bldP spid="47119" grpId="0" animBg="1" autoUpdateAnimBg="0"/>
      <p:bldP spid="47119" grpId="1" animBg="1"/>
      <p:bldP spid="47119" grpId="2"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0F6FEBD-E613-41FE-95A5-7D3A7053CBE4}" type="slidenum">
              <a:rPr lang="zh-CN" altLang="en-US">
                <a:latin typeface="Verdana" panose="020B0604030504040204" pitchFamily="34" charset="0"/>
                <a:ea typeface="宋体" panose="02010600030101010101" pitchFamily="2" charset="-122"/>
              </a:rPr>
              <a:pPr/>
              <a:t>47</a:t>
            </a:fld>
            <a:endParaRPr lang="en-US" altLang="zh-CN">
              <a:latin typeface="Verdana" panose="020B0604030504040204" pitchFamily="34" charset="0"/>
              <a:ea typeface="宋体" panose="02010600030101010101" pitchFamily="2" charset="-122"/>
            </a:endParaRPr>
          </a:p>
        </p:txBody>
      </p:sp>
      <p:sp>
        <p:nvSpPr>
          <p:cNvPr id="48131" name="Rectangle 3"/>
          <p:cNvSpPr>
            <a:spLocks noGrp="1" noChangeArrowheads="1"/>
          </p:cNvSpPr>
          <p:nvPr>
            <p:ph type="body" idx="1"/>
          </p:nvPr>
        </p:nvSpPr>
        <p:spPr>
          <a:xfrm>
            <a:off x="685800" y="1447800"/>
            <a:ext cx="7772400" cy="4648200"/>
          </a:xfrm>
        </p:spPr>
        <p:txBody>
          <a:bodyPr/>
          <a:lstStyle/>
          <a:p>
            <a:pPr algn="just" eaLnBrk="1" hangingPunct="1">
              <a:buClr>
                <a:schemeClr val="tx1"/>
              </a:buClr>
              <a:buFont typeface="Wingdings" panose="05000000000000000000" pitchFamily="2" charset="2"/>
              <a:buNone/>
            </a:pPr>
            <a:r>
              <a:rPr lang="en-US" altLang="zh-CN" sz="2400" b="1" dirty="0">
                <a:solidFill>
                  <a:srgbClr val="0000FF"/>
                </a:solidFill>
              </a:rPr>
              <a:t>void</a:t>
            </a:r>
            <a:r>
              <a:rPr lang="en-US" altLang="zh-CN" sz="2400" b="1" dirty="0"/>
              <a:t> </a:t>
            </a:r>
            <a:r>
              <a:rPr lang="en-US" altLang="zh-CN" sz="2400" b="1" dirty="0" err="1"/>
              <a:t>heap_sort</a:t>
            </a:r>
            <a:r>
              <a:rPr lang="en-US" altLang="zh-CN" sz="2400" b="1" dirty="0"/>
              <a:t>(</a:t>
            </a:r>
            <a:r>
              <a:rPr lang="en-US" altLang="zh-CN" sz="2400" b="1" dirty="0" err="1">
                <a:solidFill>
                  <a:srgbClr val="0000FF"/>
                </a:solidFill>
              </a:rPr>
              <a:t>elemenType</a:t>
            </a:r>
            <a:r>
              <a:rPr lang="en-US" altLang="zh-CN" sz="2400" b="1" dirty="0"/>
              <a:t> A[ ], </a:t>
            </a:r>
            <a:r>
              <a:rPr lang="en-US" altLang="zh-CN" sz="2400" b="1" dirty="0" err="1">
                <a:solidFill>
                  <a:srgbClr val="0000FF"/>
                </a:solidFill>
              </a:rPr>
              <a:t>int</a:t>
            </a:r>
            <a:r>
              <a:rPr lang="en-US" altLang="zh-CN" sz="2400" b="1" dirty="0"/>
              <a:t> n)   </a:t>
            </a:r>
          </a:p>
          <a:p>
            <a:pPr algn="just" eaLnBrk="1" hangingPunct="1">
              <a:buClr>
                <a:schemeClr val="tx1"/>
              </a:buClr>
              <a:buFont typeface="Wingdings" panose="05000000000000000000" pitchFamily="2" charset="2"/>
              <a:buNone/>
            </a:pPr>
            <a:r>
              <a:rPr lang="en-US" altLang="zh-CN" sz="2400" b="1" dirty="0"/>
              <a:t>{  </a:t>
            </a:r>
            <a:r>
              <a:rPr lang="en-US" altLang="zh-CN" sz="2400" b="1" dirty="0">
                <a:solidFill>
                  <a:srgbClr val="0000FF"/>
                </a:solidFill>
              </a:rPr>
              <a:t>for</a:t>
            </a:r>
            <a:r>
              <a:rPr lang="en-US" altLang="zh-CN" sz="2400" b="1" dirty="0"/>
              <a:t> (</a:t>
            </a:r>
            <a:r>
              <a:rPr lang="en-US" altLang="zh-CN" sz="2400" b="1" dirty="0" err="1"/>
              <a:t>i</a:t>
            </a:r>
            <a:r>
              <a:rPr lang="en-US" altLang="zh-CN" sz="2400" b="1" dirty="0"/>
              <a:t>=n/2; </a:t>
            </a:r>
            <a:r>
              <a:rPr lang="en-US" altLang="zh-CN" sz="2400" b="1" dirty="0" err="1"/>
              <a:t>i</a:t>
            </a:r>
            <a:r>
              <a:rPr lang="en-US" altLang="zh-CN" sz="2400" b="1" dirty="0"/>
              <a:t>&gt;=1, </a:t>
            </a:r>
            <a:r>
              <a:rPr lang="en-US" altLang="zh-CN" sz="2400" b="1" dirty="0" err="1"/>
              <a:t>i</a:t>
            </a:r>
            <a:r>
              <a:rPr lang="en-US" altLang="zh-CN" sz="2400" b="1" dirty="0"/>
              <a:t>--)</a:t>
            </a:r>
          </a:p>
          <a:p>
            <a:pPr algn="just" eaLnBrk="1" hangingPunct="1">
              <a:buClr>
                <a:schemeClr val="tx1"/>
              </a:buClr>
              <a:buFont typeface="Wingdings" panose="05000000000000000000" pitchFamily="2" charset="2"/>
              <a:buNone/>
            </a:pPr>
            <a:r>
              <a:rPr lang="en-US" altLang="zh-CN" sz="2400" b="1" dirty="0"/>
              <a:t>        sift(</a:t>
            </a:r>
            <a:r>
              <a:rPr lang="en-US" altLang="zh-CN" sz="2400" b="1" dirty="0" err="1"/>
              <a:t>A,i,n</a:t>
            </a:r>
            <a:r>
              <a:rPr lang="en-US" altLang="zh-CN" sz="2400" b="1" dirty="0"/>
              <a:t>);                         //</a:t>
            </a:r>
            <a:r>
              <a:rPr lang="zh-CN" altLang="en-US" sz="2400" b="1" dirty="0"/>
              <a:t>建初始堆</a:t>
            </a:r>
          </a:p>
          <a:p>
            <a:pPr algn="just" eaLnBrk="1" hangingPunct="1">
              <a:buClr>
                <a:schemeClr val="tx1"/>
              </a:buClr>
              <a:buFont typeface="Wingdings" panose="05000000000000000000" pitchFamily="2" charset="2"/>
              <a:buNone/>
            </a:pPr>
            <a:r>
              <a:rPr lang="zh-CN" altLang="en-US" sz="2400" b="1" dirty="0"/>
              <a:t>    </a:t>
            </a:r>
            <a:r>
              <a:rPr lang="en-US" altLang="zh-CN" sz="2400" b="1" dirty="0">
                <a:solidFill>
                  <a:srgbClr val="0000FF"/>
                </a:solidFill>
              </a:rPr>
              <a:t>for</a:t>
            </a:r>
            <a:r>
              <a:rPr lang="en-US" altLang="zh-CN" sz="2400" b="1" dirty="0"/>
              <a:t> (</a:t>
            </a:r>
            <a:r>
              <a:rPr lang="en-US" altLang="zh-CN" sz="2400" b="1" dirty="0" err="1"/>
              <a:t>i</a:t>
            </a:r>
            <a:r>
              <a:rPr lang="en-US" altLang="zh-CN" sz="2400" b="1" dirty="0"/>
              <a:t>=n; </a:t>
            </a:r>
            <a:r>
              <a:rPr lang="en-US" altLang="zh-CN" sz="2400" b="1" dirty="0" err="1"/>
              <a:t>i</a:t>
            </a:r>
            <a:r>
              <a:rPr lang="en-US" altLang="zh-CN" sz="2400" b="1" dirty="0"/>
              <a:t>&gt;=2; </a:t>
            </a:r>
            <a:r>
              <a:rPr lang="en-US" altLang="zh-CN" sz="2400" b="1" dirty="0" err="1"/>
              <a:t>i</a:t>
            </a:r>
            <a:r>
              <a:rPr lang="en-US" altLang="zh-CN" sz="2400" b="1" dirty="0"/>
              <a:t>--)</a:t>
            </a:r>
          </a:p>
          <a:p>
            <a:pPr algn="just" eaLnBrk="1" hangingPunct="1">
              <a:buClr>
                <a:schemeClr val="tx1"/>
              </a:buClr>
              <a:buFont typeface="Wingdings" panose="05000000000000000000" pitchFamily="2" charset="2"/>
              <a:buNone/>
            </a:pPr>
            <a:r>
              <a:rPr lang="en-US" altLang="zh-CN" sz="2400" b="1" dirty="0"/>
              <a:t>    {      A[</a:t>
            </a:r>
            <a:r>
              <a:rPr lang="en-US" altLang="zh-CN" sz="2400" b="1" dirty="0" err="1"/>
              <a:t>i</a:t>
            </a:r>
            <a:r>
              <a:rPr lang="en-US" altLang="zh-CN" sz="2400" b="1" dirty="0"/>
              <a:t>]&lt;==&gt;A[1];               //</a:t>
            </a:r>
            <a:r>
              <a:rPr lang="zh-CN" altLang="en-US" sz="2400" b="1" dirty="0"/>
              <a:t>输出根</a:t>
            </a:r>
          </a:p>
          <a:p>
            <a:pPr algn="just" eaLnBrk="1" hangingPunct="1">
              <a:buClr>
                <a:schemeClr val="tx1"/>
              </a:buClr>
              <a:buFont typeface="Wingdings" panose="05000000000000000000" pitchFamily="2" charset="2"/>
              <a:buNone/>
            </a:pPr>
            <a:r>
              <a:rPr lang="zh-CN" altLang="en-US" sz="2400" b="1" dirty="0"/>
              <a:t>           </a:t>
            </a:r>
            <a:r>
              <a:rPr lang="en-US" altLang="zh-CN" sz="2400" b="1" dirty="0"/>
              <a:t>sift(A,1,i-1);                   //</a:t>
            </a:r>
            <a:r>
              <a:rPr lang="zh-CN" altLang="en-US" sz="2400" b="1" dirty="0"/>
              <a:t>调整子序列为堆</a:t>
            </a:r>
          </a:p>
          <a:p>
            <a:pPr algn="just" eaLnBrk="1" hangingPunct="1">
              <a:buClr>
                <a:schemeClr val="tx1"/>
              </a:buClr>
              <a:buFont typeface="Wingdings" panose="05000000000000000000" pitchFamily="2" charset="2"/>
              <a:buNone/>
            </a:pPr>
            <a:r>
              <a:rPr lang="zh-CN" altLang="en-US" sz="2400" b="1" dirty="0"/>
              <a:t>     </a:t>
            </a:r>
            <a:r>
              <a:rPr lang="en-US" altLang="zh-CN" sz="2400" b="1" dirty="0"/>
              <a:t>}</a:t>
            </a:r>
          </a:p>
          <a:p>
            <a:pPr algn="just" eaLnBrk="1" hangingPunct="1">
              <a:buClr>
                <a:schemeClr val="tx1"/>
              </a:buClr>
              <a:buFont typeface="Wingdings" panose="05000000000000000000" pitchFamily="2" charset="2"/>
              <a:buNone/>
            </a:pPr>
            <a:r>
              <a:rPr lang="en-US" altLang="zh-CN" sz="2400" b="1" dirty="0"/>
              <a:t>}</a:t>
            </a:r>
          </a:p>
          <a:p>
            <a:pPr eaLnBrk="1" hangingPunct="1">
              <a:buClr>
                <a:schemeClr val="tx1"/>
              </a:buClr>
              <a:buFont typeface="Wingdings" panose="05000000000000000000" pitchFamily="2" charset="2"/>
              <a:buNone/>
            </a:pPr>
            <a:r>
              <a:rPr lang="zh-CN" altLang="en-US" sz="2800" b="1" dirty="0">
                <a:latin typeface="宋体" panose="02010600030101010101" pitchFamily="2" charset="-122"/>
              </a:rPr>
              <a:t>时间复杂度为：</a:t>
            </a:r>
          </a:p>
          <a:p>
            <a:pPr eaLnBrk="1" hangingPunct="1">
              <a:buClr>
                <a:schemeClr val="tx1"/>
              </a:buClr>
              <a:buFont typeface="Wingdings" panose="05000000000000000000" pitchFamily="2" charset="2"/>
              <a:buNone/>
            </a:pPr>
            <a:r>
              <a:rPr lang="zh-CN" altLang="en-US" b="1" dirty="0">
                <a:solidFill>
                  <a:srgbClr val="0000FF"/>
                </a:solidFill>
                <a:latin typeface="宋体" panose="02010600030101010101" pitchFamily="2" charset="-122"/>
              </a:rPr>
              <a:t>             </a:t>
            </a:r>
            <a:r>
              <a:rPr lang="en-US" altLang="zh-CN" sz="2800" b="1" dirty="0">
                <a:solidFill>
                  <a:srgbClr val="0000FF"/>
                </a:solidFill>
                <a:cs typeface="Times New Roman" panose="02020603050405020304" pitchFamily="18" charset="0"/>
              </a:rPr>
              <a:t>O(nlog</a:t>
            </a:r>
            <a:r>
              <a:rPr lang="en-US" altLang="zh-CN" sz="2800" b="1" baseline="-30000" dirty="0">
                <a:solidFill>
                  <a:srgbClr val="0000FF"/>
                </a:solidFill>
                <a:cs typeface="Times New Roman" panose="02020603050405020304" pitchFamily="18" charset="0"/>
              </a:rPr>
              <a:t>2</a:t>
            </a:r>
            <a:r>
              <a:rPr lang="en-US" altLang="zh-CN" sz="2800" b="1" dirty="0">
                <a:solidFill>
                  <a:srgbClr val="0000FF"/>
                </a:solidFill>
                <a:cs typeface="Times New Roman" panose="02020603050405020304" pitchFamily="18" charset="0"/>
              </a:rPr>
              <a:t>n)</a:t>
            </a:r>
            <a:endParaRPr lang="zh-CN" altLang="en-US" b="1" dirty="0">
              <a:solidFill>
                <a:srgbClr val="0000FF"/>
              </a:solidFill>
              <a:cs typeface="Times New Roman" panose="02020603050405020304" pitchFamily="18" charset="0"/>
            </a:endParaRPr>
          </a:p>
        </p:txBody>
      </p:sp>
      <p:sp>
        <p:nvSpPr>
          <p:cNvPr id="2" name="矩形 1"/>
          <p:cNvSpPr/>
          <p:nvPr/>
        </p:nvSpPr>
        <p:spPr>
          <a:xfrm>
            <a:off x="539370" y="969336"/>
            <a:ext cx="3416320" cy="523220"/>
          </a:xfrm>
          <a:prstGeom prst="rect">
            <a:avLst/>
          </a:prstGeom>
        </p:spPr>
        <p:txBody>
          <a:bodyPr wrap="none">
            <a:spAutoFit/>
          </a:bodyPr>
          <a:lstStyle/>
          <a:p>
            <a:pPr marL="342900" indent="-342900">
              <a:buClr>
                <a:srgbClr val="FF0000"/>
              </a:buClr>
              <a:buFont typeface="Wingdings" panose="05000000000000000000" pitchFamily="2" charset="2"/>
              <a:buChar char="n"/>
            </a:pPr>
            <a:r>
              <a:rPr lang="zh-CN" altLang="en-US" sz="2800" b="1" dirty="0">
                <a:ea typeface="仿宋" panose="02010609060101010101" pitchFamily="49" charset="-122"/>
              </a:rPr>
              <a:t>堆排序算法及分析</a:t>
            </a:r>
          </a:p>
        </p:txBody>
      </p:sp>
      <p:grpSp>
        <p:nvGrpSpPr>
          <p:cNvPr id="7" name="组合 67"/>
          <p:cNvGrpSpPr/>
          <p:nvPr/>
        </p:nvGrpSpPr>
        <p:grpSpPr>
          <a:xfrm>
            <a:off x="-900608" y="122136"/>
            <a:ext cx="7091545" cy="751460"/>
            <a:chOff x="-549182" y="4194793"/>
            <a:chExt cx="7317240" cy="765717"/>
          </a:xfrm>
        </p:grpSpPr>
        <p:grpSp>
          <p:nvGrpSpPr>
            <p:cNvPr id="8" name="组合 106"/>
            <p:cNvGrpSpPr/>
            <p:nvPr/>
          </p:nvGrpSpPr>
          <p:grpSpPr>
            <a:xfrm>
              <a:off x="-549182" y="4194793"/>
              <a:ext cx="7317240" cy="765717"/>
              <a:chOff x="-558707" y="4194793"/>
              <a:chExt cx="7317240" cy="76571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558707" y="4194793"/>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11.4 </a:t>
                </a:r>
                <a:r>
                  <a:rPr lang="zh-CN" altLang="en-US" sz="3200" b="1" dirty="0">
                    <a:latin typeface="Times New Roman" pitchFamily="18" charset="0"/>
                    <a:ea typeface="黑体" pitchFamily="49" charset="-122"/>
                  </a:rPr>
                  <a:t>选择排序</a:t>
                </a:r>
                <a:endParaRPr lang="zh-CN" altLang="en-US" sz="32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xmlns="" val="3396938107"/>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2" dur="500"/>
                                        <p:tgtEl>
                                          <p:spTgt spid="48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7" dur="500"/>
                                        <p:tgtEl>
                                          <p:spTgt spid="48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2" dur="500"/>
                                        <p:tgtEl>
                                          <p:spTgt spid="481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37" dur="500"/>
                                        <p:tgtEl>
                                          <p:spTgt spid="481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42" dur="500"/>
                                        <p:tgtEl>
                                          <p:spTgt spid="481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131">
                                            <p:txEl>
                                              <p:pRg st="8" end="8"/>
                                            </p:txEl>
                                          </p:spTgt>
                                        </p:tgtEl>
                                        <p:attrNameLst>
                                          <p:attrName>style.visibility</p:attrName>
                                        </p:attrNameLst>
                                      </p:cBhvr>
                                      <p:to>
                                        <p:strVal val="visible"/>
                                      </p:to>
                                    </p:set>
                                    <p:animEffect transition="in" filter="blinds(horizontal)">
                                      <p:cBhvr>
                                        <p:cTn id="47" dur="500"/>
                                        <p:tgtEl>
                                          <p:spTgt spid="4813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131">
                                            <p:txEl>
                                              <p:pRg st="9" end="9"/>
                                            </p:txEl>
                                          </p:spTgt>
                                        </p:tgtEl>
                                        <p:attrNameLst>
                                          <p:attrName>style.visibility</p:attrName>
                                        </p:attrNameLst>
                                      </p:cBhvr>
                                      <p:to>
                                        <p:strVal val="visible"/>
                                      </p:to>
                                    </p:set>
                                    <p:animEffect transition="in" filter="blinds(horizontal)">
                                      <p:cBhvr>
                                        <p:cTn id="52" dur="500"/>
                                        <p:tgtEl>
                                          <p:spTgt spid="48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8C064BC-65A0-4F46-B468-1EEC14E893F9}" type="slidenum">
              <a:rPr lang="zh-CN" altLang="en-US">
                <a:latin typeface="Verdana" panose="020B0604030504040204" pitchFamily="34" charset="0"/>
                <a:ea typeface="宋体" panose="02010600030101010101" pitchFamily="2" charset="-122"/>
              </a:rPr>
              <a:pPr/>
              <a:t>48</a:t>
            </a:fld>
            <a:endParaRPr lang="en-US" altLang="zh-CN">
              <a:latin typeface="Verdana" panose="020B0604030504040204" pitchFamily="34" charset="0"/>
              <a:ea typeface="宋体" panose="02010600030101010101" pitchFamily="2" charset="-122"/>
            </a:endParaRPr>
          </a:p>
        </p:txBody>
      </p:sp>
      <p:sp>
        <p:nvSpPr>
          <p:cNvPr id="49155" name="Rectangle 3"/>
          <p:cNvSpPr>
            <a:spLocks noGrp="1" noChangeArrowheads="1"/>
          </p:cNvSpPr>
          <p:nvPr>
            <p:ph type="body" idx="1"/>
          </p:nvPr>
        </p:nvSpPr>
        <p:spPr>
          <a:xfrm>
            <a:off x="467544" y="980728"/>
            <a:ext cx="8066088" cy="4608512"/>
          </a:xfrm>
        </p:spPr>
        <p:txBody>
          <a:bodyPr/>
          <a:lstStyle/>
          <a:p>
            <a:pPr eaLnBrk="1" hangingPunct="1">
              <a:buClr>
                <a:srgbClr val="FF0000"/>
              </a:buClr>
              <a:buFont typeface="Wingdings" panose="05000000000000000000" pitchFamily="2" charset="2"/>
              <a:buChar char="Ø"/>
            </a:pPr>
            <a:r>
              <a:rPr lang="zh-CN" altLang="en-US" sz="2800" b="1" dirty="0">
                <a:sym typeface="Arial" panose="020B0604020202020204" pitchFamily="34" charset="0"/>
              </a:rPr>
              <a:t>归并排序</a:t>
            </a:r>
            <a:r>
              <a:rPr lang="en-US" altLang="zh-CN" sz="2800" b="1" dirty="0">
                <a:sym typeface="Arial" panose="020B0604020202020204" pitchFamily="34" charset="0"/>
              </a:rPr>
              <a:t>(</a:t>
            </a:r>
            <a:r>
              <a:rPr lang="en-US" altLang="zh-CN" sz="2800" b="1" dirty="0">
                <a:solidFill>
                  <a:srgbClr val="0000FF"/>
                </a:solidFill>
                <a:sym typeface="Arial" panose="020B0604020202020204" pitchFamily="34" charset="0"/>
              </a:rPr>
              <a:t>Merge Sort</a:t>
            </a:r>
            <a:r>
              <a:rPr lang="en-US" altLang="zh-CN" sz="2800" b="1" dirty="0">
                <a:sym typeface="Arial" panose="020B0604020202020204" pitchFamily="34" charset="0"/>
              </a:rPr>
              <a:t>)</a:t>
            </a:r>
            <a:r>
              <a:rPr lang="zh-CN" altLang="en-US" sz="2800" b="1" dirty="0">
                <a:sym typeface="Arial" panose="020B0604020202020204" pitchFamily="34" charset="0"/>
              </a:rPr>
              <a:t>的</a:t>
            </a:r>
            <a:r>
              <a:rPr lang="zh-CN" altLang="en-US" sz="2800" b="1" dirty="0">
                <a:solidFill>
                  <a:srgbClr val="FF0000"/>
                </a:solidFill>
                <a:sym typeface="Arial" panose="020B0604020202020204" pitchFamily="34" charset="0"/>
              </a:rPr>
              <a:t>基本思想</a:t>
            </a:r>
            <a:r>
              <a:rPr lang="zh-CN" altLang="en-US" sz="2800" b="1" dirty="0">
                <a:sym typeface="Arial" panose="020B0604020202020204" pitchFamily="34" charset="0"/>
              </a:rPr>
              <a:t>：</a:t>
            </a:r>
          </a:p>
          <a:p>
            <a:pPr eaLnBrk="1" hangingPunct="1">
              <a:buFont typeface="Wingdings" panose="05000000000000000000" pitchFamily="2" charset="2"/>
              <a:buNone/>
            </a:pPr>
            <a:r>
              <a:rPr lang="zh-CN" altLang="en-US" sz="2800" b="1" dirty="0">
                <a:solidFill>
                  <a:srgbClr val="3366CC"/>
                </a:solidFill>
                <a:latin typeface="宋体" panose="02010600030101010101" pitchFamily="2" charset="-122"/>
              </a:rPr>
              <a:t>		</a:t>
            </a:r>
            <a:r>
              <a:rPr lang="zh-CN" altLang="en-US" sz="2800" b="1" dirty="0">
                <a:latin typeface="宋体" panose="02010600030101010101" pitchFamily="2" charset="-122"/>
              </a:rPr>
              <a:t>是指将两个或两个以上的有序表合并成一个</a:t>
            </a:r>
            <a:endParaRPr lang="en-US" altLang="zh-CN" sz="2800" b="1" dirty="0">
              <a:latin typeface="宋体" panose="02010600030101010101" pitchFamily="2" charset="-122"/>
            </a:endParaRPr>
          </a:p>
          <a:p>
            <a:pPr eaLnBrk="1" hangingPunct="1">
              <a:buFont typeface="Wingdings" panose="05000000000000000000" pitchFamily="2" charset="2"/>
              <a:buNone/>
            </a:pPr>
            <a:r>
              <a:rPr lang="en-US" altLang="zh-CN" sz="2800" b="1" dirty="0">
                <a:latin typeface="宋体" panose="02010600030101010101" pitchFamily="2" charset="-122"/>
              </a:rPr>
              <a:t>     </a:t>
            </a:r>
            <a:r>
              <a:rPr lang="zh-CN" altLang="en-US" sz="2800" b="1" dirty="0">
                <a:latin typeface="宋体" panose="02010600030101010101" pitchFamily="2" charset="-122"/>
              </a:rPr>
              <a:t>新的有序表。</a:t>
            </a:r>
          </a:p>
          <a:p>
            <a:pPr eaLnBrk="1" hangingPunct="1">
              <a:buFont typeface="Wingdings" panose="05000000000000000000" pitchFamily="2" charset="2"/>
              <a:buChar char="p"/>
            </a:pPr>
            <a:endParaRPr lang="zh-CN" altLang="en-US" sz="2400" b="1" dirty="0">
              <a:latin typeface="宋体" panose="02010600030101010101" pitchFamily="2" charset="-122"/>
            </a:endParaRPr>
          </a:p>
          <a:p>
            <a:pPr eaLnBrk="1" hangingPunct="1">
              <a:buClr>
                <a:srgbClr val="FF0000"/>
              </a:buClr>
              <a:buFont typeface="Wingdings" panose="05000000000000000000" pitchFamily="2" charset="2"/>
              <a:buChar char="n"/>
            </a:pPr>
            <a:r>
              <a:rPr lang="zh-CN" altLang="en-US" sz="2400" b="1" dirty="0">
                <a:latin typeface="宋体" panose="02010600030101010101" pitchFamily="2" charset="-122"/>
              </a:rPr>
              <a:t>归并排序：</a:t>
            </a:r>
          </a:p>
          <a:p>
            <a:pPr eaLnBrk="1" hangingPunct="1">
              <a:buFont typeface="Wingdings" panose="05000000000000000000" pitchFamily="2" charset="2"/>
              <a:buNone/>
            </a:pPr>
            <a:r>
              <a:rPr lang="zh-CN" altLang="en-US" sz="2400" b="1" dirty="0">
                <a:latin typeface="宋体" panose="02010600030101010101" pitchFamily="2" charset="-122"/>
              </a:rPr>
              <a:t>   利用归并的思想进行排序：</a:t>
            </a:r>
          </a:p>
          <a:p>
            <a:pPr lvl="1" eaLnBrk="1" hangingPunct="1">
              <a:buClr>
                <a:srgbClr val="FF0000"/>
              </a:buClr>
              <a:buFont typeface="Arial" panose="020B0604020202020204" pitchFamily="34" charset="0"/>
              <a:buChar char="•"/>
            </a:pPr>
            <a:r>
              <a:rPr lang="zh-CN" altLang="en-US" sz="2000" b="1" dirty="0">
                <a:latin typeface="宋体" panose="02010600030101010101" pitchFamily="2" charset="-122"/>
              </a:rPr>
              <a:t>首先将整个表看成是</a:t>
            </a:r>
            <a:r>
              <a:rPr lang="en-US" altLang="zh-CN" sz="2000" b="1" dirty="0">
                <a:latin typeface="宋体" panose="02010600030101010101" pitchFamily="2" charset="-122"/>
              </a:rPr>
              <a:t>n</a:t>
            </a:r>
            <a:r>
              <a:rPr lang="zh-CN" altLang="en-US" sz="2000" b="1" dirty="0">
                <a:latin typeface="宋体" panose="02010600030101010101" pitchFamily="2" charset="-122"/>
              </a:rPr>
              <a:t>个有序子表，每个子表的长度为</a:t>
            </a:r>
            <a:r>
              <a:rPr lang="en-US" altLang="zh-CN" sz="2000" b="1" dirty="0">
                <a:latin typeface="宋体" panose="02010600030101010101" pitchFamily="2" charset="-122"/>
              </a:rPr>
              <a:t>1</a:t>
            </a:r>
            <a:r>
              <a:rPr lang="zh-CN" altLang="en-US" sz="2000" b="1" dirty="0">
                <a:latin typeface="宋体" panose="02010600030101010101" pitchFamily="2" charset="-122"/>
              </a:rPr>
              <a:t>；</a:t>
            </a:r>
          </a:p>
          <a:p>
            <a:pPr lvl="1" eaLnBrk="1" hangingPunct="1">
              <a:buClr>
                <a:srgbClr val="FF0000"/>
              </a:buClr>
              <a:buFont typeface="Arial" panose="020B0604020202020204" pitchFamily="34" charset="0"/>
              <a:buChar char="•"/>
            </a:pPr>
            <a:r>
              <a:rPr lang="zh-CN" altLang="en-US" sz="2000" b="1" dirty="0">
                <a:latin typeface="宋体" panose="02010600030101010101" pitchFamily="2" charset="-122"/>
              </a:rPr>
              <a:t>然后两两归并，得到</a:t>
            </a:r>
            <a:r>
              <a:rPr lang="en-US" altLang="zh-CN" sz="2000" b="1" dirty="0">
                <a:latin typeface="宋体" panose="02010600030101010101" pitchFamily="2" charset="-122"/>
              </a:rPr>
              <a:t>n/2</a:t>
            </a:r>
            <a:r>
              <a:rPr lang="zh-CN" altLang="en-US" sz="2000" b="1" dirty="0">
                <a:latin typeface="宋体" panose="02010600030101010101" pitchFamily="2" charset="-122"/>
              </a:rPr>
              <a:t>个长度为</a:t>
            </a:r>
            <a:r>
              <a:rPr lang="en-US" altLang="zh-CN" sz="2000" b="1" dirty="0">
                <a:latin typeface="宋体" panose="02010600030101010101" pitchFamily="2" charset="-122"/>
              </a:rPr>
              <a:t>2</a:t>
            </a:r>
            <a:r>
              <a:rPr lang="zh-CN" altLang="en-US" sz="2000" b="1" dirty="0">
                <a:latin typeface="宋体" panose="02010600030101010101" pitchFamily="2" charset="-122"/>
              </a:rPr>
              <a:t>的有序子表；</a:t>
            </a:r>
          </a:p>
          <a:p>
            <a:pPr lvl="1" eaLnBrk="1" hangingPunct="1">
              <a:buClr>
                <a:srgbClr val="FF0000"/>
              </a:buClr>
              <a:buFont typeface="Arial" panose="020B0604020202020204" pitchFamily="34" charset="0"/>
              <a:buChar char="•"/>
            </a:pPr>
            <a:r>
              <a:rPr lang="zh-CN" altLang="en-US" sz="2000" b="1" dirty="0">
                <a:latin typeface="宋体" panose="02010600030101010101" pitchFamily="2" charset="-122"/>
              </a:rPr>
              <a:t>然后再两两归并</a:t>
            </a:r>
            <a:r>
              <a:rPr lang="en-US" altLang="zh-CN" sz="2000" b="1" dirty="0">
                <a:latin typeface="宋体" panose="02010600030101010101" pitchFamily="2" charset="-122"/>
              </a:rPr>
              <a:t>,</a:t>
            </a:r>
            <a:r>
              <a:rPr lang="zh-CN" altLang="en-US" sz="2000" b="1" dirty="0">
                <a:latin typeface="宋体" panose="02010600030101010101" pitchFamily="2" charset="-122"/>
              </a:rPr>
              <a:t>直至得到一个长度为</a:t>
            </a:r>
            <a:r>
              <a:rPr lang="en-US" altLang="zh-CN" sz="2000" b="1" dirty="0">
                <a:latin typeface="宋体" panose="02010600030101010101" pitchFamily="2" charset="-122"/>
              </a:rPr>
              <a:t>n</a:t>
            </a:r>
            <a:r>
              <a:rPr lang="zh-CN" altLang="en-US" sz="2000" b="1" dirty="0">
                <a:latin typeface="宋体" panose="02010600030101010101" pitchFamily="2" charset="-122"/>
              </a:rPr>
              <a:t>的有序表为止。</a:t>
            </a:r>
            <a:r>
              <a:rPr lang="zh-CN" altLang="en-US" sz="2600" b="1" dirty="0"/>
              <a:t> </a:t>
            </a:r>
          </a:p>
        </p:txBody>
      </p:sp>
      <p:grpSp>
        <p:nvGrpSpPr>
          <p:cNvPr id="6" name="组合 109"/>
          <p:cNvGrpSpPr/>
          <p:nvPr/>
        </p:nvGrpSpPr>
        <p:grpSpPr>
          <a:xfrm>
            <a:off x="-468560" y="116632"/>
            <a:ext cx="6340883" cy="639805"/>
            <a:chOff x="-154932" y="4599564"/>
            <a:chExt cx="6542686" cy="65194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54932" y="4599564"/>
              <a:ext cx="6542686"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11.5 </a:t>
              </a:r>
              <a:r>
                <a:rPr lang="zh-CN" altLang="en-US" sz="3200" b="1" dirty="0">
                  <a:latin typeface="Times New Roman" pitchFamily="18" charset="0"/>
                  <a:ea typeface="黑体" pitchFamily="49" charset="-122"/>
                </a:rPr>
                <a:t>归并排序</a:t>
              </a:r>
              <a:endParaRPr lang="zh-CN" altLang="en-US" sz="3600" b="1" dirty="0">
                <a:latin typeface="黑体" pitchFamily="49" charset="-122"/>
                <a:ea typeface="黑体" pitchFamily="49" charset="-122"/>
              </a:endParaRPr>
            </a:p>
          </p:txBody>
        </p:sp>
      </p:grpSp>
      <p:sp>
        <p:nvSpPr>
          <p:cNvPr id="3" name="矩形 2"/>
          <p:cNvSpPr/>
          <p:nvPr/>
        </p:nvSpPr>
        <p:spPr>
          <a:xfrm>
            <a:off x="2339752" y="5219908"/>
            <a:ext cx="3371436" cy="369332"/>
          </a:xfrm>
          <a:prstGeom prst="rect">
            <a:avLst/>
          </a:prstGeom>
        </p:spPr>
        <p:txBody>
          <a:bodyPr wrap="none">
            <a:spAutoFit/>
          </a:bodyPr>
          <a:lstStyle/>
          <a:p>
            <a:r>
              <a:rPr lang="zh-CN" altLang="en-US" b="1" dirty="0">
                <a:solidFill>
                  <a:srgbClr val="FF0000"/>
                </a:solidFill>
                <a:latin typeface="arial" panose="020B0604020202020204" pitchFamily="34" charset="0"/>
              </a:rPr>
              <a:t>分治法</a:t>
            </a:r>
            <a:r>
              <a:rPr lang="zh-CN" altLang="en-US" b="1" dirty="0">
                <a:solidFill>
                  <a:srgbClr val="333333"/>
                </a:solidFill>
                <a:latin typeface="arial" panose="020B0604020202020204" pitchFamily="34" charset="0"/>
              </a:rPr>
              <a:t>（</a:t>
            </a:r>
            <a:r>
              <a:rPr lang="en-US" altLang="zh-CN" b="1" dirty="0">
                <a:solidFill>
                  <a:srgbClr val="0000FF"/>
                </a:solidFill>
                <a:latin typeface="arial" panose="020B0604020202020204" pitchFamily="34" charset="0"/>
              </a:rPr>
              <a:t>Divide and Conquer</a:t>
            </a:r>
            <a:r>
              <a:rPr lang="en-US" altLang="zh-CN" b="1" dirty="0">
                <a:solidFill>
                  <a:srgbClr val="333333"/>
                </a:solidFill>
                <a:latin typeface="arial" panose="020B0604020202020204" pitchFamily="34" charset="0"/>
              </a:rPr>
              <a:t>)</a:t>
            </a:r>
            <a:endParaRPr lang="zh-CN" altLang="en-US" b="1" dirty="0"/>
          </a:p>
        </p:txBody>
      </p:sp>
    </p:spTree>
    <p:extLst>
      <p:ext uri="{BB962C8B-B14F-4D97-AF65-F5344CB8AC3E}">
        <p14:creationId xmlns:p14="http://schemas.microsoft.com/office/powerpoint/2010/main" xmlns="" val="387232954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22" dur="500"/>
                                        <p:tgtEl>
                                          <p:spTgt spid="491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27" dur="500"/>
                                        <p:tgtEl>
                                          <p:spTgt spid="491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55">
                                            <p:txEl>
                                              <p:pRg st="6" end="6"/>
                                            </p:txEl>
                                          </p:spTgt>
                                        </p:tgtEl>
                                        <p:attrNameLst>
                                          <p:attrName>style.visibility</p:attrName>
                                        </p:attrNameLst>
                                      </p:cBhvr>
                                      <p:to>
                                        <p:strVal val="visible"/>
                                      </p:to>
                                    </p:set>
                                    <p:animEffect transition="in" filter="blinds(horizontal)">
                                      <p:cBhvr>
                                        <p:cTn id="32" dur="500"/>
                                        <p:tgtEl>
                                          <p:spTgt spid="491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155">
                                            <p:txEl>
                                              <p:pRg st="7" end="7"/>
                                            </p:txEl>
                                          </p:spTgt>
                                        </p:tgtEl>
                                        <p:attrNameLst>
                                          <p:attrName>style.visibility</p:attrName>
                                        </p:attrNameLst>
                                      </p:cBhvr>
                                      <p:to>
                                        <p:strVal val="visible"/>
                                      </p:to>
                                    </p:set>
                                    <p:animEffect transition="in" filter="blinds(horizontal)">
                                      <p:cBhvr>
                                        <p:cTn id="37" dur="500"/>
                                        <p:tgtEl>
                                          <p:spTgt spid="4915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9155">
                                            <p:txEl>
                                              <p:pRg st="8" end="8"/>
                                            </p:txEl>
                                          </p:spTgt>
                                        </p:tgtEl>
                                        <p:attrNameLst>
                                          <p:attrName>style.visibility</p:attrName>
                                        </p:attrNameLst>
                                      </p:cBhvr>
                                      <p:to>
                                        <p:strVal val="visible"/>
                                      </p:to>
                                    </p:set>
                                    <p:animEffect transition="in" filter="blinds(horizontal)">
                                      <p:cBhvr>
                                        <p:cTn id="42" dur="500"/>
                                        <p:tgtEl>
                                          <p:spTgt spid="4915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F51E0BA-F861-49D6-A748-F384487E3D29}" type="slidenum">
              <a:rPr lang="zh-CN" altLang="en-US">
                <a:latin typeface="Verdana" panose="020B0604030504040204" pitchFamily="34" charset="0"/>
                <a:ea typeface="宋体" panose="02010600030101010101" pitchFamily="2" charset="-122"/>
              </a:rPr>
              <a:pPr/>
              <a:t>49</a:t>
            </a:fld>
            <a:endParaRPr lang="en-US" altLang="zh-CN">
              <a:latin typeface="Verdana" panose="020B0604030504040204" pitchFamily="34" charset="0"/>
              <a:ea typeface="宋体" panose="02010600030101010101" pitchFamily="2" charset="-122"/>
            </a:endParaRPr>
          </a:p>
        </p:txBody>
      </p:sp>
      <p:sp>
        <p:nvSpPr>
          <p:cNvPr id="50178" name="Rectangle 2"/>
          <p:cNvSpPr>
            <a:spLocks noChangeArrowheads="1"/>
          </p:cNvSpPr>
          <p:nvPr/>
        </p:nvSpPr>
        <p:spPr bwMode="auto">
          <a:xfrm>
            <a:off x="971600" y="1531391"/>
            <a:ext cx="7651750" cy="457200"/>
          </a:xfrm>
          <a:prstGeom prst="rect">
            <a:avLst/>
          </a:prstGeom>
          <a:noFill/>
          <a:ln w="9525">
            <a:noFill/>
            <a:miter lim="800000"/>
            <a:headEnd/>
            <a:tailEnd/>
          </a:ln>
          <a:effectLst/>
        </p:spPr>
        <p:txBody>
          <a:bodyPr wrap="none">
            <a:spAutoFit/>
          </a:bodyPr>
          <a:lstStyle/>
          <a:p>
            <a:pPr eaLnBrk="1" hangingPunct="1">
              <a:defRPr/>
            </a:pPr>
            <a:r>
              <a:rPr lang="en-US" altLang="zh-CN" sz="2400" dirty="0">
                <a:effectLst>
                  <a:outerShdw blurRad="38100" dist="38100" dir="2700000" algn="tl">
                    <a:srgbClr val="C0C0C0"/>
                  </a:outerShdw>
                </a:effectLst>
                <a:latin typeface="Times New Roman" pitchFamily="18" charset="0"/>
                <a:ea typeface="宋体" pitchFamily="2" charset="-122"/>
              </a:rPr>
              <a:t>([15]  [</a:t>
            </a:r>
            <a:r>
              <a:rPr lang="en-US" altLang="zh-CN" sz="2400" dirty="0">
                <a:solidFill>
                  <a:srgbClr val="3366CC"/>
                </a:solidFill>
                <a:effectLst>
                  <a:outerShdw blurRad="38100" dist="38100" dir="2700000" algn="tl">
                    <a:srgbClr val="C0C0C0"/>
                  </a:outerShdw>
                </a:effectLst>
                <a:latin typeface="Times New Roman" pitchFamily="18" charset="0"/>
                <a:ea typeface="宋体" pitchFamily="2" charset="-122"/>
              </a:rPr>
              <a:t>18</a:t>
            </a:r>
            <a:r>
              <a:rPr lang="en-US" altLang="zh-CN" sz="2400" dirty="0">
                <a:effectLst>
                  <a:outerShdw blurRad="38100" dist="38100" dir="2700000" algn="tl">
                    <a:srgbClr val="C0C0C0"/>
                  </a:outerShdw>
                </a:effectLst>
                <a:latin typeface="Times New Roman" pitchFamily="18" charset="0"/>
                <a:ea typeface="宋体" pitchFamily="2" charset="-122"/>
              </a:rPr>
              <a:t>]  [25]  [60]  [</a:t>
            </a:r>
            <a:r>
              <a:rPr lang="en-US" altLang="zh-CN" sz="2400" dirty="0">
                <a:solidFill>
                  <a:schemeClr val="hlink"/>
                </a:solidFill>
                <a:effectLst>
                  <a:outerShdw blurRad="38100" dist="38100" dir="2700000" algn="tl">
                    <a:srgbClr val="C0C0C0"/>
                  </a:outerShdw>
                </a:effectLst>
                <a:latin typeface="Times New Roman" pitchFamily="18" charset="0"/>
                <a:ea typeface="宋体" pitchFamily="2" charset="-122"/>
              </a:rPr>
              <a:t>18</a:t>
            </a:r>
            <a:r>
              <a:rPr lang="en-US" altLang="zh-CN" sz="2400" dirty="0">
                <a:effectLst>
                  <a:outerShdw blurRad="38100" dist="38100" dir="2700000" algn="tl">
                    <a:srgbClr val="C0C0C0"/>
                  </a:outerShdw>
                </a:effectLst>
                <a:latin typeface="Times New Roman" pitchFamily="18" charset="0"/>
                <a:ea typeface="宋体" pitchFamily="2" charset="-122"/>
              </a:rPr>
              <a:t>]  [75]  [100]  [23]  [64]  [8]  [150])</a:t>
            </a:r>
          </a:p>
        </p:txBody>
      </p:sp>
      <p:sp>
        <p:nvSpPr>
          <p:cNvPr id="50179" name="Rectangle 3"/>
          <p:cNvSpPr>
            <a:spLocks noChangeArrowheads="1"/>
          </p:cNvSpPr>
          <p:nvPr/>
        </p:nvSpPr>
        <p:spPr bwMode="auto">
          <a:xfrm>
            <a:off x="438150" y="943124"/>
            <a:ext cx="3005951" cy="461665"/>
          </a:xfrm>
          <a:prstGeom prst="rect">
            <a:avLst/>
          </a:prstGeom>
          <a:noFill/>
          <a:ln w="9525">
            <a:noFill/>
            <a:miter lim="800000"/>
            <a:headEnd/>
            <a:tailEnd/>
          </a:ln>
          <a:effectLst/>
        </p:spPr>
        <p:txBody>
          <a:bodyPr wrap="none">
            <a:spAutoFit/>
          </a:bodyPr>
          <a:lstStyle/>
          <a:p>
            <a:pPr marL="342900" indent="-342900" eaLnBrk="1" hangingPunct="1">
              <a:buClr>
                <a:srgbClr val="FF0000"/>
              </a:buClr>
              <a:buFont typeface="Wingdings" panose="05000000000000000000" pitchFamily="2" charset="2"/>
              <a:buChar char="ü"/>
              <a:defRPr/>
            </a:pP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pitchFamily="49" charset="-122"/>
              </a:rPr>
              <a:t>例</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pitchFamily="49" charset="-122"/>
                <a:sym typeface="Wingdings" pitchFamily="2" charset="2"/>
              </a:rPr>
              <a:t>：</a:t>
            </a:r>
            <a:r>
              <a:rPr lang="zh-CN" altLang="en-US" sz="2400" b="1" dirty="0">
                <a:latin typeface="Times New Roman" panose="02020603050405020304" pitchFamily="18" charset="0"/>
                <a:ea typeface="仿宋" panose="02010609060101010101" pitchFamily="49" charset="-122"/>
              </a:rPr>
              <a:t>二路归并示例</a:t>
            </a:r>
            <a:endPar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仿宋" panose="02010609060101010101" pitchFamily="49" charset="-122"/>
              <a:sym typeface="Wingdings" pitchFamily="2" charset="2"/>
            </a:endParaRPr>
          </a:p>
        </p:txBody>
      </p:sp>
      <p:grpSp>
        <p:nvGrpSpPr>
          <p:cNvPr id="2" name="Group 4"/>
          <p:cNvGrpSpPr>
            <a:grpSpLocks/>
          </p:cNvGrpSpPr>
          <p:nvPr/>
        </p:nvGrpSpPr>
        <p:grpSpPr bwMode="auto">
          <a:xfrm>
            <a:off x="1366888" y="2152104"/>
            <a:ext cx="719137" cy="144462"/>
            <a:chOff x="0" y="0"/>
            <a:chExt cx="453" cy="91"/>
          </a:xfrm>
        </p:grpSpPr>
        <p:sp>
          <p:nvSpPr>
            <p:cNvPr id="49199" name="Line 5"/>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200" name="Line 6"/>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201" name="Line 7"/>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8"/>
          <p:cNvGrpSpPr>
            <a:grpSpLocks/>
          </p:cNvGrpSpPr>
          <p:nvPr/>
        </p:nvGrpSpPr>
        <p:grpSpPr bwMode="auto">
          <a:xfrm>
            <a:off x="2663875" y="2152104"/>
            <a:ext cx="719138" cy="144462"/>
            <a:chOff x="0" y="0"/>
            <a:chExt cx="453" cy="91"/>
          </a:xfrm>
        </p:grpSpPr>
        <p:sp>
          <p:nvSpPr>
            <p:cNvPr id="49196" name="Line 9"/>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97" name="Line 10"/>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98" name="Line 11"/>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 name="Group 12"/>
          <p:cNvGrpSpPr>
            <a:grpSpLocks/>
          </p:cNvGrpSpPr>
          <p:nvPr/>
        </p:nvGrpSpPr>
        <p:grpSpPr bwMode="auto">
          <a:xfrm>
            <a:off x="3960863" y="2152104"/>
            <a:ext cx="719137" cy="144462"/>
            <a:chOff x="0" y="0"/>
            <a:chExt cx="453" cy="91"/>
          </a:xfrm>
        </p:grpSpPr>
        <p:sp>
          <p:nvSpPr>
            <p:cNvPr id="49193" name="Line 13"/>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94" name="Line 14"/>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95" name="Line 15"/>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5" name="Group 16"/>
          <p:cNvGrpSpPr>
            <a:grpSpLocks/>
          </p:cNvGrpSpPr>
          <p:nvPr/>
        </p:nvGrpSpPr>
        <p:grpSpPr bwMode="auto">
          <a:xfrm>
            <a:off x="5472163" y="2152104"/>
            <a:ext cx="719137" cy="144462"/>
            <a:chOff x="0" y="0"/>
            <a:chExt cx="453" cy="91"/>
          </a:xfrm>
        </p:grpSpPr>
        <p:sp>
          <p:nvSpPr>
            <p:cNvPr id="49190" name="Line 17"/>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91" name="Line 18"/>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92" name="Line 19"/>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 name="Group 20"/>
          <p:cNvGrpSpPr>
            <a:grpSpLocks/>
          </p:cNvGrpSpPr>
          <p:nvPr/>
        </p:nvGrpSpPr>
        <p:grpSpPr bwMode="auto">
          <a:xfrm>
            <a:off x="6697713" y="2152104"/>
            <a:ext cx="719137" cy="144462"/>
            <a:chOff x="0" y="0"/>
            <a:chExt cx="453" cy="91"/>
          </a:xfrm>
        </p:grpSpPr>
        <p:sp>
          <p:nvSpPr>
            <p:cNvPr id="49187" name="Line 21"/>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8" name="Line 22"/>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9" name="Line 23"/>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0200" name="Rectangle 24"/>
          <p:cNvSpPr>
            <a:spLocks noChangeArrowheads="1"/>
          </p:cNvSpPr>
          <p:nvPr/>
        </p:nvSpPr>
        <p:spPr bwMode="auto">
          <a:xfrm>
            <a:off x="971600" y="2755354"/>
            <a:ext cx="7473950" cy="457200"/>
          </a:xfrm>
          <a:prstGeom prst="rect">
            <a:avLst/>
          </a:prstGeom>
          <a:noFill/>
          <a:ln w="9525">
            <a:noFill/>
            <a:miter lim="800000"/>
            <a:headEnd/>
            <a:tailEnd/>
          </a:ln>
          <a:effectLst/>
        </p:spPr>
        <p:txBody>
          <a:bodyPr wrap="none">
            <a:spAutoFit/>
          </a:bodyPr>
          <a:lstStyle/>
          <a:p>
            <a:pPr eaLnBrk="1" hangingPunct="1">
              <a:defRPr/>
            </a:pPr>
            <a:r>
              <a:rPr lang="en-US" altLang="zh-CN" sz="2400" dirty="0">
                <a:effectLst>
                  <a:outerShdw blurRad="38100" dist="38100" dir="2700000" algn="tl">
                    <a:srgbClr val="C0C0C0"/>
                  </a:outerShdw>
                </a:effectLst>
                <a:latin typeface="Times New Roman" pitchFamily="18" charset="0"/>
                <a:ea typeface="宋体" pitchFamily="2" charset="-122"/>
              </a:rPr>
              <a:t>([15   </a:t>
            </a:r>
            <a:r>
              <a:rPr lang="en-US" altLang="zh-CN" sz="2400" dirty="0">
                <a:solidFill>
                  <a:srgbClr val="3366CC"/>
                </a:solidFill>
                <a:effectLst>
                  <a:outerShdw blurRad="38100" dist="38100" dir="2700000" algn="tl">
                    <a:srgbClr val="C0C0C0"/>
                  </a:outerShdw>
                </a:effectLst>
                <a:latin typeface="Times New Roman" pitchFamily="18" charset="0"/>
                <a:ea typeface="宋体" pitchFamily="2" charset="-122"/>
              </a:rPr>
              <a:t>18</a:t>
            </a:r>
            <a:r>
              <a:rPr lang="en-US" altLang="zh-CN" sz="2400" dirty="0">
                <a:effectLst>
                  <a:outerShdw blurRad="38100" dist="38100" dir="2700000" algn="tl">
                    <a:srgbClr val="C0C0C0"/>
                  </a:outerShdw>
                </a:effectLst>
                <a:latin typeface="Times New Roman" pitchFamily="18" charset="0"/>
                <a:ea typeface="宋体" pitchFamily="2" charset="-122"/>
              </a:rPr>
              <a:t>]   [25  60]     [</a:t>
            </a:r>
            <a:r>
              <a:rPr lang="en-US" altLang="zh-CN" sz="2400" dirty="0">
                <a:solidFill>
                  <a:schemeClr val="hlink"/>
                </a:solidFill>
                <a:effectLst>
                  <a:outerShdw blurRad="38100" dist="38100" dir="2700000" algn="tl">
                    <a:srgbClr val="C0C0C0"/>
                  </a:outerShdw>
                </a:effectLst>
                <a:latin typeface="Times New Roman" pitchFamily="18" charset="0"/>
                <a:ea typeface="宋体" pitchFamily="2" charset="-122"/>
              </a:rPr>
              <a:t>18</a:t>
            </a:r>
            <a:r>
              <a:rPr lang="en-US" altLang="zh-CN" sz="2400" dirty="0">
                <a:effectLst>
                  <a:outerShdw blurRad="38100" dist="38100" dir="2700000" algn="tl">
                    <a:srgbClr val="C0C0C0"/>
                  </a:outerShdw>
                </a:effectLst>
                <a:latin typeface="Times New Roman" pitchFamily="18" charset="0"/>
                <a:ea typeface="宋体" pitchFamily="2" charset="-122"/>
              </a:rPr>
              <a:t>    75]   [23   100]   [8   64]  [150])</a:t>
            </a:r>
          </a:p>
        </p:txBody>
      </p:sp>
      <p:grpSp>
        <p:nvGrpSpPr>
          <p:cNvPr id="7" name="Group 25"/>
          <p:cNvGrpSpPr>
            <a:grpSpLocks/>
          </p:cNvGrpSpPr>
          <p:nvPr/>
        </p:nvGrpSpPr>
        <p:grpSpPr bwMode="auto">
          <a:xfrm>
            <a:off x="1655813" y="3377654"/>
            <a:ext cx="1296987" cy="144462"/>
            <a:chOff x="0" y="0"/>
            <a:chExt cx="453" cy="91"/>
          </a:xfrm>
        </p:grpSpPr>
        <p:sp>
          <p:nvSpPr>
            <p:cNvPr id="49184" name="Line 26"/>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5" name="Line 27"/>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6" name="Line 28"/>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 name="Group 29"/>
          <p:cNvGrpSpPr>
            <a:grpSpLocks/>
          </p:cNvGrpSpPr>
          <p:nvPr/>
        </p:nvGrpSpPr>
        <p:grpSpPr bwMode="auto">
          <a:xfrm>
            <a:off x="4391075" y="3377654"/>
            <a:ext cx="1296988" cy="144462"/>
            <a:chOff x="0" y="0"/>
            <a:chExt cx="453" cy="91"/>
          </a:xfrm>
        </p:grpSpPr>
        <p:sp>
          <p:nvSpPr>
            <p:cNvPr id="49181" name="Line 30"/>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2" name="Line 31"/>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3" name="Line 32"/>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9" name="Group 33"/>
          <p:cNvGrpSpPr>
            <a:grpSpLocks/>
          </p:cNvGrpSpPr>
          <p:nvPr/>
        </p:nvGrpSpPr>
        <p:grpSpPr bwMode="auto">
          <a:xfrm>
            <a:off x="6840588" y="3377654"/>
            <a:ext cx="1296987" cy="144462"/>
            <a:chOff x="0" y="0"/>
            <a:chExt cx="453" cy="91"/>
          </a:xfrm>
        </p:grpSpPr>
        <p:sp>
          <p:nvSpPr>
            <p:cNvPr id="49178" name="Line 34"/>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9" name="Line 35"/>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80" name="Line 36"/>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0213" name="Rectangle 37"/>
          <p:cNvSpPr>
            <a:spLocks noChangeArrowheads="1"/>
          </p:cNvSpPr>
          <p:nvPr/>
        </p:nvSpPr>
        <p:spPr bwMode="auto">
          <a:xfrm>
            <a:off x="971600" y="3691979"/>
            <a:ext cx="7321550" cy="457200"/>
          </a:xfrm>
          <a:prstGeom prst="rect">
            <a:avLst/>
          </a:prstGeom>
          <a:noFill/>
          <a:ln w="9525">
            <a:noFill/>
            <a:miter lim="800000"/>
            <a:headEnd/>
            <a:tailEnd/>
          </a:ln>
          <a:effectLst/>
        </p:spPr>
        <p:txBody>
          <a:bodyPr wrap="none">
            <a:spAutoFit/>
          </a:bodyPr>
          <a:lstStyle/>
          <a:p>
            <a:pPr eaLnBrk="1" hangingPunct="1">
              <a:defRPr/>
            </a:pPr>
            <a:r>
              <a:rPr lang="en-US" altLang="zh-CN" sz="2400">
                <a:effectLst>
                  <a:outerShdw blurRad="38100" dist="38100" dir="2700000" algn="tl">
                    <a:srgbClr val="C0C0C0"/>
                  </a:outerShdw>
                </a:effectLst>
                <a:latin typeface="Times New Roman" pitchFamily="18" charset="0"/>
                <a:ea typeface="宋体" pitchFamily="2" charset="-122"/>
              </a:rPr>
              <a:t>([15   </a:t>
            </a:r>
            <a:r>
              <a:rPr lang="en-US" altLang="zh-CN" sz="2400">
                <a:solidFill>
                  <a:srgbClr val="3366CC"/>
                </a:solidFill>
                <a:effectLst>
                  <a:outerShdw blurRad="38100" dist="38100" dir="2700000" algn="tl">
                    <a:srgbClr val="C0C0C0"/>
                  </a:outerShdw>
                </a:effectLst>
                <a:latin typeface="Times New Roman" pitchFamily="18" charset="0"/>
                <a:ea typeface="宋体" pitchFamily="2" charset="-122"/>
              </a:rPr>
              <a:t>18</a:t>
            </a:r>
            <a:r>
              <a:rPr lang="en-US" altLang="zh-CN" sz="2400">
                <a:effectLst>
                  <a:outerShdw blurRad="38100" dist="38100" dir="2700000" algn="tl">
                    <a:srgbClr val="C0C0C0"/>
                  </a:outerShdw>
                </a:effectLst>
                <a:latin typeface="Times New Roman" pitchFamily="18" charset="0"/>
                <a:ea typeface="宋体" pitchFamily="2" charset="-122"/>
              </a:rPr>
              <a:t>    25  60]      [</a:t>
            </a:r>
            <a:r>
              <a:rPr lang="en-US" altLang="zh-CN" sz="2400">
                <a:solidFill>
                  <a:schemeClr val="hlink"/>
                </a:solidFill>
                <a:effectLst>
                  <a:outerShdw blurRad="38100" dist="38100" dir="2700000" algn="tl">
                    <a:srgbClr val="C0C0C0"/>
                  </a:outerShdw>
                </a:effectLst>
                <a:latin typeface="Times New Roman" pitchFamily="18" charset="0"/>
                <a:ea typeface="宋体" pitchFamily="2" charset="-122"/>
              </a:rPr>
              <a:t>18</a:t>
            </a:r>
            <a:r>
              <a:rPr lang="en-US" altLang="zh-CN" sz="2400">
                <a:effectLst>
                  <a:outerShdw blurRad="38100" dist="38100" dir="2700000" algn="tl">
                    <a:srgbClr val="C0C0C0"/>
                  </a:outerShdw>
                </a:effectLst>
                <a:latin typeface="Times New Roman" pitchFamily="18" charset="0"/>
                <a:ea typeface="宋体" pitchFamily="2" charset="-122"/>
              </a:rPr>
              <a:t>     23    75   100]    [8   64   150])</a:t>
            </a:r>
          </a:p>
        </p:txBody>
      </p:sp>
      <p:grpSp>
        <p:nvGrpSpPr>
          <p:cNvPr id="10" name="Group 38"/>
          <p:cNvGrpSpPr>
            <a:grpSpLocks/>
          </p:cNvGrpSpPr>
          <p:nvPr/>
        </p:nvGrpSpPr>
        <p:grpSpPr bwMode="auto">
          <a:xfrm>
            <a:off x="2590850" y="4169816"/>
            <a:ext cx="3313113" cy="144463"/>
            <a:chOff x="0" y="0"/>
            <a:chExt cx="453" cy="91"/>
          </a:xfrm>
        </p:grpSpPr>
        <p:sp>
          <p:nvSpPr>
            <p:cNvPr id="49175" name="Line 39"/>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6" name="Line 40"/>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7" name="Line 41"/>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0218" name="Rectangle 42"/>
          <p:cNvSpPr>
            <a:spLocks noChangeArrowheads="1"/>
          </p:cNvSpPr>
          <p:nvPr/>
        </p:nvSpPr>
        <p:spPr bwMode="auto">
          <a:xfrm>
            <a:off x="977950" y="4771479"/>
            <a:ext cx="7270750" cy="457200"/>
          </a:xfrm>
          <a:prstGeom prst="rect">
            <a:avLst/>
          </a:prstGeom>
          <a:noFill/>
          <a:ln w="9525">
            <a:noFill/>
            <a:miter lim="800000"/>
            <a:headEnd/>
            <a:tailEnd/>
          </a:ln>
          <a:effectLst/>
        </p:spPr>
        <p:txBody>
          <a:bodyPr wrap="none">
            <a:spAutoFit/>
          </a:bodyPr>
          <a:lstStyle/>
          <a:p>
            <a:pPr eaLnBrk="1" hangingPunct="1">
              <a:defRPr/>
            </a:pPr>
            <a:r>
              <a:rPr lang="en-US" altLang="zh-CN" sz="2400">
                <a:effectLst>
                  <a:outerShdw blurRad="38100" dist="38100" dir="2700000" algn="tl">
                    <a:srgbClr val="C0C0C0"/>
                  </a:outerShdw>
                </a:effectLst>
                <a:latin typeface="Times New Roman" pitchFamily="18" charset="0"/>
                <a:ea typeface="宋体" pitchFamily="2" charset="-122"/>
              </a:rPr>
              <a:t>([15   </a:t>
            </a:r>
            <a:r>
              <a:rPr lang="en-US" altLang="zh-CN" sz="2400">
                <a:solidFill>
                  <a:srgbClr val="3366CC"/>
                </a:solidFill>
                <a:effectLst>
                  <a:outerShdw blurRad="38100" dist="38100" dir="2700000" algn="tl">
                    <a:srgbClr val="C0C0C0"/>
                  </a:outerShdw>
                </a:effectLst>
                <a:latin typeface="Times New Roman" pitchFamily="18" charset="0"/>
                <a:ea typeface="宋体" pitchFamily="2" charset="-122"/>
              </a:rPr>
              <a:t>18</a:t>
            </a:r>
            <a:r>
              <a:rPr lang="en-US" altLang="zh-CN" sz="2400">
                <a:effectLst>
                  <a:outerShdw blurRad="38100" dist="38100" dir="2700000" algn="tl">
                    <a:srgbClr val="C0C0C0"/>
                  </a:outerShdw>
                </a:effectLst>
                <a:latin typeface="Times New Roman" pitchFamily="18" charset="0"/>
                <a:ea typeface="宋体" pitchFamily="2" charset="-122"/>
              </a:rPr>
              <a:t>    </a:t>
            </a:r>
            <a:r>
              <a:rPr lang="en-US" altLang="zh-CN" sz="2400">
                <a:solidFill>
                  <a:schemeClr val="hlink"/>
                </a:solidFill>
                <a:effectLst>
                  <a:outerShdw blurRad="38100" dist="38100" dir="2700000" algn="tl">
                    <a:srgbClr val="C0C0C0"/>
                  </a:outerShdw>
                </a:effectLst>
                <a:latin typeface="Times New Roman" pitchFamily="18" charset="0"/>
                <a:ea typeface="宋体" pitchFamily="2" charset="-122"/>
              </a:rPr>
              <a:t>18   </a:t>
            </a:r>
            <a:r>
              <a:rPr lang="en-US" altLang="zh-CN" sz="2400">
                <a:effectLst>
                  <a:outerShdw blurRad="38100" dist="38100" dir="2700000" algn="tl">
                    <a:srgbClr val="C0C0C0"/>
                  </a:outerShdw>
                </a:effectLst>
                <a:latin typeface="Times New Roman" pitchFamily="18" charset="0"/>
                <a:ea typeface="宋体" pitchFamily="2" charset="-122"/>
              </a:rPr>
              <a:t>23</a:t>
            </a:r>
            <a:r>
              <a:rPr lang="en-US" altLang="zh-CN" sz="2400">
                <a:solidFill>
                  <a:schemeClr val="hlink"/>
                </a:solidFill>
                <a:effectLst>
                  <a:outerShdw blurRad="38100" dist="38100" dir="2700000" algn="tl">
                    <a:srgbClr val="C0C0C0"/>
                  </a:outerShdw>
                </a:effectLst>
                <a:latin typeface="Times New Roman" pitchFamily="18" charset="0"/>
                <a:ea typeface="宋体" pitchFamily="2" charset="-122"/>
              </a:rPr>
              <a:t>       </a:t>
            </a:r>
            <a:r>
              <a:rPr lang="en-US" altLang="zh-CN" sz="2400">
                <a:effectLst>
                  <a:outerShdw blurRad="38100" dist="38100" dir="2700000" algn="tl">
                    <a:srgbClr val="C0C0C0"/>
                  </a:outerShdw>
                </a:effectLst>
                <a:latin typeface="Times New Roman" pitchFamily="18" charset="0"/>
                <a:ea typeface="宋体" pitchFamily="2" charset="-122"/>
              </a:rPr>
              <a:t>25     60    75   100]    [8   64   150])</a:t>
            </a:r>
          </a:p>
        </p:txBody>
      </p:sp>
      <p:grpSp>
        <p:nvGrpSpPr>
          <p:cNvPr id="11" name="Group 43"/>
          <p:cNvGrpSpPr>
            <a:grpSpLocks/>
          </p:cNvGrpSpPr>
          <p:nvPr/>
        </p:nvGrpSpPr>
        <p:grpSpPr bwMode="auto">
          <a:xfrm>
            <a:off x="3671938" y="5320754"/>
            <a:ext cx="3313112" cy="144462"/>
            <a:chOff x="0" y="0"/>
            <a:chExt cx="453" cy="91"/>
          </a:xfrm>
        </p:grpSpPr>
        <p:sp>
          <p:nvSpPr>
            <p:cNvPr id="49172" name="Line 44"/>
            <p:cNvSpPr>
              <a:spLocks noChangeShapeType="1"/>
            </p:cNvSpPr>
            <p:nvPr/>
          </p:nvSpPr>
          <p:spPr bwMode="auto">
            <a:xfrm>
              <a:off x="0"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3" name="Line 45"/>
            <p:cNvSpPr>
              <a:spLocks noChangeShapeType="1"/>
            </p:cNvSpPr>
            <p:nvPr/>
          </p:nvSpPr>
          <p:spPr bwMode="auto">
            <a:xfrm>
              <a:off x="0" y="91"/>
              <a:ext cx="45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174" name="Line 46"/>
            <p:cNvSpPr>
              <a:spLocks noChangeShapeType="1"/>
            </p:cNvSpPr>
            <p:nvPr/>
          </p:nvSpPr>
          <p:spPr bwMode="auto">
            <a:xfrm flipV="1">
              <a:off x="453" y="0"/>
              <a:ext cx="0" cy="91"/>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0223" name="Rectangle 47"/>
          <p:cNvSpPr>
            <a:spLocks noChangeArrowheads="1"/>
          </p:cNvSpPr>
          <p:nvPr/>
        </p:nvSpPr>
        <p:spPr bwMode="auto">
          <a:xfrm>
            <a:off x="971600" y="5708104"/>
            <a:ext cx="7296150" cy="457200"/>
          </a:xfrm>
          <a:prstGeom prst="rect">
            <a:avLst/>
          </a:prstGeom>
          <a:noFill/>
          <a:ln w="9525">
            <a:noFill/>
            <a:miter lim="800000"/>
            <a:headEnd/>
            <a:tailEnd/>
          </a:ln>
          <a:effectLst/>
        </p:spPr>
        <p:txBody>
          <a:bodyPr wrap="none">
            <a:spAutoFit/>
          </a:bodyPr>
          <a:lstStyle/>
          <a:p>
            <a:pPr eaLnBrk="1" hangingPunct="1">
              <a:defRPr/>
            </a:pPr>
            <a:r>
              <a:rPr lang="en-US" altLang="zh-CN" sz="2400">
                <a:effectLst>
                  <a:outerShdw blurRad="38100" dist="38100" dir="2700000" algn="tl">
                    <a:srgbClr val="C0C0C0"/>
                  </a:outerShdw>
                </a:effectLst>
                <a:latin typeface="Times New Roman" pitchFamily="18" charset="0"/>
                <a:ea typeface="宋体" pitchFamily="2" charset="-122"/>
              </a:rPr>
              <a:t>([8    15    </a:t>
            </a:r>
            <a:r>
              <a:rPr lang="en-US" altLang="zh-CN" sz="2400">
                <a:solidFill>
                  <a:srgbClr val="3366CC"/>
                </a:solidFill>
                <a:effectLst>
                  <a:outerShdw blurRad="38100" dist="38100" dir="2700000" algn="tl">
                    <a:srgbClr val="C0C0C0"/>
                  </a:outerShdw>
                </a:effectLst>
                <a:latin typeface="Times New Roman" pitchFamily="18" charset="0"/>
                <a:ea typeface="宋体" pitchFamily="2" charset="-122"/>
              </a:rPr>
              <a:t>18</a:t>
            </a:r>
            <a:r>
              <a:rPr lang="en-US" altLang="zh-CN" sz="2400">
                <a:effectLst>
                  <a:outerShdw blurRad="38100" dist="38100" dir="2700000" algn="tl">
                    <a:srgbClr val="C0C0C0"/>
                  </a:outerShdw>
                </a:effectLst>
                <a:latin typeface="Times New Roman" pitchFamily="18" charset="0"/>
                <a:ea typeface="宋体" pitchFamily="2" charset="-122"/>
              </a:rPr>
              <a:t>    </a:t>
            </a:r>
            <a:r>
              <a:rPr lang="en-US" altLang="zh-CN" sz="2400">
                <a:solidFill>
                  <a:schemeClr val="hlink"/>
                </a:solidFill>
                <a:effectLst>
                  <a:outerShdw blurRad="38100" dist="38100" dir="2700000" algn="tl">
                    <a:srgbClr val="C0C0C0"/>
                  </a:outerShdw>
                </a:effectLst>
                <a:latin typeface="Times New Roman" pitchFamily="18" charset="0"/>
                <a:ea typeface="宋体" pitchFamily="2" charset="-122"/>
              </a:rPr>
              <a:t>18      </a:t>
            </a:r>
            <a:r>
              <a:rPr lang="en-US" altLang="zh-CN" sz="2400">
                <a:effectLst>
                  <a:outerShdw blurRad="38100" dist="38100" dir="2700000" algn="tl">
                    <a:srgbClr val="C0C0C0"/>
                  </a:outerShdw>
                </a:effectLst>
                <a:latin typeface="Times New Roman" pitchFamily="18" charset="0"/>
                <a:ea typeface="宋体" pitchFamily="2" charset="-122"/>
              </a:rPr>
              <a:t>23</a:t>
            </a:r>
            <a:r>
              <a:rPr lang="en-US" altLang="zh-CN" sz="2400">
                <a:solidFill>
                  <a:schemeClr val="hlink"/>
                </a:solidFill>
                <a:effectLst>
                  <a:outerShdw blurRad="38100" dist="38100" dir="2700000" algn="tl">
                    <a:srgbClr val="C0C0C0"/>
                  </a:outerShdw>
                </a:effectLst>
                <a:latin typeface="Times New Roman" pitchFamily="18" charset="0"/>
                <a:ea typeface="宋体" pitchFamily="2" charset="-122"/>
              </a:rPr>
              <a:t>      </a:t>
            </a:r>
            <a:r>
              <a:rPr lang="en-US" altLang="zh-CN" sz="2400">
                <a:effectLst>
                  <a:outerShdw blurRad="38100" dist="38100" dir="2700000" algn="tl">
                    <a:srgbClr val="C0C0C0"/>
                  </a:outerShdw>
                </a:effectLst>
                <a:latin typeface="Times New Roman" pitchFamily="18" charset="0"/>
                <a:ea typeface="宋体" pitchFamily="2" charset="-122"/>
              </a:rPr>
              <a:t>25    60    64     75  100   150])</a:t>
            </a:r>
          </a:p>
        </p:txBody>
      </p:sp>
      <p:grpSp>
        <p:nvGrpSpPr>
          <p:cNvPr id="51" name="组合 109"/>
          <p:cNvGrpSpPr/>
          <p:nvPr/>
        </p:nvGrpSpPr>
        <p:grpSpPr>
          <a:xfrm>
            <a:off x="-468560" y="116632"/>
            <a:ext cx="6340883" cy="639805"/>
            <a:chOff x="-154932" y="4599564"/>
            <a:chExt cx="6542686" cy="651944"/>
          </a:xfrm>
        </p:grpSpPr>
        <p:sp>
          <p:nvSpPr>
            <p:cNvPr id="52"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53" name="图片 52"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54" name="TextBox 6"/>
            <p:cNvSpPr txBox="1">
              <a:spLocks noChangeArrowheads="1"/>
            </p:cNvSpPr>
            <p:nvPr/>
          </p:nvSpPr>
          <p:spPr bwMode="auto">
            <a:xfrm>
              <a:off x="-154932" y="4599564"/>
              <a:ext cx="6542686"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11.5 </a:t>
              </a:r>
              <a:r>
                <a:rPr lang="zh-CN" altLang="en-US" sz="3200" b="1" dirty="0">
                  <a:latin typeface="Times New Roman" pitchFamily="18" charset="0"/>
                  <a:ea typeface="黑体" pitchFamily="49" charset="-122"/>
                </a:rPr>
                <a:t>归并排序</a:t>
              </a:r>
              <a:endParaRPr lang="zh-CN" altLang="en-US" sz="3600" b="1" dirty="0">
                <a:latin typeface="黑体" pitchFamily="49" charset="-122"/>
                <a:ea typeface="黑体" pitchFamily="49" charset="-122"/>
              </a:endParaRPr>
            </a:p>
          </p:txBody>
        </p:sp>
      </p:grpSp>
    </p:spTree>
    <p:extLst>
      <p:ext uri="{BB962C8B-B14F-4D97-AF65-F5344CB8AC3E}">
        <p14:creationId xmlns:p14="http://schemas.microsoft.com/office/powerpoint/2010/main" xmlns="" val="344509306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slide(fromBottom)">
                                      <p:cBhvr>
                                        <p:cTn id="7" dur="500"/>
                                        <p:tgtEl>
                                          <p:spTgt spid="5017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0178"/>
                                        </p:tgtEl>
                                        <p:attrNameLst>
                                          <p:attrName>style.visibility</p:attrName>
                                        </p:attrNameLst>
                                      </p:cBhvr>
                                      <p:to>
                                        <p:strVal val="visible"/>
                                      </p:to>
                                    </p:set>
                                    <p:animEffect transition="in" filter="slide(fromBottom)">
                                      <p:cBhvr>
                                        <p:cTn id="10" dur="500"/>
                                        <p:tgtEl>
                                          <p:spTgt spid="501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Bottom)">
                                      <p:cBhvr>
                                        <p:cTn id="15" dur="500"/>
                                        <p:tgtEl>
                                          <p:spTgt spid="2"/>
                                        </p:tgtEl>
                                      </p:cBhvr>
                                    </p:animEffect>
                                  </p:childTnLst>
                                </p:cTn>
                              </p:par>
                              <p:par>
                                <p:cTn id="16" presetID="1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Bottom)">
                                      <p:cBhvr>
                                        <p:cTn id="18" dur="500"/>
                                        <p:tgtEl>
                                          <p:spTgt spid="3"/>
                                        </p:tgtEl>
                                      </p:cBhvr>
                                    </p:animEffect>
                                  </p:childTnLst>
                                </p:cTn>
                              </p:par>
                              <p:par>
                                <p:cTn id="19" presetID="1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lide(fromBottom)">
                                      <p:cBhvr>
                                        <p:cTn id="21" dur="500"/>
                                        <p:tgtEl>
                                          <p:spTgt spid="4"/>
                                        </p:tgtEl>
                                      </p:cBhvr>
                                    </p:animEffect>
                                  </p:childTnLst>
                                </p:cTn>
                              </p:par>
                              <p:par>
                                <p:cTn id="22" presetID="1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lide(fromBottom)">
                                      <p:cBhvr>
                                        <p:cTn id="24" dur="500"/>
                                        <p:tgtEl>
                                          <p:spTgt spid="5"/>
                                        </p:tgtEl>
                                      </p:cBhvr>
                                    </p:animEffect>
                                  </p:childTnLst>
                                </p:cTn>
                              </p:par>
                              <p:par>
                                <p:cTn id="25" presetID="1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0200"/>
                                        </p:tgtEl>
                                        <p:attrNameLst>
                                          <p:attrName>style.visibility</p:attrName>
                                        </p:attrNameLst>
                                      </p:cBhvr>
                                      <p:to>
                                        <p:strVal val="visible"/>
                                      </p:to>
                                    </p:set>
                                    <p:animEffect transition="in" filter="slide(fromBottom)">
                                      <p:cBhvr>
                                        <p:cTn id="32" dur="500"/>
                                        <p:tgtEl>
                                          <p:spTgt spid="502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lide(fromBottom)">
                                      <p:cBhvr>
                                        <p:cTn id="37" dur="500"/>
                                        <p:tgtEl>
                                          <p:spTgt spid="7"/>
                                        </p:tgtEl>
                                      </p:cBhvr>
                                    </p:animEffect>
                                  </p:childTnLst>
                                </p:cTn>
                              </p:par>
                              <p:par>
                                <p:cTn id="38" presetID="12" presetClass="entr" presetSubtype="4"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lide(fromBottom)">
                                      <p:cBhvr>
                                        <p:cTn id="40" dur="500"/>
                                        <p:tgtEl>
                                          <p:spTgt spid="8"/>
                                        </p:tgtEl>
                                      </p:cBhvr>
                                    </p:animEffect>
                                  </p:childTnLst>
                                </p:cTn>
                              </p:par>
                              <p:par>
                                <p:cTn id="41" presetID="1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lide(fromBottom)">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50213"/>
                                        </p:tgtEl>
                                        <p:attrNameLst>
                                          <p:attrName>style.visibility</p:attrName>
                                        </p:attrNameLst>
                                      </p:cBhvr>
                                      <p:to>
                                        <p:strVal val="visible"/>
                                      </p:to>
                                    </p:set>
                                    <p:animEffect transition="in" filter="slide(fromBottom)">
                                      <p:cBhvr>
                                        <p:cTn id="48" dur="500"/>
                                        <p:tgtEl>
                                          <p:spTgt spid="502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lide(fromBottom)">
                                      <p:cBhvr>
                                        <p:cTn id="53" dur="500"/>
                                        <p:tgtEl>
                                          <p:spTgt spid="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50218"/>
                                        </p:tgtEl>
                                        <p:attrNameLst>
                                          <p:attrName>style.visibility</p:attrName>
                                        </p:attrNameLst>
                                      </p:cBhvr>
                                      <p:to>
                                        <p:strVal val="visible"/>
                                      </p:to>
                                    </p:set>
                                    <p:animEffect transition="in" filter="slide(fromBottom)">
                                      <p:cBhvr>
                                        <p:cTn id="58" dur="500"/>
                                        <p:tgtEl>
                                          <p:spTgt spid="502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slide(fromBottom)">
                                      <p:cBhvr>
                                        <p:cTn id="63" dur="500"/>
                                        <p:tgtEl>
                                          <p:spTgt spid="1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50223"/>
                                        </p:tgtEl>
                                        <p:attrNameLst>
                                          <p:attrName>style.visibility</p:attrName>
                                        </p:attrNameLst>
                                      </p:cBhvr>
                                      <p:to>
                                        <p:strVal val="visible"/>
                                      </p:to>
                                    </p:set>
                                    <p:animEffect transition="in" filter="slide(fromBottom)">
                                      <p:cBhvr>
                                        <p:cTn id="68" dur="500"/>
                                        <p:tgtEl>
                                          <p:spTgt spid="50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200" grpId="0" autoUpdateAnimBg="0"/>
      <p:bldP spid="50213" grpId="0" autoUpdateAnimBg="0"/>
      <p:bldP spid="50218" grpId="0" autoUpdateAnimBg="0"/>
      <p:bldP spid="502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
        <p:nvSpPr>
          <p:cNvPr id="5" name="Rectangle 3"/>
          <p:cNvSpPr txBox="1">
            <a:spLocks noChangeArrowheads="1"/>
          </p:cNvSpPr>
          <p:nvPr/>
        </p:nvSpPr>
        <p:spPr bwMode="auto">
          <a:xfrm>
            <a:off x="323528" y="1052736"/>
            <a:ext cx="8569325" cy="4897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rgbClr val="FF0000"/>
              </a:buClr>
              <a:buFont typeface="Wingdings" panose="05000000000000000000" pitchFamily="2" charset="2"/>
              <a:buChar char="Ø"/>
              <a:defRPr/>
            </a:pPr>
            <a:r>
              <a:rPr lang="zh-CN" altLang="en-US" sz="2400" dirty="0">
                <a:solidFill>
                  <a:srgbClr val="FF0000"/>
                </a:solidFill>
              </a:rPr>
              <a:t>排序</a:t>
            </a:r>
            <a:r>
              <a:rPr lang="en-US" altLang="zh-CN" sz="2400" dirty="0"/>
              <a:t>(</a:t>
            </a:r>
            <a:r>
              <a:rPr lang="en-US" altLang="zh-CN" sz="2400" dirty="0">
                <a:solidFill>
                  <a:srgbClr val="0000FF"/>
                </a:solidFill>
              </a:rPr>
              <a:t>Sorting</a:t>
            </a:r>
            <a:r>
              <a:rPr lang="en-US" altLang="zh-CN" sz="2400" dirty="0"/>
              <a:t>)</a:t>
            </a:r>
          </a:p>
          <a:p>
            <a:pPr lvl="1">
              <a:lnSpc>
                <a:spcPct val="90000"/>
              </a:lnSpc>
              <a:buClr>
                <a:srgbClr val="FF0000"/>
              </a:buClr>
              <a:buFont typeface="Wingdings" panose="05000000000000000000" pitchFamily="2" charset="2"/>
              <a:buChar char="n"/>
              <a:defRPr/>
            </a:pPr>
            <a:r>
              <a:rPr lang="zh-CN" altLang="en-US" sz="2000" dirty="0"/>
              <a:t>将数据表（</a:t>
            </a:r>
            <a:r>
              <a:rPr lang="en-US" altLang="zh-CN" sz="2000" i="1" dirty="0"/>
              <a:t>a</a:t>
            </a:r>
            <a:r>
              <a:rPr lang="en-US" altLang="zh-CN" sz="2000" baseline="-25000" dirty="0"/>
              <a:t>1</a:t>
            </a:r>
            <a:r>
              <a:rPr lang="en-US" altLang="zh-CN" sz="2000" dirty="0"/>
              <a:t>, </a:t>
            </a:r>
            <a:r>
              <a:rPr lang="en-US" altLang="zh-CN" sz="2000" i="1" dirty="0"/>
              <a:t>a</a:t>
            </a:r>
            <a:r>
              <a:rPr lang="en-US" altLang="zh-CN" sz="2000" baseline="-25000" dirty="0"/>
              <a:t>2</a:t>
            </a:r>
            <a:r>
              <a:rPr lang="en-US" altLang="zh-CN" sz="2000" dirty="0"/>
              <a:t>,……</a:t>
            </a:r>
            <a:r>
              <a:rPr lang="zh-CN" altLang="en-US" sz="2000" dirty="0"/>
              <a:t>，</a:t>
            </a:r>
            <a:r>
              <a:rPr lang="en-US" altLang="zh-CN" sz="2000" i="1" dirty="0"/>
              <a:t>a</a:t>
            </a:r>
            <a:r>
              <a:rPr lang="en-US" altLang="zh-CN" sz="2000" i="1" baseline="-25000" dirty="0"/>
              <a:t>n</a:t>
            </a:r>
            <a:r>
              <a:rPr lang="zh-CN" altLang="en-US" sz="2000" dirty="0"/>
              <a:t>）调整为按关键字从小（大）到大（小）排列的过程。</a:t>
            </a:r>
          </a:p>
          <a:p>
            <a:pPr>
              <a:lnSpc>
                <a:spcPct val="90000"/>
              </a:lnSpc>
              <a:buClr>
                <a:srgbClr val="FF0000"/>
              </a:buClr>
              <a:buFont typeface="Wingdings" panose="05000000000000000000" pitchFamily="2" charset="2"/>
              <a:buChar char="n"/>
              <a:defRPr/>
            </a:pPr>
            <a:r>
              <a:rPr lang="zh-CN" altLang="en-US" sz="2400" dirty="0"/>
              <a:t>几个术语</a:t>
            </a:r>
            <a:r>
              <a:rPr lang="en-US" altLang="zh-CN" sz="2400" dirty="0"/>
              <a:t>(</a:t>
            </a:r>
            <a:r>
              <a:rPr lang="en-US" altLang="zh-CN" sz="2400" dirty="0">
                <a:solidFill>
                  <a:srgbClr val="0000FF"/>
                </a:solidFill>
              </a:rPr>
              <a:t>Terms</a:t>
            </a:r>
            <a:r>
              <a:rPr lang="en-US" altLang="zh-CN" sz="2400" dirty="0"/>
              <a:t>)</a:t>
            </a:r>
          </a:p>
          <a:p>
            <a:pPr lvl="1">
              <a:spcBef>
                <a:spcPct val="0"/>
              </a:spcBef>
              <a:buClr>
                <a:srgbClr val="FF0000"/>
              </a:buClr>
              <a:defRPr/>
            </a:pPr>
            <a:r>
              <a:rPr lang="zh-CN" altLang="en-US" sz="2000" dirty="0"/>
              <a:t>增排序</a:t>
            </a:r>
            <a:r>
              <a:rPr lang="en-US" altLang="zh-CN" sz="2000" dirty="0"/>
              <a:t>(</a:t>
            </a:r>
            <a:r>
              <a:rPr lang="en-US" altLang="zh-CN" sz="2000" dirty="0">
                <a:solidFill>
                  <a:srgbClr val="0000FF"/>
                </a:solidFill>
              </a:rPr>
              <a:t>Incremental Sort</a:t>
            </a:r>
            <a:r>
              <a:rPr lang="en-US" altLang="zh-CN" sz="2000" dirty="0"/>
              <a:t>)</a:t>
            </a:r>
            <a:r>
              <a:rPr lang="zh-CN" altLang="en-US" sz="2000" dirty="0"/>
              <a:t>：</a:t>
            </a:r>
          </a:p>
          <a:p>
            <a:pPr lvl="1">
              <a:spcBef>
                <a:spcPct val="0"/>
              </a:spcBef>
              <a:buClr>
                <a:srgbClr val="FF0000"/>
              </a:buClr>
              <a:defRPr/>
            </a:pPr>
            <a:r>
              <a:rPr lang="zh-CN" altLang="en-US" sz="2000" dirty="0"/>
              <a:t>减排序</a:t>
            </a:r>
            <a:r>
              <a:rPr lang="en-US" altLang="zh-CN" sz="2000" dirty="0"/>
              <a:t>(</a:t>
            </a:r>
            <a:r>
              <a:rPr lang="en-US" altLang="zh-CN" sz="2000" dirty="0">
                <a:solidFill>
                  <a:srgbClr val="0000FF"/>
                </a:solidFill>
              </a:rPr>
              <a:t>Decreasing Sort</a:t>
            </a:r>
            <a:r>
              <a:rPr lang="en-US" altLang="zh-CN" sz="2000" dirty="0"/>
              <a:t>) </a:t>
            </a:r>
            <a:r>
              <a:rPr lang="zh-CN" altLang="en-US" sz="2000" dirty="0"/>
              <a:t>：</a:t>
            </a:r>
          </a:p>
          <a:p>
            <a:pPr lvl="1">
              <a:spcBef>
                <a:spcPct val="0"/>
              </a:spcBef>
              <a:buClr>
                <a:srgbClr val="FF0000"/>
              </a:buClr>
              <a:defRPr/>
            </a:pPr>
            <a:r>
              <a:rPr lang="zh-CN" altLang="en-US" sz="2000" dirty="0"/>
              <a:t>单关键字</a:t>
            </a:r>
            <a:r>
              <a:rPr lang="en-US" altLang="zh-CN" sz="2000" dirty="0"/>
              <a:t>/</a:t>
            </a:r>
            <a:r>
              <a:rPr lang="zh-CN" altLang="en-US" sz="2000" dirty="0"/>
              <a:t>多关键字</a:t>
            </a:r>
            <a:r>
              <a:rPr lang="en-US" altLang="zh-CN" sz="2000" dirty="0"/>
              <a:t>(</a:t>
            </a:r>
            <a:r>
              <a:rPr lang="en-US" altLang="zh-CN" sz="2000" dirty="0">
                <a:solidFill>
                  <a:srgbClr val="0000FF"/>
                </a:solidFill>
              </a:rPr>
              <a:t>Single Keyword/Multiple Keywords</a:t>
            </a:r>
            <a:r>
              <a:rPr lang="en-US" altLang="zh-CN" sz="2000" dirty="0"/>
              <a:t>) </a:t>
            </a:r>
            <a:endParaRPr lang="zh-CN" altLang="en-US" sz="2000" dirty="0"/>
          </a:p>
          <a:p>
            <a:pPr lvl="1">
              <a:spcBef>
                <a:spcPct val="0"/>
              </a:spcBef>
              <a:buClr>
                <a:srgbClr val="FF0000"/>
              </a:buClr>
              <a:defRPr/>
            </a:pPr>
            <a:r>
              <a:rPr lang="zh-CN" altLang="en-US" sz="2000" dirty="0"/>
              <a:t>稳定排序</a:t>
            </a:r>
            <a:r>
              <a:rPr lang="en-US" altLang="zh-CN" sz="2000" dirty="0"/>
              <a:t>(</a:t>
            </a:r>
            <a:r>
              <a:rPr lang="en-US" altLang="zh-CN" sz="2000" dirty="0">
                <a:solidFill>
                  <a:srgbClr val="0000FF"/>
                </a:solidFill>
              </a:rPr>
              <a:t>Stable Sort</a:t>
            </a:r>
            <a:r>
              <a:rPr lang="en-US" altLang="zh-CN" sz="2000" dirty="0"/>
              <a:t>)</a:t>
            </a:r>
            <a:r>
              <a:rPr lang="zh-CN" altLang="en-US" sz="2000" dirty="0"/>
              <a:t>：</a:t>
            </a:r>
          </a:p>
          <a:p>
            <a:pPr lvl="1">
              <a:spcBef>
                <a:spcPct val="0"/>
              </a:spcBef>
              <a:buFont typeface="Wingdings" panose="05000000000000000000" pitchFamily="2" charset="2"/>
              <a:buNone/>
              <a:defRPr/>
            </a:pPr>
            <a:r>
              <a:rPr lang="zh-CN" altLang="en-US" sz="2000" dirty="0"/>
              <a:t>      排序过程中关键字相同的元素的相对次序不变。</a:t>
            </a:r>
          </a:p>
          <a:p>
            <a:pPr lvl="1">
              <a:spcBef>
                <a:spcPct val="0"/>
              </a:spcBef>
              <a:buClr>
                <a:srgbClr val="FF0000"/>
              </a:buClr>
              <a:defRPr/>
            </a:pPr>
            <a:r>
              <a:rPr lang="zh-CN" altLang="en-US" sz="2000" dirty="0"/>
              <a:t>不稳定排序</a:t>
            </a:r>
            <a:r>
              <a:rPr lang="en-US" altLang="zh-CN" sz="2000" dirty="0"/>
              <a:t>(</a:t>
            </a:r>
            <a:r>
              <a:rPr lang="en-US" altLang="zh-CN" sz="2000" dirty="0">
                <a:solidFill>
                  <a:srgbClr val="0000FF"/>
                </a:solidFill>
              </a:rPr>
              <a:t>Unstable Sort</a:t>
            </a:r>
            <a:r>
              <a:rPr lang="en-US" altLang="zh-CN" sz="2000" dirty="0"/>
              <a:t>)</a:t>
            </a:r>
            <a:r>
              <a:rPr lang="zh-CN" altLang="en-US" sz="2000" dirty="0"/>
              <a:t>： </a:t>
            </a:r>
          </a:p>
          <a:p>
            <a:pPr lvl="1">
              <a:spcBef>
                <a:spcPct val="0"/>
              </a:spcBef>
              <a:buFont typeface="Wingdings" panose="05000000000000000000" pitchFamily="2" charset="2"/>
              <a:buNone/>
              <a:defRPr/>
            </a:pPr>
            <a:r>
              <a:rPr lang="zh-CN" altLang="en-US" sz="2000" dirty="0"/>
              <a:t>   在排序过程中，</a:t>
            </a:r>
            <a:r>
              <a:rPr lang="zh-CN" altLang="en-US" sz="2000" dirty="0">
                <a:solidFill>
                  <a:srgbClr val="FF0000"/>
                </a:solidFill>
              </a:rPr>
              <a:t>关键字相同的元素</a:t>
            </a:r>
            <a:r>
              <a:rPr lang="zh-CN" altLang="en-US" sz="2000" dirty="0"/>
              <a:t>的相对次序发生变化。</a:t>
            </a:r>
          </a:p>
          <a:p>
            <a:pPr lvl="1">
              <a:spcBef>
                <a:spcPct val="0"/>
              </a:spcBef>
              <a:buClr>
                <a:srgbClr val="FF0000"/>
              </a:buClr>
              <a:defRPr/>
            </a:pPr>
            <a:r>
              <a:rPr lang="zh-CN" altLang="en-US" sz="2000" dirty="0"/>
              <a:t>内部排序</a:t>
            </a:r>
            <a:r>
              <a:rPr lang="en-US" altLang="zh-CN" sz="2000" dirty="0"/>
              <a:t>(</a:t>
            </a:r>
            <a:r>
              <a:rPr lang="en-US" altLang="zh-CN" sz="2000" dirty="0">
                <a:solidFill>
                  <a:srgbClr val="0000FF"/>
                </a:solidFill>
              </a:rPr>
              <a:t>In-place Sort</a:t>
            </a:r>
            <a:r>
              <a:rPr lang="en-US" altLang="zh-CN" sz="2000" dirty="0"/>
              <a:t>)</a:t>
            </a:r>
            <a:r>
              <a:rPr lang="zh-CN" altLang="en-US" sz="2000" dirty="0"/>
              <a:t>：所有数据在内存</a:t>
            </a:r>
            <a:endParaRPr lang="en-US" altLang="zh-CN" sz="2000" dirty="0"/>
          </a:p>
          <a:p>
            <a:pPr lvl="1">
              <a:spcBef>
                <a:spcPct val="0"/>
              </a:spcBef>
              <a:buClr>
                <a:srgbClr val="FF0000"/>
              </a:buClr>
              <a:defRPr/>
            </a:pPr>
            <a:r>
              <a:rPr lang="zh-CN" altLang="en-US" sz="2000" dirty="0"/>
              <a:t>外部排序</a:t>
            </a:r>
            <a:r>
              <a:rPr lang="en-US" altLang="zh-CN" sz="2000" dirty="0"/>
              <a:t>(</a:t>
            </a:r>
            <a:r>
              <a:rPr lang="en-US" altLang="zh-CN" sz="2000" dirty="0">
                <a:solidFill>
                  <a:srgbClr val="0000FF"/>
                </a:solidFill>
              </a:rPr>
              <a:t>Out-place Sort</a:t>
            </a:r>
            <a:r>
              <a:rPr lang="en-US" altLang="zh-CN" sz="2000" dirty="0"/>
              <a:t>)</a:t>
            </a:r>
            <a:r>
              <a:rPr lang="zh-CN" altLang="en-US" sz="2000" dirty="0"/>
              <a:t>：部分数据在内存，部分数据在外存（涉及到内外存的交换）</a:t>
            </a:r>
          </a:p>
        </p:txBody>
      </p:sp>
      <p:grpSp>
        <p:nvGrpSpPr>
          <p:cNvPr id="11" name="组合 10"/>
          <p:cNvGrpSpPr/>
          <p:nvPr/>
        </p:nvGrpSpPr>
        <p:grpSpPr>
          <a:xfrm>
            <a:off x="268844" y="95357"/>
            <a:ext cx="4231148" cy="684042"/>
            <a:chOff x="683568" y="1326432"/>
            <a:chExt cx="4231148" cy="684042"/>
          </a:xfrm>
        </p:grpSpPr>
        <p:sp>
          <p:nvSpPr>
            <p:cNvPr id="12" name="TextBox 6"/>
            <p:cNvSpPr txBox="1">
              <a:spLocks noChangeArrowheads="1"/>
            </p:cNvSpPr>
            <p:nvPr/>
          </p:nvSpPr>
          <p:spPr bwMode="auto">
            <a:xfrm>
              <a:off x="683568" y="1326432"/>
              <a:ext cx="4231148"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11.1 </a:t>
              </a:r>
              <a:r>
                <a:rPr lang="zh-CN" altLang="en-US" sz="3600" b="1" dirty="0">
                  <a:latin typeface="黑体" pitchFamily="49" charset="-122"/>
                  <a:ea typeface="黑体" pitchFamily="49" charset="-122"/>
                </a:rPr>
                <a:t>引言</a:t>
              </a:r>
            </a:p>
          </p:txBody>
        </p:sp>
        <p:grpSp>
          <p:nvGrpSpPr>
            <p:cNvPr id="13" name="组合 12"/>
            <p:cNvGrpSpPr/>
            <p:nvPr/>
          </p:nvGrpSpPr>
          <p:grpSpPr>
            <a:xfrm>
              <a:off x="958665" y="1327471"/>
              <a:ext cx="842977" cy="683003"/>
              <a:chOff x="958665" y="1327471"/>
              <a:chExt cx="842977" cy="683003"/>
            </a:xfrm>
          </p:grpSpPr>
          <p:sp>
            <p:nvSpPr>
              <p:cNvPr id="14"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5" name="图片 14"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xmlns="" val="39455893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0C7909C-365C-4CE0-928D-17DF75D2BA55}" type="slidenum">
              <a:rPr lang="zh-CN" altLang="en-US">
                <a:latin typeface="Verdana" panose="020B0604030504040204" pitchFamily="34" charset="0"/>
                <a:ea typeface="宋体" panose="02010600030101010101" pitchFamily="2" charset="-122"/>
              </a:rPr>
              <a:pPr/>
              <a:t>50</a:t>
            </a:fld>
            <a:endParaRPr lang="en-US" altLang="zh-CN">
              <a:latin typeface="Verdana" panose="020B0604030504040204" pitchFamily="34" charset="0"/>
              <a:ea typeface="宋体" panose="02010600030101010101" pitchFamily="2" charset="-122"/>
            </a:endParaRPr>
          </a:p>
        </p:txBody>
      </p:sp>
      <p:sp>
        <p:nvSpPr>
          <p:cNvPr id="51203" name="Rectangle 3"/>
          <p:cNvSpPr>
            <a:spLocks noGrp="1" noChangeArrowheads="1"/>
          </p:cNvSpPr>
          <p:nvPr>
            <p:ph type="body" idx="1"/>
          </p:nvPr>
        </p:nvSpPr>
        <p:spPr>
          <a:xfrm>
            <a:off x="899592" y="1668841"/>
            <a:ext cx="7993062" cy="3313113"/>
          </a:xfrm>
        </p:spPr>
        <p:txBody>
          <a:bodyPr/>
          <a:lstStyle/>
          <a:p>
            <a:pPr algn="just" eaLnBrk="1" hangingPunct="1">
              <a:lnSpc>
                <a:spcPct val="90000"/>
              </a:lnSpc>
              <a:buClr>
                <a:srgbClr val="FF0000"/>
              </a:buClr>
              <a:buFont typeface="Wingdings" panose="05000000000000000000" pitchFamily="2" charset="2"/>
              <a:buChar char="n"/>
            </a:pPr>
            <a:r>
              <a:rPr lang="zh-CN" altLang="en-US" sz="2400" b="1" dirty="0">
                <a:latin typeface="宋体" panose="02010600030101010101" pitchFamily="2" charset="-122"/>
              </a:rPr>
              <a:t>空间复杂度</a:t>
            </a:r>
            <a:r>
              <a:rPr lang="en-US" altLang="zh-CN" sz="2400" b="1" dirty="0">
                <a:latin typeface="宋体" panose="02010600030101010101" pitchFamily="2" charset="-122"/>
              </a:rPr>
              <a:t>: </a:t>
            </a:r>
          </a:p>
          <a:p>
            <a:pPr lvl="1" algn="just" eaLnBrk="1" hangingPunct="1">
              <a:lnSpc>
                <a:spcPct val="90000"/>
              </a:lnSpc>
              <a:buClr>
                <a:srgbClr val="FF0000"/>
              </a:buClr>
            </a:pPr>
            <a:r>
              <a:rPr lang="en-US" altLang="zh-CN" sz="2400" b="1" dirty="0">
                <a:latin typeface="宋体" panose="02010600030101010101" pitchFamily="2" charset="-122"/>
              </a:rPr>
              <a:t>O(n)</a:t>
            </a:r>
          </a:p>
          <a:p>
            <a:pPr algn="just" eaLnBrk="1" hangingPunct="1">
              <a:lnSpc>
                <a:spcPct val="90000"/>
              </a:lnSpc>
              <a:buFont typeface="Wingdings" panose="05000000000000000000" pitchFamily="2" charset="2"/>
              <a:buNone/>
            </a:pPr>
            <a:r>
              <a:rPr lang="en-US" altLang="zh-CN" sz="2400" b="1" dirty="0"/>
              <a:t>          </a:t>
            </a:r>
            <a:r>
              <a:rPr lang="zh-CN" altLang="en-US" sz="2400" b="1" dirty="0">
                <a:solidFill>
                  <a:srgbClr val="0000FF"/>
                </a:solidFill>
              </a:rPr>
              <a:t>不能就地归并，需要一倍的辅助空间</a:t>
            </a:r>
            <a:r>
              <a:rPr lang="zh-CN" altLang="en-US" sz="2400" dirty="0">
                <a:solidFill>
                  <a:srgbClr val="0000FF"/>
                </a:solidFill>
              </a:rPr>
              <a:t> </a:t>
            </a:r>
            <a:endParaRPr lang="en-US" altLang="zh-CN" sz="2400" dirty="0">
              <a:solidFill>
                <a:srgbClr val="0000FF"/>
              </a:solidFill>
            </a:endParaRPr>
          </a:p>
          <a:p>
            <a:pPr algn="just" eaLnBrk="1" hangingPunct="1">
              <a:lnSpc>
                <a:spcPct val="90000"/>
              </a:lnSpc>
              <a:buFont typeface="Wingdings" panose="05000000000000000000" pitchFamily="2" charset="2"/>
              <a:buNone/>
            </a:pPr>
            <a:endParaRPr lang="zh-CN" altLang="en-US" sz="2400" b="1" dirty="0">
              <a:solidFill>
                <a:srgbClr val="0000FF"/>
              </a:solidFill>
              <a:latin typeface="宋体" panose="02010600030101010101" pitchFamily="2" charset="-122"/>
            </a:endParaRPr>
          </a:p>
          <a:p>
            <a:pPr algn="just" eaLnBrk="1" hangingPunct="1">
              <a:lnSpc>
                <a:spcPct val="90000"/>
              </a:lnSpc>
              <a:buClr>
                <a:srgbClr val="FF0000"/>
              </a:buClr>
              <a:buFont typeface="Wingdings" panose="05000000000000000000" pitchFamily="2" charset="2"/>
              <a:buChar char="n"/>
            </a:pPr>
            <a:r>
              <a:rPr lang="zh-CN" altLang="en-US" sz="2400" b="1" dirty="0">
                <a:latin typeface="宋体" panose="02010600030101010101" pitchFamily="2" charset="-122"/>
              </a:rPr>
              <a:t>时间复杂度</a:t>
            </a:r>
            <a:r>
              <a:rPr lang="en-US" altLang="zh-CN" sz="2400" b="1" dirty="0">
                <a:latin typeface="宋体" panose="02010600030101010101" pitchFamily="2" charset="-122"/>
              </a:rPr>
              <a:t>: </a:t>
            </a:r>
          </a:p>
          <a:p>
            <a:pPr lvl="1" algn="just" eaLnBrk="1" hangingPunct="1">
              <a:lnSpc>
                <a:spcPct val="90000"/>
              </a:lnSpc>
              <a:buClr>
                <a:srgbClr val="FF0000"/>
              </a:buClr>
            </a:pPr>
            <a:r>
              <a:rPr lang="en-US" altLang="zh-CN" sz="2400" b="1" dirty="0">
                <a:latin typeface="宋体" panose="02010600030101010101" pitchFamily="2" charset="-122"/>
              </a:rPr>
              <a:t>O(nlog</a:t>
            </a:r>
            <a:r>
              <a:rPr lang="en-US" altLang="zh-CN" sz="2400" b="1" baseline="-25000" dirty="0">
                <a:latin typeface="宋体" panose="02010600030101010101" pitchFamily="2" charset="-122"/>
              </a:rPr>
              <a:t>2</a:t>
            </a:r>
            <a:r>
              <a:rPr lang="en-US" altLang="zh-CN" sz="2400" b="1" dirty="0">
                <a:latin typeface="宋体" panose="02010600030101010101" pitchFamily="2" charset="-122"/>
              </a:rPr>
              <a:t>n)</a:t>
            </a:r>
          </a:p>
          <a:p>
            <a:pPr algn="just" eaLnBrk="1" hangingPunct="1">
              <a:lnSpc>
                <a:spcPct val="90000"/>
              </a:lnSpc>
              <a:buFont typeface="Wingdings" panose="05000000000000000000" pitchFamily="2" charset="2"/>
              <a:buNone/>
            </a:pPr>
            <a:r>
              <a:rPr lang="en-US" altLang="zh-CN" sz="3600" b="1" dirty="0"/>
              <a:t> </a:t>
            </a:r>
          </a:p>
        </p:txBody>
      </p:sp>
      <p:sp>
        <p:nvSpPr>
          <p:cNvPr id="6" name="Rectangle 3"/>
          <p:cNvSpPr>
            <a:spLocks noChangeArrowheads="1"/>
          </p:cNvSpPr>
          <p:nvPr/>
        </p:nvSpPr>
        <p:spPr bwMode="auto">
          <a:xfrm>
            <a:off x="438150" y="943124"/>
            <a:ext cx="1973617" cy="523220"/>
          </a:xfrm>
          <a:prstGeom prst="rect">
            <a:avLst/>
          </a:prstGeom>
          <a:noFill/>
          <a:ln w="9525">
            <a:noFill/>
            <a:miter lim="800000"/>
            <a:headEnd/>
            <a:tailEnd/>
          </a:ln>
          <a:effectLst/>
        </p:spPr>
        <p:txBody>
          <a:bodyPr wrap="none">
            <a:spAutoFit/>
          </a:bodyPr>
          <a:lstStyle/>
          <a:p>
            <a:pPr marL="342900" indent="-342900" eaLnBrk="1" hangingPunct="1">
              <a:buClr>
                <a:srgbClr val="FF0000"/>
              </a:buClr>
              <a:buFont typeface="Wingdings" panose="05000000000000000000" pitchFamily="2" charset="2"/>
              <a:buChar char="Ø"/>
              <a:defRPr/>
            </a:pPr>
            <a:r>
              <a:rPr lang="zh-CN" altLang="en-US" sz="2800" b="1" dirty="0">
                <a:effectLst>
                  <a:outerShdw blurRad="38100" dist="38100" dir="2700000" algn="tl">
                    <a:srgbClr val="C0C0C0"/>
                  </a:outerShdw>
                </a:effectLst>
                <a:latin typeface="Times New Roman" panose="02020603050405020304" pitchFamily="18" charset="0"/>
                <a:ea typeface="仿宋" panose="02010609060101010101" pitchFamily="49" charset="-122"/>
              </a:rPr>
              <a:t>算法分析</a:t>
            </a:r>
            <a:endParaRPr lang="zh-CN" altLang="en-US" sz="2800" b="1" dirty="0">
              <a:effectLst>
                <a:outerShdw blurRad="38100" dist="38100" dir="2700000" algn="tl">
                  <a:srgbClr val="C0C0C0"/>
                </a:outerShdw>
              </a:effectLst>
              <a:latin typeface="Times New Roman" panose="02020603050405020304" pitchFamily="18" charset="0"/>
              <a:ea typeface="仿宋" panose="02010609060101010101" pitchFamily="49" charset="-122"/>
              <a:sym typeface="Wingdings" pitchFamily="2" charset="2"/>
            </a:endParaRPr>
          </a:p>
        </p:txBody>
      </p:sp>
      <p:grpSp>
        <p:nvGrpSpPr>
          <p:cNvPr id="7" name="组合 109"/>
          <p:cNvGrpSpPr/>
          <p:nvPr/>
        </p:nvGrpSpPr>
        <p:grpSpPr>
          <a:xfrm>
            <a:off x="-468560" y="116632"/>
            <a:ext cx="6340883" cy="639805"/>
            <a:chOff x="-154932" y="4599564"/>
            <a:chExt cx="6542686" cy="65194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54932" y="4599564"/>
              <a:ext cx="6542686"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11.5 </a:t>
              </a:r>
              <a:r>
                <a:rPr lang="zh-CN" altLang="en-US" sz="3200" b="1" dirty="0">
                  <a:latin typeface="Times New Roman" pitchFamily="18" charset="0"/>
                  <a:ea typeface="黑体" pitchFamily="49" charset="-122"/>
                </a:rPr>
                <a:t>归并排序</a:t>
              </a:r>
              <a:endParaRPr lang="zh-CN" altLang="en-US" sz="3600" b="1" dirty="0">
                <a:latin typeface="黑体" pitchFamily="49" charset="-122"/>
                <a:ea typeface="黑体" pitchFamily="49" charset="-122"/>
              </a:endParaRPr>
            </a:p>
          </p:txBody>
        </p:sp>
      </p:grpSp>
      <p:pic>
        <p:nvPicPr>
          <p:cNvPr id="1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8973" y="4711321"/>
            <a:ext cx="360040" cy="362966"/>
          </a:xfrm>
          <a:prstGeom prst="rect">
            <a:avLst/>
          </a:prstGeom>
          <a:noFill/>
          <a:ln w="9525">
            <a:noFill/>
            <a:miter lim="800000"/>
            <a:headEnd/>
            <a:tailEnd/>
          </a:ln>
        </p:spPr>
      </p:pic>
      <p:sp>
        <p:nvSpPr>
          <p:cNvPr id="3" name="矩形 2"/>
          <p:cNvSpPr/>
          <p:nvPr/>
        </p:nvSpPr>
        <p:spPr>
          <a:xfrm>
            <a:off x="1907704" y="5242953"/>
            <a:ext cx="3631122" cy="369332"/>
          </a:xfrm>
          <a:prstGeom prst="rect">
            <a:avLst/>
          </a:prstGeom>
        </p:spPr>
        <p:txBody>
          <a:bodyPr wrap="none">
            <a:spAutoFit/>
          </a:bodyPr>
          <a:lstStyle/>
          <a:p>
            <a:r>
              <a:rPr lang="zh-CN" altLang="en-US" b="1" dirty="0">
                <a:solidFill>
                  <a:srgbClr val="FF0000"/>
                </a:solidFill>
                <a:latin typeface="Times New Roman" panose="02020603050405020304" pitchFamily="18" charset="0"/>
                <a:ea typeface="仿宋" panose="02010609060101010101" pitchFamily="49" charset="-122"/>
              </a:rPr>
              <a:t>原地归并排序</a:t>
            </a:r>
            <a:r>
              <a:rPr lang="en-US" altLang="zh-CN" b="1" dirty="0">
                <a:latin typeface="Times New Roman" panose="02020603050405020304" pitchFamily="18" charset="0"/>
                <a:ea typeface="仿宋" panose="02010609060101010101" pitchFamily="49" charset="-122"/>
              </a:rPr>
              <a:t>(</a:t>
            </a:r>
            <a:r>
              <a:rPr lang="en-US" altLang="zh-CN" b="1" dirty="0">
                <a:solidFill>
                  <a:srgbClr val="0000FF"/>
                </a:solidFill>
                <a:latin typeface="Times New Roman" panose="02020603050405020304" pitchFamily="18" charset="0"/>
                <a:ea typeface="仿宋" panose="02010609060101010101" pitchFamily="49" charset="-122"/>
              </a:rPr>
              <a:t>in-place merge sort</a:t>
            </a:r>
            <a:r>
              <a:rPr lang="en-US" altLang="zh-CN" b="1" dirty="0">
                <a:solidFill>
                  <a:srgbClr val="333333"/>
                </a:solidFill>
                <a:latin typeface="Times New Roman" panose="02020603050405020304" pitchFamily="18" charset="0"/>
                <a:ea typeface="仿宋" panose="02010609060101010101" pitchFamily="49" charset="-122"/>
              </a:rPr>
              <a:t>)</a:t>
            </a:r>
            <a:endParaRPr lang="zh-CN" altLang="en-US" b="1" dirty="0">
              <a:latin typeface="Times New Roman" panose="02020603050405020304" pitchFamily="18" charset="0"/>
              <a:ea typeface="仿宋" panose="02010609060101010101" pitchFamily="49" charset="-122"/>
            </a:endParaRPr>
          </a:p>
        </p:txBody>
      </p:sp>
      <p:sp>
        <p:nvSpPr>
          <p:cNvPr id="5" name="矩形 4"/>
          <p:cNvSpPr/>
          <p:nvPr/>
        </p:nvSpPr>
        <p:spPr>
          <a:xfrm>
            <a:off x="1423434" y="4736211"/>
            <a:ext cx="5761462" cy="369332"/>
          </a:xfrm>
          <a:prstGeom prst="rect">
            <a:avLst/>
          </a:prstGeom>
        </p:spPr>
        <p:txBody>
          <a:bodyPr wrap="square">
            <a:spAutoFit/>
          </a:bodyPr>
          <a:lstStyle/>
          <a:p>
            <a:r>
              <a:rPr lang="zh-CN" altLang="en-US" b="1" dirty="0">
                <a:solidFill>
                  <a:srgbClr val="333333"/>
                </a:solidFill>
                <a:latin typeface="Times New Roman" panose="02020603050405020304" pitchFamily="18" charset="0"/>
                <a:ea typeface="仿宋" panose="02010609060101010101" pitchFamily="49" charset="-122"/>
              </a:rPr>
              <a:t>如何克服</a:t>
            </a:r>
            <a:r>
              <a:rPr lang="en-US" altLang="zh-CN" b="1" dirty="0">
                <a:solidFill>
                  <a:srgbClr val="333333"/>
                </a:solidFill>
                <a:latin typeface="Times New Roman" panose="02020603050405020304" pitchFamily="18" charset="0"/>
                <a:ea typeface="仿宋" panose="02010609060101010101" pitchFamily="49" charset="-122"/>
              </a:rPr>
              <a:t>O(n)</a:t>
            </a:r>
            <a:r>
              <a:rPr lang="zh-CN" altLang="en-US" b="1" dirty="0">
                <a:solidFill>
                  <a:srgbClr val="333333"/>
                </a:solidFill>
                <a:latin typeface="Times New Roman" panose="02020603050405020304" pitchFamily="18" charset="0"/>
                <a:ea typeface="仿宋" panose="02010609060101010101" pitchFamily="49" charset="-122"/>
              </a:rPr>
              <a:t>的空间消耗的缺点？ </a:t>
            </a:r>
            <a:endParaRPr lang="zh-CN" altLang="en-US"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xmlns="" val="206480383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2" dur="500"/>
                                        <p:tgtEl>
                                          <p:spTgt spid="512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7" dur="500"/>
                                        <p:tgtEl>
                                          <p:spTgt spid="512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lide(fromBottom)">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3"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E641A06-6081-44AC-A8D6-6A50C5939916}" type="slidenum">
              <a:rPr lang="zh-CN" altLang="en-US">
                <a:latin typeface="Verdana" panose="020B0604030504040204" pitchFamily="34" charset="0"/>
                <a:ea typeface="宋体" panose="02010600030101010101" pitchFamily="2" charset="-122"/>
              </a:rPr>
              <a:pPr/>
              <a:t>51</a:t>
            </a:fld>
            <a:endParaRPr lang="en-US" altLang="zh-CN">
              <a:latin typeface="Verdana" panose="020B0604030504040204" pitchFamily="34" charset="0"/>
              <a:ea typeface="宋体" panose="02010600030101010101" pitchFamily="2" charset="-122"/>
            </a:endParaRPr>
          </a:p>
        </p:txBody>
      </p:sp>
      <p:sp>
        <p:nvSpPr>
          <p:cNvPr id="51204" name="Rectangle 3"/>
          <p:cNvSpPr>
            <a:spLocks noGrp="1" noChangeArrowheads="1"/>
          </p:cNvSpPr>
          <p:nvPr>
            <p:ph type="body" idx="1"/>
          </p:nvPr>
        </p:nvSpPr>
        <p:spPr>
          <a:xfrm>
            <a:off x="556926" y="975234"/>
            <a:ext cx="7993062" cy="395138"/>
          </a:xfrm>
        </p:spPr>
        <p:txBody>
          <a:bodyPr/>
          <a:lstStyle/>
          <a:p>
            <a:pPr eaLnBrk="1" hangingPunct="1">
              <a:buClr>
                <a:srgbClr val="FF0000"/>
              </a:buClr>
              <a:buFont typeface="Wingdings" panose="05000000000000000000" pitchFamily="2" charset="2"/>
              <a:buChar char="Ø"/>
            </a:pPr>
            <a:r>
              <a:rPr lang="zh-CN" altLang="en-US" sz="2800" b="1" dirty="0"/>
              <a:t>基数排序</a:t>
            </a:r>
            <a:r>
              <a:rPr lang="en-US" altLang="zh-CN" sz="2800" b="1" dirty="0"/>
              <a:t>(</a:t>
            </a:r>
            <a:r>
              <a:rPr lang="en-US" altLang="zh-CN" sz="2800" b="1" dirty="0">
                <a:solidFill>
                  <a:srgbClr val="0000FF"/>
                </a:solidFill>
              </a:rPr>
              <a:t>Radix Sort</a:t>
            </a:r>
            <a:r>
              <a:rPr lang="en-US" altLang="zh-CN" sz="2800" b="1" dirty="0"/>
              <a:t>)</a:t>
            </a:r>
          </a:p>
          <a:p>
            <a:pPr lvl="1">
              <a:buClr>
                <a:srgbClr val="FF0000"/>
              </a:buClr>
              <a:buFont typeface="Wingdings" panose="05000000000000000000" pitchFamily="2" charset="2"/>
              <a:buChar char="n"/>
            </a:pPr>
            <a:r>
              <a:rPr lang="zh-CN" altLang="en-US" sz="2400" b="1" dirty="0"/>
              <a:t>又称多关键字排序</a:t>
            </a:r>
            <a:r>
              <a:rPr lang="en-US" altLang="zh-CN" sz="2400" b="1" dirty="0"/>
              <a:t>(</a:t>
            </a:r>
            <a:r>
              <a:rPr lang="en-US" altLang="zh-CN" sz="2400" b="1" dirty="0">
                <a:solidFill>
                  <a:srgbClr val="0000FF"/>
                </a:solidFill>
              </a:rPr>
              <a:t>Multi-keyword Sort</a:t>
            </a:r>
            <a:r>
              <a:rPr lang="en-US" altLang="zh-CN" sz="2400" b="1" dirty="0"/>
              <a:t>)</a:t>
            </a:r>
          </a:p>
          <a:p>
            <a:pPr lvl="1">
              <a:buClr>
                <a:srgbClr val="FF0000"/>
              </a:buClr>
              <a:buFont typeface="Wingdings" panose="05000000000000000000" pitchFamily="2" charset="2"/>
              <a:buChar char="n"/>
            </a:pPr>
            <a:r>
              <a:rPr lang="zh-CN" altLang="en-US" sz="2400" b="1" dirty="0"/>
              <a:t>属于“分配式排序”（</a:t>
            </a:r>
            <a:r>
              <a:rPr lang="en-US" altLang="zh-CN" sz="2400" b="1" dirty="0">
                <a:solidFill>
                  <a:srgbClr val="0000FF"/>
                </a:solidFill>
              </a:rPr>
              <a:t>Distribution sort</a:t>
            </a:r>
            <a:r>
              <a:rPr lang="zh-CN" altLang="en-US" sz="2400" b="1" dirty="0"/>
              <a:t>），又称“桶子法”（</a:t>
            </a:r>
            <a:r>
              <a:rPr lang="en-US" altLang="zh-CN" sz="2400" b="1" dirty="0">
                <a:solidFill>
                  <a:srgbClr val="0000FF"/>
                </a:solidFill>
              </a:rPr>
              <a:t>Bucket sort</a:t>
            </a:r>
            <a:r>
              <a:rPr lang="zh-CN" altLang="en-US" sz="2400" b="1" dirty="0"/>
              <a:t>）或</a:t>
            </a:r>
            <a:r>
              <a:rPr lang="en-US" altLang="zh-CN" sz="2400" b="1" dirty="0">
                <a:solidFill>
                  <a:srgbClr val="0000FF"/>
                </a:solidFill>
              </a:rPr>
              <a:t>Bin sort</a:t>
            </a:r>
          </a:p>
          <a:p>
            <a:pPr lvl="1">
              <a:buClr>
                <a:srgbClr val="FF0000"/>
              </a:buClr>
              <a:buFont typeface="Wingdings" panose="05000000000000000000" pitchFamily="2" charset="2"/>
              <a:buChar char="n"/>
            </a:pPr>
            <a:endParaRPr lang="en-US" altLang="zh-CN" sz="2400" b="1" dirty="0"/>
          </a:p>
          <a:p>
            <a:pPr lvl="1">
              <a:buClr>
                <a:srgbClr val="FF0000"/>
              </a:buClr>
              <a:buFont typeface="Wingdings" panose="05000000000000000000" pitchFamily="2" charset="2"/>
              <a:buChar char="n"/>
            </a:pPr>
            <a:r>
              <a:rPr lang="en-US" altLang="zh-CN" sz="2400" b="1" dirty="0"/>
              <a:t>N</a:t>
            </a:r>
            <a:r>
              <a:rPr lang="zh-CN" altLang="en-US" sz="2400" b="1" dirty="0"/>
              <a:t>个记录的序列                    对关键字                         有序指：</a:t>
            </a:r>
            <a:endParaRPr lang="en-US" altLang="zh-CN" sz="2400" b="1" dirty="0"/>
          </a:p>
          <a:p>
            <a:pPr marL="457200" lvl="1" indent="0">
              <a:buClr>
                <a:srgbClr val="FF0000"/>
              </a:buClr>
              <a:buNone/>
            </a:pPr>
            <a:r>
              <a:rPr lang="zh-CN" altLang="en-US" sz="2400" b="1" dirty="0"/>
              <a:t>    对于序列中任意两个记录</a:t>
            </a:r>
            <a:r>
              <a:rPr lang="en-US" altLang="zh-CN" sz="2400" b="1" i="1" dirty="0" err="1"/>
              <a:t>R</a:t>
            </a:r>
            <a:r>
              <a:rPr lang="en-US" altLang="zh-CN" sz="2400" b="1" i="1" baseline="-25000" dirty="0" err="1"/>
              <a:t>i</a:t>
            </a:r>
            <a:r>
              <a:rPr lang="en-US" altLang="zh-CN" sz="2400" b="1" i="1" dirty="0"/>
              <a:t> </a:t>
            </a:r>
            <a:r>
              <a:rPr lang="zh-CN" altLang="en-US" sz="2400" b="1" dirty="0"/>
              <a:t>和</a:t>
            </a:r>
            <a:r>
              <a:rPr lang="en-US" altLang="zh-CN" sz="2400" b="1" i="1" dirty="0" err="1"/>
              <a:t>R</a:t>
            </a:r>
            <a:r>
              <a:rPr lang="en-US" altLang="zh-CN" sz="2400" b="1" i="1" baseline="-25000" dirty="0" err="1"/>
              <a:t>j</a:t>
            </a:r>
            <a:r>
              <a:rPr lang="en-US" altLang="zh-CN" sz="2400" b="1" i="1" dirty="0"/>
              <a:t> </a:t>
            </a:r>
          </a:p>
          <a:p>
            <a:pPr marL="457200" lvl="1" indent="0">
              <a:buClr>
                <a:srgbClr val="FF0000"/>
              </a:buClr>
              <a:buNone/>
            </a:pPr>
            <a:r>
              <a:rPr lang="zh-CN" altLang="en-US" sz="2400" b="1" dirty="0"/>
              <a:t>    满足下列有序关系：</a:t>
            </a:r>
            <a:endParaRPr lang="en-US" altLang="zh-CN" sz="2400" b="1" dirty="0"/>
          </a:p>
          <a:p>
            <a:pPr marL="457200" lvl="1" indent="0">
              <a:buClr>
                <a:srgbClr val="FF0000"/>
              </a:buClr>
              <a:buNone/>
            </a:pPr>
            <a:endParaRPr lang="en-US" altLang="zh-CN" sz="2400" b="1" baseline="-25000" dirty="0"/>
          </a:p>
          <a:p>
            <a:pPr marL="457200" lvl="1" indent="0">
              <a:buClr>
                <a:srgbClr val="FF0000"/>
              </a:buClr>
              <a:buNone/>
            </a:pPr>
            <a:r>
              <a:rPr lang="en-US" altLang="zh-CN" sz="2400" b="1" baseline="-25000" dirty="0"/>
              <a:t>  </a:t>
            </a:r>
          </a:p>
          <a:p>
            <a:pPr marL="457200" lvl="1" indent="0">
              <a:buClr>
                <a:srgbClr val="FF0000"/>
              </a:buClr>
              <a:buNone/>
            </a:pPr>
            <a:r>
              <a:rPr lang="zh-CN" altLang="en-US" b="1" baseline="-25000" dirty="0"/>
              <a:t>     其中         称为最主位关键字，         称为最次位关键字。</a:t>
            </a:r>
            <a:endParaRPr lang="en-US" altLang="zh-CN" b="1" baseline="-25000" dirty="0"/>
          </a:p>
          <a:p>
            <a:pPr lvl="1">
              <a:buClr>
                <a:srgbClr val="FF0000"/>
              </a:buClr>
              <a:buFont typeface="Wingdings" panose="05000000000000000000" pitchFamily="2" charset="2"/>
              <a:buChar char="n"/>
            </a:pPr>
            <a:endParaRPr lang="en-US" altLang="zh-CN" sz="2400" b="1" dirty="0"/>
          </a:p>
          <a:p>
            <a:pPr marL="914400" lvl="2" indent="0">
              <a:buClr>
                <a:srgbClr val="FF0000"/>
              </a:buClr>
              <a:buNone/>
            </a:pPr>
            <a:endParaRPr lang="zh-CN" altLang="en-US" b="1" dirty="0"/>
          </a:p>
        </p:txBody>
      </p:sp>
      <p:grpSp>
        <p:nvGrpSpPr>
          <p:cNvPr id="7" name="组合 6"/>
          <p:cNvGrpSpPr/>
          <p:nvPr/>
        </p:nvGrpSpPr>
        <p:grpSpPr>
          <a:xfrm>
            <a:off x="-955266" y="157260"/>
            <a:ext cx="7111442" cy="635671"/>
            <a:chOff x="-542707" y="5042189"/>
            <a:chExt cx="7337768" cy="647731"/>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42707" y="5055851"/>
              <a:ext cx="7337768"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11.6 </a:t>
              </a:r>
              <a:r>
                <a:rPr lang="zh-CN" altLang="en-US" sz="3200" b="1" dirty="0">
                  <a:latin typeface="Times New Roman" pitchFamily="18" charset="0"/>
                  <a:ea typeface="黑体" pitchFamily="49" charset="-122"/>
                </a:rPr>
                <a:t>基数排序</a:t>
              </a: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grpSp>
        <p:nvGrpSpPr>
          <p:cNvPr id="2" name="组合 1"/>
          <p:cNvGrpSpPr/>
          <p:nvPr/>
        </p:nvGrpSpPr>
        <p:grpSpPr>
          <a:xfrm>
            <a:off x="3319869" y="3186202"/>
            <a:ext cx="4864810" cy="369332"/>
            <a:chOff x="3485159" y="2460929"/>
            <a:chExt cx="4864810" cy="369332"/>
          </a:xfrm>
        </p:grpSpPr>
        <mc:AlternateContent xmlns:mc="http://schemas.openxmlformats.org/markup-compatibility/2006">
          <mc:Choice xmlns:a14="http://schemas.microsoft.com/office/drawing/2010/main" xmlns="" Requires="a14">
            <p:sp>
              <p:nvSpPr>
                <p:cNvPr id="3" name="矩形 2"/>
                <p:cNvSpPr/>
                <p:nvPr/>
              </p:nvSpPr>
              <p:spPr>
                <a:xfrm>
                  <a:off x="3485159" y="2460929"/>
                  <a:ext cx="16841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𝑛</m:t>
                                </m:r>
                              </m:sub>
                            </m:sSub>
                          </m:e>
                        </m:d>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3485159" y="2460929"/>
                  <a:ext cx="1684179" cy="369332"/>
                </a:xfrm>
                <a:prstGeom prst="rect">
                  <a:avLst/>
                </a:prstGeom>
                <a:blipFill>
                  <a:blip r:embed="rId3"/>
                  <a:stretch>
                    <a:fillRect b="-1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矩形 10"/>
                <p:cNvSpPr/>
                <p:nvPr/>
              </p:nvSpPr>
              <p:spPr>
                <a:xfrm>
                  <a:off x="6249458" y="2460929"/>
                  <a:ext cx="21005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𝑖𝑑</m:t>
                                </m:r>
                                <m:r>
                                  <a:rPr lang="zh-CN" altLang="en-US" i="0">
                                    <a:latin typeface="Cambria Math" panose="02040503050406030204" pitchFamily="18" charset="0"/>
                                  </a:rPr>
                                  <m:t>−1</m:t>
                                </m:r>
                              </m:sub>
                            </m:sSub>
                          </m:e>
                        </m:d>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6249458" y="2460929"/>
                  <a:ext cx="2100511" cy="369332"/>
                </a:xfrm>
                <a:prstGeom prst="rect">
                  <a:avLst/>
                </a:prstGeom>
                <a:blipFill>
                  <a:blip r:embed="rId4"/>
                  <a:stretch>
                    <a:fillRect b="-3333"/>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xmlns="" Requires="a14">
          <p:sp>
            <p:nvSpPr>
              <p:cNvPr id="12" name="矩形 11"/>
              <p:cNvSpPr/>
              <p:nvPr/>
            </p:nvSpPr>
            <p:spPr>
              <a:xfrm>
                <a:off x="5664142" y="4036422"/>
                <a:ext cx="17781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r>
                            <a:rPr lang="zh-CN" altLang="en-US">
                              <a:latin typeface="Cambria Math" panose="02040503050406030204" pitchFamily="18" charset="0"/>
                            </a:rPr>
                            <m:t>1</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𝑛</m:t>
                          </m:r>
                        </m:e>
                      </m:d>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5664142" y="4036422"/>
                <a:ext cx="1778115" cy="369332"/>
              </a:xfrm>
              <a:prstGeom prst="rect">
                <a:avLst/>
              </a:prstGeom>
              <a:blipFill>
                <a:blip r:embed="rId5"/>
                <a:stretch>
                  <a:fillRect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矩形 12"/>
              <p:cNvSpPr/>
              <p:nvPr/>
            </p:nvSpPr>
            <p:spPr>
              <a:xfrm>
                <a:off x="2336423" y="5020706"/>
                <a:ext cx="4266296"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𝑖𝑑</m:t>
                              </m:r>
                              <m:r>
                                <a:rPr lang="zh-CN" altLang="en-US" i="0">
                                  <a:latin typeface="Cambria Math" panose="02040503050406030204" pitchFamily="18" charset="0"/>
                                </a:rPr>
                                <m:t>−1</m:t>
                              </m:r>
                            </m:sub>
                          </m:sSub>
                          <m:r>
                            <a:rPr lang="zh-CN" altLang="en-US" i="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𝑗</m:t>
                              </m:r>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𝑗</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𝑗𝑑</m:t>
                              </m:r>
                              <m:r>
                                <a:rPr lang="zh-CN" altLang="en-US" i="0">
                                  <a:latin typeface="Cambria Math" panose="02040503050406030204" pitchFamily="18" charset="0"/>
                                </a:rPr>
                                <m:t>−1</m:t>
                              </m:r>
                            </m:sub>
                          </m:sSub>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2336423" y="5020706"/>
                <a:ext cx="4266296" cy="411395"/>
              </a:xfrm>
              <a:prstGeom prst="rect">
                <a:avLst/>
              </a:prstGeom>
              <a:blipFill>
                <a:blip r:embed="rId6"/>
                <a:stretch>
                  <a:fillRect b="-7463"/>
                </a:stretch>
              </a:blipFill>
            </p:spPr>
            <p:txBody>
              <a:bodyPr/>
              <a:lstStyle/>
              <a:p>
                <a:r>
                  <a:rPr lang="zh-CN" altLang="en-US">
                    <a:noFill/>
                  </a:rPr>
                  <a:t> </a:t>
                </a:r>
              </a:p>
            </p:txBody>
          </p:sp>
        </mc:Fallback>
      </mc:AlternateContent>
      <p:grpSp>
        <p:nvGrpSpPr>
          <p:cNvPr id="4" name="组合 3"/>
          <p:cNvGrpSpPr/>
          <p:nvPr/>
        </p:nvGrpSpPr>
        <p:grpSpPr>
          <a:xfrm>
            <a:off x="1886656" y="5469423"/>
            <a:ext cx="3100199" cy="379819"/>
            <a:chOff x="1869587" y="4609322"/>
            <a:chExt cx="3100199" cy="379819"/>
          </a:xfrm>
        </p:grpSpPr>
        <mc:AlternateContent xmlns:mc="http://schemas.openxmlformats.org/markup-compatibility/2006">
          <mc:Choice xmlns:a14="http://schemas.microsoft.com/office/drawing/2010/main" xmlns="" Requires="a14">
            <p:sp>
              <p:nvSpPr>
                <p:cNvPr id="14" name="矩形 13"/>
                <p:cNvSpPr/>
                <p:nvPr/>
              </p:nvSpPr>
              <p:spPr>
                <a:xfrm>
                  <a:off x="1869587" y="4609322"/>
                  <a:ext cx="53771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r>
                              <a:rPr lang="zh-CN" altLang="en-US" i="0">
                                <a:latin typeface="Cambria Math" panose="02040503050406030204" pitchFamily="18" charset="0"/>
                              </a:rPr>
                              <m:t>0</m:t>
                            </m:r>
                          </m:sub>
                        </m:sSub>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1869587" y="4609322"/>
                  <a:ext cx="537711" cy="369332"/>
                </a:xfrm>
                <a:prstGeom prst="rect">
                  <a:avLst/>
                </a:prstGeom>
                <a:blipFill>
                  <a:blip r:embed="rId7"/>
                  <a:stretch>
                    <a:fillRect b="-1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5" name="矩形 14"/>
                <p:cNvSpPr/>
                <p:nvPr/>
              </p:nvSpPr>
              <p:spPr>
                <a:xfrm>
                  <a:off x="4410915" y="4619809"/>
                  <a:ext cx="55887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4410915" y="4619809"/>
                  <a:ext cx="558871" cy="369332"/>
                </a:xfrm>
                <a:prstGeom prst="rect">
                  <a:avLst/>
                </a:prstGeom>
                <a:blipFill>
                  <a:blip r:embed="rId8"/>
                  <a:stretch>
                    <a:fillRect r="-21739"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xmlns="" val="382580970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0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uiExpand="1" build="p"/>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E641A06-6081-44AC-A8D6-6A50C5939916}" type="slidenum">
              <a:rPr lang="zh-CN" altLang="en-US">
                <a:latin typeface="Verdana" panose="020B0604030504040204" pitchFamily="34" charset="0"/>
                <a:ea typeface="宋体" panose="02010600030101010101" pitchFamily="2" charset="-122"/>
              </a:rPr>
              <a:pPr/>
              <a:t>52</a:t>
            </a:fld>
            <a:endParaRPr lang="en-US" altLang="zh-CN">
              <a:latin typeface="Verdana" panose="020B0604030504040204" pitchFamily="34" charset="0"/>
              <a:ea typeface="宋体" panose="02010600030101010101" pitchFamily="2" charset="-122"/>
            </a:endParaRPr>
          </a:p>
        </p:txBody>
      </p:sp>
      <p:sp>
        <p:nvSpPr>
          <p:cNvPr id="51204" name="Rectangle 3"/>
          <p:cNvSpPr>
            <a:spLocks noGrp="1" noChangeArrowheads="1"/>
          </p:cNvSpPr>
          <p:nvPr>
            <p:ph type="body" idx="1"/>
          </p:nvPr>
        </p:nvSpPr>
        <p:spPr>
          <a:xfrm>
            <a:off x="556926" y="975233"/>
            <a:ext cx="7993062" cy="4824412"/>
          </a:xfrm>
        </p:spPr>
        <p:txBody>
          <a:bodyPr/>
          <a:lstStyle/>
          <a:p>
            <a:pPr eaLnBrk="1" hangingPunct="1">
              <a:buClr>
                <a:srgbClr val="FF0000"/>
              </a:buClr>
              <a:buFont typeface="Wingdings" panose="05000000000000000000" pitchFamily="2" charset="2"/>
              <a:buChar char="Ø"/>
            </a:pPr>
            <a:r>
              <a:rPr lang="zh-CN" altLang="en-US" sz="3200" b="1" dirty="0"/>
              <a:t>基数排序</a:t>
            </a:r>
            <a:r>
              <a:rPr lang="en-US" altLang="zh-CN" sz="3200" b="1" dirty="0"/>
              <a:t>(</a:t>
            </a:r>
            <a:r>
              <a:rPr lang="en-US" altLang="zh-CN" sz="3200" b="1" dirty="0">
                <a:solidFill>
                  <a:srgbClr val="0000FF"/>
                </a:solidFill>
              </a:rPr>
              <a:t>Radix Sort</a:t>
            </a:r>
            <a:r>
              <a:rPr lang="en-US" altLang="zh-CN" sz="3200" b="1" dirty="0"/>
              <a:t>)</a:t>
            </a:r>
          </a:p>
          <a:p>
            <a:pPr lvl="1">
              <a:buClr>
                <a:srgbClr val="FF0000"/>
              </a:buClr>
              <a:buFont typeface="Wingdings" panose="05000000000000000000" pitchFamily="2" charset="2"/>
              <a:buChar char="n"/>
            </a:pPr>
            <a:r>
              <a:rPr lang="zh-CN" altLang="en-US" dirty="0"/>
              <a:t>排序方式</a:t>
            </a:r>
            <a:endParaRPr lang="en-US" altLang="zh-CN" dirty="0"/>
          </a:p>
          <a:p>
            <a:pPr lvl="2">
              <a:buClr>
                <a:srgbClr val="FF0000"/>
              </a:buClr>
              <a:buFont typeface="Wingdings" panose="05000000000000000000" pitchFamily="2" charset="2"/>
              <a:buChar char="l"/>
            </a:pPr>
            <a:r>
              <a:rPr lang="zh-CN" altLang="en-US" sz="2000" b="1" dirty="0">
                <a:solidFill>
                  <a:srgbClr val="FF0000"/>
                </a:solidFill>
              </a:rPr>
              <a:t>最高位优先</a:t>
            </a:r>
            <a:r>
              <a:rPr lang="en-US" altLang="zh-CN" sz="2000" b="1" dirty="0">
                <a:solidFill>
                  <a:srgbClr val="0000FF"/>
                </a:solidFill>
              </a:rPr>
              <a:t>(MSD, Most Significant Digit first)</a:t>
            </a:r>
            <a:r>
              <a:rPr lang="zh-CN" altLang="en-US" sz="2000" b="1" dirty="0"/>
              <a:t>：先按照最高位排成若干子序列，再对子序列按照次高位排序</a:t>
            </a:r>
          </a:p>
          <a:p>
            <a:pPr lvl="2">
              <a:buClr>
                <a:srgbClr val="FF0000"/>
              </a:buClr>
              <a:buFont typeface="Wingdings" panose="05000000000000000000" pitchFamily="2" charset="2"/>
              <a:buChar char="l"/>
            </a:pPr>
            <a:r>
              <a:rPr lang="zh-CN" altLang="en-US" sz="2000" b="1" dirty="0">
                <a:solidFill>
                  <a:srgbClr val="FF0000"/>
                </a:solidFill>
              </a:rPr>
              <a:t>最低位优先</a:t>
            </a:r>
            <a:r>
              <a:rPr lang="en-US" altLang="zh-CN" sz="2000" b="1" dirty="0">
                <a:solidFill>
                  <a:srgbClr val="0000FF"/>
                </a:solidFill>
              </a:rPr>
              <a:t>(LSD, Least Significant Digit first)</a:t>
            </a:r>
            <a:r>
              <a:rPr lang="zh-CN" altLang="en-US" sz="2000" b="1" dirty="0"/>
              <a:t>：不必分子序列，每次排序全体元素都参与，不比较，而是通过分配</a:t>
            </a:r>
            <a:r>
              <a:rPr lang="en-US" altLang="zh-CN" sz="2000" b="1" dirty="0"/>
              <a:t>+</a:t>
            </a:r>
            <a:r>
              <a:rPr lang="zh-CN" altLang="en-US" sz="2000" b="1" dirty="0"/>
              <a:t>收集的方式。</a:t>
            </a:r>
          </a:p>
          <a:p>
            <a:pPr lvl="3">
              <a:buClr>
                <a:srgbClr val="FF0000"/>
              </a:buClr>
              <a:buFont typeface="Wingdings" panose="05000000000000000000" pitchFamily="2" charset="2"/>
              <a:buChar char="n"/>
            </a:pPr>
            <a:endParaRPr lang="zh-CN" altLang="en-US" b="1" dirty="0"/>
          </a:p>
        </p:txBody>
      </p:sp>
      <p:grpSp>
        <p:nvGrpSpPr>
          <p:cNvPr id="7" name="组合 6"/>
          <p:cNvGrpSpPr/>
          <p:nvPr/>
        </p:nvGrpSpPr>
        <p:grpSpPr>
          <a:xfrm>
            <a:off x="-955266" y="157260"/>
            <a:ext cx="7111442" cy="635671"/>
            <a:chOff x="-542707" y="5042189"/>
            <a:chExt cx="7337768" cy="647731"/>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42707" y="5055851"/>
              <a:ext cx="7337768"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11.6 </a:t>
              </a:r>
              <a:r>
                <a:rPr lang="zh-CN" altLang="en-US" sz="3200" b="1" dirty="0">
                  <a:latin typeface="Times New Roman" pitchFamily="18" charset="0"/>
                  <a:ea typeface="黑体" pitchFamily="49" charset="-122"/>
                </a:rPr>
                <a:t>基数排序</a:t>
              </a:r>
            </a:p>
          </p:txBody>
        </p:sp>
        <p:pic>
          <p:nvPicPr>
            <p:cNvPr id="10" name="图片 9"/>
            <p:cNvPicPr>
              <a:picLocks noChangeAspect="1"/>
            </p:cNvPicPr>
            <p:nvPr/>
          </p:nvPicPr>
          <p:blipFill>
            <a:blip r:embed="rId2" cstate="print"/>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xmlns="" val="1852565103"/>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灯片编号占位符 6"/>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9E860FC-6CA6-435E-8F83-3D5A9ABA397A}" type="slidenum">
              <a:rPr lang="zh-CN" altLang="en-US">
                <a:latin typeface="Verdana" panose="020B0604030504040204" pitchFamily="34" charset="0"/>
                <a:ea typeface="宋体" panose="02010600030101010101" pitchFamily="2" charset="-122"/>
              </a:rPr>
              <a:pPr/>
              <a:t>53</a:t>
            </a:fld>
            <a:endParaRPr lang="en-US" altLang="zh-CN">
              <a:latin typeface="Verdana" panose="020B0604030504040204" pitchFamily="34" charset="0"/>
              <a:ea typeface="宋体" panose="02010600030101010101" pitchFamily="2" charset="-122"/>
            </a:endParaRPr>
          </a:p>
        </p:txBody>
      </p:sp>
      <p:sp>
        <p:nvSpPr>
          <p:cNvPr id="53251" name="Rectangle 3"/>
          <p:cNvSpPr>
            <a:spLocks noGrp="1" noChangeArrowheads="1"/>
          </p:cNvSpPr>
          <p:nvPr>
            <p:ph type="body" sz="half" idx="1"/>
          </p:nvPr>
        </p:nvSpPr>
        <p:spPr>
          <a:xfrm>
            <a:off x="611188" y="1054100"/>
            <a:ext cx="8137525" cy="935038"/>
          </a:xfrm>
        </p:spPr>
        <p:txBody>
          <a:bodyPr/>
          <a:lstStyle/>
          <a:p>
            <a:pPr eaLnBrk="1" hangingPunct="1">
              <a:buClr>
                <a:srgbClr val="FF0000"/>
              </a:buClr>
              <a:buFont typeface="Wingdings" panose="05000000000000000000" pitchFamily="2" charset="2"/>
              <a:buChar char="ü"/>
            </a:pPr>
            <a:r>
              <a:rPr lang="zh-CN" altLang="en-US" sz="2800" b="1" dirty="0"/>
              <a:t>示例：基数排序的过程演示</a:t>
            </a:r>
          </a:p>
          <a:p>
            <a:pPr eaLnBrk="1" hangingPunct="1">
              <a:buFont typeface="Wingdings" panose="05000000000000000000" pitchFamily="2" charset="2"/>
              <a:buNone/>
            </a:pPr>
            <a:r>
              <a:rPr lang="zh-CN" altLang="en-US" sz="2400" b="1" dirty="0"/>
              <a:t>（</a:t>
            </a:r>
            <a:r>
              <a:rPr lang="en-US" altLang="zh-CN" sz="2400" b="1" dirty="0"/>
              <a:t>158,261,379,426,571,603,782,900,58,17,211,60,608,723</a:t>
            </a:r>
            <a:r>
              <a:rPr lang="zh-CN" altLang="en-US" sz="2400" b="1" dirty="0"/>
              <a:t>）</a:t>
            </a:r>
          </a:p>
        </p:txBody>
      </p:sp>
      <p:graphicFrame>
        <p:nvGraphicFramePr>
          <p:cNvPr id="53252" name="Group 4"/>
          <p:cNvGraphicFramePr>
            <a:graphicFrameLocks noGrp="1"/>
          </p:cNvGraphicFramePr>
          <p:nvPr>
            <p:ph sz="half" idx="2"/>
            <p:extLst>
              <p:ext uri="{D42A27DB-BD31-4B8C-83A1-F6EECF244321}">
                <p14:modId xmlns:p14="http://schemas.microsoft.com/office/powerpoint/2010/main" xmlns="" val="628774639"/>
              </p:ext>
            </p:extLst>
          </p:nvPr>
        </p:nvGraphicFramePr>
        <p:xfrm>
          <a:off x="1260475" y="2071606"/>
          <a:ext cx="7056437" cy="1466533"/>
        </p:xfrm>
        <a:graphic>
          <a:graphicData uri="http://schemas.openxmlformats.org/drawingml/2006/table">
            <a:tbl>
              <a:tblPr/>
              <a:tblGrid>
                <a:gridCol w="706437">
                  <a:extLst>
                    <a:ext uri="{9D8B030D-6E8A-4147-A177-3AD203B41FA5}">
                      <a16:colId xmlns:a16="http://schemas.microsoft.com/office/drawing/2014/main" xmlns="" val="798230636"/>
                    </a:ext>
                  </a:extLst>
                </a:gridCol>
                <a:gridCol w="704850">
                  <a:extLst>
                    <a:ext uri="{9D8B030D-6E8A-4147-A177-3AD203B41FA5}">
                      <a16:colId xmlns:a16="http://schemas.microsoft.com/office/drawing/2014/main" xmlns="" val="2829084667"/>
                    </a:ext>
                  </a:extLst>
                </a:gridCol>
                <a:gridCol w="704850">
                  <a:extLst>
                    <a:ext uri="{9D8B030D-6E8A-4147-A177-3AD203B41FA5}">
                      <a16:colId xmlns:a16="http://schemas.microsoft.com/office/drawing/2014/main" xmlns="" val="2098693818"/>
                    </a:ext>
                  </a:extLst>
                </a:gridCol>
                <a:gridCol w="704850">
                  <a:extLst>
                    <a:ext uri="{9D8B030D-6E8A-4147-A177-3AD203B41FA5}">
                      <a16:colId xmlns:a16="http://schemas.microsoft.com/office/drawing/2014/main" xmlns="" val="2572640153"/>
                    </a:ext>
                  </a:extLst>
                </a:gridCol>
                <a:gridCol w="708025">
                  <a:extLst>
                    <a:ext uri="{9D8B030D-6E8A-4147-A177-3AD203B41FA5}">
                      <a16:colId xmlns:a16="http://schemas.microsoft.com/office/drawing/2014/main" xmlns="" val="2110042349"/>
                    </a:ext>
                  </a:extLst>
                </a:gridCol>
                <a:gridCol w="706438">
                  <a:extLst>
                    <a:ext uri="{9D8B030D-6E8A-4147-A177-3AD203B41FA5}">
                      <a16:colId xmlns:a16="http://schemas.microsoft.com/office/drawing/2014/main" xmlns="" val="3012069367"/>
                    </a:ext>
                  </a:extLst>
                </a:gridCol>
                <a:gridCol w="704850">
                  <a:extLst>
                    <a:ext uri="{9D8B030D-6E8A-4147-A177-3AD203B41FA5}">
                      <a16:colId xmlns:a16="http://schemas.microsoft.com/office/drawing/2014/main" xmlns="" val="3912521350"/>
                    </a:ext>
                  </a:extLst>
                </a:gridCol>
                <a:gridCol w="704850">
                  <a:extLst>
                    <a:ext uri="{9D8B030D-6E8A-4147-A177-3AD203B41FA5}">
                      <a16:colId xmlns:a16="http://schemas.microsoft.com/office/drawing/2014/main" xmlns="" val="3262075408"/>
                    </a:ext>
                  </a:extLst>
                </a:gridCol>
                <a:gridCol w="704850">
                  <a:extLst>
                    <a:ext uri="{9D8B030D-6E8A-4147-A177-3AD203B41FA5}">
                      <a16:colId xmlns:a16="http://schemas.microsoft.com/office/drawing/2014/main" xmlns="" val="993715353"/>
                    </a:ext>
                  </a:extLst>
                </a:gridCol>
                <a:gridCol w="706437">
                  <a:extLst>
                    <a:ext uri="{9D8B030D-6E8A-4147-A177-3AD203B41FA5}">
                      <a16:colId xmlns:a16="http://schemas.microsoft.com/office/drawing/2014/main" xmlns="" val="2270510588"/>
                    </a:ext>
                  </a:extLst>
                </a:gridCol>
              </a:tblGrid>
              <a:tr h="3651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00"/>
                    </a:solidFill>
                  </a:tcPr>
                </a:tc>
                <a:extLst>
                  <a:ext uri="{0D108BD9-81ED-4DB2-BD59-A6C34878D82A}">
                    <a16:rowId xmlns:a16="http://schemas.microsoft.com/office/drawing/2014/main" xmlns="" val="1964711960"/>
                  </a:ext>
                </a:extLst>
              </a:tr>
              <a:tr h="36830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extLst>
                  <a:ext uri="{0D108BD9-81ED-4DB2-BD59-A6C34878D82A}">
                    <a16:rowId xmlns:a16="http://schemas.microsoft.com/office/drawing/2014/main" xmlns="" val="192034055"/>
                  </a:ext>
                </a:extLst>
              </a:tr>
              <a:tr h="3651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338909206"/>
                  </a:ext>
                </a:extLst>
              </a:tr>
              <a:tr h="3667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a:ln>
                            <a:noFill/>
                          </a:ln>
                          <a:solidFill>
                            <a:srgbClr val="0000FF"/>
                          </a:solidFill>
                          <a:effectLst/>
                          <a:latin typeface="Times New Roman" panose="02020603050405020304" pitchFamily="18" charset="0"/>
                          <a:ea typeface="楷体_GB2312" pitchFamily="1"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a:ln>
                            <a:noFill/>
                          </a:ln>
                          <a:solidFill>
                            <a:srgbClr val="0000FF"/>
                          </a:solidFill>
                          <a:effectLst/>
                          <a:latin typeface="Times New Roman" panose="02020603050405020304" pitchFamily="18" charset="0"/>
                          <a:ea typeface="楷体_GB2312" pitchFamily="1" charset="-122"/>
                        </a:rPr>
                        <a:t>2</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3</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4</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5</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6</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7</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楷体_GB2312" pitchFamily="1" charset="-122"/>
                        </a:rPr>
                        <a:t>8</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800" b="0" i="0" u="none" strike="noStrike" cap="none" normalizeH="0" baseline="0" dirty="0">
                          <a:ln>
                            <a:noFill/>
                          </a:ln>
                          <a:solidFill>
                            <a:srgbClr val="0000FF"/>
                          </a:solidFill>
                          <a:effectLst/>
                          <a:latin typeface="Times New Roman" panose="02020603050405020304" pitchFamily="18" charset="0"/>
                          <a:ea typeface="楷体_GB2312" pitchFamily="1" charset="-122"/>
                        </a:rPr>
                        <a:t>9</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78591416"/>
                  </a:ext>
                </a:extLst>
              </a:tr>
            </a:tbl>
          </a:graphicData>
        </a:graphic>
      </p:graphicFrame>
      <p:graphicFrame>
        <p:nvGraphicFramePr>
          <p:cNvPr id="53318" name="Group 70"/>
          <p:cNvGraphicFramePr>
            <a:graphicFrameLocks noGrp="1"/>
          </p:cNvGraphicFramePr>
          <p:nvPr>
            <p:extLst>
              <p:ext uri="{D42A27DB-BD31-4B8C-83A1-F6EECF244321}">
                <p14:modId xmlns:p14="http://schemas.microsoft.com/office/powerpoint/2010/main" xmlns="" val="2630097541"/>
              </p:ext>
            </p:extLst>
          </p:nvPr>
        </p:nvGraphicFramePr>
        <p:xfrm>
          <a:off x="1260475" y="3481536"/>
          <a:ext cx="7056438" cy="1100138"/>
        </p:xfrm>
        <a:graphic>
          <a:graphicData uri="http://schemas.openxmlformats.org/drawingml/2006/table">
            <a:tbl>
              <a:tblPr/>
              <a:tblGrid>
                <a:gridCol w="706438">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704850">
                  <a:extLst>
                    <a:ext uri="{9D8B030D-6E8A-4147-A177-3AD203B41FA5}">
                      <a16:colId xmlns:a16="http://schemas.microsoft.com/office/drawing/2014/main" xmlns="" val="20002"/>
                    </a:ext>
                  </a:extLst>
                </a:gridCol>
                <a:gridCol w="704850">
                  <a:extLst>
                    <a:ext uri="{9D8B030D-6E8A-4147-A177-3AD203B41FA5}">
                      <a16:colId xmlns:a16="http://schemas.microsoft.com/office/drawing/2014/main" xmlns="" val="20003"/>
                    </a:ext>
                  </a:extLst>
                </a:gridCol>
                <a:gridCol w="708025">
                  <a:extLst>
                    <a:ext uri="{9D8B030D-6E8A-4147-A177-3AD203B41FA5}">
                      <a16:colId xmlns:a16="http://schemas.microsoft.com/office/drawing/2014/main" xmlns="" val="20004"/>
                    </a:ext>
                  </a:extLst>
                </a:gridCol>
                <a:gridCol w="706437">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gridCol w="704850">
                  <a:extLst>
                    <a:ext uri="{9D8B030D-6E8A-4147-A177-3AD203B41FA5}">
                      <a16:colId xmlns:a16="http://schemas.microsoft.com/office/drawing/2014/main" xmlns="" val="20008"/>
                    </a:ext>
                  </a:extLst>
                </a:gridCol>
                <a:gridCol w="706438">
                  <a:extLst>
                    <a:ext uri="{9D8B030D-6E8A-4147-A177-3AD203B41FA5}">
                      <a16:colId xmlns:a16="http://schemas.microsoft.com/office/drawing/2014/main" xmlns="" val="20009"/>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extLst>
                  <a:ext uri="{0D108BD9-81ED-4DB2-BD59-A6C34878D82A}">
                    <a16:rowId xmlns:a16="http://schemas.microsoft.com/office/drawing/2014/main" xmlns="" val="10000"/>
                  </a:ext>
                </a:extLst>
              </a:tr>
              <a:tr h="36840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92D050"/>
                    </a:solidFill>
                  </a:tcPr>
                </a:tc>
                <a:extLst>
                  <a:ext uri="{0D108BD9-81ED-4DB2-BD59-A6C34878D82A}">
                    <a16:rowId xmlns:a16="http://schemas.microsoft.com/office/drawing/2014/main" xmlns="" val="10001"/>
                  </a:ext>
                </a:extLst>
              </a:tr>
              <a:tr h="36586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0002"/>
                  </a:ext>
                </a:extLst>
              </a:tr>
            </a:tbl>
          </a:graphicData>
        </a:graphic>
      </p:graphicFrame>
      <p:graphicFrame>
        <p:nvGraphicFramePr>
          <p:cNvPr id="53362" name="Group 114"/>
          <p:cNvGraphicFramePr>
            <a:graphicFrameLocks noGrp="1"/>
          </p:cNvGraphicFramePr>
          <p:nvPr>
            <p:extLst>
              <p:ext uri="{D42A27DB-BD31-4B8C-83A1-F6EECF244321}">
                <p14:modId xmlns:p14="http://schemas.microsoft.com/office/powerpoint/2010/main" xmlns="" val="2881692370"/>
              </p:ext>
            </p:extLst>
          </p:nvPr>
        </p:nvGraphicFramePr>
        <p:xfrm>
          <a:off x="1276005" y="4692005"/>
          <a:ext cx="7056438" cy="1100138"/>
        </p:xfrm>
        <a:graphic>
          <a:graphicData uri="http://schemas.openxmlformats.org/drawingml/2006/table">
            <a:tbl>
              <a:tblPr/>
              <a:tblGrid>
                <a:gridCol w="706438">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704850">
                  <a:extLst>
                    <a:ext uri="{9D8B030D-6E8A-4147-A177-3AD203B41FA5}">
                      <a16:colId xmlns:a16="http://schemas.microsoft.com/office/drawing/2014/main" xmlns="" val="20002"/>
                    </a:ext>
                  </a:extLst>
                </a:gridCol>
                <a:gridCol w="704850">
                  <a:extLst>
                    <a:ext uri="{9D8B030D-6E8A-4147-A177-3AD203B41FA5}">
                      <a16:colId xmlns:a16="http://schemas.microsoft.com/office/drawing/2014/main" xmlns="" val="20003"/>
                    </a:ext>
                  </a:extLst>
                </a:gridCol>
                <a:gridCol w="708025">
                  <a:extLst>
                    <a:ext uri="{9D8B030D-6E8A-4147-A177-3AD203B41FA5}">
                      <a16:colId xmlns:a16="http://schemas.microsoft.com/office/drawing/2014/main" xmlns="" val="20004"/>
                    </a:ext>
                  </a:extLst>
                </a:gridCol>
                <a:gridCol w="706437">
                  <a:extLst>
                    <a:ext uri="{9D8B030D-6E8A-4147-A177-3AD203B41FA5}">
                      <a16:colId xmlns:a16="http://schemas.microsoft.com/office/drawing/2014/main" xmlns="" val="20005"/>
                    </a:ext>
                  </a:extLst>
                </a:gridCol>
                <a:gridCol w="704850">
                  <a:extLst>
                    <a:ext uri="{9D8B030D-6E8A-4147-A177-3AD203B41FA5}">
                      <a16:colId xmlns:a16="http://schemas.microsoft.com/office/drawing/2014/main" xmlns="" val="20006"/>
                    </a:ext>
                  </a:extLst>
                </a:gridCol>
                <a:gridCol w="704850">
                  <a:extLst>
                    <a:ext uri="{9D8B030D-6E8A-4147-A177-3AD203B41FA5}">
                      <a16:colId xmlns:a16="http://schemas.microsoft.com/office/drawing/2014/main" xmlns="" val="20007"/>
                    </a:ext>
                  </a:extLst>
                </a:gridCol>
                <a:gridCol w="704850">
                  <a:extLst>
                    <a:ext uri="{9D8B030D-6E8A-4147-A177-3AD203B41FA5}">
                      <a16:colId xmlns:a16="http://schemas.microsoft.com/office/drawing/2014/main" xmlns="" val="20008"/>
                    </a:ext>
                  </a:extLst>
                </a:gridCol>
                <a:gridCol w="706438">
                  <a:extLst>
                    <a:ext uri="{9D8B030D-6E8A-4147-A177-3AD203B41FA5}">
                      <a16:colId xmlns:a16="http://schemas.microsoft.com/office/drawing/2014/main" xmlns="" val="20009"/>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6">
                        <a:lumMod val="60000"/>
                        <a:lumOff val="40000"/>
                      </a:schemeClr>
                    </a:solidFill>
                  </a:tcPr>
                </a:tc>
                <a:extLst>
                  <a:ext uri="{0D108BD9-81ED-4DB2-BD59-A6C34878D82A}">
                    <a16:rowId xmlns:a16="http://schemas.microsoft.com/office/drawing/2014/main" xmlns="" val="10000"/>
                  </a:ext>
                </a:extLst>
              </a:tr>
              <a:tr h="36840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6">
                        <a:lumMod val="60000"/>
                        <a:lumOff val="40000"/>
                      </a:schemeClr>
                    </a:solidFill>
                  </a:tcPr>
                </a:tc>
                <a:extLst>
                  <a:ext uri="{0D108BD9-81ED-4DB2-BD59-A6C34878D82A}">
                    <a16:rowId xmlns:a16="http://schemas.microsoft.com/office/drawing/2014/main" xmlns="" val="10001"/>
                  </a:ext>
                </a:extLst>
              </a:tr>
              <a:tr h="36586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1800" b="0" i="0" u="none" strike="noStrike" cap="none" normalizeH="0" baseline="0" dirty="0">
                        <a:ln>
                          <a:noFill/>
                        </a:ln>
                        <a:solidFill>
                          <a:schemeClr val="tx1"/>
                        </a:solidFill>
                        <a:effectLst/>
                        <a:latin typeface="Times New Roman" pitchFamily="18" charset="0"/>
                        <a:ea typeface="楷体_GB2312" pitchFamily="1"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xmlns="" val="10002"/>
                  </a:ext>
                </a:extLst>
              </a:tr>
            </a:tbl>
          </a:graphicData>
        </a:graphic>
      </p:graphicFrame>
      <p:sp>
        <p:nvSpPr>
          <p:cNvPr id="53406" name="Text Box 158"/>
          <p:cNvSpPr txBox="1">
            <a:spLocks noChangeArrowheads="1"/>
          </p:cNvSpPr>
          <p:nvPr/>
        </p:nvSpPr>
        <p:spPr bwMode="auto">
          <a:xfrm>
            <a:off x="555625" y="2060724"/>
            <a:ext cx="487363" cy="865187"/>
          </a:xfrm>
          <a:prstGeom prst="rect">
            <a:avLst/>
          </a:prstGeom>
          <a:solidFill>
            <a:srgbClr val="FFFF00"/>
          </a:solidFill>
          <a:ln>
            <a:noFill/>
          </a:ln>
        </p:spPr>
        <p:txBody>
          <a:bodyPr vert="eaVert">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个位桶</a:t>
            </a:r>
          </a:p>
        </p:txBody>
      </p:sp>
      <p:sp>
        <p:nvSpPr>
          <p:cNvPr id="53407" name="Text Box 159"/>
          <p:cNvSpPr txBox="1">
            <a:spLocks noChangeArrowheads="1"/>
          </p:cNvSpPr>
          <p:nvPr/>
        </p:nvSpPr>
        <p:spPr bwMode="auto">
          <a:xfrm>
            <a:off x="541338" y="3502174"/>
            <a:ext cx="487362" cy="865187"/>
          </a:xfrm>
          <a:prstGeom prst="rect">
            <a:avLst/>
          </a:prstGeom>
          <a:solidFill>
            <a:srgbClr val="92D050"/>
          </a:solidFill>
          <a:ln>
            <a:noFill/>
          </a:ln>
        </p:spPr>
        <p:txBody>
          <a:bodyPr vert="eaVert">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十位桶</a:t>
            </a:r>
          </a:p>
        </p:txBody>
      </p:sp>
      <p:sp>
        <p:nvSpPr>
          <p:cNvPr id="53408" name="Text Box 160"/>
          <p:cNvSpPr txBox="1">
            <a:spLocks noChangeArrowheads="1"/>
          </p:cNvSpPr>
          <p:nvPr/>
        </p:nvSpPr>
        <p:spPr bwMode="auto">
          <a:xfrm>
            <a:off x="541338" y="4710261"/>
            <a:ext cx="487362" cy="865188"/>
          </a:xfrm>
          <a:prstGeom prst="rect">
            <a:avLst/>
          </a:prstGeom>
          <a:solidFill>
            <a:schemeClr val="accent6">
              <a:lumMod val="60000"/>
              <a:lumOff val="40000"/>
            </a:schemeClr>
          </a:solidFill>
          <a:ln>
            <a:noFill/>
          </a:ln>
        </p:spPr>
        <p:txBody>
          <a:bodyPr vert="eaVert">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百位桶</a:t>
            </a:r>
          </a:p>
        </p:txBody>
      </p:sp>
      <p:sp>
        <p:nvSpPr>
          <p:cNvPr id="53409" name="Text Box 161"/>
          <p:cNvSpPr txBox="1">
            <a:spLocks noChangeArrowheads="1"/>
          </p:cNvSpPr>
          <p:nvPr/>
        </p:nvSpPr>
        <p:spPr bwMode="auto">
          <a:xfrm>
            <a:off x="7092950"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158</a:t>
            </a:r>
          </a:p>
        </p:txBody>
      </p:sp>
      <p:sp>
        <p:nvSpPr>
          <p:cNvPr id="53410" name="Text Box 162"/>
          <p:cNvSpPr txBox="1">
            <a:spLocks noChangeArrowheads="1"/>
          </p:cNvSpPr>
          <p:nvPr/>
        </p:nvSpPr>
        <p:spPr bwMode="auto">
          <a:xfrm>
            <a:off x="2195513"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261</a:t>
            </a:r>
          </a:p>
        </p:txBody>
      </p:sp>
      <p:sp>
        <p:nvSpPr>
          <p:cNvPr id="53411" name="Text Box 163"/>
          <p:cNvSpPr txBox="1">
            <a:spLocks noChangeArrowheads="1"/>
          </p:cNvSpPr>
          <p:nvPr/>
        </p:nvSpPr>
        <p:spPr bwMode="auto">
          <a:xfrm>
            <a:off x="7740650"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379</a:t>
            </a:r>
          </a:p>
        </p:txBody>
      </p:sp>
      <p:sp>
        <p:nvSpPr>
          <p:cNvPr id="53412" name="Text Box 164"/>
          <p:cNvSpPr txBox="1">
            <a:spLocks noChangeArrowheads="1"/>
          </p:cNvSpPr>
          <p:nvPr/>
        </p:nvSpPr>
        <p:spPr bwMode="auto">
          <a:xfrm>
            <a:off x="5580063"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426</a:t>
            </a:r>
          </a:p>
        </p:txBody>
      </p:sp>
      <p:sp>
        <p:nvSpPr>
          <p:cNvPr id="53413" name="Text Box 165"/>
          <p:cNvSpPr txBox="1">
            <a:spLocks noChangeArrowheads="1"/>
          </p:cNvSpPr>
          <p:nvPr/>
        </p:nvSpPr>
        <p:spPr bwMode="auto">
          <a:xfrm>
            <a:off x="2195513" y="24941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571</a:t>
            </a:r>
          </a:p>
        </p:txBody>
      </p:sp>
      <p:sp>
        <p:nvSpPr>
          <p:cNvPr id="53414" name="Text Box 166"/>
          <p:cNvSpPr txBox="1">
            <a:spLocks noChangeArrowheads="1"/>
          </p:cNvSpPr>
          <p:nvPr/>
        </p:nvSpPr>
        <p:spPr bwMode="auto">
          <a:xfrm>
            <a:off x="3563938" y="28370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603</a:t>
            </a:r>
          </a:p>
        </p:txBody>
      </p:sp>
      <p:sp>
        <p:nvSpPr>
          <p:cNvPr id="53415" name="Text Box 167"/>
          <p:cNvSpPr txBox="1">
            <a:spLocks noChangeArrowheads="1"/>
          </p:cNvSpPr>
          <p:nvPr/>
        </p:nvSpPr>
        <p:spPr bwMode="auto">
          <a:xfrm>
            <a:off x="2844800"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782</a:t>
            </a:r>
          </a:p>
        </p:txBody>
      </p:sp>
      <p:sp>
        <p:nvSpPr>
          <p:cNvPr id="53416" name="Text Box 168"/>
          <p:cNvSpPr txBox="1">
            <a:spLocks noChangeArrowheads="1"/>
          </p:cNvSpPr>
          <p:nvPr/>
        </p:nvSpPr>
        <p:spPr bwMode="auto">
          <a:xfrm>
            <a:off x="1476375"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900</a:t>
            </a:r>
          </a:p>
        </p:txBody>
      </p:sp>
      <p:sp>
        <p:nvSpPr>
          <p:cNvPr id="53417" name="Text Box 169"/>
          <p:cNvSpPr txBox="1">
            <a:spLocks noChangeArrowheads="1"/>
          </p:cNvSpPr>
          <p:nvPr/>
        </p:nvSpPr>
        <p:spPr bwMode="auto">
          <a:xfrm>
            <a:off x="7092950" y="256554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58</a:t>
            </a:r>
          </a:p>
        </p:txBody>
      </p:sp>
      <p:sp>
        <p:nvSpPr>
          <p:cNvPr id="53418" name="Text Box 170"/>
          <p:cNvSpPr txBox="1">
            <a:spLocks noChangeArrowheads="1"/>
          </p:cNvSpPr>
          <p:nvPr/>
        </p:nvSpPr>
        <p:spPr bwMode="auto">
          <a:xfrm>
            <a:off x="6372225" y="285288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17</a:t>
            </a:r>
          </a:p>
        </p:txBody>
      </p:sp>
      <p:sp>
        <p:nvSpPr>
          <p:cNvPr id="53419" name="Text Box 171"/>
          <p:cNvSpPr txBox="1">
            <a:spLocks noChangeArrowheads="1"/>
          </p:cNvSpPr>
          <p:nvPr/>
        </p:nvSpPr>
        <p:spPr bwMode="auto">
          <a:xfrm>
            <a:off x="2195513" y="213374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211</a:t>
            </a:r>
          </a:p>
        </p:txBody>
      </p:sp>
      <p:sp>
        <p:nvSpPr>
          <p:cNvPr id="53420" name="Text Box 172"/>
          <p:cNvSpPr txBox="1">
            <a:spLocks noChangeArrowheads="1"/>
          </p:cNvSpPr>
          <p:nvPr/>
        </p:nvSpPr>
        <p:spPr bwMode="auto">
          <a:xfrm>
            <a:off x="1476375" y="24941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60</a:t>
            </a:r>
          </a:p>
        </p:txBody>
      </p:sp>
      <p:sp>
        <p:nvSpPr>
          <p:cNvPr id="53421" name="Text Box 173"/>
          <p:cNvSpPr txBox="1">
            <a:spLocks noChangeArrowheads="1"/>
          </p:cNvSpPr>
          <p:nvPr/>
        </p:nvSpPr>
        <p:spPr bwMode="auto">
          <a:xfrm>
            <a:off x="7092950" y="1989286"/>
            <a:ext cx="431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608</a:t>
            </a:r>
          </a:p>
        </p:txBody>
      </p:sp>
      <p:sp>
        <p:nvSpPr>
          <p:cNvPr id="53422" name="Text Box 174"/>
          <p:cNvSpPr txBox="1">
            <a:spLocks noChangeArrowheads="1"/>
          </p:cNvSpPr>
          <p:nvPr/>
        </p:nvSpPr>
        <p:spPr bwMode="auto">
          <a:xfrm>
            <a:off x="3563938" y="24941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723</a:t>
            </a:r>
          </a:p>
        </p:txBody>
      </p:sp>
      <p:sp>
        <p:nvSpPr>
          <p:cNvPr id="53423" name="Text Box 175"/>
          <p:cNvSpPr txBox="1">
            <a:spLocks noChangeArrowheads="1"/>
          </p:cNvSpPr>
          <p:nvPr/>
        </p:nvSpPr>
        <p:spPr bwMode="auto">
          <a:xfrm>
            <a:off x="7164388" y="4219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782</a:t>
            </a:r>
          </a:p>
        </p:txBody>
      </p:sp>
      <p:sp>
        <p:nvSpPr>
          <p:cNvPr id="53424" name="Text Box 176"/>
          <p:cNvSpPr txBox="1">
            <a:spLocks noChangeArrowheads="1"/>
          </p:cNvSpPr>
          <p:nvPr/>
        </p:nvSpPr>
        <p:spPr bwMode="auto">
          <a:xfrm>
            <a:off x="2266950" y="4219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211</a:t>
            </a:r>
          </a:p>
        </p:txBody>
      </p:sp>
      <p:sp>
        <p:nvSpPr>
          <p:cNvPr id="53425" name="Text Box 177"/>
          <p:cNvSpPr txBox="1">
            <a:spLocks noChangeArrowheads="1"/>
          </p:cNvSpPr>
          <p:nvPr/>
        </p:nvSpPr>
        <p:spPr bwMode="auto">
          <a:xfrm>
            <a:off x="6372225" y="39165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379</a:t>
            </a:r>
          </a:p>
        </p:txBody>
      </p:sp>
      <p:sp>
        <p:nvSpPr>
          <p:cNvPr id="53426" name="Text Box 178"/>
          <p:cNvSpPr txBox="1">
            <a:spLocks noChangeArrowheads="1"/>
          </p:cNvSpPr>
          <p:nvPr/>
        </p:nvSpPr>
        <p:spPr bwMode="auto">
          <a:xfrm>
            <a:off x="5651500" y="4219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60</a:t>
            </a:r>
          </a:p>
        </p:txBody>
      </p:sp>
      <p:sp>
        <p:nvSpPr>
          <p:cNvPr id="53427" name="Text Box 179"/>
          <p:cNvSpPr txBox="1">
            <a:spLocks noChangeArrowheads="1"/>
          </p:cNvSpPr>
          <p:nvPr/>
        </p:nvSpPr>
        <p:spPr bwMode="auto">
          <a:xfrm>
            <a:off x="2916238" y="386094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426</a:t>
            </a:r>
          </a:p>
        </p:txBody>
      </p:sp>
      <p:sp>
        <p:nvSpPr>
          <p:cNvPr id="53428" name="Text Box 180"/>
          <p:cNvSpPr txBox="1">
            <a:spLocks noChangeArrowheads="1"/>
          </p:cNvSpPr>
          <p:nvPr/>
        </p:nvSpPr>
        <p:spPr bwMode="auto">
          <a:xfrm>
            <a:off x="4932363" y="420543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158</a:t>
            </a:r>
          </a:p>
        </p:txBody>
      </p:sp>
      <p:sp>
        <p:nvSpPr>
          <p:cNvPr id="53429" name="Text Box 181"/>
          <p:cNvSpPr txBox="1">
            <a:spLocks noChangeArrowheads="1"/>
          </p:cNvSpPr>
          <p:nvPr/>
        </p:nvSpPr>
        <p:spPr bwMode="auto">
          <a:xfrm>
            <a:off x="2916238" y="4219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723</a:t>
            </a:r>
          </a:p>
        </p:txBody>
      </p:sp>
      <p:sp>
        <p:nvSpPr>
          <p:cNvPr id="53430" name="Text Box 182"/>
          <p:cNvSpPr txBox="1">
            <a:spLocks noChangeArrowheads="1"/>
          </p:cNvSpPr>
          <p:nvPr/>
        </p:nvSpPr>
        <p:spPr bwMode="auto">
          <a:xfrm>
            <a:off x="1547813" y="4219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900</a:t>
            </a:r>
          </a:p>
        </p:txBody>
      </p:sp>
      <p:sp>
        <p:nvSpPr>
          <p:cNvPr id="53431" name="Text Box 183"/>
          <p:cNvSpPr txBox="1">
            <a:spLocks noChangeArrowheads="1"/>
          </p:cNvSpPr>
          <p:nvPr/>
        </p:nvSpPr>
        <p:spPr bwMode="auto">
          <a:xfrm>
            <a:off x="4932363" y="39165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58</a:t>
            </a:r>
          </a:p>
        </p:txBody>
      </p:sp>
      <p:sp>
        <p:nvSpPr>
          <p:cNvPr id="53432" name="Text Box 184"/>
          <p:cNvSpPr txBox="1">
            <a:spLocks noChangeArrowheads="1"/>
          </p:cNvSpPr>
          <p:nvPr/>
        </p:nvSpPr>
        <p:spPr bwMode="auto">
          <a:xfrm>
            <a:off x="6372225" y="4219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571</a:t>
            </a:r>
          </a:p>
        </p:txBody>
      </p:sp>
      <p:sp>
        <p:nvSpPr>
          <p:cNvPr id="53433" name="Text Box 185"/>
          <p:cNvSpPr txBox="1">
            <a:spLocks noChangeArrowheads="1"/>
          </p:cNvSpPr>
          <p:nvPr/>
        </p:nvSpPr>
        <p:spPr bwMode="auto">
          <a:xfrm>
            <a:off x="5653088" y="391651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261</a:t>
            </a:r>
          </a:p>
        </p:txBody>
      </p:sp>
      <p:sp>
        <p:nvSpPr>
          <p:cNvPr id="53434" name="Text Box 186"/>
          <p:cNvSpPr txBox="1">
            <a:spLocks noChangeArrowheads="1"/>
          </p:cNvSpPr>
          <p:nvPr/>
        </p:nvSpPr>
        <p:spPr bwMode="auto">
          <a:xfrm>
            <a:off x="1547813" y="386094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603</a:t>
            </a:r>
          </a:p>
        </p:txBody>
      </p:sp>
      <p:sp>
        <p:nvSpPr>
          <p:cNvPr id="53435" name="Text Box 187"/>
          <p:cNvSpPr txBox="1">
            <a:spLocks noChangeArrowheads="1"/>
          </p:cNvSpPr>
          <p:nvPr/>
        </p:nvSpPr>
        <p:spPr bwMode="auto">
          <a:xfrm>
            <a:off x="1547813" y="3286274"/>
            <a:ext cx="431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608</a:t>
            </a:r>
          </a:p>
        </p:txBody>
      </p:sp>
      <p:sp>
        <p:nvSpPr>
          <p:cNvPr id="53436" name="Text Box 188"/>
          <p:cNvSpPr txBox="1">
            <a:spLocks noChangeArrowheads="1"/>
          </p:cNvSpPr>
          <p:nvPr/>
        </p:nvSpPr>
        <p:spPr bwMode="auto">
          <a:xfrm>
            <a:off x="2268538" y="386094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17</a:t>
            </a:r>
          </a:p>
        </p:txBody>
      </p:sp>
      <p:sp>
        <p:nvSpPr>
          <p:cNvPr id="53437" name="Text Box 189"/>
          <p:cNvSpPr txBox="1">
            <a:spLocks noChangeArrowheads="1"/>
          </p:cNvSpPr>
          <p:nvPr/>
        </p:nvSpPr>
        <p:spPr bwMode="auto">
          <a:xfrm>
            <a:off x="5653088" y="4942036"/>
            <a:ext cx="431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608</a:t>
            </a:r>
          </a:p>
        </p:txBody>
      </p:sp>
      <p:sp>
        <p:nvSpPr>
          <p:cNvPr id="53438" name="Text Box 190"/>
          <p:cNvSpPr txBox="1">
            <a:spLocks noChangeArrowheads="1"/>
          </p:cNvSpPr>
          <p:nvPr/>
        </p:nvSpPr>
        <p:spPr bwMode="auto">
          <a:xfrm>
            <a:off x="5651500" y="5500836"/>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603</a:t>
            </a:r>
          </a:p>
        </p:txBody>
      </p:sp>
      <p:sp>
        <p:nvSpPr>
          <p:cNvPr id="53439" name="Text Box 191"/>
          <p:cNvSpPr txBox="1">
            <a:spLocks noChangeArrowheads="1"/>
          </p:cNvSpPr>
          <p:nvPr/>
        </p:nvSpPr>
        <p:spPr bwMode="auto">
          <a:xfrm>
            <a:off x="7740650"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900</a:t>
            </a:r>
          </a:p>
        </p:txBody>
      </p:sp>
      <p:sp>
        <p:nvSpPr>
          <p:cNvPr id="53440" name="Text Box 192"/>
          <p:cNvSpPr txBox="1">
            <a:spLocks noChangeArrowheads="1"/>
          </p:cNvSpPr>
          <p:nvPr/>
        </p:nvSpPr>
        <p:spPr bwMode="auto">
          <a:xfrm>
            <a:off x="1331913"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17</a:t>
            </a:r>
          </a:p>
        </p:txBody>
      </p:sp>
      <p:sp>
        <p:nvSpPr>
          <p:cNvPr id="53441" name="Text Box 193"/>
          <p:cNvSpPr txBox="1">
            <a:spLocks noChangeArrowheads="1"/>
          </p:cNvSpPr>
          <p:nvPr/>
        </p:nvSpPr>
        <p:spPr bwMode="auto">
          <a:xfrm>
            <a:off x="2844800"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211</a:t>
            </a:r>
          </a:p>
        </p:txBody>
      </p:sp>
      <p:sp>
        <p:nvSpPr>
          <p:cNvPr id="53442" name="Text Box 194"/>
          <p:cNvSpPr txBox="1">
            <a:spLocks noChangeArrowheads="1"/>
          </p:cNvSpPr>
          <p:nvPr/>
        </p:nvSpPr>
        <p:spPr bwMode="auto">
          <a:xfrm>
            <a:off x="4284663"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426</a:t>
            </a:r>
          </a:p>
        </p:txBody>
      </p:sp>
      <p:sp>
        <p:nvSpPr>
          <p:cNvPr id="53443" name="Text Box 195"/>
          <p:cNvSpPr txBox="1">
            <a:spLocks noChangeArrowheads="1"/>
          </p:cNvSpPr>
          <p:nvPr/>
        </p:nvSpPr>
        <p:spPr bwMode="auto">
          <a:xfrm>
            <a:off x="6372225"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723</a:t>
            </a:r>
          </a:p>
        </p:txBody>
      </p:sp>
      <p:sp>
        <p:nvSpPr>
          <p:cNvPr id="53444" name="Text Box 196"/>
          <p:cNvSpPr txBox="1">
            <a:spLocks noChangeArrowheads="1"/>
          </p:cNvSpPr>
          <p:nvPr/>
        </p:nvSpPr>
        <p:spPr bwMode="auto">
          <a:xfrm>
            <a:off x="2124075"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158</a:t>
            </a:r>
          </a:p>
        </p:txBody>
      </p:sp>
      <p:sp>
        <p:nvSpPr>
          <p:cNvPr id="53445" name="Text Box 197"/>
          <p:cNvSpPr txBox="1">
            <a:spLocks noChangeArrowheads="1"/>
          </p:cNvSpPr>
          <p:nvPr/>
        </p:nvSpPr>
        <p:spPr bwMode="auto">
          <a:xfrm>
            <a:off x="1331913" y="514206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a:latin typeface="Times New Roman" panose="02020603050405020304" pitchFamily="18" charset="0"/>
                <a:ea typeface="黑体" panose="02010609060101010101" pitchFamily="49" charset="-122"/>
              </a:rPr>
              <a:t>  </a:t>
            </a:r>
            <a:r>
              <a:rPr lang="en-US" altLang="zh-CN" sz="2000" b="1">
                <a:latin typeface="Times New Roman" panose="02020603050405020304" pitchFamily="18" charset="0"/>
                <a:ea typeface="黑体" panose="02010609060101010101" pitchFamily="49" charset="-122"/>
              </a:rPr>
              <a:t>58</a:t>
            </a:r>
          </a:p>
        </p:txBody>
      </p:sp>
      <p:sp>
        <p:nvSpPr>
          <p:cNvPr id="53446" name="Text Box 198"/>
          <p:cNvSpPr txBox="1">
            <a:spLocks noChangeArrowheads="1"/>
          </p:cNvSpPr>
          <p:nvPr/>
        </p:nvSpPr>
        <p:spPr bwMode="auto">
          <a:xfrm>
            <a:off x="2844800" y="514206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261</a:t>
            </a:r>
          </a:p>
        </p:txBody>
      </p:sp>
      <p:sp>
        <p:nvSpPr>
          <p:cNvPr id="53447" name="Text Box 199"/>
          <p:cNvSpPr txBox="1">
            <a:spLocks noChangeArrowheads="1"/>
          </p:cNvSpPr>
          <p:nvPr/>
        </p:nvSpPr>
        <p:spPr bwMode="auto">
          <a:xfrm>
            <a:off x="1331913" y="4854724"/>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000" b="1" dirty="0">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60</a:t>
            </a:r>
          </a:p>
        </p:txBody>
      </p:sp>
      <p:sp>
        <p:nvSpPr>
          <p:cNvPr id="53448" name="Text Box 200"/>
          <p:cNvSpPr txBox="1">
            <a:spLocks noChangeArrowheads="1"/>
          </p:cNvSpPr>
          <p:nvPr/>
        </p:nvSpPr>
        <p:spPr bwMode="auto">
          <a:xfrm>
            <a:off x="3563938"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379</a:t>
            </a:r>
          </a:p>
        </p:txBody>
      </p:sp>
      <p:sp>
        <p:nvSpPr>
          <p:cNvPr id="53449" name="Text Box 201"/>
          <p:cNvSpPr txBox="1">
            <a:spLocks noChangeArrowheads="1"/>
          </p:cNvSpPr>
          <p:nvPr/>
        </p:nvSpPr>
        <p:spPr bwMode="auto">
          <a:xfrm>
            <a:off x="5003800" y="5429399"/>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571</a:t>
            </a:r>
          </a:p>
        </p:txBody>
      </p:sp>
      <p:sp>
        <p:nvSpPr>
          <p:cNvPr id="53450" name="Text Box 202"/>
          <p:cNvSpPr txBox="1">
            <a:spLocks noChangeArrowheads="1"/>
          </p:cNvSpPr>
          <p:nvPr/>
        </p:nvSpPr>
        <p:spPr bwMode="auto">
          <a:xfrm>
            <a:off x="6372225" y="5142061"/>
            <a:ext cx="431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a:latin typeface="Times New Roman" panose="02020603050405020304" pitchFamily="18" charset="0"/>
                <a:ea typeface="黑体" panose="02010609060101010101" pitchFamily="49" charset="-122"/>
              </a:rPr>
              <a:t>782</a:t>
            </a:r>
          </a:p>
        </p:txBody>
      </p:sp>
      <p:sp>
        <p:nvSpPr>
          <p:cNvPr id="53451" name="Rectangle 203"/>
          <p:cNvSpPr>
            <a:spLocks noChangeArrowheads="1"/>
          </p:cNvSpPr>
          <p:nvPr/>
        </p:nvSpPr>
        <p:spPr bwMode="auto">
          <a:xfrm>
            <a:off x="250825" y="5877074"/>
            <a:ext cx="8893175"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400" b="1" dirty="0">
                <a:latin typeface="Times New Roman" panose="02020603050405020304" pitchFamily="18" charset="0"/>
              </a:rPr>
              <a:t>排序结果</a:t>
            </a: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(17,58,60,158,211,261,379,426,571,603,608,723,782,900)</a:t>
            </a:r>
          </a:p>
        </p:txBody>
      </p:sp>
      <p:grpSp>
        <p:nvGrpSpPr>
          <p:cNvPr id="55" name="组合 54"/>
          <p:cNvGrpSpPr/>
          <p:nvPr/>
        </p:nvGrpSpPr>
        <p:grpSpPr>
          <a:xfrm>
            <a:off x="-972616" y="157260"/>
            <a:ext cx="7111442" cy="635671"/>
            <a:chOff x="-560609" y="5042189"/>
            <a:chExt cx="7337768" cy="647731"/>
          </a:xfrm>
        </p:grpSpPr>
        <p:sp>
          <p:nvSpPr>
            <p:cNvPr id="56"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7" name="TextBox 6"/>
            <p:cNvSpPr txBox="1">
              <a:spLocks noChangeArrowheads="1"/>
            </p:cNvSpPr>
            <p:nvPr/>
          </p:nvSpPr>
          <p:spPr bwMode="auto">
            <a:xfrm>
              <a:off x="-560609" y="5042190"/>
              <a:ext cx="7337768"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11.6 </a:t>
              </a:r>
              <a:r>
                <a:rPr lang="zh-CN" altLang="en-US" sz="3200" b="1" dirty="0">
                  <a:latin typeface="Times New Roman" pitchFamily="18" charset="0"/>
                  <a:ea typeface="黑体" pitchFamily="49" charset="-122"/>
                </a:rPr>
                <a:t>基数排序</a:t>
              </a:r>
            </a:p>
          </p:txBody>
        </p:sp>
        <p:pic>
          <p:nvPicPr>
            <p:cNvPr id="58" name="图片 57"/>
            <p:cNvPicPr>
              <a:picLocks noChangeAspect="1"/>
            </p:cNvPicPr>
            <p:nvPr/>
          </p:nvPicPr>
          <p:blipFill>
            <a:blip r:embed="rId2" cstate="print"/>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xmlns="" val="299164574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40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53409"/>
                                        </p:tgtEl>
                                        <p:attrNameLst>
                                          <p:attrName>style.visibility</p:attrName>
                                        </p:attrNameLst>
                                      </p:cBhvr>
                                      <p:to>
                                        <p:strVal val="visible"/>
                                      </p:to>
                                    </p:set>
                                    <p:anim calcmode="lin" valueType="num">
                                      <p:cBhvr additive="base">
                                        <p:cTn id="21" dur="500" fill="hold"/>
                                        <p:tgtEl>
                                          <p:spTgt spid="53409"/>
                                        </p:tgtEl>
                                        <p:attrNameLst>
                                          <p:attrName>ppt_x</p:attrName>
                                        </p:attrNameLst>
                                      </p:cBhvr>
                                      <p:tavLst>
                                        <p:tav tm="0">
                                          <p:val>
                                            <p:strVal val="#ppt_x"/>
                                          </p:val>
                                        </p:tav>
                                        <p:tav tm="100000">
                                          <p:val>
                                            <p:strVal val="#ppt_x"/>
                                          </p:val>
                                        </p:tav>
                                      </p:tavLst>
                                    </p:anim>
                                    <p:anim calcmode="lin" valueType="num">
                                      <p:cBhvr additive="base">
                                        <p:cTn id="22" dur="500" fill="hold"/>
                                        <p:tgtEl>
                                          <p:spTgt spid="53409"/>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53410"/>
                                        </p:tgtEl>
                                        <p:attrNameLst>
                                          <p:attrName>style.visibility</p:attrName>
                                        </p:attrNameLst>
                                      </p:cBhvr>
                                      <p:to>
                                        <p:strVal val="visible"/>
                                      </p:to>
                                    </p:set>
                                    <p:anim calcmode="lin" valueType="num">
                                      <p:cBhvr additive="base">
                                        <p:cTn id="27" dur="500" fill="hold"/>
                                        <p:tgtEl>
                                          <p:spTgt spid="53410"/>
                                        </p:tgtEl>
                                        <p:attrNameLst>
                                          <p:attrName>ppt_x</p:attrName>
                                        </p:attrNameLst>
                                      </p:cBhvr>
                                      <p:tavLst>
                                        <p:tav tm="0">
                                          <p:val>
                                            <p:strVal val="#ppt_x"/>
                                          </p:val>
                                        </p:tav>
                                        <p:tav tm="100000">
                                          <p:val>
                                            <p:strVal val="#ppt_x"/>
                                          </p:val>
                                        </p:tav>
                                      </p:tavLst>
                                    </p:anim>
                                    <p:anim calcmode="lin" valueType="num">
                                      <p:cBhvr additive="base">
                                        <p:cTn id="28" dur="500" fill="hold"/>
                                        <p:tgtEl>
                                          <p:spTgt spid="53410"/>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53411"/>
                                        </p:tgtEl>
                                        <p:attrNameLst>
                                          <p:attrName>style.visibility</p:attrName>
                                        </p:attrNameLst>
                                      </p:cBhvr>
                                      <p:to>
                                        <p:strVal val="visible"/>
                                      </p:to>
                                    </p:set>
                                    <p:anim calcmode="lin" valueType="num">
                                      <p:cBhvr additive="base">
                                        <p:cTn id="33" dur="500" fill="hold"/>
                                        <p:tgtEl>
                                          <p:spTgt spid="53411"/>
                                        </p:tgtEl>
                                        <p:attrNameLst>
                                          <p:attrName>ppt_x</p:attrName>
                                        </p:attrNameLst>
                                      </p:cBhvr>
                                      <p:tavLst>
                                        <p:tav tm="0">
                                          <p:val>
                                            <p:strVal val="#ppt_x"/>
                                          </p:val>
                                        </p:tav>
                                        <p:tav tm="100000">
                                          <p:val>
                                            <p:strVal val="#ppt_x"/>
                                          </p:val>
                                        </p:tav>
                                      </p:tavLst>
                                    </p:anim>
                                    <p:anim calcmode="lin" valueType="num">
                                      <p:cBhvr additive="base">
                                        <p:cTn id="34" dur="500" fill="hold"/>
                                        <p:tgtEl>
                                          <p:spTgt spid="53411"/>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53412"/>
                                        </p:tgtEl>
                                        <p:attrNameLst>
                                          <p:attrName>style.visibility</p:attrName>
                                        </p:attrNameLst>
                                      </p:cBhvr>
                                      <p:to>
                                        <p:strVal val="visible"/>
                                      </p:to>
                                    </p:set>
                                    <p:anim calcmode="lin" valueType="num">
                                      <p:cBhvr additive="base">
                                        <p:cTn id="39" dur="500" fill="hold"/>
                                        <p:tgtEl>
                                          <p:spTgt spid="53412"/>
                                        </p:tgtEl>
                                        <p:attrNameLst>
                                          <p:attrName>ppt_x</p:attrName>
                                        </p:attrNameLst>
                                      </p:cBhvr>
                                      <p:tavLst>
                                        <p:tav tm="0">
                                          <p:val>
                                            <p:strVal val="#ppt_x"/>
                                          </p:val>
                                        </p:tav>
                                        <p:tav tm="100000">
                                          <p:val>
                                            <p:strVal val="#ppt_x"/>
                                          </p:val>
                                        </p:tav>
                                      </p:tavLst>
                                    </p:anim>
                                    <p:anim calcmode="lin" valueType="num">
                                      <p:cBhvr additive="base">
                                        <p:cTn id="40" dur="500" fill="hold"/>
                                        <p:tgtEl>
                                          <p:spTgt spid="53412"/>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53413"/>
                                        </p:tgtEl>
                                        <p:attrNameLst>
                                          <p:attrName>style.visibility</p:attrName>
                                        </p:attrNameLst>
                                      </p:cBhvr>
                                      <p:to>
                                        <p:strVal val="visible"/>
                                      </p:to>
                                    </p:set>
                                    <p:anim calcmode="lin" valueType="num">
                                      <p:cBhvr additive="base">
                                        <p:cTn id="45" dur="500" fill="hold"/>
                                        <p:tgtEl>
                                          <p:spTgt spid="53413"/>
                                        </p:tgtEl>
                                        <p:attrNameLst>
                                          <p:attrName>ppt_x</p:attrName>
                                        </p:attrNameLst>
                                      </p:cBhvr>
                                      <p:tavLst>
                                        <p:tav tm="0">
                                          <p:val>
                                            <p:strVal val="#ppt_x"/>
                                          </p:val>
                                        </p:tav>
                                        <p:tav tm="100000">
                                          <p:val>
                                            <p:strVal val="#ppt_x"/>
                                          </p:val>
                                        </p:tav>
                                      </p:tavLst>
                                    </p:anim>
                                    <p:anim calcmode="lin" valueType="num">
                                      <p:cBhvr additive="base">
                                        <p:cTn id="46" dur="500" fill="hold"/>
                                        <p:tgtEl>
                                          <p:spTgt spid="53413"/>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53414"/>
                                        </p:tgtEl>
                                        <p:attrNameLst>
                                          <p:attrName>style.visibility</p:attrName>
                                        </p:attrNameLst>
                                      </p:cBhvr>
                                      <p:to>
                                        <p:strVal val="visible"/>
                                      </p:to>
                                    </p:set>
                                    <p:anim calcmode="lin" valueType="num">
                                      <p:cBhvr additive="base">
                                        <p:cTn id="51" dur="500" fill="hold"/>
                                        <p:tgtEl>
                                          <p:spTgt spid="53414"/>
                                        </p:tgtEl>
                                        <p:attrNameLst>
                                          <p:attrName>ppt_x</p:attrName>
                                        </p:attrNameLst>
                                      </p:cBhvr>
                                      <p:tavLst>
                                        <p:tav tm="0">
                                          <p:val>
                                            <p:strVal val="#ppt_x"/>
                                          </p:val>
                                        </p:tav>
                                        <p:tav tm="100000">
                                          <p:val>
                                            <p:strVal val="#ppt_x"/>
                                          </p:val>
                                        </p:tav>
                                      </p:tavLst>
                                    </p:anim>
                                    <p:anim calcmode="lin" valueType="num">
                                      <p:cBhvr additive="base">
                                        <p:cTn id="52" dur="500" fill="hold"/>
                                        <p:tgtEl>
                                          <p:spTgt spid="53414"/>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53415"/>
                                        </p:tgtEl>
                                        <p:attrNameLst>
                                          <p:attrName>style.visibility</p:attrName>
                                        </p:attrNameLst>
                                      </p:cBhvr>
                                      <p:to>
                                        <p:strVal val="visible"/>
                                      </p:to>
                                    </p:set>
                                    <p:anim calcmode="lin" valueType="num">
                                      <p:cBhvr additive="base">
                                        <p:cTn id="57" dur="500" fill="hold"/>
                                        <p:tgtEl>
                                          <p:spTgt spid="53415"/>
                                        </p:tgtEl>
                                        <p:attrNameLst>
                                          <p:attrName>ppt_x</p:attrName>
                                        </p:attrNameLst>
                                      </p:cBhvr>
                                      <p:tavLst>
                                        <p:tav tm="0">
                                          <p:val>
                                            <p:strVal val="#ppt_x"/>
                                          </p:val>
                                        </p:tav>
                                        <p:tav tm="100000">
                                          <p:val>
                                            <p:strVal val="#ppt_x"/>
                                          </p:val>
                                        </p:tav>
                                      </p:tavLst>
                                    </p:anim>
                                    <p:anim calcmode="lin" valueType="num">
                                      <p:cBhvr additive="base">
                                        <p:cTn id="58" dur="500" fill="hold"/>
                                        <p:tgtEl>
                                          <p:spTgt spid="53415"/>
                                        </p:tgtEl>
                                        <p:attrNameLst>
                                          <p:attrName>ppt_y</p:attrName>
                                        </p:attrNameLst>
                                      </p:cBhvr>
                                      <p:tavLst>
                                        <p:tav tm="0">
                                          <p:val>
                                            <p:strVal val="0-#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53416"/>
                                        </p:tgtEl>
                                        <p:attrNameLst>
                                          <p:attrName>style.visibility</p:attrName>
                                        </p:attrNameLst>
                                      </p:cBhvr>
                                      <p:to>
                                        <p:strVal val="visible"/>
                                      </p:to>
                                    </p:set>
                                    <p:anim calcmode="lin" valueType="num">
                                      <p:cBhvr additive="base">
                                        <p:cTn id="63" dur="500" fill="hold"/>
                                        <p:tgtEl>
                                          <p:spTgt spid="53416"/>
                                        </p:tgtEl>
                                        <p:attrNameLst>
                                          <p:attrName>ppt_x</p:attrName>
                                        </p:attrNameLst>
                                      </p:cBhvr>
                                      <p:tavLst>
                                        <p:tav tm="0">
                                          <p:val>
                                            <p:strVal val="#ppt_x"/>
                                          </p:val>
                                        </p:tav>
                                        <p:tav tm="100000">
                                          <p:val>
                                            <p:strVal val="#ppt_x"/>
                                          </p:val>
                                        </p:tav>
                                      </p:tavLst>
                                    </p:anim>
                                    <p:anim calcmode="lin" valueType="num">
                                      <p:cBhvr additive="base">
                                        <p:cTn id="64" dur="500" fill="hold"/>
                                        <p:tgtEl>
                                          <p:spTgt spid="53416"/>
                                        </p:tgtEl>
                                        <p:attrNameLst>
                                          <p:attrName>ppt_y</p:attrName>
                                        </p:attrNameLst>
                                      </p:cBhvr>
                                      <p:tavLst>
                                        <p:tav tm="0">
                                          <p:val>
                                            <p:strVal val="0-#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53417"/>
                                        </p:tgtEl>
                                        <p:attrNameLst>
                                          <p:attrName>style.visibility</p:attrName>
                                        </p:attrNameLst>
                                      </p:cBhvr>
                                      <p:to>
                                        <p:strVal val="visible"/>
                                      </p:to>
                                    </p:set>
                                    <p:anim calcmode="lin" valueType="num">
                                      <p:cBhvr additive="base">
                                        <p:cTn id="69" dur="500" fill="hold"/>
                                        <p:tgtEl>
                                          <p:spTgt spid="53417"/>
                                        </p:tgtEl>
                                        <p:attrNameLst>
                                          <p:attrName>ppt_x</p:attrName>
                                        </p:attrNameLst>
                                      </p:cBhvr>
                                      <p:tavLst>
                                        <p:tav tm="0">
                                          <p:val>
                                            <p:strVal val="#ppt_x"/>
                                          </p:val>
                                        </p:tav>
                                        <p:tav tm="100000">
                                          <p:val>
                                            <p:strVal val="#ppt_x"/>
                                          </p:val>
                                        </p:tav>
                                      </p:tavLst>
                                    </p:anim>
                                    <p:anim calcmode="lin" valueType="num">
                                      <p:cBhvr additive="base">
                                        <p:cTn id="70" dur="500" fill="hold"/>
                                        <p:tgtEl>
                                          <p:spTgt spid="53417"/>
                                        </p:tgtEl>
                                        <p:attrNameLst>
                                          <p:attrName>ppt_y</p:attrName>
                                        </p:attrNameLst>
                                      </p:cBhvr>
                                      <p:tavLst>
                                        <p:tav tm="0">
                                          <p:val>
                                            <p:strVal val="0-#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53418"/>
                                        </p:tgtEl>
                                        <p:attrNameLst>
                                          <p:attrName>style.visibility</p:attrName>
                                        </p:attrNameLst>
                                      </p:cBhvr>
                                      <p:to>
                                        <p:strVal val="visible"/>
                                      </p:to>
                                    </p:set>
                                    <p:anim calcmode="lin" valueType="num">
                                      <p:cBhvr additive="base">
                                        <p:cTn id="75" dur="500" fill="hold"/>
                                        <p:tgtEl>
                                          <p:spTgt spid="53418"/>
                                        </p:tgtEl>
                                        <p:attrNameLst>
                                          <p:attrName>ppt_x</p:attrName>
                                        </p:attrNameLst>
                                      </p:cBhvr>
                                      <p:tavLst>
                                        <p:tav tm="0">
                                          <p:val>
                                            <p:strVal val="#ppt_x"/>
                                          </p:val>
                                        </p:tav>
                                        <p:tav tm="100000">
                                          <p:val>
                                            <p:strVal val="#ppt_x"/>
                                          </p:val>
                                        </p:tav>
                                      </p:tavLst>
                                    </p:anim>
                                    <p:anim calcmode="lin" valueType="num">
                                      <p:cBhvr additive="base">
                                        <p:cTn id="76" dur="500" fill="hold"/>
                                        <p:tgtEl>
                                          <p:spTgt spid="53418"/>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53419"/>
                                        </p:tgtEl>
                                        <p:attrNameLst>
                                          <p:attrName>style.visibility</p:attrName>
                                        </p:attrNameLst>
                                      </p:cBhvr>
                                      <p:to>
                                        <p:strVal val="visible"/>
                                      </p:to>
                                    </p:set>
                                    <p:anim calcmode="lin" valueType="num">
                                      <p:cBhvr additive="base">
                                        <p:cTn id="81" dur="500" fill="hold"/>
                                        <p:tgtEl>
                                          <p:spTgt spid="53419"/>
                                        </p:tgtEl>
                                        <p:attrNameLst>
                                          <p:attrName>ppt_x</p:attrName>
                                        </p:attrNameLst>
                                      </p:cBhvr>
                                      <p:tavLst>
                                        <p:tav tm="0">
                                          <p:val>
                                            <p:strVal val="#ppt_x"/>
                                          </p:val>
                                        </p:tav>
                                        <p:tav tm="100000">
                                          <p:val>
                                            <p:strVal val="#ppt_x"/>
                                          </p:val>
                                        </p:tav>
                                      </p:tavLst>
                                    </p:anim>
                                    <p:anim calcmode="lin" valueType="num">
                                      <p:cBhvr additive="base">
                                        <p:cTn id="82" dur="500" fill="hold"/>
                                        <p:tgtEl>
                                          <p:spTgt spid="53419"/>
                                        </p:tgtEl>
                                        <p:attrNameLst>
                                          <p:attrName>ppt_y</p:attrName>
                                        </p:attrNameLst>
                                      </p:cBhvr>
                                      <p:tavLst>
                                        <p:tav tm="0">
                                          <p:val>
                                            <p:strVal val="0-#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53420"/>
                                        </p:tgtEl>
                                        <p:attrNameLst>
                                          <p:attrName>style.visibility</p:attrName>
                                        </p:attrNameLst>
                                      </p:cBhvr>
                                      <p:to>
                                        <p:strVal val="visible"/>
                                      </p:to>
                                    </p:set>
                                    <p:anim calcmode="lin" valueType="num">
                                      <p:cBhvr additive="base">
                                        <p:cTn id="87" dur="500" fill="hold"/>
                                        <p:tgtEl>
                                          <p:spTgt spid="53420"/>
                                        </p:tgtEl>
                                        <p:attrNameLst>
                                          <p:attrName>ppt_x</p:attrName>
                                        </p:attrNameLst>
                                      </p:cBhvr>
                                      <p:tavLst>
                                        <p:tav tm="0">
                                          <p:val>
                                            <p:strVal val="#ppt_x"/>
                                          </p:val>
                                        </p:tav>
                                        <p:tav tm="100000">
                                          <p:val>
                                            <p:strVal val="#ppt_x"/>
                                          </p:val>
                                        </p:tav>
                                      </p:tavLst>
                                    </p:anim>
                                    <p:anim calcmode="lin" valueType="num">
                                      <p:cBhvr additive="base">
                                        <p:cTn id="88" dur="500" fill="hold"/>
                                        <p:tgtEl>
                                          <p:spTgt spid="53420"/>
                                        </p:tgtEl>
                                        <p:attrNameLst>
                                          <p:attrName>ppt_y</p:attrName>
                                        </p:attrNameLst>
                                      </p:cBhvr>
                                      <p:tavLst>
                                        <p:tav tm="0">
                                          <p:val>
                                            <p:strVal val="0-#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53421"/>
                                        </p:tgtEl>
                                        <p:attrNameLst>
                                          <p:attrName>style.visibility</p:attrName>
                                        </p:attrNameLst>
                                      </p:cBhvr>
                                      <p:to>
                                        <p:strVal val="visible"/>
                                      </p:to>
                                    </p:set>
                                    <p:anim calcmode="lin" valueType="num">
                                      <p:cBhvr additive="base">
                                        <p:cTn id="93" dur="500" fill="hold"/>
                                        <p:tgtEl>
                                          <p:spTgt spid="53421"/>
                                        </p:tgtEl>
                                        <p:attrNameLst>
                                          <p:attrName>ppt_x</p:attrName>
                                        </p:attrNameLst>
                                      </p:cBhvr>
                                      <p:tavLst>
                                        <p:tav tm="0">
                                          <p:val>
                                            <p:strVal val="#ppt_x"/>
                                          </p:val>
                                        </p:tav>
                                        <p:tav tm="100000">
                                          <p:val>
                                            <p:strVal val="#ppt_x"/>
                                          </p:val>
                                        </p:tav>
                                      </p:tavLst>
                                    </p:anim>
                                    <p:anim calcmode="lin" valueType="num">
                                      <p:cBhvr additive="base">
                                        <p:cTn id="94" dur="500" fill="hold"/>
                                        <p:tgtEl>
                                          <p:spTgt spid="53421"/>
                                        </p:tgtEl>
                                        <p:attrNameLst>
                                          <p:attrName>ppt_y</p:attrName>
                                        </p:attrNameLst>
                                      </p:cBhvr>
                                      <p:tavLst>
                                        <p:tav tm="0">
                                          <p:val>
                                            <p:strVal val="0-#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1" fill="hold" grpId="0" nodeType="clickEffect">
                                  <p:stCondLst>
                                    <p:cond delay="0"/>
                                  </p:stCondLst>
                                  <p:childTnLst>
                                    <p:set>
                                      <p:cBhvr>
                                        <p:cTn id="98" dur="1" fill="hold">
                                          <p:stCondLst>
                                            <p:cond delay="0"/>
                                          </p:stCondLst>
                                        </p:cTn>
                                        <p:tgtEl>
                                          <p:spTgt spid="53422"/>
                                        </p:tgtEl>
                                        <p:attrNameLst>
                                          <p:attrName>style.visibility</p:attrName>
                                        </p:attrNameLst>
                                      </p:cBhvr>
                                      <p:to>
                                        <p:strVal val="visible"/>
                                      </p:to>
                                    </p:set>
                                    <p:anim calcmode="lin" valueType="num">
                                      <p:cBhvr additive="base">
                                        <p:cTn id="99" dur="500" fill="hold"/>
                                        <p:tgtEl>
                                          <p:spTgt spid="53422"/>
                                        </p:tgtEl>
                                        <p:attrNameLst>
                                          <p:attrName>ppt_x</p:attrName>
                                        </p:attrNameLst>
                                      </p:cBhvr>
                                      <p:tavLst>
                                        <p:tav tm="0">
                                          <p:val>
                                            <p:strVal val="#ppt_x"/>
                                          </p:val>
                                        </p:tav>
                                        <p:tav tm="100000">
                                          <p:val>
                                            <p:strVal val="#ppt_x"/>
                                          </p:val>
                                        </p:tav>
                                      </p:tavLst>
                                    </p:anim>
                                    <p:anim calcmode="lin" valueType="num">
                                      <p:cBhvr additive="base">
                                        <p:cTn id="100" dur="500" fill="hold"/>
                                        <p:tgtEl>
                                          <p:spTgt spid="53422"/>
                                        </p:tgtEl>
                                        <p:attrNameLst>
                                          <p:attrName>ppt_y</p:attrName>
                                        </p:attrNameLst>
                                      </p:cBhvr>
                                      <p:tavLst>
                                        <p:tav tm="0">
                                          <p:val>
                                            <p:strVal val="0-#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34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331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1" fill="hold" grpId="0" nodeType="clickEffect">
                                  <p:stCondLst>
                                    <p:cond delay="0"/>
                                  </p:stCondLst>
                                  <p:childTnLst>
                                    <p:set>
                                      <p:cBhvr>
                                        <p:cTn id="110" dur="1" fill="hold">
                                          <p:stCondLst>
                                            <p:cond delay="0"/>
                                          </p:stCondLst>
                                        </p:cTn>
                                        <p:tgtEl>
                                          <p:spTgt spid="53430"/>
                                        </p:tgtEl>
                                        <p:attrNameLst>
                                          <p:attrName>style.visibility</p:attrName>
                                        </p:attrNameLst>
                                      </p:cBhvr>
                                      <p:to>
                                        <p:strVal val="visible"/>
                                      </p:to>
                                    </p:set>
                                    <p:anim calcmode="lin" valueType="num">
                                      <p:cBhvr additive="base">
                                        <p:cTn id="111" dur="500" fill="hold"/>
                                        <p:tgtEl>
                                          <p:spTgt spid="53430"/>
                                        </p:tgtEl>
                                        <p:attrNameLst>
                                          <p:attrName>ppt_x</p:attrName>
                                        </p:attrNameLst>
                                      </p:cBhvr>
                                      <p:tavLst>
                                        <p:tav tm="0">
                                          <p:val>
                                            <p:strVal val="#ppt_x"/>
                                          </p:val>
                                        </p:tav>
                                        <p:tav tm="100000">
                                          <p:val>
                                            <p:strVal val="#ppt_x"/>
                                          </p:val>
                                        </p:tav>
                                      </p:tavLst>
                                    </p:anim>
                                    <p:anim calcmode="lin" valueType="num">
                                      <p:cBhvr additive="base">
                                        <p:cTn id="112" dur="500" fill="hold"/>
                                        <p:tgtEl>
                                          <p:spTgt spid="53430"/>
                                        </p:tgtEl>
                                        <p:attrNameLst>
                                          <p:attrName>ppt_y</p:attrName>
                                        </p:attrNameLst>
                                      </p:cBhvr>
                                      <p:tavLst>
                                        <p:tav tm="0">
                                          <p:val>
                                            <p:strVal val="0-#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53426"/>
                                        </p:tgtEl>
                                        <p:attrNameLst>
                                          <p:attrName>style.visibility</p:attrName>
                                        </p:attrNameLst>
                                      </p:cBhvr>
                                      <p:to>
                                        <p:strVal val="visible"/>
                                      </p:to>
                                    </p:set>
                                    <p:anim calcmode="lin" valueType="num">
                                      <p:cBhvr additive="base">
                                        <p:cTn id="117" dur="500" fill="hold"/>
                                        <p:tgtEl>
                                          <p:spTgt spid="53426"/>
                                        </p:tgtEl>
                                        <p:attrNameLst>
                                          <p:attrName>ppt_x</p:attrName>
                                        </p:attrNameLst>
                                      </p:cBhvr>
                                      <p:tavLst>
                                        <p:tav tm="0">
                                          <p:val>
                                            <p:strVal val="#ppt_x"/>
                                          </p:val>
                                        </p:tav>
                                        <p:tav tm="100000">
                                          <p:val>
                                            <p:strVal val="#ppt_x"/>
                                          </p:val>
                                        </p:tav>
                                      </p:tavLst>
                                    </p:anim>
                                    <p:anim calcmode="lin" valueType="num">
                                      <p:cBhvr additive="base">
                                        <p:cTn id="118" dur="500" fill="hold"/>
                                        <p:tgtEl>
                                          <p:spTgt spid="53426"/>
                                        </p:tgtEl>
                                        <p:attrNameLst>
                                          <p:attrName>ppt_y</p:attrName>
                                        </p:attrNameLst>
                                      </p:cBhvr>
                                      <p:tavLst>
                                        <p:tav tm="0">
                                          <p:val>
                                            <p:strVal val="0-#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1" fill="hold" grpId="0" nodeType="clickEffect">
                                  <p:stCondLst>
                                    <p:cond delay="0"/>
                                  </p:stCondLst>
                                  <p:childTnLst>
                                    <p:set>
                                      <p:cBhvr>
                                        <p:cTn id="122" dur="1" fill="hold">
                                          <p:stCondLst>
                                            <p:cond delay="0"/>
                                          </p:stCondLst>
                                        </p:cTn>
                                        <p:tgtEl>
                                          <p:spTgt spid="53433"/>
                                        </p:tgtEl>
                                        <p:attrNameLst>
                                          <p:attrName>style.visibility</p:attrName>
                                        </p:attrNameLst>
                                      </p:cBhvr>
                                      <p:to>
                                        <p:strVal val="visible"/>
                                      </p:to>
                                    </p:set>
                                    <p:anim calcmode="lin" valueType="num">
                                      <p:cBhvr additive="base">
                                        <p:cTn id="123" dur="500" fill="hold"/>
                                        <p:tgtEl>
                                          <p:spTgt spid="53433"/>
                                        </p:tgtEl>
                                        <p:attrNameLst>
                                          <p:attrName>ppt_x</p:attrName>
                                        </p:attrNameLst>
                                      </p:cBhvr>
                                      <p:tavLst>
                                        <p:tav tm="0">
                                          <p:val>
                                            <p:strVal val="#ppt_x"/>
                                          </p:val>
                                        </p:tav>
                                        <p:tav tm="100000">
                                          <p:val>
                                            <p:strVal val="#ppt_x"/>
                                          </p:val>
                                        </p:tav>
                                      </p:tavLst>
                                    </p:anim>
                                    <p:anim calcmode="lin" valueType="num">
                                      <p:cBhvr additive="base">
                                        <p:cTn id="124" dur="500" fill="hold"/>
                                        <p:tgtEl>
                                          <p:spTgt spid="53433"/>
                                        </p:tgtEl>
                                        <p:attrNameLst>
                                          <p:attrName>ppt_y</p:attrName>
                                        </p:attrNameLst>
                                      </p:cBhvr>
                                      <p:tavLst>
                                        <p:tav tm="0">
                                          <p:val>
                                            <p:strVal val="0-#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1" fill="hold" grpId="0" nodeType="clickEffect">
                                  <p:stCondLst>
                                    <p:cond delay="0"/>
                                  </p:stCondLst>
                                  <p:childTnLst>
                                    <p:set>
                                      <p:cBhvr>
                                        <p:cTn id="128" dur="1" fill="hold">
                                          <p:stCondLst>
                                            <p:cond delay="0"/>
                                          </p:stCondLst>
                                        </p:cTn>
                                        <p:tgtEl>
                                          <p:spTgt spid="53432"/>
                                        </p:tgtEl>
                                        <p:attrNameLst>
                                          <p:attrName>style.visibility</p:attrName>
                                        </p:attrNameLst>
                                      </p:cBhvr>
                                      <p:to>
                                        <p:strVal val="visible"/>
                                      </p:to>
                                    </p:set>
                                    <p:anim calcmode="lin" valueType="num">
                                      <p:cBhvr additive="base">
                                        <p:cTn id="129" dur="500" fill="hold"/>
                                        <p:tgtEl>
                                          <p:spTgt spid="53432"/>
                                        </p:tgtEl>
                                        <p:attrNameLst>
                                          <p:attrName>ppt_x</p:attrName>
                                        </p:attrNameLst>
                                      </p:cBhvr>
                                      <p:tavLst>
                                        <p:tav tm="0">
                                          <p:val>
                                            <p:strVal val="#ppt_x"/>
                                          </p:val>
                                        </p:tav>
                                        <p:tav tm="100000">
                                          <p:val>
                                            <p:strVal val="#ppt_x"/>
                                          </p:val>
                                        </p:tav>
                                      </p:tavLst>
                                    </p:anim>
                                    <p:anim calcmode="lin" valueType="num">
                                      <p:cBhvr additive="base">
                                        <p:cTn id="130" dur="500" fill="hold"/>
                                        <p:tgtEl>
                                          <p:spTgt spid="53432"/>
                                        </p:tgtEl>
                                        <p:attrNameLst>
                                          <p:attrName>ppt_y</p:attrName>
                                        </p:attrNameLst>
                                      </p:cBhvr>
                                      <p:tavLst>
                                        <p:tav tm="0">
                                          <p:val>
                                            <p:strVal val="0-#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grpId="0" nodeType="clickEffect">
                                  <p:stCondLst>
                                    <p:cond delay="0"/>
                                  </p:stCondLst>
                                  <p:childTnLst>
                                    <p:set>
                                      <p:cBhvr>
                                        <p:cTn id="134" dur="1" fill="hold">
                                          <p:stCondLst>
                                            <p:cond delay="0"/>
                                          </p:stCondLst>
                                        </p:cTn>
                                        <p:tgtEl>
                                          <p:spTgt spid="53424"/>
                                        </p:tgtEl>
                                        <p:attrNameLst>
                                          <p:attrName>style.visibility</p:attrName>
                                        </p:attrNameLst>
                                      </p:cBhvr>
                                      <p:to>
                                        <p:strVal val="visible"/>
                                      </p:to>
                                    </p:set>
                                    <p:anim calcmode="lin" valueType="num">
                                      <p:cBhvr additive="base">
                                        <p:cTn id="135" dur="500" fill="hold"/>
                                        <p:tgtEl>
                                          <p:spTgt spid="53424"/>
                                        </p:tgtEl>
                                        <p:attrNameLst>
                                          <p:attrName>ppt_x</p:attrName>
                                        </p:attrNameLst>
                                      </p:cBhvr>
                                      <p:tavLst>
                                        <p:tav tm="0">
                                          <p:val>
                                            <p:strVal val="#ppt_x"/>
                                          </p:val>
                                        </p:tav>
                                        <p:tav tm="100000">
                                          <p:val>
                                            <p:strVal val="#ppt_x"/>
                                          </p:val>
                                        </p:tav>
                                      </p:tavLst>
                                    </p:anim>
                                    <p:anim calcmode="lin" valueType="num">
                                      <p:cBhvr additive="base">
                                        <p:cTn id="136" dur="500" fill="hold"/>
                                        <p:tgtEl>
                                          <p:spTgt spid="53424"/>
                                        </p:tgtEl>
                                        <p:attrNameLst>
                                          <p:attrName>ppt_y</p:attrName>
                                        </p:attrNameLst>
                                      </p:cBhvr>
                                      <p:tavLst>
                                        <p:tav tm="0">
                                          <p:val>
                                            <p:strVal val="0-#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1" fill="hold" grpId="0" nodeType="clickEffect">
                                  <p:stCondLst>
                                    <p:cond delay="0"/>
                                  </p:stCondLst>
                                  <p:childTnLst>
                                    <p:set>
                                      <p:cBhvr>
                                        <p:cTn id="140" dur="1" fill="hold">
                                          <p:stCondLst>
                                            <p:cond delay="0"/>
                                          </p:stCondLst>
                                        </p:cTn>
                                        <p:tgtEl>
                                          <p:spTgt spid="53423"/>
                                        </p:tgtEl>
                                        <p:attrNameLst>
                                          <p:attrName>style.visibility</p:attrName>
                                        </p:attrNameLst>
                                      </p:cBhvr>
                                      <p:to>
                                        <p:strVal val="visible"/>
                                      </p:to>
                                    </p:set>
                                    <p:anim calcmode="lin" valueType="num">
                                      <p:cBhvr additive="base">
                                        <p:cTn id="141" dur="500" fill="hold"/>
                                        <p:tgtEl>
                                          <p:spTgt spid="53423"/>
                                        </p:tgtEl>
                                        <p:attrNameLst>
                                          <p:attrName>ppt_x</p:attrName>
                                        </p:attrNameLst>
                                      </p:cBhvr>
                                      <p:tavLst>
                                        <p:tav tm="0">
                                          <p:val>
                                            <p:strVal val="#ppt_x"/>
                                          </p:val>
                                        </p:tav>
                                        <p:tav tm="100000">
                                          <p:val>
                                            <p:strVal val="#ppt_x"/>
                                          </p:val>
                                        </p:tav>
                                      </p:tavLst>
                                    </p:anim>
                                    <p:anim calcmode="lin" valueType="num">
                                      <p:cBhvr additive="base">
                                        <p:cTn id="142" dur="500" fill="hold"/>
                                        <p:tgtEl>
                                          <p:spTgt spid="53423"/>
                                        </p:tgtEl>
                                        <p:attrNameLst>
                                          <p:attrName>ppt_y</p:attrName>
                                        </p:attrNameLst>
                                      </p:cBhvr>
                                      <p:tavLst>
                                        <p:tav tm="0">
                                          <p:val>
                                            <p:strVal val="0-#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1" fill="hold" grpId="0" nodeType="clickEffect">
                                  <p:stCondLst>
                                    <p:cond delay="0"/>
                                  </p:stCondLst>
                                  <p:childTnLst>
                                    <p:set>
                                      <p:cBhvr>
                                        <p:cTn id="146" dur="1" fill="hold">
                                          <p:stCondLst>
                                            <p:cond delay="0"/>
                                          </p:stCondLst>
                                        </p:cTn>
                                        <p:tgtEl>
                                          <p:spTgt spid="53434"/>
                                        </p:tgtEl>
                                        <p:attrNameLst>
                                          <p:attrName>style.visibility</p:attrName>
                                        </p:attrNameLst>
                                      </p:cBhvr>
                                      <p:to>
                                        <p:strVal val="visible"/>
                                      </p:to>
                                    </p:set>
                                    <p:anim calcmode="lin" valueType="num">
                                      <p:cBhvr additive="base">
                                        <p:cTn id="147" dur="500" fill="hold"/>
                                        <p:tgtEl>
                                          <p:spTgt spid="53434"/>
                                        </p:tgtEl>
                                        <p:attrNameLst>
                                          <p:attrName>ppt_x</p:attrName>
                                        </p:attrNameLst>
                                      </p:cBhvr>
                                      <p:tavLst>
                                        <p:tav tm="0">
                                          <p:val>
                                            <p:strVal val="#ppt_x"/>
                                          </p:val>
                                        </p:tav>
                                        <p:tav tm="100000">
                                          <p:val>
                                            <p:strVal val="#ppt_x"/>
                                          </p:val>
                                        </p:tav>
                                      </p:tavLst>
                                    </p:anim>
                                    <p:anim calcmode="lin" valueType="num">
                                      <p:cBhvr additive="base">
                                        <p:cTn id="148" dur="500" fill="hold"/>
                                        <p:tgtEl>
                                          <p:spTgt spid="53434"/>
                                        </p:tgtEl>
                                        <p:attrNameLst>
                                          <p:attrName>ppt_y</p:attrName>
                                        </p:attrNameLst>
                                      </p:cBhvr>
                                      <p:tavLst>
                                        <p:tav tm="0">
                                          <p:val>
                                            <p:strVal val="0-#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 fill="hold" grpId="0" nodeType="clickEffect">
                                  <p:stCondLst>
                                    <p:cond delay="0"/>
                                  </p:stCondLst>
                                  <p:childTnLst>
                                    <p:set>
                                      <p:cBhvr>
                                        <p:cTn id="152" dur="1" fill="hold">
                                          <p:stCondLst>
                                            <p:cond delay="0"/>
                                          </p:stCondLst>
                                        </p:cTn>
                                        <p:tgtEl>
                                          <p:spTgt spid="53429"/>
                                        </p:tgtEl>
                                        <p:attrNameLst>
                                          <p:attrName>style.visibility</p:attrName>
                                        </p:attrNameLst>
                                      </p:cBhvr>
                                      <p:to>
                                        <p:strVal val="visible"/>
                                      </p:to>
                                    </p:set>
                                    <p:anim calcmode="lin" valueType="num">
                                      <p:cBhvr additive="base">
                                        <p:cTn id="153" dur="500" fill="hold"/>
                                        <p:tgtEl>
                                          <p:spTgt spid="53429"/>
                                        </p:tgtEl>
                                        <p:attrNameLst>
                                          <p:attrName>ppt_x</p:attrName>
                                        </p:attrNameLst>
                                      </p:cBhvr>
                                      <p:tavLst>
                                        <p:tav tm="0">
                                          <p:val>
                                            <p:strVal val="#ppt_x"/>
                                          </p:val>
                                        </p:tav>
                                        <p:tav tm="100000">
                                          <p:val>
                                            <p:strVal val="#ppt_x"/>
                                          </p:val>
                                        </p:tav>
                                      </p:tavLst>
                                    </p:anim>
                                    <p:anim calcmode="lin" valueType="num">
                                      <p:cBhvr additive="base">
                                        <p:cTn id="154" dur="500" fill="hold"/>
                                        <p:tgtEl>
                                          <p:spTgt spid="53429"/>
                                        </p:tgtEl>
                                        <p:attrNameLst>
                                          <p:attrName>ppt_y</p:attrName>
                                        </p:attrNameLst>
                                      </p:cBhvr>
                                      <p:tavLst>
                                        <p:tav tm="0">
                                          <p:val>
                                            <p:strVal val="0-#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1" fill="hold" grpId="0" nodeType="clickEffect">
                                  <p:stCondLst>
                                    <p:cond delay="0"/>
                                  </p:stCondLst>
                                  <p:childTnLst>
                                    <p:set>
                                      <p:cBhvr>
                                        <p:cTn id="158" dur="1" fill="hold">
                                          <p:stCondLst>
                                            <p:cond delay="0"/>
                                          </p:stCondLst>
                                        </p:cTn>
                                        <p:tgtEl>
                                          <p:spTgt spid="53427"/>
                                        </p:tgtEl>
                                        <p:attrNameLst>
                                          <p:attrName>style.visibility</p:attrName>
                                        </p:attrNameLst>
                                      </p:cBhvr>
                                      <p:to>
                                        <p:strVal val="visible"/>
                                      </p:to>
                                    </p:set>
                                    <p:anim calcmode="lin" valueType="num">
                                      <p:cBhvr additive="base">
                                        <p:cTn id="159" dur="500" fill="hold"/>
                                        <p:tgtEl>
                                          <p:spTgt spid="53427"/>
                                        </p:tgtEl>
                                        <p:attrNameLst>
                                          <p:attrName>ppt_x</p:attrName>
                                        </p:attrNameLst>
                                      </p:cBhvr>
                                      <p:tavLst>
                                        <p:tav tm="0">
                                          <p:val>
                                            <p:strVal val="#ppt_x"/>
                                          </p:val>
                                        </p:tav>
                                        <p:tav tm="100000">
                                          <p:val>
                                            <p:strVal val="#ppt_x"/>
                                          </p:val>
                                        </p:tav>
                                      </p:tavLst>
                                    </p:anim>
                                    <p:anim calcmode="lin" valueType="num">
                                      <p:cBhvr additive="base">
                                        <p:cTn id="160" dur="500" fill="hold"/>
                                        <p:tgtEl>
                                          <p:spTgt spid="53427"/>
                                        </p:tgtEl>
                                        <p:attrNameLst>
                                          <p:attrName>ppt_y</p:attrName>
                                        </p:attrNameLst>
                                      </p:cBhvr>
                                      <p:tavLst>
                                        <p:tav tm="0">
                                          <p:val>
                                            <p:strVal val="0-#ppt_h/2"/>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1" fill="hold" grpId="0" nodeType="clickEffect">
                                  <p:stCondLst>
                                    <p:cond delay="0"/>
                                  </p:stCondLst>
                                  <p:childTnLst>
                                    <p:set>
                                      <p:cBhvr>
                                        <p:cTn id="164" dur="1" fill="hold">
                                          <p:stCondLst>
                                            <p:cond delay="0"/>
                                          </p:stCondLst>
                                        </p:cTn>
                                        <p:tgtEl>
                                          <p:spTgt spid="53436"/>
                                        </p:tgtEl>
                                        <p:attrNameLst>
                                          <p:attrName>style.visibility</p:attrName>
                                        </p:attrNameLst>
                                      </p:cBhvr>
                                      <p:to>
                                        <p:strVal val="visible"/>
                                      </p:to>
                                    </p:set>
                                    <p:anim calcmode="lin" valueType="num">
                                      <p:cBhvr additive="base">
                                        <p:cTn id="165" dur="500" fill="hold"/>
                                        <p:tgtEl>
                                          <p:spTgt spid="53436"/>
                                        </p:tgtEl>
                                        <p:attrNameLst>
                                          <p:attrName>ppt_x</p:attrName>
                                        </p:attrNameLst>
                                      </p:cBhvr>
                                      <p:tavLst>
                                        <p:tav tm="0">
                                          <p:val>
                                            <p:strVal val="#ppt_x"/>
                                          </p:val>
                                        </p:tav>
                                        <p:tav tm="100000">
                                          <p:val>
                                            <p:strVal val="#ppt_x"/>
                                          </p:val>
                                        </p:tav>
                                      </p:tavLst>
                                    </p:anim>
                                    <p:anim calcmode="lin" valueType="num">
                                      <p:cBhvr additive="base">
                                        <p:cTn id="166" dur="500" fill="hold"/>
                                        <p:tgtEl>
                                          <p:spTgt spid="53436"/>
                                        </p:tgtEl>
                                        <p:attrNameLst>
                                          <p:attrName>ppt_y</p:attrName>
                                        </p:attrNameLst>
                                      </p:cBhvr>
                                      <p:tavLst>
                                        <p:tav tm="0">
                                          <p:val>
                                            <p:strVal val="0-#ppt_h/2"/>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1" fill="hold" grpId="0" nodeType="clickEffect">
                                  <p:stCondLst>
                                    <p:cond delay="0"/>
                                  </p:stCondLst>
                                  <p:childTnLst>
                                    <p:set>
                                      <p:cBhvr>
                                        <p:cTn id="170" dur="1" fill="hold">
                                          <p:stCondLst>
                                            <p:cond delay="0"/>
                                          </p:stCondLst>
                                        </p:cTn>
                                        <p:tgtEl>
                                          <p:spTgt spid="53428"/>
                                        </p:tgtEl>
                                        <p:attrNameLst>
                                          <p:attrName>style.visibility</p:attrName>
                                        </p:attrNameLst>
                                      </p:cBhvr>
                                      <p:to>
                                        <p:strVal val="visible"/>
                                      </p:to>
                                    </p:set>
                                    <p:anim calcmode="lin" valueType="num">
                                      <p:cBhvr additive="base">
                                        <p:cTn id="171" dur="500" fill="hold"/>
                                        <p:tgtEl>
                                          <p:spTgt spid="53428"/>
                                        </p:tgtEl>
                                        <p:attrNameLst>
                                          <p:attrName>ppt_x</p:attrName>
                                        </p:attrNameLst>
                                      </p:cBhvr>
                                      <p:tavLst>
                                        <p:tav tm="0">
                                          <p:val>
                                            <p:strVal val="#ppt_x"/>
                                          </p:val>
                                        </p:tav>
                                        <p:tav tm="100000">
                                          <p:val>
                                            <p:strVal val="#ppt_x"/>
                                          </p:val>
                                        </p:tav>
                                      </p:tavLst>
                                    </p:anim>
                                    <p:anim calcmode="lin" valueType="num">
                                      <p:cBhvr additive="base">
                                        <p:cTn id="172" dur="500" fill="hold"/>
                                        <p:tgtEl>
                                          <p:spTgt spid="53428"/>
                                        </p:tgtEl>
                                        <p:attrNameLst>
                                          <p:attrName>ppt_y</p:attrName>
                                        </p:attrNameLst>
                                      </p:cBhvr>
                                      <p:tavLst>
                                        <p:tav tm="0">
                                          <p:val>
                                            <p:strVal val="0-#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1" fill="hold" grpId="0" nodeType="clickEffect">
                                  <p:stCondLst>
                                    <p:cond delay="0"/>
                                  </p:stCondLst>
                                  <p:childTnLst>
                                    <p:set>
                                      <p:cBhvr>
                                        <p:cTn id="176" dur="1" fill="hold">
                                          <p:stCondLst>
                                            <p:cond delay="0"/>
                                          </p:stCondLst>
                                        </p:cTn>
                                        <p:tgtEl>
                                          <p:spTgt spid="53431"/>
                                        </p:tgtEl>
                                        <p:attrNameLst>
                                          <p:attrName>style.visibility</p:attrName>
                                        </p:attrNameLst>
                                      </p:cBhvr>
                                      <p:to>
                                        <p:strVal val="visible"/>
                                      </p:to>
                                    </p:set>
                                    <p:anim calcmode="lin" valueType="num">
                                      <p:cBhvr additive="base">
                                        <p:cTn id="177" dur="500" fill="hold"/>
                                        <p:tgtEl>
                                          <p:spTgt spid="53431"/>
                                        </p:tgtEl>
                                        <p:attrNameLst>
                                          <p:attrName>ppt_x</p:attrName>
                                        </p:attrNameLst>
                                      </p:cBhvr>
                                      <p:tavLst>
                                        <p:tav tm="0">
                                          <p:val>
                                            <p:strVal val="#ppt_x"/>
                                          </p:val>
                                        </p:tav>
                                        <p:tav tm="100000">
                                          <p:val>
                                            <p:strVal val="#ppt_x"/>
                                          </p:val>
                                        </p:tav>
                                      </p:tavLst>
                                    </p:anim>
                                    <p:anim calcmode="lin" valueType="num">
                                      <p:cBhvr additive="base">
                                        <p:cTn id="178" dur="500" fill="hold"/>
                                        <p:tgtEl>
                                          <p:spTgt spid="53431"/>
                                        </p:tgtEl>
                                        <p:attrNameLst>
                                          <p:attrName>ppt_y</p:attrName>
                                        </p:attrNameLst>
                                      </p:cBhvr>
                                      <p:tavLst>
                                        <p:tav tm="0">
                                          <p:val>
                                            <p:strVal val="0-#ppt_h/2"/>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53435"/>
                                        </p:tgtEl>
                                        <p:attrNameLst>
                                          <p:attrName>style.visibility</p:attrName>
                                        </p:attrNameLst>
                                      </p:cBhvr>
                                      <p:to>
                                        <p:strVal val="visible"/>
                                      </p:to>
                                    </p:set>
                                    <p:anim calcmode="lin" valueType="num">
                                      <p:cBhvr additive="base">
                                        <p:cTn id="183" dur="500" fill="hold"/>
                                        <p:tgtEl>
                                          <p:spTgt spid="53435"/>
                                        </p:tgtEl>
                                        <p:attrNameLst>
                                          <p:attrName>ppt_x</p:attrName>
                                        </p:attrNameLst>
                                      </p:cBhvr>
                                      <p:tavLst>
                                        <p:tav tm="0">
                                          <p:val>
                                            <p:strVal val="#ppt_x"/>
                                          </p:val>
                                        </p:tav>
                                        <p:tav tm="100000">
                                          <p:val>
                                            <p:strVal val="#ppt_x"/>
                                          </p:val>
                                        </p:tav>
                                      </p:tavLst>
                                    </p:anim>
                                    <p:anim calcmode="lin" valueType="num">
                                      <p:cBhvr additive="base">
                                        <p:cTn id="184" dur="500" fill="hold"/>
                                        <p:tgtEl>
                                          <p:spTgt spid="53435"/>
                                        </p:tgtEl>
                                        <p:attrNameLst>
                                          <p:attrName>ppt_y</p:attrName>
                                        </p:attrNameLst>
                                      </p:cBhvr>
                                      <p:tavLst>
                                        <p:tav tm="0">
                                          <p:val>
                                            <p:strVal val="0-#ppt_h/2"/>
                                          </p:val>
                                        </p:tav>
                                        <p:tav tm="100000">
                                          <p:val>
                                            <p:strVal val="#ppt_y"/>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 presetClass="entr" presetSubtype="1" fill="hold" grpId="0" nodeType="clickEffect">
                                  <p:stCondLst>
                                    <p:cond delay="0"/>
                                  </p:stCondLst>
                                  <p:childTnLst>
                                    <p:set>
                                      <p:cBhvr>
                                        <p:cTn id="188" dur="1" fill="hold">
                                          <p:stCondLst>
                                            <p:cond delay="0"/>
                                          </p:stCondLst>
                                        </p:cTn>
                                        <p:tgtEl>
                                          <p:spTgt spid="53425"/>
                                        </p:tgtEl>
                                        <p:attrNameLst>
                                          <p:attrName>style.visibility</p:attrName>
                                        </p:attrNameLst>
                                      </p:cBhvr>
                                      <p:to>
                                        <p:strVal val="visible"/>
                                      </p:to>
                                    </p:set>
                                    <p:anim calcmode="lin" valueType="num">
                                      <p:cBhvr additive="base">
                                        <p:cTn id="189" dur="500" fill="hold"/>
                                        <p:tgtEl>
                                          <p:spTgt spid="53425"/>
                                        </p:tgtEl>
                                        <p:attrNameLst>
                                          <p:attrName>ppt_x</p:attrName>
                                        </p:attrNameLst>
                                      </p:cBhvr>
                                      <p:tavLst>
                                        <p:tav tm="0">
                                          <p:val>
                                            <p:strVal val="#ppt_x"/>
                                          </p:val>
                                        </p:tav>
                                        <p:tav tm="100000">
                                          <p:val>
                                            <p:strVal val="#ppt_x"/>
                                          </p:val>
                                        </p:tav>
                                      </p:tavLst>
                                    </p:anim>
                                    <p:anim calcmode="lin" valueType="num">
                                      <p:cBhvr additive="base">
                                        <p:cTn id="190" dur="500" fill="hold"/>
                                        <p:tgtEl>
                                          <p:spTgt spid="53425"/>
                                        </p:tgtEl>
                                        <p:attrNameLst>
                                          <p:attrName>ppt_y</p:attrName>
                                        </p:attrNameLst>
                                      </p:cBhvr>
                                      <p:tavLst>
                                        <p:tav tm="0">
                                          <p:val>
                                            <p:strVal val="0-#ppt_h/2"/>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53408"/>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ntr" presetSubtype="0" fill="hold" nodeType="clickEffect">
                                  <p:stCondLst>
                                    <p:cond delay="0"/>
                                  </p:stCondLst>
                                  <p:childTnLst>
                                    <p:set>
                                      <p:cBhvr>
                                        <p:cTn id="198" dur="1" fill="hold">
                                          <p:stCondLst>
                                            <p:cond delay="0"/>
                                          </p:stCondLst>
                                        </p:cTn>
                                        <p:tgtEl>
                                          <p:spTgt spid="53362"/>
                                        </p:tgtEl>
                                        <p:attrNameLst>
                                          <p:attrName>style.visibility</p:attrName>
                                        </p:attrNameLst>
                                      </p:cBhvr>
                                      <p:to>
                                        <p:strVal val="visibl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1" fill="hold" grpId="0" nodeType="clickEffect">
                                  <p:stCondLst>
                                    <p:cond delay="0"/>
                                  </p:stCondLst>
                                  <p:childTnLst>
                                    <p:set>
                                      <p:cBhvr>
                                        <p:cTn id="202" dur="1" fill="hold">
                                          <p:stCondLst>
                                            <p:cond delay="0"/>
                                          </p:stCondLst>
                                        </p:cTn>
                                        <p:tgtEl>
                                          <p:spTgt spid="53439"/>
                                        </p:tgtEl>
                                        <p:attrNameLst>
                                          <p:attrName>style.visibility</p:attrName>
                                        </p:attrNameLst>
                                      </p:cBhvr>
                                      <p:to>
                                        <p:strVal val="visible"/>
                                      </p:to>
                                    </p:set>
                                    <p:anim calcmode="lin" valueType="num">
                                      <p:cBhvr additive="base">
                                        <p:cTn id="203" dur="500" fill="hold"/>
                                        <p:tgtEl>
                                          <p:spTgt spid="53439"/>
                                        </p:tgtEl>
                                        <p:attrNameLst>
                                          <p:attrName>ppt_x</p:attrName>
                                        </p:attrNameLst>
                                      </p:cBhvr>
                                      <p:tavLst>
                                        <p:tav tm="0">
                                          <p:val>
                                            <p:strVal val="#ppt_x"/>
                                          </p:val>
                                        </p:tav>
                                        <p:tav tm="100000">
                                          <p:val>
                                            <p:strVal val="#ppt_x"/>
                                          </p:val>
                                        </p:tav>
                                      </p:tavLst>
                                    </p:anim>
                                    <p:anim calcmode="lin" valueType="num">
                                      <p:cBhvr additive="base">
                                        <p:cTn id="204" dur="500" fill="hold"/>
                                        <p:tgtEl>
                                          <p:spTgt spid="53439"/>
                                        </p:tgtEl>
                                        <p:attrNameLst>
                                          <p:attrName>ppt_y</p:attrName>
                                        </p:attrNameLst>
                                      </p:cBhvr>
                                      <p:tavLst>
                                        <p:tav tm="0">
                                          <p:val>
                                            <p:strVal val="0-#ppt_h/2"/>
                                          </p:val>
                                        </p:tav>
                                        <p:tav tm="100000">
                                          <p:val>
                                            <p:strVal val="#ppt_y"/>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1" fill="hold" grpId="0" nodeType="clickEffect">
                                  <p:stCondLst>
                                    <p:cond delay="0"/>
                                  </p:stCondLst>
                                  <p:childTnLst>
                                    <p:set>
                                      <p:cBhvr>
                                        <p:cTn id="208" dur="1" fill="hold">
                                          <p:stCondLst>
                                            <p:cond delay="0"/>
                                          </p:stCondLst>
                                        </p:cTn>
                                        <p:tgtEl>
                                          <p:spTgt spid="53438"/>
                                        </p:tgtEl>
                                        <p:attrNameLst>
                                          <p:attrName>style.visibility</p:attrName>
                                        </p:attrNameLst>
                                      </p:cBhvr>
                                      <p:to>
                                        <p:strVal val="visible"/>
                                      </p:to>
                                    </p:set>
                                    <p:anim calcmode="lin" valueType="num">
                                      <p:cBhvr additive="base">
                                        <p:cTn id="209" dur="500" fill="hold"/>
                                        <p:tgtEl>
                                          <p:spTgt spid="53438"/>
                                        </p:tgtEl>
                                        <p:attrNameLst>
                                          <p:attrName>ppt_x</p:attrName>
                                        </p:attrNameLst>
                                      </p:cBhvr>
                                      <p:tavLst>
                                        <p:tav tm="0">
                                          <p:val>
                                            <p:strVal val="#ppt_x"/>
                                          </p:val>
                                        </p:tav>
                                        <p:tav tm="100000">
                                          <p:val>
                                            <p:strVal val="#ppt_x"/>
                                          </p:val>
                                        </p:tav>
                                      </p:tavLst>
                                    </p:anim>
                                    <p:anim calcmode="lin" valueType="num">
                                      <p:cBhvr additive="base">
                                        <p:cTn id="210" dur="500" fill="hold"/>
                                        <p:tgtEl>
                                          <p:spTgt spid="53438"/>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 presetClass="entr" presetSubtype="1" fill="hold" grpId="0" nodeType="clickEffect">
                                  <p:stCondLst>
                                    <p:cond delay="0"/>
                                  </p:stCondLst>
                                  <p:childTnLst>
                                    <p:set>
                                      <p:cBhvr>
                                        <p:cTn id="214" dur="1" fill="hold">
                                          <p:stCondLst>
                                            <p:cond delay="0"/>
                                          </p:stCondLst>
                                        </p:cTn>
                                        <p:tgtEl>
                                          <p:spTgt spid="53437"/>
                                        </p:tgtEl>
                                        <p:attrNameLst>
                                          <p:attrName>style.visibility</p:attrName>
                                        </p:attrNameLst>
                                      </p:cBhvr>
                                      <p:to>
                                        <p:strVal val="visible"/>
                                      </p:to>
                                    </p:set>
                                    <p:anim calcmode="lin" valueType="num">
                                      <p:cBhvr additive="base">
                                        <p:cTn id="215" dur="500" fill="hold"/>
                                        <p:tgtEl>
                                          <p:spTgt spid="53437"/>
                                        </p:tgtEl>
                                        <p:attrNameLst>
                                          <p:attrName>ppt_x</p:attrName>
                                        </p:attrNameLst>
                                      </p:cBhvr>
                                      <p:tavLst>
                                        <p:tav tm="0">
                                          <p:val>
                                            <p:strVal val="#ppt_x"/>
                                          </p:val>
                                        </p:tav>
                                        <p:tav tm="100000">
                                          <p:val>
                                            <p:strVal val="#ppt_x"/>
                                          </p:val>
                                        </p:tav>
                                      </p:tavLst>
                                    </p:anim>
                                    <p:anim calcmode="lin" valueType="num">
                                      <p:cBhvr additive="base">
                                        <p:cTn id="216" dur="500" fill="hold"/>
                                        <p:tgtEl>
                                          <p:spTgt spid="53437"/>
                                        </p:tgtEl>
                                        <p:attrNameLst>
                                          <p:attrName>ppt_y</p:attrName>
                                        </p:attrNameLst>
                                      </p:cBhvr>
                                      <p:tavLst>
                                        <p:tav tm="0">
                                          <p:val>
                                            <p:strVal val="0-#ppt_h/2"/>
                                          </p:val>
                                        </p:tav>
                                        <p:tav tm="100000">
                                          <p:val>
                                            <p:strVal val="#ppt_y"/>
                                          </p:val>
                                        </p:tav>
                                      </p:tavLst>
                                    </p:anim>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 presetClass="entr" presetSubtype="1" fill="hold" grpId="0" nodeType="clickEffect">
                                  <p:stCondLst>
                                    <p:cond delay="0"/>
                                  </p:stCondLst>
                                  <p:childTnLst>
                                    <p:set>
                                      <p:cBhvr>
                                        <p:cTn id="220" dur="1" fill="hold">
                                          <p:stCondLst>
                                            <p:cond delay="0"/>
                                          </p:stCondLst>
                                        </p:cTn>
                                        <p:tgtEl>
                                          <p:spTgt spid="53441"/>
                                        </p:tgtEl>
                                        <p:attrNameLst>
                                          <p:attrName>style.visibility</p:attrName>
                                        </p:attrNameLst>
                                      </p:cBhvr>
                                      <p:to>
                                        <p:strVal val="visible"/>
                                      </p:to>
                                    </p:set>
                                    <p:anim calcmode="lin" valueType="num">
                                      <p:cBhvr additive="base">
                                        <p:cTn id="221" dur="500" fill="hold"/>
                                        <p:tgtEl>
                                          <p:spTgt spid="53441"/>
                                        </p:tgtEl>
                                        <p:attrNameLst>
                                          <p:attrName>ppt_x</p:attrName>
                                        </p:attrNameLst>
                                      </p:cBhvr>
                                      <p:tavLst>
                                        <p:tav tm="0">
                                          <p:val>
                                            <p:strVal val="#ppt_x"/>
                                          </p:val>
                                        </p:tav>
                                        <p:tav tm="100000">
                                          <p:val>
                                            <p:strVal val="#ppt_x"/>
                                          </p:val>
                                        </p:tav>
                                      </p:tavLst>
                                    </p:anim>
                                    <p:anim calcmode="lin" valueType="num">
                                      <p:cBhvr additive="base">
                                        <p:cTn id="222" dur="500" fill="hold"/>
                                        <p:tgtEl>
                                          <p:spTgt spid="53441"/>
                                        </p:tgtEl>
                                        <p:attrNameLst>
                                          <p:attrName>ppt_y</p:attrName>
                                        </p:attrNameLst>
                                      </p:cBhvr>
                                      <p:tavLst>
                                        <p:tav tm="0">
                                          <p:val>
                                            <p:strVal val="0-#ppt_h/2"/>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 presetClass="entr" presetSubtype="1" fill="hold" grpId="0" nodeType="clickEffect">
                                  <p:stCondLst>
                                    <p:cond delay="0"/>
                                  </p:stCondLst>
                                  <p:childTnLst>
                                    <p:set>
                                      <p:cBhvr>
                                        <p:cTn id="226" dur="1" fill="hold">
                                          <p:stCondLst>
                                            <p:cond delay="0"/>
                                          </p:stCondLst>
                                        </p:cTn>
                                        <p:tgtEl>
                                          <p:spTgt spid="53440"/>
                                        </p:tgtEl>
                                        <p:attrNameLst>
                                          <p:attrName>style.visibility</p:attrName>
                                        </p:attrNameLst>
                                      </p:cBhvr>
                                      <p:to>
                                        <p:strVal val="visible"/>
                                      </p:to>
                                    </p:set>
                                    <p:anim calcmode="lin" valueType="num">
                                      <p:cBhvr additive="base">
                                        <p:cTn id="227" dur="500" fill="hold"/>
                                        <p:tgtEl>
                                          <p:spTgt spid="53440"/>
                                        </p:tgtEl>
                                        <p:attrNameLst>
                                          <p:attrName>ppt_x</p:attrName>
                                        </p:attrNameLst>
                                      </p:cBhvr>
                                      <p:tavLst>
                                        <p:tav tm="0">
                                          <p:val>
                                            <p:strVal val="#ppt_x"/>
                                          </p:val>
                                        </p:tav>
                                        <p:tav tm="100000">
                                          <p:val>
                                            <p:strVal val="#ppt_x"/>
                                          </p:val>
                                        </p:tav>
                                      </p:tavLst>
                                    </p:anim>
                                    <p:anim calcmode="lin" valueType="num">
                                      <p:cBhvr additive="base">
                                        <p:cTn id="228" dur="500" fill="hold"/>
                                        <p:tgtEl>
                                          <p:spTgt spid="53440"/>
                                        </p:tgtEl>
                                        <p:attrNameLst>
                                          <p:attrName>ppt_y</p:attrName>
                                        </p:attrNameLst>
                                      </p:cBhvr>
                                      <p:tavLst>
                                        <p:tav tm="0">
                                          <p:val>
                                            <p:strVal val="0-#ppt_h/2"/>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1" fill="hold" grpId="0" nodeType="clickEffect">
                                  <p:stCondLst>
                                    <p:cond delay="0"/>
                                  </p:stCondLst>
                                  <p:childTnLst>
                                    <p:set>
                                      <p:cBhvr>
                                        <p:cTn id="232" dur="1" fill="hold">
                                          <p:stCondLst>
                                            <p:cond delay="0"/>
                                          </p:stCondLst>
                                        </p:cTn>
                                        <p:tgtEl>
                                          <p:spTgt spid="53443"/>
                                        </p:tgtEl>
                                        <p:attrNameLst>
                                          <p:attrName>style.visibility</p:attrName>
                                        </p:attrNameLst>
                                      </p:cBhvr>
                                      <p:to>
                                        <p:strVal val="visible"/>
                                      </p:to>
                                    </p:set>
                                    <p:anim calcmode="lin" valueType="num">
                                      <p:cBhvr additive="base">
                                        <p:cTn id="233" dur="500" fill="hold"/>
                                        <p:tgtEl>
                                          <p:spTgt spid="53443"/>
                                        </p:tgtEl>
                                        <p:attrNameLst>
                                          <p:attrName>ppt_x</p:attrName>
                                        </p:attrNameLst>
                                      </p:cBhvr>
                                      <p:tavLst>
                                        <p:tav tm="0">
                                          <p:val>
                                            <p:strVal val="#ppt_x"/>
                                          </p:val>
                                        </p:tav>
                                        <p:tav tm="100000">
                                          <p:val>
                                            <p:strVal val="#ppt_x"/>
                                          </p:val>
                                        </p:tav>
                                      </p:tavLst>
                                    </p:anim>
                                    <p:anim calcmode="lin" valueType="num">
                                      <p:cBhvr additive="base">
                                        <p:cTn id="234" dur="500" fill="hold"/>
                                        <p:tgtEl>
                                          <p:spTgt spid="53443"/>
                                        </p:tgtEl>
                                        <p:attrNameLst>
                                          <p:attrName>ppt_y</p:attrName>
                                        </p:attrNameLst>
                                      </p:cBhvr>
                                      <p:tavLst>
                                        <p:tav tm="0">
                                          <p:val>
                                            <p:strVal val="0-#ppt_h/2"/>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 presetClass="entr" presetSubtype="1" fill="hold" grpId="0" nodeType="clickEffect">
                                  <p:stCondLst>
                                    <p:cond delay="0"/>
                                  </p:stCondLst>
                                  <p:childTnLst>
                                    <p:set>
                                      <p:cBhvr>
                                        <p:cTn id="238" dur="1" fill="hold">
                                          <p:stCondLst>
                                            <p:cond delay="0"/>
                                          </p:stCondLst>
                                        </p:cTn>
                                        <p:tgtEl>
                                          <p:spTgt spid="53442"/>
                                        </p:tgtEl>
                                        <p:attrNameLst>
                                          <p:attrName>style.visibility</p:attrName>
                                        </p:attrNameLst>
                                      </p:cBhvr>
                                      <p:to>
                                        <p:strVal val="visible"/>
                                      </p:to>
                                    </p:set>
                                    <p:anim calcmode="lin" valueType="num">
                                      <p:cBhvr additive="base">
                                        <p:cTn id="239" dur="500" fill="hold"/>
                                        <p:tgtEl>
                                          <p:spTgt spid="53442"/>
                                        </p:tgtEl>
                                        <p:attrNameLst>
                                          <p:attrName>ppt_x</p:attrName>
                                        </p:attrNameLst>
                                      </p:cBhvr>
                                      <p:tavLst>
                                        <p:tav tm="0">
                                          <p:val>
                                            <p:strVal val="#ppt_x"/>
                                          </p:val>
                                        </p:tav>
                                        <p:tav tm="100000">
                                          <p:val>
                                            <p:strVal val="#ppt_x"/>
                                          </p:val>
                                        </p:tav>
                                      </p:tavLst>
                                    </p:anim>
                                    <p:anim calcmode="lin" valueType="num">
                                      <p:cBhvr additive="base">
                                        <p:cTn id="240" dur="500" fill="hold"/>
                                        <p:tgtEl>
                                          <p:spTgt spid="53442"/>
                                        </p:tgtEl>
                                        <p:attrNameLst>
                                          <p:attrName>ppt_y</p:attrName>
                                        </p:attrNameLst>
                                      </p:cBhvr>
                                      <p:tavLst>
                                        <p:tav tm="0">
                                          <p:val>
                                            <p:strVal val="0-#ppt_h/2"/>
                                          </p:val>
                                        </p:tav>
                                        <p:tav tm="100000">
                                          <p:val>
                                            <p:strVal val="#ppt_y"/>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 presetClass="entr" presetSubtype="1" fill="hold" grpId="0" nodeType="clickEffect">
                                  <p:stCondLst>
                                    <p:cond delay="0"/>
                                  </p:stCondLst>
                                  <p:childTnLst>
                                    <p:set>
                                      <p:cBhvr>
                                        <p:cTn id="244" dur="1" fill="hold">
                                          <p:stCondLst>
                                            <p:cond delay="0"/>
                                          </p:stCondLst>
                                        </p:cTn>
                                        <p:tgtEl>
                                          <p:spTgt spid="53444"/>
                                        </p:tgtEl>
                                        <p:attrNameLst>
                                          <p:attrName>style.visibility</p:attrName>
                                        </p:attrNameLst>
                                      </p:cBhvr>
                                      <p:to>
                                        <p:strVal val="visible"/>
                                      </p:to>
                                    </p:set>
                                    <p:anim calcmode="lin" valueType="num">
                                      <p:cBhvr additive="base">
                                        <p:cTn id="245" dur="500" fill="hold"/>
                                        <p:tgtEl>
                                          <p:spTgt spid="53444"/>
                                        </p:tgtEl>
                                        <p:attrNameLst>
                                          <p:attrName>ppt_x</p:attrName>
                                        </p:attrNameLst>
                                      </p:cBhvr>
                                      <p:tavLst>
                                        <p:tav tm="0">
                                          <p:val>
                                            <p:strVal val="#ppt_x"/>
                                          </p:val>
                                        </p:tav>
                                        <p:tav tm="100000">
                                          <p:val>
                                            <p:strVal val="#ppt_x"/>
                                          </p:val>
                                        </p:tav>
                                      </p:tavLst>
                                    </p:anim>
                                    <p:anim calcmode="lin" valueType="num">
                                      <p:cBhvr additive="base">
                                        <p:cTn id="246" dur="500" fill="hold"/>
                                        <p:tgtEl>
                                          <p:spTgt spid="53444"/>
                                        </p:tgtEl>
                                        <p:attrNameLst>
                                          <p:attrName>ppt_y</p:attrName>
                                        </p:attrNameLst>
                                      </p:cBhvr>
                                      <p:tavLst>
                                        <p:tav tm="0">
                                          <p:val>
                                            <p:strVal val="0-#ppt_h/2"/>
                                          </p:val>
                                        </p:tav>
                                        <p:tav tm="100000">
                                          <p:val>
                                            <p:strVal val="#ppt_y"/>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 presetClass="entr" presetSubtype="1" fill="hold" grpId="0" nodeType="clickEffect">
                                  <p:stCondLst>
                                    <p:cond delay="0"/>
                                  </p:stCondLst>
                                  <p:childTnLst>
                                    <p:set>
                                      <p:cBhvr>
                                        <p:cTn id="250" dur="1" fill="hold">
                                          <p:stCondLst>
                                            <p:cond delay="0"/>
                                          </p:stCondLst>
                                        </p:cTn>
                                        <p:tgtEl>
                                          <p:spTgt spid="53445"/>
                                        </p:tgtEl>
                                        <p:attrNameLst>
                                          <p:attrName>style.visibility</p:attrName>
                                        </p:attrNameLst>
                                      </p:cBhvr>
                                      <p:to>
                                        <p:strVal val="visible"/>
                                      </p:to>
                                    </p:set>
                                    <p:anim calcmode="lin" valueType="num">
                                      <p:cBhvr additive="base">
                                        <p:cTn id="251" dur="500" fill="hold"/>
                                        <p:tgtEl>
                                          <p:spTgt spid="53445"/>
                                        </p:tgtEl>
                                        <p:attrNameLst>
                                          <p:attrName>ppt_x</p:attrName>
                                        </p:attrNameLst>
                                      </p:cBhvr>
                                      <p:tavLst>
                                        <p:tav tm="0">
                                          <p:val>
                                            <p:strVal val="#ppt_x"/>
                                          </p:val>
                                        </p:tav>
                                        <p:tav tm="100000">
                                          <p:val>
                                            <p:strVal val="#ppt_x"/>
                                          </p:val>
                                        </p:tav>
                                      </p:tavLst>
                                    </p:anim>
                                    <p:anim calcmode="lin" valueType="num">
                                      <p:cBhvr additive="base">
                                        <p:cTn id="252" dur="500" fill="hold"/>
                                        <p:tgtEl>
                                          <p:spTgt spid="53445"/>
                                        </p:tgtEl>
                                        <p:attrNameLst>
                                          <p:attrName>ppt_y</p:attrName>
                                        </p:attrNameLst>
                                      </p:cBhvr>
                                      <p:tavLst>
                                        <p:tav tm="0">
                                          <p:val>
                                            <p:strVal val="0-#ppt_h/2"/>
                                          </p:val>
                                        </p:tav>
                                        <p:tav tm="100000">
                                          <p:val>
                                            <p:strVal val="#ppt_y"/>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 presetClass="entr" presetSubtype="1" fill="hold" grpId="0" nodeType="clickEffect">
                                  <p:stCondLst>
                                    <p:cond delay="0"/>
                                  </p:stCondLst>
                                  <p:childTnLst>
                                    <p:set>
                                      <p:cBhvr>
                                        <p:cTn id="256" dur="1" fill="hold">
                                          <p:stCondLst>
                                            <p:cond delay="0"/>
                                          </p:stCondLst>
                                        </p:cTn>
                                        <p:tgtEl>
                                          <p:spTgt spid="53447"/>
                                        </p:tgtEl>
                                        <p:attrNameLst>
                                          <p:attrName>style.visibility</p:attrName>
                                        </p:attrNameLst>
                                      </p:cBhvr>
                                      <p:to>
                                        <p:strVal val="visible"/>
                                      </p:to>
                                    </p:set>
                                    <p:anim calcmode="lin" valueType="num">
                                      <p:cBhvr additive="base">
                                        <p:cTn id="257" dur="500" fill="hold"/>
                                        <p:tgtEl>
                                          <p:spTgt spid="53447"/>
                                        </p:tgtEl>
                                        <p:attrNameLst>
                                          <p:attrName>ppt_x</p:attrName>
                                        </p:attrNameLst>
                                      </p:cBhvr>
                                      <p:tavLst>
                                        <p:tav tm="0">
                                          <p:val>
                                            <p:strVal val="#ppt_x"/>
                                          </p:val>
                                        </p:tav>
                                        <p:tav tm="100000">
                                          <p:val>
                                            <p:strVal val="#ppt_x"/>
                                          </p:val>
                                        </p:tav>
                                      </p:tavLst>
                                    </p:anim>
                                    <p:anim calcmode="lin" valueType="num">
                                      <p:cBhvr additive="base">
                                        <p:cTn id="258" dur="500" fill="hold"/>
                                        <p:tgtEl>
                                          <p:spTgt spid="53447"/>
                                        </p:tgtEl>
                                        <p:attrNameLst>
                                          <p:attrName>ppt_y</p:attrName>
                                        </p:attrNameLst>
                                      </p:cBhvr>
                                      <p:tavLst>
                                        <p:tav tm="0">
                                          <p:val>
                                            <p:strVal val="0-#ppt_h/2"/>
                                          </p:val>
                                        </p:tav>
                                        <p:tav tm="100000">
                                          <p:val>
                                            <p:strVal val="#ppt_y"/>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 presetClass="entr" presetSubtype="1" fill="hold" grpId="0" nodeType="clickEffect">
                                  <p:stCondLst>
                                    <p:cond delay="0"/>
                                  </p:stCondLst>
                                  <p:childTnLst>
                                    <p:set>
                                      <p:cBhvr>
                                        <p:cTn id="262" dur="1" fill="hold">
                                          <p:stCondLst>
                                            <p:cond delay="0"/>
                                          </p:stCondLst>
                                        </p:cTn>
                                        <p:tgtEl>
                                          <p:spTgt spid="53446"/>
                                        </p:tgtEl>
                                        <p:attrNameLst>
                                          <p:attrName>style.visibility</p:attrName>
                                        </p:attrNameLst>
                                      </p:cBhvr>
                                      <p:to>
                                        <p:strVal val="visible"/>
                                      </p:to>
                                    </p:set>
                                    <p:anim calcmode="lin" valueType="num">
                                      <p:cBhvr additive="base">
                                        <p:cTn id="263" dur="500" fill="hold"/>
                                        <p:tgtEl>
                                          <p:spTgt spid="53446"/>
                                        </p:tgtEl>
                                        <p:attrNameLst>
                                          <p:attrName>ppt_x</p:attrName>
                                        </p:attrNameLst>
                                      </p:cBhvr>
                                      <p:tavLst>
                                        <p:tav tm="0">
                                          <p:val>
                                            <p:strVal val="#ppt_x"/>
                                          </p:val>
                                        </p:tav>
                                        <p:tav tm="100000">
                                          <p:val>
                                            <p:strVal val="#ppt_x"/>
                                          </p:val>
                                        </p:tav>
                                      </p:tavLst>
                                    </p:anim>
                                    <p:anim calcmode="lin" valueType="num">
                                      <p:cBhvr additive="base">
                                        <p:cTn id="264" dur="500" fill="hold"/>
                                        <p:tgtEl>
                                          <p:spTgt spid="53446"/>
                                        </p:tgtEl>
                                        <p:attrNameLst>
                                          <p:attrName>ppt_y</p:attrName>
                                        </p:attrNameLst>
                                      </p:cBhvr>
                                      <p:tavLst>
                                        <p:tav tm="0">
                                          <p:val>
                                            <p:strVal val="0-#ppt_h/2"/>
                                          </p:val>
                                        </p:tav>
                                        <p:tav tm="100000">
                                          <p:val>
                                            <p:strVal val="#ppt_y"/>
                                          </p:val>
                                        </p:tav>
                                      </p:tavLst>
                                    </p:anim>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 presetClass="entr" presetSubtype="1" fill="hold" grpId="0" nodeType="clickEffect">
                                  <p:stCondLst>
                                    <p:cond delay="0"/>
                                  </p:stCondLst>
                                  <p:childTnLst>
                                    <p:set>
                                      <p:cBhvr>
                                        <p:cTn id="268" dur="1" fill="hold">
                                          <p:stCondLst>
                                            <p:cond delay="0"/>
                                          </p:stCondLst>
                                        </p:cTn>
                                        <p:tgtEl>
                                          <p:spTgt spid="53449"/>
                                        </p:tgtEl>
                                        <p:attrNameLst>
                                          <p:attrName>style.visibility</p:attrName>
                                        </p:attrNameLst>
                                      </p:cBhvr>
                                      <p:to>
                                        <p:strVal val="visible"/>
                                      </p:to>
                                    </p:set>
                                    <p:anim calcmode="lin" valueType="num">
                                      <p:cBhvr additive="base">
                                        <p:cTn id="269" dur="500" fill="hold"/>
                                        <p:tgtEl>
                                          <p:spTgt spid="53449"/>
                                        </p:tgtEl>
                                        <p:attrNameLst>
                                          <p:attrName>ppt_x</p:attrName>
                                        </p:attrNameLst>
                                      </p:cBhvr>
                                      <p:tavLst>
                                        <p:tav tm="0">
                                          <p:val>
                                            <p:strVal val="#ppt_x"/>
                                          </p:val>
                                        </p:tav>
                                        <p:tav tm="100000">
                                          <p:val>
                                            <p:strVal val="#ppt_x"/>
                                          </p:val>
                                        </p:tav>
                                      </p:tavLst>
                                    </p:anim>
                                    <p:anim calcmode="lin" valueType="num">
                                      <p:cBhvr additive="base">
                                        <p:cTn id="270" dur="500" fill="hold"/>
                                        <p:tgtEl>
                                          <p:spTgt spid="53449"/>
                                        </p:tgtEl>
                                        <p:attrNameLst>
                                          <p:attrName>ppt_y</p:attrName>
                                        </p:attrNameLst>
                                      </p:cBhvr>
                                      <p:tavLst>
                                        <p:tav tm="0">
                                          <p:val>
                                            <p:strVal val="0-#ppt_h/2"/>
                                          </p:val>
                                        </p:tav>
                                        <p:tav tm="100000">
                                          <p:val>
                                            <p:strVal val="#ppt_y"/>
                                          </p:val>
                                        </p:tav>
                                      </p:tavLst>
                                    </p:anim>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 presetClass="entr" presetSubtype="1" fill="hold" grpId="0" nodeType="clickEffect">
                                  <p:stCondLst>
                                    <p:cond delay="0"/>
                                  </p:stCondLst>
                                  <p:childTnLst>
                                    <p:set>
                                      <p:cBhvr>
                                        <p:cTn id="274" dur="1" fill="hold">
                                          <p:stCondLst>
                                            <p:cond delay="0"/>
                                          </p:stCondLst>
                                        </p:cTn>
                                        <p:tgtEl>
                                          <p:spTgt spid="53448"/>
                                        </p:tgtEl>
                                        <p:attrNameLst>
                                          <p:attrName>style.visibility</p:attrName>
                                        </p:attrNameLst>
                                      </p:cBhvr>
                                      <p:to>
                                        <p:strVal val="visible"/>
                                      </p:to>
                                    </p:set>
                                    <p:anim calcmode="lin" valueType="num">
                                      <p:cBhvr additive="base">
                                        <p:cTn id="275" dur="500" fill="hold"/>
                                        <p:tgtEl>
                                          <p:spTgt spid="53448"/>
                                        </p:tgtEl>
                                        <p:attrNameLst>
                                          <p:attrName>ppt_x</p:attrName>
                                        </p:attrNameLst>
                                      </p:cBhvr>
                                      <p:tavLst>
                                        <p:tav tm="0">
                                          <p:val>
                                            <p:strVal val="#ppt_x"/>
                                          </p:val>
                                        </p:tav>
                                        <p:tav tm="100000">
                                          <p:val>
                                            <p:strVal val="#ppt_x"/>
                                          </p:val>
                                        </p:tav>
                                      </p:tavLst>
                                    </p:anim>
                                    <p:anim calcmode="lin" valueType="num">
                                      <p:cBhvr additive="base">
                                        <p:cTn id="276" dur="500" fill="hold"/>
                                        <p:tgtEl>
                                          <p:spTgt spid="53448"/>
                                        </p:tgtEl>
                                        <p:attrNameLst>
                                          <p:attrName>ppt_y</p:attrName>
                                        </p:attrNameLst>
                                      </p:cBhvr>
                                      <p:tavLst>
                                        <p:tav tm="0">
                                          <p:val>
                                            <p:strVal val="0-#ppt_h/2"/>
                                          </p:val>
                                        </p:tav>
                                        <p:tav tm="100000">
                                          <p:val>
                                            <p:strVal val="#ppt_y"/>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 presetClass="entr" presetSubtype="1" fill="hold" grpId="0" nodeType="clickEffect">
                                  <p:stCondLst>
                                    <p:cond delay="0"/>
                                  </p:stCondLst>
                                  <p:childTnLst>
                                    <p:set>
                                      <p:cBhvr>
                                        <p:cTn id="280" dur="1" fill="hold">
                                          <p:stCondLst>
                                            <p:cond delay="0"/>
                                          </p:stCondLst>
                                        </p:cTn>
                                        <p:tgtEl>
                                          <p:spTgt spid="53450"/>
                                        </p:tgtEl>
                                        <p:attrNameLst>
                                          <p:attrName>style.visibility</p:attrName>
                                        </p:attrNameLst>
                                      </p:cBhvr>
                                      <p:to>
                                        <p:strVal val="visible"/>
                                      </p:to>
                                    </p:set>
                                    <p:anim calcmode="lin" valueType="num">
                                      <p:cBhvr additive="base">
                                        <p:cTn id="281" dur="500" fill="hold"/>
                                        <p:tgtEl>
                                          <p:spTgt spid="53450"/>
                                        </p:tgtEl>
                                        <p:attrNameLst>
                                          <p:attrName>ppt_x</p:attrName>
                                        </p:attrNameLst>
                                      </p:cBhvr>
                                      <p:tavLst>
                                        <p:tav tm="0">
                                          <p:val>
                                            <p:strVal val="#ppt_x"/>
                                          </p:val>
                                        </p:tav>
                                        <p:tav tm="100000">
                                          <p:val>
                                            <p:strVal val="#ppt_x"/>
                                          </p:val>
                                        </p:tav>
                                      </p:tavLst>
                                    </p:anim>
                                    <p:anim calcmode="lin" valueType="num">
                                      <p:cBhvr additive="base">
                                        <p:cTn id="282" dur="500" fill="hold"/>
                                        <p:tgtEl>
                                          <p:spTgt spid="53450"/>
                                        </p:tgtEl>
                                        <p:attrNameLst>
                                          <p:attrName>ppt_y</p:attrName>
                                        </p:attrNameLst>
                                      </p:cBhvr>
                                      <p:tavLst>
                                        <p:tav tm="0">
                                          <p:val>
                                            <p:strVal val="0-#ppt_h/2"/>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53451">
                                            <p:txEl>
                                              <p:pRg st="0" end="0"/>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nodeType="clickEffect">
                                  <p:stCondLst>
                                    <p:cond delay="0"/>
                                  </p:stCondLst>
                                  <p:childTnLst>
                                    <p:set>
                                      <p:cBhvr>
                                        <p:cTn id="29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P spid="53406" grpId="0" animBg="1" autoUpdateAnimBg="0"/>
      <p:bldP spid="53407" grpId="0" animBg="1" autoUpdateAnimBg="0"/>
      <p:bldP spid="53408" grpId="0" animBg="1" autoUpdateAnimBg="0"/>
      <p:bldP spid="53409" grpId="0" autoUpdateAnimBg="0"/>
      <p:bldP spid="53410" grpId="0" autoUpdateAnimBg="0"/>
      <p:bldP spid="53411" grpId="0" autoUpdateAnimBg="0"/>
      <p:bldP spid="53412" grpId="0" autoUpdateAnimBg="0"/>
      <p:bldP spid="53413" grpId="0" autoUpdateAnimBg="0"/>
      <p:bldP spid="53414" grpId="0" autoUpdateAnimBg="0"/>
      <p:bldP spid="53415" grpId="0" autoUpdateAnimBg="0"/>
      <p:bldP spid="53416" grpId="0" autoUpdateAnimBg="0"/>
      <p:bldP spid="53417" grpId="0" autoUpdateAnimBg="0"/>
      <p:bldP spid="53418" grpId="0" autoUpdateAnimBg="0"/>
      <p:bldP spid="53419" grpId="0" autoUpdateAnimBg="0"/>
      <p:bldP spid="53420" grpId="0" autoUpdateAnimBg="0"/>
      <p:bldP spid="53421" grpId="0" autoUpdateAnimBg="0"/>
      <p:bldP spid="53422" grpId="0" autoUpdateAnimBg="0"/>
      <p:bldP spid="53423" grpId="0" autoUpdateAnimBg="0"/>
      <p:bldP spid="53424" grpId="0" autoUpdateAnimBg="0"/>
      <p:bldP spid="53425" grpId="0" autoUpdateAnimBg="0"/>
      <p:bldP spid="53426" grpId="0" autoUpdateAnimBg="0"/>
      <p:bldP spid="53427" grpId="0" autoUpdateAnimBg="0"/>
      <p:bldP spid="53428" grpId="0" autoUpdateAnimBg="0"/>
      <p:bldP spid="53429" grpId="0" autoUpdateAnimBg="0"/>
      <p:bldP spid="53430" grpId="0" autoUpdateAnimBg="0"/>
      <p:bldP spid="53431" grpId="0" autoUpdateAnimBg="0"/>
      <p:bldP spid="53432" grpId="0" autoUpdateAnimBg="0"/>
      <p:bldP spid="53433" grpId="0" autoUpdateAnimBg="0"/>
      <p:bldP spid="53434" grpId="0" autoUpdateAnimBg="0"/>
      <p:bldP spid="53435" grpId="0" autoUpdateAnimBg="0"/>
      <p:bldP spid="53436" grpId="0" autoUpdateAnimBg="0"/>
      <p:bldP spid="53437" grpId="0" autoUpdateAnimBg="0"/>
      <p:bldP spid="53438" grpId="0" autoUpdateAnimBg="0"/>
      <p:bldP spid="53439" grpId="0" autoUpdateAnimBg="0"/>
      <p:bldP spid="53440" grpId="0" autoUpdateAnimBg="0"/>
      <p:bldP spid="53441" grpId="0" autoUpdateAnimBg="0"/>
      <p:bldP spid="53442" grpId="0" autoUpdateAnimBg="0"/>
      <p:bldP spid="53443" grpId="0" autoUpdateAnimBg="0"/>
      <p:bldP spid="53444" grpId="0" autoUpdateAnimBg="0"/>
      <p:bldP spid="53445" grpId="0" autoUpdateAnimBg="0"/>
      <p:bldP spid="53446" grpId="0" autoUpdateAnimBg="0"/>
      <p:bldP spid="53447" grpId="0" autoUpdateAnimBg="0"/>
      <p:bldP spid="53448" grpId="0" autoUpdateAnimBg="0"/>
      <p:bldP spid="53449" grpId="0" autoUpdateAnimBg="0"/>
      <p:bldP spid="53450" grpId="0" autoUpdateAnimBg="0"/>
      <p:bldP spid="5345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8470" y="1503948"/>
            <a:ext cx="8229600" cy="4678451"/>
          </a:xfrm>
        </p:spPr>
        <p:txBody>
          <a:bodyPr/>
          <a:lstStyle/>
          <a:p>
            <a:pPr>
              <a:buClr>
                <a:srgbClr val="FF0000"/>
              </a:buClr>
              <a:buFont typeface="Wingdings" panose="05000000000000000000" pitchFamily="2" charset="2"/>
              <a:buChar char="n"/>
            </a:pPr>
            <a:r>
              <a:rPr lang="zh-CN" altLang="en-US" sz="2400" b="1" dirty="0"/>
              <a:t>针对数字的每一位：分配需要</a:t>
            </a:r>
            <a:r>
              <a:rPr lang="en-US" altLang="zh-CN" sz="2400" b="1" dirty="0"/>
              <a:t>O(n),</a:t>
            </a:r>
            <a:r>
              <a:rPr lang="zh-CN" altLang="en-US" sz="2400" b="1" dirty="0"/>
              <a:t>收集为</a:t>
            </a:r>
            <a:r>
              <a:rPr lang="en-US" altLang="zh-CN" sz="2400" b="1" dirty="0"/>
              <a:t>O(r),</a:t>
            </a:r>
            <a:r>
              <a:rPr lang="zh-CN" altLang="en-US" sz="2400" b="1" dirty="0"/>
              <a:t> 即</a:t>
            </a:r>
            <a:r>
              <a:rPr lang="en-US" altLang="zh-CN" sz="2400" b="1" dirty="0"/>
              <a:t>"</a:t>
            </a:r>
            <a:r>
              <a:rPr lang="zh-CN" altLang="en-US" sz="2400" b="1" dirty="0"/>
              <a:t>分配</a:t>
            </a:r>
            <a:r>
              <a:rPr lang="en-US" altLang="zh-CN" sz="2400" b="1" dirty="0"/>
              <a:t>-</a:t>
            </a:r>
            <a:r>
              <a:rPr lang="zh-CN" altLang="en-US" sz="2400" b="1" dirty="0"/>
              <a:t>收集</a:t>
            </a:r>
            <a:r>
              <a:rPr lang="en-US" altLang="zh-CN" sz="2400" b="1" dirty="0"/>
              <a:t>"</a:t>
            </a:r>
            <a:r>
              <a:rPr lang="zh-CN" altLang="en-US" sz="2400" b="1" dirty="0"/>
              <a:t>的趟数。因此时间复杂度为</a:t>
            </a:r>
            <a:r>
              <a:rPr lang="en-US" altLang="zh-CN" sz="2400" b="1" dirty="0"/>
              <a:t>O(d*(</a:t>
            </a:r>
            <a:r>
              <a:rPr lang="en-US" altLang="zh-CN" sz="2400" b="1" dirty="0" err="1"/>
              <a:t>n+r</a:t>
            </a:r>
            <a:r>
              <a:rPr lang="en-US" altLang="zh-CN" sz="2400" b="1" dirty="0"/>
              <a:t>))</a:t>
            </a:r>
            <a:r>
              <a:rPr lang="zh-CN" altLang="en-US" sz="2400" b="1" dirty="0"/>
              <a:t>。</a:t>
            </a:r>
            <a:endParaRPr lang="en-US" altLang="zh-CN" sz="2400" b="1" dirty="0"/>
          </a:p>
          <a:p>
            <a:pPr lvl="1">
              <a:buClr>
                <a:srgbClr val="FF0000"/>
              </a:buClr>
              <a:buFont typeface="Arial" panose="020B0604020202020204" pitchFamily="34" charset="0"/>
              <a:buChar char="•"/>
            </a:pPr>
            <a:r>
              <a:rPr lang="en-US" altLang="zh-CN" b="1" dirty="0"/>
              <a:t>r</a:t>
            </a:r>
            <a:r>
              <a:rPr lang="zh-CN" altLang="zh-CN" b="1" dirty="0"/>
              <a:t>：关键字基数，</a:t>
            </a:r>
            <a:r>
              <a:rPr lang="en-US" altLang="zh-CN" b="1" dirty="0"/>
              <a:t>d</a:t>
            </a:r>
            <a:r>
              <a:rPr lang="zh-CN" altLang="zh-CN" b="1" dirty="0"/>
              <a:t>：代表数字位数，</a:t>
            </a:r>
            <a:r>
              <a:rPr lang="en-US" altLang="zh-CN" b="1" dirty="0"/>
              <a:t>n: </a:t>
            </a:r>
            <a:r>
              <a:rPr lang="zh-CN" altLang="zh-CN" b="1" dirty="0"/>
              <a:t>关键字</a:t>
            </a:r>
            <a:endParaRPr lang="en-US" altLang="zh-CN" b="1" dirty="0"/>
          </a:p>
          <a:p>
            <a:pPr marL="457200" lvl="1" indent="0">
              <a:buClr>
                <a:srgbClr val="FF0000"/>
              </a:buClr>
              <a:buNone/>
            </a:pPr>
            <a:r>
              <a:rPr lang="en-US" altLang="zh-CN" b="1" dirty="0"/>
              <a:t>         </a:t>
            </a:r>
            <a:r>
              <a:rPr lang="zh-CN" altLang="zh-CN" b="1" dirty="0"/>
              <a:t>的个数</a:t>
            </a:r>
            <a:endParaRPr lang="en-US" altLang="zh-CN" b="1" dirty="0"/>
          </a:p>
          <a:p>
            <a:pPr>
              <a:buClr>
                <a:srgbClr val="FF0000"/>
              </a:buClr>
              <a:buFont typeface="Wingdings" panose="05000000000000000000" pitchFamily="2" charset="2"/>
              <a:buChar char="n"/>
            </a:pPr>
            <a:r>
              <a:rPr lang="zh-CN" altLang="en-US" sz="2400" b="1" dirty="0"/>
              <a:t>空间复杂度：</a:t>
            </a:r>
            <a:r>
              <a:rPr lang="en-US" altLang="zh-CN" sz="2400" b="1" dirty="0"/>
              <a:t> O(d*</a:t>
            </a:r>
            <a:r>
              <a:rPr lang="en-US" altLang="zh-CN" sz="2400" b="1" dirty="0" err="1"/>
              <a:t>r+n</a:t>
            </a:r>
            <a:r>
              <a:rPr lang="en-US" altLang="zh-CN" sz="2400" b="1" dirty="0"/>
              <a:t>))</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54</a:t>
            </a:fld>
            <a:endParaRPr lang="zh-CN" altLang="en-US" dirty="0"/>
          </a:p>
        </p:txBody>
      </p:sp>
      <p:grpSp>
        <p:nvGrpSpPr>
          <p:cNvPr id="5" name="组合 4"/>
          <p:cNvGrpSpPr/>
          <p:nvPr/>
        </p:nvGrpSpPr>
        <p:grpSpPr>
          <a:xfrm>
            <a:off x="-972616" y="157260"/>
            <a:ext cx="7111442" cy="635671"/>
            <a:chOff x="-560609" y="5042189"/>
            <a:chExt cx="7337768" cy="647731"/>
          </a:xfrm>
        </p:grpSpPr>
        <p:sp>
          <p:nvSpPr>
            <p:cNvPr id="6"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560609" y="5042190"/>
              <a:ext cx="7337768" cy="595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11.6 </a:t>
              </a:r>
              <a:r>
                <a:rPr lang="zh-CN" altLang="en-US" sz="3200" b="1" dirty="0">
                  <a:latin typeface="Times New Roman" pitchFamily="18" charset="0"/>
                  <a:ea typeface="黑体" pitchFamily="49" charset="-122"/>
                </a:rPr>
                <a:t>基数排序</a:t>
              </a:r>
            </a:p>
          </p:txBody>
        </p:sp>
        <p:pic>
          <p:nvPicPr>
            <p:cNvPr id="8" name="图片 7"/>
            <p:cNvPicPr>
              <a:picLocks noChangeAspect="1"/>
            </p:cNvPicPr>
            <p:nvPr/>
          </p:nvPicPr>
          <p:blipFill>
            <a:blip r:embed="rId2" cstate="print"/>
            <a:stretch>
              <a:fillRect/>
            </a:stretch>
          </p:blipFill>
          <p:spPr>
            <a:xfrm>
              <a:off x="1199659" y="5205012"/>
              <a:ext cx="420013" cy="322083"/>
            </a:xfrm>
            <a:prstGeom prst="rect">
              <a:avLst/>
            </a:prstGeom>
          </p:spPr>
        </p:pic>
      </p:grpSp>
      <p:sp>
        <p:nvSpPr>
          <p:cNvPr id="9" name="文本框 8"/>
          <p:cNvSpPr txBox="1"/>
          <p:nvPr/>
        </p:nvSpPr>
        <p:spPr>
          <a:xfrm>
            <a:off x="323528" y="980728"/>
            <a:ext cx="3456384" cy="523220"/>
          </a:xfrm>
          <a:prstGeom prst="rect">
            <a:avLst/>
          </a:prstGeom>
          <a:noFill/>
        </p:spPr>
        <p:txBody>
          <a:bodyPr wrap="square" rtlCol="0">
            <a:spAutoFit/>
          </a:bodyPr>
          <a:lstStyle/>
          <a:p>
            <a:pPr marL="457200" indent="-457200">
              <a:spcBef>
                <a:spcPct val="20000"/>
              </a:spcBef>
              <a:buClr>
                <a:srgbClr val="FF0000"/>
              </a:buClr>
              <a:buFont typeface="Wingdings" panose="05000000000000000000" pitchFamily="2" charset="2"/>
              <a:buChar char="Ø"/>
            </a:pPr>
            <a:r>
              <a:rPr lang="zh-CN" altLang="en-US" sz="2800" b="1" dirty="0">
                <a:latin typeface="Times New Roman" pitchFamily="18" charset="0"/>
                <a:ea typeface="仿宋" pitchFamily="49" charset="-122"/>
              </a:rPr>
              <a:t>时空复杂度分析：</a:t>
            </a:r>
          </a:p>
        </p:txBody>
      </p:sp>
    </p:spTree>
    <p:extLst>
      <p:ext uri="{BB962C8B-B14F-4D97-AF65-F5344CB8AC3E}">
        <p14:creationId xmlns:p14="http://schemas.microsoft.com/office/powerpoint/2010/main" xmlns="" val="281583019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4678451"/>
          </a:xfrm>
        </p:spPr>
        <p:txBody>
          <a:bodyPr/>
          <a:lstStyle/>
          <a:p>
            <a:pPr>
              <a:buClr>
                <a:srgbClr val="FF0000"/>
              </a:buClr>
              <a:buFont typeface="Wingdings" panose="05000000000000000000" pitchFamily="2" charset="2"/>
              <a:buChar char="Ø"/>
            </a:pPr>
            <a:r>
              <a:rPr lang="zh-CN" altLang="en-US" sz="2800" dirty="0"/>
              <a:t>计数排序</a:t>
            </a:r>
            <a:r>
              <a:rPr lang="en-US" altLang="zh-CN" sz="2800" dirty="0"/>
              <a:t>(Count Sort) </a:t>
            </a:r>
            <a:r>
              <a:rPr lang="zh-CN" altLang="en-US" sz="2800" dirty="0"/>
              <a:t>是一个</a:t>
            </a:r>
            <a:r>
              <a:rPr lang="zh-CN" altLang="en-US" sz="2800" dirty="0">
                <a:solidFill>
                  <a:srgbClr val="FF0000"/>
                </a:solidFill>
              </a:rPr>
              <a:t>非基于比较的排序算法</a:t>
            </a:r>
            <a:r>
              <a:rPr lang="zh-CN" altLang="en-US" sz="2800" dirty="0"/>
              <a:t>，该算法于</a:t>
            </a:r>
            <a:r>
              <a:rPr lang="en-US" altLang="zh-CN" sz="2800" dirty="0"/>
              <a:t>1954</a:t>
            </a:r>
            <a:r>
              <a:rPr lang="zh-CN" altLang="en-US" sz="2800" dirty="0"/>
              <a:t>年由 </a:t>
            </a:r>
            <a:r>
              <a:rPr lang="en-US" altLang="zh-CN" sz="2800" dirty="0"/>
              <a:t>Harold H. Seward </a:t>
            </a:r>
            <a:r>
              <a:rPr lang="zh-CN" altLang="en-US" sz="2800" dirty="0"/>
              <a:t>提出。</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55</a:t>
            </a:fld>
            <a:endParaRPr lang="zh-CN" altLang="en-US" dirty="0"/>
          </a:p>
        </p:txBody>
      </p:sp>
      <p:grpSp>
        <p:nvGrpSpPr>
          <p:cNvPr id="56" name="组合 55"/>
          <p:cNvGrpSpPr/>
          <p:nvPr/>
        </p:nvGrpSpPr>
        <p:grpSpPr>
          <a:xfrm>
            <a:off x="1635190" y="2734615"/>
            <a:ext cx="4391026" cy="931389"/>
            <a:chOff x="1635190" y="2734615"/>
            <a:chExt cx="4391026" cy="931389"/>
          </a:xfrm>
        </p:grpSpPr>
        <p:sp>
          <p:nvSpPr>
            <p:cNvPr id="5" name="文本框 4"/>
            <p:cNvSpPr txBox="1">
              <a:spLocks noChangeArrowheads="1"/>
            </p:cNvSpPr>
            <p:nvPr/>
          </p:nvSpPr>
          <p:spPr bwMode="auto">
            <a:xfrm>
              <a:off x="1747637" y="3299292"/>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6" name="文本框 5"/>
            <p:cNvSpPr txBox="1">
              <a:spLocks noChangeArrowheads="1"/>
            </p:cNvSpPr>
            <p:nvPr/>
          </p:nvSpPr>
          <p:spPr bwMode="auto">
            <a:xfrm flipH="1">
              <a:off x="2317751" y="3288784"/>
              <a:ext cx="2163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7" name="文本框 6"/>
            <p:cNvSpPr txBox="1">
              <a:spLocks noChangeArrowheads="1"/>
            </p:cNvSpPr>
            <p:nvPr/>
          </p:nvSpPr>
          <p:spPr bwMode="auto">
            <a:xfrm>
              <a:off x="4647933" y="3345726"/>
              <a:ext cx="376369"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b="0" dirty="0">
                  <a:solidFill>
                    <a:schemeClr val="tx1"/>
                  </a:solidFill>
                  <a:cs typeface="Times New Roman" panose="02020603050405020304" pitchFamily="18" charset="0"/>
                </a:rPr>
                <a:t>5</a:t>
              </a:r>
              <a:endParaRPr lang="zh-CN" altLang="en-US" b="0" baseline="-25000" dirty="0">
                <a:solidFill>
                  <a:schemeClr val="tx1"/>
                </a:solidFill>
                <a:cs typeface="Times New Roman" panose="02020603050405020304" pitchFamily="18" charset="0"/>
              </a:endParaRPr>
            </a:p>
          </p:txBody>
        </p:sp>
        <p:grpSp>
          <p:nvGrpSpPr>
            <p:cNvPr id="8" name="组合 7"/>
            <p:cNvGrpSpPr>
              <a:grpSpLocks/>
            </p:cNvGrpSpPr>
            <p:nvPr/>
          </p:nvGrpSpPr>
          <p:grpSpPr bwMode="auto">
            <a:xfrm>
              <a:off x="1635190" y="2760081"/>
              <a:ext cx="4032250" cy="503237"/>
              <a:chOff x="0" y="0"/>
              <a:chExt cx="2540" cy="317"/>
            </a:xfrm>
            <a:solidFill>
              <a:schemeClr val="accent6">
                <a:lumMod val="60000"/>
                <a:lumOff val="40000"/>
              </a:schemeClr>
            </a:solidFill>
          </p:grpSpPr>
          <p:sp>
            <p:nvSpPr>
              <p:cNvPr id="9" name="矩形 6174"/>
              <p:cNvSpPr>
                <a:spLocks noChangeArrowheads="1"/>
              </p:cNvSpPr>
              <p:nvPr/>
            </p:nvSpPr>
            <p:spPr bwMode="auto">
              <a:xfrm>
                <a:off x="0" y="0"/>
                <a:ext cx="2540" cy="317"/>
              </a:xfrm>
              <a:prstGeom prst="rect">
                <a:avLst/>
              </a:prstGeom>
              <a:grpFill/>
              <a:ln w="28575">
                <a:solidFill>
                  <a:schemeClr val="tx1"/>
                </a:solidFill>
                <a:miter lim="800000"/>
                <a:headEnd/>
                <a:tailEnd/>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10" name="直接连接符 6175"/>
              <p:cNvSpPr>
                <a:spLocks noChangeShapeType="1"/>
              </p:cNvSpPr>
              <p:nvPr/>
            </p:nvSpPr>
            <p:spPr bwMode="auto">
              <a:xfrm>
                <a:off x="408" y="0"/>
                <a:ext cx="0" cy="317"/>
              </a:xfrm>
              <a:prstGeom prst="line">
                <a:avLst/>
              </a:prstGeom>
              <a:grpFill/>
              <a:ln w="28575">
                <a:solidFill>
                  <a:schemeClr val="tx1"/>
                </a:solidFill>
                <a:round/>
                <a:headEnd/>
                <a:tailEnd/>
              </a:ln>
            </p:spPr>
            <p:txBody>
              <a:bodyPr/>
              <a:lstStyle/>
              <a:p>
                <a:endParaRPr lang="zh-CN" altLang="en-US"/>
              </a:p>
            </p:txBody>
          </p:sp>
          <p:sp>
            <p:nvSpPr>
              <p:cNvPr id="11" name="直接连接符 6176"/>
              <p:cNvSpPr>
                <a:spLocks noChangeShapeType="1"/>
              </p:cNvSpPr>
              <p:nvPr/>
            </p:nvSpPr>
            <p:spPr bwMode="auto">
              <a:xfrm>
                <a:off x="816" y="0"/>
                <a:ext cx="0" cy="317"/>
              </a:xfrm>
              <a:prstGeom prst="line">
                <a:avLst/>
              </a:prstGeom>
              <a:grpFill/>
              <a:ln w="28575">
                <a:solidFill>
                  <a:schemeClr val="tx1"/>
                </a:solidFill>
                <a:round/>
                <a:headEnd/>
                <a:tailEnd/>
              </a:ln>
            </p:spPr>
            <p:txBody>
              <a:bodyPr/>
              <a:lstStyle/>
              <a:p>
                <a:endParaRPr lang="zh-CN" altLang="en-US"/>
              </a:p>
            </p:txBody>
          </p:sp>
          <p:sp>
            <p:nvSpPr>
              <p:cNvPr id="12" name="直接连接符 6177"/>
              <p:cNvSpPr>
                <a:spLocks noChangeShapeType="1"/>
              </p:cNvSpPr>
              <p:nvPr/>
            </p:nvSpPr>
            <p:spPr bwMode="auto">
              <a:xfrm>
                <a:off x="1179" y="0"/>
                <a:ext cx="0" cy="317"/>
              </a:xfrm>
              <a:prstGeom prst="line">
                <a:avLst/>
              </a:prstGeom>
              <a:grpFill/>
              <a:ln w="28575">
                <a:solidFill>
                  <a:schemeClr val="tx1"/>
                </a:solidFill>
                <a:round/>
                <a:headEnd/>
                <a:tailEnd/>
              </a:ln>
            </p:spPr>
            <p:txBody>
              <a:bodyPr/>
              <a:lstStyle/>
              <a:p>
                <a:endParaRPr lang="zh-CN" altLang="en-US"/>
              </a:p>
            </p:txBody>
          </p:sp>
          <p:sp>
            <p:nvSpPr>
              <p:cNvPr id="13" name="直接连接符 6178"/>
              <p:cNvSpPr>
                <a:spLocks noChangeShapeType="1"/>
              </p:cNvSpPr>
              <p:nvPr/>
            </p:nvSpPr>
            <p:spPr bwMode="auto">
              <a:xfrm>
                <a:off x="1859" y="0"/>
                <a:ext cx="0" cy="317"/>
              </a:xfrm>
              <a:prstGeom prst="line">
                <a:avLst/>
              </a:prstGeom>
              <a:grpFill/>
              <a:ln w="28575">
                <a:solidFill>
                  <a:schemeClr val="tx1"/>
                </a:solidFill>
                <a:round/>
                <a:headEnd/>
                <a:tailEnd/>
              </a:ln>
            </p:spPr>
            <p:txBody>
              <a:bodyPr/>
              <a:lstStyle/>
              <a:p>
                <a:endParaRPr lang="zh-CN" altLang="en-US"/>
              </a:p>
            </p:txBody>
          </p:sp>
          <p:sp>
            <p:nvSpPr>
              <p:cNvPr id="14" name="直接连接符 6179"/>
              <p:cNvSpPr>
                <a:spLocks noChangeShapeType="1"/>
              </p:cNvSpPr>
              <p:nvPr/>
            </p:nvSpPr>
            <p:spPr bwMode="auto">
              <a:xfrm>
                <a:off x="2177" y="0"/>
                <a:ext cx="0" cy="317"/>
              </a:xfrm>
              <a:prstGeom prst="line">
                <a:avLst/>
              </a:prstGeom>
              <a:grpFill/>
              <a:ln w="28575">
                <a:solidFill>
                  <a:schemeClr val="tx1"/>
                </a:solidFill>
                <a:round/>
                <a:headEnd/>
                <a:tailEnd/>
              </a:ln>
            </p:spPr>
            <p:txBody>
              <a:bodyPr/>
              <a:lstStyle/>
              <a:p>
                <a:endParaRPr lang="zh-CN" altLang="en-US"/>
              </a:p>
            </p:txBody>
          </p:sp>
          <p:sp>
            <p:nvSpPr>
              <p:cNvPr id="15" name="直接连接符 6180"/>
              <p:cNvSpPr>
                <a:spLocks noChangeShapeType="1"/>
              </p:cNvSpPr>
              <p:nvPr/>
            </p:nvSpPr>
            <p:spPr bwMode="auto">
              <a:xfrm>
                <a:off x="1542" y="0"/>
                <a:ext cx="0" cy="317"/>
              </a:xfrm>
              <a:prstGeom prst="line">
                <a:avLst/>
              </a:prstGeom>
              <a:grpFill/>
              <a:ln w="28575">
                <a:solidFill>
                  <a:schemeClr val="tx1"/>
                </a:solidFill>
                <a:round/>
                <a:headEnd/>
                <a:tailEnd/>
              </a:ln>
            </p:spPr>
            <p:txBody>
              <a:bodyPr/>
              <a:lstStyle/>
              <a:p>
                <a:endParaRPr lang="zh-CN" altLang="en-US"/>
              </a:p>
            </p:txBody>
          </p:sp>
        </p:grpSp>
        <p:sp>
          <p:nvSpPr>
            <p:cNvPr id="16" name="文本框 15"/>
            <p:cNvSpPr txBox="1">
              <a:spLocks noChangeArrowheads="1"/>
            </p:cNvSpPr>
            <p:nvPr/>
          </p:nvSpPr>
          <p:spPr bwMode="auto">
            <a:xfrm>
              <a:off x="1813363" y="2734615"/>
              <a:ext cx="720725"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800" b="0" baseline="-25000" dirty="0">
                  <a:solidFill>
                    <a:schemeClr val="tx1"/>
                  </a:solidFill>
                </a:rPr>
                <a:t>0</a:t>
              </a:r>
            </a:p>
          </p:txBody>
        </p:sp>
        <p:sp>
          <p:nvSpPr>
            <p:cNvPr id="17" name="文本框 16"/>
            <p:cNvSpPr txBox="1">
              <a:spLocks noChangeArrowheads="1"/>
            </p:cNvSpPr>
            <p:nvPr/>
          </p:nvSpPr>
          <p:spPr bwMode="auto">
            <a:xfrm>
              <a:off x="2390939" y="2815643"/>
              <a:ext cx="863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18" name="文本框 17"/>
            <p:cNvSpPr txBox="1">
              <a:spLocks noChangeArrowheads="1"/>
            </p:cNvSpPr>
            <p:nvPr/>
          </p:nvSpPr>
          <p:spPr bwMode="auto">
            <a:xfrm>
              <a:off x="4190272" y="2815643"/>
              <a:ext cx="253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19" name="文本框 18"/>
            <p:cNvSpPr txBox="1">
              <a:spLocks noChangeArrowheads="1"/>
            </p:cNvSpPr>
            <p:nvPr/>
          </p:nvSpPr>
          <p:spPr bwMode="auto">
            <a:xfrm>
              <a:off x="5234053" y="2808322"/>
              <a:ext cx="792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20" name="文本框 19"/>
            <p:cNvSpPr txBox="1">
              <a:spLocks noChangeArrowheads="1"/>
            </p:cNvSpPr>
            <p:nvPr/>
          </p:nvSpPr>
          <p:spPr bwMode="auto">
            <a:xfrm>
              <a:off x="3038541" y="2808322"/>
              <a:ext cx="2874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21" name="文本框 20"/>
            <p:cNvSpPr txBox="1">
              <a:spLocks noChangeArrowheads="1"/>
            </p:cNvSpPr>
            <p:nvPr/>
          </p:nvSpPr>
          <p:spPr bwMode="auto">
            <a:xfrm>
              <a:off x="3639144" y="2821539"/>
              <a:ext cx="2874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22" name="文本框 21"/>
            <p:cNvSpPr txBox="1">
              <a:spLocks noChangeArrowheads="1"/>
            </p:cNvSpPr>
            <p:nvPr/>
          </p:nvSpPr>
          <p:spPr bwMode="auto">
            <a:xfrm>
              <a:off x="4709514" y="2815643"/>
              <a:ext cx="253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23" name="文本框 22"/>
            <p:cNvSpPr txBox="1">
              <a:spLocks noChangeArrowheads="1"/>
            </p:cNvSpPr>
            <p:nvPr/>
          </p:nvSpPr>
          <p:spPr bwMode="auto">
            <a:xfrm flipH="1">
              <a:off x="3072850" y="3290320"/>
              <a:ext cx="2163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2</a:t>
              </a:r>
              <a:endParaRPr lang="zh-CN" altLang="en-US" b="0" baseline="-25000" dirty="0">
                <a:solidFill>
                  <a:schemeClr val="tx1"/>
                </a:solidFill>
                <a:cs typeface="Times New Roman" panose="02020603050405020304" pitchFamily="18" charset="0"/>
              </a:endParaRPr>
            </a:p>
          </p:txBody>
        </p:sp>
        <p:sp>
          <p:nvSpPr>
            <p:cNvPr id="24" name="文本框 23"/>
            <p:cNvSpPr txBox="1">
              <a:spLocks noChangeArrowheads="1"/>
            </p:cNvSpPr>
            <p:nvPr/>
          </p:nvSpPr>
          <p:spPr bwMode="auto">
            <a:xfrm flipH="1">
              <a:off x="3651315" y="3296216"/>
              <a:ext cx="216337" cy="36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3</a:t>
              </a:r>
              <a:endParaRPr lang="zh-CN" altLang="en-US" b="0" baseline="-25000" dirty="0">
                <a:solidFill>
                  <a:schemeClr val="tx1"/>
                </a:solidFill>
                <a:cs typeface="Times New Roman" panose="02020603050405020304" pitchFamily="18" charset="0"/>
              </a:endParaRPr>
            </a:p>
          </p:txBody>
        </p:sp>
        <p:sp>
          <p:nvSpPr>
            <p:cNvPr id="25" name="文本框 24"/>
            <p:cNvSpPr txBox="1">
              <a:spLocks noChangeArrowheads="1"/>
            </p:cNvSpPr>
            <p:nvPr/>
          </p:nvSpPr>
          <p:spPr bwMode="auto">
            <a:xfrm flipH="1">
              <a:off x="4208707" y="3296216"/>
              <a:ext cx="216337" cy="36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4</a:t>
              </a:r>
              <a:endParaRPr lang="zh-CN" altLang="en-US" b="0" baseline="-25000" dirty="0">
                <a:solidFill>
                  <a:schemeClr val="tx1"/>
                </a:solidFill>
                <a:cs typeface="Times New Roman" panose="02020603050405020304" pitchFamily="18" charset="0"/>
              </a:endParaRPr>
            </a:p>
          </p:txBody>
        </p:sp>
        <p:sp>
          <p:nvSpPr>
            <p:cNvPr id="26" name="文本框 25"/>
            <p:cNvSpPr txBox="1">
              <a:spLocks noChangeArrowheads="1"/>
            </p:cNvSpPr>
            <p:nvPr/>
          </p:nvSpPr>
          <p:spPr bwMode="auto">
            <a:xfrm>
              <a:off x="5253765" y="3311559"/>
              <a:ext cx="376369"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b="0" dirty="0">
                  <a:solidFill>
                    <a:schemeClr val="tx1"/>
                  </a:solidFill>
                  <a:cs typeface="Times New Roman" panose="02020603050405020304" pitchFamily="18" charset="0"/>
                </a:rPr>
                <a:t>6</a:t>
              </a:r>
              <a:endParaRPr lang="zh-CN" altLang="en-US" b="0" baseline="-25000" dirty="0">
                <a:solidFill>
                  <a:schemeClr val="tx1"/>
                </a:solidFill>
                <a:cs typeface="Times New Roman" panose="02020603050405020304" pitchFamily="18" charset="0"/>
              </a:endParaRPr>
            </a:p>
          </p:txBody>
        </p:sp>
      </p:grpSp>
      <p:sp>
        <p:nvSpPr>
          <p:cNvPr id="27" name="矩形 26"/>
          <p:cNvSpPr/>
          <p:nvPr/>
        </p:nvSpPr>
        <p:spPr>
          <a:xfrm>
            <a:off x="1187624" y="2132856"/>
            <a:ext cx="4774064" cy="369332"/>
          </a:xfrm>
          <a:prstGeom prst="rect">
            <a:avLst/>
          </a:prstGeom>
        </p:spPr>
        <p:txBody>
          <a:bodyPr wrap="none">
            <a:spAutoFit/>
          </a:bodyPr>
          <a:lstStyle/>
          <a:p>
            <a:pPr marL="285750" indent="-285750">
              <a:buClr>
                <a:srgbClr val="FF0000"/>
              </a:buClr>
              <a:buFont typeface="Wingdings" panose="05000000000000000000" pitchFamily="2" charset="2"/>
              <a:buChar char="ü"/>
            </a:pPr>
            <a:r>
              <a:rPr lang="zh-CN" altLang="en-US" b="1" dirty="0">
                <a:solidFill>
                  <a:srgbClr val="000000"/>
                </a:solidFill>
                <a:latin typeface="Verdana" panose="020B0604030504040204" pitchFamily="34" charset="0"/>
              </a:rPr>
              <a:t>给定待排数据集：</a:t>
            </a:r>
            <a:r>
              <a:rPr lang="en-US" altLang="zh-CN" b="1" dirty="0">
                <a:solidFill>
                  <a:srgbClr val="000000"/>
                </a:solidFill>
                <a:latin typeface="Verdana" panose="020B0604030504040204" pitchFamily="34" charset="0"/>
              </a:rPr>
              <a:t>6, 3, 5, 4, 6, 1, 2, 2</a:t>
            </a:r>
            <a:endParaRPr lang="zh-CN" altLang="en-US" dirty="0"/>
          </a:p>
        </p:txBody>
      </p:sp>
      <p:grpSp>
        <p:nvGrpSpPr>
          <p:cNvPr id="57" name="组合 56"/>
          <p:cNvGrpSpPr/>
          <p:nvPr/>
        </p:nvGrpSpPr>
        <p:grpSpPr>
          <a:xfrm>
            <a:off x="1635190" y="4069381"/>
            <a:ext cx="4391026" cy="931389"/>
            <a:chOff x="1635190" y="4069381"/>
            <a:chExt cx="4391026" cy="931389"/>
          </a:xfrm>
        </p:grpSpPr>
        <p:sp>
          <p:nvSpPr>
            <p:cNvPr id="28" name="文本框 27"/>
            <p:cNvSpPr txBox="1">
              <a:spLocks noChangeArrowheads="1"/>
            </p:cNvSpPr>
            <p:nvPr/>
          </p:nvSpPr>
          <p:spPr bwMode="auto">
            <a:xfrm>
              <a:off x="1747637" y="4634058"/>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29" name="文本框 28"/>
            <p:cNvSpPr txBox="1">
              <a:spLocks noChangeArrowheads="1"/>
            </p:cNvSpPr>
            <p:nvPr/>
          </p:nvSpPr>
          <p:spPr bwMode="auto">
            <a:xfrm flipH="1">
              <a:off x="2317751" y="4623550"/>
              <a:ext cx="2163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30" name="文本框 29"/>
            <p:cNvSpPr txBox="1">
              <a:spLocks noChangeArrowheads="1"/>
            </p:cNvSpPr>
            <p:nvPr/>
          </p:nvSpPr>
          <p:spPr bwMode="auto">
            <a:xfrm>
              <a:off x="4647933" y="4680492"/>
              <a:ext cx="376369"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b="0" dirty="0">
                  <a:solidFill>
                    <a:schemeClr val="tx1"/>
                  </a:solidFill>
                  <a:cs typeface="Times New Roman" panose="02020603050405020304" pitchFamily="18" charset="0"/>
                </a:rPr>
                <a:t>5</a:t>
              </a:r>
              <a:endParaRPr lang="zh-CN" altLang="en-US" b="0" baseline="-25000" dirty="0">
                <a:solidFill>
                  <a:schemeClr val="tx1"/>
                </a:solidFill>
                <a:cs typeface="Times New Roman" panose="02020603050405020304" pitchFamily="18" charset="0"/>
              </a:endParaRPr>
            </a:p>
          </p:txBody>
        </p:sp>
        <p:grpSp>
          <p:nvGrpSpPr>
            <p:cNvPr id="31" name="组合 30"/>
            <p:cNvGrpSpPr>
              <a:grpSpLocks/>
            </p:cNvGrpSpPr>
            <p:nvPr/>
          </p:nvGrpSpPr>
          <p:grpSpPr bwMode="auto">
            <a:xfrm>
              <a:off x="1635190" y="4094847"/>
              <a:ext cx="4032250" cy="503237"/>
              <a:chOff x="0" y="0"/>
              <a:chExt cx="2540" cy="317"/>
            </a:xfrm>
            <a:solidFill>
              <a:schemeClr val="accent6">
                <a:lumMod val="60000"/>
                <a:lumOff val="40000"/>
              </a:schemeClr>
            </a:solidFill>
          </p:grpSpPr>
          <p:sp>
            <p:nvSpPr>
              <p:cNvPr id="32" name="矩形 6174"/>
              <p:cNvSpPr>
                <a:spLocks noChangeArrowheads="1"/>
              </p:cNvSpPr>
              <p:nvPr/>
            </p:nvSpPr>
            <p:spPr bwMode="auto">
              <a:xfrm>
                <a:off x="0" y="0"/>
                <a:ext cx="2540" cy="317"/>
              </a:xfrm>
              <a:prstGeom prst="rect">
                <a:avLst/>
              </a:prstGeom>
              <a:grpFill/>
              <a:ln w="28575">
                <a:solidFill>
                  <a:schemeClr val="tx1"/>
                </a:solidFill>
                <a:miter lim="800000"/>
                <a:headEnd/>
                <a:tailEnd/>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3" name="直接连接符 6175"/>
              <p:cNvSpPr>
                <a:spLocks noChangeShapeType="1"/>
              </p:cNvSpPr>
              <p:nvPr/>
            </p:nvSpPr>
            <p:spPr bwMode="auto">
              <a:xfrm>
                <a:off x="408" y="0"/>
                <a:ext cx="0" cy="317"/>
              </a:xfrm>
              <a:prstGeom prst="line">
                <a:avLst/>
              </a:prstGeom>
              <a:grpFill/>
              <a:ln w="28575">
                <a:solidFill>
                  <a:schemeClr val="tx1"/>
                </a:solidFill>
                <a:round/>
                <a:headEnd/>
                <a:tailEnd/>
              </a:ln>
            </p:spPr>
            <p:txBody>
              <a:bodyPr/>
              <a:lstStyle/>
              <a:p>
                <a:endParaRPr lang="zh-CN" altLang="en-US"/>
              </a:p>
            </p:txBody>
          </p:sp>
          <p:sp>
            <p:nvSpPr>
              <p:cNvPr id="34" name="直接连接符 6176"/>
              <p:cNvSpPr>
                <a:spLocks noChangeShapeType="1"/>
              </p:cNvSpPr>
              <p:nvPr/>
            </p:nvSpPr>
            <p:spPr bwMode="auto">
              <a:xfrm>
                <a:off x="816" y="0"/>
                <a:ext cx="0" cy="317"/>
              </a:xfrm>
              <a:prstGeom prst="line">
                <a:avLst/>
              </a:prstGeom>
              <a:grpFill/>
              <a:ln w="28575">
                <a:solidFill>
                  <a:schemeClr val="tx1"/>
                </a:solidFill>
                <a:round/>
                <a:headEnd/>
                <a:tailEnd/>
              </a:ln>
            </p:spPr>
            <p:txBody>
              <a:bodyPr/>
              <a:lstStyle/>
              <a:p>
                <a:endParaRPr lang="zh-CN" altLang="en-US"/>
              </a:p>
            </p:txBody>
          </p:sp>
          <p:sp>
            <p:nvSpPr>
              <p:cNvPr id="35" name="直接连接符 6177"/>
              <p:cNvSpPr>
                <a:spLocks noChangeShapeType="1"/>
              </p:cNvSpPr>
              <p:nvPr/>
            </p:nvSpPr>
            <p:spPr bwMode="auto">
              <a:xfrm>
                <a:off x="1179" y="0"/>
                <a:ext cx="0" cy="317"/>
              </a:xfrm>
              <a:prstGeom prst="line">
                <a:avLst/>
              </a:prstGeom>
              <a:grpFill/>
              <a:ln w="28575">
                <a:solidFill>
                  <a:schemeClr val="tx1"/>
                </a:solidFill>
                <a:round/>
                <a:headEnd/>
                <a:tailEnd/>
              </a:ln>
            </p:spPr>
            <p:txBody>
              <a:bodyPr/>
              <a:lstStyle/>
              <a:p>
                <a:endParaRPr lang="zh-CN" altLang="en-US"/>
              </a:p>
            </p:txBody>
          </p:sp>
          <p:sp>
            <p:nvSpPr>
              <p:cNvPr id="36" name="直接连接符 6178"/>
              <p:cNvSpPr>
                <a:spLocks noChangeShapeType="1"/>
              </p:cNvSpPr>
              <p:nvPr/>
            </p:nvSpPr>
            <p:spPr bwMode="auto">
              <a:xfrm>
                <a:off x="1859" y="0"/>
                <a:ext cx="0" cy="317"/>
              </a:xfrm>
              <a:prstGeom prst="line">
                <a:avLst/>
              </a:prstGeom>
              <a:grpFill/>
              <a:ln w="28575">
                <a:solidFill>
                  <a:schemeClr val="tx1"/>
                </a:solidFill>
                <a:round/>
                <a:headEnd/>
                <a:tailEnd/>
              </a:ln>
            </p:spPr>
            <p:txBody>
              <a:bodyPr/>
              <a:lstStyle/>
              <a:p>
                <a:endParaRPr lang="zh-CN" altLang="en-US"/>
              </a:p>
            </p:txBody>
          </p:sp>
          <p:sp>
            <p:nvSpPr>
              <p:cNvPr id="37" name="直接连接符 6179"/>
              <p:cNvSpPr>
                <a:spLocks noChangeShapeType="1"/>
              </p:cNvSpPr>
              <p:nvPr/>
            </p:nvSpPr>
            <p:spPr bwMode="auto">
              <a:xfrm>
                <a:off x="2177" y="0"/>
                <a:ext cx="0" cy="317"/>
              </a:xfrm>
              <a:prstGeom prst="line">
                <a:avLst/>
              </a:prstGeom>
              <a:grpFill/>
              <a:ln w="28575">
                <a:solidFill>
                  <a:schemeClr val="tx1"/>
                </a:solidFill>
                <a:round/>
                <a:headEnd/>
                <a:tailEnd/>
              </a:ln>
            </p:spPr>
            <p:txBody>
              <a:bodyPr/>
              <a:lstStyle/>
              <a:p>
                <a:endParaRPr lang="zh-CN" altLang="en-US"/>
              </a:p>
            </p:txBody>
          </p:sp>
          <p:sp>
            <p:nvSpPr>
              <p:cNvPr id="38" name="直接连接符 6180"/>
              <p:cNvSpPr>
                <a:spLocks noChangeShapeType="1"/>
              </p:cNvSpPr>
              <p:nvPr/>
            </p:nvSpPr>
            <p:spPr bwMode="auto">
              <a:xfrm>
                <a:off x="1542" y="0"/>
                <a:ext cx="0" cy="317"/>
              </a:xfrm>
              <a:prstGeom prst="line">
                <a:avLst/>
              </a:prstGeom>
              <a:grpFill/>
              <a:ln w="28575">
                <a:solidFill>
                  <a:schemeClr val="tx1"/>
                </a:solidFill>
                <a:round/>
                <a:headEnd/>
                <a:tailEnd/>
              </a:ln>
            </p:spPr>
            <p:txBody>
              <a:bodyPr/>
              <a:lstStyle/>
              <a:p>
                <a:endParaRPr lang="zh-CN" altLang="en-US"/>
              </a:p>
            </p:txBody>
          </p:sp>
        </p:grpSp>
        <p:sp>
          <p:nvSpPr>
            <p:cNvPr id="39" name="文本框 38"/>
            <p:cNvSpPr txBox="1">
              <a:spLocks noChangeArrowheads="1"/>
            </p:cNvSpPr>
            <p:nvPr/>
          </p:nvSpPr>
          <p:spPr bwMode="auto">
            <a:xfrm>
              <a:off x="1813363" y="4069381"/>
              <a:ext cx="720725" cy="379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800" b="0" baseline="-25000" dirty="0">
                  <a:solidFill>
                    <a:schemeClr val="tx1"/>
                  </a:solidFill>
                </a:rPr>
                <a:t>0</a:t>
              </a:r>
            </a:p>
          </p:txBody>
        </p:sp>
        <p:sp>
          <p:nvSpPr>
            <p:cNvPr id="40" name="文本框 39"/>
            <p:cNvSpPr txBox="1">
              <a:spLocks noChangeArrowheads="1"/>
            </p:cNvSpPr>
            <p:nvPr/>
          </p:nvSpPr>
          <p:spPr bwMode="auto">
            <a:xfrm>
              <a:off x="2390939" y="4150409"/>
              <a:ext cx="863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1</a:t>
              </a:r>
              <a:endParaRPr lang="en-US" altLang="zh-CN" b="0" baseline="-25000" dirty="0">
                <a:solidFill>
                  <a:schemeClr val="tx1"/>
                </a:solidFill>
              </a:endParaRPr>
            </a:p>
          </p:txBody>
        </p:sp>
        <p:sp>
          <p:nvSpPr>
            <p:cNvPr id="41" name="文本框 40"/>
            <p:cNvSpPr txBox="1">
              <a:spLocks noChangeArrowheads="1"/>
            </p:cNvSpPr>
            <p:nvPr/>
          </p:nvSpPr>
          <p:spPr bwMode="auto">
            <a:xfrm>
              <a:off x="4190272" y="4150409"/>
              <a:ext cx="253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0</a:t>
              </a:r>
              <a:endParaRPr lang="en-US" altLang="zh-CN" b="0" baseline="-25000" dirty="0">
                <a:solidFill>
                  <a:schemeClr val="tx1"/>
                </a:solidFill>
              </a:endParaRPr>
            </a:p>
          </p:txBody>
        </p:sp>
        <p:sp>
          <p:nvSpPr>
            <p:cNvPr id="42" name="文本框 41"/>
            <p:cNvSpPr txBox="1">
              <a:spLocks noChangeArrowheads="1"/>
            </p:cNvSpPr>
            <p:nvPr/>
          </p:nvSpPr>
          <p:spPr bwMode="auto">
            <a:xfrm>
              <a:off x="5234053" y="4143088"/>
              <a:ext cx="792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2</a:t>
              </a:r>
              <a:endParaRPr lang="en-US" altLang="zh-CN" b="0" baseline="-25000" dirty="0">
                <a:solidFill>
                  <a:schemeClr val="tx1"/>
                </a:solidFill>
              </a:endParaRPr>
            </a:p>
          </p:txBody>
        </p:sp>
        <p:sp>
          <p:nvSpPr>
            <p:cNvPr id="43" name="文本框 42"/>
            <p:cNvSpPr txBox="1">
              <a:spLocks noChangeArrowheads="1"/>
            </p:cNvSpPr>
            <p:nvPr/>
          </p:nvSpPr>
          <p:spPr bwMode="auto">
            <a:xfrm>
              <a:off x="3038541" y="4143088"/>
              <a:ext cx="2874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2</a:t>
              </a:r>
              <a:endParaRPr lang="en-US" altLang="zh-CN" b="0" baseline="-25000" dirty="0">
                <a:solidFill>
                  <a:schemeClr val="tx1"/>
                </a:solidFill>
              </a:endParaRPr>
            </a:p>
          </p:txBody>
        </p:sp>
        <p:sp>
          <p:nvSpPr>
            <p:cNvPr id="44" name="文本框 43"/>
            <p:cNvSpPr txBox="1">
              <a:spLocks noChangeArrowheads="1"/>
            </p:cNvSpPr>
            <p:nvPr/>
          </p:nvSpPr>
          <p:spPr bwMode="auto">
            <a:xfrm>
              <a:off x="3639144" y="4156305"/>
              <a:ext cx="2874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1</a:t>
              </a:r>
              <a:endParaRPr lang="en-US" altLang="zh-CN" b="0" baseline="-25000" dirty="0">
                <a:solidFill>
                  <a:schemeClr val="tx1"/>
                </a:solidFill>
              </a:endParaRPr>
            </a:p>
          </p:txBody>
        </p:sp>
        <p:sp>
          <p:nvSpPr>
            <p:cNvPr id="45" name="文本框 44"/>
            <p:cNvSpPr txBox="1">
              <a:spLocks noChangeArrowheads="1"/>
            </p:cNvSpPr>
            <p:nvPr/>
          </p:nvSpPr>
          <p:spPr bwMode="auto">
            <a:xfrm>
              <a:off x="4709514" y="4150409"/>
              <a:ext cx="253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rPr>
                <a:t>1</a:t>
              </a:r>
              <a:endParaRPr lang="en-US" altLang="zh-CN" b="0" baseline="-25000" dirty="0">
                <a:solidFill>
                  <a:schemeClr val="tx1"/>
                </a:solidFill>
              </a:endParaRPr>
            </a:p>
          </p:txBody>
        </p:sp>
        <p:sp>
          <p:nvSpPr>
            <p:cNvPr id="46" name="文本框 45"/>
            <p:cNvSpPr txBox="1">
              <a:spLocks noChangeArrowheads="1"/>
            </p:cNvSpPr>
            <p:nvPr/>
          </p:nvSpPr>
          <p:spPr bwMode="auto">
            <a:xfrm flipH="1">
              <a:off x="3072850" y="4625086"/>
              <a:ext cx="2163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2</a:t>
              </a:r>
              <a:endParaRPr lang="zh-CN" altLang="en-US" b="0" baseline="-25000" dirty="0">
                <a:solidFill>
                  <a:schemeClr val="tx1"/>
                </a:solidFill>
                <a:cs typeface="Times New Roman" panose="02020603050405020304" pitchFamily="18" charset="0"/>
              </a:endParaRPr>
            </a:p>
          </p:txBody>
        </p:sp>
        <p:sp>
          <p:nvSpPr>
            <p:cNvPr id="47" name="文本框 46"/>
            <p:cNvSpPr txBox="1">
              <a:spLocks noChangeArrowheads="1"/>
            </p:cNvSpPr>
            <p:nvPr/>
          </p:nvSpPr>
          <p:spPr bwMode="auto">
            <a:xfrm flipH="1">
              <a:off x="3651315" y="4630982"/>
              <a:ext cx="216337" cy="36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3</a:t>
              </a:r>
              <a:endParaRPr lang="zh-CN" altLang="en-US" b="0" baseline="-25000" dirty="0">
                <a:solidFill>
                  <a:schemeClr val="tx1"/>
                </a:solidFill>
                <a:cs typeface="Times New Roman" panose="02020603050405020304" pitchFamily="18" charset="0"/>
              </a:endParaRPr>
            </a:p>
          </p:txBody>
        </p:sp>
        <p:sp>
          <p:nvSpPr>
            <p:cNvPr id="48" name="文本框 47"/>
            <p:cNvSpPr txBox="1">
              <a:spLocks noChangeArrowheads="1"/>
            </p:cNvSpPr>
            <p:nvPr/>
          </p:nvSpPr>
          <p:spPr bwMode="auto">
            <a:xfrm flipH="1">
              <a:off x="4208707" y="4630982"/>
              <a:ext cx="216337" cy="36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4</a:t>
              </a:r>
              <a:endParaRPr lang="zh-CN" altLang="en-US" b="0" baseline="-25000" dirty="0">
                <a:solidFill>
                  <a:schemeClr val="tx1"/>
                </a:solidFill>
                <a:cs typeface="Times New Roman" panose="02020603050405020304" pitchFamily="18" charset="0"/>
              </a:endParaRPr>
            </a:p>
          </p:txBody>
        </p:sp>
        <p:sp>
          <p:nvSpPr>
            <p:cNvPr id="49" name="文本框 48"/>
            <p:cNvSpPr txBox="1">
              <a:spLocks noChangeArrowheads="1"/>
            </p:cNvSpPr>
            <p:nvPr/>
          </p:nvSpPr>
          <p:spPr bwMode="auto">
            <a:xfrm>
              <a:off x="5253765" y="4646325"/>
              <a:ext cx="376369"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b="0" dirty="0">
                  <a:solidFill>
                    <a:schemeClr val="tx1"/>
                  </a:solidFill>
                  <a:cs typeface="Times New Roman" panose="02020603050405020304" pitchFamily="18" charset="0"/>
                </a:rPr>
                <a:t>6</a:t>
              </a:r>
              <a:endParaRPr lang="zh-CN" altLang="en-US" b="0" baseline="-25000" dirty="0">
                <a:solidFill>
                  <a:schemeClr val="tx1"/>
                </a:solidFill>
                <a:cs typeface="Times New Roman" panose="02020603050405020304" pitchFamily="18" charset="0"/>
              </a:endParaRPr>
            </a:p>
          </p:txBody>
        </p:sp>
      </p:grpSp>
      <p:sp>
        <p:nvSpPr>
          <p:cNvPr id="50" name="矩形 49"/>
          <p:cNvSpPr/>
          <p:nvPr/>
        </p:nvSpPr>
        <p:spPr>
          <a:xfrm>
            <a:off x="1681518" y="5428277"/>
            <a:ext cx="2985113" cy="369332"/>
          </a:xfrm>
          <a:prstGeom prst="rect">
            <a:avLst/>
          </a:prstGeom>
        </p:spPr>
        <p:txBody>
          <a:bodyPr wrap="none">
            <a:spAutoFit/>
          </a:bodyPr>
          <a:lstStyle/>
          <a:p>
            <a:pPr marL="285750" indent="-285750">
              <a:buClr>
                <a:srgbClr val="FF0000"/>
              </a:buClr>
              <a:buFont typeface="Arial" panose="020B0604020202020204" pitchFamily="34" charset="0"/>
              <a:buChar char="•"/>
            </a:pPr>
            <a:r>
              <a:rPr lang="en-US" altLang="zh-CN" b="1" dirty="0">
                <a:solidFill>
                  <a:srgbClr val="000000"/>
                </a:solidFill>
                <a:latin typeface="Verdana" panose="020B0604030504040204" pitchFamily="34" charset="0"/>
              </a:rPr>
              <a:t>1, 2, 2, 3, 4, 5, 6 , 6</a:t>
            </a:r>
            <a:endParaRPr lang="zh-CN" altLang="en-US" dirty="0"/>
          </a:p>
        </p:txBody>
      </p:sp>
      <p:grpSp>
        <p:nvGrpSpPr>
          <p:cNvPr id="51" name="组合 50"/>
          <p:cNvGrpSpPr/>
          <p:nvPr/>
        </p:nvGrpSpPr>
        <p:grpSpPr>
          <a:xfrm>
            <a:off x="-612577" y="146860"/>
            <a:ext cx="7920880" cy="632914"/>
            <a:chOff x="-187087" y="5146597"/>
            <a:chExt cx="7848872" cy="532600"/>
          </a:xfrm>
        </p:grpSpPr>
        <p:grpSp>
          <p:nvGrpSpPr>
            <p:cNvPr id="52" name="组合 51"/>
            <p:cNvGrpSpPr/>
            <p:nvPr/>
          </p:nvGrpSpPr>
          <p:grpSpPr>
            <a:xfrm>
              <a:off x="-187087" y="5146597"/>
              <a:ext cx="7848872" cy="532600"/>
              <a:chOff x="-247338" y="5770424"/>
              <a:chExt cx="8549038" cy="697426"/>
            </a:xfrm>
          </p:grpSpPr>
          <p:sp>
            <p:nvSpPr>
              <p:cNvPr id="54"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55" name="TextBox 6"/>
              <p:cNvSpPr txBox="1">
                <a:spLocks noChangeArrowheads="1"/>
              </p:cNvSpPr>
              <p:nvPr/>
            </p:nvSpPr>
            <p:spPr bwMode="auto">
              <a:xfrm>
                <a:off x="-247338" y="5770424"/>
                <a:ext cx="8549038" cy="64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11.7 </a:t>
                </a:r>
                <a:r>
                  <a:rPr lang="zh-CN" altLang="en-US" sz="3200" b="1" dirty="0">
                    <a:latin typeface="Times New Roman" pitchFamily="18" charset="0"/>
                    <a:ea typeface="黑体" pitchFamily="49" charset="-122"/>
                  </a:rPr>
                  <a:t>计数排序与桶排序</a:t>
                </a:r>
              </a:p>
            </p:txBody>
          </p:sp>
        </p:grpSp>
        <p:pic>
          <p:nvPicPr>
            <p:cNvPr id="53" name="图片 5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xmlns="" val="251444363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5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7517" y="1628800"/>
            <a:ext cx="8229600" cy="4678451"/>
          </a:xfrm>
        </p:spPr>
        <p:txBody>
          <a:bodyPr/>
          <a:lstStyle/>
          <a:p>
            <a:pPr>
              <a:buClr>
                <a:srgbClr val="FF0000"/>
              </a:buClr>
              <a:buFont typeface="Wingdings" panose="05000000000000000000" pitchFamily="2" charset="2"/>
              <a:buChar char="n"/>
            </a:pPr>
            <a:r>
              <a:rPr lang="zh-CN" altLang="en-US" sz="2400" b="1" dirty="0"/>
              <a:t>时间复杂度</a:t>
            </a:r>
            <a:r>
              <a:rPr lang="zh-CN" altLang="en-US" sz="2400" dirty="0"/>
              <a:t>：</a:t>
            </a:r>
            <a:endParaRPr lang="en-US" altLang="zh-CN" sz="2400" dirty="0"/>
          </a:p>
          <a:p>
            <a:pPr lvl="1">
              <a:buClr>
                <a:srgbClr val="FF0000"/>
              </a:buClr>
            </a:pPr>
            <a:r>
              <a:rPr lang="zh-CN" altLang="en-US" sz="2000" dirty="0"/>
              <a:t>它的优势在于在对一定范围内的整数排序时，它的时间复杂度为</a:t>
            </a:r>
            <a:r>
              <a:rPr lang="en-US" altLang="zh-CN" sz="2000" dirty="0">
                <a:solidFill>
                  <a:srgbClr val="0000FF"/>
                </a:solidFill>
              </a:rPr>
              <a:t>Ο(</a:t>
            </a:r>
            <a:r>
              <a:rPr lang="en-US" altLang="zh-CN" sz="2000" dirty="0" err="1">
                <a:solidFill>
                  <a:srgbClr val="0000FF"/>
                </a:solidFill>
              </a:rPr>
              <a:t>n+k</a:t>
            </a:r>
            <a:r>
              <a:rPr lang="en-US" altLang="zh-CN" sz="2000" dirty="0">
                <a:solidFill>
                  <a:srgbClr val="0000FF"/>
                </a:solidFill>
              </a:rPr>
              <a:t>)</a:t>
            </a:r>
            <a:r>
              <a:rPr lang="zh-CN" altLang="en-US" sz="2000" dirty="0"/>
              <a:t>（其中</a:t>
            </a:r>
            <a:r>
              <a:rPr lang="en-US" altLang="zh-CN" sz="2000" dirty="0"/>
              <a:t>k</a:t>
            </a:r>
            <a:r>
              <a:rPr lang="zh-CN" altLang="en-US" sz="2000" dirty="0"/>
              <a:t>是整数的范围），快于任何比较排序算法；</a:t>
            </a:r>
            <a:endParaRPr lang="en-US" altLang="zh-CN" sz="2000" dirty="0"/>
          </a:p>
          <a:p>
            <a:pPr lvl="1">
              <a:buClr>
                <a:srgbClr val="FF0000"/>
              </a:buClr>
            </a:pPr>
            <a:r>
              <a:rPr lang="zh-CN" altLang="en-US" sz="2000" dirty="0"/>
              <a:t>当</a:t>
            </a:r>
            <a:r>
              <a:rPr lang="en-US" altLang="zh-CN" sz="2000" dirty="0">
                <a:solidFill>
                  <a:srgbClr val="0000FF"/>
                </a:solidFill>
              </a:rPr>
              <a:t>O(k)&gt;O(n</a:t>
            </a:r>
            <a:r>
              <a:rPr lang="zh-CN" altLang="en-US" sz="2000" dirty="0">
                <a:solidFill>
                  <a:srgbClr val="0000FF"/>
                </a:solidFill>
              </a:rPr>
              <a:t>*</a:t>
            </a:r>
            <a:r>
              <a:rPr lang="en-US" altLang="zh-CN" sz="2000" dirty="0">
                <a:solidFill>
                  <a:srgbClr val="0000FF"/>
                </a:solidFill>
              </a:rPr>
              <a:t>log(n))</a:t>
            </a:r>
            <a:r>
              <a:rPr lang="zh-CN" altLang="en-US" sz="2000" dirty="0"/>
              <a:t>的时候其效率反而不如基于比较的排序（如归并排序，堆排序）。</a:t>
            </a:r>
          </a:p>
          <a:p>
            <a:pPr>
              <a:buClr>
                <a:srgbClr val="FF0000"/>
              </a:buClr>
              <a:buFont typeface="Wingdings" panose="05000000000000000000" pitchFamily="2" charset="2"/>
              <a:buChar char="n"/>
            </a:pPr>
            <a:r>
              <a:rPr lang="zh-CN" altLang="en-US" sz="2400" b="1" dirty="0"/>
              <a:t>空间复杂度</a:t>
            </a:r>
            <a:r>
              <a:rPr lang="en-US" altLang="zh-CN" sz="2400" b="1" dirty="0"/>
              <a:t>: </a:t>
            </a:r>
            <a:r>
              <a:rPr lang="en-US" altLang="zh-CN" sz="2400" dirty="0">
                <a:solidFill>
                  <a:srgbClr val="0000FF"/>
                </a:solidFill>
              </a:rPr>
              <a:t>O(k)</a:t>
            </a:r>
            <a:endParaRPr lang="en-US" altLang="zh-CN" sz="2400" dirty="0"/>
          </a:p>
          <a:p>
            <a:pPr>
              <a:buClr>
                <a:srgbClr val="FF0000"/>
              </a:buClr>
              <a:buFont typeface="Wingdings" panose="05000000000000000000" pitchFamily="2" charset="2"/>
              <a:buChar char="n"/>
            </a:pPr>
            <a:r>
              <a:rPr lang="zh-CN" altLang="en-US" sz="2400" dirty="0"/>
              <a:t>稳定算法</a:t>
            </a:r>
          </a:p>
          <a:p>
            <a:pPr>
              <a:buClr>
                <a:srgbClr val="FF0000"/>
              </a:buClr>
              <a:buFont typeface="Wingdings" panose="05000000000000000000" pitchFamily="2" charset="2"/>
              <a:buChar char="n"/>
            </a:pPr>
            <a:endParaRPr lang="en-US" altLang="zh-CN" sz="2400" b="1"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56</a:t>
            </a:fld>
            <a:endParaRPr lang="zh-CN" altLang="en-US" dirty="0"/>
          </a:p>
        </p:txBody>
      </p:sp>
      <p:grpSp>
        <p:nvGrpSpPr>
          <p:cNvPr id="5" name="组合 4"/>
          <p:cNvGrpSpPr/>
          <p:nvPr/>
        </p:nvGrpSpPr>
        <p:grpSpPr>
          <a:xfrm>
            <a:off x="-612577" y="146860"/>
            <a:ext cx="7920880" cy="632914"/>
            <a:chOff x="-187087" y="5146597"/>
            <a:chExt cx="7848872" cy="532600"/>
          </a:xfrm>
        </p:grpSpPr>
        <p:grpSp>
          <p:nvGrpSpPr>
            <p:cNvPr id="6" name="组合 5"/>
            <p:cNvGrpSpPr/>
            <p:nvPr/>
          </p:nvGrpSpPr>
          <p:grpSpPr>
            <a:xfrm>
              <a:off x="-187087" y="5146597"/>
              <a:ext cx="7848872" cy="532600"/>
              <a:chOff x="-247338" y="5770424"/>
              <a:chExt cx="8549038" cy="69742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247338" y="5770424"/>
                <a:ext cx="8549038" cy="64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11.7 </a:t>
                </a:r>
                <a:r>
                  <a:rPr lang="zh-CN" altLang="en-US" sz="3200" b="1" dirty="0">
                    <a:latin typeface="Times New Roman" pitchFamily="18" charset="0"/>
                    <a:ea typeface="黑体" pitchFamily="49" charset="-122"/>
                  </a:rPr>
                  <a:t>计数排序与桶排序</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
        <p:nvSpPr>
          <p:cNvPr id="10" name="矩形 9"/>
          <p:cNvSpPr/>
          <p:nvPr/>
        </p:nvSpPr>
        <p:spPr>
          <a:xfrm>
            <a:off x="457200" y="974865"/>
            <a:ext cx="4009431" cy="523220"/>
          </a:xfrm>
          <a:prstGeom prst="rect">
            <a:avLst/>
          </a:prstGeom>
        </p:spPr>
        <p:txBody>
          <a:bodyPr wrap="none">
            <a:spAutoFit/>
          </a:bodyPr>
          <a:lstStyle/>
          <a:p>
            <a:pPr eaLnBrk="1" hangingPunct="1">
              <a:buClr>
                <a:srgbClr val="FF0000"/>
              </a:buClr>
              <a:buFont typeface="Wingdings" panose="05000000000000000000" pitchFamily="2" charset="2"/>
              <a:buChar char="Ø"/>
            </a:pPr>
            <a:r>
              <a:rPr lang="zh-CN" altLang="en-US" sz="2800" b="1" dirty="0"/>
              <a:t>计数排序</a:t>
            </a:r>
            <a:r>
              <a:rPr lang="en-US" altLang="zh-CN" sz="2800" b="1" dirty="0"/>
              <a:t>(</a:t>
            </a:r>
            <a:r>
              <a:rPr lang="en-US" altLang="zh-CN" sz="2800" b="1" dirty="0">
                <a:solidFill>
                  <a:srgbClr val="0000FF"/>
                </a:solidFill>
              </a:rPr>
              <a:t>Count Sort</a:t>
            </a:r>
            <a:r>
              <a:rPr lang="en-US" altLang="zh-CN" sz="2800" b="1" dirty="0"/>
              <a:t>)</a:t>
            </a:r>
          </a:p>
        </p:txBody>
      </p:sp>
    </p:spTree>
    <p:extLst>
      <p:ext uri="{BB962C8B-B14F-4D97-AF65-F5344CB8AC3E}">
        <p14:creationId xmlns:p14="http://schemas.microsoft.com/office/powerpoint/2010/main" xmlns="" val="2458552953"/>
      </p:ext>
    </p:extLst>
  </p:cSld>
  <p:clrMapOvr>
    <a:masterClrMapping/>
  </p:clrMapOvr>
  <p:transition spd="slow" advClick="0">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1483" y="1514323"/>
            <a:ext cx="8229600" cy="4678451"/>
          </a:xfrm>
        </p:spPr>
        <p:txBody>
          <a:bodyPr/>
          <a:lstStyle/>
          <a:p>
            <a:pPr>
              <a:buClr>
                <a:srgbClr val="FF0000"/>
              </a:buClr>
              <a:buFont typeface="Wingdings" panose="05000000000000000000" pitchFamily="2" charset="2"/>
              <a:buChar char="n"/>
            </a:pPr>
            <a:r>
              <a:rPr lang="zh-CN" altLang="en-US" sz="2400" dirty="0"/>
              <a:t>基本思想：</a:t>
            </a:r>
            <a:endParaRPr lang="en-US" altLang="zh-CN" sz="2400" dirty="0"/>
          </a:p>
          <a:p>
            <a:pPr lvl="1">
              <a:buClr>
                <a:srgbClr val="FF0000"/>
              </a:buClr>
              <a:buFont typeface="Arial" panose="020B0604020202020204" pitchFamily="34" charset="0"/>
              <a:buChar char="•"/>
            </a:pPr>
            <a:r>
              <a:rPr lang="zh-CN" altLang="en-US" sz="2000" dirty="0"/>
              <a:t>根据待排序集合中最大元素和最小元素的差值范围和映射规则，确定申请的桶个数；</a:t>
            </a:r>
          </a:p>
          <a:p>
            <a:pPr lvl="1">
              <a:buClr>
                <a:srgbClr val="FF0000"/>
              </a:buClr>
              <a:buFont typeface="Arial" panose="020B0604020202020204" pitchFamily="34" charset="0"/>
              <a:buChar char="•"/>
            </a:pPr>
            <a:r>
              <a:rPr lang="zh-CN" altLang="en-US" sz="2000" dirty="0"/>
              <a:t>遍历待排序集合，将每一个元素移动到对应的桶中；</a:t>
            </a:r>
          </a:p>
          <a:p>
            <a:pPr lvl="1">
              <a:buClr>
                <a:srgbClr val="FF0000"/>
              </a:buClr>
              <a:buFont typeface="Arial" panose="020B0604020202020204" pitchFamily="34" charset="0"/>
              <a:buChar char="•"/>
            </a:pPr>
            <a:r>
              <a:rPr lang="zh-CN" altLang="en-US" sz="2000" dirty="0"/>
              <a:t>对每一个桶中元素进行排序，并移动到已排序集合中。</a:t>
            </a:r>
          </a:p>
          <a:p>
            <a:endParaRPr lang="zh-CN" altLang="en-US"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57</a:t>
            </a:fld>
            <a:endParaRPr lang="zh-CN" altLang="en-US" dirty="0"/>
          </a:p>
        </p:txBody>
      </p:sp>
      <p:grpSp>
        <p:nvGrpSpPr>
          <p:cNvPr id="5" name="组合 4"/>
          <p:cNvGrpSpPr/>
          <p:nvPr/>
        </p:nvGrpSpPr>
        <p:grpSpPr>
          <a:xfrm>
            <a:off x="-612577" y="146860"/>
            <a:ext cx="7920880" cy="632914"/>
            <a:chOff x="-187087" y="5146597"/>
            <a:chExt cx="7848872" cy="532600"/>
          </a:xfrm>
        </p:grpSpPr>
        <p:grpSp>
          <p:nvGrpSpPr>
            <p:cNvPr id="6" name="组合 5"/>
            <p:cNvGrpSpPr/>
            <p:nvPr/>
          </p:nvGrpSpPr>
          <p:grpSpPr>
            <a:xfrm>
              <a:off x="-187087" y="5146597"/>
              <a:ext cx="7848872" cy="532600"/>
              <a:chOff x="-247338" y="5770424"/>
              <a:chExt cx="8549038" cy="697426"/>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247338" y="5770424"/>
                <a:ext cx="8549038" cy="64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11.7 </a:t>
                </a:r>
                <a:r>
                  <a:rPr lang="zh-CN" altLang="en-US" sz="3200" b="1" dirty="0">
                    <a:latin typeface="Times New Roman" pitchFamily="18" charset="0"/>
                    <a:ea typeface="黑体" pitchFamily="49" charset="-122"/>
                  </a:rPr>
                  <a:t>计数排序与桶排序</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
        <p:nvSpPr>
          <p:cNvPr id="10" name="矩形 9"/>
          <p:cNvSpPr/>
          <p:nvPr/>
        </p:nvSpPr>
        <p:spPr>
          <a:xfrm>
            <a:off x="457200" y="974865"/>
            <a:ext cx="3810659" cy="523220"/>
          </a:xfrm>
          <a:prstGeom prst="rect">
            <a:avLst/>
          </a:prstGeom>
        </p:spPr>
        <p:txBody>
          <a:bodyPr wrap="none">
            <a:spAutoFit/>
          </a:bodyPr>
          <a:lstStyle/>
          <a:p>
            <a:pPr eaLnBrk="1" hangingPunct="1">
              <a:buClr>
                <a:srgbClr val="FF0000"/>
              </a:buClr>
              <a:buFont typeface="Wingdings" panose="05000000000000000000" pitchFamily="2" charset="2"/>
              <a:buChar char="Ø"/>
            </a:pPr>
            <a:r>
              <a:rPr lang="zh-CN" altLang="en-US" sz="2800" b="1" dirty="0"/>
              <a:t>桶排序</a:t>
            </a:r>
            <a:r>
              <a:rPr lang="en-US" altLang="zh-CN" sz="2800" b="1" dirty="0"/>
              <a:t>(</a:t>
            </a:r>
            <a:r>
              <a:rPr lang="en-US" altLang="zh-CN" sz="2800" b="1" dirty="0">
                <a:solidFill>
                  <a:srgbClr val="0000FF"/>
                </a:solidFill>
              </a:rPr>
              <a:t>Bucket Sort</a:t>
            </a:r>
            <a:r>
              <a:rPr lang="en-US" altLang="zh-CN" sz="2800" b="1" dirty="0"/>
              <a:t>)</a:t>
            </a:r>
          </a:p>
        </p:txBody>
      </p:sp>
    </p:spTree>
    <p:extLst>
      <p:ext uri="{BB962C8B-B14F-4D97-AF65-F5344CB8AC3E}">
        <p14:creationId xmlns:p14="http://schemas.microsoft.com/office/powerpoint/2010/main" xmlns="" val="2640119046"/>
      </p:ext>
    </p:extLst>
  </p:cSld>
  <p:clrMapOvr>
    <a:masterClrMapping/>
  </p:clrMapOvr>
  <p:transition spd="slow" advClick="0">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58</a:t>
            </a:fld>
            <a:endParaRPr lang="zh-CN" altLang="en-US" dirty="0"/>
          </a:p>
        </p:txBody>
      </p:sp>
      <p:sp>
        <p:nvSpPr>
          <p:cNvPr id="9" name="AutoShape 5" descr="f(x)=\frac x{10}-c"/>
          <p:cNvSpPr>
            <a:spLocks noChangeAspect="1" noChangeArrowheads="1"/>
          </p:cNvSpPr>
          <p:nvPr/>
        </p:nvSpPr>
        <p:spPr bwMode="auto">
          <a:xfrm>
            <a:off x="1527175" y="-830263"/>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6" descr="c=\frac {min}{10}"/>
          <p:cNvSpPr>
            <a:spLocks noChangeAspect="1" noChangeArrowheads="1"/>
          </p:cNvSpPr>
          <p:nvPr/>
        </p:nvSpPr>
        <p:spPr bwMode="auto">
          <a:xfrm>
            <a:off x="3267075" y="-830263"/>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144310" y="6340963"/>
            <a:ext cx="4572000" cy="276999"/>
          </a:xfrm>
          <a:prstGeom prst="rect">
            <a:avLst/>
          </a:prstGeom>
        </p:spPr>
        <p:txBody>
          <a:bodyPr>
            <a:spAutoFit/>
          </a:bodyPr>
          <a:lstStyle/>
          <a:p>
            <a:r>
              <a:rPr lang="zh-CN" altLang="en-US" sz="1200" dirty="0">
                <a:latin typeface="Arial" panose="020B0604020202020204" pitchFamily="34" charset="0"/>
                <a:ea typeface="仿宋" panose="02010609060101010101" pitchFamily="49" charset="-122"/>
              </a:rPr>
              <a:t>资料来自</a:t>
            </a:r>
            <a:r>
              <a:rPr lang="zh-CN" altLang="zh-CN" sz="1200" dirty="0">
                <a:latin typeface="Arial" panose="020B0604020202020204" pitchFamily="34" charset="0"/>
                <a:ea typeface="仿宋" panose="02010609060101010101" pitchFamily="49" charset="-122"/>
              </a:rPr>
              <a:t>：</a:t>
            </a:r>
            <a:r>
              <a:rPr lang="zh-CN" altLang="zh-CN" sz="1200" dirty="0">
                <a:solidFill>
                  <a:srgbClr val="0000FF"/>
                </a:solidFill>
                <a:latin typeface="Arial" panose="020B0604020202020204" pitchFamily="34" charset="0"/>
                <a:ea typeface="仿宋" panose="02010609060101010101" pitchFamily="49" charset="-122"/>
              </a:rPr>
              <a:t>https://www.jianshu.com/p/204ed43aec0c</a:t>
            </a:r>
            <a:endParaRPr lang="zh-CN" altLang="en-US" sz="1200" dirty="0">
              <a:solidFill>
                <a:srgbClr val="0000FF"/>
              </a:solidFill>
              <a:ea typeface="仿宋" panose="02010609060101010101" pitchFamily="49" charset="-122"/>
            </a:endParaRPr>
          </a:p>
        </p:txBody>
      </p:sp>
      <p:grpSp>
        <p:nvGrpSpPr>
          <p:cNvPr id="16" name="组合 15"/>
          <p:cNvGrpSpPr/>
          <p:nvPr/>
        </p:nvGrpSpPr>
        <p:grpSpPr>
          <a:xfrm>
            <a:off x="179512" y="958269"/>
            <a:ext cx="8706793" cy="646331"/>
            <a:chOff x="107504" y="1108361"/>
            <a:chExt cx="8706793" cy="646331"/>
          </a:xfrm>
        </p:grpSpPr>
        <p:sp>
          <p:nvSpPr>
            <p:cNvPr id="8" name="Rectangle 4"/>
            <p:cNvSpPr>
              <a:spLocks noChangeArrowheads="1"/>
            </p:cNvSpPr>
            <p:nvPr/>
          </p:nvSpPr>
          <p:spPr bwMode="auto">
            <a:xfrm>
              <a:off x="107504" y="1108361"/>
              <a:ext cx="870679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ü"/>
                <a:tabLst/>
              </a:pPr>
              <a:r>
                <a:rPr kumimoji="0" lang="zh-CN" altLang="en-US" sz="1800" b="1" i="0" u="none" strike="noStrike" cap="none" normalizeH="0" dirty="0">
                  <a:ln>
                    <a:noFill/>
                  </a:ln>
                  <a:solidFill>
                    <a:schemeClr val="tx1"/>
                  </a:solidFill>
                  <a:effectLst/>
                  <a:latin typeface="Arial" panose="020B0604020202020204" pitchFamily="34" charset="0"/>
                  <a:ea typeface="仿宋" panose="02010609060101010101" pitchFamily="49" charset="-122"/>
                </a:rPr>
                <a:t>给定数据集：</a:t>
              </a:r>
              <a:r>
                <a:rPr kumimoji="0" lang="zh-CN" altLang="zh-CN" sz="1800" b="1" i="0" u="none" strike="noStrike" cap="none" normalizeH="0" dirty="0">
                  <a:ln>
                    <a:noFill/>
                  </a:ln>
                  <a:solidFill>
                    <a:schemeClr val="tx1"/>
                  </a:solidFill>
                  <a:effectLst/>
                  <a:latin typeface="Arial" panose="020B0604020202020204" pitchFamily="34" charset="0"/>
                  <a:ea typeface="仿宋" panose="02010609060101010101" pitchFamily="49" charset="-122"/>
                </a:rPr>
                <a:t>-7, 51, 3, 121, -3, 32, 21, 43, 4, 25, 56, 77, 16, 22, 87, 56, -10, 68, 99, 70</a:t>
              </a:r>
              <a:r>
                <a:rPr kumimoji="0" lang="zh-CN" altLang="en-US" sz="1800" b="1" i="0" u="none" strike="noStrike" cap="none" normalizeH="0" dirty="0">
                  <a:ln>
                    <a:noFill/>
                  </a:ln>
                  <a:solidFill>
                    <a:schemeClr val="tx1"/>
                  </a:solidFill>
                  <a:effectLst/>
                  <a:latin typeface="Arial" panose="020B0604020202020204" pitchFamily="34" charset="0"/>
                  <a:ea typeface="仿宋" panose="02010609060101010101" pitchFamily="49" charset="-122"/>
                </a:rPr>
                <a:t>，</a:t>
              </a:r>
              <a:r>
                <a:rPr kumimoji="0" lang="zh-CN" altLang="en-US" sz="1600" b="1" i="0" u="none" strike="noStrike" cap="none" normalizeH="0" dirty="0">
                  <a:ln>
                    <a:noFill/>
                  </a:ln>
                  <a:solidFill>
                    <a:schemeClr val="tx1"/>
                  </a:solidFill>
                  <a:effectLst/>
                  <a:latin typeface="Arial" panose="020B0604020202020204" pitchFamily="34" charset="0"/>
                  <a:ea typeface="仿宋" panose="02010609060101010101" pitchFamily="49" charset="-122"/>
                </a:rPr>
                <a:t>其中：</a:t>
              </a:r>
              <a:r>
                <a:rPr kumimoji="0" lang="zh-CN" altLang="zh-CN" sz="1600" b="1" i="0" u="none" strike="noStrike" cap="none" normalizeH="0" dirty="0">
                  <a:ln>
                    <a:noFill/>
                  </a:ln>
                  <a:solidFill>
                    <a:schemeClr val="tx1"/>
                  </a:solidFill>
                  <a:effectLst/>
                  <a:latin typeface="Arial" panose="020B0604020202020204" pitchFamily="34" charset="0"/>
                  <a:ea typeface="仿宋" panose="02010609060101010101" pitchFamily="49" charset="-122"/>
                </a:rPr>
                <a:t>映射规则为：</a:t>
              </a:r>
              <a:r>
                <a:rPr kumimoji="0" lang="en-US" altLang="zh-CN" sz="1600" b="1" i="0" u="none" strike="noStrike" cap="none" normalizeH="0" dirty="0">
                  <a:ln>
                    <a:noFill/>
                  </a:ln>
                  <a:solidFill>
                    <a:schemeClr val="tx1"/>
                  </a:solidFill>
                  <a:effectLst/>
                  <a:latin typeface="Arial" panose="020B0604020202020204" pitchFamily="34" charset="0"/>
                  <a:ea typeface="仿宋" panose="02010609060101010101" pitchFamily="49" charset="-122"/>
                </a:rPr>
                <a:t>    </a:t>
              </a:r>
              <a:r>
                <a:rPr kumimoji="0" lang="zh-CN" altLang="zh-CN" sz="1600" b="1" i="0" u="none" strike="noStrike" cap="none" normalizeH="0" dirty="0">
                  <a:ln>
                    <a:noFill/>
                  </a:ln>
                  <a:solidFill>
                    <a:schemeClr val="tx1"/>
                  </a:solidFill>
                  <a:effectLst/>
                  <a:latin typeface="Arial" panose="020B0604020202020204" pitchFamily="34" charset="0"/>
                  <a:ea typeface="仿宋" panose="02010609060101010101" pitchFamily="49" charset="-122"/>
                </a:rPr>
                <a:t>  </a:t>
              </a:r>
              <a:r>
                <a:rPr kumimoji="0" lang="en-US" altLang="zh-CN" sz="1600" b="1" i="0" u="none" strike="noStrike" cap="none" normalizeH="0" dirty="0">
                  <a:ln>
                    <a:noFill/>
                  </a:ln>
                  <a:solidFill>
                    <a:schemeClr val="tx1"/>
                  </a:solidFill>
                  <a:effectLst/>
                  <a:latin typeface="Arial" panose="020B0604020202020204" pitchFamily="34" charset="0"/>
                  <a:ea typeface="仿宋" panose="02010609060101010101" pitchFamily="49" charset="-122"/>
                </a:rPr>
                <a:t>                                  </a:t>
              </a:r>
              <a:r>
                <a:rPr kumimoji="0" lang="zh-CN" altLang="zh-CN" sz="1600" b="1" i="0" u="none" strike="noStrike" cap="none" normalizeH="0" dirty="0">
                  <a:ln>
                    <a:noFill/>
                  </a:ln>
                  <a:solidFill>
                    <a:schemeClr val="tx1"/>
                  </a:solidFill>
                  <a:effectLst/>
                  <a:latin typeface="Arial" panose="020B0604020202020204" pitchFamily="34" charset="0"/>
                  <a:ea typeface="仿宋" panose="02010609060101010101" pitchFamily="49" charset="-122"/>
                </a:rPr>
                <a:t>，以间隔大小 10 来区分不同值域</a:t>
              </a:r>
            </a:p>
          </p:txBody>
        </p:sp>
        <mc:AlternateContent xmlns:mc="http://schemas.openxmlformats.org/markup-compatibility/2006">
          <mc:Choice xmlns:a14="http://schemas.microsoft.com/office/drawing/2010/main" xmlns="" Requires="a14">
            <p:sp>
              <p:nvSpPr>
                <p:cNvPr id="14" name="矩形 13"/>
                <p:cNvSpPr/>
                <p:nvPr/>
              </p:nvSpPr>
              <p:spPr>
                <a:xfrm>
                  <a:off x="3059832" y="1384909"/>
                  <a:ext cx="2411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min</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num>
                          <m:den>
                            <m:r>
                              <a:rPr lang="zh-CN" altLang="en-US" i="0">
                                <a:latin typeface="Cambria Math" panose="02040503050406030204" pitchFamily="18" charset="0"/>
                              </a:rPr>
                              <m:t>10</m:t>
                            </m:r>
                          </m:den>
                        </m:f>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3059832" y="1384909"/>
                  <a:ext cx="2411493" cy="369332"/>
                </a:xfrm>
                <a:prstGeom prst="rect">
                  <a:avLst/>
                </a:prstGeom>
                <a:blipFill>
                  <a:blip r:embed="rId2"/>
                  <a:stretch>
                    <a:fillRect t="-116667" r="-14177" b="-181667"/>
                  </a:stretch>
                </a:blipFill>
              </p:spPr>
              <p:txBody>
                <a:bodyPr/>
                <a:lstStyle/>
                <a:p>
                  <a:r>
                    <a:rPr lang="zh-CN" altLang="en-US">
                      <a:noFill/>
                    </a:rPr>
                    <a:t> </a:t>
                  </a:r>
                </a:p>
              </p:txBody>
            </p:sp>
          </mc:Fallback>
        </mc:AlternateContent>
      </p:grpSp>
      <p:sp>
        <p:nvSpPr>
          <p:cNvPr id="15" name="矩形 14"/>
          <p:cNvSpPr/>
          <p:nvPr/>
        </p:nvSpPr>
        <p:spPr>
          <a:xfrm>
            <a:off x="970727" y="1636526"/>
            <a:ext cx="4942379" cy="584775"/>
          </a:xfrm>
          <a:prstGeom prst="rect">
            <a:avLst/>
          </a:prstGeom>
        </p:spPr>
        <p:txBody>
          <a:bodyPr wrap="none">
            <a:spAutoFit/>
          </a:bodyPr>
          <a:lstStyle/>
          <a:p>
            <a:pPr marL="342900" indent="-342900">
              <a:buAutoNum type="arabicParenR"/>
            </a:pPr>
            <a:r>
              <a:rPr lang="zh-CN" altLang="en-US" sz="1600" b="1" dirty="0">
                <a:solidFill>
                  <a:srgbClr val="404040"/>
                </a:solidFill>
                <a:latin typeface="Times New Roman" panose="02020603050405020304" pitchFamily="18" charset="0"/>
                <a:ea typeface="仿宋" panose="02010609060101010101" pitchFamily="49" charset="-122"/>
              </a:rPr>
              <a:t>申请桶的个数</a:t>
            </a:r>
            <a:r>
              <a:rPr lang="en-US" altLang="zh-CN" sz="1600" b="1" dirty="0">
                <a:solidFill>
                  <a:srgbClr val="404040"/>
                </a:solidFill>
                <a:latin typeface="Times New Roman" panose="02020603050405020304" pitchFamily="18" charset="0"/>
                <a:ea typeface="仿宋" panose="02010609060101010101" pitchFamily="49" charset="-122"/>
              </a:rPr>
              <a:t>: (Max-min)/10 + 1 = 14  ;</a:t>
            </a:r>
          </a:p>
          <a:p>
            <a:pPr marL="342900" indent="-342900">
              <a:buAutoNum type="arabicParenR"/>
            </a:pPr>
            <a:r>
              <a:rPr lang="zh-CN" altLang="en-US" sz="1600" b="1" dirty="0">
                <a:latin typeface="Times New Roman" panose="02020603050405020304" pitchFamily="18" charset="0"/>
                <a:ea typeface="仿宋" panose="02010609060101010101" pitchFamily="49" charset="-122"/>
              </a:rPr>
              <a:t>遍历待排序集合，依次添加各元素到对应的桶中</a:t>
            </a:r>
            <a:r>
              <a:rPr lang="en-US" altLang="zh-CN" sz="1600" b="1" dirty="0">
                <a:latin typeface="Times New Roman" panose="02020603050405020304" pitchFamily="18" charset="0"/>
                <a:ea typeface="仿宋" panose="02010609060101010101" pitchFamily="49" charset="-122"/>
              </a:rPr>
              <a:t>;</a:t>
            </a:r>
          </a:p>
        </p:txBody>
      </p:sp>
      <p:graphicFrame>
        <p:nvGraphicFramePr>
          <p:cNvPr id="17" name="表格 16"/>
          <p:cNvGraphicFramePr>
            <a:graphicFrameLocks noGrp="1"/>
          </p:cNvGraphicFramePr>
          <p:nvPr>
            <p:extLst>
              <p:ext uri="{D42A27DB-BD31-4B8C-83A1-F6EECF244321}">
                <p14:modId xmlns:p14="http://schemas.microsoft.com/office/powerpoint/2010/main" xmlns="" val="1797151250"/>
              </p:ext>
            </p:extLst>
          </p:nvPr>
        </p:nvGraphicFramePr>
        <p:xfrm>
          <a:off x="2025252" y="2221301"/>
          <a:ext cx="2483646" cy="3702602"/>
        </p:xfrm>
        <a:graphic>
          <a:graphicData uri="http://schemas.openxmlformats.org/drawingml/2006/table">
            <a:tbl>
              <a:tblPr/>
              <a:tblGrid>
                <a:gridCol w="1241823">
                  <a:extLst>
                    <a:ext uri="{9D8B030D-6E8A-4147-A177-3AD203B41FA5}">
                      <a16:colId xmlns:a16="http://schemas.microsoft.com/office/drawing/2014/main" xmlns="" val="2458480468"/>
                    </a:ext>
                  </a:extLst>
                </a:gridCol>
                <a:gridCol w="1241823">
                  <a:extLst>
                    <a:ext uri="{9D8B030D-6E8A-4147-A177-3AD203B41FA5}">
                      <a16:colId xmlns:a16="http://schemas.microsoft.com/office/drawing/2014/main" xmlns="" val="3153693090"/>
                    </a:ext>
                  </a:extLst>
                </a:gridCol>
              </a:tblGrid>
              <a:tr h="232993">
                <a:tc>
                  <a:txBody>
                    <a:bodyPr/>
                    <a:lstStyle/>
                    <a:p>
                      <a:pPr algn="ctr">
                        <a:lnSpc>
                          <a:spcPts val="1300"/>
                        </a:lnSpc>
                      </a:pPr>
                      <a:r>
                        <a:rPr lang="zh-CN" altLang="en-US" sz="1200" b="1" dirty="0"/>
                        <a:t>桶下标</a:t>
                      </a:r>
                    </a:p>
                  </a:txBody>
                  <a:tcPr marL="81598" marR="81598" marT="40799" marB="40799" anchor="ctr">
                    <a:lnL>
                      <a:noFill/>
                    </a:lnL>
                    <a:lnR>
                      <a:noFill/>
                    </a:lnR>
                    <a:lnT>
                      <a:noFill/>
                    </a:lnT>
                    <a:lnB>
                      <a:noFill/>
                    </a:lnB>
                    <a:solidFill>
                      <a:schemeClr val="accent6">
                        <a:lumMod val="60000"/>
                        <a:lumOff val="40000"/>
                      </a:schemeClr>
                    </a:solidFill>
                  </a:tcPr>
                </a:tc>
                <a:tc>
                  <a:txBody>
                    <a:bodyPr/>
                    <a:lstStyle/>
                    <a:p>
                      <a:pPr algn="ctr">
                        <a:lnSpc>
                          <a:spcPts val="1300"/>
                        </a:lnSpc>
                      </a:pPr>
                      <a:r>
                        <a:rPr lang="zh-CN" altLang="en-US" sz="1200" b="1" dirty="0">
                          <a:effectLst/>
                        </a:rPr>
                        <a:t>桶中元素</a:t>
                      </a:r>
                    </a:p>
                  </a:txBody>
                  <a:tcPr marL="81598" marR="81598" marT="40799" marB="40799" anchor="ctr">
                    <a:lnL>
                      <a:noFill/>
                    </a:lnL>
                    <a:lnR>
                      <a:noFill/>
                    </a:lnR>
                    <a:lnT>
                      <a:noFill/>
                    </a:lnT>
                    <a:lnB>
                      <a:noFill/>
                    </a:lnB>
                    <a:solidFill>
                      <a:schemeClr val="accent6">
                        <a:lumMod val="60000"/>
                        <a:lumOff val="40000"/>
                      </a:schemeClr>
                    </a:solidFill>
                  </a:tcPr>
                </a:tc>
                <a:extLst>
                  <a:ext uri="{0D108BD9-81ED-4DB2-BD59-A6C34878D82A}">
                    <a16:rowId xmlns:a16="http://schemas.microsoft.com/office/drawing/2014/main" xmlns="" val="837643588"/>
                  </a:ext>
                </a:extLst>
              </a:tr>
              <a:tr h="232993">
                <a:tc>
                  <a:txBody>
                    <a:bodyPr/>
                    <a:lstStyle/>
                    <a:p>
                      <a:pPr algn="ctr">
                        <a:lnSpc>
                          <a:spcPts val="1300"/>
                        </a:lnSpc>
                      </a:pPr>
                      <a:r>
                        <a:rPr lang="en-US" altLang="zh-CN" sz="1200" dirty="0"/>
                        <a:t>0</a:t>
                      </a:r>
                    </a:p>
                  </a:txBody>
                  <a:tcPr marL="81598" marR="81598" marT="40799" marB="40799" anchor="ctr">
                    <a:lnL>
                      <a:noFill/>
                    </a:lnL>
                    <a:lnR>
                      <a:noFill/>
                    </a:lnR>
                    <a:lnT>
                      <a:noFill/>
                    </a:lnT>
                    <a:lnB>
                      <a:noFill/>
                    </a:lnB>
                    <a:solidFill>
                      <a:srgbClr val="FFFF99"/>
                    </a:solidFill>
                  </a:tcPr>
                </a:tc>
                <a:tc>
                  <a:txBody>
                    <a:bodyPr/>
                    <a:lstStyle/>
                    <a:p>
                      <a:pPr algn="ctr">
                        <a:lnSpc>
                          <a:spcPts val="1300"/>
                        </a:lnSpc>
                      </a:pPr>
                      <a:r>
                        <a:rPr lang="en-US" altLang="zh-CN" sz="1200" dirty="0">
                          <a:effectLst/>
                        </a:rPr>
                        <a:t>-7, -3, -10</a:t>
                      </a: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455018470"/>
                  </a:ext>
                </a:extLst>
              </a:tr>
              <a:tr h="232993">
                <a:tc>
                  <a:txBody>
                    <a:bodyPr/>
                    <a:lstStyle/>
                    <a:p>
                      <a:pPr algn="ctr">
                        <a:lnSpc>
                          <a:spcPts val="1300"/>
                        </a:lnSpc>
                      </a:pPr>
                      <a:r>
                        <a:rPr lang="en-US" altLang="zh-CN" sz="1200" dirty="0"/>
                        <a:t>1</a:t>
                      </a:r>
                    </a:p>
                  </a:txBody>
                  <a:tcPr marL="81598" marR="81598" marT="40799" marB="40799" anchor="ctr">
                    <a:lnL>
                      <a:noFill/>
                    </a:lnL>
                    <a:lnR>
                      <a:noFill/>
                    </a:lnR>
                    <a:lnT>
                      <a:noFill/>
                    </a:lnT>
                    <a:lnB>
                      <a:noFill/>
                    </a:lnB>
                    <a:solidFill>
                      <a:srgbClr val="92D050"/>
                    </a:solidFill>
                  </a:tcPr>
                </a:tc>
                <a:tc>
                  <a:txBody>
                    <a:bodyPr/>
                    <a:lstStyle/>
                    <a:p>
                      <a:pPr algn="ctr">
                        <a:lnSpc>
                          <a:spcPts val="1300"/>
                        </a:lnSpc>
                      </a:pPr>
                      <a:r>
                        <a:rPr lang="en-US" altLang="zh-CN" sz="1200" dirty="0">
                          <a:effectLst/>
                        </a:rPr>
                        <a:t>3, 4</a:t>
                      </a: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1927845640"/>
                  </a:ext>
                </a:extLst>
              </a:tr>
              <a:tr h="232993">
                <a:tc>
                  <a:txBody>
                    <a:bodyPr/>
                    <a:lstStyle/>
                    <a:p>
                      <a:pPr algn="ctr">
                        <a:lnSpc>
                          <a:spcPts val="1300"/>
                        </a:lnSpc>
                      </a:pPr>
                      <a:r>
                        <a:rPr lang="en-US" altLang="zh-CN" sz="1200" dirty="0"/>
                        <a:t>2</a:t>
                      </a:r>
                    </a:p>
                  </a:txBody>
                  <a:tcPr marL="81598" marR="81598" marT="40799" marB="40799" anchor="ctr">
                    <a:lnL>
                      <a:noFill/>
                    </a:lnL>
                    <a:lnR>
                      <a:noFill/>
                    </a:lnR>
                    <a:lnT>
                      <a:noFill/>
                    </a:lnT>
                    <a:lnB>
                      <a:noFill/>
                    </a:lnB>
                    <a:solidFill>
                      <a:srgbClr val="FFFF99"/>
                    </a:solidFill>
                  </a:tcPr>
                </a:tc>
                <a:tc>
                  <a:txBody>
                    <a:bodyPr/>
                    <a:lstStyle/>
                    <a:p>
                      <a:pPr algn="ctr">
                        <a:lnSpc>
                          <a:spcPts val="1300"/>
                        </a:lnSpc>
                      </a:pPr>
                      <a:r>
                        <a:rPr lang="en-US" altLang="zh-CN" sz="1200" dirty="0">
                          <a:effectLst/>
                        </a:rPr>
                        <a:t>16</a:t>
                      </a: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4023267214"/>
                  </a:ext>
                </a:extLst>
              </a:tr>
              <a:tr h="232993">
                <a:tc>
                  <a:txBody>
                    <a:bodyPr/>
                    <a:lstStyle/>
                    <a:p>
                      <a:pPr algn="ctr">
                        <a:lnSpc>
                          <a:spcPts val="1300"/>
                        </a:lnSpc>
                      </a:pPr>
                      <a:r>
                        <a:rPr lang="en-US" altLang="zh-CN" sz="1200" dirty="0"/>
                        <a:t>3</a:t>
                      </a:r>
                    </a:p>
                  </a:txBody>
                  <a:tcPr marL="81598" marR="81598" marT="40799" marB="40799" anchor="ctr">
                    <a:lnL>
                      <a:noFill/>
                    </a:lnL>
                    <a:lnR>
                      <a:noFill/>
                    </a:lnR>
                    <a:lnT>
                      <a:noFill/>
                    </a:lnT>
                    <a:lnB>
                      <a:noFill/>
                    </a:lnB>
                    <a:solidFill>
                      <a:srgbClr val="92D050"/>
                    </a:solidFill>
                  </a:tcPr>
                </a:tc>
                <a:tc>
                  <a:txBody>
                    <a:bodyPr/>
                    <a:lstStyle/>
                    <a:p>
                      <a:pPr algn="ctr">
                        <a:lnSpc>
                          <a:spcPts val="1300"/>
                        </a:lnSpc>
                      </a:pPr>
                      <a:r>
                        <a:rPr lang="en-US" altLang="zh-CN" sz="1200" dirty="0">
                          <a:effectLst/>
                        </a:rPr>
                        <a:t>21, 25, 22</a:t>
                      </a: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4156151260"/>
                  </a:ext>
                </a:extLst>
              </a:tr>
              <a:tr h="232993">
                <a:tc>
                  <a:txBody>
                    <a:bodyPr/>
                    <a:lstStyle/>
                    <a:p>
                      <a:pPr algn="ctr">
                        <a:lnSpc>
                          <a:spcPts val="1300"/>
                        </a:lnSpc>
                      </a:pPr>
                      <a:r>
                        <a:rPr lang="en-US" altLang="zh-CN" sz="1200" dirty="0"/>
                        <a:t>4</a:t>
                      </a:r>
                    </a:p>
                  </a:txBody>
                  <a:tcPr marL="81598" marR="81598" marT="40799" marB="40799" anchor="ctr">
                    <a:lnL>
                      <a:noFill/>
                    </a:lnL>
                    <a:lnR>
                      <a:noFill/>
                    </a:lnR>
                    <a:lnT>
                      <a:noFill/>
                    </a:lnT>
                    <a:lnB>
                      <a:noFill/>
                    </a:lnB>
                    <a:solidFill>
                      <a:srgbClr val="FFFF99"/>
                    </a:solidFill>
                  </a:tcPr>
                </a:tc>
                <a:tc>
                  <a:txBody>
                    <a:bodyPr/>
                    <a:lstStyle/>
                    <a:p>
                      <a:pPr algn="ctr">
                        <a:lnSpc>
                          <a:spcPts val="1300"/>
                        </a:lnSpc>
                      </a:pPr>
                      <a:r>
                        <a:rPr lang="en-US" altLang="zh-CN" sz="1200" dirty="0">
                          <a:effectLst/>
                        </a:rPr>
                        <a:t>32</a:t>
                      </a: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3598589082"/>
                  </a:ext>
                </a:extLst>
              </a:tr>
              <a:tr h="232993">
                <a:tc>
                  <a:txBody>
                    <a:bodyPr/>
                    <a:lstStyle/>
                    <a:p>
                      <a:pPr algn="ctr">
                        <a:lnSpc>
                          <a:spcPts val="1300"/>
                        </a:lnSpc>
                      </a:pPr>
                      <a:r>
                        <a:rPr lang="en-US" altLang="zh-CN" sz="1200" dirty="0"/>
                        <a:t>5</a:t>
                      </a:r>
                    </a:p>
                  </a:txBody>
                  <a:tcPr marL="81598" marR="81598" marT="40799" marB="40799" anchor="ctr">
                    <a:lnL>
                      <a:noFill/>
                    </a:lnL>
                    <a:lnR>
                      <a:noFill/>
                    </a:lnR>
                    <a:lnT>
                      <a:noFill/>
                    </a:lnT>
                    <a:lnB>
                      <a:noFill/>
                    </a:lnB>
                    <a:solidFill>
                      <a:srgbClr val="92D050"/>
                    </a:solidFill>
                  </a:tcPr>
                </a:tc>
                <a:tc>
                  <a:txBody>
                    <a:bodyPr/>
                    <a:lstStyle/>
                    <a:p>
                      <a:pPr algn="ctr">
                        <a:lnSpc>
                          <a:spcPts val="1300"/>
                        </a:lnSpc>
                      </a:pPr>
                      <a:r>
                        <a:rPr lang="en-US" altLang="zh-CN" sz="1200" dirty="0">
                          <a:effectLst/>
                        </a:rPr>
                        <a:t>43</a:t>
                      </a: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1178157787"/>
                  </a:ext>
                </a:extLst>
              </a:tr>
              <a:tr h="232993">
                <a:tc>
                  <a:txBody>
                    <a:bodyPr/>
                    <a:lstStyle/>
                    <a:p>
                      <a:pPr algn="ctr">
                        <a:lnSpc>
                          <a:spcPts val="1300"/>
                        </a:lnSpc>
                      </a:pPr>
                      <a:r>
                        <a:rPr lang="en-US" altLang="zh-CN" sz="1200" dirty="0"/>
                        <a:t>6</a:t>
                      </a:r>
                    </a:p>
                  </a:txBody>
                  <a:tcPr marL="81598" marR="81598" marT="40799" marB="40799" anchor="ctr">
                    <a:lnL>
                      <a:noFill/>
                    </a:lnL>
                    <a:lnR>
                      <a:noFill/>
                    </a:lnR>
                    <a:lnT>
                      <a:noFill/>
                    </a:lnT>
                    <a:lnB>
                      <a:noFill/>
                    </a:lnB>
                    <a:solidFill>
                      <a:srgbClr val="FFFF99"/>
                    </a:solidFill>
                  </a:tcPr>
                </a:tc>
                <a:tc>
                  <a:txBody>
                    <a:bodyPr/>
                    <a:lstStyle/>
                    <a:p>
                      <a:pPr algn="ctr">
                        <a:lnSpc>
                          <a:spcPts val="1300"/>
                        </a:lnSpc>
                      </a:pPr>
                      <a:r>
                        <a:rPr lang="en-US" altLang="zh-CN" sz="1200" dirty="0">
                          <a:effectLst/>
                        </a:rPr>
                        <a:t>51, 56, 56</a:t>
                      </a: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2889900399"/>
                  </a:ext>
                </a:extLst>
              </a:tr>
              <a:tr h="232993">
                <a:tc>
                  <a:txBody>
                    <a:bodyPr/>
                    <a:lstStyle/>
                    <a:p>
                      <a:pPr algn="ctr">
                        <a:lnSpc>
                          <a:spcPts val="1300"/>
                        </a:lnSpc>
                      </a:pPr>
                      <a:r>
                        <a:rPr lang="en-US" altLang="zh-CN" sz="1200" dirty="0"/>
                        <a:t>7</a:t>
                      </a:r>
                    </a:p>
                  </a:txBody>
                  <a:tcPr marL="81598" marR="81598" marT="40799" marB="40799" anchor="ctr">
                    <a:lnL>
                      <a:noFill/>
                    </a:lnL>
                    <a:lnR>
                      <a:noFill/>
                    </a:lnR>
                    <a:lnT>
                      <a:noFill/>
                    </a:lnT>
                    <a:lnB>
                      <a:noFill/>
                    </a:lnB>
                    <a:solidFill>
                      <a:srgbClr val="92D050"/>
                    </a:solidFill>
                  </a:tcPr>
                </a:tc>
                <a:tc>
                  <a:txBody>
                    <a:bodyPr/>
                    <a:lstStyle/>
                    <a:p>
                      <a:pPr algn="ctr">
                        <a:lnSpc>
                          <a:spcPts val="1300"/>
                        </a:lnSpc>
                      </a:pPr>
                      <a:r>
                        <a:rPr lang="en-US" altLang="zh-CN" sz="1200" dirty="0">
                          <a:effectLst/>
                        </a:rPr>
                        <a:t>68</a:t>
                      </a: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456555312"/>
                  </a:ext>
                </a:extLst>
              </a:tr>
              <a:tr h="232993">
                <a:tc>
                  <a:txBody>
                    <a:bodyPr/>
                    <a:lstStyle/>
                    <a:p>
                      <a:pPr algn="ctr">
                        <a:lnSpc>
                          <a:spcPts val="1300"/>
                        </a:lnSpc>
                      </a:pPr>
                      <a:r>
                        <a:rPr lang="en-US" altLang="zh-CN" sz="1200"/>
                        <a:t>8</a:t>
                      </a:r>
                    </a:p>
                  </a:txBody>
                  <a:tcPr marL="81598" marR="81598" marT="40799" marB="40799" anchor="ctr">
                    <a:lnL>
                      <a:noFill/>
                    </a:lnL>
                    <a:lnR>
                      <a:noFill/>
                    </a:lnR>
                    <a:lnT>
                      <a:noFill/>
                    </a:lnT>
                    <a:lnB>
                      <a:noFill/>
                    </a:lnB>
                    <a:solidFill>
                      <a:srgbClr val="FFFF99"/>
                    </a:solidFill>
                  </a:tcPr>
                </a:tc>
                <a:tc>
                  <a:txBody>
                    <a:bodyPr/>
                    <a:lstStyle/>
                    <a:p>
                      <a:pPr algn="ctr">
                        <a:lnSpc>
                          <a:spcPts val="1300"/>
                        </a:lnSpc>
                      </a:pPr>
                      <a:r>
                        <a:rPr lang="en-US" altLang="zh-CN" sz="1200" dirty="0">
                          <a:effectLst/>
                        </a:rPr>
                        <a:t>77, 70</a:t>
                      </a: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3593685948"/>
                  </a:ext>
                </a:extLst>
              </a:tr>
              <a:tr h="232993">
                <a:tc>
                  <a:txBody>
                    <a:bodyPr/>
                    <a:lstStyle/>
                    <a:p>
                      <a:pPr algn="ctr">
                        <a:lnSpc>
                          <a:spcPts val="1300"/>
                        </a:lnSpc>
                      </a:pPr>
                      <a:r>
                        <a:rPr lang="en-US" altLang="zh-CN" sz="1200" dirty="0"/>
                        <a:t>9</a:t>
                      </a:r>
                    </a:p>
                  </a:txBody>
                  <a:tcPr marL="81598" marR="81598" marT="40799" marB="40799" anchor="ctr">
                    <a:lnL>
                      <a:noFill/>
                    </a:lnL>
                    <a:lnR>
                      <a:noFill/>
                    </a:lnR>
                    <a:lnT>
                      <a:noFill/>
                    </a:lnT>
                    <a:lnB>
                      <a:noFill/>
                    </a:lnB>
                    <a:solidFill>
                      <a:srgbClr val="92D050"/>
                    </a:solidFill>
                  </a:tcPr>
                </a:tc>
                <a:tc>
                  <a:txBody>
                    <a:bodyPr/>
                    <a:lstStyle/>
                    <a:p>
                      <a:pPr algn="ctr">
                        <a:lnSpc>
                          <a:spcPts val="1300"/>
                        </a:lnSpc>
                      </a:pPr>
                      <a:r>
                        <a:rPr lang="en-US" altLang="zh-CN" sz="1200" dirty="0">
                          <a:effectLst/>
                        </a:rPr>
                        <a:t>87</a:t>
                      </a: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1955331102"/>
                  </a:ext>
                </a:extLst>
              </a:tr>
              <a:tr h="232993">
                <a:tc>
                  <a:txBody>
                    <a:bodyPr/>
                    <a:lstStyle/>
                    <a:p>
                      <a:pPr algn="ctr">
                        <a:lnSpc>
                          <a:spcPts val="1300"/>
                        </a:lnSpc>
                      </a:pPr>
                      <a:r>
                        <a:rPr lang="en-US" altLang="zh-CN" sz="1200"/>
                        <a:t>10</a:t>
                      </a:r>
                    </a:p>
                  </a:txBody>
                  <a:tcPr marL="81598" marR="81598" marT="40799" marB="40799" anchor="ctr">
                    <a:lnL>
                      <a:noFill/>
                    </a:lnL>
                    <a:lnR>
                      <a:noFill/>
                    </a:lnR>
                    <a:lnT>
                      <a:noFill/>
                    </a:lnT>
                    <a:lnB>
                      <a:noFill/>
                    </a:lnB>
                    <a:solidFill>
                      <a:srgbClr val="FFFF99"/>
                    </a:solidFill>
                  </a:tcPr>
                </a:tc>
                <a:tc>
                  <a:txBody>
                    <a:bodyPr/>
                    <a:lstStyle/>
                    <a:p>
                      <a:pPr algn="ctr">
                        <a:lnSpc>
                          <a:spcPts val="1300"/>
                        </a:lnSpc>
                      </a:pPr>
                      <a:r>
                        <a:rPr lang="en-US" altLang="zh-CN" sz="1200" dirty="0">
                          <a:effectLst/>
                        </a:rPr>
                        <a:t>99</a:t>
                      </a: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2342639090"/>
                  </a:ext>
                </a:extLst>
              </a:tr>
              <a:tr h="232993">
                <a:tc>
                  <a:txBody>
                    <a:bodyPr/>
                    <a:lstStyle/>
                    <a:p>
                      <a:pPr algn="ctr">
                        <a:lnSpc>
                          <a:spcPts val="1300"/>
                        </a:lnSpc>
                      </a:pPr>
                      <a:r>
                        <a:rPr lang="en-US" altLang="zh-CN" sz="1200" dirty="0"/>
                        <a:t>11</a:t>
                      </a:r>
                    </a:p>
                  </a:txBody>
                  <a:tcPr marL="81598" marR="81598" marT="40799" marB="40799" anchor="ctr">
                    <a:lnL>
                      <a:noFill/>
                    </a:lnL>
                    <a:lnR>
                      <a:noFill/>
                    </a:lnR>
                    <a:lnT>
                      <a:noFill/>
                    </a:lnT>
                    <a:lnB>
                      <a:noFill/>
                    </a:lnB>
                    <a:solidFill>
                      <a:srgbClr val="92D050"/>
                    </a:solidFill>
                  </a:tcPr>
                </a:tc>
                <a:tc>
                  <a:txBody>
                    <a:bodyPr/>
                    <a:lstStyle/>
                    <a:p>
                      <a:pPr algn="ctr">
                        <a:lnSpc>
                          <a:spcPts val="1300"/>
                        </a:lnSpc>
                      </a:pPr>
                      <a:endParaRPr lang="zh-CN" altLang="en-US" sz="1200" dirty="0">
                        <a:effectLst/>
                      </a:endParaRP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2475444291"/>
                  </a:ext>
                </a:extLst>
              </a:tr>
              <a:tr h="232993">
                <a:tc>
                  <a:txBody>
                    <a:bodyPr/>
                    <a:lstStyle/>
                    <a:p>
                      <a:pPr algn="ctr">
                        <a:lnSpc>
                          <a:spcPts val="1300"/>
                        </a:lnSpc>
                      </a:pPr>
                      <a:r>
                        <a:rPr lang="en-US" altLang="zh-CN" sz="1200" dirty="0"/>
                        <a:t>12</a:t>
                      </a:r>
                    </a:p>
                  </a:txBody>
                  <a:tcPr marL="81598" marR="81598" marT="40799" marB="40799" anchor="ctr">
                    <a:lnL>
                      <a:noFill/>
                    </a:lnL>
                    <a:lnR>
                      <a:noFill/>
                    </a:lnR>
                    <a:lnT>
                      <a:noFill/>
                    </a:lnT>
                    <a:lnB>
                      <a:noFill/>
                    </a:lnB>
                    <a:solidFill>
                      <a:srgbClr val="FFFF99"/>
                    </a:solidFill>
                  </a:tcPr>
                </a:tc>
                <a:tc>
                  <a:txBody>
                    <a:bodyPr/>
                    <a:lstStyle/>
                    <a:p>
                      <a:pPr algn="ctr">
                        <a:lnSpc>
                          <a:spcPts val="1300"/>
                        </a:lnSpc>
                      </a:pPr>
                      <a:endParaRPr lang="zh-CN" altLang="en-US" sz="1200" dirty="0">
                        <a:effectLst/>
                      </a:endParaRPr>
                    </a:p>
                  </a:txBody>
                  <a:tcPr marL="81598" marR="81598" marT="40799" marB="40799" anchor="ctr">
                    <a:lnL>
                      <a:noFill/>
                    </a:lnL>
                    <a:lnR>
                      <a:noFill/>
                    </a:lnR>
                    <a:lnT>
                      <a:noFill/>
                    </a:lnT>
                    <a:lnB>
                      <a:noFill/>
                    </a:lnB>
                    <a:solidFill>
                      <a:srgbClr val="FFFF99"/>
                    </a:solidFill>
                  </a:tcPr>
                </a:tc>
                <a:extLst>
                  <a:ext uri="{0D108BD9-81ED-4DB2-BD59-A6C34878D82A}">
                    <a16:rowId xmlns:a16="http://schemas.microsoft.com/office/drawing/2014/main" xmlns="" val="1033886493"/>
                  </a:ext>
                </a:extLst>
              </a:tr>
              <a:tr h="248830">
                <a:tc>
                  <a:txBody>
                    <a:bodyPr/>
                    <a:lstStyle/>
                    <a:p>
                      <a:pPr algn="ctr">
                        <a:lnSpc>
                          <a:spcPts val="1300"/>
                        </a:lnSpc>
                      </a:pPr>
                      <a:r>
                        <a:rPr lang="en-US" altLang="zh-CN" sz="1200" dirty="0"/>
                        <a:t>13</a:t>
                      </a:r>
                    </a:p>
                  </a:txBody>
                  <a:tcPr marL="81598" marR="81598" marT="40799" marB="40799" anchor="ctr">
                    <a:lnL>
                      <a:noFill/>
                    </a:lnL>
                    <a:lnR>
                      <a:noFill/>
                    </a:lnR>
                    <a:lnT>
                      <a:noFill/>
                    </a:lnT>
                    <a:lnB>
                      <a:noFill/>
                    </a:lnB>
                    <a:solidFill>
                      <a:srgbClr val="92D050"/>
                    </a:solidFill>
                  </a:tcPr>
                </a:tc>
                <a:tc>
                  <a:txBody>
                    <a:bodyPr/>
                    <a:lstStyle/>
                    <a:p>
                      <a:pPr algn="ctr">
                        <a:lnSpc>
                          <a:spcPts val="1300"/>
                        </a:lnSpc>
                      </a:pPr>
                      <a:r>
                        <a:rPr lang="en-US" altLang="zh-CN" sz="1200" dirty="0">
                          <a:effectLst/>
                        </a:rPr>
                        <a:t>121</a:t>
                      </a:r>
                    </a:p>
                  </a:txBody>
                  <a:tcPr marL="81598" marR="81598" marT="40799" marB="40799" anchor="ctr">
                    <a:lnL>
                      <a:noFill/>
                    </a:lnL>
                    <a:lnR>
                      <a:noFill/>
                    </a:lnR>
                    <a:lnT>
                      <a:noFill/>
                    </a:lnT>
                    <a:lnB>
                      <a:noFill/>
                    </a:lnB>
                    <a:solidFill>
                      <a:srgbClr val="92D050"/>
                    </a:solidFill>
                  </a:tcPr>
                </a:tc>
                <a:extLst>
                  <a:ext uri="{0D108BD9-81ED-4DB2-BD59-A6C34878D82A}">
                    <a16:rowId xmlns:a16="http://schemas.microsoft.com/office/drawing/2014/main" xmlns="" val="1637958802"/>
                  </a:ext>
                </a:extLst>
              </a:tr>
            </a:tbl>
          </a:graphicData>
        </a:graphic>
      </p:graphicFrame>
      <p:sp>
        <p:nvSpPr>
          <p:cNvPr id="19" name="矩形 18"/>
          <p:cNvSpPr/>
          <p:nvPr/>
        </p:nvSpPr>
        <p:spPr>
          <a:xfrm>
            <a:off x="899592" y="5947767"/>
            <a:ext cx="8136904" cy="369332"/>
          </a:xfrm>
          <a:prstGeom prst="rect">
            <a:avLst/>
          </a:prstGeom>
        </p:spPr>
        <p:txBody>
          <a:bodyPr wrap="square">
            <a:spAutoFit/>
          </a:bodyPr>
          <a:lstStyle/>
          <a:p>
            <a:r>
              <a:rPr lang="en-US" altLang="zh-CN" sz="1600" b="1" dirty="0">
                <a:solidFill>
                  <a:srgbClr val="404040"/>
                </a:solidFill>
                <a:latin typeface="Times New Roman" panose="02020603050405020304" pitchFamily="18" charset="0"/>
                <a:ea typeface="仿宋" panose="02010609060101010101" pitchFamily="49" charset="-122"/>
              </a:rPr>
              <a:t>3</a:t>
            </a:r>
            <a:r>
              <a:rPr lang="zh-CN" altLang="en-US" sz="1600" b="1" dirty="0">
                <a:solidFill>
                  <a:srgbClr val="404040"/>
                </a:solidFill>
                <a:latin typeface="Times New Roman" panose="02020603050405020304" pitchFamily="18" charset="0"/>
                <a:ea typeface="仿宋" panose="02010609060101010101" pitchFamily="49" charset="-122"/>
              </a:rPr>
              <a:t>）选择排序算法，对每一个桶中元素进行排序，并移动回原始集合中，即排序完成</a:t>
            </a:r>
            <a:r>
              <a:rPr lang="zh-CN" altLang="en-US" dirty="0"/>
              <a:t>。</a:t>
            </a:r>
            <a:endParaRPr lang="zh-CN" altLang="en-US" b="1" dirty="0">
              <a:latin typeface="Times New Roman" panose="02020603050405020304" pitchFamily="18" charset="0"/>
              <a:ea typeface="仿宋" panose="02010609060101010101" pitchFamily="49" charset="-122"/>
            </a:endParaRPr>
          </a:p>
        </p:txBody>
      </p:sp>
      <p:grpSp>
        <p:nvGrpSpPr>
          <p:cNvPr id="20" name="组合 19"/>
          <p:cNvGrpSpPr/>
          <p:nvPr/>
        </p:nvGrpSpPr>
        <p:grpSpPr>
          <a:xfrm>
            <a:off x="-612577" y="146860"/>
            <a:ext cx="7920880" cy="632914"/>
            <a:chOff x="-187087" y="5146597"/>
            <a:chExt cx="7848872" cy="532600"/>
          </a:xfrm>
        </p:grpSpPr>
        <p:grpSp>
          <p:nvGrpSpPr>
            <p:cNvPr id="21" name="组合 20"/>
            <p:cNvGrpSpPr/>
            <p:nvPr/>
          </p:nvGrpSpPr>
          <p:grpSpPr>
            <a:xfrm>
              <a:off x="-187087" y="5146597"/>
              <a:ext cx="7848872" cy="532600"/>
              <a:chOff x="-247338" y="5770424"/>
              <a:chExt cx="8549038" cy="697426"/>
            </a:xfrm>
          </p:grpSpPr>
          <p:sp>
            <p:nvSpPr>
              <p:cNvPr id="23"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4" name="TextBox 6"/>
              <p:cNvSpPr txBox="1">
                <a:spLocks noChangeArrowheads="1"/>
              </p:cNvSpPr>
              <p:nvPr/>
            </p:nvSpPr>
            <p:spPr bwMode="auto">
              <a:xfrm>
                <a:off x="-247338" y="5770424"/>
                <a:ext cx="8549038" cy="64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11.7 </a:t>
                </a:r>
                <a:r>
                  <a:rPr lang="zh-CN" altLang="en-US" sz="3200" b="1" dirty="0">
                    <a:latin typeface="Times New Roman" pitchFamily="18" charset="0"/>
                    <a:ea typeface="黑体" pitchFamily="49" charset="-122"/>
                  </a:rPr>
                  <a:t>计数排序与桶排序</a:t>
                </a: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xmlns="" val="2216544204"/>
      </p:ext>
    </p:extLst>
  </p:cSld>
  <p:clrMapOvr>
    <a:masterClrMapping/>
  </p:clrMapOvr>
  <p:transition spd="slow" advClick="0">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59</a:t>
            </a:fld>
            <a:endParaRPr lang="zh-CN" altLang="en-US" dirty="0"/>
          </a:p>
        </p:txBody>
      </p:sp>
      <p:sp>
        <p:nvSpPr>
          <p:cNvPr id="5" name="矩形 4"/>
          <p:cNvSpPr/>
          <p:nvPr/>
        </p:nvSpPr>
        <p:spPr>
          <a:xfrm>
            <a:off x="689261" y="4923889"/>
            <a:ext cx="7837402" cy="430887"/>
          </a:xfrm>
          <a:prstGeom prst="rect">
            <a:avLst/>
          </a:prstGeom>
        </p:spPr>
        <p:txBody>
          <a:bodyPr wrap="none">
            <a:spAutoFit/>
          </a:bodyPr>
          <a:lstStyle/>
          <a:p>
            <a:pPr marL="285750" indent="-285750">
              <a:buClr>
                <a:srgbClr val="FF0000"/>
              </a:buClr>
              <a:buFont typeface="Wingdings" panose="05000000000000000000" pitchFamily="2" charset="2"/>
              <a:buChar char="n"/>
            </a:pPr>
            <a:r>
              <a:rPr lang="zh-CN" altLang="en-US" sz="2200" dirty="0">
                <a:solidFill>
                  <a:srgbClr val="FF0000"/>
                </a:solidFill>
                <a:latin typeface="-apple-system"/>
              </a:rPr>
              <a:t>桶排序与计数排序</a:t>
            </a:r>
            <a:r>
              <a:rPr lang="zh-CN" altLang="en-US" sz="2200" b="1" dirty="0">
                <a:solidFill>
                  <a:srgbClr val="333333"/>
                </a:solidFill>
                <a:latin typeface="Times New Roman" panose="02020603050405020304" pitchFamily="18" charset="0"/>
                <a:ea typeface="仿宋" panose="02010609060101010101" pitchFamily="49" charset="-122"/>
              </a:rPr>
              <a:t>适用于元素值分布较为集中的大数据序列</a:t>
            </a:r>
          </a:p>
        </p:txBody>
      </p:sp>
      <p:sp>
        <p:nvSpPr>
          <p:cNvPr id="7" name="AutoShape 2" descr="O(N)"/>
          <p:cNvSpPr>
            <a:spLocks noChangeAspect="1" noChangeArrowheads="1"/>
          </p:cNvSpPr>
          <p:nvPr/>
        </p:nvSpPr>
        <p:spPr bwMode="auto">
          <a:xfrm flipV="1">
            <a:off x="5472518" y="2144222"/>
            <a:ext cx="304800" cy="4571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595439" y="1854120"/>
            <a:ext cx="7931224" cy="1569660"/>
          </a:xfrm>
          <a:prstGeom prst="rect">
            <a:avLst/>
          </a:prstGeom>
        </p:spPr>
        <p:txBody>
          <a:bodyPr wrap="square">
            <a:spAutoFit/>
          </a:bodyPr>
          <a:lstStyle/>
          <a:p>
            <a:pPr marL="285750" indent="-285750">
              <a:buClr>
                <a:srgbClr val="FF0000"/>
              </a:buClr>
              <a:buFont typeface="Wingdings" panose="05000000000000000000" pitchFamily="2" charset="2"/>
              <a:buChar char="n"/>
            </a:pPr>
            <a:r>
              <a:rPr lang="zh-CN" altLang="en-US" sz="2200" b="1" dirty="0">
                <a:ea typeface="仿宋" panose="02010609060101010101" pitchFamily="49" charset="-122"/>
              </a:rPr>
              <a:t>时间复杂度： </a:t>
            </a:r>
            <a:r>
              <a:rPr lang="en-US" altLang="zh-CN" sz="2200" b="1" dirty="0">
                <a:solidFill>
                  <a:srgbClr val="0000FF"/>
                </a:solidFill>
                <a:ea typeface="仿宋" panose="02010609060101010101" pitchFamily="49" charset="-122"/>
              </a:rPr>
              <a:t>O(</a:t>
            </a:r>
            <a:r>
              <a:rPr lang="en-US" altLang="zh-CN" sz="2200" b="1" dirty="0" err="1">
                <a:solidFill>
                  <a:srgbClr val="0000FF"/>
                </a:solidFill>
                <a:ea typeface="仿宋" panose="02010609060101010101" pitchFamily="49" charset="-122"/>
              </a:rPr>
              <a:t>n+m</a:t>
            </a:r>
            <a:r>
              <a:rPr lang="en-US" altLang="zh-CN" sz="2200" b="1" dirty="0">
                <a:solidFill>
                  <a:srgbClr val="0000FF"/>
                </a:solidFill>
                <a:ea typeface="仿宋" panose="02010609060101010101" pitchFamily="49" charset="-122"/>
              </a:rPr>
              <a:t>*F(n/m))</a:t>
            </a:r>
            <a:endParaRPr lang="zh-CN" altLang="en-US" sz="2200" b="1" dirty="0">
              <a:solidFill>
                <a:srgbClr val="0000FF"/>
              </a:solidFill>
              <a:ea typeface="仿宋" panose="02010609060101010101" pitchFamily="49" charset="-122"/>
            </a:endParaRPr>
          </a:p>
          <a:p>
            <a:pPr marL="742950" lvl="1" indent="-285750">
              <a:buClr>
                <a:srgbClr val="FF0000"/>
              </a:buClr>
              <a:buFont typeface="Arial" panose="020B0604020202020204" pitchFamily="34" charset="0"/>
              <a:buChar char="•"/>
            </a:pPr>
            <a:r>
              <a:rPr lang="zh-CN" altLang="en-US" dirty="0">
                <a:ea typeface="仿宋" panose="02010609060101010101" pitchFamily="49" charset="-122"/>
              </a:rPr>
              <a:t>将待排序集合中元素移动到对应的桶中，复杂度为 </a:t>
            </a:r>
            <a:r>
              <a:rPr lang="en-US" altLang="zh-CN" dirty="0">
                <a:solidFill>
                  <a:srgbClr val="0000FF"/>
                </a:solidFill>
                <a:ea typeface="仿宋" panose="02010609060101010101" pitchFamily="49" charset="-122"/>
              </a:rPr>
              <a:t>O(n);</a:t>
            </a:r>
          </a:p>
          <a:p>
            <a:pPr marL="742950" lvl="1" indent="-285750">
              <a:buClr>
                <a:srgbClr val="FF0000"/>
              </a:buClr>
              <a:buFont typeface="Arial" panose="020B0604020202020204" pitchFamily="34" charset="0"/>
              <a:buChar char="•"/>
            </a:pPr>
            <a:r>
              <a:rPr lang="zh-CN" altLang="en-US" dirty="0">
                <a:ea typeface="仿宋" panose="02010609060101010101" pitchFamily="49" charset="-122"/>
              </a:rPr>
              <a:t>对每个桶中元素进行排序，并移动回初始集合中，若桶个数为 </a:t>
            </a:r>
            <a:r>
              <a:rPr lang="en-US" altLang="zh-CN" dirty="0">
                <a:ea typeface="仿宋" panose="02010609060101010101" pitchFamily="49" charset="-122"/>
              </a:rPr>
              <a:t>m</a:t>
            </a:r>
            <a:r>
              <a:rPr lang="zh-CN" altLang="en-US" dirty="0">
                <a:ea typeface="仿宋" panose="02010609060101010101" pitchFamily="49" charset="-122"/>
              </a:rPr>
              <a:t>，平均每个桶中元素个数为 </a:t>
            </a:r>
            <a:r>
              <a:rPr lang="en-US" altLang="zh-CN" dirty="0">
                <a:solidFill>
                  <a:srgbClr val="0000FF"/>
                </a:solidFill>
                <a:ea typeface="仿宋" panose="02010609060101010101" pitchFamily="49" charset="-122"/>
              </a:rPr>
              <a:t>O(n/m)</a:t>
            </a:r>
            <a:r>
              <a:rPr lang="zh-CN" altLang="en-US" dirty="0">
                <a:ea typeface="仿宋" panose="02010609060101010101" pitchFamily="49" charset="-122"/>
              </a:rPr>
              <a:t>，此时时间复杂度与选择的排序算法有关，记为</a:t>
            </a:r>
            <a:r>
              <a:rPr lang="en-US" altLang="zh-CN" dirty="0">
                <a:solidFill>
                  <a:srgbClr val="0000FF"/>
                </a:solidFill>
                <a:ea typeface="仿宋" panose="02010609060101010101" pitchFamily="49" charset="-122"/>
              </a:rPr>
              <a:t>O(F(n/m))</a:t>
            </a:r>
          </a:p>
        </p:txBody>
      </p:sp>
      <p:sp>
        <p:nvSpPr>
          <p:cNvPr id="12" name="矩形 11"/>
          <p:cNvSpPr/>
          <p:nvPr/>
        </p:nvSpPr>
        <p:spPr>
          <a:xfrm>
            <a:off x="679637" y="3648270"/>
            <a:ext cx="5088057" cy="430887"/>
          </a:xfrm>
          <a:prstGeom prst="rect">
            <a:avLst/>
          </a:prstGeom>
        </p:spPr>
        <p:txBody>
          <a:bodyPr wrap="square">
            <a:spAutoFit/>
          </a:bodyPr>
          <a:lstStyle/>
          <a:p>
            <a:pPr marL="285750" indent="-285750">
              <a:buClr>
                <a:srgbClr val="FF0000"/>
              </a:buClr>
              <a:buFont typeface="Wingdings" panose="05000000000000000000" pitchFamily="2" charset="2"/>
              <a:buChar char="n"/>
            </a:pPr>
            <a:r>
              <a:rPr lang="zh-CN" altLang="en-US" sz="2200" b="1" dirty="0">
                <a:ea typeface="仿宋" panose="02010609060101010101" pitchFamily="49" charset="-122"/>
              </a:rPr>
              <a:t>空间复杂度：</a:t>
            </a:r>
            <a:r>
              <a:rPr lang="en-US" altLang="zh-CN" sz="2200" b="1" dirty="0">
                <a:solidFill>
                  <a:srgbClr val="0000FF"/>
                </a:solidFill>
                <a:ea typeface="仿宋" panose="02010609060101010101" pitchFamily="49" charset="-122"/>
              </a:rPr>
              <a:t>O(</a:t>
            </a:r>
            <a:r>
              <a:rPr lang="en-US" altLang="zh-CN" sz="2200" b="1" dirty="0" err="1">
                <a:solidFill>
                  <a:srgbClr val="0000FF"/>
                </a:solidFill>
                <a:ea typeface="仿宋" panose="02010609060101010101" pitchFamily="49" charset="-122"/>
              </a:rPr>
              <a:t>n+m</a:t>
            </a:r>
            <a:r>
              <a:rPr lang="en-US" altLang="zh-CN" sz="2200" b="1" dirty="0">
                <a:solidFill>
                  <a:srgbClr val="0000FF"/>
                </a:solidFill>
                <a:ea typeface="仿宋" panose="02010609060101010101" pitchFamily="49" charset="-122"/>
              </a:rPr>
              <a:t>)</a:t>
            </a:r>
            <a:endParaRPr lang="zh-CN" altLang="en-US" sz="2200" b="1" dirty="0">
              <a:solidFill>
                <a:srgbClr val="0000FF"/>
              </a:solidFill>
              <a:ea typeface="仿宋" panose="02010609060101010101" pitchFamily="49" charset="-122"/>
            </a:endParaRPr>
          </a:p>
        </p:txBody>
      </p:sp>
      <p:sp>
        <p:nvSpPr>
          <p:cNvPr id="13" name="矩形 12"/>
          <p:cNvSpPr/>
          <p:nvPr/>
        </p:nvSpPr>
        <p:spPr>
          <a:xfrm>
            <a:off x="679637" y="4303647"/>
            <a:ext cx="2165978" cy="430887"/>
          </a:xfrm>
          <a:prstGeom prst="rect">
            <a:avLst/>
          </a:prstGeom>
        </p:spPr>
        <p:txBody>
          <a:bodyPr wrap="none">
            <a:spAutoFit/>
          </a:bodyPr>
          <a:lstStyle/>
          <a:p>
            <a:pPr marL="285750" indent="-285750">
              <a:buClr>
                <a:srgbClr val="FF0000"/>
              </a:buClr>
              <a:buFont typeface="Wingdings" panose="05000000000000000000" pitchFamily="2" charset="2"/>
              <a:buChar char="n"/>
            </a:pPr>
            <a:r>
              <a:rPr lang="zh-CN" altLang="en-US" sz="2200" b="1" dirty="0">
                <a:ea typeface="仿宋" panose="02010609060101010101" pitchFamily="49" charset="-122"/>
              </a:rPr>
              <a:t>桶排序是稳定</a:t>
            </a:r>
          </a:p>
        </p:txBody>
      </p:sp>
      <p:sp>
        <p:nvSpPr>
          <p:cNvPr id="14" name="矩形 13"/>
          <p:cNvSpPr/>
          <p:nvPr/>
        </p:nvSpPr>
        <p:spPr>
          <a:xfrm>
            <a:off x="706287" y="5617792"/>
            <a:ext cx="7920880" cy="769441"/>
          </a:xfrm>
          <a:prstGeom prst="rect">
            <a:avLst/>
          </a:prstGeom>
        </p:spPr>
        <p:txBody>
          <a:bodyPr wrap="square">
            <a:spAutoFit/>
          </a:bodyPr>
          <a:lstStyle/>
          <a:p>
            <a:pPr marL="285750" indent="-285750">
              <a:buClr>
                <a:srgbClr val="FF0000"/>
              </a:buClr>
              <a:buFont typeface="Wingdings" panose="05000000000000000000" pitchFamily="2" charset="2"/>
              <a:buChar char="n"/>
            </a:pPr>
            <a:r>
              <a:rPr lang="zh-CN" altLang="en-US" sz="2200" b="1" dirty="0">
                <a:solidFill>
                  <a:srgbClr val="333333"/>
                </a:solidFill>
                <a:latin typeface="Times New Roman" panose="02020603050405020304" pitchFamily="18" charset="0"/>
                <a:ea typeface="仿宋" panose="02010609060101010101" pitchFamily="49" charset="-122"/>
              </a:rPr>
              <a:t>桶排序也是基于分而治之的策略，可将数据进行分布式排序，充分发挥并行计算的优势。</a:t>
            </a:r>
            <a:endParaRPr lang="zh-CN" altLang="en-US" sz="2200" b="1" dirty="0">
              <a:latin typeface="Times New Roman" panose="02020603050405020304" pitchFamily="18" charset="0"/>
              <a:ea typeface="仿宋" panose="02010609060101010101" pitchFamily="49" charset="-122"/>
            </a:endParaRPr>
          </a:p>
        </p:txBody>
      </p:sp>
      <p:grpSp>
        <p:nvGrpSpPr>
          <p:cNvPr id="15" name="组合 14"/>
          <p:cNvGrpSpPr/>
          <p:nvPr/>
        </p:nvGrpSpPr>
        <p:grpSpPr>
          <a:xfrm>
            <a:off x="-612577" y="146860"/>
            <a:ext cx="7920880" cy="632914"/>
            <a:chOff x="-187087" y="5146597"/>
            <a:chExt cx="7848872" cy="532600"/>
          </a:xfrm>
        </p:grpSpPr>
        <p:grpSp>
          <p:nvGrpSpPr>
            <p:cNvPr id="16" name="组合 15"/>
            <p:cNvGrpSpPr/>
            <p:nvPr/>
          </p:nvGrpSpPr>
          <p:grpSpPr>
            <a:xfrm>
              <a:off x="-187087" y="5146597"/>
              <a:ext cx="7848872" cy="532600"/>
              <a:chOff x="-247338" y="5770424"/>
              <a:chExt cx="8549038" cy="697426"/>
            </a:xfrm>
          </p:grpSpPr>
          <p:sp>
            <p:nvSpPr>
              <p:cNvPr id="1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247338" y="5770424"/>
                <a:ext cx="8549038" cy="644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11.7 </a:t>
                </a:r>
                <a:r>
                  <a:rPr lang="zh-CN" altLang="en-US" sz="3200" b="1" dirty="0">
                    <a:latin typeface="Times New Roman" pitchFamily="18" charset="0"/>
                    <a:ea typeface="黑体" pitchFamily="49" charset="-122"/>
                  </a:rPr>
                  <a:t>计数排序与桶排序</a:t>
                </a:r>
              </a:p>
            </p:txBody>
          </p:sp>
        </p:grpSp>
        <p:pic>
          <p:nvPicPr>
            <p:cNvPr id="17" name="图片 1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
        <p:nvSpPr>
          <p:cNvPr id="20" name="矩形 19"/>
          <p:cNvSpPr/>
          <p:nvPr/>
        </p:nvSpPr>
        <p:spPr>
          <a:xfrm>
            <a:off x="457200" y="974865"/>
            <a:ext cx="3810659" cy="523220"/>
          </a:xfrm>
          <a:prstGeom prst="rect">
            <a:avLst/>
          </a:prstGeom>
        </p:spPr>
        <p:txBody>
          <a:bodyPr wrap="none">
            <a:spAutoFit/>
          </a:bodyPr>
          <a:lstStyle/>
          <a:p>
            <a:pPr eaLnBrk="1" hangingPunct="1">
              <a:buClr>
                <a:srgbClr val="FF0000"/>
              </a:buClr>
              <a:buFont typeface="Wingdings" panose="05000000000000000000" pitchFamily="2" charset="2"/>
              <a:buChar char="Ø"/>
            </a:pPr>
            <a:r>
              <a:rPr lang="zh-CN" altLang="en-US" sz="2800" b="1" dirty="0"/>
              <a:t>桶排序</a:t>
            </a:r>
            <a:r>
              <a:rPr lang="en-US" altLang="zh-CN" sz="2800" b="1" dirty="0"/>
              <a:t>(</a:t>
            </a:r>
            <a:r>
              <a:rPr lang="en-US" altLang="zh-CN" sz="2800" b="1" dirty="0">
                <a:solidFill>
                  <a:srgbClr val="0000FF"/>
                </a:solidFill>
              </a:rPr>
              <a:t>Bucket Sort</a:t>
            </a:r>
            <a:r>
              <a:rPr lang="en-US" altLang="zh-CN" sz="2800" b="1" dirty="0"/>
              <a:t>)</a:t>
            </a:r>
          </a:p>
        </p:txBody>
      </p:sp>
    </p:spTree>
    <p:extLst>
      <p:ext uri="{BB962C8B-B14F-4D97-AF65-F5344CB8AC3E}">
        <p14:creationId xmlns:p14="http://schemas.microsoft.com/office/powerpoint/2010/main" xmlns="" val="2631709534"/>
      </p:ext>
    </p:extLst>
  </p:cSld>
  <p:clrMapOvr>
    <a:masterClrMapping/>
  </p:clrMapOvr>
  <p:transition spd="slow" advClick="0">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Rectangle 3"/>
          <p:cNvSpPr txBox="1">
            <a:spLocks noChangeArrowheads="1"/>
          </p:cNvSpPr>
          <p:nvPr/>
        </p:nvSpPr>
        <p:spPr bwMode="auto">
          <a:xfrm>
            <a:off x="537018" y="935894"/>
            <a:ext cx="6911975" cy="4897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Ø"/>
              <a:defRPr/>
            </a:pPr>
            <a:r>
              <a:rPr lang="zh-CN" altLang="en-US" sz="2800" b="1" dirty="0"/>
              <a:t>基本方法：</a:t>
            </a:r>
          </a:p>
          <a:p>
            <a:pPr lvl="1">
              <a:buClr>
                <a:srgbClr val="FF0000"/>
              </a:buClr>
              <a:defRPr/>
            </a:pPr>
            <a:r>
              <a:rPr lang="zh-CN" altLang="en-US" sz="2400" b="1" dirty="0"/>
              <a:t>插入方法</a:t>
            </a:r>
            <a:r>
              <a:rPr lang="en-US" altLang="zh-CN" sz="2400" b="1" dirty="0"/>
              <a:t>(</a:t>
            </a:r>
            <a:r>
              <a:rPr lang="en-US" altLang="zh-CN" sz="2400" b="1" dirty="0">
                <a:solidFill>
                  <a:srgbClr val="0000FF"/>
                </a:solidFill>
              </a:rPr>
              <a:t>Inserting Method</a:t>
            </a:r>
            <a:r>
              <a:rPr lang="en-US" altLang="zh-CN" sz="2400" b="1" dirty="0"/>
              <a:t>)</a:t>
            </a:r>
            <a:endParaRPr lang="zh-CN" altLang="en-US" sz="2400" b="1" dirty="0"/>
          </a:p>
          <a:p>
            <a:pPr lvl="1">
              <a:buClr>
                <a:srgbClr val="FF0000"/>
              </a:buClr>
              <a:defRPr/>
            </a:pPr>
            <a:r>
              <a:rPr lang="zh-CN" altLang="en-US" sz="2400" b="1" dirty="0"/>
              <a:t>交换方法</a:t>
            </a:r>
            <a:r>
              <a:rPr lang="en-US" altLang="zh-CN" sz="2400" b="1" dirty="0"/>
              <a:t>(</a:t>
            </a:r>
            <a:r>
              <a:rPr lang="en-US" altLang="zh-CN" sz="2400" b="1" dirty="0">
                <a:solidFill>
                  <a:srgbClr val="0000FF"/>
                </a:solidFill>
              </a:rPr>
              <a:t>Exchanging Method</a:t>
            </a:r>
            <a:r>
              <a:rPr lang="en-US" altLang="zh-CN" sz="2400" b="1" dirty="0"/>
              <a:t>)</a:t>
            </a:r>
            <a:endParaRPr lang="zh-CN" altLang="en-US" sz="2400" b="1" dirty="0"/>
          </a:p>
          <a:p>
            <a:pPr lvl="1">
              <a:buClr>
                <a:srgbClr val="FF0000"/>
              </a:buClr>
              <a:defRPr/>
            </a:pPr>
            <a:r>
              <a:rPr lang="zh-CN" altLang="en-US" sz="2400" b="1" dirty="0"/>
              <a:t>选择方法</a:t>
            </a:r>
            <a:r>
              <a:rPr lang="en-US" altLang="zh-CN" sz="2400" b="1" dirty="0"/>
              <a:t>(</a:t>
            </a:r>
            <a:r>
              <a:rPr lang="en-US" altLang="zh-CN" sz="2400" b="1" dirty="0">
                <a:solidFill>
                  <a:srgbClr val="0000FF"/>
                </a:solidFill>
              </a:rPr>
              <a:t>Selection Method</a:t>
            </a:r>
            <a:r>
              <a:rPr lang="en-US" altLang="zh-CN" sz="2400" b="1" dirty="0"/>
              <a:t>)</a:t>
            </a:r>
            <a:endParaRPr lang="zh-CN" altLang="en-US" sz="2400" b="1" dirty="0"/>
          </a:p>
          <a:p>
            <a:pPr lvl="1">
              <a:buClr>
                <a:srgbClr val="FF0000"/>
              </a:buClr>
              <a:defRPr/>
            </a:pPr>
            <a:r>
              <a:rPr lang="zh-CN" altLang="en-US" sz="2400" b="1" dirty="0"/>
              <a:t>归并方法</a:t>
            </a:r>
            <a:r>
              <a:rPr lang="en-US" altLang="zh-CN" sz="2400" b="1" dirty="0"/>
              <a:t>(</a:t>
            </a:r>
            <a:r>
              <a:rPr lang="en-US" altLang="zh-CN" sz="2400" b="1" dirty="0">
                <a:solidFill>
                  <a:srgbClr val="0000FF"/>
                </a:solidFill>
              </a:rPr>
              <a:t>Merging Method</a:t>
            </a:r>
            <a:r>
              <a:rPr lang="en-US" altLang="zh-CN" sz="2400" b="1" dirty="0"/>
              <a:t>)</a:t>
            </a:r>
            <a:endParaRPr lang="zh-CN" altLang="en-US" sz="2400" b="1" dirty="0"/>
          </a:p>
          <a:p>
            <a:pPr lvl="1">
              <a:buClr>
                <a:srgbClr val="FF0000"/>
              </a:buClr>
              <a:defRPr/>
            </a:pPr>
            <a:r>
              <a:rPr lang="zh-CN" altLang="en-US" sz="2400" b="1" dirty="0"/>
              <a:t>基数方法</a:t>
            </a:r>
            <a:r>
              <a:rPr lang="en-US" altLang="zh-CN" sz="2400" b="1" dirty="0"/>
              <a:t>(</a:t>
            </a:r>
            <a:r>
              <a:rPr lang="en-US" altLang="zh-CN" sz="2400" b="1" dirty="0">
                <a:solidFill>
                  <a:srgbClr val="0000FF"/>
                </a:solidFill>
              </a:rPr>
              <a:t>Radix Method</a:t>
            </a:r>
            <a:r>
              <a:rPr lang="en-US" altLang="zh-CN" sz="2400" b="1" dirty="0"/>
              <a:t>)</a:t>
            </a:r>
          </a:p>
          <a:p>
            <a:pPr marL="457200" lvl="1" indent="0">
              <a:buClr>
                <a:srgbClr val="FF0000"/>
              </a:buClr>
              <a:buNone/>
              <a:defRPr/>
            </a:pPr>
            <a:endParaRPr lang="zh-CN" altLang="en-US" sz="2400" b="1" dirty="0"/>
          </a:p>
          <a:p>
            <a:pPr>
              <a:buClr>
                <a:srgbClr val="FF0000"/>
              </a:buClr>
              <a:buFont typeface="Wingdings" panose="05000000000000000000" pitchFamily="2" charset="2"/>
              <a:buChar char="Ø"/>
              <a:defRPr/>
            </a:pPr>
            <a:r>
              <a:rPr lang="zh-CN" altLang="en-US" sz="2800" b="1" dirty="0"/>
              <a:t>评价指标：</a:t>
            </a:r>
          </a:p>
          <a:p>
            <a:pPr lvl="1">
              <a:buClr>
                <a:srgbClr val="FF0000"/>
              </a:buClr>
              <a:defRPr/>
            </a:pPr>
            <a:r>
              <a:rPr lang="zh-CN" altLang="en-US" sz="2400" b="1" dirty="0"/>
              <a:t>时间：比较</a:t>
            </a:r>
            <a:r>
              <a:rPr lang="en-US" altLang="zh-CN" sz="2400" b="1" dirty="0"/>
              <a:t>/</a:t>
            </a:r>
            <a:r>
              <a:rPr lang="zh-CN" altLang="en-US" sz="2400" b="1" dirty="0"/>
              <a:t>移动</a:t>
            </a:r>
            <a:r>
              <a:rPr lang="en-US" altLang="zh-CN" sz="2400" b="1" dirty="0"/>
              <a:t>/</a:t>
            </a:r>
            <a:r>
              <a:rPr lang="zh-CN" altLang="en-US" sz="2400" b="1" dirty="0"/>
              <a:t>交换元素的次数</a:t>
            </a:r>
          </a:p>
          <a:p>
            <a:pPr lvl="1">
              <a:buClr>
                <a:srgbClr val="FF0000"/>
              </a:buClr>
              <a:defRPr/>
            </a:pPr>
            <a:r>
              <a:rPr lang="zh-CN" altLang="en-US" sz="2400" b="1" dirty="0">
                <a:latin typeface="CG Times" charset="0"/>
              </a:rPr>
              <a:t>空间：辅助空间</a:t>
            </a:r>
          </a:p>
        </p:txBody>
      </p:sp>
      <p:grpSp>
        <p:nvGrpSpPr>
          <p:cNvPr id="11" name="组合 10"/>
          <p:cNvGrpSpPr/>
          <p:nvPr/>
        </p:nvGrpSpPr>
        <p:grpSpPr>
          <a:xfrm>
            <a:off x="268844" y="95357"/>
            <a:ext cx="4231148" cy="684042"/>
            <a:chOff x="683568" y="1326432"/>
            <a:chExt cx="4231148" cy="684042"/>
          </a:xfrm>
        </p:grpSpPr>
        <p:sp>
          <p:nvSpPr>
            <p:cNvPr id="12" name="TextBox 6"/>
            <p:cNvSpPr txBox="1">
              <a:spLocks noChangeArrowheads="1"/>
            </p:cNvSpPr>
            <p:nvPr/>
          </p:nvSpPr>
          <p:spPr bwMode="auto">
            <a:xfrm>
              <a:off x="683568" y="1326432"/>
              <a:ext cx="4231148"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11.1 </a:t>
              </a:r>
              <a:r>
                <a:rPr lang="zh-CN" altLang="en-US" sz="3600" b="1" dirty="0">
                  <a:latin typeface="黑体" pitchFamily="49" charset="-122"/>
                  <a:ea typeface="黑体" pitchFamily="49" charset="-122"/>
                </a:rPr>
                <a:t>引言</a:t>
              </a:r>
            </a:p>
          </p:txBody>
        </p:sp>
        <p:grpSp>
          <p:nvGrpSpPr>
            <p:cNvPr id="13" name="组合 12"/>
            <p:cNvGrpSpPr/>
            <p:nvPr/>
          </p:nvGrpSpPr>
          <p:grpSpPr>
            <a:xfrm>
              <a:off x="958665" y="1327471"/>
              <a:ext cx="842977" cy="683003"/>
              <a:chOff x="958665" y="1327471"/>
              <a:chExt cx="842977" cy="683003"/>
            </a:xfrm>
          </p:grpSpPr>
          <p:sp>
            <p:nvSpPr>
              <p:cNvPr id="14"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5" name="图片 14"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xmlns="" val="7752103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29E9501-12B1-43CF-84C3-BC4EF7B23438}" type="slidenum">
              <a:rPr lang="zh-CN" altLang="en-US">
                <a:latin typeface="Verdana" panose="020B0604030504040204" pitchFamily="34" charset="0"/>
                <a:ea typeface="宋体" panose="02010600030101010101" pitchFamily="2" charset="-122"/>
              </a:rPr>
              <a:pPr/>
              <a:t>60</a:t>
            </a:fld>
            <a:endParaRPr lang="en-US" altLang="zh-CN">
              <a:latin typeface="Verdana" panose="020B0604030504040204" pitchFamily="34" charset="0"/>
              <a:ea typeface="宋体" panose="02010600030101010101" pitchFamily="2" charset="-122"/>
            </a:endParaRPr>
          </a:p>
        </p:txBody>
      </p:sp>
      <p:sp>
        <p:nvSpPr>
          <p:cNvPr id="53252" name="Rectangle 5"/>
          <p:cNvSpPr>
            <a:spLocks noChangeArrowheads="1"/>
          </p:cNvSpPr>
          <p:nvPr/>
        </p:nvSpPr>
        <p:spPr bwMode="auto">
          <a:xfrm>
            <a:off x="508558" y="952720"/>
            <a:ext cx="586963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排序算法时间、空间复杂度小结：</a:t>
            </a:r>
          </a:p>
        </p:txBody>
      </p:sp>
      <p:grpSp>
        <p:nvGrpSpPr>
          <p:cNvPr id="8" name="组合 7"/>
          <p:cNvGrpSpPr/>
          <p:nvPr/>
        </p:nvGrpSpPr>
        <p:grpSpPr>
          <a:xfrm>
            <a:off x="508558" y="157259"/>
            <a:ext cx="7111442" cy="751461"/>
            <a:chOff x="967710" y="5042189"/>
            <a:chExt cx="7337768" cy="765718"/>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967710" y="5042190"/>
              <a:ext cx="7337768"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11.6 </a:t>
              </a:r>
              <a:r>
                <a:rPr lang="zh-CN" altLang="en-US" sz="3200" b="1" dirty="0">
                  <a:latin typeface="Times New Roman" pitchFamily="18" charset="0"/>
                  <a:ea typeface="黑体" pitchFamily="49" charset="-122"/>
                </a:rPr>
                <a:t>多关键字排序与基数排序</a:t>
              </a:r>
            </a:p>
          </p:txBody>
        </p:sp>
        <p:pic>
          <p:nvPicPr>
            <p:cNvPr id="11" name="图片 10"/>
            <p:cNvPicPr>
              <a:picLocks noChangeAspect="1"/>
            </p:cNvPicPr>
            <p:nvPr/>
          </p:nvPicPr>
          <p:blipFill>
            <a:blip r:embed="rId2" cstate="print"/>
            <a:stretch>
              <a:fillRect/>
            </a:stretch>
          </p:blipFill>
          <p:spPr>
            <a:xfrm>
              <a:off x="1199659" y="5205012"/>
              <a:ext cx="420013" cy="322083"/>
            </a:xfrm>
            <a:prstGeom prst="rect">
              <a:avLst/>
            </a:prstGeom>
          </p:spPr>
        </p:pic>
      </p:grpSp>
      <p:graphicFrame>
        <p:nvGraphicFramePr>
          <p:cNvPr id="3" name="表格 2"/>
          <p:cNvGraphicFramePr>
            <a:graphicFrameLocks noGrp="1"/>
          </p:cNvGraphicFramePr>
          <p:nvPr>
            <p:extLst>
              <p:ext uri="{D42A27DB-BD31-4B8C-83A1-F6EECF244321}">
                <p14:modId xmlns:p14="http://schemas.microsoft.com/office/powerpoint/2010/main" xmlns="" val="2558917350"/>
              </p:ext>
            </p:extLst>
          </p:nvPr>
        </p:nvGraphicFramePr>
        <p:xfrm>
          <a:off x="531369" y="1458385"/>
          <a:ext cx="8261361" cy="4405822"/>
        </p:xfrm>
        <a:graphic>
          <a:graphicData uri="http://schemas.openxmlformats.org/drawingml/2006/table">
            <a:tbl>
              <a:tblPr firstRow="1" firstCol="1" bandRow="1">
                <a:tableStyleId>{5C22544A-7EE6-4342-B048-85BDC9FD1C3A}</a:tableStyleId>
              </a:tblPr>
              <a:tblGrid>
                <a:gridCol w="1032670">
                  <a:extLst>
                    <a:ext uri="{9D8B030D-6E8A-4147-A177-3AD203B41FA5}">
                      <a16:colId xmlns:a16="http://schemas.microsoft.com/office/drawing/2014/main" xmlns="" val="3678984363"/>
                    </a:ext>
                  </a:extLst>
                </a:gridCol>
                <a:gridCol w="1032670">
                  <a:extLst>
                    <a:ext uri="{9D8B030D-6E8A-4147-A177-3AD203B41FA5}">
                      <a16:colId xmlns:a16="http://schemas.microsoft.com/office/drawing/2014/main" xmlns="" val="531733182"/>
                    </a:ext>
                  </a:extLst>
                </a:gridCol>
                <a:gridCol w="1032670">
                  <a:extLst>
                    <a:ext uri="{9D8B030D-6E8A-4147-A177-3AD203B41FA5}">
                      <a16:colId xmlns:a16="http://schemas.microsoft.com/office/drawing/2014/main" xmlns="" val="2255531908"/>
                    </a:ext>
                  </a:extLst>
                </a:gridCol>
                <a:gridCol w="1032670">
                  <a:extLst>
                    <a:ext uri="{9D8B030D-6E8A-4147-A177-3AD203B41FA5}">
                      <a16:colId xmlns:a16="http://schemas.microsoft.com/office/drawing/2014/main" xmlns="" val="8773392"/>
                    </a:ext>
                  </a:extLst>
                </a:gridCol>
                <a:gridCol w="1032670">
                  <a:extLst>
                    <a:ext uri="{9D8B030D-6E8A-4147-A177-3AD203B41FA5}">
                      <a16:colId xmlns:a16="http://schemas.microsoft.com/office/drawing/2014/main" xmlns="" val="3690586558"/>
                    </a:ext>
                  </a:extLst>
                </a:gridCol>
                <a:gridCol w="1175400">
                  <a:extLst>
                    <a:ext uri="{9D8B030D-6E8A-4147-A177-3AD203B41FA5}">
                      <a16:colId xmlns:a16="http://schemas.microsoft.com/office/drawing/2014/main" xmlns="" val="1626211912"/>
                    </a:ext>
                  </a:extLst>
                </a:gridCol>
                <a:gridCol w="889941">
                  <a:extLst>
                    <a:ext uri="{9D8B030D-6E8A-4147-A177-3AD203B41FA5}">
                      <a16:colId xmlns:a16="http://schemas.microsoft.com/office/drawing/2014/main" xmlns="" val="258379978"/>
                    </a:ext>
                  </a:extLst>
                </a:gridCol>
                <a:gridCol w="1032670">
                  <a:extLst>
                    <a:ext uri="{9D8B030D-6E8A-4147-A177-3AD203B41FA5}">
                      <a16:colId xmlns:a16="http://schemas.microsoft.com/office/drawing/2014/main" xmlns="" val="4203037743"/>
                    </a:ext>
                  </a:extLst>
                </a:gridCol>
              </a:tblGrid>
              <a:tr h="225971">
                <a:tc rowSpan="2">
                  <a:txBody>
                    <a:bodyPr/>
                    <a:lstStyle/>
                    <a:p>
                      <a:pPr algn="ctr">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类别</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rowSpan="2">
                  <a:txBody>
                    <a:bodyPr/>
                    <a:lstStyle/>
                    <a:p>
                      <a:pPr algn="ctr">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排序方法</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gridSpan="3">
                  <a:txBody>
                    <a:bodyPr/>
                    <a:lstStyle/>
                    <a:p>
                      <a:pPr algn="ctr">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时间复杂度</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空间复杂度</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rowSpan="2">
                  <a:txBody>
                    <a:bodyPr/>
                    <a:lstStyle/>
                    <a:p>
                      <a:pPr algn="ctr">
                        <a:spcAft>
                          <a:spcPts val="0"/>
                        </a:spcAft>
                      </a:pPr>
                      <a:r>
                        <a:rPr lang="en-US" sz="1400" b="1" kern="100" dirty="0">
                          <a:solidFill>
                            <a:srgbClr val="0000FF"/>
                          </a:solidFill>
                          <a:effectLst/>
                          <a:latin typeface="Times New Roman" panose="02020603050405020304" pitchFamily="18" charset="0"/>
                          <a:ea typeface="仿宋" panose="02010609060101010101" pitchFamily="49" charset="-122"/>
                        </a:rPr>
                        <a:t> </a:t>
                      </a:r>
                      <a:endParaRPr lang="zh-CN" sz="1400" b="1" kern="100" dirty="0">
                        <a:solidFill>
                          <a:srgbClr val="0000FF"/>
                        </a:solidFill>
                        <a:effectLst/>
                        <a:latin typeface="Times New Roman" panose="02020603050405020304" pitchFamily="18" charset="0"/>
                        <a:ea typeface="仿宋" panose="02010609060101010101" pitchFamily="49" charset="-122"/>
                      </a:endParaRPr>
                    </a:p>
                    <a:p>
                      <a:pPr algn="ctr">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稳定性</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solidFill>
                            <a:srgbClr val="0000FF"/>
                          </a:solidFill>
                          <a:effectLst/>
                          <a:latin typeface="Times New Roman" panose="02020603050405020304" pitchFamily="18" charset="0"/>
                          <a:ea typeface="仿宋" panose="02010609060101010101" pitchFamily="49" charset="-122"/>
                        </a:rPr>
                        <a:t> </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3577861791"/>
                  </a:ext>
                </a:extLst>
              </a:tr>
              <a:tr h="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600" b="1" kern="100" dirty="0">
                          <a:solidFill>
                            <a:schemeClr val="tx1"/>
                          </a:solidFill>
                          <a:effectLst/>
                          <a:latin typeface="Times New Roman" panose="02020603050405020304" pitchFamily="18" charset="0"/>
                          <a:ea typeface="仿宋" panose="02010609060101010101" pitchFamily="49" charset="-122"/>
                        </a:rPr>
                        <a:t>平均情况</a:t>
                      </a:r>
                      <a:endParaRPr lang="zh-CN" sz="16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zh-CN" sz="1600" b="1" kern="100" dirty="0">
                          <a:solidFill>
                            <a:schemeClr val="tx1"/>
                          </a:solidFill>
                          <a:effectLst/>
                          <a:latin typeface="Times New Roman" panose="02020603050405020304" pitchFamily="18" charset="0"/>
                          <a:ea typeface="仿宋" panose="02010609060101010101" pitchFamily="49" charset="-122"/>
                        </a:rPr>
                        <a:t>最好情况</a:t>
                      </a:r>
                      <a:endParaRPr lang="zh-CN" sz="16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zh-CN" sz="1600" b="1" kern="100" dirty="0">
                          <a:solidFill>
                            <a:schemeClr val="tx1"/>
                          </a:solidFill>
                          <a:effectLst/>
                          <a:latin typeface="Times New Roman" panose="02020603050405020304" pitchFamily="18" charset="0"/>
                          <a:ea typeface="仿宋" panose="02010609060101010101" pitchFamily="49" charset="-122"/>
                        </a:rPr>
                        <a:t>最坏情况</a:t>
                      </a:r>
                      <a:endParaRPr lang="zh-CN" sz="16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zh-CN" sz="1600" b="1" kern="100" dirty="0">
                          <a:solidFill>
                            <a:schemeClr val="tx1"/>
                          </a:solidFill>
                          <a:effectLst/>
                          <a:latin typeface="Times New Roman" panose="02020603050405020304" pitchFamily="18" charset="0"/>
                          <a:ea typeface="仿宋" panose="02010609060101010101" pitchFamily="49" charset="-122"/>
                        </a:rPr>
                        <a:t>辅助存储</a:t>
                      </a:r>
                      <a:endParaRPr lang="zh-CN" sz="16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vMerge="1">
                  <a:txBody>
                    <a:bodyPr/>
                    <a:lstStyle/>
                    <a:p>
                      <a:endParaRPr lang="zh-CN" altLang="en-US"/>
                    </a:p>
                  </a:txBody>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 </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929552134"/>
                  </a:ext>
                </a:extLst>
              </a:tr>
              <a:tr h="265003">
                <a:tc rowSpan="2">
                  <a:txBody>
                    <a:bodyPr/>
                    <a:lstStyle/>
                    <a:p>
                      <a:pPr algn="just">
                        <a:spcAft>
                          <a:spcPts val="0"/>
                        </a:spcAft>
                      </a:pPr>
                      <a:r>
                        <a:rPr lang="zh-CN" sz="1400" b="1" kern="100" dirty="0">
                          <a:solidFill>
                            <a:schemeClr val="tx1"/>
                          </a:solidFill>
                          <a:effectLst/>
                          <a:latin typeface="Times New Roman" panose="02020603050405020304" pitchFamily="18" charset="0"/>
                          <a:ea typeface="仿宋" panose="02010609060101010101" pitchFamily="49" charset="-122"/>
                        </a:rPr>
                        <a:t>插入</a:t>
                      </a:r>
                    </a:p>
                    <a:p>
                      <a:pPr algn="just">
                        <a:spcAft>
                          <a:spcPts val="0"/>
                        </a:spcAft>
                      </a:pPr>
                      <a:r>
                        <a:rPr lang="zh-CN" sz="1400" b="1" kern="100" dirty="0">
                          <a:solidFill>
                            <a:schemeClr val="tx1"/>
                          </a:solidFill>
                          <a:effectLst/>
                          <a:latin typeface="Times New Roman" panose="02020603050405020304" pitchFamily="18" charset="0"/>
                          <a:ea typeface="仿宋" panose="02010609060101010101" pitchFamily="49" charset="-122"/>
                        </a:rPr>
                        <a:t>排序</a:t>
                      </a:r>
                      <a:endParaRPr lang="zh-CN" sz="14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dirty="0">
                          <a:solidFill>
                            <a:schemeClr val="tx1"/>
                          </a:solidFill>
                          <a:effectLst/>
                          <a:latin typeface="Times New Roman" panose="02020603050405020304" pitchFamily="18" charset="0"/>
                          <a:ea typeface="仿宋" panose="02010609060101010101" pitchFamily="49" charset="-122"/>
                        </a:rPr>
                        <a:t>直接插入</a:t>
                      </a:r>
                      <a:endParaRPr lang="zh-CN" sz="14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2726057933"/>
                  </a:ext>
                </a:extLst>
              </a:tr>
              <a:tr h="265003">
                <a:tc vMerge="1">
                  <a:txBody>
                    <a:bodyPr/>
                    <a:lstStyle/>
                    <a:p>
                      <a:endParaRPr lang="zh-CN" altLang="en-US"/>
                    </a:p>
                  </a:txBody>
                  <a:tcPr/>
                </a:tc>
                <a:tc>
                  <a:txBody>
                    <a:bodyPr/>
                    <a:lstStyle/>
                    <a:p>
                      <a:pPr algn="just">
                        <a:spcAft>
                          <a:spcPts val="0"/>
                        </a:spcAft>
                      </a:pPr>
                      <a:r>
                        <a:rPr lang="zh-CN" sz="1400" b="1" kern="100" dirty="0">
                          <a:solidFill>
                            <a:schemeClr val="tx1"/>
                          </a:solidFill>
                          <a:effectLst/>
                          <a:latin typeface="Times New Roman" panose="02020603050405020304" pitchFamily="18" charset="0"/>
                          <a:ea typeface="仿宋" panose="02010609060101010101" pitchFamily="49" charset="-122"/>
                        </a:rPr>
                        <a:t>希尔排序</a:t>
                      </a:r>
                      <a:endParaRPr lang="zh-CN" sz="1400" b="1" kern="100" dirty="0">
                        <a:solidFill>
                          <a:schemeClr val="tx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不稳定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2774321473"/>
                  </a:ext>
                </a:extLst>
              </a:tr>
              <a:tr h="265003">
                <a:tc rowSpan="2">
                  <a:txBody>
                    <a:bodyPr/>
                    <a:lstStyle/>
                    <a:p>
                      <a:pPr algn="just">
                        <a:spcAft>
                          <a:spcPts val="0"/>
                        </a:spcAft>
                      </a:pPr>
                      <a:r>
                        <a:rPr lang="zh-CN" sz="1400" b="1" kern="100" dirty="0">
                          <a:solidFill>
                            <a:schemeClr val="accent6">
                              <a:lumMod val="75000"/>
                            </a:schemeClr>
                          </a:solidFill>
                          <a:effectLst/>
                          <a:latin typeface="Times New Roman" panose="02020603050405020304" pitchFamily="18" charset="0"/>
                          <a:ea typeface="仿宋" panose="02010609060101010101" pitchFamily="49" charset="-122"/>
                        </a:rPr>
                        <a:t>交换</a:t>
                      </a:r>
                    </a:p>
                    <a:p>
                      <a:pPr algn="just">
                        <a:spcAft>
                          <a:spcPts val="0"/>
                        </a:spcAft>
                      </a:pPr>
                      <a:r>
                        <a:rPr lang="zh-CN" sz="1400" b="1" kern="100" dirty="0">
                          <a:solidFill>
                            <a:schemeClr val="accent6">
                              <a:lumMod val="75000"/>
                            </a:schemeClr>
                          </a:solidFill>
                          <a:effectLst/>
                          <a:latin typeface="Times New Roman" panose="02020603050405020304" pitchFamily="18" charset="0"/>
                          <a:ea typeface="仿宋" panose="02010609060101010101" pitchFamily="49" charset="-122"/>
                        </a:rPr>
                        <a:t>排序</a:t>
                      </a:r>
                      <a:endParaRPr lang="zh-CN" sz="1400" b="1" kern="100" dirty="0">
                        <a:solidFill>
                          <a:schemeClr val="accent6">
                            <a:lumMod val="75000"/>
                          </a:schemeClr>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dirty="0">
                          <a:solidFill>
                            <a:schemeClr val="accent6">
                              <a:lumMod val="75000"/>
                            </a:schemeClr>
                          </a:solidFill>
                          <a:effectLst/>
                          <a:latin typeface="Times New Roman" panose="02020603050405020304" pitchFamily="18" charset="0"/>
                          <a:ea typeface="仿宋" panose="02010609060101010101" pitchFamily="49" charset="-122"/>
                        </a:rPr>
                        <a:t>冒泡排序</a:t>
                      </a:r>
                      <a:endParaRPr lang="zh-CN" sz="1400" b="1" kern="100" dirty="0">
                        <a:solidFill>
                          <a:schemeClr val="accent6">
                            <a:lumMod val="75000"/>
                          </a:schemeClr>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O(n)</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4064139250"/>
                  </a:ext>
                </a:extLst>
              </a:tr>
              <a:tr h="265003">
                <a:tc vMerge="1">
                  <a:txBody>
                    <a:bodyPr/>
                    <a:lstStyle/>
                    <a:p>
                      <a:endParaRPr lang="zh-CN" altLang="en-US"/>
                    </a:p>
                  </a:txBody>
                  <a:tcPr/>
                </a:tc>
                <a:tc>
                  <a:txBody>
                    <a:bodyPr/>
                    <a:lstStyle/>
                    <a:p>
                      <a:pPr algn="just">
                        <a:spcAft>
                          <a:spcPts val="0"/>
                        </a:spcAft>
                      </a:pPr>
                      <a:r>
                        <a:rPr lang="zh-CN" sz="1400" b="1" kern="100" dirty="0">
                          <a:solidFill>
                            <a:schemeClr val="accent6">
                              <a:lumMod val="75000"/>
                            </a:schemeClr>
                          </a:solidFill>
                          <a:effectLst/>
                          <a:latin typeface="Times New Roman" panose="02020603050405020304" pitchFamily="18" charset="0"/>
                          <a:ea typeface="仿宋" panose="02010609060101010101" pitchFamily="49" charset="-122"/>
                        </a:rPr>
                        <a:t>快速排序</a:t>
                      </a:r>
                      <a:endParaRPr lang="zh-CN" sz="1400" b="1" kern="100" dirty="0">
                        <a:solidFill>
                          <a:schemeClr val="accent6">
                            <a:lumMod val="75000"/>
                          </a:schemeClr>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O(nlog</a:t>
                      </a:r>
                      <a:r>
                        <a:rPr lang="en-US" sz="1400" b="1" kern="100" baseline="-25000" dirty="0">
                          <a:effectLst/>
                          <a:latin typeface="Times New Roman" panose="02020603050405020304" pitchFamily="18" charset="0"/>
                          <a:ea typeface="仿宋" panose="02010609060101010101" pitchFamily="49" charset="-122"/>
                        </a:rPr>
                        <a:t>2</a:t>
                      </a:r>
                      <a:r>
                        <a:rPr lang="en-US" sz="1400" b="1" kern="100" dirty="0">
                          <a:effectLst/>
                          <a:latin typeface="Times New Roman" panose="02020603050405020304" pitchFamily="18" charset="0"/>
                          <a:ea typeface="仿宋" panose="02010609060101010101" pitchFamily="49" charset="-122"/>
                        </a:rPr>
                        <a:t>n)</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不稳定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4254024535"/>
                  </a:ext>
                </a:extLst>
              </a:tr>
              <a:tr h="530005">
                <a:tc rowSpan="3">
                  <a:txBody>
                    <a:bodyPr/>
                    <a:lstStyle/>
                    <a:p>
                      <a:pPr algn="just">
                        <a:spcAft>
                          <a:spcPts val="0"/>
                        </a:spcAft>
                      </a:pPr>
                      <a:r>
                        <a:rPr lang="en-US" sz="1400" b="1" kern="100" dirty="0">
                          <a:solidFill>
                            <a:srgbClr val="0000FF"/>
                          </a:solidFill>
                          <a:effectLst/>
                          <a:latin typeface="Times New Roman" panose="02020603050405020304" pitchFamily="18" charset="0"/>
                          <a:ea typeface="仿宋" panose="02010609060101010101" pitchFamily="49" charset="-122"/>
                        </a:rPr>
                        <a:t> </a:t>
                      </a:r>
                      <a:endParaRPr lang="zh-CN" sz="1400" b="1" kern="100" dirty="0">
                        <a:solidFill>
                          <a:srgbClr val="0000FF"/>
                        </a:solidFill>
                        <a:effectLst/>
                        <a:latin typeface="Times New Roman" panose="02020603050405020304" pitchFamily="18" charset="0"/>
                        <a:ea typeface="仿宋" panose="02010609060101010101" pitchFamily="49" charset="-122"/>
                      </a:endParaRPr>
                    </a:p>
                    <a:p>
                      <a:pPr algn="just">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选择</a:t>
                      </a:r>
                    </a:p>
                    <a:p>
                      <a:pPr algn="just">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排序</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直接选择</a:t>
                      </a:r>
                    </a:p>
                    <a:p>
                      <a:pPr algn="just">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排序</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O(n</a:t>
                      </a:r>
                      <a:r>
                        <a:rPr lang="en-US" sz="1400" b="1" kern="100" baseline="30000" dirty="0">
                          <a:effectLst/>
                          <a:latin typeface="Times New Roman" panose="02020603050405020304" pitchFamily="18" charset="0"/>
                          <a:ea typeface="仿宋" panose="02010609060101010101" pitchFamily="49" charset="-122"/>
                        </a:rPr>
                        <a:t>2</a:t>
                      </a:r>
                      <a:r>
                        <a:rPr lang="en-US" sz="1400" b="1" kern="100" dirty="0">
                          <a:effectLst/>
                          <a:latin typeface="Times New Roman" panose="02020603050405020304" pitchFamily="18" charset="0"/>
                          <a:ea typeface="仿宋" panose="02010609060101010101" pitchFamily="49" charset="-122"/>
                        </a:rPr>
                        <a:t>)</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r>
                        <a:rPr lang="en-US" sz="1400" b="1" kern="100" baseline="30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不稳定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1616979549"/>
                  </a:ext>
                </a:extLst>
              </a:tr>
              <a:tr h="225971">
                <a:tc vMerge="1">
                  <a:txBody>
                    <a:bodyPr/>
                    <a:lstStyle/>
                    <a:p>
                      <a:endParaRPr lang="zh-CN" altLang="en-US"/>
                    </a:p>
                  </a:txBody>
                  <a:tcPr/>
                </a:tc>
                <a:tc>
                  <a:txBody>
                    <a:bodyPr/>
                    <a:lstStyle/>
                    <a:p>
                      <a:pPr algn="just">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锦标赛排序</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O(nlog</a:t>
                      </a:r>
                      <a:r>
                        <a:rPr lang="en-US" sz="1400" b="1" kern="100" baseline="-25000" dirty="0">
                          <a:effectLst/>
                          <a:latin typeface="Times New Roman" panose="02020603050405020304" pitchFamily="18" charset="0"/>
                          <a:ea typeface="仿宋" panose="02010609060101010101" pitchFamily="49" charset="-122"/>
                        </a:rPr>
                        <a:t>2</a:t>
                      </a:r>
                      <a:r>
                        <a:rPr lang="en-US" sz="1400" b="1" kern="100" dirty="0">
                          <a:effectLst/>
                          <a:latin typeface="Times New Roman" panose="02020603050405020304" pitchFamily="18" charset="0"/>
                          <a:ea typeface="仿宋" panose="02010609060101010101" pitchFamily="49" charset="-122"/>
                        </a:rPr>
                        <a:t>n)</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O(2n-1)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en-US" sz="1400" b="1" kern="100" dirty="0">
                          <a:effectLst/>
                          <a:latin typeface="Times New Roman" panose="02020603050405020304" pitchFamily="18" charset="0"/>
                          <a:ea typeface="仿宋" panose="02010609060101010101" pitchFamily="49" charset="-122"/>
                        </a:rPr>
                        <a:t> </a:t>
                      </a:r>
                      <a:r>
                        <a:rPr lang="zh-CN" sz="1400" b="1" kern="100" dirty="0">
                          <a:effectLst/>
                          <a:latin typeface="Times New Roman" panose="02020603050405020304" pitchFamily="18" charset="0"/>
                          <a:ea typeface="仿宋" panose="02010609060101010101" pitchFamily="49" charset="-122"/>
                        </a:rPr>
                        <a:t>不稳定</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148150427"/>
                  </a:ext>
                </a:extLst>
              </a:tr>
              <a:tr h="265003">
                <a:tc vMerge="1">
                  <a:txBody>
                    <a:bodyPr/>
                    <a:lstStyle/>
                    <a:p>
                      <a:endParaRPr lang="zh-CN" altLang="en-US"/>
                    </a:p>
                  </a:txBody>
                  <a:tcPr/>
                </a:tc>
                <a:tc>
                  <a:txBody>
                    <a:bodyPr/>
                    <a:lstStyle/>
                    <a:p>
                      <a:pPr algn="just">
                        <a:spcAft>
                          <a:spcPts val="0"/>
                        </a:spcAft>
                      </a:pPr>
                      <a:r>
                        <a:rPr lang="zh-CN" sz="1400" b="1" kern="100" dirty="0">
                          <a:solidFill>
                            <a:srgbClr val="0000FF"/>
                          </a:solidFill>
                          <a:effectLst/>
                          <a:latin typeface="Times New Roman" panose="02020603050405020304" pitchFamily="18" charset="0"/>
                          <a:ea typeface="仿宋" panose="02010609060101010101" pitchFamily="49" charset="-122"/>
                        </a:rPr>
                        <a:t>堆排序</a:t>
                      </a:r>
                      <a:endParaRPr lang="zh-CN" sz="1400" b="1" kern="100" dirty="0">
                        <a:solidFill>
                          <a:srgbClr val="0000FF"/>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不稳定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1225789050"/>
                  </a:ext>
                </a:extLst>
              </a:tr>
              <a:tr h="265003">
                <a:tc gridSpan="2">
                  <a:txBody>
                    <a:bodyPr/>
                    <a:lstStyle/>
                    <a:p>
                      <a:pPr algn="just">
                        <a:spcAft>
                          <a:spcPts val="0"/>
                        </a:spcAft>
                      </a:pPr>
                      <a:r>
                        <a:rPr lang="zh-CN" sz="1400" b="1" kern="100">
                          <a:solidFill>
                            <a:srgbClr val="00B050"/>
                          </a:solidFill>
                          <a:effectLst/>
                          <a:latin typeface="Times New Roman" panose="02020603050405020304" pitchFamily="18" charset="0"/>
                          <a:ea typeface="仿宋" panose="02010609060101010101" pitchFamily="49" charset="-122"/>
                        </a:rPr>
                        <a:t>原地归并排序</a:t>
                      </a:r>
                      <a:endParaRPr lang="zh-CN" sz="1400" b="1" kern="100">
                        <a:solidFill>
                          <a:srgbClr val="00B05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O(nlog</a:t>
                      </a:r>
                      <a:r>
                        <a:rPr lang="en-US" sz="1400" b="1" kern="100" baseline="-25000" dirty="0">
                          <a:effectLst/>
                          <a:latin typeface="Times New Roman" panose="02020603050405020304" pitchFamily="18" charset="0"/>
                          <a:ea typeface="仿宋" panose="02010609060101010101" pitchFamily="49" charset="-122"/>
                        </a:rPr>
                        <a:t>2</a:t>
                      </a:r>
                      <a:r>
                        <a:rPr lang="en-US" sz="1400" b="1" kern="100" dirty="0">
                          <a:effectLst/>
                          <a:latin typeface="Times New Roman" panose="02020603050405020304" pitchFamily="18" charset="0"/>
                          <a:ea typeface="仿宋" panose="02010609060101010101" pitchFamily="49" charset="-122"/>
                        </a:rPr>
                        <a:t>n)</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O(1)</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不稳定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内部排序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3117463942"/>
                  </a:ext>
                </a:extLst>
              </a:tr>
              <a:tr h="265003">
                <a:tc gridSpan="2">
                  <a:txBody>
                    <a:bodyPr/>
                    <a:lstStyle/>
                    <a:p>
                      <a:pPr algn="just">
                        <a:spcAft>
                          <a:spcPts val="0"/>
                        </a:spcAft>
                      </a:pPr>
                      <a:r>
                        <a:rPr lang="zh-CN" sz="1400" b="1" kern="100" dirty="0">
                          <a:solidFill>
                            <a:srgbClr val="00B050"/>
                          </a:solidFill>
                          <a:effectLst/>
                          <a:latin typeface="Times New Roman" panose="02020603050405020304" pitchFamily="18" charset="0"/>
                          <a:ea typeface="仿宋" panose="02010609060101010101" pitchFamily="49" charset="-122"/>
                        </a:rPr>
                        <a:t>归并排序</a:t>
                      </a:r>
                      <a:endParaRPr lang="zh-CN" sz="1400" b="1" kern="100" dirty="0">
                        <a:solidFill>
                          <a:srgbClr val="00B05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O(nlog</a:t>
                      </a:r>
                      <a:r>
                        <a:rPr lang="en-US" sz="1400" b="1" kern="100" baseline="-25000">
                          <a:effectLst/>
                          <a:latin typeface="Times New Roman" panose="02020603050405020304" pitchFamily="18" charset="0"/>
                          <a:ea typeface="仿宋" panose="02010609060101010101" pitchFamily="49" charset="-122"/>
                        </a:rPr>
                        <a:t>2</a:t>
                      </a:r>
                      <a:r>
                        <a:rPr lang="en-US" sz="1400" b="1" kern="100">
                          <a:effectLst/>
                          <a:latin typeface="Times New Roman" panose="02020603050405020304" pitchFamily="18" charset="0"/>
                          <a:ea typeface="仿宋" panose="02010609060101010101" pitchFamily="49" charset="-122"/>
                        </a:rPr>
                        <a:t>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O(n)</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dirty="0">
                          <a:effectLst/>
                          <a:latin typeface="Times New Roman" panose="02020603050405020304" pitchFamily="18" charset="0"/>
                          <a:ea typeface="仿宋" panose="02010609060101010101" pitchFamily="49" charset="-122"/>
                        </a:rPr>
                        <a:t>稳定</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外部排序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2897905558"/>
                  </a:ext>
                </a:extLst>
              </a:tr>
              <a:tr h="265003">
                <a:tc gridSpan="2">
                  <a:txBody>
                    <a:bodyPr/>
                    <a:lstStyle/>
                    <a:p>
                      <a:pPr algn="just">
                        <a:spcAft>
                          <a:spcPts val="0"/>
                        </a:spcAft>
                      </a:pPr>
                      <a:r>
                        <a:rPr lang="zh-CN" sz="1400" b="1" kern="100" dirty="0">
                          <a:solidFill>
                            <a:srgbClr val="00B050"/>
                          </a:solidFill>
                          <a:effectLst/>
                          <a:latin typeface="Times New Roman" panose="02020603050405020304" pitchFamily="18" charset="0"/>
                          <a:ea typeface="仿宋" panose="02010609060101010101" pitchFamily="49" charset="-122"/>
                        </a:rPr>
                        <a:t>基排序</a:t>
                      </a:r>
                      <a:endParaRPr lang="zh-CN" sz="1400" b="1" kern="100" dirty="0">
                        <a:solidFill>
                          <a:srgbClr val="00B05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O(d(r+n))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O(d(r+n))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O(d(r+n))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O(rd+n)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外部排序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2719841573"/>
                  </a:ext>
                </a:extLst>
              </a:tr>
              <a:tr h="265003">
                <a:tc gridSpan="2">
                  <a:txBody>
                    <a:bodyPr/>
                    <a:lstStyle/>
                    <a:p>
                      <a:pPr algn="just">
                        <a:spcAft>
                          <a:spcPts val="0"/>
                        </a:spcAft>
                      </a:pPr>
                      <a:r>
                        <a:rPr lang="zh-CN" sz="1400" b="1" kern="100" dirty="0">
                          <a:solidFill>
                            <a:srgbClr val="00B050"/>
                          </a:solidFill>
                          <a:effectLst/>
                          <a:latin typeface="Times New Roman" panose="02020603050405020304" pitchFamily="18" charset="0"/>
                          <a:ea typeface="仿宋" panose="02010609060101010101" pitchFamily="49" charset="-122"/>
                        </a:rPr>
                        <a:t>计数排序</a:t>
                      </a:r>
                      <a:endParaRPr lang="zh-CN" sz="1400" b="1" kern="100" dirty="0">
                        <a:solidFill>
                          <a:srgbClr val="00B05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a:t>
                      </a:r>
                      <a:r>
                        <a:rPr lang="en-US" sz="1400" b="1" kern="100" dirty="0" err="1">
                          <a:effectLst/>
                          <a:latin typeface="Times New Roman" panose="02020603050405020304" pitchFamily="18" charset="0"/>
                          <a:ea typeface="仿宋" panose="02010609060101010101" pitchFamily="49" charset="-122"/>
                        </a:rPr>
                        <a:t>n+k</a:t>
                      </a:r>
                      <a:r>
                        <a:rPr lang="en-US" sz="1400" b="1" kern="100" dirty="0">
                          <a:effectLst/>
                          <a:latin typeface="Times New Roman" panose="02020603050405020304" pitchFamily="18" charset="0"/>
                          <a:ea typeface="仿宋" panose="02010609060101010101" pitchFamily="49" charset="-122"/>
                        </a:rPr>
                        <a:t>)</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O(n+k)</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a:t>
                      </a:r>
                      <a:r>
                        <a:rPr lang="en-US" sz="1400" b="1" kern="100" dirty="0" err="1">
                          <a:effectLst/>
                          <a:latin typeface="Times New Roman" panose="02020603050405020304" pitchFamily="18" charset="0"/>
                          <a:ea typeface="仿宋" panose="02010609060101010101" pitchFamily="49" charset="-122"/>
                        </a:rPr>
                        <a:t>n+k</a:t>
                      </a:r>
                      <a:r>
                        <a:rPr lang="en-US" sz="1400" b="1" kern="100" dirty="0">
                          <a:effectLst/>
                          <a:latin typeface="Times New Roman" panose="02020603050405020304" pitchFamily="18" charset="0"/>
                          <a:ea typeface="仿宋" panose="02010609060101010101" pitchFamily="49" charset="-122"/>
                        </a:rPr>
                        <a:t>)</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O(n+k)</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稳定</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外部排序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1567430335"/>
                  </a:ext>
                </a:extLst>
              </a:tr>
              <a:tr h="530005">
                <a:tc gridSpan="2">
                  <a:txBody>
                    <a:bodyPr/>
                    <a:lstStyle/>
                    <a:p>
                      <a:pPr algn="just">
                        <a:spcAft>
                          <a:spcPts val="0"/>
                        </a:spcAft>
                      </a:pPr>
                      <a:r>
                        <a:rPr lang="zh-CN" sz="1400" b="1" kern="100" dirty="0">
                          <a:solidFill>
                            <a:srgbClr val="00B050"/>
                          </a:solidFill>
                          <a:effectLst/>
                          <a:latin typeface="Times New Roman" panose="02020603050405020304" pitchFamily="18" charset="0"/>
                          <a:ea typeface="仿宋" panose="02010609060101010101" pitchFamily="49" charset="-122"/>
                        </a:rPr>
                        <a:t>桶排序</a:t>
                      </a:r>
                      <a:endParaRPr lang="zh-CN" sz="1400" b="1" kern="100" dirty="0">
                        <a:solidFill>
                          <a:srgbClr val="00B05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a:txBody>
                    <a:bodyPr/>
                    <a:lstStyle/>
                    <a:p>
                      <a:pPr algn="ctr">
                        <a:spcAft>
                          <a:spcPts val="0"/>
                        </a:spcAft>
                      </a:pPr>
                      <a:r>
                        <a:rPr lang="en-US" sz="1400" b="1" kern="100" dirty="0">
                          <a:effectLst/>
                          <a:latin typeface="Times New Roman" panose="02020603050405020304" pitchFamily="18" charset="0"/>
                          <a:ea typeface="仿宋" panose="02010609060101010101" pitchFamily="49" charset="-122"/>
                        </a:rPr>
                        <a:t>O(</a:t>
                      </a:r>
                      <a:r>
                        <a:rPr lang="en-US" sz="1400" b="1" kern="100" dirty="0" err="1">
                          <a:effectLst/>
                          <a:latin typeface="Times New Roman" panose="02020603050405020304" pitchFamily="18" charset="0"/>
                          <a:ea typeface="仿宋" panose="02010609060101010101" pitchFamily="49" charset="-122"/>
                        </a:rPr>
                        <a:t>n+m</a:t>
                      </a:r>
                      <a:r>
                        <a:rPr lang="en-US" sz="1400" b="1" kern="100" dirty="0">
                          <a:effectLst/>
                          <a:latin typeface="Times New Roman" panose="02020603050405020304" pitchFamily="18" charset="0"/>
                          <a:ea typeface="仿宋" panose="02010609060101010101" pitchFamily="49" charset="-122"/>
                        </a:rPr>
                        <a:t>*F(n/m))</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O(n+m*F(n/m))</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ctr">
                        <a:spcAft>
                          <a:spcPts val="0"/>
                        </a:spcAft>
                      </a:pPr>
                      <a:r>
                        <a:rPr lang="en-US" sz="1400" b="1" kern="100">
                          <a:effectLst/>
                          <a:latin typeface="Times New Roman" panose="02020603050405020304" pitchFamily="18" charset="0"/>
                          <a:ea typeface="仿宋" panose="02010609060101010101" pitchFamily="49" charset="-122"/>
                        </a:rPr>
                        <a:t>O(n+m)</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dirty="0">
                          <a:effectLst/>
                          <a:latin typeface="Times New Roman" panose="02020603050405020304" pitchFamily="18" charset="0"/>
                          <a:ea typeface="仿宋" panose="02010609060101010101" pitchFamily="49" charset="-122"/>
                        </a:rPr>
                        <a:t>稳定</a:t>
                      </a:r>
                      <a:endParaRPr lang="zh-CN" sz="1400" b="1"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a:txBody>
                    <a:bodyPr/>
                    <a:lstStyle/>
                    <a:p>
                      <a:pPr algn="just">
                        <a:spcAft>
                          <a:spcPts val="0"/>
                        </a:spcAft>
                      </a:pPr>
                      <a:r>
                        <a:rPr lang="zh-CN" sz="1400" b="1" kern="100">
                          <a:effectLst/>
                          <a:latin typeface="Times New Roman" panose="02020603050405020304" pitchFamily="18" charset="0"/>
                          <a:ea typeface="仿宋" panose="02010609060101010101" pitchFamily="49" charset="-122"/>
                        </a:rPr>
                        <a:t>外部排序</a:t>
                      </a:r>
                      <a:endParaRPr lang="zh-CN" sz="1400" b="1"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extLst>
                  <a:ext uri="{0D108BD9-81ED-4DB2-BD59-A6C34878D82A}">
                    <a16:rowId xmlns:a16="http://schemas.microsoft.com/office/drawing/2014/main" xmlns="" val="3975607358"/>
                  </a:ext>
                </a:extLst>
              </a:tr>
              <a:tr h="265003">
                <a:tc gridSpan="8">
                  <a:txBody>
                    <a:bodyPr/>
                    <a:lstStyle/>
                    <a:p>
                      <a:pPr algn="just">
                        <a:spcAft>
                          <a:spcPts val="0"/>
                        </a:spcAft>
                      </a:pPr>
                      <a:r>
                        <a:rPr lang="en-US" sz="1400" b="1" kern="100" dirty="0">
                          <a:solidFill>
                            <a:srgbClr val="FF0000"/>
                          </a:solidFill>
                          <a:effectLst/>
                          <a:latin typeface="Times New Roman" panose="02020603050405020304" pitchFamily="18" charset="0"/>
                          <a:ea typeface="仿宋" panose="02010609060101010101" pitchFamily="49" charset="-122"/>
                        </a:rPr>
                        <a:t>r</a:t>
                      </a:r>
                      <a:r>
                        <a:rPr lang="zh-CN" sz="1400" b="1" kern="100" dirty="0">
                          <a:solidFill>
                            <a:srgbClr val="FF0000"/>
                          </a:solidFill>
                          <a:effectLst/>
                          <a:latin typeface="Times New Roman" panose="02020603050405020304" pitchFamily="18" charset="0"/>
                          <a:ea typeface="仿宋" panose="02010609060101010101" pitchFamily="49" charset="-122"/>
                        </a:rPr>
                        <a:t>：关键字基数，</a:t>
                      </a:r>
                      <a:r>
                        <a:rPr lang="en-US" sz="1400" b="1" kern="100" dirty="0">
                          <a:solidFill>
                            <a:srgbClr val="FF0000"/>
                          </a:solidFill>
                          <a:effectLst/>
                          <a:latin typeface="Times New Roman" panose="02020603050405020304" pitchFamily="18" charset="0"/>
                          <a:ea typeface="仿宋" panose="02010609060101010101" pitchFamily="49" charset="-122"/>
                        </a:rPr>
                        <a:t>d</a:t>
                      </a:r>
                      <a:r>
                        <a:rPr lang="zh-CN" sz="1400" b="1" kern="100" dirty="0">
                          <a:solidFill>
                            <a:srgbClr val="FF0000"/>
                          </a:solidFill>
                          <a:effectLst/>
                          <a:latin typeface="Times New Roman" panose="02020603050405020304" pitchFamily="18" charset="0"/>
                          <a:ea typeface="仿宋" panose="02010609060101010101" pitchFamily="49" charset="-122"/>
                        </a:rPr>
                        <a:t>：代表数字位数，</a:t>
                      </a:r>
                      <a:r>
                        <a:rPr lang="en-US" sz="1400" b="1" kern="100" dirty="0">
                          <a:solidFill>
                            <a:srgbClr val="FF0000"/>
                          </a:solidFill>
                          <a:effectLst/>
                          <a:latin typeface="Times New Roman" panose="02020603050405020304" pitchFamily="18" charset="0"/>
                          <a:ea typeface="仿宋" panose="02010609060101010101" pitchFamily="49" charset="-122"/>
                        </a:rPr>
                        <a:t>n: </a:t>
                      </a:r>
                      <a:r>
                        <a:rPr lang="zh-CN" sz="1400" b="1" kern="100" dirty="0">
                          <a:solidFill>
                            <a:srgbClr val="FF0000"/>
                          </a:solidFill>
                          <a:effectLst/>
                          <a:latin typeface="Times New Roman" panose="02020603050405020304" pitchFamily="18" charset="0"/>
                          <a:ea typeface="仿宋" panose="02010609060101010101" pitchFamily="49" charset="-122"/>
                        </a:rPr>
                        <a:t>关键字的个数；</a:t>
                      </a:r>
                      <a:r>
                        <a:rPr lang="en-US" sz="1400" b="1" kern="100" dirty="0">
                          <a:solidFill>
                            <a:srgbClr val="FF0000"/>
                          </a:solidFill>
                          <a:effectLst/>
                          <a:latin typeface="Times New Roman" panose="02020603050405020304" pitchFamily="18" charset="0"/>
                          <a:ea typeface="仿宋" panose="02010609060101010101" pitchFamily="49" charset="-122"/>
                        </a:rPr>
                        <a:t>k</a:t>
                      </a:r>
                      <a:r>
                        <a:rPr lang="zh-CN" sz="1400" b="1" kern="100" dirty="0">
                          <a:solidFill>
                            <a:srgbClr val="FF0000"/>
                          </a:solidFill>
                          <a:effectLst/>
                          <a:latin typeface="Times New Roman" panose="02020603050405020304" pitchFamily="18" charset="0"/>
                          <a:ea typeface="仿宋" panose="02010609060101010101" pitchFamily="49" charset="-122"/>
                        </a:rPr>
                        <a:t>：是整数的范围</a:t>
                      </a:r>
                      <a:r>
                        <a:rPr lang="en-US" sz="1400" b="1" kern="100" dirty="0">
                          <a:solidFill>
                            <a:srgbClr val="FF0000"/>
                          </a:solidFill>
                          <a:effectLst/>
                          <a:latin typeface="Times New Roman" panose="02020603050405020304" pitchFamily="18" charset="0"/>
                          <a:ea typeface="仿宋" panose="02010609060101010101" pitchFamily="49" charset="-122"/>
                        </a:rPr>
                        <a:t>; m: </a:t>
                      </a:r>
                      <a:r>
                        <a:rPr lang="zh-CN" sz="1400" b="1" kern="100" dirty="0">
                          <a:solidFill>
                            <a:srgbClr val="FF0000"/>
                          </a:solidFill>
                          <a:effectLst/>
                          <a:latin typeface="Times New Roman" panose="02020603050405020304" pitchFamily="18" charset="0"/>
                          <a:ea typeface="仿宋" panose="02010609060101010101" pitchFamily="49" charset="-122"/>
                        </a:rPr>
                        <a:t>桶的个数</a:t>
                      </a:r>
                      <a:endParaRPr lang="zh-CN" sz="1400" b="1"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802239993"/>
                  </a:ext>
                </a:extLst>
              </a:tr>
            </a:tbl>
          </a:graphicData>
        </a:graphic>
      </p:graphicFrame>
    </p:spTree>
    <p:extLst>
      <p:ext uri="{BB962C8B-B14F-4D97-AF65-F5344CB8AC3E}">
        <p14:creationId xmlns:p14="http://schemas.microsoft.com/office/powerpoint/2010/main" xmlns="" val="1332313496"/>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0828" y="1052736"/>
            <a:ext cx="8229600" cy="4678451"/>
          </a:xfrm>
        </p:spPr>
        <p:txBody>
          <a:bodyPr/>
          <a:lstStyle/>
          <a:p>
            <a:pPr eaLnBrk="1" hangingPunct="1">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endParaRPr lang="zh-CN" altLang="en-US" sz="1800" dirty="0">
              <a:latin typeface="宋体" panose="02010600030101010101" pitchFamily="2" charset="-122"/>
              <a:ea typeface="宋体" panose="02010600030101010101" pitchFamily="2" charset="-122"/>
            </a:endParaRPr>
          </a:p>
          <a:p>
            <a:pPr marL="0" indent="0">
              <a:buFont typeface="Wingdings" panose="05000000000000000000" pitchFamily="2" charset="2"/>
              <a:buNone/>
              <a:defRPr/>
            </a:pPr>
            <a:endParaRPr lang="zh-CN" altLang="en-US" sz="1800" dirty="0">
              <a:latin typeface="宋体" panose="02010600030101010101" pitchFamily="2" charset="-122"/>
              <a:ea typeface="宋体" panose="02010600030101010101" pitchFamily="2" charset="-122"/>
            </a:endParaRPr>
          </a:p>
        </p:txBody>
      </p:sp>
      <p:grpSp>
        <p:nvGrpSpPr>
          <p:cNvPr id="5" name="组合 4"/>
          <p:cNvGrpSpPr/>
          <p:nvPr/>
        </p:nvGrpSpPr>
        <p:grpSpPr>
          <a:xfrm>
            <a:off x="539552" y="66293"/>
            <a:ext cx="2383180" cy="696929"/>
            <a:chOff x="973123" y="4906917"/>
            <a:chExt cx="2383180" cy="696929"/>
          </a:xfrm>
        </p:grpSpPr>
        <p:sp>
          <p:nvSpPr>
            <p:cNvPr id="6" name="矩形 5"/>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相关习题</a:t>
              </a:r>
            </a:p>
          </p:txBody>
        </p:sp>
        <p:pic>
          <p:nvPicPr>
            <p:cNvPr id="7" name="图片 6"/>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
        <p:nvSpPr>
          <p:cNvPr id="9" name="文本框 8"/>
          <p:cNvSpPr txBox="1"/>
          <p:nvPr/>
        </p:nvSpPr>
        <p:spPr>
          <a:xfrm>
            <a:off x="866723" y="1628801"/>
            <a:ext cx="8064896" cy="3416320"/>
          </a:xfrm>
          <a:prstGeom prst="rect">
            <a:avLst/>
          </a:prstGeom>
          <a:noFill/>
        </p:spPr>
        <p:txBody>
          <a:bodyPr wrap="square" rtlCol="0">
            <a:spAutoFit/>
          </a:bodyPr>
          <a:lstStyle/>
          <a:p>
            <a:r>
              <a:rPr lang="en-US" altLang="zh-CN" dirty="0"/>
              <a:t>1. </a:t>
            </a:r>
            <a:r>
              <a:rPr lang="zh-CN" altLang="en-US" dirty="0"/>
              <a:t>若从</a:t>
            </a:r>
            <a:r>
              <a:rPr lang="en-US" altLang="zh-CN" dirty="0"/>
              <a:t>10000</a:t>
            </a:r>
            <a:r>
              <a:rPr lang="zh-CN" altLang="en-US" dirty="0"/>
              <a:t>数据表中获取前</a:t>
            </a:r>
            <a:r>
              <a:rPr lang="en-US" altLang="zh-CN" dirty="0"/>
              <a:t>100</a:t>
            </a:r>
            <a:r>
              <a:rPr lang="zh-CN" altLang="en-US" dirty="0"/>
              <a:t>个最小值的元素，最好采用的算法是</a:t>
            </a:r>
            <a:r>
              <a:rPr lang="en-US" altLang="zh-CN" u="sng" dirty="0"/>
              <a:t>____</a:t>
            </a:r>
            <a:r>
              <a:rPr lang="zh-CN" altLang="en-US" dirty="0"/>
              <a:t> 。</a:t>
            </a:r>
            <a:endParaRPr lang="en-US" altLang="zh-CN" dirty="0"/>
          </a:p>
          <a:p>
            <a:pPr marL="342900" indent="-342900" algn="ctr">
              <a:buAutoNum type="alphaLcPeriod"/>
            </a:pPr>
            <a:r>
              <a:rPr lang="zh-CN" altLang="en-US" dirty="0"/>
              <a:t>直接插入排序；      </a:t>
            </a:r>
            <a:r>
              <a:rPr lang="en-US" altLang="zh-CN" dirty="0"/>
              <a:t>b. </a:t>
            </a:r>
            <a:r>
              <a:rPr lang="zh-CN" altLang="en-US" dirty="0"/>
              <a:t>堆排序；    </a:t>
            </a:r>
            <a:r>
              <a:rPr lang="en-US" altLang="zh-CN" dirty="0"/>
              <a:t>c. </a:t>
            </a:r>
            <a:r>
              <a:rPr lang="zh-CN" altLang="en-US" dirty="0"/>
              <a:t>快速排序；   </a:t>
            </a:r>
            <a:r>
              <a:rPr lang="en-US" altLang="zh-CN" dirty="0"/>
              <a:t>d. </a:t>
            </a:r>
            <a:r>
              <a:rPr lang="zh-CN" altLang="en-US" dirty="0"/>
              <a:t>归并排序</a:t>
            </a:r>
            <a:endParaRPr lang="en-US" altLang="zh-CN" dirty="0"/>
          </a:p>
          <a:p>
            <a:pPr marL="342900" indent="-342900">
              <a:buAutoNum type="alphaLcPeriod"/>
            </a:pPr>
            <a:endParaRPr lang="en-US" altLang="zh-CN" dirty="0"/>
          </a:p>
          <a:p>
            <a:r>
              <a:rPr lang="en-US" altLang="zh-CN" dirty="0"/>
              <a:t>2. </a:t>
            </a:r>
            <a:r>
              <a:rPr lang="zh-CN" altLang="en-US" dirty="0"/>
              <a:t>若对含</a:t>
            </a:r>
            <a:r>
              <a:rPr lang="en-US" altLang="zh-CN" dirty="0"/>
              <a:t>10000</a:t>
            </a:r>
            <a:r>
              <a:rPr lang="zh-CN" altLang="en-US" dirty="0"/>
              <a:t>个元素的数据表排序，要求快而稳定，下列</a:t>
            </a:r>
            <a:r>
              <a:rPr lang="en-US" altLang="zh-CN" u="sng" dirty="0"/>
              <a:t>____</a:t>
            </a:r>
            <a:r>
              <a:rPr lang="zh-CN" altLang="en-US" dirty="0"/>
              <a:t> 算法最优。</a:t>
            </a:r>
            <a:endParaRPr lang="en-US" altLang="zh-CN" dirty="0"/>
          </a:p>
          <a:p>
            <a:pPr marL="342900" indent="-342900" algn="ctr">
              <a:buAutoNum type="alphaLcPeriod"/>
            </a:pPr>
            <a:r>
              <a:rPr lang="zh-CN" altLang="en-US" dirty="0"/>
              <a:t>直接插入排序；     </a:t>
            </a:r>
            <a:r>
              <a:rPr lang="en-US" altLang="zh-CN" dirty="0"/>
              <a:t>b. </a:t>
            </a:r>
            <a:r>
              <a:rPr lang="zh-CN" altLang="en-US" dirty="0"/>
              <a:t>堆排序；    </a:t>
            </a:r>
            <a:r>
              <a:rPr lang="en-US" altLang="zh-CN" dirty="0"/>
              <a:t>c. </a:t>
            </a:r>
            <a:r>
              <a:rPr lang="zh-CN" altLang="en-US" dirty="0"/>
              <a:t>快速排序；    </a:t>
            </a:r>
            <a:r>
              <a:rPr lang="en-US" altLang="zh-CN" dirty="0"/>
              <a:t>d. </a:t>
            </a:r>
            <a:r>
              <a:rPr lang="zh-CN" altLang="en-US" dirty="0"/>
              <a:t>归并排序</a:t>
            </a:r>
            <a:endParaRPr lang="en-US" altLang="zh-CN" dirty="0"/>
          </a:p>
          <a:p>
            <a:pPr marL="342900" indent="-342900">
              <a:buAutoNum type="alphaLcPeriod"/>
            </a:pPr>
            <a:endParaRPr lang="en-US" altLang="zh-CN" dirty="0"/>
          </a:p>
          <a:p>
            <a:r>
              <a:rPr lang="en-US" altLang="zh-CN" dirty="0"/>
              <a:t>3. </a:t>
            </a:r>
            <a:r>
              <a:rPr lang="zh-CN" altLang="en-US" dirty="0"/>
              <a:t>若对含</a:t>
            </a:r>
            <a:r>
              <a:rPr lang="en-US" altLang="zh-CN" dirty="0"/>
              <a:t>n</a:t>
            </a:r>
            <a:r>
              <a:rPr lang="zh-CN" altLang="en-US" dirty="0"/>
              <a:t>个元素的数据表进行直接插入排序，当进行第</a:t>
            </a:r>
            <a:r>
              <a:rPr lang="en-US" altLang="zh-CN" dirty="0"/>
              <a:t>x</a:t>
            </a:r>
            <a:r>
              <a:rPr lang="zh-CN" altLang="en-US" dirty="0"/>
              <a:t>趟排序时，假设元素</a:t>
            </a:r>
            <a:r>
              <a:rPr lang="en-US" altLang="zh-CN" dirty="0"/>
              <a:t>a[x+1]</a:t>
            </a:r>
            <a:r>
              <a:rPr lang="zh-CN" altLang="en-US" dirty="0"/>
              <a:t>的插入位置为</a:t>
            </a:r>
            <a:r>
              <a:rPr lang="en-US" altLang="zh-CN" dirty="0"/>
              <a:t>a[y], </a:t>
            </a:r>
            <a:r>
              <a:rPr lang="zh-CN" altLang="en-US" dirty="0"/>
              <a:t>则需要移动元素的次数是</a:t>
            </a:r>
            <a:r>
              <a:rPr lang="en-US" altLang="zh-CN" u="sng" dirty="0"/>
              <a:t>____</a:t>
            </a:r>
            <a:r>
              <a:rPr lang="zh-CN" altLang="en-US" dirty="0"/>
              <a:t>。</a:t>
            </a:r>
            <a:endParaRPr lang="en-US" altLang="zh-CN" dirty="0"/>
          </a:p>
          <a:p>
            <a:pPr marL="342900" indent="-342900" algn="ctr">
              <a:buAutoNum type="alphaLcPeriod"/>
            </a:pPr>
            <a:r>
              <a:rPr lang="en-US" altLang="zh-CN" dirty="0"/>
              <a:t>y-x</a:t>
            </a:r>
            <a:r>
              <a:rPr lang="zh-CN" altLang="en-US" dirty="0"/>
              <a:t>；                 </a:t>
            </a:r>
            <a:r>
              <a:rPr lang="en-US" altLang="zh-CN" dirty="0"/>
              <a:t>b. x-y-1</a:t>
            </a:r>
            <a:r>
              <a:rPr lang="zh-CN" altLang="en-US" dirty="0"/>
              <a:t>；                     </a:t>
            </a:r>
            <a:r>
              <a:rPr lang="en-US" altLang="zh-CN" dirty="0"/>
              <a:t>c. x-y+1</a:t>
            </a:r>
            <a:r>
              <a:rPr lang="zh-CN" altLang="en-US" dirty="0"/>
              <a:t>；                    </a:t>
            </a:r>
            <a:r>
              <a:rPr lang="en-US" altLang="zh-CN" dirty="0"/>
              <a:t>d. x-y</a:t>
            </a:r>
          </a:p>
          <a:p>
            <a:pPr marL="342900" indent="-342900">
              <a:buAutoNum type="alphaLcPeriod"/>
            </a:pPr>
            <a:endParaRPr lang="en-US" altLang="zh-CN" dirty="0"/>
          </a:p>
          <a:p>
            <a:endParaRPr lang="en-US" altLang="zh-CN" dirty="0"/>
          </a:p>
          <a:p>
            <a:endParaRPr lang="zh-CN" altLang="en-US" dirty="0"/>
          </a:p>
        </p:txBody>
      </p:sp>
      <p:sp>
        <p:nvSpPr>
          <p:cNvPr id="10" name="矩形 9"/>
          <p:cNvSpPr/>
          <p:nvPr/>
        </p:nvSpPr>
        <p:spPr>
          <a:xfrm>
            <a:off x="946505" y="4983811"/>
            <a:ext cx="7298245" cy="369332"/>
          </a:xfrm>
          <a:prstGeom prst="rect">
            <a:avLst/>
          </a:prstGeom>
        </p:spPr>
        <p:txBody>
          <a:bodyPr wrap="square">
            <a:spAutoFit/>
          </a:bodyPr>
          <a:lstStyle/>
          <a:p>
            <a:r>
              <a:rPr lang="en-US" altLang="zh-CN" dirty="0"/>
              <a:t>1. </a:t>
            </a:r>
            <a:r>
              <a:rPr lang="zh-CN" altLang="en-US" dirty="0"/>
              <a:t>给定数据表，若要进行升序排序，则需要建立大根堆</a:t>
            </a:r>
            <a:r>
              <a:rPr lang="en-US" altLang="zh-CN" dirty="0"/>
              <a:t>(   ) .</a:t>
            </a:r>
          </a:p>
        </p:txBody>
      </p:sp>
      <p:sp>
        <p:nvSpPr>
          <p:cNvPr id="11" name="文本框 10"/>
          <p:cNvSpPr txBox="1"/>
          <p:nvPr/>
        </p:nvSpPr>
        <p:spPr>
          <a:xfrm>
            <a:off x="300946" y="907102"/>
            <a:ext cx="2088232"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n"/>
            </a:pPr>
            <a:r>
              <a:rPr lang="zh-CN" altLang="en-US" sz="2800" b="1" dirty="0">
                <a:ea typeface="仿宋" panose="02010609060101010101" pitchFamily="49" charset="-122"/>
              </a:rPr>
              <a:t>选择题：</a:t>
            </a:r>
          </a:p>
        </p:txBody>
      </p:sp>
      <p:sp>
        <p:nvSpPr>
          <p:cNvPr id="12" name="文本框 11"/>
          <p:cNvSpPr txBox="1"/>
          <p:nvPr/>
        </p:nvSpPr>
        <p:spPr>
          <a:xfrm>
            <a:off x="480828" y="4356728"/>
            <a:ext cx="2088232"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n"/>
            </a:pPr>
            <a:r>
              <a:rPr lang="zh-CN" altLang="en-US" sz="2800" b="1" dirty="0">
                <a:ea typeface="仿宋" panose="02010609060101010101" pitchFamily="49" charset="-122"/>
              </a:rPr>
              <a:t>判断题：</a:t>
            </a:r>
          </a:p>
        </p:txBody>
      </p:sp>
    </p:spTree>
    <p:extLst>
      <p:ext uri="{BB962C8B-B14F-4D97-AF65-F5344CB8AC3E}">
        <p14:creationId xmlns:p14="http://schemas.microsoft.com/office/powerpoint/2010/main" xmlns="" val="390159542"/>
      </p:ext>
    </p:extLst>
  </p:cSld>
  <p:clrMapOvr>
    <a:masterClrMapping/>
  </p:clrMapOvr>
  <p:transition spd="slow">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072637" cy="5183535"/>
          </a:xfrm>
        </p:spPr>
        <p:txBody>
          <a:bodyPr/>
          <a:lstStyle/>
          <a:p>
            <a:pPr>
              <a:spcBef>
                <a:spcPts val="200"/>
              </a:spcBef>
              <a:buFont typeface="Wingdings" panose="05000000000000000000" pitchFamily="2" charset="2"/>
              <a:buAutoNum type="arabicPeriod"/>
              <a:defRPr/>
            </a:pPr>
            <a:r>
              <a:rPr lang="zh-CN" altLang="zh-CN" sz="1800" dirty="0"/>
              <a:t>直接插入排序算法分别在什么情况下可以达到最好和最坏的情况？分别要比</a:t>
            </a:r>
            <a:endParaRPr lang="en-US" altLang="zh-CN" sz="1800" dirty="0"/>
          </a:p>
          <a:p>
            <a:pPr marL="0" indent="0">
              <a:spcBef>
                <a:spcPts val="200"/>
              </a:spcBef>
              <a:buNone/>
              <a:defRPr/>
            </a:pPr>
            <a:r>
              <a:rPr lang="en-US" altLang="zh-CN" sz="1800" dirty="0"/>
              <a:t>      </a:t>
            </a:r>
            <a:r>
              <a:rPr lang="zh-CN" altLang="zh-CN" sz="1800" dirty="0"/>
              <a:t>较和移动多少次？相应的时间复杂度分别是多少？</a:t>
            </a:r>
            <a:r>
              <a:rPr lang="en-US" altLang="zh-CN" sz="1800" dirty="0">
                <a:solidFill>
                  <a:srgbClr val="FF0000"/>
                </a:solidFill>
              </a:rPr>
              <a:t>(2*)</a:t>
            </a:r>
          </a:p>
          <a:p>
            <a:pPr>
              <a:spcBef>
                <a:spcPts val="200"/>
              </a:spcBef>
              <a:buAutoNum type="arabicPeriod" startAt="2"/>
              <a:defRPr/>
            </a:pPr>
            <a:r>
              <a:rPr lang="zh-CN" altLang="zh-CN" sz="1800" dirty="0"/>
              <a:t>直接插入排序能否保证在每一趟都能至少将一个元素放在其最终的位置上？</a:t>
            </a:r>
            <a:endParaRPr lang="en-US" altLang="zh-CN" sz="1800" dirty="0"/>
          </a:p>
          <a:p>
            <a:pPr marL="0" indent="0">
              <a:spcBef>
                <a:spcPts val="200"/>
              </a:spcBef>
              <a:buNone/>
              <a:defRPr/>
            </a:pPr>
            <a:r>
              <a:rPr lang="en-US" altLang="zh-CN" sz="1800" dirty="0"/>
              <a:t>      </a:t>
            </a:r>
            <a:r>
              <a:rPr lang="zh-CN" altLang="zh-CN" sz="1800" dirty="0"/>
              <a:t>是否是稳定的排序算法？</a:t>
            </a:r>
            <a:r>
              <a:rPr lang="en-US" altLang="zh-CN" sz="1800" dirty="0"/>
              <a:t> </a:t>
            </a:r>
            <a:r>
              <a:rPr lang="en-US" altLang="zh-CN" sz="1800" dirty="0">
                <a:solidFill>
                  <a:srgbClr val="FF0000"/>
                </a:solidFill>
              </a:rPr>
              <a:t>(2*)</a:t>
            </a:r>
          </a:p>
          <a:p>
            <a:pPr marL="0" indent="0">
              <a:spcBef>
                <a:spcPts val="200"/>
              </a:spcBef>
              <a:buFont typeface="Wingdings" panose="05000000000000000000" pitchFamily="2" charset="2"/>
              <a:buNone/>
              <a:defRPr/>
            </a:pPr>
            <a:r>
              <a:rPr lang="en-US" altLang="zh-CN" sz="1800" dirty="0"/>
              <a:t>3.   </a:t>
            </a:r>
            <a:r>
              <a:rPr lang="zh-CN" altLang="zh-CN" sz="1800" dirty="0"/>
              <a:t>对下面数据表，写出采用希尔排序算法排序的每趟的结果。</a:t>
            </a:r>
            <a:r>
              <a:rPr lang="en-US" altLang="zh-CN" sz="1800" dirty="0">
                <a:solidFill>
                  <a:srgbClr val="FF0000"/>
                </a:solidFill>
              </a:rPr>
              <a:t> (2*)</a:t>
            </a:r>
            <a:endParaRPr lang="zh-CN" altLang="zh-CN" sz="1800" dirty="0"/>
          </a:p>
          <a:p>
            <a:pPr marL="0" indent="0">
              <a:spcBef>
                <a:spcPts val="200"/>
              </a:spcBef>
              <a:buFont typeface="Wingdings" panose="05000000000000000000" pitchFamily="2" charset="2"/>
              <a:buNone/>
              <a:defRPr/>
            </a:pPr>
            <a:r>
              <a:rPr lang="en-US" altLang="zh-CN" sz="1800" dirty="0"/>
              <a:t>               (78  100  120 25  85  40  90  15  60  35  105  50  30 10  28  12)</a:t>
            </a:r>
            <a:endParaRPr lang="zh-CN" altLang="zh-CN" sz="1800" dirty="0"/>
          </a:p>
          <a:p>
            <a:pPr marL="0" indent="0">
              <a:spcBef>
                <a:spcPts val="200"/>
              </a:spcBef>
              <a:buFont typeface="Wingdings" panose="05000000000000000000" pitchFamily="2" charset="2"/>
              <a:buNone/>
              <a:defRPr/>
            </a:pPr>
            <a:r>
              <a:rPr lang="en-US" altLang="zh-CN" sz="1800" dirty="0"/>
              <a:t>4.  </a:t>
            </a:r>
            <a:r>
              <a:rPr lang="zh-CN" altLang="zh-CN" sz="1800" dirty="0"/>
              <a:t>对下面数据表，写出采用冒泡排序算法排序的每趟的结果，并标明数据移动</a:t>
            </a:r>
            <a:endParaRPr lang="en-US" altLang="zh-CN" sz="1800" dirty="0"/>
          </a:p>
          <a:p>
            <a:pPr marL="0" indent="0">
              <a:spcBef>
                <a:spcPts val="200"/>
              </a:spcBef>
              <a:buFont typeface="Wingdings" panose="05000000000000000000" pitchFamily="2" charset="2"/>
              <a:buNone/>
              <a:defRPr/>
            </a:pPr>
            <a:r>
              <a:rPr lang="en-US" altLang="zh-CN" sz="1800" dirty="0"/>
              <a:t>     </a:t>
            </a:r>
            <a:r>
              <a:rPr lang="zh-CN" altLang="zh-CN" sz="1800" dirty="0"/>
              <a:t>情况。</a:t>
            </a:r>
            <a:r>
              <a:rPr lang="en-US" altLang="zh-CN" sz="1800" dirty="0">
                <a:solidFill>
                  <a:srgbClr val="FF0000"/>
                </a:solidFill>
              </a:rPr>
              <a:t> (2*)</a:t>
            </a:r>
            <a:endParaRPr lang="zh-CN" altLang="zh-CN" sz="1800" dirty="0"/>
          </a:p>
          <a:p>
            <a:pPr marL="0" indent="0" algn="ctr">
              <a:spcBef>
                <a:spcPts val="200"/>
              </a:spcBef>
              <a:buFont typeface="Wingdings" panose="05000000000000000000" pitchFamily="2" charset="2"/>
              <a:buNone/>
              <a:defRPr/>
            </a:pPr>
            <a:r>
              <a:rPr lang="en-US" altLang="zh-CN" sz="1800" dirty="0"/>
              <a:t>                  (105  50  30  25  85  40  100 12  10  28)</a:t>
            </a:r>
            <a:endParaRPr lang="zh-CN" altLang="zh-CN" sz="1800" dirty="0"/>
          </a:p>
          <a:p>
            <a:pPr marL="0" indent="0">
              <a:spcBef>
                <a:spcPts val="200"/>
              </a:spcBef>
              <a:buFont typeface="Wingdings" panose="05000000000000000000" pitchFamily="2" charset="2"/>
              <a:buNone/>
              <a:defRPr/>
            </a:pPr>
            <a:r>
              <a:rPr lang="en-US" altLang="zh-CN" sz="1800" dirty="0"/>
              <a:t>5. </a:t>
            </a:r>
            <a:r>
              <a:rPr lang="zh-CN" altLang="zh-CN" sz="1800" dirty="0"/>
              <a:t>对下面数据表，写出采用快速排序算法排序的每趟的结果，并标明每趟的数</a:t>
            </a:r>
            <a:endParaRPr lang="en-US" altLang="zh-CN" sz="1800" dirty="0"/>
          </a:p>
          <a:p>
            <a:pPr marL="0" indent="0">
              <a:spcBef>
                <a:spcPts val="200"/>
              </a:spcBef>
              <a:buFont typeface="Wingdings" panose="05000000000000000000" pitchFamily="2" charset="2"/>
              <a:buNone/>
              <a:defRPr/>
            </a:pPr>
            <a:r>
              <a:rPr lang="en-US" altLang="zh-CN" sz="1800" dirty="0"/>
              <a:t>    </a:t>
            </a:r>
            <a:r>
              <a:rPr lang="zh-CN" altLang="zh-CN" sz="1800" dirty="0"/>
              <a:t>据移动情况。</a:t>
            </a:r>
            <a:r>
              <a:rPr lang="en-US" altLang="zh-CN" sz="1800" dirty="0">
                <a:solidFill>
                  <a:srgbClr val="FF0000"/>
                </a:solidFill>
              </a:rPr>
              <a:t> (3*)</a:t>
            </a:r>
            <a:endParaRPr lang="zh-CN" altLang="zh-CN" sz="1800" dirty="0"/>
          </a:p>
          <a:p>
            <a:pPr marL="0" indent="0">
              <a:spcBef>
                <a:spcPts val="200"/>
              </a:spcBef>
              <a:buFont typeface="Wingdings" panose="05000000000000000000" pitchFamily="2" charset="2"/>
              <a:buNone/>
              <a:defRPr/>
            </a:pPr>
            <a:r>
              <a:rPr lang="en-US" altLang="zh-CN" sz="1800" dirty="0"/>
              <a:t>                   (50  30  120  25  85  40  100 12  90  15  60  35  105 78 10  28)</a:t>
            </a:r>
            <a:endParaRPr lang="zh-CN" altLang="zh-CN" sz="1800" dirty="0"/>
          </a:p>
          <a:p>
            <a:pPr marL="0" indent="0">
              <a:spcBef>
                <a:spcPts val="200"/>
              </a:spcBef>
              <a:buFont typeface="Wingdings" panose="05000000000000000000" pitchFamily="2" charset="2"/>
              <a:buNone/>
              <a:defRPr/>
            </a:pPr>
            <a:r>
              <a:rPr lang="en-US" altLang="zh-CN" sz="1800" dirty="0"/>
              <a:t>6. </a:t>
            </a:r>
            <a:r>
              <a:rPr lang="zh-CN" altLang="zh-CN" sz="1800" dirty="0"/>
              <a:t>已知数组</a:t>
            </a:r>
            <a:r>
              <a:rPr lang="en-US" altLang="zh-CN" sz="1800" dirty="0"/>
              <a:t>A[n]</a:t>
            </a:r>
            <a:r>
              <a:rPr lang="zh-CN" altLang="zh-CN" sz="1800" dirty="0"/>
              <a:t>中的元素为整型，设计算法将其中所有的奇数调整到数组的左</a:t>
            </a:r>
            <a:endParaRPr lang="en-US" altLang="zh-CN" sz="1800" dirty="0"/>
          </a:p>
          <a:p>
            <a:pPr marL="0" indent="0">
              <a:spcBef>
                <a:spcPts val="200"/>
              </a:spcBef>
              <a:buFont typeface="Wingdings" panose="05000000000000000000" pitchFamily="2" charset="2"/>
              <a:buNone/>
              <a:defRPr/>
            </a:pPr>
            <a:r>
              <a:rPr lang="en-US" altLang="zh-CN" sz="1800" dirty="0"/>
              <a:t>    </a:t>
            </a:r>
            <a:r>
              <a:rPr lang="zh-CN" altLang="zh-CN" sz="1800" dirty="0"/>
              <a:t>边，而将所有的偶数调整到数组的右边，并要求时间复杂度为</a:t>
            </a:r>
            <a:r>
              <a:rPr lang="en-US" altLang="zh-CN" sz="1800" dirty="0"/>
              <a:t>O(n)</a:t>
            </a:r>
            <a:r>
              <a:rPr lang="zh-CN" altLang="zh-CN" sz="1800" dirty="0"/>
              <a:t>。</a:t>
            </a:r>
            <a:r>
              <a:rPr lang="en-US" altLang="zh-CN" sz="1800" dirty="0">
                <a:solidFill>
                  <a:srgbClr val="FF0000"/>
                </a:solidFill>
              </a:rPr>
              <a:t> (3*)</a:t>
            </a:r>
            <a:endParaRPr lang="zh-CN" altLang="zh-CN" sz="1800" dirty="0"/>
          </a:p>
          <a:p>
            <a:pPr marL="0" indent="0">
              <a:spcBef>
                <a:spcPts val="200"/>
              </a:spcBef>
              <a:buFont typeface="Wingdings" panose="05000000000000000000" pitchFamily="2" charset="2"/>
              <a:buNone/>
              <a:defRPr/>
            </a:pPr>
            <a:r>
              <a:rPr lang="en-US" altLang="zh-CN" sz="1800" dirty="0"/>
              <a:t>7. </a:t>
            </a:r>
            <a:r>
              <a:rPr lang="zh-CN" altLang="zh-CN" sz="1800" dirty="0"/>
              <a:t>已知数组</a:t>
            </a:r>
            <a:r>
              <a:rPr lang="en-US" altLang="zh-CN" sz="1800" dirty="0"/>
              <a:t>A[n]</a:t>
            </a:r>
            <a:r>
              <a:rPr lang="zh-CN" altLang="zh-CN" sz="1800" dirty="0"/>
              <a:t>中的元素为整型，设计算法将其调整为三部分，其中左边所有</a:t>
            </a:r>
            <a:endParaRPr lang="en-US" altLang="zh-CN" sz="1800" dirty="0"/>
          </a:p>
          <a:p>
            <a:pPr marL="0" indent="0">
              <a:spcBef>
                <a:spcPts val="200"/>
              </a:spcBef>
              <a:buFont typeface="Wingdings" panose="05000000000000000000" pitchFamily="2" charset="2"/>
              <a:buNone/>
              <a:defRPr/>
            </a:pPr>
            <a:r>
              <a:rPr lang="en-US" altLang="zh-CN" sz="1800" dirty="0"/>
              <a:t>    </a:t>
            </a:r>
            <a:r>
              <a:rPr lang="zh-CN" altLang="zh-CN" sz="1800" dirty="0"/>
              <a:t>元素为</a:t>
            </a:r>
            <a:r>
              <a:rPr lang="en-US" altLang="zh-CN" sz="1800" dirty="0"/>
              <a:t>3</a:t>
            </a:r>
            <a:r>
              <a:rPr lang="zh-CN" altLang="zh-CN" sz="1800" dirty="0"/>
              <a:t>的倍数，中间所有元素除</a:t>
            </a:r>
            <a:r>
              <a:rPr lang="en-US" altLang="zh-CN" sz="1800" dirty="0"/>
              <a:t>3</a:t>
            </a:r>
            <a:r>
              <a:rPr lang="zh-CN" altLang="zh-CN" sz="1800" dirty="0"/>
              <a:t>余</a:t>
            </a:r>
            <a:r>
              <a:rPr lang="en-US" altLang="zh-CN" sz="1800" dirty="0"/>
              <a:t>1</a:t>
            </a:r>
            <a:r>
              <a:rPr lang="zh-CN" altLang="zh-CN" sz="1800" dirty="0"/>
              <a:t>，右边所有元素除</a:t>
            </a:r>
            <a:r>
              <a:rPr lang="en-US" altLang="zh-CN" sz="1800" dirty="0"/>
              <a:t>3</a:t>
            </a:r>
            <a:r>
              <a:rPr lang="zh-CN" altLang="zh-CN" sz="1800" dirty="0"/>
              <a:t>余</a:t>
            </a:r>
            <a:r>
              <a:rPr lang="en-US" altLang="zh-CN" sz="1800" dirty="0"/>
              <a:t>2</a:t>
            </a:r>
            <a:r>
              <a:rPr lang="zh-CN" altLang="zh-CN" sz="1800" dirty="0"/>
              <a:t>，并要求时间复</a:t>
            </a:r>
            <a:endParaRPr lang="en-US" altLang="zh-CN" sz="1800" dirty="0"/>
          </a:p>
          <a:p>
            <a:pPr marL="0" indent="0">
              <a:spcBef>
                <a:spcPts val="200"/>
              </a:spcBef>
              <a:buFont typeface="Wingdings" panose="05000000000000000000" pitchFamily="2" charset="2"/>
              <a:buNone/>
              <a:defRPr/>
            </a:pPr>
            <a:r>
              <a:rPr lang="en-US" altLang="zh-CN" sz="1800" dirty="0"/>
              <a:t>    </a:t>
            </a:r>
            <a:r>
              <a:rPr lang="zh-CN" altLang="zh-CN" sz="1800" dirty="0"/>
              <a:t>杂度为</a:t>
            </a:r>
            <a:r>
              <a:rPr lang="en-US" altLang="zh-CN" sz="1800" dirty="0"/>
              <a:t>O(n)</a:t>
            </a:r>
            <a:r>
              <a:rPr lang="zh-CN" altLang="zh-CN" sz="1800" dirty="0"/>
              <a:t>。</a:t>
            </a:r>
            <a:r>
              <a:rPr lang="en-US" altLang="zh-CN" sz="1800" dirty="0">
                <a:solidFill>
                  <a:srgbClr val="FF0000"/>
                </a:solidFill>
              </a:rPr>
              <a:t> (3*)</a:t>
            </a:r>
            <a:endParaRPr lang="zh-CN" altLang="zh-CN" sz="1800" dirty="0"/>
          </a:p>
          <a:p>
            <a:pPr marL="0" indent="0">
              <a:buFont typeface="Wingdings" panose="05000000000000000000" pitchFamily="2" charset="2"/>
              <a:buNone/>
              <a:defRPr/>
            </a:pPr>
            <a:endParaRPr lang="zh-CN" altLang="zh-CN" sz="1800" dirty="0"/>
          </a:p>
          <a:p>
            <a:pPr>
              <a:defRPr/>
            </a:pPr>
            <a:endParaRPr lang="zh-CN" altLang="en-US" dirty="0"/>
          </a:p>
        </p:txBody>
      </p:sp>
      <p:grpSp>
        <p:nvGrpSpPr>
          <p:cNvPr id="5" name="组合 4"/>
          <p:cNvGrpSpPr/>
          <p:nvPr/>
        </p:nvGrpSpPr>
        <p:grpSpPr>
          <a:xfrm>
            <a:off x="539552" y="66293"/>
            <a:ext cx="2383180" cy="696929"/>
            <a:chOff x="973123" y="4906917"/>
            <a:chExt cx="2383180" cy="696929"/>
          </a:xfrm>
        </p:grpSpPr>
        <p:sp>
          <p:nvSpPr>
            <p:cNvPr id="6" name="矩形 5"/>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相关习题</a:t>
              </a:r>
            </a:p>
          </p:txBody>
        </p:sp>
        <p:pic>
          <p:nvPicPr>
            <p:cNvPr id="7" name="图片 6"/>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extLst>
      <p:ext uri="{BB962C8B-B14F-4D97-AF65-F5344CB8AC3E}">
        <p14:creationId xmlns:p14="http://schemas.microsoft.com/office/powerpoint/2010/main" xmlns="" val="1045153644"/>
      </p:ext>
    </p:extLst>
  </p:cSld>
  <p:clrMapOvr>
    <a:masterClrMapping/>
  </p:clrMapOvr>
  <p:transition spd="slow">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noChangeArrowheads="1"/>
          </p:cNvSpPr>
          <p:nvPr>
            <p:ph idx="1"/>
          </p:nvPr>
        </p:nvSpPr>
        <p:spPr>
          <a:xfrm>
            <a:off x="323528" y="980728"/>
            <a:ext cx="8640960" cy="4678451"/>
          </a:xfrm>
        </p:spPr>
        <p:txBody>
          <a:bodyPr/>
          <a:lstStyle/>
          <a:p>
            <a:pPr marL="0" indent="0">
              <a:buNone/>
            </a:pPr>
            <a:r>
              <a:rPr lang="en-US" altLang="zh-CN" sz="1800" dirty="0"/>
              <a:t>8. </a:t>
            </a:r>
            <a:r>
              <a:rPr lang="zh-CN" altLang="zh-CN" sz="1800" dirty="0"/>
              <a:t>设计算法以实现如下功能：不用完整排序，求解出按大小关系为第</a:t>
            </a:r>
            <a:r>
              <a:rPr lang="en-US" altLang="zh-CN" sz="1800" dirty="0"/>
              <a:t>k</a:t>
            </a:r>
            <a:r>
              <a:rPr lang="zh-CN" altLang="zh-CN" sz="1800" dirty="0"/>
              <a:t>位的元素。</a:t>
            </a:r>
            <a:r>
              <a:rPr lang="en-US" altLang="zh-CN" sz="1800" dirty="0">
                <a:solidFill>
                  <a:srgbClr val="FF0000"/>
                </a:solidFill>
              </a:rPr>
              <a:t>(3*)</a:t>
            </a:r>
            <a:endParaRPr lang="zh-CN" altLang="zh-CN" sz="1800" dirty="0"/>
          </a:p>
          <a:p>
            <a:pPr marL="0" indent="0">
              <a:buFont typeface="Wingdings" panose="05000000000000000000" pitchFamily="2" charset="2"/>
              <a:buNone/>
            </a:pPr>
            <a:r>
              <a:rPr lang="en-US" altLang="zh-CN" sz="1800" dirty="0"/>
              <a:t>9. </a:t>
            </a:r>
            <a:r>
              <a:rPr lang="zh-CN" altLang="zh-CN" sz="1800" dirty="0"/>
              <a:t>判断下列各序列是否是堆：</a:t>
            </a:r>
            <a:r>
              <a:rPr lang="en-US" altLang="zh-CN" sz="1800" dirty="0">
                <a:solidFill>
                  <a:srgbClr val="FF0000"/>
                </a:solidFill>
              </a:rPr>
              <a:t> (1*)</a:t>
            </a:r>
            <a:endParaRPr lang="zh-CN" altLang="zh-CN" sz="1800" dirty="0"/>
          </a:p>
          <a:p>
            <a:pPr marL="0" indent="0">
              <a:buFont typeface="Wingdings" panose="05000000000000000000" pitchFamily="2" charset="2"/>
              <a:buNone/>
            </a:pPr>
            <a:r>
              <a:rPr lang="en-US" altLang="zh-CN" sz="1800" dirty="0"/>
              <a:t>        (a)  (100,60,80,90,40,20,30,70,35)</a:t>
            </a:r>
            <a:endParaRPr lang="zh-CN" altLang="zh-CN" sz="1800" dirty="0"/>
          </a:p>
          <a:p>
            <a:pPr marL="0" indent="0">
              <a:buFont typeface="Wingdings" panose="05000000000000000000" pitchFamily="2" charset="2"/>
              <a:buNone/>
            </a:pPr>
            <a:r>
              <a:rPr lang="en-US" altLang="zh-CN" sz="1800" dirty="0"/>
              <a:t>        (b)  (100,80,90,60,40,20,70,30,35)</a:t>
            </a:r>
            <a:endParaRPr lang="zh-CN" altLang="zh-CN" sz="1800" dirty="0"/>
          </a:p>
          <a:p>
            <a:pPr marL="0" indent="0">
              <a:buFont typeface="Wingdings" panose="05000000000000000000" pitchFamily="2" charset="2"/>
              <a:buNone/>
            </a:pPr>
            <a:r>
              <a:rPr lang="en-US" altLang="zh-CN" sz="1800" dirty="0"/>
              <a:t>        (c)  (100,90,80,40,20,70,30,60,35)</a:t>
            </a:r>
            <a:endParaRPr lang="zh-CN" altLang="zh-CN" sz="1800" dirty="0"/>
          </a:p>
          <a:p>
            <a:pPr marL="0" indent="0">
              <a:buFont typeface="Wingdings" panose="05000000000000000000" pitchFamily="2" charset="2"/>
              <a:buNone/>
            </a:pPr>
            <a:r>
              <a:rPr lang="en-US" altLang="zh-CN" sz="1800" dirty="0"/>
              <a:t>        (d)  (20,30,40,35,60,80,90,100,70)</a:t>
            </a:r>
            <a:endParaRPr lang="zh-CN" altLang="zh-CN" sz="1800" dirty="0"/>
          </a:p>
          <a:p>
            <a:pPr marL="0" indent="0">
              <a:buFont typeface="Wingdings" panose="05000000000000000000" pitchFamily="2" charset="2"/>
              <a:buNone/>
            </a:pPr>
            <a:r>
              <a:rPr lang="en-US" altLang="zh-CN" sz="1800" dirty="0"/>
              <a:t>10. </a:t>
            </a:r>
            <a:r>
              <a:rPr lang="zh-CN" altLang="zh-CN" sz="1800" dirty="0"/>
              <a:t>将下面数据表分别调整为大根堆和小根堆。</a:t>
            </a:r>
            <a:r>
              <a:rPr lang="en-US" altLang="zh-CN" sz="1800" dirty="0">
                <a:solidFill>
                  <a:srgbClr val="FF0000"/>
                </a:solidFill>
              </a:rPr>
              <a:t> (2*)</a:t>
            </a:r>
            <a:endParaRPr lang="zh-CN" altLang="zh-CN" sz="1800" dirty="0"/>
          </a:p>
          <a:p>
            <a:pPr marL="0" indent="0">
              <a:buFont typeface="Wingdings" panose="05000000000000000000" pitchFamily="2" charset="2"/>
              <a:buNone/>
            </a:pPr>
            <a:r>
              <a:rPr lang="en-US" altLang="zh-CN" sz="1800" dirty="0"/>
              <a:t>        (50  30  120  25  85  40  100 12  90  15  60  35  105 78 10  28)</a:t>
            </a:r>
            <a:endParaRPr lang="zh-CN" altLang="zh-CN" sz="1800" dirty="0"/>
          </a:p>
          <a:p>
            <a:pPr marL="0" indent="0">
              <a:buFont typeface="Wingdings" panose="05000000000000000000" pitchFamily="2" charset="2"/>
              <a:buNone/>
            </a:pPr>
            <a:r>
              <a:rPr lang="en-US" altLang="zh-CN" sz="1800" dirty="0"/>
              <a:t>11. </a:t>
            </a:r>
            <a:r>
              <a:rPr lang="zh-CN" altLang="zh-CN" sz="1800" dirty="0"/>
              <a:t>由初始建堆过程的讨论可知，调整过程可以是递归形式的，请写出这一递归</a:t>
            </a:r>
            <a:endParaRPr lang="en-US" altLang="zh-CN" sz="1800" dirty="0"/>
          </a:p>
          <a:p>
            <a:pPr marL="0" indent="0">
              <a:buFont typeface="Wingdings" panose="05000000000000000000" pitchFamily="2" charset="2"/>
              <a:buNone/>
            </a:pPr>
            <a:r>
              <a:rPr lang="en-US" altLang="zh-CN" sz="1800" dirty="0"/>
              <a:t>      </a:t>
            </a:r>
            <a:r>
              <a:rPr lang="zh-CN" altLang="zh-CN" sz="1800" dirty="0"/>
              <a:t>形式的算法。</a:t>
            </a:r>
            <a:r>
              <a:rPr lang="en-US" altLang="zh-CN" sz="1800" dirty="0">
                <a:solidFill>
                  <a:srgbClr val="FF0000"/>
                </a:solidFill>
              </a:rPr>
              <a:t> (3*)</a:t>
            </a:r>
            <a:endParaRPr lang="zh-CN" altLang="zh-CN" sz="1800" dirty="0"/>
          </a:p>
          <a:p>
            <a:pPr marL="0" indent="0">
              <a:buFont typeface="Wingdings" panose="05000000000000000000" pitchFamily="2" charset="2"/>
              <a:buNone/>
            </a:pPr>
            <a:r>
              <a:rPr lang="en-US" altLang="zh-CN" sz="1800" dirty="0"/>
              <a:t>12. </a:t>
            </a:r>
            <a:r>
              <a:rPr lang="zh-CN" altLang="zh-CN" sz="1800" dirty="0"/>
              <a:t>对长度为</a:t>
            </a:r>
            <a:r>
              <a:rPr lang="en-US" altLang="zh-CN" sz="1800" dirty="0"/>
              <a:t>10000</a:t>
            </a:r>
            <a:r>
              <a:rPr lang="zh-CN" altLang="zh-CN" sz="1800" dirty="0"/>
              <a:t>的数据表，如果在不用完整排序的情况下，要求找出其中最大</a:t>
            </a:r>
            <a:endParaRPr lang="en-US" altLang="zh-CN" sz="1800" dirty="0"/>
          </a:p>
          <a:p>
            <a:pPr marL="0" indent="0">
              <a:buFont typeface="Wingdings" panose="05000000000000000000" pitchFamily="2" charset="2"/>
              <a:buNone/>
            </a:pPr>
            <a:r>
              <a:rPr lang="en-US" altLang="zh-CN" sz="1800" dirty="0"/>
              <a:t>      </a:t>
            </a:r>
            <a:r>
              <a:rPr lang="zh-CN" altLang="zh-CN" sz="1800" dirty="0"/>
              <a:t>的</a:t>
            </a:r>
            <a:r>
              <a:rPr lang="en-US" altLang="zh-CN" sz="1800" dirty="0"/>
              <a:t>10</a:t>
            </a:r>
            <a:r>
              <a:rPr lang="zh-CN" altLang="zh-CN" sz="1800" dirty="0"/>
              <a:t>个数，应选用何种排序算法最节省时间？</a:t>
            </a:r>
            <a:r>
              <a:rPr lang="en-US" altLang="zh-CN" sz="1800" dirty="0">
                <a:solidFill>
                  <a:srgbClr val="FF0000"/>
                </a:solidFill>
              </a:rPr>
              <a:t> (2*)</a:t>
            </a:r>
            <a:endParaRPr lang="zh-CN" altLang="zh-CN" sz="1800" dirty="0"/>
          </a:p>
          <a:p>
            <a:pPr marL="0" indent="0">
              <a:buFont typeface="Wingdings" panose="05000000000000000000" pitchFamily="2" charset="2"/>
              <a:buNone/>
            </a:pPr>
            <a:r>
              <a:rPr lang="en-US" altLang="zh-CN" sz="1800" dirty="0"/>
              <a:t>13. </a:t>
            </a:r>
            <a:r>
              <a:rPr lang="zh-CN" altLang="zh-CN" sz="1800" dirty="0"/>
              <a:t>如果递增有序的数据表</a:t>
            </a:r>
            <a:r>
              <a:rPr lang="en-US" altLang="zh-CN" sz="1800" dirty="0"/>
              <a:t>A</a:t>
            </a:r>
            <a:r>
              <a:rPr lang="zh-CN" altLang="zh-CN" sz="1800" dirty="0"/>
              <a:t>、</a:t>
            </a:r>
            <a:r>
              <a:rPr lang="en-US" altLang="zh-CN" sz="1800" dirty="0"/>
              <a:t>B</a:t>
            </a:r>
            <a:r>
              <a:rPr lang="zh-CN" altLang="zh-CN" sz="1800" dirty="0"/>
              <a:t>分别代表一个集合，设计算法以求解此类集合的</a:t>
            </a:r>
            <a:endParaRPr lang="en-US" altLang="zh-CN" sz="1800" dirty="0"/>
          </a:p>
          <a:p>
            <a:pPr marL="0" indent="0">
              <a:buFont typeface="Wingdings" panose="05000000000000000000" pitchFamily="2" charset="2"/>
              <a:buNone/>
            </a:pPr>
            <a:r>
              <a:rPr lang="en-US" altLang="zh-CN" sz="1800" dirty="0"/>
              <a:t>      </a:t>
            </a:r>
            <a:r>
              <a:rPr lang="zh-CN" altLang="zh-CN" sz="1800" dirty="0"/>
              <a:t>交、并差等运算</a:t>
            </a:r>
            <a:r>
              <a:rPr lang="zh-CN" altLang="en-US" sz="1800" dirty="0"/>
              <a:t>。</a:t>
            </a:r>
            <a:r>
              <a:rPr lang="en-US" altLang="zh-CN" sz="1800" dirty="0">
                <a:solidFill>
                  <a:srgbClr val="FF0000"/>
                </a:solidFill>
              </a:rPr>
              <a:t> (3*)</a:t>
            </a:r>
            <a:endParaRPr lang="zh-CN" altLang="en-US" sz="1800" dirty="0"/>
          </a:p>
        </p:txBody>
      </p:sp>
      <p:grpSp>
        <p:nvGrpSpPr>
          <p:cNvPr id="5" name="组合 4"/>
          <p:cNvGrpSpPr/>
          <p:nvPr/>
        </p:nvGrpSpPr>
        <p:grpSpPr>
          <a:xfrm>
            <a:off x="539552" y="66293"/>
            <a:ext cx="2383180" cy="696929"/>
            <a:chOff x="973123" y="4906917"/>
            <a:chExt cx="2383180" cy="696929"/>
          </a:xfrm>
        </p:grpSpPr>
        <p:sp>
          <p:nvSpPr>
            <p:cNvPr id="6" name="矩形 5"/>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相关习题</a:t>
              </a:r>
            </a:p>
          </p:txBody>
        </p:sp>
        <p:pic>
          <p:nvPicPr>
            <p:cNvPr id="7" name="图片 6"/>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extLst>
      <p:ext uri="{BB962C8B-B14F-4D97-AF65-F5344CB8AC3E}">
        <p14:creationId xmlns:p14="http://schemas.microsoft.com/office/powerpoint/2010/main" xmlns="" val="1332705187"/>
      </p:ext>
    </p:extLst>
  </p:cSld>
  <p:clrMapOvr>
    <a:masterClrMapping/>
  </p:clrMapOvr>
  <p:transition spd="slow">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430887"/>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dirty="0">
                <a:solidFill>
                  <a:srgbClr val="FF0000"/>
                </a:solidFill>
                <a:latin typeface="Times New Roman" pitchFamily="18" charset="0"/>
                <a:ea typeface="黑体" pitchFamily="49" charset="-122"/>
              </a:rPr>
              <a:t>排序算法的性能差异与应用领域？</a:t>
            </a:r>
            <a:endParaRPr lang="en-US" altLang="zh-CN" sz="2200" dirty="0">
              <a:solidFill>
                <a:srgbClr val="FF0000"/>
              </a:solidFill>
              <a:latin typeface="Times New Roman" pitchFamily="18" charset="0"/>
              <a:ea typeface="黑体" pitchFamily="49" charset="-122"/>
            </a:endParaRPr>
          </a:p>
        </p:txBody>
      </p:sp>
      <p:sp>
        <p:nvSpPr>
          <p:cNvPr id="2" name="矩形 1"/>
          <p:cNvSpPr/>
          <p:nvPr/>
        </p:nvSpPr>
        <p:spPr>
          <a:xfrm>
            <a:off x="1472472" y="1719298"/>
            <a:ext cx="6035533" cy="2092881"/>
          </a:xfrm>
          <a:prstGeom prst="rect">
            <a:avLst/>
          </a:prstGeom>
        </p:spPr>
        <p:txBody>
          <a:bodyPr wrap="square">
            <a:spAutoFit/>
          </a:bodyPr>
          <a:lstStyle/>
          <a:p>
            <a:pPr marL="285750" indent="-285750" eaLnBrk="1" hangingPunct="1">
              <a:spcBef>
                <a:spcPts val="600"/>
              </a:spcBef>
              <a:buClr>
                <a:srgbClr val="FF0000"/>
              </a:buClr>
              <a:buFont typeface="Wingdings" panose="05000000000000000000" pitchFamily="2" charset="2"/>
              <a:buChar char="Ø"/>
            </a:pPr>
            <a:r>
              <a:rPr lang="zh-CN" altLang="en-US" sz="2200" dirty="0"/>
              <a:t>插入排序</a:t>
            </a:r>
          </a:p>
          <a:p>
            <a:pPr marL="285750" indent="-285750" eaLnBrk="1" hangingPunct="1">
              <a:spcBef>
                <a:spcPts val="600"/>
              </a:spcBef>
              <a:buClr>
                <a:srgbClr val="FF0000"/>
              </a:buClr>
              <a:buFont typeface="Wingdings" panose="05000000000000000000" pitchFamily="2" charset="2"/>
              <a:buChar char="Ø"/>
            </a:pPr>
            <a:r>
              <a:rPr lang="zh-CN" altLang="en-US" sz="2200" dirty="0"/>
              <a:t>交换排序</a:t>
            </a:r>
          </a:p>
          <a:p>
            <a:pPr marL="285750" indent="-285750" eaLnBrk="1" hangingPunct="1">
              <a:spcBef>
                <a:spcPts val="600"/>
              </a:spcBef>
              <a:buClr>
                <a:srgbClr val="FF0000"/>
              </a:buClr>
              <a:buFont typeface="Wingdings" panose="05000000000000000000" pitchFamily="2" charset="2"/>
              <a:buChar char="Ø"/>
            </a:pPr>
            <a:r>
              <a:rPr lang="zh-CN" altLang="en-US" sz="2200" dirty="0"/>
              <a:t>选择排序</a:t>
            </a:r>
            <a:endParaRPr lang="en-US" altLang="zh-CN" sz="2200" dirty="0"/>
          </a:p>
          <a:p>
            <a:pPr marL="285750" indent="-285750" eaLnBrk="1" hangingPunct="1">
              <a:spcBef>
                <a:spcPts val="600"/>
              </a:spcBef>
              <a:buClr>
                <a:srgbClr val="FF0000"/>
              </a:buClr>
              <a:buFont typeface="Wingdings" panose="05000000000000000000" pitchFamily="2" charset="2"/>
              <a:buChar char="Ø"/>
            </a:pPr>
            <a:r>
              <a:rPr lang="zh-CN" altLang="en-US" sz="2200" dirty="0"/>
              <a:t>归并排序</a:t>
            </a:r>
            <a:endParaRPr lang="en-US" altLang="zh-CN" sz="2200" dirty="0"/>
          </a:p>
          <a:p>
            <a:pPr marL="285750" indent="-285750" eaLnBrk="1" hangingPunct="1">
              <a:spcBef>
                <a:spcPts val="600"/>
              </a:spcBef>
              <a:buClr>
                <a:srgbClr val="FF0000"/>
              </a:buClr>
              <a:buFont typeface="Wingdings" panose="05000000000000000000" pitchFamily="2" charset="2"/>
              <a:buChar char="Ø"/>
            </a:pPr>
            <a:r>
              <a:rPr lang="zh-CN" altLang="en-US" sz="2200" dirty="0"/>
              <a:t>基数排序</a:t>
            </a:r>
            <a:endParaRPr lang="en-US" altLang="zh-CN" sz="2200"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spTree>
    <p:extLst>
      <p:ext uri="{BB962C8B-B14F-4D97-AF65-F5344CB8AC3E}">
        <p14:creationId xmlns:p14="http://schemas.microsoft.com/office/powerpoint/2010/main" xmlns="" val="21693409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ox(in)">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65</a:t>
            </a:fld>
            <a:endParaRPr lang="zh-CN" altLang="en-US" dirty="0"/>
          </a:p>
        </p:txBody>
      </p:sp>
    </p:spTree>
    <p:extLst>
      <p:ext uri="{BB962C8B-B14F-4D97-AF65-F5344CB8AC3E}">
        <p14:creationId xmlns:p14="http://schemas.microsoft.com/office/powerpoint/2010/main" xmlns="" val="2853724736"/>
      </p:ext>
    </p:extLst>
  </p:cSld>
  <p:clrMapOvr>
    <a:masterClrMapping/>
  </p:clrMapOvr>
  <p:transition spd="slow" advClick="0" advTm="1622">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sp>
        <p:nvSpPr>
          <p:cNvPr id="5" name="Rectangle 3"/>
          <p:cNvSpPr txBox="1">
            <a:spLocks noChangeArrowheads="1"/>
          </p:cNvSpPr>
          <p:nvPr/>
        </p:nvSpPr>
        <p:spPr bwMode="auto">
          <a:xfrm>
            <a:off x="431452" y="947013"/>
            <a:ext cx="7993063" cy="3816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rgbClr val="FF0000"/>
              </a:buClr>
              <a:buFont typeface="Wingdings" panose="05000000000000000000" pitchFamily="2" charset="2"/>
              <a:buChar char="Ø"/>
            </a:pPr>
            <a:r>
              <a:rPr lang="zh-CN" altLang="en-US" sz="2800" b="1" dirty="0">
                <a:solidFill>
                  <a:srgbClr val="0000FF"/>
                </a:solidFill>
                <a:latin typeface="宋体" panose="02010600030101010101" pitchFamily="2" charset="-122"/>
              </a:rPr>
              <a:t>插入类排序的基本思想：</a:t>
            </a:r>
          </a:p>
          <a:p>
            <a:pPr algn="just">
              <a:buFont typeface="Wingdings" panose="05000000000000000000" pitchFamily="2" charset="2"/>
              <a:buNone/>
            </a:pPr>
            <a:r>
              <a:rPr lang="zh-CN" altLang="en-US" sz="2400" b="1" dirty="0">
                <a:solidFill>
                  <a:srgbClr val="3378CB"/>
                </a:solidFill>
                <a:latin typeface="宋体" panose="02010600030101010101" pitchFamily="2" charset="-122"/>
              </a:rPr>
              <a:t>    </a:t>
            </a:r>
            <a:r>
              <a:rPr lang="zh-CN" altLang="en-US" sz="2400" b="1" dirty="0">
                <a:latin typeface="宋体" panose="02010600030101010101" pitchFamily="2" charset="-122"/>
              </a:rPr>
              <a:t>将待排序表看作左右两部分，</a:t>
            </a:r>
          </a:p>
          <a:p>
            <a:pPr algn="just">
              <a:buFont typeface="Wingdings" panose="05000000000000000000" pitchFamily="2" charset="2"/>
              <a:buNone/>
            </a:pPr>
            <a:r>
              <a:rPr lang="zh-CN" altLang="en-US" sz="2400" b="1" dirty="0">
                <a:latin typeface="宋体" panose="02010600030101010101" pitchFamily="2" charset="-122"/>
              </a:rPr>
              <a:t>	    其中左边为有序区，</a:t>
            </a:r>
          </a:p>
          <a:p>
            <a:pPr algn="just">
              <a:buFont typeface="Wingdings" panose="05000000000000000000" pitchFamily="2" charset="2"/>
              <a:buNone/>
            </a:pPr>
            <a:r>
              <a:rPr lang="zh-CN" altLang="en-US" sz="2400" b="1" dirty="0">
                <a:latin typeface="宋体" panose="02010600030101010101" pitchFamily="2" charset="-122"/>
              </a:rPr>
              <a:t>	    右边为无序区</a:t>
            </a:r>
            <a:r>
              <a:rPr lang="en-US" altLang="zh-CN" sz="2400" b="1" dirty="0">
                <a:latin typeface="宋体" panose="02010600030101010101" pitchFamily="2" charset="-122"/>
              </a:rPr>
              <a:t>,</a:t>
            </a:r>
          </a:p>
          <a:p>
            <a:pPr algn="just">
              <a:buFont typeface="Wingdings" panose="05000000000000000000" pitchFamily="2" charset="2"/>
              <a:buNone/>
            </a:pPr>
            <a:r>
              <a:rPr lang="en-US" altLang="zh-CN" sz="2400" b="1" dirty="0">
                <a:latin typeface="宋体" panose="02010600030101010101" pitchFamily="2" charset="-122"/>
              </a:rPr>
              <a:t>       </a:t>
            </a:r>
            <a:r>
              <a:rPr lang="zh-CN" altLang="en-US" sz="2400" b="1" dirty="0">
                <a:latin typeface="宋体" panose="02010600030101010101" pitchFamily="2" charset="-122"/>
              </a:rPr>
              <a:t>整个排序过程就是将右边无序区中的元素逐个插入到左边的有序区中，以构成新的有序区。</a:t>
            </a:r>
            <a:endParaRPr lang="en-US" altLang="zh-CN" sz="2400" b="1" dirty="0">
              <a:latin typeface="宋体" panose="02010600030101010101" pitchFamily="2" charset="-122"/>
            </a:endParaRPr>
          </a:p>
          <a:p>
            <a:pPr algn="just">
              <a:buFont typeface="Wingdings" panose="05000000000000000000" pitchFamily="2" charset="2"/>
              <a:buNone/>
            </a:pPr>
            <a:endParaRPr lang="zh-CN" altLang="en-US" sz="3600" b="1" dirty="0"/>
          </a:p>
          <a:p>
            <a:pPr>
              <a:buClr>
                <a:srgbClr val="FF0000"/>
              </a:buClr>
              <a:buFont typeface="Wingdings" panose="05000000000000000000" pitchFamily="2" charset="2"/>
              <a:buChar char="n"/>
            </a:pPr>
            <a:r>
              <a:rPr lang="zh-CN" altLang="en-US" sz="2400" b="1" dirty="0"/>
              <a:t>直接插入排序</a:t>
            </a:r>
            <a:r>
              <a:rPr lang="en-US" altLang="zh-CN" sz="2400" b="1" dirty="0"/>
              <a:t>(</a:t>
            </a:r>
            <a:r>
              <a:rPr lang="en-US" altLang="zh-CN" sz="2400" b="1" dirty="0">
                <a:solidFill>
                  <a:srgbClr val="0000FF"/>
                </a:solidFill>
              </a:rPr>
              <a:t>Direct Insert Sorting</a:t>
            </a:r>
            <a:r>
              <a:rPr lang="en-US" altLang="zh-CN" sz="2400" b="1" dirty="0"/>
              <a:t>)</a:t>
            </a:r>
            <a:endParaRPr lang="zh-CN" altLang="en-US" sz="2400" b="1" dirty="0"/>
          </a:p>
          <a:p>
            <a:pPr>
              <a:buClr>
                <a:srgbClr val="FF0000"/>
              </a:buClr>
              <a:buFont typeface="Wingdings" panose="05000000000000000000" pitchFamily="2" charset="2"/>
              <a:buChar char="n"/>
            </a:pPr>
            <a:r>
              <a:rPr lang="zh-CN" altLang="en-US" sz="2400" b="1" dirty="0"/>
              <a:t>希尔排序</a:t>
            </a:r>
            <a:r>
              <a:rPr lang="en-US" altLang="zh-CN" sz="2400" b="1" dirty="0"/>
              <a:t>(</a:t>
            </a:r>
            <a:r>
              <a:rPr lang="en-US" altLang="zh-CN" sz="2400" b="1" dirty="0">
                <a:solidFill>
                  <a:srgbClr val="0000FF"/>
                </a:solidFill>
              </a:rPr>
              <a:t>Shell Sorting</a:t>
            </a:r>
            <a:r>
              <a:rPr lang="en-US" altLang="zh-CN" sz="2400" b="1" dirty="0"/>
              <a:t>)</a:t>
            </a:r>
            <a:endParaRPr lang="zh-CN" altLang="en-US" sz="2400" b="1" dirty="0"/>
          </a:p>
          <a:p>
            <a:endParaRPr lang="zh-CN" altLang="en-US" sz="2400" b="1" dirty="0"/>
          </a:p>
        </p:txBody>
      </p:sp>
      <p:grpSp>
        <p:nvGrpSpPr>
          <p:cNvPr id="11" name="组合 10"/>
          <p:cNvGrpSpPr/>
          <p:nvPr/>
        </p:nvGrpSpPr>
        <p:grpSpPr>
          <a:xfrm>
            <a:off x="-1548680" y="82396"/>
            <a:ext cx="8638519" cy="785699"/>
            <a:chOff x="-1226995" y="1867387"/>
            <a:chExt cx="8913447" cy="800605"/>
          </a:xfrm>
        </p:grpSpPr>
        <p:grpSp>
          <p:nvGrpSpPr>
            <p:cNvPr id="12" name="组合 11"/>
            <p:cNvGrpSpPr/>
            <p:nvPr/>
          </p:nvGrpSpPr>
          <p:grpSpPr>
            <a:xfrm>
              <a:off x="-1226995" y="1867387"/>
              <a:ext cx="8913447" cy="800605"/>
              <a:chOff x="-1268020" y="1327471"/>
              <a:chExt cx="8913447" cy="800605"/>
            </a:xfrm>
          </p:grpSpPr>
          <p:sp>
            <p:nvSpPr>
              <p:cNvPr id="14"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15"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13" name="图片 12"/>
            <p:cNvPicPr>
              <a:picLocks noChangeAspect="1"/>
            </p:cNvPicPr>
            <p:nvPr/>
          </p:nvPicPr>
          <p:blipFill>
            <a:blip r:embed="rId2" cstate="print"/>
            <a:stretch>
              <a:fillRect/>
            </a:stretch>
          </p:blipFill>
          <p:spPr>
            <a:xfrm>
              <a:off x="1189825" y="2023053"/>
              <a:ext cx="495511" cy="423803"/>
            </a:xfrm>
            <a:prstGeom prst="rect">
              <a:avLst/>
            </a:prstGeom>
          </p:spPr>
        </p:pic>
      </p:grpSp>
    </p:spTree>
    <p:extLst>
      <p:ext uri="{BB962C8B-B14F-4D97-AF65-F5344CB8AC3E}">
        <p14:creationId xmlns:p14="http://schemas.microsoft.com/office/powerpoint/2010/main" xmlns="" val="40105140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a:t>
            </a:fld>
            <a:endParaRPr lang="zh-CN" altLang="en-US" dirty="0"/>
          </a:p>
        </p:txBody>
      </p:sp>
      <p:grpSp>
        <p:nvGrpSpPr>
          <p:cNvPr id="5" name="组合 4"/>
          <p:cNvGrpSpPr/>
          <p:nvPr/>
        </p:nvGrpSpPr>
        <p:grpSpPr>
          <a:xfrm>
            <a:off x="-1548680" y="82396"/>
            <a:ext cx="8638519" cy="785699"/>
            <a:chOff x="-1226995" y="1867387"/>
            <a:chExt cx="8913447" cy="800605"/>
          </a:xfrm>
        </p:grpSpPr>
        <p:grpSp>
          <p:nvGrpSpPr>
            <p:cNvPr id="6" name="组合 5"/>
            <p:cNvGrpSpPr/>
            <p:nvPr/>
          </p:nvGrpSpPr>
          <p:grpSpPr>
            <a:xfrm>
              <a:off x="-1226995" y="1867387"/>
              <a:ext cx="8913447" cy="800605"/>
              <a:chOff x="-1268020" y="1327471"/>
              <a:chExt cx="8913447" cy="800605"/>
            </a:xfrm>
          </p:grpSpPr>
          <p:sp>
            <p:nvSpPr>
              <p:cNvPr id="8"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7" name="图片 6"/>
            <p:cNvPicPr>
              <a:picLocks noChangeAspect="1"/>
            </p:cNvPicPr>
            <p:nvPr/>
          </p:nvPicPr>
          <p:blipFill>
            <a:blip r:embed="rId2" cstate="print"/>
            <a:stretch>
              <a:fillRect/>
            </a:stretch>
          </p:blipFill>
          <p:spPr>
            <a:xfrm>
              <a:off x="1189825" y="2023053"/>
              <a:ext cx="495511" cy="423803"/>
            </a:xfrm>
            <a:prstGeom prst="rect">
              <a:avLst/>
            </a:prstGeom>
          </p:spPr>
        </p:pic>
      </p:grpSp>
      <p:sp>
        <p:nvSpPr>
          <p:cNvPr id="10" name="Rectangle 3"/>
          <p:cNvSpPr txBox="1">
            <a:spLocks noChangeArrowheads="1"/>
          </p:cNvSpPr>
          <p:nvPr/>
        </p:nvSpPr>
        <p:spPr bwMode="auto">
          <a:xfrm>
            <a:off x="467544" y="986626"/>
            <a:ext cx="7993062" cy="4537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rgbClr val="FF0000"/>
              </a:buClr>
              <a:buFont typeface="Wingdings" panose="05000000000000000000" pitchFamily="2" charset="2"/>
              <a:buChar char="Ø"/>
              <a:defRPr/>
            </a:pPr>
            <a:r>
              <a:rPr lang="zh-CN" altLang="en-US" sz="2800" b="1" dirty="0"/>
              <a:t>直接</a:t>
            </a:r>
            <a:r>
              <a:rPr lang="zh-CN" altLang="en-US" sz="2800" b="1" dirty="0">
                <a:effectLst>
                  <a:outerShdw blurRad="38100" dist="38100" dir="2700000" algn="tl">
                    <a:srgbClr val="C0C0C0"/>
                  </a:outerShdw>
                </a:effectLst>
              </a:rPr>
              <a:t>插入排序</a:t>
            </a:r>
            <a:r>
              <a:rPr lang="en-US" altLang="zh-CN" sz="2800" b="1" dirty="0">
                <a:effectLst>
                  <a:outerShdw blurRad="38100" dist="38100" dir="2700000" algn="tl">
                    <a:srgbClr val="C0C0C0"/>
                  </a:outerShdw>
                </a:effectLst>
              </a:rPr>
              <a:t>(</a:t>
            </a:r>
            <a:r>
              <a:rPr lang="en-US" altLang="zh-CN" sz="2800" b="1" dirty="0">
                <a:solidFill>
                  <a:srgbClr val="0000FF"/>
                </a:solidFill>
                <a:effectLst>
                  <a:outerShdw blurRad="38100" dist="38100" dir="2700000" algn="tl">
                    <a:srgbClr val="C0C0C0"/>
                  </a:outerShdw>
                </a:effectLst>
              </a:rPr>
              <a:t>Direct Insert Sorting</a:t>
            </a:r>
            <a:r>
              <a:rPr lang="en-US" altLang="zh-CN" sz="2800" b="1" dirty="0">
                <a:effectLst>
                  <a:outerShdw blurRad="38100" dist="38100" dir="2700000" algn="tl">
                    <a:srgbClr val="C0C0C0"/>
                  </a:outerShdw>
                </a:effectLst>
              </a:rPr>
              <a:t>)</a:t>
            </a:r>
            <a:endParaRPr lang="zh-CN" altLang="en-US" sz="2800" b="1" dirty="0">
              <a:effectLst>
                <a:outerShdw blurRad="38100" dist="38100" dir="2700000" algn="tl">
                  <a:srgbClr val="C0C0C0"/>
                </a:outerShdw>
              </a:effectLst>
            </a:endParaRPr>
          </a:p>
          <a:p>
            <a:pPr lvl="1" algn="just">
              <a:buClr>
                <a:srgbClr val="FF0000"/>
              </a:buClr>
              <a:buFont typeface="Wingdings" panose="05000000000000000000" pitchFamily="2" charset="2"/>
              <a:buChar char="n"/>
              <a:defRPr/>
            </a:pPr>
            <a:r>
              <a:rPr lang="zh-CN" altLang="en-US" sz="2400" b="1" dirty="0">
                <a:solidFill>
                  <a:srgbClr val="0000FF"/>
                </a:solidFill>
                <a:latin typeface="宋体" pitchFamily="2" charset="-122"/>
              </a:rPr>
              <a:t>基本思想：</a:t>
            </a:r>
          </a:p>
          <a:p>
            <a:pPr algn="just">
              <a:spcBef>
                <a:spcPts val="1200"/>
              </a:spcBef>
              <a:buFont typeface="Wingdings" panose="05000000000000000000" pitchFamily="2" charset="2"/>
              <a:buNone/>
              <a:defRPr/>
            </a:pPr>
            <a:r>
              <a:rPr lang="zh-CN" altLang="en-US" sz="2400" b="1" dirty="0">
                <a:solidFill>
                  <a:srgbClr val="3378CB"/>
                </a:solidFill>
                <a:latin typeface="宋体" pitchFamily="2" charset="-122"/>
              </a:rPr>
              <a:t>       </a:t>
            </a:r>
            <a:r>
              <a:rPr lang="zh-CN" altLang="en-US" sz="2400" b="1" dirty="0">
                <a:latin typeface="宋体" pitchFamily="2" charset="-122"/>
              </a:rPr>
              <a:t>将</a:t>
            </a:r>
            <a:r>
              <a:rPr lang="zh-CN" altLang="en-US" sz="2400" b="1" dirty="0">
                <a:solidFill>
                  <a:srgbClr val="FF0000"/>
                </a:solidFill>
                <a:latin typeface="宋体" pitchFamily="2" charset="-122"/>
              </a:rPr>
              <a:t>整个</a:t>
            </a:r>
            <a:r>
              <a:rPr lang="zh-CN" altLang="en-US" sz="2400" b="1" dirty="0">
                <a:latin typeface="宋体" pitchFamily="2" charset="-122"/>
              </a:rPr>
              <a:t>待排序表看作左右两部分，</a:t>
            </a:r>
          </a:p>
          <a:p>
            <a:pPr algn="just">
              <a:spcBef>
                <a:spcPts val="1200"/>
              </a:spcBef>
              <a:buFont typeface="Wingdings" panose="05000000000000000000" pitchFamily="2" charset="2"/>
              <a:buNone/>
              <a:defRPr/>
            </a:pPr>
            <a:r>
              <a:rPr lang="zh-CN" altLang="en-US" sz="2400" b="1" dirty="0">
                <a:latin typeface="宋体" pitchFamily="2" charset="-122"/>
              </a:rPr>
              <a:t>	     其中左边为有序区，</a:t>
            </a:r>
          </a:p>
          <a:p>
            <a:pPr algn="just">
              <a:spcBef>
                <a:spcPts val="1200"/>
              </a:spcBef>
              <a:buFont typeface="Wingdings" panose="05000000000000000000" pitchFamily="2" charset="2"/>
              <a:buNone/>
              <a:defRPr/>
            </a:pPr>
            <a:r>
              <a:rPr lang="zh-CN" altLang="en-US" sz="2400" b="1" dirty="0">
                <a:latin typeface="宋体" pitchFamily="2" charset="-122"/>
              </a:rPr>
              <a:t>	     右边为无序区</a:t>
            </a:r>
            <a:r>
              <a:rPr lang="en-US" altLang="zh-CN" sz="2400" b="1" dirty="0">
                <a:latin typeface="宋体" pitchFamily="2" charset="-122"/>
              </a:rPr>
              <a:t>,</a:t>
            </a:r>
          </a:p>
          <a:p>
            <a:pPr algn="just">
              <a:spcBef>
                <a:spcPts val="1200"/>
              </a:spcBef>
              <a:buFont typeface="Wingdings" panose="05000000000000000000" pitchFamily="2" charset="2"/>
              <a:buNone/>
              <a:defRPr/>
            </a:pPr>
            <a:r>
              <a:rPr lang="en-US" altLang="zh-CN" sz="2400" b="1" dirty="0">
                <a:latin typeface="宋体" pitchFamily="2" charset="-122"/>
              </a:rPr>
              <a:t>       </a:t>
            </a:r>
            <a:r>
              <a:rPr lang="zh-CN" altLang="en-US" sz="2400" b="1" dirty="0">
                <a:latin typeface="宋体" pitchFamily="2" charset="-122"/>
              </a:rPr>
              <a:t>整个排序过程就是将右边无序区中的元素逐个插</a:t>
            </a:r>
            <a:endParaRPr lang="en-US" altLang="zh-CN" sz="2400" b="1" dirty="0">
              <a:latin typeface="宋体" pitchFamily="2" charset="-122"/>
            </a:endParaRPr>
          </a:p>
          <a:p>
            <a:pPr algn="just">
              <a:spcBef>
                <a:spcPts val="1200"/>
              </a:spcBef>
              <a:buFont typeface="Wingdings" panose="05000000000000000000" pitchFamily="2" charset="2"/>
              <a:buNone/>
              <a:defRPr/>
            </a:pPr>
            <a:r>
              <a:rPr lang="en-US" altLang="zh-CN" sz="2400" b="1" dirty="0">
                <a:latin typeface="宋体" pitchFamily="2" charset="-122"/>
              </a:rPr>
              <a:t>       </a:t>
            </a:r>
            <a:r>
              <a:rPr lang="zh-CN" altLang="en-US" sz="2400" b="1" dirty="0">
                <a:latin typeface="宋体" pitchFamily="2" charset="-122"/>
              </a:rPr>
              <a:t>入到左边的有序区中，以构成新的有序区。</a:t>
            </a:r>
          </a:p>
        </p:txBody>
      </p:sp>
    </p:spTree>
    <p:extLst>
      <p:ext uri="{BB962C8B-B14F-4D97-AF65-F5344CB8AC3E}">
        <p14:creationId xmlns:p14="http://schemas.microsoft.com/office/powerpoint/2010/main" xmlns="" val="37247777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a:t>
            </a:fld>
            <a:endParaRPr lang="zh-CN" altLang="en-US" dirty="0"/>
          </a:p>
        </p:txBody>
      </p:sp>
      <p:grpSp>
        <p:nvGrpSpPr>
          <p:cNvPr id="5" name="组合 4"/>
          <p:cNvGrpSpPr/>
          <p:nvPr/>
        </p:nvGrpSpPr>
        <p:grpSpPr>
          <a:xfrm>
            <a:off x="-1548680" y="82396"/>
            <a:ext cx="8638519" cy="785699"/>
            <a:chOff x="-1226995" y="1867387"/>
            <a:chExt cx="8913447" cy="800605"/>
          </a:xfrm>
        </p:grpSpPr>
        <p:grpSp>
          <p:nvGrpSpPr>
            <p:cNvPr id="6" name="组合 5"/>
            <p:cNvGrpSpPr/>
            <p:nvPr/>
          </p:nvGrpSpPr>
          <p:grpSpPr>
            <a:xfrm>
              <a:off x="-1226995" y="1867387"/>
              <a:ext cx="8913447" cy="800605"/>
              <a:chOff x="-1268020" y="1327471"/>
              <a:chExt cx="8913447" cy="800605"/>
            </a:xfrm>
          </p:grpSpPr>
          <p:sp>
            <p:nvSpPr>
              <p:cNvPr id="8" name="TextBox 6"/>
              <p:cNvSpPr txBox="1">
                <a:spLocks noChangeArrowheads="1"/>
              </p:cNvSpPr>
              <p:nvPr/>
            </p:nvSpPr>
            <p:spPr bwMode="auto">
              <a:xfrm>
                <a:off x="-1268020" y="1362358"/>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11.2 </a:t>
                </a:r>
                <a:r>
                  <a:rPr lang="zh-CN" altLang="en-US" sz="3200" b="1" dirty="0">
                    <a:latin typeface="Times New Roman" pitchFamily="18" charset="0"/>
                    <a:ea typeface="黑体" pitchFamily="49" charset="-122"/>
                  </a:rPr>
                  <a:t>插入排序</a:t>
                </a:r>
              </a:p>
            </p:txBody>
          </p:sp>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grpSp>
        <p:pic>
          <p:nvPicPr>
            <p:cNvPr id="7" name="图片 6"/>
            <p:cNvPicPr>
              <a:picLocks noChangeAspect="1"/>
            </p:cNvPicPr>
            <p:nvPr/>
          </p:nvPicPr>
          <p:blipFill>
            <a:blip r:embed="rId2" cstate="print"/>
            <a:stretch>
              <a:fillRect/>
            </a:stretch>
          </p:blipFill>
          <p:spPr>
            <a:xfrm>
              <a:off x="1189825" y="2023053"/>
              <a:ext cx="495511" cy="423803"/>
            </a:xfrm>
            <a:prstGeom prst="rect">
              <a:avLst/>
            </a:prstGeom>
          </p:spPr>
        </p:pic>
      </p:grpSp>
      <p:sp>
        <p:nvSpPr>
          <p:cNvPr id="10" name="矩形 9"/>
          <p:cNvSpPr/>
          <p:nvPr/>
        </p:nvSpPr>
        <p:spPr>
          <a:xfrm>
            <a:off x="582008" y="1052736"/>
            <a:ext cx="3531736" cy="523220"/>
          </a:xfrm>
          <a:prstGeom prst="rect">
            <a:avLst/>
          </a:prstGeom>
        </p:spPr>
        <p:txBody>
          <a:bodyPr wrap="none">
            <a:spAutoFit/>
          </a:bodyPr>
          <a:lstStyle/>
          <a:p>
            <a:pPr marL="457200" indent="-457200">
              <a:buClr>
                <a:srgbClr val="FF0000"/>
              </a:buClr>
              <a:buFont typeface="Wingdings" panose="05000000000000000000" pitchFamily="2" charset="2"/>
              <a:buChar char="Ø"/>
            </a:pPr>
            <a:r>
              <a:rPr lang="zh-CN" altLang="en-US" sz="2800" b="1" dirty="0">
                <a:latin typeface="仿宋" panose="02010609060101010101" pitchFamily="49" charset="-122"/>
                <a:ea typeface="仿宋" panose="02010609060101010101" pitchFamily="49" charset="-122"/>
              </a:rPr>
              <a:t>直接插入排序实例</a:t>
            </a:r>
            <a:endParaRPr lang="zh-CN" altLang="en-US" sz="2800" dirty="0">
              <a:latin typeface="仿宋" panose="02010609060101010101" pitchFamily="49" charset="-122"/>
              <a:ea typeface="仿宋" panose="02010609060101010101" pitchFamily="49" charset="-122"/>
            </a:endParaRPr>
          </a:p>
        </p:txBody>
      </p:sp>
      <p:sp>
        <p:nvSpPr>
          <p:cNvPr id="11" name="Rectangle 3"/>
          <p:cNvSpPr txBox="1">
            <a:spLocks noChangeArrowheads="1"/>
          </p:cNvSpPr>
          <p:nvPr/>
        </p:nvSpPr>
        <p:spPr bwMode="auto">
          <a:xfrm>
            <a:off x="582008" y="1738185"/>
            <a:ext cx="8229600" cy="115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buFont typeface="Wingdings" panose="05000000000000000000" pitchFamily="2" charset="2"/>
              <a:buNone/>
            </a:pPr>
            <a:r>
              <a:rPr lang="zh-CN" altLang="en-US" sz="2400" b="1" dirty="0">
                <a:latin typeface="仿宋" panose="02010609060101010101" pitchFamily="49" charset="-122"/>
              </a:rPr>
              <a:t>   用直接插入排序算法对数据表</a:t>
            </a:r>
            <a:r>
              <a:rPr lang="en-US" altLang="zh-CN" sz="2400" b="1" dirty="0">
                <a:latin typeface="仿宋" panose="02010609060101010101" pitchFamily="49" charset="-122"/>
              </a:rPr>
              <a:t>A=(12,</a:t>
            </a:r>
            <a:r>
              <a:rPr lang="en-US" altLang="zh-CN" sz="2400" b="1" dirty="0">
                <a:solidFill>
                  <a:srgbClr val="3366CC"/>
                </a:solidFill>
                <a:latin typeface="仿宋" panose="02010609060101010101" pitchFamily="49" charset="-122"/>
              </a:rPr>
              <a:t>5</a:t>
            </a:r>
            <a:r>
              <a:rPr lang="en-US" altLang="zh-CN" sz="2400" b="1" dirty="0">
                <a:latin typeface="仿宋" panose="02010609060101010101" pitchFamily="49" charset="-122"/>
              </a:rPr>
              <a:t>,4,9,5)</a:t>
            </a:r>
            <a:r>
              <a:rPr lang="zh-CN" altLang="en-US" sz="2400" b="1" dirty="0">
                <a:latin typeface="仿宋" panose="02010609060101010101" pitchFamily="49" charset="-122"/>
              </a:rPr>
              <a:t>从小到大</a:t>
            </a:r>
            <a:endParaRPr lang="en-US" altLang="zh-CN" sz="2400" b="1" dirty="0">
              <a:latin typeface="仿宋" panose="02010609060101010101" pitchFamily="49" charset="-122"/>
            </a:endParaRPr>
          </a:p>
          <a:p>
            <a:pPr>
              <a:spcBef>
                <a:spcPts val="1200"/>
              </a:spcBef>
              <a:buFont typeface="Wingdings" panose="05000000000000000000" pitchFamily="2" charset="2"/>
              <a:buNone/>
            </a:pPr>
            <a:r>
              <a:rPr lang="zh-CN" altLang="en-US" sz="2400" b="1" dirty="0">
                <a:latin typeface="仿宋" panose="02010609060101010101" pitchFamily="49" charset="-122"/>
              </a:rPr>
              <a:t>   进行排序。</a:t>
            </a:r>
          </a:p>
        </p:txBody>
      </p:sp>
      <p:sp>
        <p:nvSpPr>
          <p:cNvPr id="12" name="Rectangle 4"/>
          <p:cNvSpPr>
            <a:spLocks noChangeArrowheads="1"/>
          </p:cNvSpPr>
          <p:nvPr/>
        </p:nvSpPr>
        <p:spPr bwMode="auto">
          <a:xfrm>
            <a:off x="1619672" y="2889122"/>
            <a:ext cx="4681538" cy="64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ea typeface="宋体" panose="02010600030101010101" pitchFamily="2" charset="-122"/>
                <a:sym typeface="Wingdings" panose="05000000000000000000" pitchFamily="2" charset="2"/>
              </a:rPr>
              <a:t>（</a:t>
            </a:r>
            <a:r>
              <a:rPr lang="en-US" altLang="zh-CN" sz="2600">
                <a:latin typeface="Times New Roman" panose="02020603050405020304" pitchFamily="18" charset="0"/>
                <a:ea typeface="宋体" panose="02010600030101010101" pitchFamily="2" charset="-122"/>
                <a:sym typeface="Wingdings" panose="05000000000000000000" pitchFamily="2" charset="2"/>
              </a:rPr>
              <a:t>12      </a:t>
            </a:r>
            <a:r>
              <a:rPr lang="en-US" altLang="zh-CN" sz="2600">
                <a:solidFill>
                  <a:srgbClr val="3366CC"/>
                </a:solidFill>
                <a:latin typeface="Times New Roman" panose="02020603050405020304" pitchFamily="18" charset="0"/>
                <a:ea typeface="宋体" panose="02010600030101010101" pitchFamily="2" charset="-122"/>
                <a:sym typeface="Wingdings" panose="05000000000000000000" pitchFamily="2" charset="2"/>
              </a:rPr>
              <a:t>5</a:t>
            </a:r>
            <a:r>
              <a:rPr lang="en-US" altLang="zh-CN" sz="2600">
                <a:latin typeface="Times New Roman" panose="02020603050405020304" pitchFamily="18" charset="0"/>
                <a:ea typeface="宋体" panose="02010600030101010101" pitchFamily="2" charset="-122"/>
                <a:sym typeface="Wingdings" panose="05000000000000000000" pitchFamily="2" charset="2"/>
              </a:rPr>
              <a:t>      4     9       5</a:t>
            </a:r>
            <a:r>
              <a:rPr lang="zh-CN" altLang="en-US" sz="2600">
                <a:latin typeface="Times New Roman" panose="02020603050405020304" pitchFamily="18" charset="0"/>
                <a:ea typeface="宋体" panose="02010600030101010101" pitchFamily="2" charset="-122"/>
                <a:sym typeface="Wingdings" panose="05000000000000000000" pitchFamily="2" charset="2"/>
              </a:rPr>
              <a:t>）</a:t>
            </a:r>
            <a:endParaRPr lang="zh-CN" altLang="en-US" sz="2600">
              <a:latin typeface="Times New Roman" panose="02020603050405020304" pitchFamily="18" charset="0"/>
              <a:ea typeface="宋体" panose="02010600030101010101" pitchFamily="2" charset="-122"/>
            </a:endParaRPr>
          </a:p>
        </p:txBody>
      </p:sp>
      <p:sp>
        <p:nvSpPr>
          <p:cNvPr id="13" name="Rectangle 5"/>
          <p:cNvSpPr>
            <a:spLocks noChangeArrowheads="1"/>
          </p:cNvSpPr>
          <p:nvPr/>
        </p:nvSpPr>
        <p:spPr bwMode="auto">
          <a:xfrm>
            <a:off x="467147" y="2895472"/>
            <a:ext cx="844550" cy="488950"/>
          </a:xfrm>
          <a:prstGeom prst="rect">
            <a:avLst/>
          </a:prstGeom>
          <a:noFill/>
          <a:ln w="9525">
            <a:noFill/>
            <a:miter lim="800000"/>
            <a:headEnd/>
            <a:tailEnd/>
          </a:ln>
          <a:effectLst/>
        </p:spPr>
        <p:txBody>
          <a:bodyPr wrap="none">
            <a:spAutoFit/>
          </a:bodyPr>
          <a:lstStyle/>
          <a:p>
            <a:pPr eaLnBrk="1" hangingPunct="1">
              <a:defRPr/>
            </a:pPr>
            <a:r>
              <a:rPr lang="zh-CN" altLang="en-US" sz="2600">
                <a:effectLst>
                  <a:outerShdw blurRad="38100" dist="38100" dir="2700000" algn="tl">
                    <a:srgbClr val="C0C0C0"/>
                  </a:outerShdw>
                </a:effectLst>
                <a:latin typeface="Times New Roman" pitchFamily="18" charset="0"/>
                <a:ea typeface="宋体" pitchFamily="2" charset="-122"/>
              </a:rPr>
              <a:t>解</a:t>
            </a:r>
            <a:r>
              <a:rPr lang="zh-CN" altLang="en-US" sz="2600">
                <a:effectLst>
                  <a:outerShdw blurRad="38100" dist="38100" dir="2700000" algn="tl">
                    <a:srgbClr val="C0C0C0"/>
                  </a:outerShdw>
                </a:effectLst>
                <a:latin typeface="Times New Roman" pitchFamily="18" charset="0"/>
                <a:ea typeface="宋体" pitchFamily="2" charset="-122"/>
                <a:sym typeface="Wingdings" pitchFamily="2" charset="2"/>
              </a:rPr>
              <a:t>：</a:t>
            </a:r>
          </a:p>
        </p:txBody>
      </p:sp>
      <p:sp>
        <p:nvSpPr>
          <p:cNvPr id="14" name="Line 6"/>
          <p:cNvSpPr>
            <a:spLocks noChangeShapeType="1"/>
          </p:cNvSpPr>
          <p:nvPr/>
        </p:nvSpPr>
        <p:spPr bwMode="auto">
          <a:xfrm>
            <a:off x="2627735" y="2817684"/>
            <a:ext cx="0" cy="792163"/>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Rectangle 7"/>
          <p:cNvSpPr>
            <a:spLocks noChangeArrowheads="1"/>
          </p:cNvSpPr>
          <p:nvPr/>
        </p:nvSpPr>
        <p:spPr bwMode="auto">
          <a:xfrm>
            <a:off x="1332335" y="3665409"/>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grpSp>
        <p:nvGrpSpPr>
          <p:cNvPr id="16" name="Group 8"/>
          <p:cNvGrpSpPr>
            <a:grpSpLocks/>
          </p:cNvGrpSpPr>
          <p:nvPr/>
        </p:nvGrpSpPr>
        <p:grpSpPr bwMode="auto">
          <a:xfrm>
            <a:off x="1619672" y="3609847"/>
            <a:ext cx="3960813" cy="792162"/>
            <a:chOff x="0" y="0"/>
            <a:chExt cx="2949" cy="499"/>
          </a:xfrm>
        </p:grpSpPr>
        <p:sp>
          <p:nvSpPr>
            <p:cNvPr id="17" name="Rectangle 9"/>
            <p:cNvSpPr>
              <a:spLocks noChangeArrowheads="1"/>
            </p:cNvSpPr>
            <p:nvPr/>
          </p:nvSpPr>
          <p:spPr bwMode="auto">
            <a:xfrm>
              <a:off x="0" y="46"/>
              <a:ext cx="2949" cy="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ea typeface="宋体" panose="02010600030101010101" pitchFamily="2" charset="-122"/>
                  <a:sym typeface="Wingdings" panose="05000000000000000000" pitchFamily="2" charset="2"/>
                </a:rPr>
                <a:t>（          </a:t>
              </a:r>
              <a:r>
                <a:rPr lang="zh-CN" altLang="en-US" sz="2600">
                  <a:solidFill>
                    <a:schemeClr val="hlink"/>
                  </a:solidFill>
                  <a:latin typeface="Times New Roman" panose="02020603050405020304" pitchFamily="18" charset="0"/>
                  <a:ea typeface="宋体" panose="02010600030101010101" pitchFamily="2" charset="-122"/>
                  <a:sym typeface="Wingdings" panose="05000000000000000000" pitchFamily="2" charset="2"/>
                </a:rPr>
                <a:t>  </a:t>
              </a:r>
              <a:r>
                <a:rPr lang="zh-CN" altLang="en-US" sz="2600">
                  <a:latin typeface="Times New Roman" panose="02020603050405020304" pitchFamily="18" charset="0"/>
                  <a:ea typeface="宋体" panose="02010600030101010101" pitchFamily="2" charset="-122"/>
                  <a:sym typeface="Wingdings" panose="05000000000000000000" pitchFamily="2" charset="2"/>
                </a:rPr>
                <a:t>      </a:t>
              </a:r>
              <a:r>
                <a:rPr lang="en-US" altLang="zh-CN" sz="2600">
                  <a:latin typeface="Times New Roman" panose="02020603050405020304" pitchFamily="18" charset="0"/>
                  <a:ea typeface="宋体" panose="02010600030101010101" pitchFamily="2" charset="-122"/>
                  <a:sym typeface="Wingdings" panose="05000000000000000000" pitchFamily="2" charset="2"/>
                </a:rPr>
                <a:t>4     9       5</a:t>
              </a:r>
              <a:r>
                <a:rPr lang="zh-CN" altLang="en-US" sz="2600">
                  <a:latin typeface="Times New Roman" panose="02020603050405020304" pitchFamily="18" charset="0"/>
                  <a:ea typeface="宋体" panose="02010600030101010101" pitchFamily="2" charset="-122"/>
                  <a:sym typeface="Wingdings" panose="05000000000000000000" pitchFamily="2" charset="2"/>
                </a:rPr>
                <a:t>）</a:t>
              </a:r>
              <a:endParaRPr lang="zh-CN" altLang="en-US" sz="2600">
                <a:latin typeface="Times New Roman" panose="02020603050405020304" pitchFamily="18" charset="0"/>
                <a:ea typeface="宋体" panose="02010600030101010101" pitchFamily="2" charset="-122"/>
              </a:endParaRPr>
            </a:p>
          </p:txBody>
        </p:sp>
        <p:sp>
          <p:nvSpPr>
            <p:cNvPr id="18" name="Line 10"/>
            <p:cNvSpPr>
              <a:spLocks noChangeShapeType="1"/>
            </p:cNvSpPr>
            <p:nvPr/>
          </p:nvSpPr>
          <p:spPr bwMode="auto">
            <a:xfrm>
              <a:off x="1316" y="0"/>
              <a:ext cx="0" cy="499"/>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9" name="Rectangle 11"/>
          <p:cNvSpPr>
            <a:spLocks noChangeArrowheads="1"/>
          </p:cNvSpPr>
          <p:nvPr/>
        </p:nvSpPr>
        <p:spPr bwMode="auto">
          <a:xfrm>
            <a:off x="1980035" y="3665409"/>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0" name="Rectangle 12"/>
          <p:cNvSpPr>
            <a:spLocks noChangeArrowheads="1"/>
          </p:cNvSpPr>
          <p:nvPr/>
        </p:nvSpPr>
        <p:spPr bwMode="auto">
          <a:xfrm>
            <a:off x="2627735" y="3665409"/>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1" name="Rectangle 13"/>
          <p:cNvSpPr>
            <a:spLocks noChangeArrowheads="1"/>
          </p:cNvSpPr>
          <p:nvPr/>
        </p:nvSpPr>
        <p:spPr bwMode="auto">
          <a:xfrm>
            <a:off x="2051472" y="3681284"/>
            <a:ext cx="360363" cy="48895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grpSp>
        <p:nvGrpSpPr>
          <p:cNvPr id="22" name="Group 14"/>
          <p:cNvGrpSpPr>
            <a:grpSpLocks/>
          </p:cNvGrpSpPr>
          <p:nvPr/>
        </p:nvGrpSpPr>
        <p:grpSpPr bwMode="auto">
          <a:xfrm>
            <a:off x="900535" y="4402009"/>
            <a:ext cx="5040312" cy="792163"/>
            <a:chOff x="0" y="0"/>
            <a:chExt cx="2949" cy="499"/>
          </a:xfrm>
        </p:grpSpPr>
        <p:sp>
          <p:nvSpPr>
            <p:cNvPr id="23" name="Rectangle 15"/>
            <p:cNvSpPr>
              <a:spLocks noChangeArrowheads="1"/>
            </p:cNvSpPr>
            <p:nvPr/>
          </p:nvSpPr>
          <p:spPr bwMode="auto">
            <a:xfrm>
              <a:off x="0" y="48"/>
              <a:ext cx="2949" cy="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ea typeface="宋体" panose="02010600030101010101" pitchFamily="2" charset="-122"/>
                  <a:sym typeface="Wingdings" panose="05000000000000000000" pitchFamily="2" charset="2"/>
                </a:rPr>
                <a:t>         （                         </a:t>
              </a:r>
              <a:r>
                <a:rPr lang="en-US" altLang="zh-CN" sz="2600">
                  <a:latin typeface="Times New Roman" panose="02020603050405020304" pitchFamily="18" charset="0"/>
                  <a:ea typeface="宋体" panose="02010600030101010101" pitchFamily="2" charset="-122"/>
                  <a:sym typeface="Wingdings" panose="05000000000000000000" pitchFamily="2" charset="2"/>
                </a:rPr>
                <a:t>9       5</a:t>
              </a:r>
              <a:r>
                <a:rPr lang="zh-CN" altLang="en-US" sz="2600">
                  <a:latin typeface="Times New Roman" panose="02020603050405020304" pitchFamily="18" charset="0"/>
                  <a:ea typeface="宋体" panose="02010600030101010101" pitchFamily="2" charset="-122"/>
                  <a:sym typeface="Wingdings" panose="05000000000000000000" pitchFamily="2" charset="2"/>
                </a:rPr>
                <a:t>）</a:t>
              </a:r>
              <a:endParaRPr lang="zh-CN" altLang="en-US" sz="2600">
                <a:latin typeface="Times New Roman" panose="02020603050405020304" pitchFamily="18" charset="0"/>
                <a:ea typeface="宋体" panose="02010600030101010101" pitchFamily="2" charset="-122"/>
              </a:endParaRPr>
            </a:p>
          </p:txBody>
        </p:sp>
        <p:sp>
          <p:nvSpPr>
            <p:cNvPr id="24" name="Line 16"/>
            <p:cNvSpPr>
              <a:spLocks noChangeShapeType="1"/>
            </p:cNvSpPr>
            <p:nvPr/>
          </p:nvSpPr>
          <p:spPr bwMode="auto">
            <a:xfrm>
              <a:off x="1769" y="0"/>
              <a:ext cx="0" cy="499"/>
            </a:xfrm>
            <a:prstGeom prst="line">
              <a:avLst/>
            </a:prstGeom>
            <a:noFill/>
            <a:ln w="28575">
              <a:solidFill>
                <a:srgbClr val="CC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5" name="Rectangle 17"/>
          <p:cNvSpPr>
            <a:spLocks noChangeArrowheads="1"/>
          </p:cNvSpPr>
          <p:nvPr/>
        </p:nvSpPr>
        <p:spPr bwMode="auto">
          <a:xfrm>
            <a:off x="2627735" y="4473447"/>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6" name="Rectangle 18"/>
          <p:cNvSpPr>
            <a:spLocks noChangeArrowheads="1"/>
          </p:cNvSpPr>
          <p:nvPr/>
        </p:nvSpPr>
        <p:spPr bwMode="auto">
          <a:xfrm>
            <a:off x="2051472" y="4473447"/>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27" name="Rectangle 19"/>
          <p:cNvSpPr>
            <a:spLocks noChangeArrowheads="1"/>
          </p:cNvSpPr>
          <p:nvPr/>
        </p:nvSpPr>
        <p:spPr bwMode="auto">
          <a:xfrm>
            <a:off x="1332335" y="4473447"/>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sp>
        <p:nvSpPr>
          <p:cNvPr id="28" name="Rectangle 20"/>
          <p:cNvSpPr>
            <a:spLocks noChangeArrowheads="1"/>
          </p:cNvSpPr>
          <p:nvPr/>
        </p:nvSpPr>
        <p:spPr bwMode="auto">
          <a:xfrm>
            <a:off x="3348460" y="4473447"/>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29" name="Rectangle 21"/>
          <p:cNvSpPr>
            <a:spLocks noChangeArrowheads="1"/>
          </p:cNvSpPr>
          <p:nvPr/>
        </p:nvSpPr>
        <p:spPr bwMode="auto">
          <a:xfrm>
            <a:off x="2700760" y="4487734"/>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solidFill>
                  <a:srgbClr val="3366CC"/>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30" name="Rectangle 22"/>
          <p:cNvSpPr>
            <a:spLocks noChangeArrowheads="1"/>
          </p:cNvSpPr>
          <p:nvPr/>
        </p:nvSpPr>
        <p:spPr bwMode="auto">
          <a:xfrm>
            <a:off x="2051472" y="4473447"/>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4</a:t>
            </a:r>
          </a:p>
        </p:txBody>
      </p:sp>
      <p:grpSp>
        <p:nvGrpSpPr>
          <p:cNvPr id="31" name="Group 23"/>
          <p:cNvGrpSpPr>
            <a:grpSpLocks/>
          </p:cNvGrpSpPr>
          <p:nvPr/>
        </p:nvGrpSpPr>
        <p:grpSpPr bwMode="auto">
          <a:xfrm>
            <a:off x="827510" y="5049709"/>
            <a:ext cx="4681537" cy="792163"/>
            <a:chOff x="0" y="0"/>
            <a:chExt cx="2949" cy="499"/>
          </a:xfrm>
        </p:grpSpPr>
        <p:sp>
          <p:nvSpPr>
            <p:cNvPr id="32" name="Rectangle 24"/>
            <p:cNvSpPr>
              <a:spLocks noChangeArrowheads="1"/>
            </p:cNvSpPr>
            <p:nvPr/>
          </p:nvSpPr>
          <p:spPr bwMode="auto">
            <a:xfrm>
              <a:off x="0" y="48"/>
              <a:ext cx="2949" cy="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ea typeface="宋体" panose="02010600030101010101" pitchFamily="2" charset="-122"/>
                  <a:sym typeface="Wingdings" panose="05000000000000000000" pitchFamily="2" charset="2"/>
                </a:rPr>
                <a:t>          （ </a:t>
              </a:r>
              <a:r>
                <a:rPr lang="en-US" altLang="zh-CN" sz="2600">
                  <a:latin typeface="Times New Roman" panose="02020603050405020304" pitchFamily="18" charset="0"/>
                  <a:ea typeface="宋体" panose="02010600030101010101" pitchFamily="2" charset="-122"/>
                  <a:sym typeface="Wingdings" panose="05000000000000000000" pitchFamily="2" charset="2"/>
                </a:rPr>
                <a:t>4      </a:t>
              </a:r>
              <a:r>
                <a:rPr lang="en-US" altLang="zh-CN" sz="2600">
                  <a:solidFill>
                    <a:srgbClr val="3366CC"/>
                  </a:solidFill>
                  <a:latin typeface="Times New Roman" panose="02020603050405020304" pitchFamily="18" charset="0"/>
                  <a:ea typeface="宋体" panose="02010600030101010101" pitchFamily="2" charset="-122"/>
                  <a:sym typeface="Wingdings" panose="05000000000000000000" pitchFamily="2" charset="2"/>
                </a:rPr>
                <a:t>5</a:t>
              </a:r>
              <a:r>
                <a:rPr lang="en-US" altLang="zh-CN" sz="2600">
                  <a:latin typeface="Times New Roman" panose="02020603050405020304" pitchFamily="18" charset="0"/>
                  <a:ea typeface="宋体" panose="02010600030101010101" pitchFamily="2" charset="-122"/>
                  <a:sym typeface="Wingdings" panose="05000000000000000000" pitchFamily="2" charset="2"/>
                </a:rPr>
                <a:t>                       5</a:t>
              </a:r>
              <a:r>
                <a:rPr lang="zh-CN" altLang="en-US" sz="2600">
                  <a:latin typeface="Times New Roman" panose="02020603050405020304" pitchFamily="18" charset="0"/>
                  <a:ea typeface="宋体" panose="02010600030101010101" pitchFamily="2" charset="-122"/>
                  <a:sym typeface="Wingdings" panose="05000000000000000000" pitchFamily="2" charset="2"/>
                </a:rPr>
                <a:t>）</a:t>
              </a:r>
              <a:endParaRPr lang="zh-CN" altLang="en-US" sz="2600">
                <a:latin typeface="Times New Roman" panose="02020603050405020304" pitchFamily="18" charset="0"/>
                <a:ea typeface="宋体" panose="02010600030101010101" pitchFamily="2" charset="-122"/>
              </a:endParaRPr>
            </a:p>
          </p:txBody>
        </p:sp>
        <p:sp>
          <p:nvSpPr>
            <p:cNvPr id="33" name="Line 25"/>
            <p:cNvSpPr>
              <a:spLocks noChangeShapeType="1"/>
            </p:cNvSpPr>
            <p:nvPr/>
          </p:nvSpPr>
          <p:spPr bwMode="auto">
            <a:xfrm>
              <a:off x="2313" y="0"/>
              <a:ext cx="0" cy="499"/>
            </a:xfrm>
            <a:prstGeom prst="line">
              <a:avLst/>
            </a:prstGeom>
            <a:noFill/>
            <a:ln w="28575">
              <a:solidFill>
                <a:srgbClr val="CC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4" name="Rectangle 26"/>
          <p:cNvSpPr>
            <a:spLocks noChangeArrowheads="1"/>
          </p:cNvSpPr>
          <p:nvPr/>
        </p:nvSpPr>
        <p:spPr bwMode="auto">
          <a:xfrm>
            <a:off x="1332335" y="5049709"/>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35" name="Rectangle 27"/>
          <p:cNvSpPr>
            <a:spLocks noChangeArrowheads="1"/>
          </p:cNvSpPr>
          <p:nvPr/>
        </p:nvSpPr>
        <p:spPr bwMode="auto">
          <a:xfrm>
            <a:off x="1619672" y="5697409"/>
            <a:ext cx="4681538"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ea typeface="宋体" panose="02010600030101010101" pitchFamily="2" charset="-122"/>
                <a:sym typeface="Wingdings" panose="05000000000000000000" pitchFamily="2" charset="2"/>
              </a:rPr>
              <a:t>（  </a:t>
            </a:r>
            <a:r>
              <a:rPr lang="en-US" altLang="zh-CN" sz="2600">
                <a:latin typeface="Times New Roman" panose="02020603050405020304" pitchFamily="18" charset="0"/>
                <a:ea typeface="宋体" panose="02010600030101010101" pitchFamily="2" charset="-122"/>
                <a:sym typeface="Wingdings" panose="05000000000000000000" pitchFamily="2" charset="2"/>
              </a:rPr>
              <a:t>4      </a:t>
            </a:r>
            <a:r>
              <a:rPr lang="en-US" altLang="zh-CN" sz="2600">
                <a:solidFill>
                  <a:srgbClr val="3366CC"/>
                </a:solidFill>
                <a:latin typeface="Times New Roman" panose="02020603050405020304" pitchFamily="18" charset="0"/>
                <a:ea typeface="宋体" panose="02010600030101010101" pitchFamily="2" charset="-122"/>
                <a:sym typeface="Wingdings" panose="05000000000000000000" pitchFamily="2" charset="2"/>
              </a:rPr>
              <a:t>5 </a:t>
            </a:r>
            <a:r>
              <a:rPr lang="en-US" altLang="zh-CN" sz="2600">
                <a:latin typeface="Times New Roman" panose="02020603050405020304" pitchFamily="18" charset="0"/>
                <a:ea typeface="宋体" panose="02010600030101010101" pitchFamily="2" charset="-122"/>
                <a:sym typeface="Wingdings" panose="05000000000000000000" pitchFamily="2" charset="2"/>
              </a:rPr>
              <a:t>                        </a:t>
            </a:r>
            <a:r>
              <a:rPr lang="zh-CN" altLang="en-US" sz="2600">
                <a:latin typeface="Times New Roman" panose="02020603050405020304" pitchFamily="18" charset="0"/>
                <a:ea typeface="宋体" panose="02010600030101010101" pitchFamily="2" charset="-122"/>
                <a:sym typeface="Wingdings" panose="05000000000000000000" pitchFamily="2" charset="2"/>
              </a:rPr>
              <a:t>）</a:t>
            </a:r>
            <a:endParaRPr lang="zh-CN" altLang="en-US" sz="2600">
              <a:latin typeface="Times New Roman" panose="02020603050405020304" pitchFamily="18" charset="0"/>
              <a:ea typeface="宋体" panose="02010600030101010101" pitchFamily="2" charset="-122"/>
            </a:endParaRPr>
          </a:p>
        </p:txBody>
      </p:sp>
      <p:sp>
        <p:nvSpPr>
          <p:cNvPr id="36" name="Rectangle 28"/>
          <p:cNvSpPr>
            <a:spLocks noChangeArrowheads="1"/>
          </p:cNvSpPr>
          <p:nvPr/>
        </p:nvSpPr>
        <p:spPr bwMode="auto">
          <a:xfrm>
            <a:off x="3348460" y="5121147"/>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37" name="Rectangle 29"/>
          <p:cNvSpPr>
            <a:spLocks noChangeArrowheads="1"/>
          </p:cNvSpPr>
          <p:nvPr/>
        </p:nvSpPr>
        <p:spPr bwMode="auto">
          <a:xfrm>
            <a:off x="1332335" y="5697409"/>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38" name="Rectangle 30"/>
          <p:cNvSpPr>
            <a:spLocks noChangeArrowheads="1"/>
          </p:cNvSpPr>
          <p:nvPr/>
        </p:nvSpPr>
        <p:spPr bwMode="auto">
          <a:xfrm>
            <a:off x="3419897" y="5697409"/>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39" name="Rectangle 31"/>
          <p:cNvSpPr>
            <a:spLocks noChangeArrowheads="1"/>
          </p:cNvSpPr>
          <p:nvPr/>
        </p:nvSpPr>
        <p:spPr bwMode="auto">
          <a:xfrm>
            <a:off x="3924722" y="5697409"/>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40" name="Rectangle 32"/>
          <p:cNvSpPr>
            <a:spLocks noChangeArrowheads="1"/>
          </p:cNvSpPr>
          <p:nvPr/>
        </p:nvSpPr>
        <p:spPr bwMode="auto">
          <a:xfrm>
            <a:off x="3924722" y="5121147"/>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41" name="Rectangle 33"/>
          <p:cNvSpPr>
            <a:spLocks noChangeArrowheads="1"/>
          </p:cNvSpPr>
          <p:nvPr/>
        </p:nvSpPr>
        <p:spPr bwMode="auto">
          <a:xfrm>
            <a:off x="3431010" y="5121147"/>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42" name="Rectangle 34"/>
          <p:cNvSpPr>
            <a:spLocks noChangeArrowheads="1"/>
          </p:cNvSpPr>
          <p:nvPr/>
        </p:nvSpPr>
        <p:spPr bwMode="auto">
          <a:xfrm>
            <a:off x="4634335" y="5697409"/>
            <a:ext cx="514350" cy="488950"/>
          </a:xfrm>
          <a:prstGeom prst="rect">
            <a:avLst/>
          </a:prstGeom>
          <a:noFill/>
          <a:ln w="9525">
            <a:noFill/>
            <a:miter lim="800000"/>
            <a:headEnd/>
            <a:tailEnd/>
          </a:ln>
          <a:effectLst/>
        </p:spPr>
        <p:txBody>
          <a:bodyPr wrap="none">
            <a:spAutoFit/>
          </a:bodyPr>
          <a:lstStyle/>
          <a:p>
            <a:pPr eaLnBrk="1" hangingPunct="1">
              <a:defRPr/>
            </a:pPr>
            <a:r>
              <a:rPr lang="en-US" altLang="zh-CN" sz="2600">
                <a:effectLst>
                  <a:outerShdw blurRad="38100" dist="38100" dir="2700000" algn="tl">
                    <a:srgbClr val="C0C0C0"/>
                  </a:outerShdw>
                </a:effectLst>
                <a:latin typeface="Times New Roman" pitchFamily="18" charset="0"/>
                <a:ea typeface="宋体" pitchFamily="2" charset="-122"/>
                <a:sym typeface="Wingdings" pitchFamily="2" charset="2"/>
              </a:rPr>
              <a:t>12</a:t>
            </a:r>
          </a:p>
        </p:txBody>
      </p:sp>
      <p:sp>
        <p:nvSpPr>
          <p:cNvPr id="43" name="Rectangle 35"/>
          <p:cNvSpPr>
            <a:spLocks noChangeArrowheads="1"/>
          </p:cNvSpPr>
          <p:nvPr/>
        </p:nvSpPr>
        <p:spPr bwMode="auto">
          <a:xfrm>
            <a:off x="3996160" y="5697409"/>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9</a:t>
            </a:r>
          </a:p>
        </p:txBody>
      </p:sp>
      <p:sp>
        <p:nvSpPr>
          <p:cNvPr id="44" name="Rectangle 36"/>
          <p:cNvSpPr>
            <a:spLocks noChangeArrowheads="1"/>
          </p:cNvSpPr>
          <p:nvPr/>
        </p:nvSpPr>
        <p:spPr bwMode="auto">
          <a:xfrm>
            <a:off x="3419897" y="5697409"/>
            <a:ext cx="349250" cy="48895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600">
                <a:effectLst>
                  <a:outerShdw blurRad="38100" dist="38100" dir="2700000" algn="tl">
                    <a:srgbClr val="C0C0C0"/>
                  </a:outerShdw>
                </a:effectLst>
                <a:latin typeface="Times New Roman" panose="02020603050405020304" pitchFamily="18" charset="0"/>
                <a:ea typeface="宋体" panose="02010600030101010101" pitchFamily="2" charset="-122"/>
                <a:sym typeface="Wingdings" panose="05000000000000000000" pitchFamily="2" charset="2"/>
              </a:rPr>
              <a:t>5</a:t>
            </a:r>
          </a:p>
        </p:txBody>
      </p:sp>
      <p:sp>
        <p:nvSpPr>
          <p:cNvPr id="45" name="Text Box 37"/>
          <p:cNvSpPr txBox="1">
            <a:spLocks noChangeArrowheads="1"/>
          </p:cNvSpPr>
          <p:nvPr/>
        </p:nvSpPr>
        <p:spPr bwMode="auto">
          <a:xfrm>
            <a:off x="5867822" y="3249484"/>
            <a:ext cx="3241675" cy="1084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400" dirty="0">
                <a:solidFill>
                  <a:srgbClr val="0000FF"/>
                </a:solidFill>
                <a:latin typeface="Times New Roman" panose="02020603050405020304" pitchFamily="18" charset="0"/>
                <a:ea typeface="仿宋" panose="02010609060101010101" pitchFamily="49" charset="-122"/>
              </a:rPr>
              <a:t>for</a:t>
            </a:r>
            <a:r>
              <a:rPr lang="en-US" altLang="zh-CN" sz="2600" dirty="0">
                <a:latin typeface="Times New Roman" panose="02020603050405020304" pitchFamily="18" charset="0"/>
                <a:ea typeface="仿宋" panose="02010609060101010101" pitchFamily="49" charset="-122"/>
              </a:rPr>
              <a:t>(</a:t>
            </a:r>
            <a:r>
              <a:rPr lang="en-US" altLang="zh-CN" sz="2600" dirty="0" err="1">
                <a:latin typeface="Times New Roman" panose="02020603050405020304" pitchFamily="18" charset="0"/>
                <a:ea typeface="仿宋" panose="02010609060101010101" pitchFamily="49" charset="-122"/>
              </a:rPr>
              <a:t>i</a:t>
            </a:r>
            <a:r>
              <a:rPr lang="en-US" altLang="zh-CN" sz="2600" dirty="0">
                <a:latin typeface="Times New Roman" panose="02020603050405020304" pitchFamily="18" charset="0"/>
                <a:ea typeface="仿宋" panose="02010609060101010101" pitchFamily="49" charset="-122"/>
              </a:rPr>
              <a:t> =2;i&lt;=</a:t>
            </a:r>
            <a:r>
              <a:rPr lang="en-US" altLang="zh-CN" sz="2600" i="1" dirty="0" err="1">
                <a:latin typeface="Times New Roman" panose="02020603050405020304" pitchFamily="18" charset="0"/>
                <a:ea typeface="仿宋" panose="02010609060101010101" pitchFamily="49" charset="-122"/>
              </a:rPr>
              <a:t>n</a:t>
            </a:r>
            <a:r>
              <a:rPr lang="en-US" altLang="zh-CN" sz="2600" dirty="0" err="1">
                <a:latin typeface="Times New Roman" panose="02020603050405020304" pitchFamily="18" charset="0"/>
                <a:ea typeface="仿宋" panose="02010609060101010101" pitchFamily="49" charset="-122"/>
              </a:rPr>
              <a:t>;i</a:t>
            </a:r>
            <a:r>
              <a:rPr lang="en-US" altLang="zh-CN" sz="2600" dirty="0">
                <a:latin typeface="Times New Roman" panose="02020603050405020304" pitchFamily="18" charset="0"/>
                <a:ea typeface="仿宋" panose="02010609060101010101" pitchFamily="49" charset="-122"/>
              </a:rPr>
              <a:t>++)</a:t>
            </a:r>
          </a:p>
          <a:p>
            <a:pPr eaLnBrk="1" hangingPunct="1">
              <a:spcBef>
                <a:spcPct val="50000"/>
              </a:spcBef>
            </a:pPr>
            <a:r>
              <a:rPr lang="en-US" altLang="zh-CN" sz="2600" dirty="0">
                <a:latin typeface="Times New Roman" panose="02020603050405020304" pitchFamily="18" charset="0"/>
                <a:ea typeface="仿宋" panose="02010609060101010101" pitchFamily="49" charset="-122"/>
              </a:rPr>
              <a:t>  A[</a:t>
            </a:r>
            <a:r>
              <a:rPr lang="en-US" altLang="zh-CN" sz="2600" dirty="0" err="1">
                <a:latin typeface="Times New Roman" panose="02020603050405020304" pitchFamily="18" charset="0"/>
                <a:ea typeface="仿宋" panose="02010609060101010101" pitchFamily="49" charset="-122"/>
              </a:rPr>
              <a:t>i</a:t>
            </a:r>
            <a:r>
              <a:rPr lang="en-US" altLang="zh-CN" sz="2600" dirty="0">
                <a:latin typeface="Times New Roman" panose="02020603050405020304" pitchFamily="18" charset="0"/>
                <a:ea typeface="仿宋" panose="02010609060101010101" pitchFamily="49" charset="-122"/>
              </a:rPr>
              <a:t>]</a:t>
            </a:r>
            <a:r>
              <a:rPr lang="zh-CN" altLang="en-US" sz="2600" dirty="0">
                <a:latin typeface="Times New Roman" panose="02020603050405020304" pitchFamily="18" charset="0"/>
                <a:ea typeface="仿宋" panose="02010609060101010101" pitchFamily="49" charset="-122"/>
              </a:rPr>
              <a:t>插入到有序表中</a:t>
            </a:r>
          </a:p>
        </p:txBody>
      </p:sp>
      <p:sp>
        <p:nvSpPr>
          <p:cNvPr id="46" name="Rectangle 38"/>
          <p:cNvSpPr>
            <a:spLocks noChangeArrowheads="1"/>
          </p:cNvSpPr>
          <p:nvPr/>
        </p:nvSpPr>
        <p:spPr bwMode="auto">
          <a:xfrm>
            <a:off x="6083722" y="3897184"/>
            <a:ext cx="3025775" cy="5048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latin typeface="Times New Roman" panose="02020603050405020304" pitchFamily="18" charset="0"/>
              <a:ea typeface="仿宋" panose="02010609060101010101" pitchFamily="49" charset="-122"/>
            </a:endParaRPr>
          </a:p>
        </p:txBody>
      </p:sp>
      <p:sp>
        <p:nvSpPr>
          <p:cNvPr id="47" name="Line 39"/>
          <p:cNvSpPr>
            <a:spLocks noChangeShapeType="1"/>
          </p:cNvSpPr>
          <p:nvPr/>
        </p:nvSpPr>
        <p:spPr bwMode="auto">
          <a:xfrm>
            <a:off x="6948910" y="4402009"/>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anose="02020603050405020304" pitchFamily="18" charset="0"/>
              <a:ea typeface="仿宋" panose="02010609060101010101" pitchFamily="49" charset="-122"/>
            </a:endParaRPr>
          </a:p>
        </p:txBody>
      </p:sp>
      <p:sp>
        <p:nvSpPr>
          <p:cNvPr id="48" name="Text Box 40"/>
          <p:cNvSpPr txBox="1">
            <a:spLocks noChangeArrowheads="1"/>
          </p:cNvSpPr>
          <p:nvPr/>
        </p:nvSpPr>
        <p:spPr bwMode="auto">
          <a:xfrm>
            <a:off x="6588547" y="5192584"/>
            <a:ext cx="2447925"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endParaRPr lang="zh-CN" altLang="en-US" sz="2600">
              <a:latin typeface="Times New Roman" panose="02020603050405020304" pitchFamily="18" charset="0"/>
              <a:ea typeface="仿宋" panose="02010609060101010101" pitchFamily="49" charset="-122"/>
            </a:endParaRPr>
          </a:p>
        </p:txBody>
      </p:sp>
      <p:sp>
        <p:nvSpPr>
          <p:cNvPr id="49" name="Text Box 41"/>
          <p:cNvSpPr txBox="1">
            <a:spLocks noChangeArrowheads="1"/>
          </p:cNvSpPr>
          <p:nvPr/>
        </p:nvSpPr>
        <p:spPr bwMode="auto">
          <a:xfrm>
            <a:off x="6588547" y="5121147"/>
            <a:ext cx="936625" cy="10937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zh-CN" altLang="en-US" sz="2600">
                <a:latin typeface="Times New Roman" panose="02020603050405020304" pitchFamily="18" charset="0"/>
                <a:ea typeface="仿宋" panose="02010609060101010101" pitchFamily="49" charset="-122"/>
              </a:rPr>
              <a:t>后移</a:t>
            </a:r>
          </a:p>
          <a:p>
            <a:pPr eaLnBrk="1" hangingPunct="1">
              <a:spcBef>
                <a:spcPct val="50000"/>
              </a:spcBef>
            </a:pPr>
            <a:r>
              <a:rPr lang="zh-CN" altLang="en-US" sz="2600">
                <a:latin typeface="Times New Roman" panose="02020603050405020304" pitchFamily="18" charset="0"/>
                <a:ea typeface="仿宋" panose="02010609060101010101" pitchFamily="49" charset="-122"/>
              </a:rPr>
              <a:t>插入</a:t>
            </a:r>
          </a:p>
        </p:txBody>
      </p:sp>
    </p:spTree>
    <p:extLst>
      <p:ext uri="{BB962C8B-B14F-4D97-AF65-F5344CB8AC3E}">
        <p14:creationId xmlns:p14="http://schemas.microsoft.com/office/powerpoint/2010/main" xmlns="" val="13899486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Bottom)">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par>
                                <p:cTn id="33" presetID="9" presetClass="entr"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randombar(horizontal)">
                                      <p:cBhvr>
                                        <p:cTn id="62" dur="500"/>
                                        <p:tgtEl>
                                          <p:spTgt spid="22"/>
                                        </p:tgtEl>
                                      </p:cBhvr>
                                    </p:animEffect>
                                  </p:childTnLst>
                                </p:cTn>
                              </p:par>
                              <p:par>
                                <p:cTn id="63" presetID="9" presetClass="entr" presetSubtype="0" fill="hold" grpId="1"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dissolve">
                                      <p:cBhvr>
                                        <p:cTn id="65" dur="500"/>
                                        <p:tgtEl>
                                          <p:spTgt spid="25"/>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par>
                                <p:cTn id="68" presetID="14" presetClass="entr" presetSubtype="1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randombar(horizontal)">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0" nodeType="clickEffect">
                                  <p:stCondLst>
                                    <p:cond delay="0"/>
                                  </p:stCondLst>
                                  <p:childTnLst>
                                    <p:animEffect transition="out" filter="wipe(down)">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grpId="1" nodeType="clickEffect">
                                  <p:stCondLst>
                                    <p:cond delay="0"/>
                                  </p:stCondLst>
                                  <p:childTnLst>
                                    <p:animEffect transition="out" filter="wipe(down)">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randombar(horizontal)">
                                      <p:cBhvr>
                                        <p:cTn id="102" dur="500"/>
                                        <p:tgtEl>
                                          <p:spTgt spid="31"/>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randombar(horizontal)">
                                      <p:cBhvr>
                                        <p:cTn id="105" dur="500"/>
                                        <p:tgtEl>
                                          <p:spTgt spid="34"/>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randombar(horizontal)">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1" nodeType="clickEffect">
                                  <p:stCondLst>
                                    <p:cond delay="0"/>
                                  </p:stCondLst>
                                  <p:childTnLst>
                                    <p:animEffect transition="out" filter="wipe(down)">
                                      <p:cBhvr>
                                        <p:cTn id="112" dur="500"/>
                                        <p:tgtEl>
                                          <p:spTgt spid="36"/>
                                        </p:tgtEl>
                                      </p:cBhvr>
                                    </p:animEffect>
                                    <p:set>
                                      <p:cBhvr>
                                        <p:cTn id="113" dur="1" fill="hold">
                                          <p:stCondLst>
                                            <p:cond delay="499"/>
                                          </p:stCondLst>
                                        </p:cTn>
                                        <p:tgtEl>
                                          <p:spTgt spid="36"/>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randombar(horizontal)">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1" nodeType="clickEffect">
                                  <p:stCondLst>
                                    <p:cond delay="0"/>
                                  </p:stCondLst>
                                  <p:childTnLst>
                                    <p:animEffect transition="out" filter="wipe(down)">
                                      <p:cBhvr>
                                        <p:cTn id="122" dur="500"/>
                                        <p:tgtEl>
                                          <p:spTgt spid="34"/>
                                        </p:tgtEl>
                                      </p:cBhvr>
                                    </p:animEffect>
                                    <p:set>
                                      <p:cBhvr>
                                        <p:cTn id="123" dur="1" fill="hold">
                                          <p:stCondLst>
                                            <p:cond delay="499"/>
                                          </p:stCondLst>
                                        </p:cTn>
                                        <p:tgtEl>
                                          <p:spTgt spid="3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grpId="0" nodeType="click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randombar(horizontal)">
                                      <p:cBhvr>
                                        <p:cTn id="128" dur="500"/>
                                        <p:tgtEl>
                                          <p:spTgt spid="41"/>
                                        </p:tgtEl>
                                      </p:cBhvr>
                                    </p:animEffect>
                                  </p:childTnLst>
                                </p:cTn>
                              </p:par>
                            </p:childTnLst>
                          </p:cTn>
                        </p:par>
                      </p:childTnLst>
                    </p:cTn>
                  </p:par>
                  <p:par>
                    <p:cTn id="129" fill="hold">
                      <p:stCondLst>
                        <p:cond delay="indefinite"/>
                      </p:stCondLst>
                      <p:childTnLst>
                        <p:par>
                          <p:cTn id="130" fill="hold">
                            <p:stCondLst>
                              <p:cond delay="0"/>
                            </p:stCondLst>
                            <p:childTnLst>
                              <p:par>
                                <p:cTn id="131" presetID="14" presetClass="entr" presetSubtype="10" fill="hold" grpId="0" nodeType="click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randombar(horizontal)">
                                      <p:cBhvr>
                                        <p:cTn id="133" dur="500"/>
                                        <p:tgtEl>
                                          <p:spTgt spid="35"/>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randombar(horizontal)">
                                      <p:cBhvr>
                                        <p:cTn id="136" dur="500"/>
                                        <p:tgtEl>
                                          <p:spTgt spid="37"/>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randombar(horizontal)">
                                      <p:cBhvr>
                                        <p:cTn id="139" dur="500"/>
                                        <p:tgtEl>
                                          <p:spTgt spid="38"/>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39"/>
                                        </p:tgtEl>
                                        <p:attrNameLst>
                                          <p:attrName>style.visibility</p:attrName>
                                        </p:attrNameLst>
                                      </p:cBhvr>
                                      <p:to>
                                        <p:strVal val="visible"/>
                                      </p:to>
                                    </p:set>
                                    <p:animEffect transition="in" filter="randombar(horizontal)">
                                      <p:cBhvr>
                                        <p:cTn id="142" dur="500"/>
                                        <p:tgtEl>
                                          <p:spTgt spid="3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1" nodeType="clickEffect">
                                  <p:stCondLst>
                                    <p:cond delay="0"/>
                                  </p:stCondLst>
                                  <p:childTnLst>
                                    <p:animEffect transition="out" filter="wipe(down)">
                                      <p:cBhvr>
                                        <p:cTn id="146" dur="500"/>
                                        <p:tgtEl>
                                          <p:spTgt spid="39"/>
                                        </p:tgtEl>
                                      </p:cBhvr>
                                    </p:animEffect>
                                    <p:set>
                                      <p:cBhvr>
                                        <p:cTn id="147" dur="1" fill="hold">
                                          <p:stCondLst>
                                            <p:cond delay="499"/>
                                          </p:stCondLst>
                                        </p:cTn>
                                        <p:tgtEl>
                                          <p:spTgt spid="3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4" presetClass="entr" presetSubtype="1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randombar(horizontal)">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1" nodeType="clickEffect">
                                  <p:stCondLst>
                                    <p:cond delay="0"/>
                                  </p:stCondLst>
                                  <p:childTnLst>
                                    <p:animEffect transition="out" filter="wipe(down)">
                                      <p:cBhvr>
                                        <p:cTn id="156" dur="500"/>
                                        <p:tgtEl>
                                          <p:spTgt spid="38"/>
                                        </p:tgtEl>
                                      </p:cBhvr>
                                    </p:animEffect>
                                    <p:set>
                                      <p:cBhvr>
                                        <p:cTn id="157" dur="1" fill="hold">
                                          <p:stCondLst>
                                            <p:cond delay="499"/>
                                          </p:stCondLst>
                                        </p:cTn>
                                        <p:tgtEl>
                                          <p:spTgt spid="38"/>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4" presetClass="entr" presetSubtype="10" fill="hold" grpId="0" nodeType="clickEffect">
                                  <p:stCondLst>
                                    <p:cond delay="0"/>
                                  </p:stCondLst>
                                  <p:childTnLst>
                                    <p:set>
                                      <p:cBhvr>
                                        <p:cTn id="161" dur="1" fill="hold">
                                          <p:stCondLst>
                                            <p:cond delay="0"/>
                                          </p:stCondLst>
                                        </p:cTn>
                                        <p:tgtEl>
                                          <p:spTgt spid="43"/>
                                        </p:tgtEl>
                                        <p:attrNameLst>
                                          <p:attrName>style.visibility</p:attrName>
                                        </p:attrNameLst>
                                      </p:cBhvr>
                                      <p:to>
                                        <p:strVal val="visible"/>
                                      </p:to>
                                    </p:set>
                                    <p:animEffect transition="in" filter="randombar(horizontal)">
                                      <p:cBhvr>
                                        <p:cTn id="162" dur="500"/>
                                        <p:tgtEl>
                                          <p:spTgt spid="4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37"/>
                                        </p:tgtEl>
                                      </p:cBhvr>
                                    </p:animEffect>
                                    <p:set>
                                      <p:cBhvr>
                                        <p:cTn id="167" dur="1" fill="hold">
                                          <p:stCondLst>
                                            <p:cond delay="499"/>
                                          </p:stCondLst>
                                        </p:cTn>
                                        <p:tgtEl>
                                          <p:spTgt spid="37"/>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4" presetClass="entr" presetSubtype="10" fill="hold" grpId="0"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randombar(horizontal)">
                                      <p:cBhvr>
                                        <p:cTn id="172" dur="5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blinds(horizontal)">
                                      <p:cBhvr>
                                        <p:cTn id="177" dur="500"/>
                                        <p:tgtEl>
                                          <p:spTgt spid="45"/>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46"/>
                                        </p:tgtEl>
                                        <p:attrNameLst>
                                          <p:attrName>style.visibility</p:attrName>
                                        </p:attrNameLst>
                                      </p:cBhvr>
                                      <p:to>
                                        <p:strVal val="visible"/>
                                      </p:to>
                                    </p:set>
                                    <p:animEffect transition="in" filter="box(in)">
                                      <p:cBhvr>
                                        <p:cTn id="182" dur="500"/>
                                        <p:tgtEl>
                                          <p:spTgt spid="46"/>
                                        </p:tgtEl>
                                      </p:cBhvr>
                                    </p:animEffect>
                                  </p:childTnLst>
                                </p:cTn>
                              </p:par>
                            </p:childTnLst>
                          </p:cTn>
                        </p:par>
                      </p:childTnLst>
                    </p:cTn>
                  </p:par>
                  <p:par>
                    <p:cTn id="183" fill="hold">
                      <p:stCondLst>
                        <p:cond delay="indefinite"/>
                      </p:stCondLst>
                      <p:childTnLst>
                        <p:par>
                          <p:cTn id="184" fill="hold">
                            <p:stCondLst>
                              <p:cond delay="0"/>
                            </p:stCondLst>
                            <p:childTnLst>
                              <p:par>
                                <p:cTn id="185" presetID="8" presetClass="entr" presetSubtype="16" fill="hold" nodeType="clickEffect">
                                  <p:stCondLst>
                                    <p:cond delay="0"/>
                                  </p:stCondLst>
                                  <p:childTnLst>
                                    <p:set>
                                      <p:cBhvr>
                                        <p:cTn id="186" dur="1" fill="hold">
                                          <p:stCondLst>
                                            <p:cond delay="0"/>
                                          </p:stCondLst>
                                        </p:cTn>
                                        <p:tgtEl>
                                          <p:spTgt spid="47"/>
                                        </p:tgtEl>
                                        <p:attrNameLst>
                                          <p:attrName>style.visibility</p:attrName>
                                        </p:attrNameLst>
                                      </p:cBhvr>
                                      <p:to>
                                        <p:strVal val="visible"/>
                                      </p:to>
                                    </p:set>
                                    <p:animEffect transition="in" filter="diamond(in)">
                                      <p:cBhvr>
                                        <p:cTn id="187" dur="2000"/>
                                        <p:tgtEl>
                                          <p:spTgt spid="47"/>
                                        </p:tgtEl>
                                      </p:cBhvr>
                                    </p:animEffect>
                                  </p:childTnLst>
                                </p:cTn>
                              </p:par>
                              <p:par>
                                <p:cTn id="188" presetID="8" presetClass="entr" presetSubtype="16" fill="hold" grpId="0" nodeType="withEffect">
                                  <p:stCondLst>
                                    <p:cond delay="0"/>
                                  </p:stCondLst>
                                  <p:childTnLst>
                                    <p:set>
                                      <p:cBhvr>
                                        <p:cTn id="189" dur="1" fill="hold">
                                          <p:stCondLst>
                                            <p:cond delay="0"/>
                                          </p:stCondLst>
                                        </p:cTn>
                                        <p:tgtEl>
                                          <p:spTgt spid="49"/>
                                        </p:tgtEl>
                                        <p:attrNameLst>
                                          <p:attrName>style.visibility</p:attrName>
                                        </p:attrNameLst>
                                      </p:cBhvr>
                                      <p:to>
                                        <p:strVal val="visible"/>
                                      </p:to>
                                    </p:set>
                                    <p:animEffect transition="in" filter="diamond(in)">
                                      <p:cBhvr>
                                        <p:cTn id="190"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utoUpdateAnimBg="0"/>
      <p:bldP spid="13" grpId="0" autoUpdateAnimBg="0"/>
      <p:bldP spid="15" grpId="0" autoUpdateAnimBg="0"/>
      <p:bldP spid="15" grpId="1" autoUpdateAnimBg="0"/>
      <p:bldP spid="19" grpId="0" autoUpdateAnimBg="0"/>
      <p:bldP spid="19" grpId="1" autoUpdateAnimBg="0"/>
      <p:bldP spid="20" grpId="0" autoUpdateAnimBg="0"/>
      <p:bldP spid="21" grpId="0" autoUpdateAnimBg="0"/>
      <p:bldP spid="25" grpId="0" autoUpdateAnimBg="0"/>
      <p:bldP spid="25" grpId="1" autoUpdateAnimBg="0"/>
      <p:bldP spid="26" grpId="0" autoUpdateAnimBg="0"/>
      <p:bldP spid="26" grpId="1" autoUpdateAnimBg="0"/>
      <p:bldP spid="27" grpId="0" autoUpdateAnimBg="0"/>
      <p:bldP spid="27" grpId="1" autoUpdateAnimBg="0"/>
      <p:bldP spid="28" grpId="0" autoUpdateAnimBg="0"/>
      <p:bldP spid="29" grpId="0" autoUpdateAnimBg="0"/>
      <p:bldP spid="30" grpId="0" autoUpdateAnimBg="0"/>
      <p:bldP spid="34" grpId="0" autoUpdateAnimBg="0"/>
      <p:bldP spid="34" grpId="1" autoUpdateAnimBg="0"/>
      <p:bldP spid="35" grpId="0" autoUpdateAnimBg="0"/>
      <p:bldP spid="36" grpId="0" autoUpdateAnimBg="0"/>
      <p:bldP spid="36" grpId="1" autoUpdateAnimBg="0"/>
      <p:bldP spid="37" grpId="0" autoUpdateAnimBg="0"/>
      <p:bldP spid="37" grpId="1" autoUpdateAnimBg="0"/>
      <p:bldP spid="38" grpId="0" autoUpdateAnimBg="0"/>
      <p:bldP spid="38" grpId="1" autoUpdateAnimBg="0"/>
      <p:bldP spid="39" grpId="0" autoUpdateAnimBg="0"/>
      <p:bldP spid="39" grpId="1" autoUpdateAnimBg="0"/>
      <p:bldP spid="40" grpId="0" autoUpdateAnimBg="0"/>
      <p:bldP spid="41" grpId="0" autoUpdateAnimBg="0"/>
      <p:bldP spid="42" grpId="0" autoUpdateAnimBg="0"/>
      <p:bldP spid="43" grpId="0" autoUpdateAnimBg="0"/>
      <p:bldP spid="44" grpId="0" autoUpdateAnimBg="0"/>
      <p:bldP spid="45" grpId="0" autoUpdateAnimBg="0"/>
      <p:bldP spid="46" grpId="0" animBg="1"/>
      <p:bldP spid="49"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17662</TotalTime>
  <Words>5613</Words>
  <Application>Microsoft Office PowerPoint</Application>
  <PresentationFormat>全屏显示(4:3)</PresentationFormat>
  <Paragraphs>1448</Paragraphs>
  <Slides>65</Slides>
  <Notes>1</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Office 主题</vt:lpstr>
      <vt:lpstr>幻灯片 1</vt:lpstr>
      <vt:lpstr>第11章 排序(Sorting)</vt:lpstr>
      <vt:lpstr>上文回顾</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pc</cp:lastModifiedBy>
  <cp:revision>3296</cp:revision>
  <cp:lastPrinted>2012-11-20T01:52:54Z</cp:lastPrinted>
  <dcterms:created xsi:type="dcterms:W3CDTF">2012-10-13T08:41:11Z</dcterms:created>
  <dcterms:modified xsi:type="dcterms:W3CDTF">2022-05-24T15:23:29Z</dcterms:modified>
</cp:coreProperties>
</file>