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9" showSpecialPlsOnTitleSld="0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256" r:id="rId3"/>
    <p:sldId id="481" r:id="rId5"/>
    <p:sldId id="610" r:id="rId6"/>
    <p:sldId id="587" r:id="rId7"/>
    <p:sldId id="588" r:id="rId8"/>
    <p:sldId id="612" r:id="rId9"/>
    <p:sldId id="613" r:id="rId10"/>
    <p:sldId id="614" r:id="rId11"/>
    <p:sldId id="592" r:id="rId12"/>
    <p:sldId id="593" r:id="rId13"/>
    <p:sldId id="615" r:id="rId14"/>
    <p:sldId id="616" r:id="rId15"/>
    <p:sldId id="617" r:id="rId16"/>
    <p:sldId id="618" r:id="rId17"/>
    <p:sldId id="598" r:id="rId18"/>
    <p:sldId id="599" r:id="rId19"/>
    <p:sldId id="600" r:id="rId20"/>
    <p:sldId id="601" r:id="rId21"/>
    <p:sldId id="602" r:id="rId22"/>
    <p:sldId id="603" r:id="rId23"/>
    <p:sldId id="604" r:id="rId24"/>
    <p:sldId id="605" r:id="rId25"/>
    <p:sldId id="606" r:id="rId26"/>
    <p:sldId id="607" r:id="rId27"/>
    <p:sldId id="619" r:id="rId28"/>
    <p:sldId id="514" r:id="rId29"/>
    <p:sldId id="576" r:id="rId30"/>
    <p:sldId id="448" r:id="rId31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  <a:srgbClr val="000000"/>
    <a:srgbClr val="FFFF66"/>
    <a:srgbClr val="FFFFFF"/>
    <a:srgbClr val="5E8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2" autoAdjust="0"/>
    <p:restoredTop sz="95940" autoAdjust="0"/>
  </p:normalViewPr>
  <p:slideViewPr>
    <p:cSldViewPr>
      <p:cViewPr varScale="1">
        <p:scale>
          <a:sx n="75" d="100"/>
          <a:sy n="75" d="100"/>
        </p:scale>
        <p:origin x="58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3307" y="-77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CBAE4-F8D9-4129-B51F-0DB4BEA986F1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9392E7D-0E06-464C-8541-AA44AE9E79C6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7E5B7F-BBE2-45B0-AC4C-D9CC9AA6B88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3790652-C02E-4B6F-A52E-6A0D29B3CC7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  <a:endParaRPr lang="zh-CN" altLang="en-US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1FE39E7-4A57-4567-95F3-30769727BD2F}" type="datetime1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5" name="日期占位符 10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3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788AF00E-D47E-46B8-B36F-D984ADA1D5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 bIns="46800" anchor="b"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845"/>
            <a:ext cx="8229600" cy="46784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F64B94F-D50A-41B0-90F5-30DF32D3B33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61732"/>
            <a:ext cx="2133600" cy="29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5B0420F-B841-48A8-AE8B-B980E6435F9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7010525-5F4F-4F81-A8B4-D216F4E8374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25344"/>
            <a:ext cx="2133600" cy="357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2D90C1C-C30F-4429-AF94-4729C6FCFEA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15816" y="6525344"/>
            <a:ext cx="3456384" cy="328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60232" y="6525344"/>
            <a:ext cx="2133600" cy="299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7035F92-2E9A-456A-8411-1873DD70268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0468C2-7FF6-41E3-AEA5-36BDA076EFD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25344"/>
            <a:ext cx="2133600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395536" y="6525344"/>
            <a:ext cx="2133600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B115B9D-7132-4C05-9FD8-32FC4F93573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00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特征选择研究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60232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日期占位符 10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1FCCB7F-9650-415A-836D-8CDFA0A0BD0C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103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特征选择研究</a:t>
            </a:r>
            <a:endParaRPr lang="zh-CN" altLang="en-US"/>
          </a:p>
        </p:txBody>
      </p:sp>
      <p:sp>
        <p:nvSpPr>
          <p:cNvPr id="8" name="灯片编号占位符 10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A7700A63-C9D7-4FCE-9632-4FB0AF18B1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0"/>
            <a:ext cx="9144000" cy="9350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8229600" cy="4895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6580188"/>
            <a:ext cx="914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468313" y="0"/>
            <a:ext cx="8675687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31146"/>
            <a:ext cx="1590708" cy="68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30774" y="15114"/>
            <a:ext cx="2398712" cy="7890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4BC4B6-6645-482E-B1E8-F6D4FFD0449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  <a:endParaRPr lang="zh-CN" altLang="en-US" dirty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 advClick="0">
    <p:pull dir="d"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wmf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jpeg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jpeg"/><Relationship Id="rId2" Type="http://schemas.openxmlformats.org/officeDocument/2006/relationships/image" Target="../media/image11.emf"/><Relationship Id="rId1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79" y="43542"/>
            <a:ext cx="1423266" cy="61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560" y="836712"/>
            <a:ext cx="7560840" cy="5226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latin typeface="Comic Sans MS" panose="030F0702030302020204" pitchFamily="66" charset="0"/>
              </a:rPr>
              <a:t>数 据 结 构</a:t>
            </a:r>
            <a:endParaRPr lang="zh-CN" altLang="en-US" sz="3600" b="1" dirty="0">
              <a:latin typeface="Comic Sans MS" panose="030F0702030302020204" pitchFamily="66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sz="1400" b="1" dirty="0">
              <a:latin typeface="Comic Sans MS" panose="030F0702030302020204" pitchFamily="66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4000" dirty="0">
                <a:latin typeface="Comic Sans MS" panose="030F0702030302020204" pitchFamily="66" charset="0"/>
                <a:ea typeface="MS PMincho" panose="02020600040205080304" pitchFamily="18" charset="-128"/>
              </a:rPr>
              <a:t> </a:t>
            </a:r>
            <a:r>
              <a:rPr lang="en-US" altLang="zh-CN" sz="4000" b="1" dirty="0">
                <a:solidFill>
                  <a:schemeClr val="tx2"/>
                </a:solidFill>
                <a:latin typeface="Garamond" panose="02020404030301010803" pitchFamily="18" charset="0"/>
                <a:ea typeface="方正舒体" panose="02010601030101010101" pitchFamily="2" charset="-122"/>
              </a:rPr>
              <a:t>Data Structures</a:t>
            </a:r>
            <a:endParaRPr lang="en-US" altLang="zh-CN" sz="4000" b="1" dirty="0">
              <a:solidFill>
                <a:schemeClr val="tx2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4000" b="1" dirty="0">
              <a:solidFill>
                <a:schemeClr val="tx2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  <a:p>
            <a:pPr algn="ctr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章 链栈与链队列 </a:t>
            </a:r>
            <a:endParaRPr lang="en-US" altLang="zh-CN" sz="3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(Linked Stack &amp; Linked Queue)</a:t>
            </a:r>
            <a:endParaRPr lang="en-US" altLang="zh-CN" sz="4000" b="1" dirty="0">
              <a:solidFill>
                <a:schemeClr val="tx2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数据结构课程组</a:t>
            </a:r>
            <a:endParaRPr lang="en-US" altLang="zh-CN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endParaRPr lang="en-US" altLang="zh-CN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胡学钢  张 晶  张玉红 </a:t>
            </a:r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</a:rPr>
              <a:t>李培培</a:t>
            </a:r>
            <a:endParaRPr lang="en-US" altLang="zh-CN" sz="2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endParaRPr lang="zh-CN" altLang="en-US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>
              <a:lnSpc>
                <a:spcPts val="2000"/>
              </a:lnSpc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合肥工业大学 计算机与信息学院  </a:t>
            </a:r>
            <a:endParaRPr lang="zh-CN" altLang="en-US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endParaRPr lang="en-US" altLang="zh-CN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2022</a:t>
            </a: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月</a:t>
            </a:r>
            <a:r>
              <a:rPr lang="en-US" altLang="zh-CN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endParaRPr lang="zh-CN" altLang="en-US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pic>
        <p:nvPicPr>
          <p:cNvPr id="10" name="图片 30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789040"/>
            <a:ext cx="20494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515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11266"/>
          <p:cNvSpPr>
            <a:spLocks noGrp="1" noChangeArrowheads="1"/>
          </p:cNvSpPr>
          <p:nvPr>
            <p:ph type="body" sz="half" idx="1"/>
          </p:nvPr>
        </p:nvSpPr>
        <p:spPr>
          <a:xfrm>
            <a:off x="603366" y="997744"/>
            <a:ext cx="5479933" cy="516756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/>
              <a:t>链表存储结构的实现</a:t>
            </a:r>
            <a:endParaRPr lang="zh-CN" altLang="en-US" sz="28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/>
              <a:t>        </a:t>
            </a:r>
            <a:r>
              <a:rPr lang="zh-CN" altLang="en-US" sz="2200" b="1" dirty="0">
                <a:solidFill>
                  <a:srgbClr val="FF0000"/>
                </a:solidFill>
              </a:rPr>
              <a:t>如何实现链表的存储结构</a:t>
            </a:r>
            <a:r>
              <a:rPr lang="zh-CN" altLang="en-US" sz="2200" b="1" dirty="0"/>
              <a:t>？</a:t>
            </a:r>
            <a:r>
              <a:rPr lang="en-US" altLang="zh-CN" sz="2200" b="1" dirty="0"/>
              <a:t> </a:t>
            </a:r>
            <a:endParaRPr lang="zh-CN" altLang="en-US" sz="2200" b="1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200" b="1" dirty="0"/>
              <a:t>一是</a:t>
            </a:r>
            <a:r>
              <a:rPr lang="zh-CN" altLang="en-US" sz="2200" b="1" dirty="0">
                <a:solidFill>
                  <a:srgbClr val="0000FF"/>
                </a:solidFill>
              </a:rPr>
              <a:t>用数组来实现；</a:t>
            </a:r>
            <a:endParaRPr lang="en-US" altLang="zh-CN" sz="2200" b="1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200" b="1" dirty="0"/>
              <a:t>二是</a:t>
            </a:r>
            <a:r>
              <a:rPr lang="zh-CN" altLang="en-US" sz="2200" b="1" dirty="0">
                <a:solidFill>
                  <a:srgbClr val="0000FF"/>
                </a:solidFill>
              </a:rPr>
              <a:t>用动态链表</a:t>
            </a:r>
            <a:r>
              <a:rPr lang="en-US" altLang="zh-CN" sz="2200" b="1" dirty="0"/>
              <a:t>;</a:t>
            </a:r>
            <a:endParaRPr lang="zh-CN" altLang="en-US" sz="22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1" dirty="0"/>
              <a:t>(1)</a:t>
            </a:r>
            <a:r>
              <a:rPr lang="zh-CN" altLang="en-US" sz="2200" b="1" dirty="0"/>
              <a:t> </a:t>
            </a:r>
            <a:r>
              <a:rPr lang="zh-CN" altLang="en-US" sz="2200" b="1" dirty="0">
                <a:solidFill>
                  <a:srgbClr val="0000FF"/>
                </a:solidFill>
              </a:rPr>
              <a:t>用数组来存储表中元素</a:t>
            </a:r>
            <a:r>
              <a:rPr lang="en-US" altLang="zh-CN" sz="2200" b="1" dirty="0">
                <a:solidFill>
                  <a:schemeClr val="accent2"/>
                </a:solidFill>
              </a:rPr>
              <a:t>——</a:t>
            </a:r>
            <a:r>
              <a:rPr lang="zh-CN" altLang="en-US" sz="2200" b="1" dirty="0">
                <a:solidFill>
                  <a:srgbClr val="FF0000"/>
                </a:solidFill>
              </a:rPr>
              <a:t>静态链表</a:t>
            </a:r>
            <a:endParaRPr lang="zh-CN" altLang="en-US" sz="2200" b="1" dirty="0">
              <a:solidFill>
                <a:srgbClr val="FF0000"/>
              </a:solidFill>
            </a:endParaRP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/>
              <a:t>即用数组元素存储表中元素的值，以及后续元素的地址；</a:t>
            </a:r>
            <a:endParaRPr lang="zh-CN" altLang="en-US" sz="2200" b="1" dirty="0"/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FF0000"/>
                </a:solidFill>
              </a:rPr>
              <a:t>因而数组元素需要说明为构造类型；</a:t>
            </a:r>
            <a:endParaRPr lang="zh-CN" altLang="en-US" sz="2200" b="1" dirty="0">
              <a:solidFill>
                <a:srgbClr val="FF0000"/>
              </a:solidFill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/>
              <a:t>右图：一个存储了部分英语字母的链表。</a:t>
            </a:r>
            <a:endParaRPr lang="zh-CN" altLang="en-US" sz="2000" b="1" dirty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/>
              <a:t>这类表由于数组的规模事先确定，因而称为</a:t>
            </a:r>
            <a:r>
              <a:rPr lang="zh-CN" altLang="en-US" sz="2200" b="1" dirty="0">
                <a:solidFill>
                  <a:srgbClr val="FF0000"/>
                </a:solidFill>
              </a:rPr>
              <a:t>静态链表</a:t>
            </a:r>
            <a:r>
              <a:rPr lang="zh-CN" altLang="en-US" sz="2200" b="1" dirty="0"/>
              <a:t>。</a:t>
            </a:r>
            <a:endParaRPr lang="zh-CN" altLang="en-US" sz="2200" b="1" dirty="0"/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</a:rPr>
              <a:t>静态链表的不足</a:t>
            </a:r>
            <a:r>
              <a:rPr lang="zh-CN" altLang="en-US" sz="2000" b="1" dirty="0"/>
              <a:t>：难以兼顾到通用性和存储空间的利用率。</a:t>
            </a:r>
            <a:endParaRPr lang="zh-CN" altLang="en-US" sz="2000" b="1" dirty="0"/>
          </a:p>
        </p:txBody>
      </p:sp>
      <p:graphicFrame>
        <p:nvGraphicFramePr>
          <p:cNvPr id="11268" name="内容占位符 11267"/>
          <p:cNvGraphicFramePr>
            <a:graphicFrameLocks noGrp="1"/>
          </p:cNvGraphicFramePr>
          <p:nvPr>
            <p:ph sz="quarter" idx="2"/>
          </p:nvPr>
        </p:nvGraphicFramePr>
        <p:xfrm>
          <a:off x="6443663" y="1412776"/>
          <a:ext cx="1728787" cy="3005135"/>
        </p:xfrm>
        <a:graphic>
          <a:graphicData uri="http://schemas.openxmlformats.org/drawingml/2006/table">
            <a:tbl>
              <a:tblPr/>
              <a:tblGrid>
                <a:gridCol w="849313"/>
                <a:gridCol w="879474"/>
              </a:tblGrid>
              <a:tr h="42930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2200" dirty="0"/>
                        <a:t>E</a:t>
                      </a:r>
                      <a:endParaRPr lang="en-US" altLang="x-none" sz="2200" dirty="0"/>
                    </a:p>
                  </a:txBody>
                  <a:tcPr marL="90000" marR="90000" marT="46846" marB="4684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2200" dirty="0"/>
                        <a:t>6</a:t>
                      </a:r>
                      <a:endParaRPr lang="en-US" altLang="x-none" sz="2200" dirty="0"/>
                    </a:p>
                  </a:txBody>
                  <a:tcPr marL="90000" marR="90000" marT="46846" marB="4684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42930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2200" dirty="0"/>
                        <a:t>D</a:t>
                      </a:r>
                      <a:endParaRPr lang="en-US" altLang="x-none" sz="2200" dirty="0"/>
                    </a:p>
                  </a:txBody>
                  <a:tcPr marL="90000" marR="90000" marT="46846" marB="4684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2200" dirty="0"/>
                        <a:t>0</a:t>
                      </a:r>
                      <a:endParaRPr lang="en-US" altLang="x-none" sz="2200" dirty="0"/>
                    </a:p>
                  </a:txBody>
                  <a:tcPr marL="90000" marR="90000" marT="46846" marB="4684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42930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2200" dirty="0"/>
                        <a:t>A</a:t>
                      </a:r>
                      <a:endParaRPr lang="en-US" altLang="x-none" sz="2200" dirty="0"/>
                    </a:p>
                  </a:txBody>
                  <a:tcPr marL="90000" marR="90000" marT="46846" marB="4684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2200" dirty="0"/>
                        <a:t>3</a:t>
                      </a:r>
                      <a:endParaRPr lang="en-US" altLang="x-none" sz="2200" dirty="0"/>
                    </a:p>
                  </a:txBody>
                  <a:tcPr marL="90000" marR="90000" marT="46846" marB="4684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42930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2200" dirty="0"/>
                        <a:t>B</a:t>
                      </a:r>
                      <a:endParaRPr lang="en-US" altLang="x-none" sz="2200" dirty="0"/>
                    </a:p>
                  </a:txBody>
                  <a:tcPr marL="90000" marR="90000" marT="46846" marB="4684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2200" dirty="0"/>
                        <a:t>4</a:t>
                      </a:r>
                      <a:endParaRPr lang="en-US" altLang="x-none" sz="2200" dirty="0"/>
                    </a:p>
                  </a:txBody>
                  <a:tcPr marL="90000" marR="90000" marT="46846" marB="4684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42930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2200" dirty="0"/>
                        <a:t>C</a:t>
                      </a:r>
                      <a:endParaRPr lang="en-US" altLang="x-none" sz="2200" dirty="0"/>
                    </a:p>
                  </a:txBody>
                  <a:tcPr marL="90000" marR="90000" marT="46846" marB="4684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2200" dirty="0"/>
                        <a:t>1</a:t>
                      </a:r>
                      <a:endParaRPr lang="en-US" altLang="x-none" sz="2200" dirty="0"/>
                    </a:p>
                  </a:txBody>
                  <a:tcPr marL="90000" marR="90000" marT="46846" marB="4684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42930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2200" dirty="0"/>
                        <a:t>G</a:t>
                      </a:r>
                      <a:endParaRPr lang="en-US" altLang="x-none" sz="2200" dirty="0"/>
                    </a:p>
                  </a:txBody>
                  <a:tcPr marL="90000" marR="90000" marT="46846" marB="4684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2200" dirty="0"/>
                        <a:t>-1</a:t>
                      </a:r>
                      <a:endParaRPr lang="en-US" altLang="x-none" sz="2200" dirty="0"/>
                    </a:p>
                  </a:txBody>
                  <a:tcPr marL="90000" marR="90000" marT="46846" marB="4684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42930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2200" dirty="0"/>
                        <a:t>F</a:t>
                      </a:r>
                      <a:endParaRPr lang="en-US" altLang="x-none" sz="2200" dirty="0"/>
                    </a:p>
                  </a:txBody>
                  <a:tcPr marL="90000" marR="90000" marT="46846" marB="4684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2200" dirty="0"/>
                        <a:t>5</a:t>
                      </a:r>
                      <a:endParaRPr lang="en-US" altLang="x-none" sz="2200" dirty="0"/>
                    </a:p>
                  </a:txBody>
                  <a:tcPr marL="90000" marR="90000" marT="46846" marB="4684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94" name="内容占位符 11293"/>
          <p:cNvGraphicFramePr>
            <a:graphicFrameLocks noGrp="1"/>
          </p:cNvGraphicFramePr>
          <p:nvPr>
            <p:ph sz="quarter" idx="3"/>
          </p:nvPr>
        </p:nvGraphicFramePr>
        <p:xfrm>
          <a:off x="5795963" y="1412776"/>
          <a:ext cx="576262" cy="3005135"/>
        </p:xfrm>
        <a:graphic>
          <a:graphicData uri="http://schemas.openxmlformats.org/drawingml/2006/table">
            <a:tbl>
              <a:tblPr/>
              <a:tblGrid>
                <a:gridCol w="576262"/>
              </a:tblGrid>
              <a:tr h="42930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x-none" sz="2200" dirty="0"/>
                        <a:t>0</a:t>
                      </a:r>
                      <a:endParaRPr lang="en-US" altLang="x-none" sz="2200" dirty="0"/>
                    </a:p>
                  </a:txBody>
                  <a:tcPr marL="90000" marR="90000" marT="46846" marB="46846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30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x-none" sz="2200" dirty="0"/>
                        <a:t>1</a:t>
                      </a:r>
                      <a:endParaRPr lang="en-US" altLang="x-none" sz="2200" dirty="0"/>
                    </a:p>
                  </a:txBody>
                  <a:tcPr marL="90000" marR="90000" marT="46846" marB="46846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30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x-none" sz="2200" dirty="0"/>
                        <a:t>2</a:t>
                      </a:r>
                      <a:endParaRPr lang="en-US" altLang="x-none" sz="2200" dirty="0"/>
                    </a:p>
                  </a:txBody>
                  <a:tcPr marL="90000" marR="90000" marT="46846" marB="46846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30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x-none" sz="2200" dirty="0"/>
                        <a:t>3</a:t>
                      </a:r>
                      <a:endParaRPr lang="en-US" altLang="x-none" sz="2200" dirty="0"/>
                    </a:p>
                  </a:txBody>
                  <a:tcPr marL="90000" marR="90000" marT="46846" marB="46846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30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x-none" sz="2200" dirty="0"/>
                        <a:t>4</a:t>
                      </a:r>
                      <a:endParaRPr lang="en-US" altLang="x-none" sz="2200" dirty="0"/>
                    </a:p>
                  </a:txBody>
                  <a:tcPr marL="90000" marR="90000" marT="46846" marB="46846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30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x-none" sz="2200" dirty="0"/>
                        <a:t>5</a:t>
                      </a:r>
                      <a:endParaRPr lang="en-US" altLang="x-none" sz="2200" dirty="0"/>
                    </a:p>
                  </a:txBody>
                  <a:tcPr marL="90000" marR="90000" marT="46846" marB="46846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30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x-none" sz="2200" dirty="0"/>
                        <a:t>6</a:t>
                      </a:r>
                      <a:endParaRPr lang="en-US" altLang="x-none" sz="2200" dirty="0"/>
                    </a:p>
                  </a:txBody>
                  <a:tcPr marL="90000" marR="90000" marT="46846" marB="46846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18" name="文本框 11317"/>
          <p:cNvSpPr txBox="1">
            <a:spLocks noChangeArrowheads="1"/>
          </p:cNvSpPr>
          <p:nvPr/>
        </p:nvSpPr>
        <p:spPr bwMode="auto">
          <a:xfrm>
            <a:off x="5364088" y="1052736"/>
            <a:ext cx="2881313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908050" indent="-43688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ea typeface="楷体_GB2312" pitchFamily="1" charset="-122"/>
              </a:rPr>
              <a:t> index</a:t>
            </a:r>
            <a:r>
              <a:rPr lang="zh-CN" altLang="en-US" sz="2000" dirty="0">
                <a:ea typeface="楷体_GB2312" pitchFamily="1" charset="-122"/>
              </a:rPr>
              <a:t>  </a:t>
            </a:r>
            <a:r>
              <a:rPr lang="en-US" altLang="zh-CN" sz="2000" dirty="0">
                <a:ea typeface="楷体_GB2312" pitchFamily="1" charset="-122"/>
              </a:rPr>
              <a:t>data      next </a:t>
            </a:r>
            <a:endParaRPr lang="en-US" altLang="zh-CN" sz="2000" dirty="0">
              <a:ea typeface="楷体_GB2312" pitchFamily="1" charset="-122"/>
            </a:endParaRPr>
          </a:p>
        </p:txBody>
      </p:sp>
      <p:sp>
        <p:nvSpPr>
          <p:cNvPr id="11319" name="矩形 11318"/>
          <p:cNvSpPr/>
          <p:nvPr/>
        </p:nvSpPr>
        <p:spPr>
          <a:xfrm>
            <a:off x="5004048" y="2204864"/>
            <a:ext cx="719907" cy="526761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noProof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head</a:t>
            </a:r>
            <a:endParaRPr lang="en-US" altLang="zh-CN" noProof="1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  <a:p>
            <a:pPr algn="ctr"/>
            <a:r>
              <a:rPr lang="en-US" altLang="zh-CN" noProof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=2</a:t>
            </a:r>
            <a:endParaRPr lang="en-US" altLang="zh-CN" noProof="1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320" name="直接连接符 11319"/>
          <p:cNvSpPr>
            <a:spLocks noChangeShapeType="1"/>
          </p:cNvSpPr>
          <p:nvPr/>
        </p:nvSpPr>
        <p:spPr bwMode="auto">
          <a:xfrm>
            <a:off x="5723955" y="2470675"/>
            <a:ext cx="358773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7" name="矩形 11326"/>
          <p:cNvSpPr/>
          <p:nvPr/>
        </p:nvSpPr>
        <p:spPr>
          <a:xfrm>
            <a:off x="7883052" y="3558818"/>
            <a:ext cx="287337" cy="431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x-none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∧</a:t>
            </a:r>
            <a:endParaRPr lang="en-US" altLang="x-none" sz="20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91364E3-BE0A-4970-9B66-157D016C7F4A}" type="slidenum">
              <a:rPr lang="zh-CN" altLang="en-US" dirty="0" smtClean="0">
                <a:solidFill>
                  <a:schemeClr val="bg1"/>
                </a:solidFill>
              </a:rPr>
            </a:fld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8" name="组合 114"/>
          <p:cNvGrpSpPr/>
          <p:nvPr/>
        </p:nvGrpSpPr>
        <p:grpSpPr>
          <a:xfrm>
            <a:off x="-828600" y="82223"/>
            <a:ext cx="6225040" cy="679778"/>
            <a:chOff x="-436809" y="3363717"/>
            <a:chExt cx="6225040" cy="679778"/>
          </a:xfrm>
        </p:grpSpPr>
        <p:grpSp>
          <p:nvGrpSpPr>
            <p:cNvPr id="19" name="组合 105"/>
            <p:cNvGrpSpPr/>
            <p:nvPr/>
          </p:nvGrpSpPr>
          <p:grpSpPr>
            <a:xfrm>
              <a:off x="-436809" y="3363717"/>
              <a:ext cx="6225040" cy="679778"/>
              <a:chOff x="-436809" y="3363717"/>
              <a:chExt cx="6225040" cy="679778"/>
            </a:xfrm>
          </p:grpSpPr>
          <p:sp>
            <p:nvSpPr>
              <p:cNvPr id="21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TextBox 6"/>
              <p:cNvSpPr txBox="1">
                <a:spLocks noChangeArrowheads="1"/>
              </p:cNvSpPr>
              <p:nvPr/>
            </p:nvSpPr>
            <p:spPr bwMode="auto">
              <a:xfrm>
                <a:off x="-436809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4.2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链栈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20" name="图片 19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89" y="1481866"/>
            <a:ext cx="327521" cy="436694"/>
          </a:xfrm>
          <a:prstGeom prst="rect">
            <a:avLst/>
          </a:prstGeom>
        </p:spPr>
      </p:pic>
      <p:grpSp>
        <p:nvGrpSpPr>
          <p:cNvPr id="11271" name="组合 11270"/>
          <p:cNvGrpSpPr/>
          <p:nvPr/>
        </p:nvGrpSpPr>
        <p:grpSpPr>
          <a:xfrm>
            <a:off x="8172400" y="2420888"/>
            <a:ext cx="144513" cy="360040"/>
            <a:chOff x="8172400" y="2420888"/>
            <a:chExt cx="144513" cy="360040"/>
          </a:xfrm>
        </p:grpSpPr>
        <p:cxnSp>
          <p:nvCxnSpPr>
            <p:cNvPr id="11264" name="直接连接符 11263"/>
            <p:cNvCxnSpPr/>
            <p:nvPr/>
          </p:nvCxnSpPr>
          <p:spPr>
            <a:xfrm>
              <a:off x="8172450" y="2420888"/>
              <a:ext cx="14396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6" name="直接连接符 11265"/>
            <p:cNvCxnSpPr/>
            <p:nvPr/>
          </p:nvCxnSpPr>
          <p:spPr>
            <a:xfrm>
              <a:off x="8316913" y="2420888"/>
              <a:ext cx="0" cy="36004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0" name="直接箭头连接符 11269"/>
            <p:cNvCxnSpPr/>
            <p:nvPr/>
          </p:nvCxnSpPr>
          <p:spPr>
            <a:xfrm flipH="1">
              <a:off x="8172400" y="2780928"/>
              <a:ext cx="14401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8172400" y="2924944"/>
            <a:ext cx="144513" cy="360040"/>
            <a:chOff x="8172400" y="2420888"/>
            <a:chExt cx="144513" cy="360040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8172450" y="2420888"/>
              <a:ext cx="14396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8316913" y="2420888"/>
              <a:ext cx="0" cy="36004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H="1">
              <a:off x="8172400" y="2780928"/>
              <a:ext cx="14401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82" name="组合 11281"/>
          <p:cNvGrpSpPr/>
          <p:nvPr/>
        </p:nvGrpSpPr>
        <p:grpSpPr>
          <a:xfrm>
            <a:off x="8172400" y="2132856"/>
            <a:ext cx="250875" cy="1296144"/>
            <a:chOff x="8172400" y="2132856"/>
            <a:chExt cx="250875" cy="1296144"/>
          </a:xfrm>
        </p:grpSpPr>
        <p:cxnSp>
          <p:nvCxnSpPr>
            <p:cNvPr id="11274" name="直接连接符 11273"/>
            <p:cNvCxnSpPr/>
            <p:nvPr/>
          </p:nvCxnSpPr>
          <p:spPr>
            <a:xfrm>
              <a:off x="8172400" y="3429000"/>
              <a:ext cx="25087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6" name="直接连接符 11275"/>
            <p:cNvCxnSpPr/>
            <p:nvPr/>
          </p:nvCxnSpPr>
          <p:spPr>
            <a:xfrm flipV="1">
              <a:off x="8423275" y="2132856"/>
              <a:ext cx="0" cy="129614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0" name="直接箭头连接符 11279"/>
            <p:cNvCxnSpPr/>
            <p:nvPr/>
          </p:nvCxnSpPr>
          <p:spPr>
            <a:xfrm flipH="1">
              <a:off x="8172400" y="2132856"/>
              <a:ext cx="250875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8171631" y="1638652"/>
            <a:ext cx="144513" cy="360040"/>
            <a:chOff x="8172400" y="2420888"/>
            <a:chExt cx="144513" cy="36004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8172450" y="2420888"/>
              <a:ext cx="143966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8316913" y="2420888"/>
              <a:ext cx="0" cy="36004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flipH="1">
              <a:off x="8172400" y="2780928"/>
              <a:ext cx="14401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89" name="组合 11288"/>
          <p:cNvGrpSpPr/>
          <p:nvPr/>
        </p:nvGrpSpPr>
        <p:grpSpPr>
          <a:xfrm>
            <a:off x="8171631" y="1481866"/>
            <a:ext cx="360809" cy="2811230"/>
            <a:chOff x="8171631" y="1481866"/>
            <a:chExt cx="360809" cy="2811230"/>
          </a:xfrm>
        </p:grpSpPr>
        <p:cxnSp>
          <p:nvCxnSpPr>
            <p:cNvPr id="11284" name="直接连接符 11283"/>
            <p:cNvCxnSpPr/>
            <p:nvPr/>
          </p:nvCxnSpPr>
          <p:spPr>
            <a:xfrm>
              <a:off x="8171631" y="1481866"/>
              <a:ext cx="36080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6" name="直接连接符 11285"/>
            <p:cNvCxnSpPr/>
            <p:nvPr/>
          </p:nvCxnSpPr>
          <p:spPr>
            <a:xfrm>
              <a:off x="8532440" y="1481866"/>
              <a:ext cx="0" cy="281123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8" name="直接箭头连接符 11287"/>
            <p:cNvCxnSpPr/>
            <p:nvPr/>
          </p:nvCxnSpPr>
          <p:spPr>
            <a:xfrm flipH="1">
              <a:off x="8172400" y="4293096"/>
              <a:ext cx="36004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8171134" y="3815291"/>
            <a:ext cx="144513" cy="360040"/>
            <a:chOff x="8172400" y="2420888"/>
            <a:chExt cx="144513" cy="360040"/>
          </a:xfrm>
        </p:grpSpPr>
        <p:cxnSp>
          <p:nvCxnSpPr>
            <p:cNvPr id="78" name="直接连接符 77"/>
            <p:cNvCxnSpPr/>
            <p:nvPr/>
          </p:nvCxnSpPr>
          <p:spPr>
            <a:xfrm>
              <a:off x="8172450" y="2420888"/>
              <a:ext cx="143966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8316913" y="2420888"/>
              <a:ext cx="0" cy="36004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flipH="1">
              <a:off x="8172400" y="2780928"/>
              <a:ext cx="14401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  <p:bldP spid="11318" grpId="0"/>
      <p:bldP spid="11319" grpId="0" animBg="1"/>
      <p:bldP spid="113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12290"/>
          <p:cNvSpPr>
            <a:spLocks noGrp="1" noChangeArrowheads="1"/>
          </p:cNvSpPr>
          <p:nvPr>
            <p:ph idx="1"/>
          </p:nvPr>
        </p:nvSpPr>
        <p:spPr>
          <a:xfrm>
            <a:off x="395536" y="1003970"/>
            <a:ext cx="8229600" cy="504056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）</a:t>
            </a:r>
            <a:r>
              <a:rPr lang="zh-CN" altLang="en-US" sz="2400" b="1" dirty="0">
                <a:solidFill>
                  <a:srgbClr val="0000FF"/>
                </a:solidFill>
              </a:rPr>
              <a:t>采用动态变量来实现 </a:t>
            </a:r>
            <a:r>
              <a:rPr lang="en-US" altLang="zh-CN" sz="2400" b="1" dirty="0">
                <a:solidFill>
                  <a:schemeClr val="accent2"/>
                </a:solidFill>
              </a:rPr>
              <a:t>—— </a:t>
            </a:r>
            <a:r>
              <a:rPr lang="zh-CN" altLang="en-US" sz="2400" b="1" dirty="0">
                <a:solidFill>
                  <a:srgbClr val="FF0000"/>
                </a:solidFill>
              </a:rPr>
              <a:t>动态链表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/>
              <a:t>其中，每个结点用一个结构来描述，包括两个字段，</a:t>
            </a:r>
            <a:endParaRPr lang="zh-CN" altLang="en-US" sz="2200" b="1" dirty="0"/>
          </a:p>
          <a:p>
            <a:pPr lvl="2">
              <a:buClr>
                <a:srgbClr val="FF0000"/>
              </a:buClr>
            </a:pPr>
            <a:r>
              <a:rPr lang="zh-CN" altLang="en-US" sz="2200" b="1" dirty="0"/>
              <a:t>存放元素值的字段</a:t>
            </a:r>
            <a:r>
              <a:rPr lang="en-US" altLang="zh-CN" sz="2200" b="1" dirty="0"/>
              <a:t>data </a:t>
            </a:r>
            <a:endParaRPr lang="zh-CN" altLang="en-US" sz="2200" b="1" dirty="0"/>
          </a:p>
          <a:p>
            <a:pPr lvl="2">
              <a:buClr>
                <a:srgbClr val="FF0000"/>
              </a:buClr>
            </a:pPr>
            <a:r>
              <a:rPr lang="zh-CN" altLang="en-US" sz="2200" b="1" dirty="0"/>
              <a:t>存放下一个结点的指针 </a:t>
            </a:r>
            <a:endParaRPr lang="zh-CN" altLang="en-US" sz="2200" b="1" dirty="0"/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sz="1600" b="1" dirty="0"/>
              <a:t>如右图所示。</a:t>
            </a:r>
            <a:endParaRPr lang="zh-CN" altLang="en-US" sz="1600" b="1" dirty="0"/>
          </a:p>
          <a:p>
            <a:pPr lvl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/>
              <a:t>设结点类型为</a:t>
            </a:r>
            <a:r>
              <a:rPr lang="en-US" altLang="zh-CN" sz="2200" b="1" dirty="0"/>
              <a:t>node</a:t>
            </a:r>
            <a:r>
              <a:rPr lang="zh-CN" altLang="en-US" sz="2200" b="1" dirty="0"/>
              <a:t>，则类型描述如下：</a:t>
            </a:r>
            <a:endParaRPr lang="zh-CN" altLang="en-US" sz="2200" b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000FF"/>
                </a:solidFill>
              </a:rPr>
              <a:t>struct</a:t>
            </a:r>
            <a:r>
              <a:rPr lang="en-US" altLang="zh-CN" sz="2000" b="1" dirty="0"/>
              <a:t> node</a:t>
            </a:r>
            <a:endParaRPr lang="en-US" altLang="zh-CN" sz="2000" b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 b="1" dirty="0"/>
              <a:t> {     </a:t>
            </a:r>
            <a:r>
              <a:rPr lang="en-US" altLang="zh-CN" sz="1800" b="1" dirty="0" err="1">
                <a:solidFill>
                  <a:srgbClr val="0000FF"/>
                </a:solidFill>
              </a:rPr>
              <a:t>elemenType</a:t>
            </a:r>
            <a:r>
              <a:rPr lang="en-US" altLang="zh-CN" sz="1800" b="1" dirty="0"/>
              <a:t> data;    // </a:t>
            </a:r>
            <a:r>
              <a:rPr lang="zh-CN" altLang="en-US" sz="1800" b="1" dirty="0"/>
              <a:t>元素字段 </a:t>
            </a:r>
            <a:endParaRPr lang="zh-CN" altLang="en-US" sz="1800" b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 b="1" dirty="0"/>
              <a:t>     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  node *next;         </a:t>
            </a:r>
            <a:r>
              <a:rPr lang="zh-CN" altLang="en-US" sz="1800" b="1" dirty="0"/>
              <a:t>  </a:t>
            </a:r>
            <a:r>
              <a:rPr lang="en-US" altLang="zh-CN" sz="1800" b="1" dirty="0"/>
              <a:t>   // </a:t>
            </a:r>
            <a:r>
              <a:rPr lang="zh-CN" altLang="en-US" sz="1800" b="1" dirty="0"/>
              <a:t>指针字段</a:t>
            </a:r>
            <a:endParaRPr lang="zh-CN" altLang="en-US" sz="1800" b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 b="1" dirty="0"/>
              <a:t>   };</a:t>
            </a:r>
            <a:r>
              <a:rPr lang="en-US" altLang="zh-CN" sz="2000" b="1" dirty="0"/>
              <a:t> </a:t>
            </a:r>
            <a:endParaRPr lang="en-US" altLang="zh-CN" sz="2000" b="1" dirty="0"/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</a:rPr>
              <a:t>不特别说明的情况下，链栈就是采用动态链表来存储，就是链栈。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5435600" y="3429000"/>
            <a:ext cx="2590800" cy="358775"/>
            <a:chOff x="0" y="0"/>
            <a:chExt cx="1632" cy="226"/>
          </a:xfrm>
        </p:grpSpPr>
        <p:sp>
          <p:nvSpPr>
            <p:cNvPr id="7" name="矩形 6"/>
            <p:cNvSpPr/>
            <p:nvPr/>
          </p:nvSpPr>
          <p:spPr>
            <a:xfrm>
              <a:off x="408" y="0"/>
              <a:ext cx="453" cy="226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noProof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data</a:t>
              </a:r>
              <a:endParaRPr lang="en-US" altLang="zh-CN" noProof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1" y="0"/>
              <a:ext cx="408" cy="226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noProof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next</a:t>
              </a:r>
              <a:endParaRPr lang="en-US" altLang="zh-CN" noProof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9" name="直接连接符 12294"/>
            <p:cNvSpPr>
              <a:spLocks noChangeShapeType="1"/>
            </p:cNvSpPr>
            <p:nvPr/>
          </p:nvSpPr>
          <p:spPr bwMode="auto">
            <a:xfrm>
              <a:off x="1224" y="13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直接连接符 12295"/>
            <p:cNvSpPr>
              <a:spLocks noChangeShapeType="1"/>
            </p:cNvSpPr>
            <p:nvPr/>
          </p:nvSpPr>
          <p:spPr bwMode="auto">
            <a:xfrm>
              <a:off x="0" y="13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5940426" y="3284538"/>
            <a:ext cx="2778124" cy="1271587"/>
            <a:chOff x="-45" y="136"/>
            <a:chExt cx="1750" cy="801"/>
          </a:xfrm>
        </p:grpSpPr>
        <p:sp>
          <p:nvSpPr>
            <p:cNvPr id="12" name="矩形 12297"/>
            <p:cNvSpPr>
              <a:spLocks noChangeArrowheads="1"/>
            </p:cNvSpPr>
            <p:nvPr/>
          </p:nvSpPr>
          <p:spPr bwMode="auto">
            <a:xfrm>
              <a:off x="-45" y="136"/>
              <a:ext cx="998" cy="43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63" y="687"/>
              <a:ext cx="842" cy="250"/>
            </a:xfrm>
            <a:prstGeom prst="rect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x-non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  <a:cs typeface="+mn-ea"/>
                </a:rPr>
                <a:t>node</a:t>
              </a:r>
              <a:r>
                <a:rPr lang="zh-CN" altLang="en-US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  <a:cs typeface="+mn-ea"/>
                </a:rPr>
                <a:t>类型</a:t>
              </a:r>
              <a:endPara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4" name="直接连接符 12299"/>
            <p:cNvSpPr>
              <a:spLocks noChangeShapeType="1"/>
            </p:cNvSpPr>
            <p:nvPr/>
          </p:nvSpPr>
          <p:spPr bwMode="auto">
            <a:xfrm>
              <a:off x="681" y="590"/>
              <a:ext cx="306" cy="9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组合 114"/>
          <p:cNvGrpSpPr/>
          <p:nvPr/>
        </p:nvGrpSpPr>
        <p:grpSpPr>
          <a:xfrm>
            <a:off x="-828600" y="82223"/>
            <a:ext cx="6225040" cy="679778"/>
            <a:chOff x="-436809" y="3363717"/>
            <a:chExt cx="6225040" cy="679778"/>
          </a:xfrm>
        </p:grpSpPr>
        <p:grpSp>
          <p:nvGrpSpPr>
            <p:cNvPr id="16" name="组合 105"/>
            <p:cNvGrpSpPr/>
            <p:nvPr/>
          </p:nvGrpSpPr>
          <p:grpSpPr>
            <a:xfrm>
              <a:off x="-436809" y="3363717"/>
              <a:ext cx="6225040" cy="679778"/>
              <a:chOff x="-436809" y="3363717"/>
              <a:chExt cx="6225040" cy="679778"/>
            </a:xfrm>
          </p:grpSpPr>
          <p:sp>
            <p:nvSpPr>
              <p:cNvPr id="18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TextBox 6"/>
              <p:cNvSpPr txBox="1">
                <a:spLocks noChangeArrowheads="1"/>
              </p:cNvSpPr>
              <p:nvPr/>
            </p:nvSpPr>
            <p:spPr bwMode="auto">
              <a:xfrm>
                <a:off x="-436809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4.2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链栈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7" name="图片 16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13314"/>
          <p:cNvSpPr>
            <a:spLocks noGrp="1" noChangeArrowheads="1"/>
          </p:cNvSpPr>
          <p:nvPr>
            <p:ph idx="1"/>
          </p:nvPr>
        </p:nvSpPr>
        <p:spPr>
          <a:xfrm>
            <a:off x="457200" y="980727"/>
            <a:ext cx="8229600" cy="511256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4.2.2</a:t>
            </a:r>
            <a:r>
              <a:rPr lang="zh-CN" altLang="en-US" sz="2800" b="1" dirty="0"/>
              <a:t> 链栈结构及描述</a:t>
            </a:r>
            <a:endParaRPr lang="zh-CN" altLang="en-US" sz="2800" b="1" dirty="0"/>
          </a:p>
          <a:p>
            <a:pPr lvl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可用链表来存储栈：</a:t>
            </a:r>
            <a:endParaRPr lang="zh-CN" altLang="en-US" sz="2400" b="1" dirty="0"/>
          </a:p>
          <a:p>
            <a:pPr lvl="2">
              <a:lnSpc>
                <a:spcPct val="90000"/>
              </a:lnSpc>
              <a:buClr>
                <a:srgbClr val="FF0000"/>
              </a:buClr>
            </a:pPr>
            <a:r>
              <a:rPr lang="zh-CN" altLang="en-US" sz="2200" b="1" dirty="0"/>
              <a:t>表头存储栈顶元素</a:t>
            </a:r>
            <a:r>
              <a:rPr lang="en-US" altLang="zh-CN" sz="2200" b="1" dirty="0"/>
              <a:t>; </a:t>
            </a:r>
            <a:r>
              <a:rPr lang="zh-CN" altLang="en-US" sz="2200" b="1" dirty="0"/>
              <a:t>设一个栈顶指针top，如图所示。</a:t>
            </a:r>
            <a:endParaRPr lang="zh-CN" altLang="en-US" sz="2200" b="1" dirty="0"/>
          </a:p>
          <a:p>
            <a:pPr eaLnBrk="1" hangingPunct="1">
              <a:lnSpc>
                <a:spcPct val="90000"/>
              </a:lnSpc>
            </a:pPr>
            <a:endParaRPr lang="zh-CN" altLang="en-US" sz="2000" b="1" dirty="0"/>
          </a:p>
          <a:p>
            <a:pPr eaLnBrk="1" hangingPunct="1">
              <a:lnSpc>
                <a:spcPct val="90000"/>
              </a:lnSpc>
            </a:pPr>
            <a:endParaRPr lang="en-US" altLang="zh-CN" sz="2200" b="1" dirty="0"/>
          </a:p>
          <a:p>
            <a:pPr lvl="1">
              <a:lnSpc>
                <a:spcPct val="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endParaRPr lang="en-US" altLang="zh-CN" sz="2400" b="1" dirty="0"/>
          </a:p>
          <a:p>
            <a:pPr lvl="1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结构的描述：</a:t>
            </a:r>
            <a:endParaRPr lang="zh-CN" altLang="en-US" sz="2400" b="1" dirty="0"/>
          </a:p>
          <a:p>
            <a:pPr lvl="2">
              <a:spcBef>
                <a:spcPts val="0"/>
              </a:spcBef>
              <a:buClr>
                <a:srgbClr val="FF0000"/>
              </a:buClr>
            </a:pPr>
            <a:r>
              <a:rPr lang="zh-CN" altLang="en-US" sz="2200" b="1" dirty="0"/>
              <a:t>数据成员：</a:t>
            </a:r>
            <a:endParaRPr lang="zh-CN" altLang="en-US" sz="2200" b="1" dirty="0"/>
          </a:p>
          <a:p>
            <a:pPr lvl="3">
              <a:spcBef>
                <a:spcPts val="0"/>
              </a:spcBef>
              <a:buClr>
                <a:srgbClr val="FF0000"/>
              </a:buClr>
            </a:pPr>
            <a:r>
              <a:rPr lang="zh-CN" altLang="en-US" sz="2200" b="1" dirty="0"/>
              <a:t>除了计数分量</a:t>
            </a:r>
            <a:r>
              <a:rPr lang="en-US" altLang="zh-CN" sz="2200" b="1" dirty="0"/>
              <a:t>count</a:t>
            </a:r>
            <a:r>
              <a:rPr lang="zh-CN" altLang="en-US" sz="2200" b="1" dirty="0"/>
              <a:t>外，</a:t>
            </a:r>
            <a:endParaRPr lang="zh-CN" altLang="en-US" sz="2200" b="1" dirty="0"/>
          </a:p>
          <a:p>
            <a:pPr lvl="3">
              <a:spcBef>
                <a:spcPts val="0"/>
              </a:spcBef>
              <a:buClr>
                <a:srgbClr val="FF0000"/>
              </a:buClr>
            </a:pPr>
            <a:r>
              <a:rPr lang="zh-CN" altLang="en-US" sz="2200" b="1" dirty="0"/>
              <a:t>还需要给出</a:t>
            </a:r>
            <a:r>
              <a:rPr lang="zh-CN" altLang="en-US" sz="2200" b="1" dirty="0">
                <a:solidFill>
                  <a:srgbClr val="FF0000"/>
                </a:solidFill>
              </a:rPr>
              <a:t>栈顶指针</a:t>
            </a:r>
            <a:r>
              <a:rPr lang="en-US" altLang="zh-CN" sz="2200" b="1" dirty="0"/>
              <a:t>top.</a:t>
            </a:r>
            <a:endParaRPr lang="en-US" altLang="zh-CN" sz="2200" b="1" dirty="0"/>
          </a:p>
          <a:p>
            <a:pPr lvl="2">
              <a:spcBef>
                <a:spcPts val="0"/>
              </a:spcBef>
              <a:buClr>
                <a:srgbClr val="FF0000"/>
              </a:buClr>
            </a:pPr>
            <a:r>
              <a:rPr lang="zh-CN" altLang="en-US" sz="2200" b="1" dirty="0"/>
              <a:t>函数成员：</a:t>
            </a:r>
            <a:endParaRPr lang="zh-CN" altLang="en-US" sz="2200" b="1" dirty="0"/>
          </a:p>
          <a:p>
            <a:pPr lvl="3">
              <a:spcBef>
                <a:spcPts val="0"/>
              </a:spcBef>
              <a:buClr>
                <a:srgbClr val="FF0000"/>
              </a:buClr>
            </a:pPr>
            <a:r>
              <a:rPr lang="zh-CN" altLang="en-US" sz="2200" b="1" dirty="0"/>
              <a:t>原有的函数</a:t>
            </a:r>
            <a:r>
              <a:rPr lang="en-US" altLang="zh-CN" sz="2200" b="1" dirty="0"/>
              <a:t>Full( )</a:t>
            </a:r>
            <a:r>
              <a:rPr lang="zh-CN" altLang="en-US" sz="2200" b="1" dirty="0"/>
              <a:t>可以不用</a:t>
            </a:r>
            <a:r>
              <a:rPr lang="en-US" altLang="zh-CN" sz="2200" b="1" dirty="0">
                <a:solidFill>
                  <a:srgbClr val="FF0000"/>
                </a:solidFill>
              </a:rPr>
              <a:t>(Why?)</a:t>
            </a:r>
            <a:r>
              <a:rPr lang="zh-CN" altLang="en-US" sz="2200" b="1" dirty="0"/>
              <a:t>。</a:t>
            </a:r>
            <a:endParaRPr lang="zh-CN" altLang="en-US" sz="2200" b="1" dirty="0"/>
          </a:p>
          <a:p>
            <a:pPr lvl="3">
              <a:spcBef>
                <a:spcPts val="0"/>
              </a:spcBef>
              <a:buClr>
                <a:srgbClr val="FF0000"/>
              </a:buClr>
            </a:pPr>
            <a:r>
              <a:rPr lang="zh-CN" altLang="en-US" sz="2200" b="1" dirty="0"/>
              <a:t>由于链表采用的是动态结构，即使在栈变量的作用域外，动态变量也不会自行释放。</a:t>
            </a:r>
            <a:endParaRPr lang="zh-CN" altLang="en-US" sz="2200" b="1" dirty="0"/>
          </a:p>
          <a:p>
            <a:pPr lvl="3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200" b="1" dirty="0"/>
              <a:t>需设一个</a:t>
            </a:r>
            <a:r>
              <a:rPr lang="zh-CN" altLang="en-US" sz="2200" b="1" dirty="0">
                <a:solidFill>
                  <a:srgbClr val="FF0000"/>
                </a:solidFill>
              </a:rPr>
              <a:t>析构函数</a:t>
            </a:r>
            <a:r>
              <a:rPr lang="zh-CN" altLang="en-US" sz="2200" b="1" dirty="0"/>
              <a:t>，以便在栈变量无效时自行释放链表的存储空间。</a:t>
            </a:r>
            <a:endParaRPr lang="zh-CN" altLang="en-US" sz="2200" b="1" dirty="0"/>
          </a:p>
        </p:txBody>
      </p:sp>
      <p:grpSp>
        <p:nvGrpSpPr>
          <p:cNvPr id="25" name="组合 114"/>
          <p:cNvGrpSpPr/>
          <p:nvPr/>
        </p:nvGrpSpPr>
        <p:grpSpPr>
          <a:xfrm>
            <a:off x="-730702" y="82223"/>
            <a:ext cx="6225040" cy="679778"/>
            <a:chOff x="-338911" y="3363717"/>
            <a:chExt cx="6225040" cy="679778"/>
          </a:xfrm>
        </p:grpSpPr>
        <p:grpSp>
          <p:nvGrpSpPr>
            <p:cNvPr id="26" name="组合 105"/>
            <p:cNvGrpSpPr/>
            <p:nvPr/>
          </p:nvGrpSpPr>
          <p:grpSpPr>
            <a:xfrm>
              <a:off x="-338911" y="3363717"/>
              <a:ext cx="6225040" cy="679778"/>
              <a:chOff x="-338911" y="3363717"/>
              <a:chExt cx="6225040" cy="679778"/>
            </a:xfrm>
          </p:grpSpPr>
          <p:sp>
            <p:nvSpPr>
              <p:cNvPr id="28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TextBox 6"/>
              <p:cNvSpPr txBox="1">
                <a:spLocks noChangeArrowheads="1"/>
              </p:cNvSpPr>
              <p:nvPr/>
            </p:nvSpPr>
            <p:spPr bwMode="auto">
              <a:xfrm>
                <a:off x="-338911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4.2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链栈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27" name="图片 26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38" name="直接连接符 10251"/>
          <p:cNvSpPr>
            <a:spLocks noChangeShapeType="1"/>
          </p:cNvSpPr>
          <p:nvPr/>
        </p:nvSpPr>
        <p:spPr bwMode="auto">
          <a:xfrm>
            <a:off x="1653640" y="2781126"/>
            <a:ext cx="431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 bwMode="auto">
          <a:xfrm>
            <a:off x="1115477" y="2133426"/>
            <a:ext cx="6551613" cy="720726"/>
            <a:chOff x="-22" y="-45"/>
            <a:chExt cx="4127" cy="454"/>
          </a:xfrm>
        </p:grpSpPr>
        <p:sp>
          <p:nvSpPr>
            <p:cNvPr id="40" name="矩形 10253"/>
            <p:cNvSpPr>
              <a:spLocks noChangeArrowheads="1"/>
            </p:cNvSpPr>
            <p:nvPr/>
          </p:nvSpPr>
          <p:spPr bwMode="auto">
            <a:xfrm>
              <a:off x="181" y="182"/>
              <a:ext cx="227" cy="227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grpSp>
          <p:nvGrpSpPr>
            <p:cNvPr id="41" name="组合 10254"/>
            <p:cNvGrpSpPr/>
            <p:nvPr/>
          </p:nvGrpSpPr>
          <p:grpSpPr bwMode="auto">
            <a:xfrm>
              <a:off x="-22" y="-45"/>
              <a:ext cx="4127" cy="453"/>
              <a:chOff x="-22" y="-45"/>
              <a:chExt cx="4127" cy="453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2539" y="181"/>
                <a:ext cx="91" cy="226"/>
              </a:xfrm>
              <a:prstGeom prst="rect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altLang="x-non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3" name="矩形 10255"/>
              <p:cNvSpPr>
                <a:spLocks noChangeArrowheads="1"/>
              </p:cNvSpPr>
              <p:nvPr/>
            </p:nvSpPr>
            <p:spPr bwMode="auto">
              <a:xfrm>
                <a:off x="726" y="181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680" y="181"/>
                <a:ext cx="318" cy="226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i="1" dirty="0"/>
                  <a:t>a</a:t>
                </a:r>
                <a:r>
                  <a:rPr lang="en-US" altLang="zh-CN" baseline="-25000" noProof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1</a:t>
                </a:r>
                <a:endParaRPr lang="en-US" altLang="zh-CN" baseline="-25000" noProof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998" y="181"/>
                <a:ext cx="91" cy="226"/>
              </a:xfrm>
              <a:prstGeom prst="rect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altLang="x-non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497" y="181"/>
                <a:ext cx="317" cy="226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i="1" dirty="0"/>
                  <a:t>a</a:t>
                </a:r>
                <a:r>
                  <a:rPr lang="en-US" altLang="zh-CN" baseline="-25000" noProof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2</a:t>
                </a:r>
                <a:endParaRPr lang="en-US" altLang="zh-CN" baseline="-25000" noProof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268" y="181"/>
                <a:ext cx="272" cy="226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i="1" dirty="0"/>
                  <a:t>a</a:t>
                </a:r>
                <a:r>
                  <a:rPr lang="en-US" altLang="zh-CN" baseline="-25000" noProof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3</a:t>
                </a:r>
                <a:endParaRPr lang="en-US" altLang="zh-CN" baseline="-25000" noProof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3674" y="181"/>
                <a:ext cx="318" cy="226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i="1" dirty="0"/>
                  <a:t>a</a:t>
                </a:r>
                <a:r>
                  <a:rPr lang="en-US" altLang="zh-CN" i="1" baseline="-25000" noProof="1">
                    <a:effectLst>
                      <a:outerShdw blurRad="38100" dist="38100" dir="2700000" algn="tl">
                        <a:srgbClr val="FFFFFF"/>
                      </a:outerShdw>
                    </a:effectLst>
                    <a:cs typeface="Times New Roman" panose="02020603050405020304" pitchFamily="18" charset="0"/>
                  </a:rPr>
                  <a:t>n</a:t>
                </a:r>
                <a:endParaRPr lang="en-US" altLang="zh-CN" i="1" baseline="-25000" noProof="1">
                  <a:effectLst>
                    <a:outerShdw blurRad="38100" dist="38100" dir="2700000" algn="tl">
                      <a:srgbClr val="FFFFFF"/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903" y="136"/>
                <a:ext cx="453" cy="22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r>
                  <a:rPr lang="en-US" altLang="x-non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cs typeface="+mn-ea"/>
                  </a:rPr>
                  <a:t>……</a:t>
                </a:r>
                <a:endParaRPr lang="en-US" altLang="x-non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814" y="181"/>
                <a:ext cx="91" cy="226"/>
              </a:xfrm>
              <a:prstGeom prst="rect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altLang="x-non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992" y="181"/>
                <a:ext cx="113" cy="226"/>
              </a:xfrm>
              <a:prstGeom prst="rect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r>
                  <a:rPr lang="en-US" altLang="x-none" sz="1200" b="1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Times New Roman" panose="02020603050405020304" pitchFamily="18" charset="0"/>
                    <a:ea typeface="楷体_GB2312" pitchFamily="1" charset="-122"/>
                  </a:rPr>
                  <a:t> ∧</a:t>
                </a:r>
                <a:r>
                  <a:rPr lang="en-US" altLang="x-none" sz="2000" noProof="1">
                    <a:latin typeface="Times New Roman" panose="02020603050405020304" pitchFamily="18" charset="0"/>
                    <a:ea typeface="楷体_GB2312" pitchFamily="1" charset="-122"/>
                  </a:rPr>
                  <a:t> </a:t>
                </a:r>
                <a:endParaRPr lang="en-US" altLang="x-none" sz="2000" noProof="1"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52" name="矩形 10265"/>
              <p:cNvSpPr>
                <a:spLocks noChangeArrowheads="1"/>
              </p:cNvSpPr>
              <p:nvPr/>
            </p:nvSpPr>
            <p:spPr bwMode="auto">
              <a:xfrm>
                <a:off x="136" y="181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矩形 10266"/>
              <p:cNvSpPr>
                <a:spLocks noChangeArrowheads="1"/>
              </p:cNvSpPr>
              <p:nvPr/>
            </p:nvSpPr>
            <p:spPr bwMode="auto">
              <a:xfrm>
                <a:off x="-22" y="-45"/>
                <a:ext cx="362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marL="908050" indent="-43688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dirty="0">
                    <a:ea typeface="楷体_GB2312" pitchFamily="1" charset="-122"/>
                  </a:rPr>
                  <a:t>top</a:t>
                </a:r>
                <a:endParaRPr lang="en-US" altLang="zh-CN" sz="2000" dirty="0">
                  <a:ea typeface="楷体_GB2312" pitchFamily="1" charset="-122"/>
                </a:endParaRPr>
              </a:p>
            </p:txBody>
          </p:sp>
          <p:sp>
            <p:nvSpPr>
              <p:cNvPr id="54" name="直接连接符 10267"/>
              <p:cNvSpPr>
                <a:spLocks noChangeShapeType="1"/>
              </p:cNvSpPr>
              <p:nvPr/>
            </p:nvSpPr>
            <p:spPr bwMode="auto">
              <a:xfrm>
                <a:off x="363" y="272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直接连接符 10268"/>
              <p:cNvSpPr>
                <a:spLocks noChangeShapeType="1"/>
              </p:cNvSpPr>
              <p:nvPr/>
            </p:nvSpPr>
            <p:spPr bwMode="auto">
              <a:xfrm>
                <a:off x="1043" y="272"/>
                <a:ext cx="4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直接连接符 10269"/>
              <p:cNvSpPr>
                <a:spLocks noChangeShapeType="1"/>
              </p:cNvSpPr>
              <p:nvPr/>
            </p:nvSpPr>
            <p:spPr bwMode="auto">
              <a:xfrm>
                <a:off x="1905" y="272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直接连接符 10270"/>
              <p:cNvSpPr>
                <a:spLocks noChangeShapeType="1"/>
              </p:cNvSpPr>
              <p:nvPr/>
            </p:nvSpPr>
            <p:spPr bwMode="auto">
              <a:xfrm>
                <a:off x="2586" y="272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直接连接符 10271"/>
              <p:cNvSpPr>
                <a:spLocks noChangeShapeType="1"/>
              </p:cNvSpPr>
              <p:nvPr/>
            </p:nvSpPr>
            <p:spPr bwMode="auto">
              <a:xfrm>
                <a:off x="3311" y="272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14338"/>
          <p:cNvSpPr>
            <a:spLocks noGrp="1" noChangeArrowheads="1"/>
          </p:cNvSpPr>
          <p:nvPr>
            <p:ph idx="1"/>
          </p:nvPr>
        </p:nvSpPr>
        <p:spPr>
          <a:xfrm>
            <a:off x="457200" y="1052736"/>
            <a:ext cx="8229600" cy="518457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由此</a:t>
            </a:r>
            <a:r>
              <a:rPr lang="zh-CN" altLang="en-US" sz="2400" b="1"/>
              <a:t>得类</a:t>
            </a:r>
            <a:r>
              <a:rPr lang="en-US" altLang="zh-CN" sz="2400" b="1"/>
              <a:t>Stack</a:t>
            </a:r>
            <a:r>
              <a:rPr lang="zh-CN" altLang="en-US" sz="2400" b="1" dirty="0"/>
              <a:t>的描述如下：</a:t>
            </a:r>
            <a:endParaRPr lang="zh-CN" altLang="en-US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00FF"/>
                </a:solidFill>
              </a:rPr>
              <a:t>class</a:t>
            </a:r>
            <a:r>
              <a:rPr lang="en-US" altLang="zh-CN" sz="2200" b="1" dirty="0"/>
              <a:t> Stack{</a:t>
            </a:r>
            <a:endParaRPr lang="en-US" altLang="zh-CN" sz="22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</a:t>
            </a:r>
            <a:r>
              <a:rPr lang="en-US" altLang="zh-CN" sz="2200" b="1" dirty="0">
                <a:solidFill>
                  <a:srgbClr val="FF0000"/>
                </a:solidFill>
              </a:rPr>
              <a:t>public</a:t>
            </a:r>
            <a:r>
              <a:rPr lang="en-US" altLang="zh-CN" sz="2200" b="1" dirty="0"/>
              <a:t>:                 // </a:t>
            </a:r>
            <a:r>
              <a:rPr lang="zh-CN" altLang="en-US" sz="2200" b="1" dirty="0"/>
              <a:t>函数成员</a:t>
            </a:r>
            <a:endParaRPr lang="zh-CN" altLang="en-US" sz="22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    Stack(); </a:t>
            </a:r>
            <a:endParaRPr lang="en-US" altLang="zh-CN" sz="22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   </a:t>
            </a:r>
            <a:r>
              <a:rPr lang="en-US" altLang="zh-CN" sz="2200" b="1" dirty="0">
                <a:solidFill>
                  <a:srgbClr val="FF5050"/>
                </a:solidFill>
              </a:rPr>
              <a:t> ~</a:t>
            </a:r>
            <a:r>
              <a:rPr lang="en-US" altLang="zh-CN" sz="2200" b="1" dirty="0">
                <a:solidFill>
                  <a:srgbClr val="FF0000"/>
                </a:solidFill>
              </a:rPr>
              <a:t>Stack();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    </a:t>
            </a:r>
            <a:r>
              <a:rPr lang="en-US" altLang="zh-CN" sz="2200" b="1" dirty="0">
                <a:solidFill>
                  <a:srgbClr val="0000FF"/>
                </a:solidFill>
              </a:rPr>
              <a:t>Bool</a:t>
            </a:r>
            <a:r>
              <a:rPr lang="en-US" altLang="zh-CN" sz="2200" b="1" dirty="0"/>
              <a:t>     Empty() </a:t>
            </a:r>
            <a:r>
              <a:rPr lang="en-US" altLang="zh-CN" sz="2200" b="1" dirty="0" err="1">
                <a:solidFill>
                  <a:srgbClr val="FF0000"/>
                </a:solidFill>
              </a:rPr>
              <a:t>const</a:t>
            </a:r>
            <a:r>
              <a:rPr lang="en-US" altLang="zh-CN" sz="2200" b="1" dirty="0"/>
              <a:t>;</a:t>
            </a:r>
            <a:endParaRPr lang="en-US" altLang="zh-CN" sz="22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    </a:t>
            </a:r>
            <a:r>
              <a:rPr lang="en-US" altLang="zh-CN" sz="2200" b="1" dirty="0">
                <a:solidFill>
                  <a:srgbClr val="0000FF"/>
                </a:solidFill>
              </a:rPr>
              <a:t>Bool</a:t>
            </a:r>
            <a:r>
              <a:rPr lang="en-US" altLang="zh-CN" sz="2200" b="1" dirty="0"/>
              <a:t>      Full() </a:t>
            </a:r>
            <a:r>
              <a:rPr lang="en-US" altLang="zh-CN" sz="2200" b="1" dirty="0" err="1">
                <a:solidFill>
                  <a:srgbClr val="FF0000"/>
                </a:solidFill>
              </a:rPr>
              <a:t>const</a:t>
            </a:r>
            <a:r>
              <a:rPr lang="en-US" altLang="zh-CN" sz="2200" b="1" dirty="0"/>
              <a:t>;</a:t>
            </a:r>
            <a:endParaRPr lang="en-US" altLang="zh-CN" sz="22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    </a:t>
            </a:r>
            <a:r>
              <a:rPr lang="en-US" altLang="zh-CN" sz="2200" b="1" dirty="0" err="1">
                <a:solidFill>
                  <a:srgbClr val="0000FF"/>
                </a:solidFill>
              </a:rPr>
              <a:t>error_code</a:t>
            </a:r>
            <a:r>
              <a:rPr lang="en-US" altLang="zh-CN" sz="2200" b="1" dirty="0"/>
              <a:t>      </a:t>
            </a:r>
            <a:r>
              <a:rPr lang="en-US" altLang="zh-CN" sz="2200" b="1" dirty="0" err="1"/>
              <a:t>Get_top</a:t>
            </a:r>
            <a:r>
              <a:rPr lang="en-US" altLang="zh-CN" sz="2200" b="1" dirty="0"/>
              <a:t>(</a:t>
            </a:r>
            <a:r>
              <a:rPr lang="en-US" altLang="zh-CN" sz="2200" b="1" dirty="0" err="1">
                <a:solidFill>
                  <a:srgbClr val="0000FF"/>
                </a:solidFill>
              </a:rPr>
              <a:t>elemenType</a:t>
            </a:r>
            <a:r>
              <a:rPr lang="en-US" altLang="zh-CN" sz="2200" b="1" dirty="0"/>
              <a:t> &amp;</a:t>
            </a:r>
            <a:r>
              <a:rPr lang="en-US" altLang="zh-CN" sz="2200" b="1" i="1" dirty="0"/>
              <a:t>x</a:t>
            </a:r>
            <a:r>
              <a:rPr lang="en-US" altLang="zh-CN" sz="2200" b="1" dirty="0"/>
              <a:t>) </a:t>
            </a:r>
            <a:r>
              <a:rPr lang="en-US" altLang="zh-CN" sz="2200" b="1" dirty="0" err="1">
                <a:solidFill>
                  <a:srgbClr val="FF0000"/>
                </a:solidFill>
              </a:rPr>
              <a:t>const</a:t>
            </a:r>
            <a:r>
              <a:rPr lang="en-US" altLang="zh-CN" sz="2200" b="1" dirty="0"/>
              <a:t>;</a:t>
            </a:r>
            <a:endParaRPr lang="en-US" altLang="zh-CN" sz="22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00FF"/>
                </a:solidFill>
              </a:rPr>
              <a:t>        </a:t>
            </a:r>
            <a:r>
              <a:rPr lang="en-US" altLang="zh-CN" sz="2200" b="1" dirty="0" err="1">
                <a:solidFill>
                  <a:srgbClr val="0000FF"/>
                </a:solidFill>
              </a:rPr>
              <a:t>error_code</a:t>
            </a:r>
            <a:r>
              <a:rPr lang="en-US" altLang="zh-CN" sz="2200" b="1" dirty="0">
                <a:solidFill>
                  <a:srgbClr val="0000FF"/>
                </a:solidFill>
              </a:rPr>
              <a:t>      </a:t>
            </a:r>
            <a:r>
              <a:rPr lang="en-US" altLang="zh-CN" sz="2200" b="1" dirty="0"/>
              <a:t>Push(</a:t>
            </a:r>
            <a:r>
              <a:rPr lang="en-US" altLang="zh-CN" sz="2200" b="1" dirty="0" err="1">
                <a:solidFill>
                  <a:srgbClr val="FF0000"/>
                </a:solidFill>
              </a:rPr>
              <a:t>const</a:t>
            </a:r>
            <a:r>
              <a:rPr lang="en-US" altLang="zh-CN" sz="2200" b="1" dirty="0"/>
              <a:t> </a:t>
            </a:r>
            <a:r>
              <a:rPr lang="en-US" altLang="zh-CN" sz="2200" b="1" dirty="0" err="1">
                <a:solidFill>
                  <a:srgbClr val="0000FF"/>
                </a:solidFill>
              </a:rPr>
              <a:t>elemenType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x</a:t>
            </a:r>
            <a:r>
              <a:rPr lang="en-US" altLang="zh-CN" sz="2200" b="1" dirty="0"/>
              <a:t>);</a:t>
            </a:r>
            <a:endParaRPr lang="en-US" altLang="zh-CN" sz="22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00FF"/>
                </a:solidFill>
              </a:rPr>
              <a:t>        </a:t>
            </a:r>
            <a:r>
              <a:rPr lang="en-US" altLang="zh-CN" sz="2200" b="1" dirty="0" err="1">
                <a:solidFill>
                  <a:srgbClr val="0000FF"/>
                </a:solidFill>
              </a:rPr>
              <a:t>error_code</a:t>
            </a:r>
            <a:r>
              <a:rPr lang="en-US" altLang="zh-CN" sz="2200" b="1" dirty="0">
                <a:solidFill>
                  <a:srgbClr val="0000FF"/>
                </a:solidFill>
              </a:rPr>
              <a:t>      </a:t>
            </a:r>
            <a:r>
              <a:rPr lang="en-US" altLang="zh-CN" sz="2200" b="1" dirty="0"/>
              <a:t>Pop();</a:t>
            </a:r>
            <a:endParaRPr lang="en-US" altLang="zh-CN" sz="22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</a:t>
            </a:r>
            <a:r>
              <a:rPr lang="en-US" altLang="zh-CN" sz="2200" b="1" dirty="0">
                <a:solidFill>
                  <a:srgbClr val="FF0000"/>
                </a:solidFill>
              </a:rPr>
              <a:t>private</a:t>
            </a:r>
            <a:r>
              <a:rPr lang="en-US" altLang="zh-CN" sz="2200" b="1" dirty="0"/>
              <a:t>:                // </a:t>
            </a:r>
            <a:r>
              <a:rPr lang="zh-CN" altLang="en-US" sz="2200" b="1" dirty="0"/>
              <a:t>数据成员</a:t>
            </a:r>
            <a:endParaRPr lang="zh-CN" altLang="en-US" sz="22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    </a:t>
            </a:r>
            <a:r>
              <a:rPr lang="en-US" altLang="zh-CN" sz="2200" b="1" dirty="0" err="1">
                <a:solidFill>
                  <a:srgbClr val="0000FF"/>
                </a:solidFill>
              </a:rPr>
              <a:t>int</a:t>
            </a:r>
            <a:r>
              <a:rPr lang="en-US" altLang="zh-CN" sz="2200" b="1" dirty="0"/>
              <a:t>      count;</a:t>
            </a:r>
            <a:endParaRPr lang="en-US" altLang="zh-CN" sz="22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    </a:t>
            </a:r>
            <a:r>
              <a:rPr lang="en-US" altLang="zh-CN" sz="2200" b="1" dirty="0">
                <a:solidFill>
                  <a:srgbClr val="0000FF"/>
                </a:solidFill>
              </a:rPr>
              <a:t>node *  </a:t>
            </a:r>
            <a:r>
              <a:rPr lang="en-US" altLang="zh-CN" sz="2200" b="1" dirty="0"/>
              <a:t>top;      //</a:t>
            </a:r>
            <a:r>
              <a:rPr lang="zh-CN" altLang="en-US" sz="2200" b="1" dirty="0"/>
              <a:t>栈顶指针</a:t>
            </a:r>
            <a:endParaRPr lang="zh-CN" altLang="en-US" sz="22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};</a:t>
            </a:r>
            <a:endParaRPr lang="zh-CN" altLang="en-US" sz="2200" b="1" dirty="0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5940425" y="2349501"/>
            <a:ext cx="2808288" cy="402549"/>
            <a:chOff x="0" y="0"/>
            <a:chExt cx="1769" cy="402"/>
          </a:xfrm>
        </p:grpSpPr>
        <p:sp>
          <p:nvSpPr>
            <p:cNvPr id="8" name="矩形 7"/>
            <p:cNvSpPr/>
            <p:nvPr/>
          </p:nvSpPr>
          <p:spPr>
            <a:xfrm>
              <a:off x="705" y="0"/>
              <a:ext cx="1064" cy="402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  <a:cs typeface="+mn-ea"/>
                </a:rPr>
                <a:t>新增的析构函数</a:t>
              </a:r>
              <a:endPara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9" name="直接连接符 14342"/>
            <p:cNvSpPr>
              <a:spLocks noChangeShapeType="1"/>
            </p:cNvSpPr>
            <p:nvPr/>
          </p:nvSpPr>
          <p:spPr bwMode="auto">
            <a:xfrm>
              <a:off x="0" y="181"/>
              <a:ext cx="6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矩形 14345"/>
          <p:cNvSpPr>
            <a:spLocks noChangeArrowheads="1"/>
          </p:cNvSpPr>
          <p:nvPr/>
        </p:nvSpPr>
        <p:spPr bwMode="auto">
          <a:xfrm>
            <a:off x="1043917" y="2415783"/>
            <a:ext cx="4896508" cy="33626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grpSp>
        <p:nvGrpSpPr>
          <p:cNvPr id="16" name="组合 114"/>
          <p:cNvGrpSpPr/>
          <p:nvPr/>
        </p:nvGrpSpPr>
        <p:grpSpPr>
          <a:xfrm>
            <a:off x="-828600" y="82223"/>
            <a:ext cx="6225040" cy="679778"/>
            <a:chOff x="-436809" y="3363717"/>
            <a:chExt cx="6225040" cy="679778"/>
          </a:xfrm>
        </p:grpSpPr>
        <p:grpSp>
          <p:nvGrpSpPr>
            <p:cNvPr id="17" name="组合 105"/>
            <p:cNvGrpSpPr/>
            <p:nvPr/>
          </p:nvGrpSpPr>
          <p:grpSpPr>
            <a:xfrm>
              <a:off x="-436809" y="3363717"/>
              <a:ext cx="6225040" cy="679778"/>
              <a:chOff x="-436809" y="3363717"/>
              <a:chExt cx="6225040" cy="679778"/>
            </a:xfrm>
          </p:grpSpPr>
          <p:sp>
            <p:nvSpPr>
              <p:cNvPr id="19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TextBox 6"/>
              <p:cNvSpPr txBox="1">
                <a:spLocks noChangeArrowheads="1"/>
              </p:cNvSpPr>
              <p:nvPr/>
            </p:nvSpPr>
            <p:spPr bwMode="auto">
              <a:xfrm>
                <a:off x="-436809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4.2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链栈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8" name="图片 17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15362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511256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4.2.3</a:t>
            </a:r>
            <a:r>
              <a:rPr lang="zh-CN" altLang="en-US" sz="2800" b="1" dirty="0"/>
              <a:t> 链栈运算的实现</a:t>
            </a:r>
            <a:endParaRPr lang="zh-CN" altLang="en-US" sz="2800" b="1" dirty="0"/>
          </a:p>
          <a:p>
            <a:pPr lvl="1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5050"/>
                </a:solidFill>
              </a:rPr>
              <a:t>初始化</a:t>
            </a:r>
            <a:r>
              <a:rPr lang="zh-CN" altLang="en-US" sz="2400" b="1" dirty="0"/>
              <a:t>运算的实现：</a:t>
            </a:r>
            <a:endParaRPr lang="zh-CN" altLang="en-US" sz="2400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Stack::</a:t>
            </a:r>
            <a:r>
              <a:rPr lang="en-US" altLang="zh-CN" dirty="0">
                <a:solidFill>
                  <a:srgbClr val="FF5050"/>
                </a:solidFill>
              </a:rPr>
              <a:t>Stack</a:t>
            </a:r>
            <a:r>
              <a:rPr lang="en-US" altLang="zh-CN" dirty="0"/>
              <a:t>( )</a:t>
            </a:r>
            <a:endParaRPr lang="zh-CN" altLang="en-US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{ count = 0; top = NULL; }</a:t>
            </a:r>
            <a:endParaRPr lang="en-US" altLang="zh-CN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dirty="0"/>
          </a:p>
          <a:p>
            <a:pPr lvl="1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5050"/>
                </a:solidFill>
              </a:rPr>
              <a:t>判断空</a:t>
            </a:r>
            <a:r>
              <a:rPr lang="zh-CN" altLang="en-US" sz="2400" b="1" dirty="0"/>
              <a:t>的实现：</a:t>
            </a:r>
            <a:endParaRPr lang="en-US" altLang="zh-CN" sz="2400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Bool</a:t>
            </a:r>
            <a:r>
              <a:rPr lang="en-US" altLang="zh-CN" dirty="0"/>
              <a:t>    Stack::</a:t>
            </a:r>
            <a:r>
              <a:rPr lang="en-US" altLang="zh-CN" dirty="0">
                <a:solidFill>
                  <a:srgbClr val="FF5050"/>
                </a:solidFill>
              </a:rPr>
              <a:t>Empty</a:t>
            </a:r>
            <a:r>
              <a:rPr lang="en-US" altLang="zh-CN" dirty="0"/>
              <a:t>( )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const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{ </a:t>
            </a: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 count == 0; }  </a:t>
            </a:r>
            <a:endParaRPr lang="en-US" altLang="zh-CN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   //</a:t>
            </a:r>
            <a:r>
              <a:rPr lang="zh-CN" altLang="en-US" b="1" dirty="0"/>
              <a:t>等价于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top == NULL;</a:t>
            </a:r>
            <a:endParaRPr lang="en-US" altLang="zh-CN" dirty="0"/>
          </a:p>
          <a:p>
            <a:pPr lvl="2">
              <a:spcBef>
                <a:spcPts val="0"/>
              </a:spcBef>
            </a:pPr>
            <a:endParaRPr lang="zh-CN" altLang="en-US" b="1" dirty="0"/>
          </a:p>
          <a:p>
            <a:pPr lvl="1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5050"/>
                </a:solidFill>
              </a:rPr>
              <a:t>判断满</a:t>
            </a:r>
            <a:r>
              <a:rPr lang="zh-CN" altLang="en-US" sz="2400" b="1" dirty="0"/>
              <a:t>的实现：</a:t>
            </a:r>
            <a:endParaRPr lang="en-US" altLang="zh-CN" sz="2400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Bool </a:t>
            </a:r>
            <a:r>
              <a:rPr lang="en-US" altLang="zh-CN" dirty="0"/>
              <a:t>   Stack::</a:t>
            </a:r>
            <a:r>
              <a:rPr lang="en-US" altLang="zh-CN" dirty="0">
                <a:solidFill>
                  <a:srgbClr val="FF0000"/>
                </a:solidFill>
              </a:rPr>
              <a:t>Full</a:t>
            </a:r>
            <a:r>
              <a:rPr lang="en-US" altLang="zh-CN" dirty="0"/>
              <a:t>( )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const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{ return FALSE; }       </a:t>
            </a:r>
            <a:endParaRPr lang="en-US" altLang="zh-CN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本函数无实际意义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6" name="组合 114"/>
          <p:cNvGrpSpPr/>
          <p:nvPr/>
        </p:nvGrpSpPr>
        <p:grpSpPr>
          <a:xfrm>
            <a:off x="-828600" y="82223"/>
            <a:ext cx="6225040" cy="679778"/>
            <a:chOff x="-436809" y="3363717"/>
            <a:chExt cx="6225040" cy="679778"/>
          </a:xfrm>
        </p:grpSpPr>
        <p:grpSp>
          <p:nvGrpSpPr>
            <p:cNvPr id="7" name="组合 105"/>
            <p:cNvGrpSpPr/>
            <p:nvPr/>
          </p:nvGrpSpPr>
          <p:grpSpPr>
            <a:xfrm>
              <a:off x="-436809" y="3363717"/>
              <a:ext cx="6225040" cy="679778"/>
              <a:chOff x="-436809" y="3363717"/>
              <a:chExt cx="6225040" cy="679778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-436809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4.2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链栈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内容占位符 16386"/>
          <p:cNvSpPr>
            <a:spLocks noGrp="1" noChangeArrowheads="1"/>
          </p:cNvSpPr>
          <p:nvPr>
            <p:ph idx="1"/>
          </p:nvPr>
        </p:nvSpPr>
        <p:spPr>
          <a:xfrm>
            <a:off x="457200" y="1052736"/>
            <a:ext cx="8229600" cy="504056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5050"/>
                </a:solidFill>
              </a:rPr>
              <a:t>取栈顶元素</a:t>
            </a:r>
            <a:r>
              <a:rPr lang="zh-CN" altLang="en-US" sz="2400" b="1" dirty="0"/>
              <a:t>的实现：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error_code</a:t>
            </a:r>
            <a:r>
              <a:rPr lang="en-US" altLang="zh-CN" sz="1800" dirty="0"/>
              <a:t>    Stack::</a:t>
            </a:r>
            <a:r>
              <a:rPr lang="en-US" altLang="zh-CN" sz="1800" dirty="0" err="1">
                <a:solidFill>
                  <a:srgbClr val="FF5050"/>
                </a:solidFill>
              </a:rPr>
              <a:t>Get_top</a:t>
            </a:r>
            <a:r>
              <a:rPr lang="en-US" altLang="zh-CN" sz="1800" dirty="0"/>
              <a:t>(</a:t>
            </a:r>
            <a:r>
              <a:rPr lang="en-US" altLang="zh-CN" sz="1800" dirty="0" err="1">
                <a:solidFill>
                  <a:srgbClr val="0000FF"/>
                </a:solidFill>
              </a:rPr>
              <a:t>elemenType</a:t>
            </a:r>
            <a:r>
              <a:rPr lang="en-US" altLang="zh-CN" sz="1800" dirty="0"/>
              <a:t> &amp;</a:t>
            </a:r>
            <a:r>
              <a:rPr lang="en-US" altLang="zh-CN" sz="1800" i="1" dirty="0"/>
              <a:t>x</a:t>
            </a:r>
            <a:r>
              <a:rPr lang="en-US" altLang="zh-CN" sz="1800" dirty="0"/>
              <a:t>) </a:t>
            </a:r>
            <a:r>
              <a:rPr lang="en-US" altLang="zh-CN" sz="1800" dirty="0" err="1">
                <a:solidFill>
                  <a:srgbClr val="FF0000"/>
                </a:solidFill>
              </a:rPr>
              <a:t>const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</a:t>
            </a:r>
            <a:r>
              <a:rPr lang="en-US" altLang="zh-CN" sz="1800" dirty="0">
                <a:solidFill>
                  <a:srgbClr val="0000FF"/>
                </a:solidFill>
              </a:rPr>
              <a:t>if</a:t>
            </a:r>
            <a:r>
              <a:rPr lang="en-US" altLang="zh-CN" sz="1800" dirty="0"/>
              <a:t> ( Empty() ) </a:t>
            </a:r>
            <a:r>
              <a:rPr lang="en-US" altLang="zh-CN" sz="1800" dirty="0">
                <a:solidFill>
                  <a:srgbClr val="0000FF"/>
                </a:solidFill>
              </a:rPr>
              <a:t>return</a:t>
            </a:r>
            <a:r>
              <a:rPr lang="en-US" altLang="zh-CN" sz="1800" dirty="0"/>
              <a:t> underflow;</a:t>
            </a:r>
            <a:endParaRPr lang="en-US" altLang="zh-CN" sz="1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</a:t>
            </a:r>
            <a:r>
              <a:rPr lang="en-US" altLang="zh-CN" sz="1800" i="1" dirty="0"/>
              <a:t>x</a:t>
            </a:r>
            <a:r>
              <a:rPr lang="en-US" altLang="zh-CN" sz="1800" dirty="0"/>
              <a:t> = top </a:t>
            </a:r>
            <a:r>
              <a:rPr lang="en-US" altLang="zh-CN" sz="1200" b="1" dirty="0">
                <a:sym typeface="Wingdings" panose="05000000000000000000" pitchFamily="2" charset="2"/>
              </a:rPr>
              <a:t></a:t>
            </a:r>
            <a:r>
              <a:rPr lang="en-US" altLang="zh-CN" sz="1800" dirty="0"/>
              <a:t> data;</a:t>
            </a:r>
            <a:endParaRPr lang="en-US" altLang="zh-CN" sz="1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</a:t>
            </a:r>
            <a:r>
              <a:rPr lang="en-US" altLang="zh-CN" sz="1800" dirty="0">
                <a:solidFill>
                  <a:srgbClr val="0000FF"/>
                </a:solidFill>
              </a:rPr>
              <a:t>return</a:t>
            </a:r>
            <a:r>
              <a:rPr lang="en-US" altLang="zh-CN" sz="1800" dirty="0"/>
              <a:t> success;</a:t>
            </a:r>
            <a:endParaRPr lang="en-US" altLang="zh-CN" sz="1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5050"/>
                </a:solidFill>
              </a:rPr>
              <a:t>析构函数</a:t>
            </a:r>
            <a:r>
              <a:rPr lang="zh-CN" altLang="en-US" sz="2400" b="1" dirty="0"/>
              <a:t>的实现：</a:t>
            </a:r>
            <a:endParaRPr lang="en-US" altLang="zh-CN" sz="2400" dirty="0"/>
          </a:p>
          <a:p>
            <a:pPr lvl="1" eaLnBrk="1" hangingPunct="1">
              <a:buClr>
                <a:srgbClr val="FF0000"/>
              </a:buClr>
            </a:pPr>
            <a:r>
              <a:rPr lang="zh-CN" altLang="en-US" sz="2200" b="1" dirty="0"/>
              <a:t>主要任务是释放链表中各结点的存储空间，有两种方法，</a:t>
            </a:r>
            <a:endParaRPr lang="zh-CN" altLang="en-US" sz="2200" b="1" dirty="0"/>
          </a:p>
          <a:p>
            <a:pPr lvl="2" eaLnBrk="1" hangingPunct="1">
              <a:buClr>
                <a:srgbClr val="FF0000"/>
              </a:buClr>
            </a:pPr>
            <a:r>
              <a:rPr lang="zh-CN" altLang="en-US" sz="2200" b="1" dirty="0"/>
              <a:t>一是：直接释放各结点的存储空间。</a:t>
            </a:r>
            <a:endParaRPr lang="zh-CN" altLang="en-US" sz="2200" b="1" dirty="0"/>
          </a:p>
          <a:p>
            <a:pPr lvl="2" eaLnBrk="1" hangingPunct="1">
              <a:buClr>
                <a:srgbClr val="FF0000"/>
              </a:buClr>
            </a:pPr>
            <a:r>
              <a:rPr lang="zh-CN" altLang="en-US" sz="2200" b="1" dirty="0"/>
              <a:t>二是：调用后面要描述的出栈算法：逐个将元素出栈，直到为空为止，如下所示：</a:t>
            </a:r>
            <a:endParaRPr lang="en-US" altLang="zh-CN" sz="2200" b="1" dirty="0"/>
          </a:p>
          <a:p>
            <a:pPr marL="914400" lvl="2" indent="0" eaLnBrk="1" hangingPunct="1">
              <a:lnSpc>
                <a:spcPct val="90000"/>
              </a:lnSpc>
              <a:buClr>
                <a:srgbClr val="FF0000"/>
              </a:buClr>
              <a:buNone/>
            </a:pPr>
            <a:r>
              <a:rPr lang="en-US" altLang="zh-CN" sz="1800" dirty="0"/>
              <a:t>Stack::</a:t>
            </a:r>
            <a:r>
              <a:rPr lang="en-US" altLang="zh-CN" sz="1800" dirty="0">
                <a:solidFill>
                  <a:srgbClr val="FF5050"/>
                </a:solidFill>
              </a:rPr>
              <a:t>~Stack</a:t>
            </a:r>
            <a:r>
              <a:rPr lang="en-US" altLang="zh-CN" sz="1800" dirty="0"/>
              <a:t>( )</a:t>
            </a:r>
            <a:endParaRPr lang="en-US" altLang="zh-CN" sz="1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{ </a:t>
            </a:r>
            <a:endParaRPr lang="en-US" altLang="zh-CN" sz="1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     </a:t>
            </a:r>
            <a:r>
              <a:rPr lang="en-US" altLang="zh-CN" sz="1800" dirty="0">
                <a:solidFill>
                  <a:srgbClr val="0000FF"/>
                </a:solidFill>
              </a:rPr>
              <a:t>while</a:t>
            </a:r>
            <a:r>
              <a:rPr lang="en-US" altLang="zh-CN" sz="1800" dirty="0"/>
              <a:t> ( !Empty() )  Pop( );</a:t>
            </a:r>
            <a:endParaRPr lang="en-US" altLang="zh-CN" sz="1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}</a:t>
            </a:r>
            <a:endParaRPr lang="zh-CN" altLang="en-US" sz="1800" dirty="0"/>
          </a:p>
        </p:txBody>
      </p:sp>
      <p:sp>
        <p:nvSpPr>
          <p:cNvPr id="2" name="灯片编号占位符 1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4191F9E-33F2-4E1B-913B-93A829F33E9E}" type="slidenum">
              <a:rPr lang="zh-CN" altLang="en-US" dirty="0" smtClean="0"/>
            </a:fld>
            <a:endParaRPr lang="zh-CN" altLang="en-US"/>
          </a:p>
        </p:txBody>
      </p:sp>
      <p:grpSp>
        <p:nvGrpSpPr>
          <p:cNvPr id="6" name="组合 114"/>
          <p:cNvGrpSpPr/>
          <p:nvPr/>
        </p:nvGrpSpPr>
        <p:grpSpPr>
          <a:xfrm>
            <a:off x="-828600" y="82223"/>
            <a:ext cx="6225040" cy="679778"/>
            <a:chOff x="-436809" y="3363717"/>
            <a:chExt cx="6225040" cy="679778"/>
          </a:xfrm>
        </p:grpSpPr>
        <p:grpSp>
          <p:nvGrpSpPr>
            <p:cNvPr id="7" name="组合 105"/>
            <p:cNvGrpSpPr/>
            <p:nvPr/>
          </p:nvGrpSpPr>
          <p:grpSpPr>
            <a:xfrm>
              <a:off x="-436809" y="3363717"/>
              <a:ext cx="6225040" cy="679778"/>
              <a:chOff x="-436809" y="3363717"/>
              <a:chExt cx="6225040" cy="679778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-436809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4.2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链栈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17410"/>
          <p:cNvSpPr>
            <a:spLocks noGrp="1" noChangeArrowheads="1"/>
          </p:cNvSpPr>
          <p:nvPr>
            <p:ph idx="1"/>
          </p:nvPr>
        </p:nvSpPr>
        <p:spPr>
          <a:xfrm>
            <a:off x="457200" y="911836"/>
            <a:ext cx="8229600" cy="518146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5050"/>
                </a:solidFill>
                <a:latin typeface="楷体_GB2312" pitchFamily="1" charset="-122"/>
              </a:rPr>
              <a:t>入栈</a:t>
            </a:r>
            <a:r>
              <a:rPr lang="zh-CN" altLang="en-US" sz="2400" b="1" dirty="0">
                <a:latin typeface="楷体_GB2312" pitchFamily="1" charset="-122"/>
                <a:sym typeface="Arial" panose="020B0604020202020204" pitchFamily="34" charset="0"/>
              </a:rPr>
              <a:t>运算</a:t>
            </a:r>
            <a:r>
              <a:rPr lang="zh-CN" altLang="en-US" sz="2400" b="1" dirty="0">
                <a:latin typeface="楷体_GB2312" pitchFamily="1" charset="-122"/>
              </a:rPr>
              <a:t>的实现 </a:t>
            </a:r>
            <a:endParaRPr lang="zh-CN" altLang="en-US" sz="2400" b="1" dirty="0">
              <a:latin typeface="楷体_GB2312" pitchFamily="1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楷体_GB2312" pitchFamily="1" charset="-122"/>
              </a:rPr>
              <a:t>入栈就是将待插入元素装入一个结点后，连接到链表的表头上；</a:t>
            </a:r>
            <a:endParaRPr lang="zh-CN" altLang="en-US" sz="1800" b="1" dirty="0">
              <a:latin typeface="楷体_GB2312" pitchFamily="1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楷体_GB2312" pitchFamily="1" charset="-122"/>
              </a:rPr>
              <a:t>操作包括：产生结点、装入元素的值到结点中；</a:t>
            </a:r>
            <a:endParaRPr lang="zh-CN" altLang="en-US" sz="1800" b="1" dirty="0">
              <a:latin typeface="楷体_GB2312" pitchFamily="1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楷体_GB2312" pitchFamily="1" charset="-122"/>
              </a:rPr>
              <a:t>连接结点到表头</a:t>
            </a:r>
            <a:r>
              <a:rPr lang="en-US" altLang="zh-CN" sz="1800" b="1" dirty="0">
                <a:latin typeface="楷体_GB2312" pitchFamily="1" charset="-122"/>
              </a:rPr>
              <a:t>----</a:t>
            </a:r>
            <a:r>
              <a:rPr lang="zh-CN" altLang="en-US" sz="1800" b="1" dirty="0">
                <a:latin typeface="楷体_GB2312" pitchFamily="1" charset="-122"/>
              </a:rPr>
              <a:t>注意连接操作的顺序、修改其他信息。</a:t>
            </a:r>
            <a:endParaRPr lang="zh-CN" altLang="en-US" sz="1800" b="1" dirty="0">
              <a:latin typeface="楷体_GB2312" pitchFamily="1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楷体_GB2312" pitchFamily="1" charset="-122"/>
              </a:rPr>
              <a:t>操作过程如下图所示</a:t>
            </a:r>
            <a:r>
              <a:rPr lang="en-US" altLang="zh-CN" sz="1800" b="1" dirty="0">
                <a:latin typeface="楷体_GB2312" pitchFamily="1" charset="-122"/>
              </a:rPr>
              <a:t>:</a:t>
            </a:r>
            <a:endParaRPr lang="zh-CN" altLang="en-US" sz="1800" b="1" dirty="0">
              <a:latin typeface="楷体_GB2312" pitchFamily="1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b="1" dirty="0">
              <a:latin typeface="楷体_GB2312" pitchFamily="1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800" dirty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800" b="1" dirty="0"/>
              <a:t>算法如下：</a:t>
            </a:r>
            <a:endParaRPr lang="zh-CN" altLang="en-US" sz="1800" b="1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 dirty="0" err="1">
                <a:solidFill>
                  <a:srgbClr val="0000FF"/>
                </a:solidFill>
              </a:rPr>
              <a:t>error_code</a:t>
            </a:r>
            <a:r>
              <a:rPr lang="en-US" altLang="zh-CN" sz="1800" b="1" dirty="0"/>
              <a:t> Stack::</a:t>
            </a:r>
            <a:r>
              <a:rPr lang="en-US" altLang="zh-CN" sz="1800" b="1" dirty="0">
                <a:solidFill>
                  <a:srgbClr val="FF5050"/>
                </a:solidFill>
              </a:rPr>
              <a:t>Push</a:t>
            </a:r>
            <a:r>
              <a:rPr lang="en-US" altLang="zh-CN" sz="1800" b="1" dirty="0"/>
              <a:t>(</a:t>
            </a:r>
            <a:r>
              <a:rPr lang="en-US" altLang="zh-CN" sz="1800" b="1" dirty="0" err="1">
                <a:solidFill>
                  <a:srgbClr val="FF0000"/>
                </a:solidFill>
              </a:rPr>
              <a:t>const</a:t>
            </a:r>
            <a:r>
              <a:rPr lang="en-US" altLang="zh-CN" sz="1800" b="1" dirty="0"/>
              <a:t> </a:t>
            </a:r>
            <a:r>
              <a:rPr lang="en-US" altLang="zh-CN" sz="1800" b="1" dirty="0" err="1">
                <a:solidFill>
                  <a:srgbClr val="0000FF"/>
                </a:solidFill>
              </a:rPr>
              <a:t>elemenType</a:t>
            </a:r>
            <a:r>
              <a:rPr lang="en-US" altLang="zh-CN" sz="1800" b="1" dirty="0"/>
              <a:t> </a:t>
            </a:r>
            <a:r>
              <a:rPr lang="en-US" altLang="zh-CN" sz="1800" b="1" i="1" dirty="0"/>
              <a:t>x</a:t>
            </a:r>
            <a:r>
              <a:rPr lang="en-US" altLang="zh-CN" sz="1800" b="1" dirty="0"/>
              <a:t> ){</a:t>
            </a:r>
            <a:endParaRPr lang="en-US" altLang="zh-CN" sz="1800" b="1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b="1" dirty="0"/>
              <a:t>  </a:t>
            </a:r>
            <a:r>
              <a:rPr lang="en-US" altLang="zh-CN" sz="1800" b="1" dirty="0"/>
              <a:t>  </a:t>
            </a:r>
            <a:r>
              <a:rPr lang="en-US" altLang="zh-CN" sz="1800" b="1" i="1" dirty="0"/>
              <a:t>s </a:t>
            </a:r>
            <a:r>
              <a:rPr lang="en-US" altLang="zh-CN" sz="1800" b="1" dirty="0"/>
              <a:t>= new node;   </a:t>
            </a:r>
            <a:r>
              <a:rPr lang="en-US" altLang="zh-CN" sz="1800" b="1" i="1" dirty="0"/>
              <a:t>s</a:t>
            </a:r>
            <a:r>
              <a:rPr lang="en-US" altLang="zh-CN" sz="1800" b="1" dirty="0"/>
              <a:t> </a:t>
            </a:r>
            <a:r>
              <a:rPr lang="en-US" altLang="zh-CN" sz="1200" b="1" dirty="0">
                <a:sym typeface="Wingdings" panose="05000000000000000000" pitchFamily="2" charset="2"/>
              </a:rPr>
              <a:t></a:t>
            </a:r>
            <a:r>
              <a:rPr lang="en-US" altLang="zh-CN" sz="1800" b="1" dirty="0">
                <a:sym typeface="Wingdings" panose="05000000000000000000" pitchFamily="2" charset="2"/>
              </a:rPr>
              <a:t> </a:t>
            </a:r>
            <a:r>
              <a:rPr lang="en-US" altLang="zh-CN" sz="1800" b="1" dirty="0"/>
              <a:t>data = </a:t>
            </a:r>
            <a:r>
              <a:rPr lang="en-US" altLang="zh-CN" sz="1800" b="1" i="1" dirty="0"/>
              <a:t>x</a:t>
            </a:r>
            <a:r>
              <a:rPr lang="en-US" altLang="zh-CN" sz="1800" b="1" dirty="0"/>
              <a:t>;   //</a:t>
            </a:r>
            <a:r>
              <a:rPr lang="zh-CN" altLang="en-US" sz="1800" b="1" dirty="0"/>
              <a:t> 产生结点；装入元素的值到结点中；</a:t>
            </a:r>
            <a:endParaRPr lang="en-US" altLang="zh-CN" sz="1800" b="1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 dirty="0"/>
              <a:t> </a:t>
            </a:r>
            <a:r>
              <a:rPr lang="zh-CN" altLang="en-US" sz="1800" b="1" dirty="0"/>
              <a:t>  </a:t>
            </a:r>
            <a:r>
              <a:rPr lang="en-US" altLang="zh-CN" sz="1800" b="1" dirty="0"/>
              <a:t> </a:t>
            </a:r>
            <a:r>
              <a:rPr lang="en-US" altLang="zh-CN" sz="1800" b="1" i="1" dirty="0"/>
              <a:t>s</a:t>
            </a:r>
            <a:r>
              <a:rPr lang="en-US" altLang="zh-CN" sz="1800" b="1" dirty="0"/>
              <a:t> </a:t>
            </a:r>
            <a:r>
              <a:rPr lang="en-US" altLang="zh-CN" sz="1200" b="1" dirty="0">
                <a:sym typeface="Wingdings" panose="05000000000000000000" pitchFamily="2" charset="2"/>
              </a:rPr>
              <a:t></a:t>
            </a:r>
            <a:r>
              <a:rPr lang="en-US" altLang="zh-CN" sz="1800" b="1" dirty="0"/>
              <a:t> next = </a:t>
            </a:r>
            <a:r>
              <a:rPr lang="en-US" altLang="zh-CN" sz="1800" b="1" i="1" dirty="0"/>
              <a:t>top</a:t>
            </a:r>
            <a:r>
              <a:rPr lang="en-US" altLang="zh-CN" sz="1800" b="1" dirty="0"/>
              <a:t>;     top = </a:t>
            </a:r>
            <a:r>
              <a:rPr lang="en-US" altLang="zh-CN" sz="1800" b="1" i="1" dirty="0"/>
              <a:t>s</a:t>
            </a:r>
            <a:r>
              <a:rPr lang="en-US" altLang="zh-CN" sz="1800" b="1" dirty="0"/>
              <a:t>;        // </a:t>
            </a:r>
            <a:r>
              <a:rPr lang="zh-CN" altLang="en-US" sz="1800" b="1" dirty="0"/>
              <a:t>连接结点到表头</a:t>
            </a:r>
            <a:endParaRPr lang="en-US" altLang="zh-CN" sz="1800" b="1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b="1" dirty="0"/>
              <a:t>  </a:t>
            </a:r>
            <a:r>
              <a:rPr lang="en-US" altLang="zh-CN" sz="1800" b="1" dirty="0"/>
              <a:t>  count ++;                                   // </a:t>
            </a:r>
            <a:r>
              <a:rPr lang="zh-CN" altLang="en-US" sz="1800" b="1" dirty="0"/>
              <a:t>计数</a:t>
            </a:r>
            <a:endParaRPr lang="zh-CN" altLang="en-US" sz="1800" b="1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 dirty="0"/>
              <a:t> </a:t>
            </a:r>
            <a:r>
              <a:rPr lang="zh-CN" altLang="en-US" sz="1800" b="1" dirty="0"/>
              <a:t>  </a:t>
            </a:r>
            <a:r>
              <a:rPr lang="en-US" altLang="zh-CN" sz="1800" b="1" dirty="0"/>
              <a:t> return success;                          // </a:t>
            </a:r>
            <a:r>
              <a:rPr lang="zh-CN" altLang="en-US" sz="1800" b="1" dirty="0"/>
              <a:t>返回成功操作标志</a:t>
            </a:r>
            <a:endParaRPr lang="zh-CN" altLang="en-US" sz="1800" b="1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  <a:endParaRPr lang="en-US" altLang="zh-CN" sz="1800" dirty="0"/>
          </a:p>
        </p:txBody>
      </p:sp>
      <p:sp>
        <p:nvSpPr>
          <p:cNvPr id="30725" name="矩形 17429"/>
          <p:cNvSpPr>
            <a:spLocks noChangeArrowheads="1"/>
          </p:cNvSpPr>
          <p:nvPr/>
        </p:nvSpPr>
        <p:spPr bwMode="auto">
          <a:xfrm>
            <a:off x="2678113" y="2420938"/>
            <a:ext cx="1682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908050" indent="-43688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2000">
              <a:ea typeface="楷体_GB2312" pitchFamily="1" charset="-122"/>
            </a:endParaRPr>
          </a:p>
        </p:txBody>
      </p:sp>
      <p:sp>
        <p:nvSpPr>
          <p:cNvPr id="17436" name="直接连接符 17435"/>
          <p:cNvSpPr>
            <a:spLocks noChangeShapeType="1"/>
          </p:cNvSpPr>
          <p:nvPr/>
        </p:nvSpPr>
        <p:spPr bwMode="auto">
          <a:xfrm>
            <a:off x="2677548" y="3073118"/>
            <a:ext cx="194955" cy="28355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7" name="直接连接符 17436"/>
          <p:cNvSpPr>
            <a:spLocks noChangeShapeType="1"/>
          </p:cNvSpPr>
          <p:nvPr/>
        </p:nvSpPr>
        <p:spPr bwMode="auto">
          <a:xfrm flipV="1">
            <a:off x="2020688" y="3080081"/>
            <a:ext cx="154222" cy="29085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338586" y="3357811"/>
            <a:ext cx="144463" cy="288925"/>
            <a:chOff x="2914650" y="3357811"/>
            <a:chExt cx="144463" cy="288925"/>
          </a:xfrm>
        </p:grpSpPr>
        <p:sp>
          <p:nvSpPr>
            <p:cNvPr id="17438" name="直接连接符 17437"/>
            <p:cNvSpPr>
              <a:spLocks noChangeShapeType="1"/>
            </p:cNvSpPr>
            <p:nvPr/>
          </p:nvSpPr>
          <p:spPr bwMode="auto">
            <a:xfrm flipH="1">
              <a:off x="2916238" y="3357811"/>
              <a:ext cx="142875" cy="288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直接连接符 17438"/>
            <p:cNvSpPr>
              <a:spLocks noChangeShapeType="1"/>
            </p:cNvSpPr>
            <p:nvPr/>
          </p:nvSpPr>
          <p:spPr bwMode="auto">
            <a:xfrm>
              <a:off x="2914650" y="3357811"/>
              <a:ext cx="144463" cy="288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40" name="矩形 17439"/>
          <p:cNvSpPr>
            <a:spLocks noChangeArrowheads="1"/>
          </p:cNvSpPr>
          <p:nvPr/>
        </p:nvSpPr>
        <p:spPr bwMode="auto">
          <a:xfrm>
            <a:off x="2705921" y="3029315"/>
            <a:ext cx="5048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marL="436880" indent="-43688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①</a:t>
            </a:r>
            <a:endParaRPr lang="en-US" altLang="zh-CN" sz="2000" dirty="0">
              <a:latin typeface="宋体" panose="02010600030101010101" pitchFamily="2" charset="-122"/>
            </a:endParaRPr>
          </a:p>
        </p:txBody>
      </p:sp>
      <p:sp>
        <p:nvSpPr>
          <p:cNvPr id="17441" name="矩形 17440"/>
          <p:cNvSpPr>
            <a:spLocks noChangeArrowheads="1"/>
          </p:cNvSpPr>
          <p:nvPr/>
        </p:nvSpPr>
        <p:spPr bwMode="auto">
          <a:xfrm>
            <a:off x="1634332" y="3039558"/>
            <a:ext cx="5048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marL="436880" indent="-43688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②</a:t>
            </a:r>
            <a:endParaRPr lang="en-US" altLang="zh-CN" sz="2000" dirty="0">
              <a:latin typeface="宋体" panose="02010600030101010101" pitchFamily="2" charset="-122"/>
            </a:endParaRPr>
          </a:p>
        </p:txBody>
      </p:sp>
      <p:sp>
        <p:nvSpPr>
          <p:cNvPr id="17442" name="矩形 17441"/>
          <p:cNvSpPr>
            <a:spLocks noChangeArrowheads="1"/>
          </p:cNvSpPr>
          <p:nvPr/>
        </p:nvSpPr>
        <p:spPr bwMode="auto">
          <a:xfrm>
            <a:off x="2165839" y="3683606"/>
            <a:ext cx="5048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marL="436880" indent="-43688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③</a:t>
            </a:r>
            <a:endParaRPr lang="en-US" altLang="zh-CN" sz="2000" dirty="0">
              <a:latin typeface="宋体" panose="02010600030101010101" pitchFamily="2" charset="-122"/>
            </a:endParaRPr>
          </a:p>
        </p:txBody>
      </p:sp>
      <p:sp>
        <p:nvSpPr>
          <p:cNvPr id="4" name="灯片编号占位符 1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A7092B1-B2A0-4D3B-AB02-83FC1A51BFD0}" type="slidenum">
              <a:rPr lang="zh-CN" altLang="en-US" dirty="0" smtClean="0"/>
            </a:fld>
            <a:endParaRPr lang="zh-CN" altLang="en-US"/>
          </a:p>
        </p:txBody>
      </p:sp>
      <p:grpSp>
        <p:nvGrpSpPr>
          <p:cNvPr id="37" name="组合 114"/>
          <p:cNvGrpSpPr/>
          <p:nvPr/>
        </p:nvGrpSpPr>
        <p:grpSpPr>
          <a:xfrm>
            <a:off x="-860952" y="82223"/>
            <a:ext cx="6225040" cy="679778"/>
            <a:chOff x="-469161" y="3363717"/>
            <a:chExt cx="6225040" cy="679778"/>
          </a:xfrm>
        </p:grpSpPr>
        <p:grpSp>
          <p:nvGrpSpPr>
            <p:cNvPr id="38" name="组合 105"/>
            <p:cNvGrpSpPr/>
            <p:nvPr/>
          </p:nvGrpSpPr>
          <p:grpSpPr>
            <a:xfrm>
              <a:off x="-469161" y="3363717"/>
              <a:ext cx="6225040" cy="679778"/>
              <a:chOff x="-469161" y="3363717"/>
              <a:chExt cx="6225040" cy="679778"/>
            </a:xfrm>
          </p:grpSpPr>
          <p:sp>
            <p:nvSpPr>
              <p:cNvPr id="40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TextBox 6"/>
              <p:cNvSpPr txBox="1">
                <a:spLocks noChangeArrowheads="1"/>
              </p:cNvSpPr>
              <p:nvPr/>
            </p:nvSpPr>
            <p:spPr bwMode="auto">
              <a:xfrm>
                <a:off x="-469161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4.2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链栈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39" name="图片 38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42" name="直接连接符 10251"/>
          <p:cNvSpPr>
            <a:spLocks noChangeShapeType="1"/>
          </p:cNvSpPr>
          <p:nvPr/>
        </p:nvSpPr>
        <p:spPr bwMode="auto">
          <a:xfrm>
            <a:off x="2097286" y="3626939"/>
            <a:ext cx="431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 bwMode="auto">
          <a:xfrm>
            <a:off x="1115666" y="3283644"/>
            <a:ext cx="7200750" cy="433388"/>
            <a:chOff x="-279" y="136"/>
            <a:chExt cx="4384" cy="273"/>
          </a:xfrm>
        </p:grpSpPr>
        <p:sp>
          <p:nvSpPr>
            <p:cNvPr id="44" name="矩形 10253"/>
            <p:cNvSpPr>
              <a:spLocks noChangeArrowheads="1"/>
            </p:cNvSpPr>
            <p:nvPr/>
          </p:nvSpPr>
          <p:spPr bwMode="auto">
            <a:xfrm>
              <a:off x="181" y="182"/>
              <a:ext cx="227" cy="227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grpSp>
          <p:nvGrpSpPr>
            <p:cNvPr id="45" name="组合 10254"/>
            <p:cNvGrpSpPr/>
            <p:nvPr/>
          </p:nvGrpSpPr>
          <p:grpSpPr bwMode="auto">
            <a:xfrm>
              <a:off x="-279" y="136"/>
              <a:ext cx="4384" cy="272"/>
              <a:chOff x="-279" y="136"/>
              <a:chExt cx="4384" cy="272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2539" y="181"/>
                <a:ext cx="91" cy="226"/>
              </a:xfrm>
              <a:prstGeom prst="rect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altLang="x-non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7" name="矩形 10255"/>
              <p:cNvSpPr>
                <a:spLocks noChangeArrowheads="1"/>
              </p:cNvSpPr>
              <p:nvPr/>
            </p:nvSpPr>
            <p:spPr bwMode="auto">
              <a:xfrm>
                <a:off x="726" y="181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80" y="181"/>
                <a:ext cx="318" cy="226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i="1" dirty="0"/>
                  <a:t>a</a:t>
                </a:r>
                <a:r>
                  <a:rPr lang="en-US" altLang="zh-CN" baseline="-25000" noProof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1</a:t>
                </a:r>
                <a:endParaRPr lang="en-US" altLang="zh-CN" baseline="-25000" noProof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98" y="181"/>
                <a:ext cx="91" cy="226"/>
              </a:xfrm>
              <a:prstGeom prst="rect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altLang="x-non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497" y="181"/>
                <a:ext cx="317" cy="226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i="1" dirty="0"/>
                  <a:t>a</a:t>
                </a:r>
                <a:r>
                  <a:rPr lang="en-US" altLang="zh-CN" baseline="-25000" noProof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2</a:t>
                </a:r>
                <a:endParaRPr lang="en-US" altLang="zh-CN" baseline="-25000" noProof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2268" y="181"/>
                <a:ext cx="272" cy="226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i="1" dirty="0"/>
                  <a:t>a</a:t>
                </a:r>
                <a:r>
                  <a:rPr lang="en-US" altLang="zh-CN" baseline="-25000" noProof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3</a:t>
                </a:r>
                <a:endParaRPr lang="en-US" altLang="zh-CN" baseline="-25000" noProof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674" y="181"/>
                <a:ext cx="318" cy="226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i="1" dirty="0"/>
                  <a:t>a</a:t>
                </a:r>
                <a:r>
                  <a:rPr lang="en-US" altLang="zh-CN" i="1" baseline="-25000" noProof="1">
                    <a:effectLst>
                      <a:outerShdw blurRad="38100" dist="38100" dir="2700000" algn="tl">
                        <a:srgbClr val="FFFFFF"/>
                      </a:outerShdw>
                    </a:effectLst>
                    <a:cs typeface="Times New Roman" panose="02020603050405020304" pitchFamily="18" charset="0"/>
                  </a:rPr>
                  <a:t>n</a:t>
                </a:r>
                <a:endParaRPr lang="en-US" altLang="zh-CN" i="1" baseline="-25000" noProof="1">
                  <a:effectLst>
                    <a:outerShdw blurRad="38100" dist="38100" dir="2700000" algn="tl">
                      <a:srgbClr val="FFFFFF"/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2903" y="136"/>
                <a:ext cx="453" cy="22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r>
                  <a:rPr lang="en-US" altLang="x-non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cs typeface="+mn-ea"/>
                  </a:rPr>
                  <a:t>……</a:t>
                </a:r>
                <a:endParaRPr lang="en-US" altLang="x-non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814" y="181"/>
                <a:ext cx="91" cy="226"/>
              </a:xfrm>
              <a:prstGeom prst="rect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altLang="x-non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992" y="181"/>
                <a:ext cx="113" cy="226"/>
              </a:xfrm>
              <a:prstGeom prst="rect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r>
                  <a:rPr lang="en-US" altLang="x-none" sz="1200" b="1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Times New Roman" panose="02020603050405020304" pitchFamily="18" charset="0"/>
                    <a:ea typeface="楷体_GB2312" pitchFamily="1" charset="-122"/>
                  </a:rPr>
                  <a:t> ∧</a:t>
                </a:r>
                <a:r>
                  <a:rPr lang="en-US" altLang="x-none" sz="2000" noProof="1">
                    <a:latin typeface="Times New Roman" panose="02020603050405020304" pitchFamily="18" charset="0"/>
                    <a:ea typeface="楷体_GB2312" pitchFamily="1" charset="-122"/>
                  </a:rPr>
                  <a:t> </a:t>
                </a:r>
                <a:endParaRPr lang="en-US" altLang="x-none" sz="2000" noProof="1"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56" name="矩形 10265"/>
              <p:cNvSpPr>
                <a:spLocks noChangeArrowheads="1"/>
              </p:cNvSpPr>
              <p:nvPr/>
            </p:nvSpPr>
            <p:spPr bwMode="auto">
              <a:xfrm>
                <a:off x="136" y="181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矩形 10266"/>
              <p:cNvSpPr>
                <a:spLocks noChangeArrowheads="1"/>
              </p:cNvSpPr>
              <p:nvPr/>
            </p:nvSpPr>
            <p:spPr bwMode="auto">
              <a:xfrm>
                <a:off x="-279" y="178"/>
                <a:ext cx="362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marL="908050" indent="-43688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dirty="0">
                    <a:ea typeface="楷体_GB2312" pitchFamily="1" charset="-122"/>
                  </a:rPr>
                  <a:t>top</a:t>
                </a:r>
                <a:endParaRPr lang="en-US" altLang="zh-CN" sz="2000" dirty="0">
                  <a:ea typeface="楷体_GB2312" pitchFamily="1" charset="-122"/>
                </a:endParaRPr>
              </a:p>
            </p:txBody>
          </p:sp>
          <p:sp>
            <p:nvSpPr>
              <p:cNvPr id="58" name="直接连接符 10267"/>
              <p:cNvSpPr>
                <a:spLocks noChangeShapeType="1"/>
              </p:cNvSpPr>
              <p:nvPr/>
            </p:nvSpPr>
            <p:spPr bwMode="auto">
              <a:xfrm>
                <a:off x="363" y="272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直接连接符 10268"/>
              <p:cNvSpPr>
                <a:spLocks noChangeShapeType="1"/>
              </p:cNvSpPr>
              <p:nvPr/>
            </p:nvSpPr>
            <p:spPr bwMode="auto">
              <a:xfrm>
                <a:off x="1043" y="272"/>
                <a:ext cx="4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直接连接符 10269"/>
              <p:cNvSpPr>
                <a:spLocks noChangeShapeType="1"/>
              </p:cNvSpPr>
              <p:nvPr/>
            </p:nvSpPr>
            <p:spPr bwMode="auto">
              <a:xfrm>
                <a:off x="1905" y="272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直接连接符 10270"/>
              <p:cNvSpPr>
                <a:spLocks noChangeShapeType="1"/>
              </p:cNvSpPr>
              <p:nvPr/>
            </p:nvSpPr>
            <p:spPr bwMode="auto">
              <a:xfrm>
                <a:off x="2586" y="272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直接连接符 10271"/>
              <p:cNvSpPr>
                <a:spLocks noChangeShapeType="1"/>
              </p:cNvSpPr>
              <p:nvPr/>
            </p:nvSpPr>
            <p:spPr bwMode="auto">
              <a:xfrm>
                <a:off x="3311" y="272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332111" y="2708920"/>
            <a:ext cx="1378647" cy="371276"/>
            <a:chOff x="1908175" y="2708920"/>
            <a:chExt cx="1378647" cy="371276"/>
          </a:xfrm>
        </p:grpSpPr>
        <p:sp>
          <p:nvSpPr>
            <p:cNvPr id="17431" name="直接连接符 17430"/>
            <p:cNvSpPr>
              <a:spLocks noChangeShapeType="1"/>
            </p:cNvSpPr>
            <p:nvPr/>
          </p:nvSpPr>
          <p:spPr bwMode="auto">
            <a:xfrm>
              <a:off x="2206625" y="2897436"/>
              <a:ext cx="493713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矩形 17431"/>
            <p:cNvSpPr>
              <a:spLocks noChangeArrowheads="1"/>
            </p:cNvSpPr>
            <p:nvPr/>
          </p:nvSpPr>
          <p:spPr bwMode="auto">
            <a:xfrm>
              <a:off x="2700338" y="2710111"/>
              <a:ext cx="566557" cy="37008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marL="436880" indent="-43688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ea typeface="楷体_GB2312" pitchFamily="1" charset="-122"/>
                </a:rPr>
                <a:t> x</a:t>
              </a:r>
              <a:endParaRPr lang="en-US" altLang="zh-CN" sz="2000" i="1" dirty="0">
                <a:ea typeface="楷体_GB2312" pitchFamily="1" charset="-122"/>
              </a:endParaRPr>
            </a:p>
          </p:txBody>
        </p:sp>
        <p:sp>
          <p:nvSpPr>
            <p:cNvPr id="17433" name="直接连接符 17432"/>
            <p:cNvSpPr>
              <a:spLocks noChangeShapeType="1"/>
            </p:cNvSpPr>
            <p:nvPr/>
          </p:nvSpPr>
          <p:spPr bwMode="auto">
            <a:xfrm>
              <a:off x="3132138" y="2710111"/>
              <a:ext cx="0" cy="3700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矩形 17433"/>
            <p:cNvSpPr>
              <a:spLocks noChangeArrowheads="1"/>
            </p:cNvSpPr>
            <p:nvPr/>
          </p:nvSpPr>
          <p:spPr bwMode="auto">
            <a:xfrm>
              <a:off x="1908175" y="2781548"/>
              <a:ext cx="360363" cy="195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marL="436880" indent="-43688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ea typeface="楷体_GB2312" pitchFamily="1" charset="-122"/>
                </a:rPr>
                <a:t>s</a:t>
              </a:r>
              <a:endParaRPr lang="en-US" altLang="zh-CN" sz="2000" i="1" dirty="0">
                <a:ea typeface="楷体_GB2312" pitchFamily="1" charset="-122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3125576" y="2708920"/>
              <a:ext cx="161246" cy="371161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altLang="x-none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  <p:bldP spid="17440" grpId="0"/>
      <p:bldP spid="17441" grpId="0"/>
      <p:bldP spid="174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内容占位符 18434"/>
          <p:cNvSpPr>
            <a:spLocks noGrp="1" noChangeArrowheads="1"/>
          </p:cNvSpPr>
          <p:nvPr>
            <p:ph idx="1"/>
          </p:nvPr>
        </p:nvSpPr>
        <p:spPr>
          <a:xfrm>
            <a:off x="457200" y="1052737"/>
            <a:ext cx="8229600" cy="504056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5050"/>
                </a:solidFill>
                <a:latin typeface="楷体_GB2312" pitchFamily="1" charset="-122"/>
              </a:rPr>
              <a:t>出栈</a:t>
            </a:r>
            <a:r>
              <a:rPr lang="zh-CN" altLang="en-US" sz="2400" b="1" dirty="0">
                <a:latin typeface="楷体_GB2312" pitchFamily="1" charset="-122"/>
              </a:rPr>
              <a:t>运算的实现 </a:t>
            </a:r>
            <a:endParaRPr lang="en-US" altLang="zh-CN" sz="2400" b="1" dirty="0">
              <a:latin typeface="楷体_GB2312" pitchFamily="1" charset="-122"/>
            </a:endParaRP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/>
              <a:t>出栈操作就是删除表头结点，并释放其元素空间；</a:t>
            </a:r>
            <a:endParaRPr lang="en-US" altLang="zh-CN" sz="2200" b="1" dirty="0"/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/>
              <a:t>另外要修改相关的信息。注意删除操作的次序。</a:t>
            </a:r>
            <a:endParaRPr lang="zh-CN" altLang="en-US" sz="2200" b="1" dirty="0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rgbClr val="0000FF"/>
                </a:solidFill>
              </a:rPr>
              <a:t>error_code</a:t>
            </a:r>
            <a:r>
              <a:rPr lang="en-US" altLang="zh-CN" sz="1600" dirty="0"/>
              <a:t> Stack::</a:t>
            </a:r>
            <a:r>
              <a:rPr lang="en-US" altLang="zh-CN" sz="1600" dirty="0">
                <a:solidFill>
                  <a:srgbClr val="FF5050"/>
                </a:solidFill>
              </a:rPr>
              <a:t>Pop</a:t>
            </a:r>
            <a:r>
              <a:rPr lang="en-US" altLang="zh-CN" sz="1600" dirty="0"/>
              <a:t>( )</a:t>
            </a:r>
            <a:endParaRPr lang="en-US" altLang="zh-CN" sz="1600" dirty="0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{</a:t>
            </a:r>
            <a:endParaRPr lang="en-US" altLang="zh-CN" sz="1600" dirty="0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>
                <a:solidFill>
                  <a:srgbClr val="0000FF"/>
                </a:solidFill>
              </a:rPr>
              <a:t>if</a:t>
            </a:r>
            <a:r>
              <a:rPr lang="en-US" altLang="zh-CN" sz="1600" dirty="0"/>
              <a:t> ( Empty() ) </a:t>
            </a:r>
            <a:r>
              <a:rPr lang="en-US" altLang="zh-CN" sz="1600" dirty="0">
                <a:solidFill>
                  <a:srgbClr val="0000FF"/>
                </a:solidFill>
              </a:rPr>
              <a:t>return</a:t>
            </a:r>
            <a:r>
              <a:rPr lang="en-US" altLang="zh-CN" sz="1600" dirty="0"/>
              <a:t> underflow;</a:t>
            </a:r>
            <a:endParaRPr lang="en-US" altLang="zh-CN" sz="1600" dirty="0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        </a:t>
            </a:r>
            <a:r>
              <a:rPr lang="en-US" altLang="zh-CN" sz="1600" i="1" dirty="0"/>
              <a:t>u</a:t>
            </a:r>
            <a:r>
              <a:rPr lang="en-US" altLang="zh-CN" sz="1600" dirty="0"/>
              <a:t> = top;   top=top</a:t>
            </a:r>
            <a:r>
              <a:rPr lang="en-US" altLang="zh-CN" sz="1200" dirty="0"/>
              <a:t> </a:t>
            </a:r>
            <a:r>
              <a:rPr lang="en-US" altLang="zh-CN" sz="1200" b="1" dirty="0">
                <a:sym typeface="Wingdings" panose="05000000000000000000" pitchFamily="2" charset="2"/>
              </a:rPr>
              <a:t> </a:t>
            </a:r>
            <a:r>
              <a:rPr lang="en-US" altLang="zh-CN" sz="1600" dirty="0"/>
              <a:t>next;</a:t>
            </a:r>
            <a:endParaRPr lang="en-US" altLang="zh-CN" sz="1600" dirty="0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>
                <a:solidFill>
                  <a:srgbClr val="0000FF"/>
                </a:solidFill>
              </a:rPr>
              <a:t>delete</a:t>
            </a:r>
            <a:r>
              <a:rPr lang="en-US" altLang="zh-CN" sz="1600" dirty="0"/>
              <a:t> </a:t>
            </a:r>
            <a:r>
              <a:rPr lang="en-US" altLang="zh-CN" sz="1600" i="1" dirty="0"/>
              <a:t>u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        count --;</a:t>
            </a:r>
            <a:endParaRPr lang="en-US" altLang="zh-CN" sz="1600" dirty="0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>
                <a:solidFill>
                  <a:srgbClr val="0000FF"/>
                </a:solidFill>
              </a:rPr>
              <a:t>return</a:t>
            </a:r>
            <a:r>
              <a:rPr lang="en-US" altLang="zh-CN" sz="1600" dirty="0"/>
              <a:t> success;</a:t>
            </a:r>
            <a:endParaRPr lang="en-US" altLang="zh-CN" sz="1600" dirty="0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31749" name="矩形 18453"/>
          <p:cNvSpPr>
            <a:spLocks noChangeArrowheads="1"/>
          </p:cNvSpPr>
          <p:nvPr/>
        </p:nvSpPr>
        <p:spPr bwMode="auto">
          <a:xfrm>
            <a:off x="2404790" y="2470646"/>
            <a:ext cx="160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908050" indent="-43688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2000">
              <a:ea typeface="楷体_GB2312" pitchFamily="1" charset="-122"/>
            </a:endParaRPr>
          </a:p>
        </p:txBody>
      </p:sp>
      <p:grpSp>
        <p:nvGrpSpPr>
          <p:cNvPr id="18456" name="组合 18455"/>
          <p:cNvGrpSpPr/>
          <p:nvPr/>
        </p:nvGrpSpPr>
        <p:grpSpPr bwMode="auto">
          <a:xfrm>
            <a:off x="2352403" y="2757983"/>
            <a:ext cx="3232150" cy="1393825"/>
            <a:chOff x="-38" y="0"/>
            <a:chExt cx="2036" cy="878"/>
          </a:xfrm>
        </p:grpSpPr>
        <p:sp>
          <p:nvSpPr>
            <p:cNvPr id="31760" name="矩形 18456"/>
            <p:cNvSpPr>
              <a:spLocks noChangeArrowheads="1"/>
            </p:cNvSpPr>
            <p:nvPr/>
          </p:nvSpPr>
          <p:spPr bwMode="auto">
            <a:xfrm>
              <a:off x="-38" y="0"/>
              <a:ext cx="627" cy="4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8458" name="矩形 18457"/>
            <p:cNvSpPr/>
            <p:nvPr/>
          </p:nvSpPr>
          <p:spPr>
            <a:xfrm>
              <a:off x="1042" y="592"/>
              <a:ext cx="956" cy="28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x-none" noProof="1">
                  <a:effectLst>
                    <a:outerShdw blurRad="38100" dist="38100" dir="2700000">
                      <a:srgbClr val="FFFFFF"/>
                    </a:outerShdw>
                  </a:effectLst>
                  <a:latin typeface="宋体" panose="02010600030101010101" pitchFamily="2" charset="-122"/>
                  <a:cs typeface="+mn-ea"/>
                </a:rPr>
                <a:t>③</a:t>
              </a:r>
              <a:r>
                <a:rPr lang="zh-CN" altLang="en-US" noProof="1">
                  <a:solidFill>
                    <a:srgbClr val="0000FF"/>
                  </a:solidFill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  <a:cs typeface="+mn-ea"/>
                </a:rPr>
                <a:t>释放该结点</a:t>
              </a:r>
              <a:endParaRPr lang="zh-CN" altLang="en-US" noProof="1">
                <a:solidFill>
                  <a:srgbClr val="0000FF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1762" name="直接连接符 18458"/>
            <p:cNvSpPr>
              <a:spLocks noChangeShapeType="1"/>
            </p:cNvSpPr>
            <p:nvPr/>
          </p:nvSpPr>
          <p:spPr bwMode="auto">
            <a:xfrm>
              <a:off x="589" y="409"/>
              <a:ext cx="454" cy="1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60" name="组合 18459"/>
          <p:cNvGrpSpPr/>
          <p:nvPr/>
        </p:nvGrpSpPr>
        <p:grpSpPr bwMode="auto">
          <a:xfrm>
            <a:off x="1712640" y="3407271"/>
            <a:ext cx="914400" cy="577850"/>
            <a:chOff x="-32" y="20"/>
            <a:chExt cx="576" cy="364"/>
          </a:xfrm>
        </p:grpSpPr>
        <p:sp>
          <p:nvSpPr>
            <p:cNvPr id="31757" name="直接连接符 18460"/>
            <p:cNvSpPr>
              <a:spLocks noChangeShapeType="1"/>
            </p:cNvSpPr>
            <p:nvPr/>
          </p:nvSpPr>
          <p:spPr bwMode="auto">
            <a:xfrm flipV="1">
              <a:off x="136" y="20"/>
              <a:ext cx="273" cy="2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矩形 18461"/>
            <p:cNvSpPr>
              <a:spLocks noChangeArrowheads="1"/>
            </p:cNvSpPr>
            <p:nvPr/>
          </p:nvSpPr>
          <p:spPr bwMode="auto">
            <a:xfrm>
              <a:off x="-32" y="203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marL="436880" indent="-43688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solidFill>
                    <a:srgbClr val="0000FF"/>
                  </a:solidFill>
                  <a:ea typeface="楷体_GB2312" pitchFamily="1" charset="-122"/>
                </a:rPr>
                <a:t>u</a:t>
              </a:r>
              <a:endParaRPr lang="en-US" altLang="zh-CN" sz="2000" i="1" dirty="0">
                <a:solidFill>
                  <a:srgbClr val="0000FF"/>
                </a:solidFill>
                <a:ea typeface="楷体_GB2312" pitchFamily="1" charset="-122"/>
              </a:endParaRPr>
            </a:p>
          </p:txBody>
        </p:sp>
        <p:sp>
          <p:nvSpPr>
            <p:cNvPr id="31759" name="矩形 18462"/>
            <p:cNvSpPr>
              <a:spLocks noChangeArrowheads="1"/>
            </p:cNvSpPr>
            <p:nvPr/>
          </p:nvSpPr>
          <p:spPr bwMode="auto">
            <a:xfrm>
              <a:off x="378" y="91"/>
              <a:ext cx="1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marL="436880" indent="-43688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dirty="0">
                  <a:latin typeface="宋体" panose="02010600030101010101" pitchFamily="2" charset="-122"/>
                </a:rPr>
                <a:t>①</a:t>
              </a:r>
              <a:endParaRPr lang="en-US" altLang="zh-CN" sz="20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18466" name="灯片编号占位符 1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B8FE84E-A729-48B0-BE8F-8B2F611F0A47}" type="slidenum">
              <a:rPr lang="zh-CN" altLang="en-US" dirty="0" smtClean="0">
                <a:solidFill>
                  <a:schemeClr val="bg1"/>
                </a:solidFill>
              </a:rPr>
            </a:fld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7" name="组合 114"/>
          <p:cNvGrpSpPr/>
          <p:nvPr/>
        </p:nvGrpSpPr>
        <p:grpSpPr>
          <a:xfrm>
            <a:off x="-828600" y="82223"/>
            <a:ext cx="6225040" cy="679778"/>
            <a:chOff x="-436809" y="3363717"/>
            <a:chExt cx="6225040" cy="679778"/>
          </a:xfrm>
        </p:grpSpPr>
        <p:grpSp>
          <p:nvGrpSpPr>
            <p:cNvPr id="38" name="组合 105"/>
            <p:cNvGrpSpPr/>
            <p:nvPr/>
          </p:nvGrpSpPr>
          <p:grpSpPr>
            <a:xfrm>
              <a:off x="-436809" y="3363717"/>
              <a:ext cx="6225040" cy="679778"/>
              <a:chOff x="-436809" y="3363717"/>
              <a:chExt cx="6225040" cy="679778"/>
            </a:xfrm>
          </p:grpSpPr>
          <p:sp>
            <p:nvSpPr>
              <p:cNvPr id="40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TextBox 6"/>
              <p:cNvSpPr txBox="1">
                <a:spLocks noChangeArrowheads="1"/>
              </p:cNvSpPr>
              <p:nvPr/>
            </p:nvSpPr>
            <p:spPr bwMode="auto">
              <a:xfrm>
                <a:off x="-436809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4.2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链栈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39" name="图片 38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971625" y="2871490"/>
            <a:ext cx="6854182" cy="433388"/>
            <a:chOff x="971625" y="2871490"/>
            <a:chExt cx="6854182" cy="433388"/>
          </a:xfrm>
        </p:grpSpPr>
        <p:grpSp>
          <p:nvGrpSpPr>
            <p:cNvPr id="42" name="组合 41"/>
            <p:cNvGrpSpPr/>
            <p:nvPr/>
          </p:nvGrpSpPr>
          <p:grpSpPr bwMode="auto">
            <a:xfrm>
              <a:off x="971625" y="2871490"/>
              <a:ext cx="6854182" cy="433388"/>
              <a:chOff x="-279" y="136"/>
              <a:chExt cx="4173" cy="273"/>
            </a:xfrm>
          </p:grpSpPr>
          <p:sp>
            <p:nvSpPr>
              <p:cNvPr id="43" name="矩形 10253"/>
              <p:cNvSpPr>
                <a:spLocks noChangeArrowheads="1"/>
              </p:cNvSpPr>
              <p:nvPr/>
            </p:nvSpPr>
            <p:spPr bwMode="auto">
              <a:xfrm>
                <a:off x="181" y="182"/>
                <a:ext cx="227" cy="227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4" name="组合 10254"/>
              <p:cNvGrpSpPr/>
              <p:nvPr/>
            </p:nvGrpSpPr>
            <p:grpSpPr bwMode="auto">
              <a:xfrm>
                <a:off x="-279" y="136"/>
                <a:ext cx="4173" cy="272"/>
                <a:chOff x="-279" y="136"/>
                <a:chExt cx="4173" cy="272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2328" y="181"/>
                  <a:ext cx="91" cy="226"/>
                </a:xfrm>
                <a:prstGeom prst="rect">
                  <a:avLst/>
                </a:prstGeom>
                <a:solidFill>
                  <a:srgbClr val="00B0F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  <a:buNone/>
                    <a:defRPr/>
                  </a:pPr>
                  <a:endParaRPr lang="en-US" altLang="x-non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6" name="矩形 10255"/>
                <p:cNvSpPr>
                  <a:spLocks noChangeArrowheads="1"/>
                </p:cNvSpPr>
                <p:nvPr/>
              </p:nvSpPr>
              <p:spPr bwMode="auto">
                <a:xfrm>
                  <a:off x="726" y="181"/>
                  <a:ext cx="227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680" y="181"/>
                  <a:ext cx="318" cy="226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2000" i="1" dirty="0"/>
                    <a:t>a</a:t>
                  </a:r>
                  <a:r>
                    <a:rPr lang="en-US" altLang="zh-CN" baseline="-25000" noProof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" panose="020B0604020202020204" pitchFamily="34" charset="0"/>
                    </a:rPr>
                    <a:t>1</a:t>
                  </a:r>
                  <a:endParaRPr lang="en-US" altLang="zh-CN" baseline="-25000" noProof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998" y="181"/>
                  <a:ext cx="91" cy="226"/>
                </a:xfrm>
                <a:prstGeom prst="rect">
                  <a:avLst/>
                </a:prstGeom>
                <a:solidFill>
                  <a:srgbClr val="00B0F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  <a:buNone/>
                    <a:defRPr/>
                  </a:pPr>
                  <a:endParaRPr lang="en-US" altLang="x-non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1359" y="181"/>
                  <a:ext cx="317" cy="226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2000" i="1" dirty="0"/>
                    <a:t>a</a:t>
                  </a:r>
                  <a:r>
                    <a:rPr lang="en-US" altLang="zh-CN" baseline="-25000" noProof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" panose="020B0604020202020204" pitchFamily="34" charset="0"/>
                    </a:rPr>
                    <a:t>2</a:t>
                  </a:r>
                  <a:endParaRPr lang="en-US" altLang="zh-CN" baseline="-25000" noProof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2057" y="181"/>
                  <a:ext cx="272" cy="226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2000" i="1" dirty="0"/>
                    <a:t>a</a:t>
                  </a:r>
                  <a:r>
                    <a:rPr lang="en-US" altLang="zh-CN" baseline="-25000" noProof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" panose="020B0604020202020204" pitchFamily="34" charset="0"/>
                    </a:rPr>
                    <a:t>3</a:t>
                  </a:r>
                  <a:endParaRPr lang="en-US" altLang="zh-CN" baseline="-25000" noProof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3463" y="181"/>
                  <a:ext cx="318" cy="226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2000" i="1" dirty="0"/>
                    <a:t>a</a:t>
                  </a:r>
                  <a:r>
                    <a:rPr lang="en-US" altLang="zh-CN" i="1" baseline="-25000" noProof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cs typeface="Times New Roman" panose="02020603050405020304" pitchFamily="18" charset="0"/>
                    </a:rPr>
                    <a:t>n</a:t>
                  </a:r>
                  <a:endParaRPr lang="en-US" altLang="zh-CN" i="1" baseline="-25000" noProof="1">
                    <a:effectLst>
                      <a:outerShdw blurRad="38100" dist="38100" dir="2700000" algn="tl">
                        <a:srgbClr val="FFFFFF"/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2658" y="136"/>
                  <a:ext cx="453" cy="226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  <a:buNone/>
                    <a:defRPr/>
                  </a:pPr>
                  <a:r>
                    <a:rPr lang="en-US" altLang="x-none" noProof="1">
                      <a:effectLst>
                        <a:outerShdw blurRad="38100" dist="38100" dir="2700000">
                          <a:srgbClr val="FFFFFF"/>
                        </a:outerShdw>
                      </a:effectLst>
                      <a:latin typeface="Arial" panose="020B0604020202020204" pitchFamily="34" charset="0"/>
                      <a:cs typeface="+mn-ea"/>
                    </a:rPr>
                    <a:t>……</a:t>
                  </a:r>
                  <a:endParaRPr lang="en-US" altLang="x-non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666" y="181"/>
                  <a:ext cx="91" cy="226"/>
                </a:xfrm>
                <a:prstGeom prst="rect">
                  <a:avLst/>
                </a:prstGeom>
                <a:solidFill>
                  <a:srgbClr val="00B0F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  <a:buNone/>
                    <a:defRPr/>
                  </a:pPr>
                  <a:endParaRPr lang="en-US" altLang="x-non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3781" y="181"/>
                  <a:ext cx="113" cy="226"/>
                </a:xfrm>
                <a:prstGeom prst="rect">
                  <a:avLst/>
                </a:prstGeom>
                <a:solidFill>
                  <a:srgbClr val="00B0F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  <a:buNone/>
                    <a:defRPr/>
                  </a:pPr>
                  <a:r>
                    <a:rPr lang="en-US" altLang="x-none" sz="1200" b="1" noProof="1">
                      <a:effectLst>
                        <a:outerShdw blurRad="38100" dist="38100" dir="2700000">
                          <a:srgbClr val="FFFFFF"/>
                        </a:outerShdw>
                      </a:effectLst>
                      <a:latin typeface="Times New Roman" panose="02020603050405020304" pitchFamily="18" charset="0"/>
                      <a:ea typeface="楷体_GB2312" pitchFamily="1" charset="-122"/>
                    </a:rPr>
                    <a:t> ∧</a:t>
                  </a:r>
                  <a:r>
                    <a:rPr lang="en-US" altLang="x-none" sz="2000" noProof="1">
                      <a:latin typeface="Times New Roman" panose="02020603050405020304" pitchFamily="18" charset="0"/>
                      <a:ea typeface="楷体_GB2312" pitchFamily="1" charset="-122"/>
                    </a:rPr>
                    <a:t> </a:t>
                  </a:r>
                  <a:endParaRPr lang="en-US" altLang="x-none" sz="2000" noProof="1">
                    <a:latin typeface="Times New Roman" panose="02020603050405020304" pitchFamily="18" charset="0"/>
                    <a:ea typeface="楷体_GB2312" pitchFamily="1" charset="-122"/>
                  </a:endParaRPr>
                </a:p>
              </p:txBody>
            </p:sp>
            <p:sp>
              <p:nvSpPr>
                <p:cNvPr id="55" name="矩形 10265"/>
                <p:cNvSpPr>
                  <a:spLocks noChangeArrowheads="1"/>
                </p:cNvSpPr>
                <p:nvPr/>
              </p:nvSpPr>
              <p:spPr bwMode="auto">
                <a:xfrm>
                  <a:off x="136" y="181"/>
                  <a:ext cx="227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矩形 10266"/>
                <p:cNvSpPr>
                  <a:spLocks noChangeArrowheads="1"/>
                </p:cNvSpPr>
                <p:nvPr/>
              </p:nvSpPr>
              <p:spPr bwMode="auto">
                <a:xfrm>
                  <a:off x="-279" y="178"/>
                  <a:ext cx="362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>
                  <a:lvl1pPr marL="908050" indent="-4368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None/>
                  </a:pPr>
                  <a:r>
                    <a:rPr lang="en-US" altLang="zh-CN" sz="2000" dirty="0">
                      <a:ea typeface="楷体_GB2312" pitchFamily="1" charset="-122"/>
                    </a:rPr>
                    <a:t>top</a:t>
                  </a:r>
                  <a:endParaRPr lang="en-US" altLang="zh-CN" sz="2000" dirty="0">
                    <a:ea typeface="楷体_GB2312" pitchFamily="1" charset="-122"/>
                  </a:endParaRPr>
                </a:p>
              </p:txBody>
            </p:sp>
            <p:sp>
              <p:nvSpPr>
                <p:cNvPr id="57" name="直接连接符 10267"/>
                <p:cNvSpPr>
                  <a:spLocks noChangeShapeType="1"/>
                </p:cNvSpPr>
                <p:nvPr/>
              </p:nvSpPr>
              <p:spPr bwMode="auto">
                <a:xfrm>
                  <a:off x="363" y="272"/>
                  <a:ext cx="317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直接连接符 10269"/>
                <p:cNvSpPr>
                  <a:spLocks noChangeShapeType="1"/>
                </p:cNvSpPr>
                <p:nvPr/>
              </p:nvSpPr>
              <p:spPr bwMode="auto">
                <a:xfrm flipV="1">
                  <a:off x="1706" y="269"/>
                  <a:ext cx="35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直接连接符 10270"/>
                <p:cNvSpPr>
                  <a:spLocks noChangeShapeType="1"/>
                </p:cNvSpPr>
                <p:nvPr/>
              </p:nvSpPr>
              <p:spPr bwMode="auto">
                <a:xfrm>
                  <a:off x="2375" y="272"/>
                  <a:ext cx="31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直接连接符 10271"/>
                <p:cNvSpPr>
                  <a:spLocks noChangeShapeType="1"/>
                </p:cNvSpPr>
                <p:nvPr/>
              </p:nvSpPr>
              <p:spPr bwMode="auto">
                <a:xfrm>
                  <a:off x="3100" y="272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9" name="直接连接符 10267"/>
            <p:cNvSpPr>
              <a:spLocks noChangeShapeType="1"/>
            </p:cNvSpPr>
            <p:nvPr/>
          </p:nvSpPr>
          <p:spPr bwMode="auto">
            <a:xfrm>
              <a:off x="3136603" y="3083812"/>
              <a:ext cx="520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907705" y="2226548"/>
            <a:ext cx="1606522" cy="856079"/>
            <a:chOff x="1907705" y="2226548"/>
            <a:chExt cx="1606522" cy="856079"/>
          </a:xfrm>
        </p:grpSpPr>
        <p:grpSp>
          <p:nvGrpSpPr>
            <p:cNvPr id="17" name="组合 16"/>
            <p:cNvGrpSpPr/>
            <p:nvPr/>
          </p:nvGrpSpPr>
          <p:grpSpPr>
            <a:xfrm>
              <a:off x="1907705" y="2537320"/>
              <a:ext cx="1606522" cy="545307"/>
              <a:chOff x="1913602" y="2537320"/>
              <a:chExt cx="1650063" cy="545307"/>
            </a:xfrm>
          </p:grpSpPr>
          <p:cxnSp>
            <p:nvCxnSpPr>
              <p:cNvPr id="9" name="直接连接符 8"/>
              <p:cNvCxnSpPr>
                <a:stCxn id="43" idx="0"/>
              </p:cNvCxnSpPr>
              <p:nvPr/>
            </p:nvCxnSpPr>
            <p:spPr>
              <a:xfrm flipH="1" flipV="1">
                <a:off x="1913602" y="2542083"/>
                <a:ext cx="1" cy="40243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1913602" y="2537320"/>
                <a:ext cx="1650063" cy="47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3563665" y="2542083"/>
                <a:ext cx="0" cy="54054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矩形 2"/>
            <p:cNvSpPr/>
            <p:nvPr/>
          </p:nvSpPr>
          <p:spPr>
            <a:xfrm>
              <a:off x="2579696" y="2226548"/>
              <a:ext cx="415498" cy="3139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dirty="0">
                  <a:latin typeface="宋体" panose="02010600030101010101" pitchFamily="2" charset="-122"/>
                </a:rPr>
                <a:t>②</a:t>
              </a:r>
              <a:endParaRPr lang="en-US" altLang="zh-CN" dirty="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4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84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84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84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内容占位符 19458"/>
          <p:cNvSpPr>
            <a:spLocks noGrp="1" noChangeArrowheads="1"/>
          </p:cNvSpPr>
          <p:nvPr>
            <p:ph idx="1"/>
          </p:nvPr>
        </p:nvSpPr>
        <p:spPr>
          <a:xfrm>
            <a:off x="457200" y="954024"/>
            <a:ext cx="8507288" cy="5640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4.3.1</a:t>
            </a:r>
            <a:r>
              <a:rPr lang="zh-CN" altLang="en-US" sz="2800" b="1" dirty="0"/>
              <a:t>链队列存储结构</a:t>
            </a:r>
            <a:endParaRPr lang="zh-CN" altLang="en-US" sz="2800" b="1" dirty="0"/>
          </a:p>
          <a:p>
            <a:pPr marL="457200" lvl="1" indent="0">
              <a:lnSpc>
                <a:spcPct val="80000"/>
              </a:lnSpc>
              <a:buClr>
                <a:srgbClr val="FF0000"/>
              </a:buClr>
              <a:buNone/>
            </a:pPr>
            <a:r>
              <a:rPr lang="zh-CN" altLang="en-US" sz="2200" b="1" dirty="0"/>
              <a:t>   采用如图所示链表存储队列时，如何确定其对应关系？</a:t>
            </a:r>
            <a:endParaRPr lang="zh-CN" altLang="en-US" sz="2200" b="1" dirty="0"/>
          </a:p>
          <a:p>
            <a:pPr lvl="2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200" b="1" dirty="0"/>
              <a:t>即队头、队尾元素的位置</a:t>
            </a:r>
            <a:r>
              <a:rPr lang="en-US" altLang="zh-CN" sz="2200" b="1" dirty="0"/>
              <a:t>---</a:t>
            </a:r>
            <a:r>
              <a:rPr lang="zh-CN" altLang="en-US" sz="2200" b="1" dirty="0"/>
              <a:t>不同结构影响运算的性能。</a:t>
            </a:r>
            <a:endParaRPr lang="zh-CN" altLang="en-US" sz="2200" b="1" dirty="0"/>
          </a:p>
          <a:p>
            <a:pPr lvl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/>
              <a:t>首先，</a:t>
            </a:r>
            <a:r>
              <a:rPr lang="zh-CN" altLang="en-US" sz="2200" b="1" dirty="0">
                <a:solidFill>
                  <a:srgbClr val="FF0000"/>
                </a:solidFill>
              </a:rPr>
              <a:t>队头位置的确定</a:t>
            </a:r>
            <a:r>
              <a:rPr lang="en-US" altLang="zh-CN" sz="2200" b="1" dirty="0">
                <a:solidFill>
                  <a:srgbClr val="FF0000"/>
                </a:solidFill>
              </a:rPr>
              <a:t>;</a:t>
            </a:r>
            <a:r>
              <a:rPr lang="zh-CN" altLang="en-US" sz="2200" b="1" dirty="0"/>
              <a:t> 如果</a:t>
            </a:r>
            <a:r>
              <a:rPr lang="zh-CN" altLang="en-US" sz="2200" b="1" dirty="0">
                <a:solidFill>
                  <a:srgbClr val="FF0000"/>
                </a:solidFill>
              </a:rPr>
              <a:t>将表头作为队尾，显然不便 </a:t>
            </a:r>
            <a:r>
              <a:rPr lang="en-US" altLang="zh-CN" sz="2200" b="1" dirty="0"/>
              <a:t>(</a:t>
            </a:r>
            <a:r>
              <a:rPr lang="en-US" altLang="zh-CN" sz="2200" b="1" dirty="0">
                <a:solidFill>
                  <a:srgbClr val="0000FF"/>
                </a:solidFill>
              </a:rPr>
              <a:t>?</a:t>
            </a:r>
            <a:r>
              <a:rPr lang="en-US" altLang="zh-CN" sz="2200" b="1" dirty="0"/>
              <a:t>)</a:t>
            </a:r>
            <a:endParaRPr lang="zh-CN" altLang="en-US" sz="2200" b="1" dirty="0"/>
          </a:p>
          <a:p>
            <a:pPr lvl="2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200" b="1" dirty="0"/>
              <a:t>应将</a:t>
            </a:r>
            <a:r>
              <a:rPr lang="zh-CN" altLang="en-US" sz="2200" b="1" dirty="0">
                <a:solidFill>
                  <a:srgbClr val="FF0000"/>
                </a:solidFill>
              </a:rPr>
              <a:t>表头设置为队头</a:t>
            </a:r>
            <a:r>
              <a:rPr lang="zh-CN" altLang="en-US" sz="2200" b="1" dirty="0"/>
              <a:t>，因而将表头指针标记为</a:t>
            </a:r>
            <a:r>
              <a:rPr lang="en-US" altLang="zh-CN" sz="2200" b="1" dirty="0"/>
              <a:t>front.</a:t>
            </a:r>
            <a:endParaRPr lang="en-US" altLang="zh-CN" sz="22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 b="1" dirty="0"/>
              <a:t>        </a:t>
            </a:r>
            <a:endParaRPr lang="zh-CN" altLang="en-US" sz="1400" b="1" dirty="0"/>
          </a:p>
          <a:p>
            <a:pPr lvl="1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/>
              <a:t>其次，为了使</a:t>
            </a:r>
            <a:r>
              <a:rPr lang="zh-CN" altLang="en-US" sz="2200" b="1" dirty="0">
                <a:solidFill>
                  <a:schemeClr val="accent2"/>
                </a:solidFill>
              </a:rPr>
              <a:t>入队操作更快捷</a:t>
            </a:r>
            <a:r>
              <a:rPr lang="zh-CN" altLang="en-US" sz="2200" b="1" dirty="0"/>
              <a:t>，需要</a:t>
            </a:r>
            <a:r>
              <a:rPr lang="zh-CN" altLang="en-US" sz="2200" b="1" dirty="0">
                <a:solidFill>
                  <a:schemeClr val="accent2"/>
                </a:solidFill>
              </a:rPr>
              <a:t>设置尾指针</a:t>
            </a:r>
            <a:r>
              <a:rPr lang="zh-CN" altLang="en-US" sz="2200" b="1" dirty="0"/>
              <a:t>（</a:t>
            </a:r>
            <a:r>
              <a:rPr lang="en-US" altLang="zh-CN" sz="2200" b="1" dirty="0">
                <a:solidFill>
                  <a:srgbClr val="0000FF"/>
                </a:solidFill>
              </a:rPr>
              <a:t>Why?</a:t>
            </a:r>
            <a:r>
              <a:rPr lang="zh-CN" altLang="en-US" sz="2200" b="1" dirty="0"/>
              <a:t>），</a:t>
            </a:r>
            <a:endParaRPr lang="zh-CN" altLang="en-US" sz="2200" b="1" dirty="0"/>
          </a:p>
          <a:p>
            <a:pPr marL="1200150" lvl="3" indent="-342900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200" b="1" dirty="0"/>
              <a:t>不妨设为</a:t>
            </a:r>
            <a:r>
              <a:rPr lang="en-US" altLang="zh-CN" sz="2200" b="1" dirty="0"/>
              <a:t>rear </a:t>
            </a:r>
            <a:r>
              <a:rPr lang="zh-CN" altLang="en-US" sz="2200" b="1" dirty="0"/>
              <a:t>，如上图所示：</a:t>
            </a:r>
            <a:endParaRPr lang="en-US" altLang="zh-CN" sz="2200" b="1" dirty="0"/>
          </a:p>
          <a:p>
            <a:pPr lvl="1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/>
              <a:t>另外，为了使入队操作在</a:t>
            </a:r>
            <a:r>
              <a:rPr lang="zh-CN" altLang="en-US" sz="2200" b="1" dirty="0">
                <a:solidFill>
                  <a:srgbClr val="FF0000"/>
                </a:solidFill>
              </a:rPr>
              <a:t>队列为空</a:t>
            </a:r>
            <a:r>
              <a:rPr lang="zh-CN" altLang="en-US" sz="2200" b="1" dirty="0"/>
              <a:t>和</a:t>
            </a:r>
            <a:r>
              <a:rPr lang="zh-CN" altLang="en-US" sz="2200" b="1" dirty="0">
                <a:solidFill>
                  <a:srgbClr val="FF0000"/>
                </a:solidFill>
              </a:rPr>
              <a:t>不空时</a:t>
            </a:r>
            <a:r>
              <a:rPr lang="zh-CN" altLang="en-US" sz="2200" b="1" dirty="0"/>
              <a:t>的操作保持一致</a:t>
            </a:r>
            <a:endParaRPr lang="zh-CN" altLang="en-US" sz="2200" b="1" dirty="0"/>
          </a:p>
          <a:p>
            <a:pPr lvl="2"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/>
              <a:t>特别</a:t>
            </a:r>
            <a:r>
              <a:rPr lang="zh-CN" altLang="en-US" sz="2200" b="1" dirty="0">
                <a:solidFill>
                  <a:srgbClr val="FF0000"/>
                </a:solidFill>
              </a:rPr>
              <a:t>设置</a:t>
            </a:r>
            <a:r>
              <a:rPr lang="zh-CN" altLang="en-US" sz="2200" b="1" dirty="0"/>
              <a:t>一个不存放元素值的附加结点（称为</a:t>
            </a:r>
            <a:r>
              <a:rPr lang="zh-CN" altLang="en-US" sz="2200" b="1" dirty="0">
                <a:solidFill>
                  <a:srgbClr val="FF0000"/>
                </a:solidFill>
              </a:rPr>
              <a:t>头结点</a:t>
            </a:r>
            <a:r>
              <a:rPr lang="zh-CN" altLang="en-US" sz="2200" b="1" dirty="0"/>
              <a:t>），如上图所示：</a:t>
            </a:r>
            <a:endParaRPr lang="zh-CN" altLang="en-US" sz="2200" b="1" dirty="0"/>
          </a:p>
          <a:p>
            <a:pPr lvl="1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00FF"/>
                </a:solidFill>
              </a:rPr>
              <a:t>不做强调的情况下，后面的链队列均为此结构</a:t>
            </a:r>
            <a:r>
              <a:rPr lang="zh-CN" altLang="en-US" sz="2200" b="1" dirty="0"/>
              <a:t>。</a:t>
            </a:r>
            <a:endParaRPr lang="en-US" altLang="zh-CN" sz="2200" b="1" dirty="0"/>
          </a:p>
        </p:txBody>
      </p:sp>
      <p:sp>
        <p:nvSpPr>
          <p:cNvPr id="32772" name="椭圆 19459"/>
          <p:cNvSpPr>
            <a:spLocks noChangeArrowheads="1"/>
          </p:cNvSpPr>
          <p:nvPr/>
        </p:nvSpPr>
        <p:spPr bwMode="auto">
          <a:xfrm>
            <a:off x="5580063" y="3789363"/>
            <a:ext cx="2232025" cy="21605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9478" name="矩形 19477"/>
          <p:cNvSpPr>
            <a:spLocks noChangeArrowheads="1"/>
          </p:cNvSpPr>
          <p:nvPr/>
        </p:nvSpPr>
        <p:spPr bwMode="auto">
          <a:xfrm>
            <a:off x="7661552" y="3572693"/>
            <a:ext cx="64928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marL="436880" indent="-43688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a typeface="楷体_GB2312" pitchFamily="1" charset="-122"/>
              </a:rPr>
              <a:t>rear</a:t>
            </a:r>
            <a:endParaRPr lang="en-US" altLang="zh-CN" sz="2000" dirty="0">
              <a:solidFill>
                <a:srgbClr val="FF0000"/>
              </a:solidFill>
              <a:ea typeface="楷体_GB2312" pitchFamily="1" charset="-122"/>
            </a:endParaRPr>
          </a:p>
        </p:txBody>
      </p:sp>
      <p:sp>
        <p:nvSpPr>
          <p:cNvPr id="19479" name="直接连接符 19478"/>
          <p:cNvSpPr>
            <a:spLocks noChangeShapeType="1"/>
          </p:cNvSpPr>
          <p:nvPr/>
        </p:nvSpPr>
        <p:spPr bwMode="auto">
          <a:xfrm flipV="1">
            <a:off x="7877452" y="3283768"/>
            <a:ext cx="0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灯片编号占位符 1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6C0C8D8-733C-43AA-935D-FD462F786318}" type="slidenum">
              <a:rPr lang="zh-CN" altLang="en-US" dirty="0" smtClean="0">
                <a:solidFill>
                  <a:schemeClr val="bg1"/>
                </a:solidFill>
              </a:rPr>
            </a:fld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5" name="组合 67"/>
          <p:cNvGrpSpPr/>
          <p:nvPr/>
        </p:nvGrpSpPr>
        <p:grpSpPr>
          <a:xfrm>
            <a:off x="-1188640" y="94261"/>
            <a:ext cx="7317240" cy="698583"/>
            <a:chOff x="-747937" y="4179148"/>
            <a:chExt cx="7317240" cy="698583"/>
          </a:xfrm>
        </p:grpSpPr>
        <p:grpSp>
          <p:nvGrpSpPr>
            <p:cNvPr id="36" name="组合 106"/>
            <p:cNvGrpSpPr/>
            <p:nvPr/>
          </p:nvGrpSpPr>
          <p:grpSpPr>
            <a:xfrm>
              <a:off x="-747937" y="4179148"/>
              <a:ext cx="7317240" cy="698583"/>
              <a:chOff x="-757462" y="4179148"/>
              <a:chExt cx="7317240" cy="698583"/>
            </a:xfrm>
          </p:grpSpPr>
          <p:sp>
            <p:nvSpPr>
              <p:cNvPr id="38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TextBox 6"/>
              <p:cNvSpPr txBox="1">
                <a:spLocks noChangeArrowheads="1"/>
              </p:cNvSpPr>
              <p:nvPr/>
            </p:nvSpPr>
            <p:spPr bwMode="auto">
              <a:xfrm>
                <a:off x="-757462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4.3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链队列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37" name="图片 36" descr="无标题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03" y="1284059"/>
            <a:ext cx="327521" cy="43669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949945" y="2929161"/>
            <a:ext cx="1245791" cy="388034"/>
            <a:chOff x="830035" y="3020022"/>
            <a:chExt cx="1245791" cy="388034"/>
          </a:xfrm>
        </p:grpSpPr>
        <p:sp>
          <p:nvSpPr>
            <p:cNvPr id="54" name="矩形 10265"/>
            <p:cNvSpPr>
              <a:spLocks noChangeArrowheads="1"/>
            </p:cNvSpPr>
            <p:nvPr/>
          </p:nvSpPr>
          <p:spPr bwMode="auto">
            <a:xfrm>
              <a:off x="1702977" y="3039325"/>
              <a:ext cx="372849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830035" y="3020022"/>
              <a:ext cx="1223568" cy="388034"/>
              <a:chOff x="926171" y="3040912"/>
              <a:chExt cx="1223568" cy="388034"/>
            </a:xfrm>
          </p:grpSpPr>
          <p:sp>
            <p:nvSpPr>
              <p:cNvPr id="42" name="矩形 10253"/>
              <p:cNvSpPr>
                <a:spLocks noChangeArrowheads="1"/>
              </p:cNvSpPr>
              <p:nvPr/>
            </p:nvSpPr>
            <p:spPr bwMode="auto">
              <a:xfrm>
                <a:off x="1776890" y="3040912"/>
                <a:ext cx="372849" cy="360363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矩形 10266"/>
              <p:cNvSpPr>
                <a:spLocks noChangeArrowheads="1"/>
              </p:cNvSpPr>
              <p:nvPr/>
            </p:nvSpPr>
            <p:spPr bwMode="auto">
              <a:xfrm>
                <a:off x="926171" y="3068583"/>
                <a:ext cx="594588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marL="908050" indent="-43688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  <a:ea typeface="楷体_GB2312" pitchFamily="1" charset="-122"/>
                  </a:rPr>
                  <a:t>front</a:t>
                </a:r>
                <a:endParaRPr lang="en-US" altLang="zh-CN" sz="2000" dirty="0">
                  <a:solidFill>
                    <a:srgbClr val="FF0000"/>
                  </a:solidFill>
                  <a:ea typeface="楷体_GB2312" pitchFamily="1" charset="-122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075826" y="2838526"/>
            <a:ext cx="6146261" cy="431801"/>
            <a:chOff x="2075826" y="2967887"/>
            <a:chExt cx="6146261" cy="431801"/>
          </a:xfrm>
        </p:grpSpPr>
        <p:sp>
          <p:nvSpPr>
            <p:cNvPr id="56" name="直接连接符 10267"/>
            <p:cNvSpPr>
              <a:spLocks noChangeShapeType="1"/>
            </p:cNvSpPr>
            <p:nvPr/>
          </p:nvSpPr>
          <p:spPr bwMode="auto">
            <a:xfrm>
              <a:off x="2075826" y="3183787"/>
              <a:ext cx="520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596501" y="2967887"/>
              <a:ext cx="5625586" cy="431801"/>
              <a:chOff x="2596501" y="2967887"/>
              <a:chExt cx="5625586" cy="431801"/>
            </a:xfrm>
          </p:grpSpPr>
          <p:sp>
            <p:nvSpPr>
              <p:cNvPr id="44" name="矩形 43"/>
              <p:cNvSpPr/>
              <p:nvPr/>
            </p:nvSpPr>
            <p:spPr bwMode="auto">
              <a:xfrm>
                <a:off x="5649921" y="3039325"/>
                <a:ext cx="149468" cy="358775"/>
              </a:xfrm>
              <a:prstGeom prst="rect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altLang="x-non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5" name="矩形 10255"/>
              <p:cNvSpPr>
                <a:spLocks noChangeArrowheads="1"/>
              </p:cNvSpPr>
              <p:nvPr/>
            </p:nvSpPr>
            <p:spPr bwMode="auto">
              <a:xfrm>
                <a:off x="2672056" y="3039325"/>
                <a:ext cx="372849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 bwMode="auto">
              <a:xfrm>
                <a:off x="2596501" y="3039325"/>
                <a:ext cx="522317" cy="358775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i="1" dirty="0"/>
                  <a:t>a</a:t>
                </a:r>
                <a:r>
                  <a:rPr lang="en-US" altLang="zh-CN" baseline="-25000" noProof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1</a:t>
                </a:r>
                <a:endParaRPr lang="en-US" altLang="zh-CN" baseline="-25000" noProof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 bwMode="auto">
              <a:xfrm>
                <a:off x="3118818" y="3039325"/>
                <a:ext cx="149468" cy="358775"/>
              </a:xfrm>
              <a:prstGeom prst="rect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altLang="x-non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 bwMode="auto">
              <a:xfrm>
                <a:off x="3938429" y="3039325"/>
                <a:ext cx="520675" cy="358775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i="1" dirty="0"/>
                  <a:t>a</a:t>
                </a:r>
                <a:r>
                  <a:rPr lang="en-US" altLang="zh-CN" baseline="-25000" noProof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2</a:t>
                </a:r>
                <a:endParaRPr lang="en-US" altLang="zh-CN" baseline="-25000" noProof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 bwMode="auto">
              <a:xfrm>
                <a:off x="5204802" y="3039325"/>
                <a:ext cx="446762" cy="358775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i="1" dirty="0"/>
                  <a:t>a</a:t>
                </a:r>
                <a:r>
                  <a:rPr lang="en-US" altLang="zh-CN" baseline="-25000" noProof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3</a:t>
                </a:r>
                <a:endParaRPr lang="en-US" altLang="zh-CN" baseline="-25000" noProof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 bwMode="auto">
              <a:xfrm>
                <a:off x="7514167" y="3039325"/>
                <a:ext cx="522317" cy="358775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i="1" dirty="0"/>
                  <a:t>a</a:t>
                </a:r>
                <a:r>
                  <a:rPr lang="en-US" altLang="zh-CN" i="1" baseline="-25000" noProof="1">
                    <a:effectLst>
                      <a:outerShdw blurRad="38100" dist="38100" dir="2700000" algn="tl">
                        <a:srgbClr val="FFFFFF"/>
                      </a:outerShdw>
                    </a:effectLst>
                    <a:cs typeface="Times New Roman" panose="02020603050405020304" pitchFamily="18" charset="0"/>
                  </a:rPr>
                  <a:t>n</a:t>
                </a:r>
                <a:endParaRPr lang="en-US" altLang="zh-CN" i="1" baseline="-25000" noProof="1">
                  <a:effectLst>
                    <a:outerShdw blurRad="38100" dist="38100" dir="2700000" algn="tl">
                      <a:srgbClr val="FFFFFF"/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 bwMode="auto">
              <a:xfrm>
                <a:off x="6247794" y="2967887"/>
                <a:ext cx="744056" cy="358775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r>
                  <a:rPr lang="en-US" altLang="x-non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cs typeface="+mn-ea"/>
                  </a:rPr>
                  <a:t>……</a:t>
                </a:r>
                <a:endParaRPr lang="en-US" altLang="x-non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 bwMode="auto">
              <a:xfrm>
                <a:off x="4459104" y="3039325"/>
                <a:ext cx="149468" cy="358775"/>
              </a:xfrm>
              <a:prstGeom prst="rect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altLang="x-non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 bwMode="auto">
              <a:xfrm>
                <a:off x="8036484" y="3039325"/>
                <a:ext cx="185603" cy="358775"/>
              </a:xfrm>
              <a:prstGeom prst="rect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r>
                  <a:rPr lang="en-US" altLang="x-none" sz="1200" b="1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Times New Roman" panose="02020603050405020304" pitchFamily="18" charset="0"/>
                    <a:ea typeface="楷体_GB2312" pitchFamily="1" charset="-122"/>
                  </a:rPr>
                  <a:t> ∧</a:t>
                </a:r>
                <a:r>
                  <a:rPr lang="en-US" altLang="x-none" sz="2000" noProof="1">
                    <a:latin typeface="Times New Roman" panose="02020603050405020304" pitchFamily="18" charset="0"/>
                    <a:ea typeface="楷体_GB2312" pitchFamily="1" charset="-122"/>
                  </a:rPr>
                  <a:t> </a:t>
                </a:r>
                <a:endParaRPr lang="en-US" altLang="x-none" sz="2000" noProof="1"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57" name="直接连接符 10268"/>
              <p:cNvSpPr>
                <a:spLocks noChangeShapeType="1"/>
              </p:cNvSpPr>
              <p:nvPr/>
            </p:nvSpPr>
            <p:spPr bwMode="auto">
              <a:xfrm>
                <a:off x="3192731" y="3183787"/>
                <a:ext cx="744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直接连接符 10269"/>
              <p:cNvSpPr>
                <a:spLocks noChangeShapeType="1"/>
              </p:cNvSpPr>
              <p:nvPr/>
            </p:nvSpPr>
            <p:spPr bwMode="auto">
              <a:xfrm>
                <a:off x="4515262" y="3183787"/>
                <a:ext cx="6862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直接连接符 10270"/>
              <p:cNvSpPr>
                <a:spLocks noChangeShapeType="1"/>
              </p:cNvSpPr>
              <p:nvPr/>
            </p:nvSpPr>
            <p:spPr bwMode="auto">
              <a:xfrm>
                <a:off x="5727119" y="3183787"/>
                <a:ext cx="5206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直接连接符 10271"/>
              <p:cNvSpPr>
                <a:spLocks noChangeShapeType="1"/>
              </p:cNvSpPr>
              <p:nvPr/>
            </p:nvSpPr>
            <p:spPr bwMode="auto">
              <a:xfrm>
                <a:off x="6917936" y="3183787"/>
                <a:ext cx="59623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589927" y="2637551"/>
            <a:ext cx="1584326" cy="650875"/>
            <a:chOff x="719726" y="2752853"/>
            <a:chExt cx="1584326" cy="650875"/>
          </a:xfrm>
        </p:grpSpPr>
        <p:sp>
          <p:nvSpPr>
            <p:cNvPr id="19481" name="矩形 19480"/>
            <p:cNvSpPr/>
            <p:nvPr/>
          </p:nvSpPr>
          <p:spPr bwMode="auto">
            <a:xfrm>
              <a:off x="2159589" y="3044953"/>
              <a:ext cx="144463" cy="358775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altLang="x-none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grpSp>
          <p:nvGrpSpPr>
            <p:cNvPr id="32781" name="组合 19481"/>
            <p:cNvGrpSpPr/>
            <p:nvPr/>
          </p:nvGrpSpPr>
          <p:grpSpPr bwMode="auto">
            <a:xfrm>
              <a:off x="719726" y="2752853"/>
              <a:ext cx="1438275" cy="650875"/>
              <a:chOff x="0" y="-48"/>
              <a:chExt cx="906" cy="410"/>
            </a:xfrm>
          </p:grpSpPr>
          <p:sp>
            <p:nvSpPr>
              <p:cNvPr id="19483" name="矩形 19482"/>
              <p:cNvSpPr/>
              <p:nvPr/>
            </p:nvSpPr>
            <p:spPr>
              <a:xfrm>
                <a:off x="544" y="136"/>
                <a:ext cx="362" cy="226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noProof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/////</a:t>
                </a:r>
                <a:endParaRPr lang="zh-CN" altLang="zh-CN" noProof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2783" name="直接连接符 19483"/>
              <p:cNvSpPr>
                <a:spLocks noChangeShapeType="1"/>
              </p:cNvSpPr>
              <p:nvPr/>
            </p:nvSpPr>
            <p:spPr bwMode="auto">
              <a:xfrm>
                <a:off x="272" y="224"/>
                <a:ext cx="27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5" name="矩形 19485"/>
              <p:cNvSpPr>
                <a:spLocks noChangeArrowheads="1"/>
              </p:cNvSpPr>
              <p:nvPr/>
            </p:nvSpPr>
            <p:spPr bwMode="auto">
              <a:xfrm>
                <a:off x="159" y="134"/>
                <a:ext cx="181" cy="181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32786" name="矩形 19486"/>
              <p:cNvSpPr>
                <a:spLocks noChangeArrowheads="1"/>
              </p:cNvSpPr>
              <p:nvPr/>
            </p:nvSpPr>
            <p:spPr bwMode="auto">
              <a:xfrm>
                <a:off x="0" y="-48"/>
                <a:ext cx="409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marL="436880" indent="-43688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  <a:ea typeface="楷体_GB2312" pitchFamily="1" charset="-122"/>
                  </a:rPr>
                  <a:t>front</a:t>
                </a:r>
                <a:endParaRPr lang="en-US" altLang="zh-CN" sz="2000" dirty="0">
                  <a:solidFill>
                    <a:srgbClr val="FF0000"/>
                  </a:solidFill>
                  <a:ea typeface="楷体_GB2312" pitchFamily="1" charset="-122"/>
                </a:endParaRPr>
              </a:p>
            </p:txBody>
          </p:sp>
        </p:grp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  <p:bldP spid="194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0482"/>
          <p:cNvSpPr>
            <a:spLocks noGrp="1" noChangeArrowheads="1"/>
          </p:cNvSpPr>
          <p:nvPr>
            <p:ph idx="1"/>
          </p:nvPr>
        </p:nvSpPr>
        <p:spPr>
          <a:xfrm>
            <a:off x="457200" y="1052737"/>
            <a:ext cx="8229600" cy="504056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链队列类</a:t>
            </a:r>
            <a:r>
              <a:rPr lang="en-US" altLang="zh-CN" sz="2400" b="1" dirty="0">
                <a:solidFill>
                  <a:srgbClr val="FF0000"/>
                </a:solidFill>
              </a:rPr>
              <a:t>Queue</a:t>
            </a:r>
            <a:r>
              <a:rPr lang="zh-CN" altLang="en-US" sz="2400" b="1" dirty="0">
                <a:solidFill>
                  <a:srgbClr val="FF0000"/>
                </a:solidFill>
              </a:rPr>
              <a:t>的描述</a:t>
            </a:r>
            <a:r>
              <a:rPr lang="zh-CN" altLang="en-US" sz="2400" b="1" dirty="0"/>
              <a:t>如下：</a:t>
            </a:r>
            <a:endParaRPr lang="zh-CN" altLang="en-US" sz="2400" b="1" dirty="0"/>
          </a:p>
          <a:p>
            <a:pPr lvl="1" eaLnBrk="1" hangingPunct="1">
              <a:lnSpc>
                <a:spcPct val="80000"/>
              </a:lnSpc>
              <a:buClr>
                <a:srgbClr val="FF0000"/>
              </a:buClr>
            </a:pPr>
            <a:r>
              <a:rPr lang="zh-CN" altLang="en-US" sz="2000" b="1" dirty="0"/>
              <a:t>数据成员部分除了计数变量</a:t>
            </a:r>
            <a:r>
              <a:rPr lang="en-US" altLang="zh-CN" sz="2000" b="1" dirty="0"/>
              <a:t>count</a:t>
            </a:r>
            <a:r>
              <a:rPr lang="zh-CN" altLang="en-US" sz="2000" b="1" dirty="0"/>
              <a:t>外，增设了头、尾指针。</a:t>
            </a:r>
            <a:endParaRPr lang="zh-CN" altLang="en-US" sz="2000" b="1" dirty="0"/>
          </a:p>
          <a:p>
            <a:pPr lvl="1" eaLnBrk="1" hangingPunct="1">
              <a:lnSpc>
                <a:spcPct val="80000"/>
              </a:lnSpc>
              <a:buClr>
                <a:srgbClr val="FF0000"/>
              </a:buClr>
            </a:pPr>
            <a:r>
              <a:rPr lang="zh-CN" altLang="en-US" sz="2000" b="1" dirty="0"/>
              <a:t>函数成员中增设了析构函数。另外，判断满的函数可以不用。</a:t>
            </a: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b="1" dirty="0">
                <a:solidFill>
                  <a:srgbClr val="0000FF"/>
                </a:solidFill>
              </a:rPr>
              <a:t>class</a:t>
            </a:r>
            <a:r>
              <a:rPr lang="en-US" altLang="zh-CN" sz="2000" b="1" dirty="0"/>
              <a:t> Queue{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</a:t>
            </a:r>
            <a:r>
              <a:rPr lang="en-US" altLang="zh-CN" sz="2000" b="1" dirty="0">
                <a:solidFill>
                  <a:srgbClr val="0000FF"/>
                </a:solidFill>
              </a:rPr>
              <a:t>public</a:t>
            </a:r>
            <a:r>
              <a:rPr lang="en-US" altLang="zh-CN" sz="2000" b="1" dirty="0"/>
              <a:t>:     // </a:t>
            </a:r>
            <a:r>
              <a:rPr lang="zh-CN" altLang="en-US" sz="2000" b="1" dirty="0"/>
              <a:t>函数成员</a:t>
            </a: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Queue();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~Queue();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Bool </a:t>
            </a:r>
            <a:r>
              <a:rPr lang="en-US" altLang="zh-CN" sz="2000" b="1" dirty="0"/>
              <a:t>    Empty() </a:t>
            </a:r>
            <a:r>
              <a:rPr lang="en-US" altLang="zh-CN" sz="2000" b="1" dirty="0" err="1">
                <a:solidFill>
                  <a:srgbClr val="FF0000"/>
                </a:solidFill>
              </a:rPr>
              <a:t>const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Bool </a:t>
            </a:r>
            <a:r>
              <a:rPr lang="en-US" altLang="zh-CN" sz="2000" b="1" dirty="0"/>
              <a:t>     Full() </a:t>
            </a:r>
            <a:r>
              <a:rPr lang="en-US" altLang="zh-CN" sz="2000" b="1" dirty="0" err="1">
                <a:solidFill>
                  <a:srgbClr val="FF0000"/>
                </a:solidFill>
              </a:rPr>
              <a:t>const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</a:t>
            </a:r>
            <a:r>
              <a:rPr lang="en-US" altLang="zh-CN" sz="2000" b="1" dirty="0" err="1">
                <a:solidFill>
                  <a:srgbClr val="0000FF"/>
                </a:solidFill>
              </a:rPr>
              <a:t>error_code</a:t>
            </a:r>
            <a:r>
              <a:rPr lang="en-US" altLang="zh-CN" sz="2000" b="1" dirty="0"/>
              <a:t>     </a:t>
            </a:r>
            <a:r>
              <a:rPr lang="en-US" altLang="zh-CN" sz="2000" b="1" dirty="0" err="1"/>
              <a:t>Get_front</a:t>
            </a:r>
            <a:r>
              <a:rPr lang="en-US" altLang="zh-CN" sz="2000" b="1" dirty="0"/>
              <a:t>(</a:t>
            </a:r>
            <a:r>
              <a:rPr lang="en-US" altLang="zh-CN" sz="2000" b="1" dirty="0" err="1">
                <a:solidFill>
                  <a:srgbClr val="0000FF"/>
                </a:solidFill>
              </a:rPr>
              <a:t>elmenType</a:t>
            </a:r>
            <a:r>
              <a:rPr lang="en-US" altLang="zh-CN" sz="2000" b="1" dirty="0"/>
              <a:t> &amp;</a:t>
            </a:r>
            <a:r>
              <a:rPr lang="en-US" altLang="zh-CN" sz="2000" b="1" i="1" dirty="0"/>
              <a:t>x</a:t>
            </a:r>
            <a:r>
              <a:rPr lang="en-US" altLang="zh-CN" sz="2000" b="1" dirty="0"/>
              <a:t>) </a:t>
            </a:r>
            <a:r>
              <a:rPr lang="en-US" altLang="zh-CN" sz="2000" b="1" dirty="0" err="1">
                <a:solidFill>
                  <a:srgbClr val="FF0000"/>
                </a:solidFill>
              </a:rPr>
              <a:t>const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</a:t>
            </a:r>
            <a:r>
              <a:rPr lang="en-US" altLang="zh-CN" sz="2000" b="1" dirty="0" err="1">
                <a:solidFill>
                  <a:srgbClr val="0000FF"/>
                </a:solidFill>
              </a:rPr>
              <a:t>error_code</a:t>
            </a:r>
            <a:r>
              <a:rPr lang="en-US" altLang="zh-CN" sz="2000" b="1" dirty="0"/>
              <a:t>     Append(</a:t>
            </a:r>
            <a:r>
              <a:rPr lang="en-US" altLang="zh-CN" sz="2000" b="1" dirty="0" err="1">
                <a:solidFill>
                  <a:srgbClr val="FF0000"/>
                </a:solidFill>
              </a:rPr>
              <a:t>const</a:t>
            </a:r>
            <a:r>
              <a:rPr lang="en-US" altLang="zh-CN" sz="2000" b="1" dirty="0"/>
              <a:t> </a:t>
            </a:r>
            <a:r>
              <a:rPr lang="en-US" altLang="zh-CN" sz="2000" b="1" dirty="0" err="1">
                <a:solidFill>
                  <a:srgbClr val="0000FF"/>
                </a:solidFill>
              </a:rPr>
              <a:t>elemenType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x</a:t>
            </a:r>
            <a:r>
              <a:rPr lang="en-US" altLang="zh-CN" sz="2000" b="1" dirty="0"/>
              <a:t>);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</a:t>
            </a:r>
            <a:r>
              <a:rPr lang="en-US" altLang="zh-CN" sz="2000" b="1" dirty="0" err="1">
                <a:solidFill>
                  <a:srgbClr val="0000FF"/>
                </a:solidFill>
              </a:rPr>
              <a:t>error_code</a:t>
            </a:r>
            <a:r>
              <a:rPr lang="en-US" altLang="zh-CN" sz="2000" b="1" dirty="0"/>
              <a:t>     Serve();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</a:t>
            </a:r>
            <a:r>
              <a:rPr lang="en-US" altLang="zh-CN" sz="2000" b="1" dirty="0">
                <a:solidFill>
                  <a:srgbClr val="0000FF"/>
                </a:solidFill>
              </a:rPr>
              <a:t>private</a:t>
            </a:r>
            <a:r>
              <a:rPr lang="en-US" altLang="zh-CN" sz="2000" b="1" dirty="0"/>
              <a:t>:           // </a:t>
            </a:r>
            <a:r>
              <a:rPr lang="zh-CN" altLang="en-US" sz="2000" b="1" dirty="0"/>
              <a:t>数据成员</a:t>
            </a: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/>
              <a:t>     count;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node</a:t>
            </a:r>
            <a:r>
              <a:rPr lang="en-US" altLang="zh-CN" sz="2000" b="1" dirty="0"/>
              <a:t>  * front,  * rear;    </a:t>
            </a:r>
            <a:r>
              <a:rPr lang="zh-CN" altLang="en-US" sz="2000" b="1" dirty="0"/>
              <a:t>   </a:t>
            </a: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};</a:t>
            </a:r>
            <a:endParaRPr lang="zh-CN" altLang="en-US" sz="2000" b="1" dirty="0"/>
          </a:p>
        </p:txBody>
      </p:sp>
      <p:grpSp>
        <p:nvGrpSpPr>
          <p:cNvPr id="20484" name="组合 20483"/>
          <p:cNvGrpSpPr/>
          <p:nvPr/>
        </p:nvGrpSpPr>
        <p:grpSpPr bwMode="auto">
          <a:xfrm>
            <a:off x="5868144" y="2823622"/>
            <a:ext cx="2768600" cy="461362"/>
            <a:chOff x="0" y="0"/>
            <a:chExt cx="1744" cy="402"/>
          </a:xfrm>
        </p:grpSpPr>
        <p:sp>
          <p:nvSpPr>
            <p:cNvPr id="20485" name="矩形 20484"/>
            <p:cNvSpPr/>
            <p:nvPr/>
          </p:nvSpPr>
          <p:spPr>
            <a:xfrm>
              <a:off x="680" y="0"/>
              <a:ext cx="1064" cy="402"/>
            </a:xfrm>
            <a:prstGeom prst="rect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  <a:cs typeface="+mn-ea"/>
                </a:rPr>
                <a:t>新增的析构函数</a:t>
              </a:r>
              <a:endPara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3805" name="直接连接符 20485"/>
            <p:cNvSpPr>
              <a:spLocks noChangeShapeType="1"/>
            </p:cNvSpPr>
            <p:nvPr/>
          </p:nvSpPr>
          <p:spPr bwMode="auto">
            <a:xfrm>
              <a:off x="0" y="181"/>
              <a:ext cx="68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87" name="组合 20486"/>
          <p:cNvGrpSpPr/>
          <p:nvPr/>
        </p:nvGrpSpPr>
        <p:grpSpPr bwMode="auto">
          <a:xfrm>
            <a:off x="1259632" y="2598412"/>
            <a:ext cx="5312680" cy="2126732"/>
            <a:chOff x="0" y="0"/>
            <a:chExt cx="3266" cy="1360"/>
          </a:xfrm>
        </p:grpSpPr>
        <p:sp>
          <p:nvSpPr>
            <p:cNvPr id="33799" name="矩形 20487"/>
            <p:cNvSpPr>
              <a:spLocks noChangeArrowheads="1"/>
            </p:cNvSpPr>
            <p:nvPr/>
          </p:nvSpPr>
          <p:spPr bwMode="auto">
            <a:xfrm>
              <a:off x="0" y="0"/>
              <a:ext cx="3266" cy="136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3800" name="矩形 20488"/>
            <p:cNvSpPr>
              <a:spLocks noChangeArrowheads="1"/>
            </p:cNvSpPr>
            <p:nvPr/>
          </p:nvSpPr>
          <p:spPr bwMode="auto">
            <a:xfrm>
              <a:off x="136" y="181"/>
              <a:ext cx="2994" cy="20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</p:grpSp>
      <p:sp>
        <p:nvSpPr>
          <p:cNvPr id="20492" name="灯片编号占位符 1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B387B45-2442-4476-AF99-9B45AC8A03F7}" type="slidenum">
              <a:rPr lang="zh-CN" altLang="en-US" dirty="0" smtClean="0">
                <a:solidFill>
                  <a:schemeClr val="bg1"/>
                </a:solidFill>
              </a:rPr>
            </a:fld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5" name="组合 67"/>
          <p:cNvGrpSpPr/>
          <p:nvPr/>
        </p:nvGrpSpPr>
        <p:grpSpPr>
          <a:xfrm>
            <a:off x="-1188640" y="94261"/>
            <a:ext cx="7317240" cy="698583"/>
            <a:chOff x="-747937" y="4179148"/>
            <a:chExt cx="7317240" cy="698583"/>
          </a:xfrm>
        </p:grpSpPr>
        <p:grpSp>
          <p:nvGrpSpPr>
            <p:cNvPr id="16" name="组合 106"/>
            <p:cNvGrpSpPr/>
            <p:nvPr/>
          </p:nvGrpSpPr>
          <p:grpSpPr>
            <a:xfrm>
              <a:off x="-747937" y="4179148"/>
              <a:ext cx="7317240" cy="698583"/>
              <a:chOff x="-757462" y="4179148"/>
              <a:chExt cx="7317240" cy="698583"/>
            </a:xfrm>
          </p:grpSpPr>
          <p:sp>
            <p:nvSpPr>
              <p:cNvPr id="18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TextBox 6"/>
              <p:cNvSpPr txBox="1">
                <a:spLocks noChangeArrowheads="1"/>
              </p:cNvSpPr>
              <p:nvPr/>
            </p:nvSpPr>
            <p:spPr bwMode="auto">
              <a:xfrm>
                <a:off x="-757462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4.3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链队列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7" name="图片 16" descr="无标题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4097"/>
          <p:cNvSpPr>
            <a:spLocks noGrp="1" noChangeArrowheads="1"/>
          </p:cNvSpPr>
          <p:nvPr>
            <p:ph type="title"/>
          </p:nvPr>
        </p:nvSpPr>
        <p:spPr>
          <a:xfrm>
            <a:off x="395536" y="124266"/>
            <a:ext cx="8928992" cy="66093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/>
              <a:t>第</a:t>
            </a:r>
            <a:r>
              <a:rPr lang="en-US" altLang="zh-CN" b="1" dirty="0"/>
              <a:t>4</a:t>
            </a:r>
            <a:r>
              <a:rPr lang="zh-CN" altLang="en-US" dirty="0"/>
              <a:t>章 链栈与链队列</a:t>
            </a:r>
            <a:endParaRPr lang="zh-CN" altLang="en-US" sz="3100" b="1" dirty="0"/>
          </a:p>
        </p:txBody>
      </p:sp>
      <p:grpSp>
        <p:nvGrpSpPr>
          <p:cNvPr id="5" name="组合 107"/>
          <p:cNvGrpSpPr/>
          <p:nvPr/>
        </p:nvGrpSpPr>
        <p:grpSpPr>
          <a:xfrm>
            <a:off x="971600" y="4581128"/>
            <a:ext cx="4011296" cy="684275"/>
            <a:chOff x="939802" y="5062184"/>
            <a:chExt cx="4011296" cy="684275"/>
          </a:xfrm>
        </p:grpSpPr>
        <p:grpSp>
          <p:nvGrpSpPr>
            <p:cNvPr id="6" name="组合 33"/>
            <p:cNvGrpSpPr/>
            <p:nvPr/>
          </p:nvGrpSpPr>
          <p:grpSpPr>
            <a:xfrm>
              <a:off x="939802" y="5098728"/>
              <a:ext cx="813499" cy="647731"/>
              <a:chOff x="6068613" y="2138334"/>
              <a:chExt cx="412166" cy="348468"/>
            </a:xfrm>
          </p:grpSpPr>
          <p:sp>
            <p:nvSpPr>
              <p:cNvPr id="8" name="Freeform 5"/>
              <p:cNvSpPr/>
              <p:nvPr/>
            </p:nvSpPr>
            <p:spPr bwMode="auto">
              <a:xfrm>
                <a:off x="6068613" y="2138334"/>
                <a:ext cx="412166" cy="34846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KSO_Shape"/>
              <p:cNvSpPr/>
              <p:nvPr/>
            </p:nvSpPr>
            <p:spPr bwMode="auto">
              <a:xfrm>
                <a:off x="6173883" y="2206208"/>
                <a:ext cx="232088" cy="197274"/>
              </a:xfrm>
              <a:custGeom>
                <a:avLst/>
                <a:gdLst>
                  <a:gd name="T0" fmla="*/ 1221908 w 2276475"/>
                  <a:gd name="T1" fmla="*/ 1328927 h 1936751"/>
                  <a:gd name="T2" fmla="*/ 1196654 w 2276475"/>
                  <a:gd name="T3" fmla="*/ 1388292 h 1936751"/>
                  <a:gd name="T4" fmla="*/ 691864 w 2276475"/>
                  <a:gd name="T5" fmla="*/ 1376845 h 1936751"/>
                  <a:gd name="T6" fmla="*/ 695585 w 2276475"/>
                  <a:gd name="T7" fmla="*/ 1314285 h 1936751"/>
                  <a:gd name="T8" fmla="*/ 1104489 w 2276475"/>
                  <a:gd name="T9" fmla="*/ 1115137 h 1936751"/>
                  <a:gd name="T10" fmla="*/ 1117497 w 2276475"/>
                  <a:gd name="T11" fmla="*/ 1168850 h 1936751"/>
                  <a:gd name="T12" fmla="*/ 811396 w 2276475"/>
                  <a:gd name="T13" fmla="*/ 1188695 h 1936751"/>
                  <a:gd name="T14" fmla="*/ 783254 w 2276475"/>
                  <a:gd name="T15" fmla="*/ 1141068 h 1936751"/>
                  <a:gd name="T16" fmla="*/ 309026 w 2276475"/>
                  <a:gd name="T17" fmla="*/ 898551 h 1936751"/>
                  <a:gd name="T18" fmla="*/ 798665 w 2276475"/>
                  <a:gd name="T19" fmla="*/ 935449 h 1936751"/>
                  <a:gd name="T20" fmla="*/ 759855 w 2276475"/>
                  <a:gd name="T21" fmla="*/ 989335 h 1936751"/>
                  <a:gd name="T22" fmla="*/ 259317 w 2276475"/>
                  <a:gd name="T23" fmla="*/ 967303 h 1936751"/>
                  <a:gd name="T24" fmla="*/ 277393 w 2276475"/>
                  <a:gd name="T25" fmla="*/ 906514 h 1936751"/>
                  <a:gd name="T26" fmla="*/ 1086287 w 2276475"/>
                  <a:gd name="T27" fmla="*/ 817903 h 1936751"/>
                  <a:gd name="T28" fmla="*/ 1028372 w 2276475"/>
                  <a:gd name="T29" fmla="*/ 919230 h 1936751"/>
                  <a:gd name="T30" fmla="*/ 999280 w 2276475"/>
                  <a:gd name="T31" fmla="*/ 917630 h 1936751"/>
                  <a:gd name="T32" fmla="*/ 289574 w 2276475"/>
                  <a:gd name="T33" fmla="*/ 706099 h 1936751"/>
                  <a:gd name="T34" fmla="*/ 590631 w 2276475"/>
                  <a:gd name="T35" fmla="*/ 735033 h 1936751"/>
                  <a:gd name="T36" fmla="*/ 567535 w 2276475"/>
                  <a:gd name="T37" fmla="*/ 784938 h 1936751"/>
                  <a:gd name="T38" fmla="*/ 259309 w 2276475"/>
                  <a:gd name="T39" fmla="*/ 770073 h 1936751"/>
                  <a:gd name="T40" fmla="*/ 267273 w 2276475"/>
                  <a:gd name="T41" fmla="*/ 715124 h 1936751"/>
                  <a:gd name="T42" fmla="*/ 836933 w 2276475"/>
                  <a:gd name="T43" fmla="*/ 505684 h 1936751"/>
                  <a:gd name="T44" fmla="*/ 846494 w 2276475"/>
                  <a:gd name="T45" fmla="*/ 574170 h 1936751"/>
                  <a:gd name="T46" fmla="*/ 268069 w 2276475"/>
                  <a:gd name="T47" fmla="*/ 592752 h 1936751"/>
                  <a:gd name="T48" fmla="*/ 238855 w 2276475"/>
                  <a:gd name="T49" fmla="*/ 530105 h 1936751"/>
                  <a:gd name="T50" fmla="*/ 1467818 w 2276475"/>
                  <a:gd name="T51" fmla="*/ 344025 h 1936751"/>
                  <a:gd name="T52" fmla="*/ 1566759 w 2276475"/>
                  <a:gd name="T53" fmla="*/ 428438 h 1936751"/>
                  <a:gd name="T54" fmla="*/ 1578461 w 2276475"/>
                  <a:gd name="T55" fmla="*/ 479936 h 1936751"/>
                  <a:gd name="T56" fmla="*/ 1197862 w 2276475"/>
                  <a:gd name="T57" fmla="*/ 846789 h 1936751"/>
                  <a:gd name="T58" fmla="*/ 1138817 w 2276475"/>
                  <a:gd name="T59" fmla="*/ 842806 h 1936751"/>
                  <a:gd name="T60" fmla="*/ 1093869 w 2276475"/>
                  <a:gd name="T61" fmla="*/ 799538 h 1936751"/>
                  <a:gd name="T62" fmla="*/ 1075782 w 2276475"/>
                  <a:gd name="T63" fmla="*/ 737423 h 1936751"/>
                  <a:gd name="T64" fmla="*/ 1456382 w 2276475"/>
                  <a:gd name="T65" fmla="*/ 344821 h 1936751"/>
                  <a:gd name="T66" fmla="*/ 199469 w 2276475"/>
                  <a:gd name="T67" fmla="*/ 367345 h 1936751"/>
                  <a:gd name="T68" fmla="*/ 114475 w 2276475"/>
                  <a:gd name="T69" fmla="*/ 448541 h 1936751"/>
                  <a:gd name="T70" fmla="*/ 103321 w 2276475"/>
                  <a:gd name="T71" fmla="*/ 1407238 h 1936751"/>
                  <a:gd name="T72" fmla="*/ 171315 w 2276475"/>
                  <a:gd name="T73" fmla="*/ 1503559 h 1936751"/>
                  <a:gd name="T74" fmla="*/ 1382734 w 2276475"/>
                  <a:gd name="T75" fmla="*/ 1530890 h 1936751"/>
                  <a:gd name="T76" fmla="*/ 1488975 w 2276475"/>
                  <a:gd name="T77" fmla="*/ 1477289 h 1936751"/>
                  <a:gd name="T78" fmla="*/ 1531737 w 2276475"/>
                  <a:gd name="T79" fmla="*/ 1365845 h 1936751"/>
                  <a:gd name="T80" fmla="*/ 1605841 w 2276475"/>
                  <a:gd name="T81" fmla="*/ 1539381 h 1936751"/>
                  <a:gd name="T82" fmla="*/ 1513146 w 2276475"/>
                  <a:gd name="T83" fmla="*/ 1611821 h 1936751"/>
                  <a:gd name="T84" fmla="*/ 101461 w 2276475"/>
                  <a:gd name="T85" fmla="*/ 1605982 h 1936751"/>
                  <a:gd name="T86" fmla="*/ 16468 w 2276475"/>
                  <a:gd name="T87" fmla="*/ 1525317 h 1936751"/>
                  <a:gd name="T88" fmla="*/ 5312 w 2276475"/>
                  <a:gd name="T89" fmla="*/ 391226 h 1936751"/>
                  <a:gd name="T90" fmla="*/ 73307 w 2276475"/>
                  <a:gd name="T91" fmla="*/ 295170 h 1936751"/>
                  <a:gd name="T92" fmla="*/ 1746529 w 2276475"/>
                  <a:gd name="T93" fmla="*/ 88926 h 1936751"/>
                  <a:gd name="T94" fmla="*/ 1805153 w 2276475"/>
                  <a:gd name="T95" fmla="*/ 114614 h 1936751"/>
                  <a:gd name="T96" fmla="*/ 1838312 w 2276475"/>
                  <a:gd name="T97" fmla="*/ 176846 h 1936751"/>
                  <a:gd name="T98" fmla="*/ 1821600 w 2276475"/>
                  <a:gd name="T99" fmla="*/ 237490 h 1936751"/>
                  <a:gd name="T100" fmla="*/ 1620792 w 2276475"/>
                  <a:gd name="T101" fmla="*/ 421806 h 1936751"/>
                  <a:gd name="T102" fmla="*/ 1543068 w 2276475"/>
                  <a:gd name="T103" fmla="*/ 339447 h 1936751"/>
                  <a:gd name="T104" fmla="*/ 1506460 w 2276475"/>
                  <a:gd name="T105" fmla="*/ 289925 h 1936751"/>
                  <a:gd name="T106" fmla="*/ 1716818 w 2276475"/>
                  <a:gd name="T107" fmla="*/ 92634 h 1936751"/>
                  <a:gd name="T108" fmla="*/ 1893521 w 2276475"/>
                  <a:gd name="T109" fmla="*/ 35131 h 1936751"/>
                  <a:gd name="T110" fmla="*/ 1889783 w 2276475"/>
                  <a:gd name="T111" fmla="*/ 106078 h 1936751"/>
                  <a:gd name="T112" fmla="*/ 1844400 w 2276475"/>
                  <a:gd name="T113" fmla="*/ 105545 h 1936751"/>
                  <a:gd name="T114" fmla="*/ 1793944 w 2276475"/>
                  <a:gd name="T115" fmla="*/ 59669 h 1936751"/>
                  <a:gd name="T116" fmla="*/ 1847069 w 2276475"/>
                  <a:gd name="T117" fmla="*/ 16194 h 1936751"/>
                  <a:gd name="T118" fmla="*/ 1697756 w 2276475"/>
                  <a:gd name="T119" fmla="*/ 22017 h 1936751"/>
                  <a:gd name="T120" fmla="*/ 1364698 w 2276475"/>
                  <a:gd name="T121" fmla="*/ 383050 h 1936751"/>
                  <a:gd name="T122" fmla="*/ 1317840 w 2276475"/>
                  <a:gd name="T123" fmla="*/ 375887 h 1936751"/>
                  <a:gd name="T124" fmla="*/ 1320237 w 2276475"/>
                  <a:gd name="T125" fmla="*/ 329200 h 193675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276475" h="1936751">
                    <a:moveTo>
                      <a:pt x="872202" y="1555750"/>
                    </a:moveTo>
                    <a:lnTo>
                      <a:pt x="879190" y="1555750"/>
                    </a:lnTo>
                    <a:lnTo>
                      <a:pt x="1397284" y="1555750"/>
                    </a:lnTo>
                    <a:lnTo>
                      <a:pt x="1404272" y="1555750"/>
                    </a:lnTo>
                    <a:lnTo>
                      <a:pt x="1410943" y="1557024"/>
                    </a:lnTo>
                    <a:lnTo>
                      <a:pt x="1417614" y="1557979"/>
                    </a:lnTo>
                    <a:lnTo>
                      <a:pt x="1423649" y="1560208"/>
                    </a:lnTo>
                    <a:lnTo>
                      <a:pt x="1430002" y="1562437"/>
                    </a:lnTo>
                    <a:lnTo>
                      <a:pt x="1435403" y="1565303"/>
                    </a:lnTo>
                    <a:lnTo>
                      <a:pt x="1440485" y="1568168"/>
                    </a:lnTo>
                    <a:lnTo>
                      <a:pt x="1445567" y="1571989"/>
                    </a:lnTo>
                    <a:lnTo>
                      <a:pt x="1450015" y="1576128"/>
                    </a:lnTo>
                    <a:lnTo>
                      <a:pt x="1453509" y="1580268"/>
                    </a:lnTo>
                    <a:lnTo>
                      <a:pt x="1457321" y="1584726"/>
                    </a:lnTo>
                    <a:lnTo>
                      <a:pt x="1460180" y="1589502"/>
                    </a:lnTo>
                    <a:lnTo>
                      <a:pt x="1462403" y="1594915"/>
                    </a:lnTo>
                    <a:lnTo>
                      <a:pt x="1463674" y="1600009"/>
                    </a:lnTo>
                    <a:lnTo>
                      <a:pt x="1464944" y="1605741"/>
                    </a:lnTo>
                    <a:lnTo>
                      <a:pt x="1465262" y="1611472"/>
                    </a:lnTo>
                    <a:lnTo>
                      <a:pt x="1464944" y="1617203"/>
                    </a:lnTo>
                    <a:lnTo>
                      <a:pt x="1463674" y="1622935"/>
                    </a:lnTo>
                    <a:lnTo>
                      <a:pt x="1462403" y="1628029"/>
                    </a:lnTo>
                    <a:lnTo>
                      <a:pt x="1460180" y="1633124"/>
                    </a:lnTo>
                    <a:lnTo>
                      <a:pt x="1457321" y="1638218"/>
                    </a:lnTo>
                    <a:lnTo>
                      <a:pt x="1453509" y="1642358"/>
                    </a:lnTo>
                    <a:lnTo>
                      <a:pt x="1450015" y="1646815"/>
                    </a:lnTo>
                    <a:lnTo>
                      <a:pt x="1445567" y="1650955"/>
                    </a:lnTo>
                    <a:lnTo>
                      <a:pt x="1440485" y="1654457"/>
                    </a:lnTo>
                    <a:lnTo>
                      <a:pt x="1435403" y="1657641"/>
                    </a:lnTo>
                    <a:lnTo>
                      <a:pt x="1430002" y="1660507"/>
                    </a:lnTo>
                    <a:lnTo>
                      <a:pt x="1423649" y="1662736"/>
                    </a:lnTo>
                    <a:lnTo>
                      <a:pt x="1417614" y="1664328"/>
                    </a:lnTo>
                    <a:lnTo>
                      <a:pt x="1410943" y="1665920"/>
                    </a:lnTo>
                    <a:lnTo>
                      <a:pt x="1404272" y="1666875"/>
                    </a:lnTo>
                    <a:lnTo>
                      <a:pt x="1397284" y="1666875"/>
                    </a:lnTo>
                    <a:lnTo>
                      <a:pt x="879190" y="1666875"/>
                    </a:lnTo>
                    <a:lnTo>
                      <a:pt x="872202" y="1666875"/>
                    </a:lnTo>
                    <a:lnTo>
                      <a:pt x="865531" y="1665920"/>
                    </a:lnTo>
                    <a:lnTo>
                      <a:pt x="858860" y="1664328"/>
                    </a:lnTo>
                    <a:lnTo>
                      <a:pt x="852507" y="1662736"/>
                    </a:lnTo>
                    <a:lnTo>
                      <a:pt x="846790" y="1660507"/>
                    </a:lnTo>
                    <a:lnTo>
                      <a:pt x="841389" y="1657641"/>
                    </a:lnTo>
                    <a:lnTo>
                      <a:pt x="835989" y="1654139"/>
                    </a:lnTo>
                    <a:lnTo>
                      <a:pt x="831224" y="1650955"/>
                    </a:lnTo>
                    <a:lnTo>
                      <a:pt x="826777" y="1646815"/>
                    </a:lnTo>
                    <a:lnTo>
                      <a:pt x="822648" y="1642358"/>
                    </a:lnTo>
                    <a:lnTo>
                      <a:pt x="819471" y="1637900"/>
                    </a:lnTo>
                    <a:lnTo>
                      <a:pt x="816612" y="1633124"/>
                    </a:lnTo>
                    <a:lnTo>
                      <a:pt x="814389" y="1628029"/>
                    </a:lnTo>
                    <a:lnTo>
                      <a:pt x="812483" y="1622935"/>
                    </a:lnTo>
                    <a:lnTo>
                      <a:pt x="811530" y="1617203"/>
                    </a:lnTo>
                    <a:lnTo>
                      <a:pt x="811212" y="1611472"/>
                    </a:lnTo>
                    <a:lnTo>
                      <a:pt x="811530" y="1605741"/>
                    </a:lnTo>
                    <a:lnTo>
                      <a:pt x="812483" y="1600009"/>
                    </a:lnTo>
                    <a:lnTo>
                      <a:pt x="814389" y="1594915"/>
                    </a:lnTo>
                    <a:lnTo>
                      <a:pt x="816612" y="1589820"/>
                    </a:lnTo>
                    <a:lnTo>
                      <a:pt x="819471" y="1584726"/>
                    </a:lnTo>
                    <a:lnTo>
                      <a:pt x="822648" y="1580268"/>
                    </a:lnTo>
                    <a:lnTo>
                      <a:pt x="826777" y="1576128"/>
                    </a:lnTo>
                    <a:lnTo>
                      <a:pt x="831224" y="1571989"/>
                    </a:lnTo>
                    <a:lnTo>
                      <a:pt x="835989" y="1568168"/>
                    </a:lnTo>
                    <a:lnTo>
                      <a:pt x="841389" y="1565303"/>
                    </a:lnTo>
                    <a:lnTo>
                      <a:pt x="846790" y="1562437"/>
                    </a:lnTo>
                    <a:lnTo>
                      <a:pt x="852507" y="1560208"/>
                    </a:lnTo>
                    <a:lnTo>
                      <a:pt x="858860" y="1558298"/>
                    </a:lnTo>
                    <a:lnTo>
                      <a:pt x="865531" y="1557024"/>
                    </a:lnTo>
                    <a:lnTo>
                      <a:pt x="872202" y="1555750"/>
                    </a:lnTo>
                    <a:close/>
                    <a:moveTo>
                      <a:pt x="984211" y="1325563"/>
                    </a:moveTo>
                    <a:lnTo>
                      <a:pt x="1292263" y="1325563"/>
                    </a:lnTo>
                    <a:lnTo>
                      <a:pt x="1297339" y="1325880"/>
                    </a:lnTo>
                    <a:lnTo>
                      <a:pt x="1302415" y="1326513"/>
                    </a:lnTo>
                    <a:lnTo>
                      <a:pt x="1307174" y="1327779"/>
                    </a:lnTo>
                    <a:lnTo>
                      <a:pt x="1311615" y="1329361"/>
                    </a:lnTo>
                    <a:lnTo>
                      <a:pt x="1315740" y="1331260"/>
                    </a:lnTo>
                    <a:lnTo>
                      <a:pt x="1319864" y="1333792"/>
                    </a:lnTo>
                    <a:lnTo>
                      <a:pt x="1323671" y="1336640"/>
                    </a:lnTo>
                    <a:lnTo>
                      <a:pt x="1327161" y="1340121"/>
                    </a:lnTo>
                    <a:lnTo>
                      <a:pt x="1330333" y="1343286"/>
                    </a:lnTo>
                    <a:lnTo>
                      <a:pt x="1332871" y="1347400"/>
                    </a:lnTo>
                    <a:lnTo>
                      <a:pt x="1335409" y="1351198"/>
                    </a:lnTo>
                    <a:lnTo>
                      <a:pt x="1337630" y="1355629"/>
                    </a:lnTo>
                    <a:lnTo>
                      <a:pt x="1339216" y="1360059"/>
                    </a:lnTo>
                    <a:lnTo>
                      <a:pt x="1340485" y="1364807"/>
                    </a:lnTo>
                    <a:lnTo>
                      <a:pt x="1341437" y="1369870"/>
                    </a:lnTo>
                    <a:lnTo>
                      <a:pt x="1341437" y="1374934"/>
                    </a:lnTo>
                    <a:lnTo>
                      <a:pt x="1341437" y="1379681"/>
                    </a:lnTo>
                    <a:lnTo>
                      <a:pt x="1340485" y="1384745"/>
                    </a:lnTo>
                    <a:lnTo>
                      <a:pt x="1339216" y="1389492"/>
                    </a:lnTo>
                    <a:lnTo>
                      <a:pt x="1337630" y="1393923"/>
                    </a:lnTo>
                    <a:lnTo>
                      <a:pt x="1335409" y="1398037"/>
                    </a:lnTo>
                    <a:lnTo>
                      <a:pt x="1332871" y="1402151"/>
                    </a:lnTo>
                    <a:lnTo>
                      <a:pt x="1330016" y="1405632"/>
                    </a:lnTo>
                    <a:lnTo>
                      <a:pt x="1327161" y="1409430"/>
                    </a:lnTo>
                    <a:lnTo>
                      <a:pt x="1323671" y="1412595"/>
                    </a:lnTo>
                    <a:lnTo>
                      <a:pt x="1319864" y="1415443"/>
                    </a:lnTo>
                    <a:lnTo>
                      <a:pt x="1315740" y="1417659"/>
                    </a:lnTo>
                    <a:lnTo>
                      <a:pt x="1311615" y="1419874"/>
                    </a:lnTo>
                    <a:lnTo>
                      <a:pt x="1306857" y="1421773"/>
                    </a:lnTo>
                    <a:lnTo>
                      <a:pt x="1302415" y="1422722"/>
                    </a:lnTo>
                    <a:lnTo>
                      <a:pt x="1297339" y="1423672"/>
                    </a:lnTo>
                    <a:lnTo>
                      <a:pt x="1292263" y="1423988"/>
                    </a:lnTo>
                    <a:lnTo>
                      <a:pt x="984211" y="1423988"/>
                    </a:lnTo>
                    <a:lnTo>
                      <a:pt x="979453" y="1423672"/>
                    </a:lnTo>
                    <a:lnTo>
                      <a:pt x="974377" y="1422722"/>
                    </a:lnTo>
                    <a:lnTo>
                      <a:pt x="969618" y="1421773"/>
                    </a:lnTo>
                    <a:lnTo>
                      <a:pt x="965176" y="1419874"/>
                    </a:lnTo>
                    <a:lnTo>
                      <a:pt x="960735" y="1417659"/>
                    </a:lnTo>
                    <a:lnTo>
                      <a:pt x="956928" y="1415443"/>
                    </a:lnTo>
                    <a:lnTo>
                      <a:pt x="952803" y="1412595"/>
                    </a:lnTo>
                    <a:lnTo>
                      <a:pt x="949631" y="1409430"/>
                    </a:lnTo>
                    <a:lnTo>
                      <a:pt x="946141" y="1405632"/>
                    </a:lnTo>
                    <a:lnTo>
                      <a:pt x="943286" y="1402151"/>
                    </a:lnTo>
                    <a:lnTo>
                      <a:pt x="941065" y="1398037"/>
                    </a:lnTo>
                    <a:lnTo>
                      <a:pt x="938844" y="1393923"/>
                    </a:lnTo>
                    <a:lnTo>
                      <a:pt x="937258" y="1389492"/>
                    </a:lnTo>
                    <a:lnTo>
                      <a:pt x="935989" y="1384745"/>
                    </a:lnTo>
                    <a:lnTo>
                      <a:pt x="935355" y="1379681"/>
                    </a:lnTo>
                    <a:lnTo>
                      <a:pt x="935037" y="1374934"/>
                    </a:lnTo>
                    <a:lnTo>
                      <a:pt x="935355" y="1369870"/>
                    </a:lnTo>
                    <a:lnTo>
                      <a:pt x="935989" y="1364807"/>
                    </a:lnTo>
                    <a:lnTo>
                      <a:pt x="937258" y="1360059"/>
                    </a:lnTo>
                    <a:lnTo>
                      <a:pt x="938844" y="1355629"/>
                    </a:lnTo>
                    <a:lnTo>
                      <a:pt x="940748" y="1351198"/>
                    </a:lnTo>
                    <a:lnTo>
                      <a:pt x="943286" y="1347400"/>
                    </a:lnTo>
                    <a:lnTo>
                      <a:pt x="946141" y="1343286"/>
                    </a:lnTo>
                    <a:lnTo>
                      <a:pt x="949631" y="1340121"/>
                    </a:lnTo>
                    <a:lnTo>
                      <a:pt x="952803" y="1336640"/>
                    </a:lnTo>
                    <a:lnTo>
                      <a:pt x="956928" y="1333792"/>
                    </a:lnTo>
                    <a:lnTo>
                      <a:pt x="960735" y="1331260"/>
                    </a:lnTo>
                    <a:lnTo>
                      <a:pt x="965176" y="1329361"/>
                    </a:lnTo>
                    <a:lnTo>
                      <a:pt x="969618" y="1327779"/>
                    </a:lnTo>
                    <a:lnTo>
                      <a:pt x="974377" y="1326513"/>
                    </a:lnTo>
                    <a:lnTo>
                      <a:pt x="979453" y="1325880"/>
                    </a:lnTo>
                    <a:lnTo>
                      <a:pt x="984211" y="1325563"/>
                    </a:lnTo>
                    <a:close/>
                    <a:moveTo>
                      <a:pt x="369286" y="1074738"/>
                    </a:moveTo>
                    <a:lnTo>
                      <a:pt x="887697" y="1074738"/>
                    </a:lnTo>
                    <a:lnTo>
                      <a:pt x="894368" y="1075056"/>
                    </a:lnTo>
                    <a:lnTo>
                      <a:pt x="901356" y="1076008"/>
                    </a:lnTo>
                    <a:lnTo>
                      <a:pt x="908027" y="1077278"/>
                    </a:lnTo>
                    <a:lnTo>
                      <a:pt x="914063" y="1079183"/>
                    </a:lnTo>
                    <a:lnTo>
                      <a:pt x="920098" y="1081406"/>
                    </a:lnTo>
                    <a:lnTo>
                      <a:pt x="925816" y="1084263"/>
                    </a:lnTo>
                    <a:lnTo>
                      <a:pt x="930898" y="1087438"/>
                    </a:lnTo>
                    <a:lnTo>
                      <a:pt x="935663" y="1090931"/>
                    </a:lnTo>
                    <a:lnTo>
                      <a:pt x="940110" y="1094741"/>
                    </a:lnTo>
                    <a:lnTo>
                      <a:pt x="944240" y="1099186"/>
                    </a:lnTo>
                    <a:lnTo>
                      <a:pt x="947416" y="1103948"/>
                    </a:lnTo>
                    <a:lnTo>
                      <a:pt x="950275" y="1108711"/>
                    </a:lnTo>
                    <a:lnTo>
                      <a:pt x="952499" y="1113791"/>
                    </a:lnTo>
                    <a:lnTo>
                      <a:pt x="954405" y="1118871"/>
                    </a:lnTo>
                    <a:lnTo>
                      <a:pt x="955358" y="1124903"/>
                    </a:lnTo>
                    <a:lnTo>
                      <a:pt x="955675" y="1130301"/>
                    </a:lnTo>
                    <a:lnTo>
                      <a:pt x="955358" y="1136016"/>
                    </a:lnTo>
                    <a:lnTo>
                      <a:pt x="954405" y="1141413"/>
                    </a:lnTo>
                    <a:lnTo>
                      <a:pt x="952499" y="1147128"/>
                    </a:lnTo>
                    <a:lnTo>
                      <a:pt x="950275" y="1152208"/>
                    </a:lnTo>
                    <a:lnTo>
                      <a:pt x="947416" y="1156971"/>
                    </a:lnTo>
                    <a:lnTo>
                      <a:pt x="944240" y="1161098"/>
                    </a:lnTo>
                    <a:lnTo>
                      <a:pt x="940110" y="1165543"/>
                    </a:lnTo>
                    <a:lnTo>
                      <a:pt x="935663" y="1169671"/>
                    </a:lnTo>
                    <a:lnTo>
                      <a:pt x="930898" y="1173163"/>
                    </a:lnTo>
                    <a:lnTo>
                      <a:pt x="925816" y="1176656"/>
                    </a:lnTo>
                    <a:lnTo>
                      <a:pt x="920098" y="1179196"/>
                    </a:lnTo>
                    <a:lnTo>
                      <a:pt x="914063" y="1181736"/>
                    </a:lnTo>
                    <a:lnTo>
                      <a:pt x="908027" y="1183323"/>
                    </a:lnTo>
                    <a:lnTo>
                      <a:pt x="901356" y="1184593"/>
                    </a:lnTo>
                    <a:lnTo>
                      <a:pt x="894368" y="1185546"/>
                    </a:lnTo>
                    <a:lnTo>
                      <a:pt x="887697" y="1185863"/>
                    </a:lnTo>
                    <a:lnTo>
                      <a:pt x="369286" y="1185863"/>
                    </a:lnTo>
                    <a:lnTo>
                      <a:pt x="362615" y="1185546"/>
                    </a:lnTo>
                    <a:lnTo>
                      <a:pt x="355944" y="1184593"/>
                    </a:lnTo>
                    <a:lnTo>
                      <a:pt x="349273" y="1183323"/>
                    </a:lnTo>
                    <a:lnTo>
                      <a:pt x="343238" y="1181736"/>
                    </a:lnTo>
                    <a:lnTo>
                      <a:pt x="337203" y="1179196"/>
                    </a:lnTo>
                    <a:lnTo>
                      <a:pt x="331485" y="1176656"/>
                    </a:lnTo>
                    <a:lnTo>
                      <a:pt x="326402" y="1173163"/>
                    </a:lnTo>
                    <a:lnTo>
                      <a:pt x="321637" y="1169671"/>
                    </a:lnTo>
                    <a:lnTo>
                      <a:pt x="317190" y="1165543"/>
                    </a:lnTo>
                    <a:lnTo>
                      <a:pt x="313378" y="1161098"/>
                    </a:lnTo>
                    <a:lnTo>
                      <a:pt x="309884" y="1156971"/>
                    </a:lnTo>
                    <a:lnTo>
                      <a:pt x="307025" y="1152208"/>
                    </a:lnTo>
                    <a:lnTo>
                      <a:pt x="304802" y="1147128"/>
                    </a:lnTo>
                    <a:lnTo>
                      <a:pt x="302896" y="1141413"/>
                    </a:lnTo>
                    <a:lnTo>
                      <a:pt x="301943" y="1136016"/>
                    </a:lnTo>
                    <a:lnTo>
                      <a:pt x="301625" y="1130301"/>
                    </a:lnTo>
                    <a:lnTo>
                      <a:pt x="301943" y="1124903"/>
                    </a:lnTo>
                    <a:lnTo>
                      <a:pt x="302896" y="1119188"/>
                    </a:lnTo>
                    <a:lnTo>
                      <a:pt x="304802" y="1113791"/>
                    </a:lnTo>
                    <a:lnTo>
                      <a:pt x="307025" y="1108711"/>
                    </a:lnTo>
                    <a:lnTo>
                      <a:pt x="309884" y="1103948"/>
                    </a:lnTo>
                    <a:lnTo>
                      <a:pt x="313378" y="1099186"/>
                    </a:lnTo>
                    <a:lnTo>
                      <a:pt x="317190" y="1094741"/>
                    </a:lnTo>
                    <a:lnTo>
                      <a:pt x="321637" y="1091248"/>
                    </a:lnTo>
                    <a:lnTo>
                      <a:pt x="326402" y="1087438"/>
                    </a:lnTo>
                    <a:lnTo>
                      <a:pt x="331485" y="1084263"/>
                    </a:lnTo>
                    <a:lnTo>
                      <a:pt x="337203" y="1081406"/>
                    </a:lnTo>
                    <a:lnTo>
                      <a:pt x="343238" y="1079183"/>
                    </a:lnTo>
                    <a:lnTo>
                      <a:pt x="349273" y="1077278"/>
                    </a:lnTo>
                    <a:lnTo>
                      <a:pt x="355944" y="1076008"/>
                    </a:lnTo>
                    <a:lnTo>
                      <a:pt x="362615" y="1075056"/>
                    </a:lnTo>
                    <a:lnTo>
                      <a:pt x="369286" y="1074738"/>
                    </a:lnTo>
                    <a:close/>
                    <a:moveTo>
                      <a:pt x="1261435" y="965200"/>
                    </a:moveTo>
                    <a:lnTo>
                      <a:pt x="1264624" y="965200"/>
                    </a:lnTo>
                    <a:lnTo>
                      <a:pt x="1267814" y="965200"/>
                    </a:lnTo>
                    <a:lnTo>
                      <a:pt x="1271322" y="965838"/>
                    </a:lnTo>
                    <a:lnTo>
                      <a:pt x="1275149" y="967114"/>
                    </a:lnTo>
                    <a:lnTo>
                      <a:pt x="1278977" y="968390"/>
                    </a:lnTo>
                    <a:lnTo>
                      <a:pt x="1282804" y="969984"/>
                    </a:lnTo>
                    <a:lnTo>
                      <a:pt x="1290777" y="973811"/>
                    </a:lnTo>
                    <a:lnTo>
                      <a:pt x="1298113" y="978277"/>
                    </a:lnTo>
                    <a:lnTo>
                      <a:pt x="1304491" y="982742"/>
                    </a:lnTo>
                    <a:lnTo>
                      <a:pt x="1308637" y="986250"/>
                    </a:lnTo>
                    <a:lnTo>
                      <a:pt x="1312784" y="990715"/>
                    </a:lnTo>
                    <a:lnTo>
                      <a:pt x="1317249" y="997094"/>
                    </a:lnTo>
                    <a:lnTo>
                      <a:pt x="1321395" y="1004429"/>
                    </a:lnTo>
                    <a:lnTo>
                      <a:pt x="1325222" y="1012403"/>
                    </a:lnTo>
                    <a:lnTo>
                      <a:pt x="1326817" y="1016549"/>
                    </a:lnTo>
                    <a:lnTo>
                      <a:pt x="1328092" y="1020057"/>
                    </a:lnTo>
                    <a:lnTo>
                      <a:pt x="1329368" y="1024203"/>
                    </a:lnTo>
                    <a:lnTo>
                      <a:pt x="1330006" y="1027711"/>
                    </a:lnTo>
                    <a:lnTo>
                      <a:pt x="1330325" y="1030901"/>
                    </a:lnTo>
                    <a:lnTo>
                      <a:pt x="1330006" y="1034090"/>
                    </a:lnTo>
                    <a:lnTo>
                      <a:pt x="1329368" y="1036004"/>
                    </a:lnTo>
                    <a:lnTo>
                      <a:pt x="1327774" y="1038236"/>
                    </a:lnTo>
                    <a:lnTo>
                      <a:pt x="1228904" y="1099472"/>
                    </a:lnTo>
                    <a:lnTo>
                      <a:pt x="1226990" y="1101066"/>
                    </a:lnTo>
                    <a:lnTo>
                      <a:pt x="1225396" y="1102342"/>
                    </a:lnTo>
                    <a:lnTo>
                      <a:pt x="1223163" y="1103618"/>
                    </a:lnTo>
                    <a:lnTo>
                      <a:pt x="1220930" y="1104575"/>
                    </a:lnTo>
                    <a:lnTo>
                      <a:pt x="1219017" y="1105213"/>
                    </a:lnTo>
                    <a:lnTo>
                      <a:pt x="1216784" y="1105850"/>
                    </a:lnTo>
                    <a:lnTo>
                      <a:pt x="1212000" y="1106488"/>
                    </a:lnTo>
                    <a:lnTo>
                      <a:pt x="1207854" y="1105850"/>
                    </a:lnTo>
                    <a:lnTo>
                      <a:pt x="1205622" y="1105213"/>
                    </a:lnTo>
                    <a:lnTo>
                      <a:pt x="1203389" y="1104575"/>
                    </a:lnTo>
                    <a:lnTo>
                      <a:pt x="1201475" y="1103618"/>
                    </a:lnTo>
                    <a:lnTo>
                      <a:pt x="1199243" y="1102342"/>
                    </a:lnTo>
                    <a:lnTo>
                      <a:pt x="1197329" y="1101066"/>
                    </a:lnTo>
                    <a:lnTo>
                      <a:pt x="1195735" y="1099472"/>
                    </a:lnTo>
                    <a:lnTo>
                      <a:pt x="1194140" y="1097558"/>
                    </a:lnTo>
                    <a:lnTo>
                      <a:pt x="1192864" y="1095963"/>
                    </a:lnTo>
                    <a:lnTo>
                      <a:pt x="1191588" y="1093731"/>
                    </a:lnTo>
                    <a:lnTo>
                      <a:pt x="1190632" y="1091817"/>
                    </a:lnTo>
                    <a:lnTo>
                      <a:pt x="1189356" y="1087352"/>
                    </a:lnTo>
                    <a:lnTo>
                      <a:pt x="1189037" y="1082887"/>
                    </a:lnTo>
                    <a:lnTo>
                      <a:pt x="1189356" y="1078741"/>
                    </a:lnTo>
                    <a:lnTo>
                      <a:pt x="1190632" y="1074276"/>
                    </a:lnTo>
                    <a:lnTo>
                      <a:pt x="1191588" y="1072043"/>
                    </a:lnTo>
                    <a:lnTo>
                      <a:pt x="1192864" y="1070130"/>
                    </a:lnTo>
                    <a:lnTo>
                      <a:pt x="1194140" y="1068535"/>
                    </a:lnTo>
                    <a:lnTo>
                      <a:pt x="1195735" y="1066621"/>
                    </a:lnTo>
                    <a:lnTo>
                      <a:pt x="1257289" y="967433"/>
                    </a:lnTo>
                    <a:lnTo>
                      <a:pt x="1258884" y="965838"/>
                    </a:lnTo>
                    <a:lnTo>
                      <a:pt x="1261435" y="965200"/>
                    </a:lnTo>
                    <a:close/>
                    <a:moveTo>
                      <a:pt x="346041" y="844550"/>
                    </a:moveTo>
                    <a:lnTo>
                      <a:pt x="350799" y="844550"/>
                    </a:lnTo>
                    <a:lnTo>
                      <a:pt x="658851" y="844550"/>
                    </a:lnTo>
                    <a:lnTo>
                      <a:pt x="663927" y="844550"/>
                    </a:lnTo>
                    <a:lnTo>
                      <a:pt x="669003" y="845185"/>
                    </a:lnTo>
                    <a:lnTo>
                      <a:pt x="673762" y="846773"/>
                    </a:lnTo>
                    <a:lnTo>
                      <a:pt x="678204" y="848043"/>
                    </a:lnTo>
                    <a:lnTo>
                      <a:pt x="682645" y="850265"/>
                    </a:lnTo>
                    <a:lnTo>
                      <a:pt x="686452" y="852805"/>
                    </a:lnTo>
                    <a:lnTo>
                      <a:pt x="690259" y="855345"/>
                    </a:lnTo>
                    <a:lnTo>
                      <a:pt x="693749" y="858838"/>
                    </a:lnTo>
                    <a:lnTo>
                      <a:pt x="697239" y="862330"/>
                    </a:lnTo>
                    <a:lnTo>
                      <a:pt x="699777" y="865823"/>
                    </a:lnTo>
                    <a:lnTo>
                      <a:pt x="702315" y="869950"/>
                    </a:lnTo>
                    <a:lnTo>
                      <a:pt x="704218" y="874395"/>
                    </a:lnTo>
                    <a:lnTo>
                      <a:pt x="705804" y="879158"/>
                    </a:lnTo>
                    <a:lnTo>
                      <a:pt x="707391" y="883920"/>
                    </a:lnTo>
                    <a:lnTo>
                      <a:pt x="708025" y="888683"/>
                    </a:lnTo>
                    <a:lnTo>
                      <a:pt x="708025" y="893763"/>
                    </a:lnTo>
                    <a:lnTo>
                      <a:pt x="708025" y="898843"/>
                    </a:lnTo>
                    <a:lnTo>
                      <a:pt x="707391" y="903605"/>
                    </a:lnTo>
                    <a:lnTo>
                      <a:pt x="705804" y="908368"/>
                    </a:lnTo>
                    <a:lnTo>
                      <a:pt x="704218" y="912495"/>
                    </a:lnTo>
                    <a:lnTo>
                      <a:pt x="702315" y="916940"/>
                    </a:lnTo>
                    <a:lnTo>
                      <a:pt x="699777" y="921068"/>
                    </a:lnTo>
                    <a:lnTo>
                      <a:pt x="697239" y="924878"/>
                    </a:lnTo>
                    <a:lnTo>
                      <a:pt x="693749" y="928370"/>
                    </a:lnTo>
                    <a:lnTo>
                      <a:pt x="690259" y="931545"/>
                    </a:lnTo>
                    <a:lnTo>
                      <a:pt x="686452" y="934403"/>
                    </a:lnTo>
                    <a:lnTo>
                      <a:pt x="682645" y="936943"/>
                    </a:lnTo>
                    <a:lnTo>
                      <a:pt x="678204" y="938848"/>
                    </a:lnTo>
                    <a:lnTo>
                      <a:pt x="673762" y="940753"/>
                    </a:lnTo>
                    <a:lnTo>
                      <a:pt x="669003" y="941705"/>
                    </a:lnTo>
                    <a:lnTo>
                      <a:pt x="663927" y="942658"/>
                    </a:lnTo>
                    <a:lnTo>
                      <a:pt x="658851" y="942975"/>
                    </a:lnTo>
                    <a:lnTo>
                      <a:pt x="350799" y="942975"/>
                    </a:lnTo>
                    <a:lnTo>
                      <a:pt x="346041" y="942658"/>
                    </a:lnTo>
                    <a:lnTo>
                      <a:pt x="340965" y="941705"/>
                    </a:lnTo>
                    <a:lnTo>
                      <a:pt x="336206" y="940753"/>
                    </a:lnTo>
                    <a:lnTo>
                      <a:pt x="331764" y="938848"/>
                    </a:lnTo>
                    <a:lnTo>
                      <a:pt x="327323" y="936943"/>
                    </a:lnTo>
                    <a:lnTo>
                      <a:pt x="323516" y="934403"/>
                    </a:lnTo>
                    <a:lnTo>
                      <a:pt x="319391" y="931545"/>
                    </a:lnTo>
                    <a:lnTo>
                      <a:pt x="316219" y="928370"/>
                    </a:lnTo>
                    <a:lnTo>
                      <a:pt x="312729" y="924878"/>
                    </a:lnTo>
                    <a:lnTo>
                      <a:pt x="309874" y="921068"/>
                    </a:lnTo>
                    <a:lnTo>
                      <a:pt x="307653" y="916940"/>
                    </a:lnTo>
                    <a:lnTo>
                      <a:pt x="305432" y="912495"/>
                    </a:lnTo>
                    <a:lnTo>
                      <a:pt x="303846" y="908368"/>
                    </a:lnTo>
                    <a:lnTo>
                      <a:pt x="302577" y="903605"/>
                    </a:lnTo>
                    <a:lnTo>
                      <a:pt x="301943" y="898843"/>
                    </a:lnTo>
                    <a:lnTo>
                      <a:pt x="301625" y="893763"/>
                    </a:lnTo>
                    <a:lnTo>
                      <a:pt x="301943" y="888683"/>
                    </a:lnTo>
                    <a:lnTo>
                      <a:pt x="302577" y="883920"/>
                    </a:lnTo>
                    <a:lnTo>
                      <a:pt x="303846" y="879158"/>
                    </a:lnTo>
                    <a:lnTo>
                      <a:pt x="305432" y="874395"/>
                    </a:lnTo>
                    <a:lnTo>
                      <a:pt x="307336" y="869950"/>
                    </a:lnTo>
                    <a:lnTo>
                      <a:pt x="309874" y="865823"/>
                    </a:lnTo>
                    <a:lnTo>
                      <a:pt x="312729" y="862330"/>
                    </a:lnTo>
                    <a:lnTo>
                      <a:pt x="316219" y="858838"/>
                    </a:lnTo>
                    <a:lnTo>
                      <a:pt x="319391" y="855345"/>
                    </a:lnTo>
                    <a:lnTo>
                      <a:pt x="323516" y="852805"/>
                    </a:lnTo>
                    <a:lnTo>
                      <a:pt x="327323" y="850265"/>
                    </a:lnTo>
                    <a:lnTo>
                      <a:pt x="331764" y="848043"/>
                    </a:lnTo>
                    <a:lnTo>
                      <a:pt x="336206" y="846773"/>
                    </a:lnTo>
                    <a:lnTo>
                      <a:pt x="340965" y="845185"/>
                    </a:lnTo>
                    <a:lnTo>
                      <a:pt x="346041" y="844550"/>
                    </a:lnTo>
                    <a:close/>
                    <a:moveTo>
                      <a:pt x="344144" y="590550"/>
                    </a:moveTo>
                    <a:lnTo>
                      <a:pt x="960782" y="590550"/>
                    </a:lnTo>
                    <a:lnTo>
                      <a:pt x="966812" y="591185"/>
                    </a:lnTo>
                    <a:lnTo>
                      <a:pt x="973159" y="592138"/>
                    </a:lnTo>
                    <a:lnTo>
                      <a:pt x="978871" y="593725"/>
                    </a:lnTo>
                    <a:lnTo>
                      <a:pt x="984584" y="595630"/>
                    </a:lnTo>
                    <a:lnTo>
                      <a:pt x="990296" y="598488"/>
                    </a:lnTo>
                    <a:lnTo>
                      <a:pt x="995374" y="601345"/>
                    </a:lnTo>
                    <a:lnTo>
                      <a:pt x="1000135" y="604838"/>
                    </a:lnTo>
                    <a:lnTo>
                      <a:pt x="1004260" y="608965"/>
                    </a:lnTo>
                    <a:lnTo>
                      <a:pt x="1008386" y="613410"/>
                    </a:lnTo>
                    <a:lnTo>
                      <a:pt x="1011560" y="617855"/>
                    </a:lnTo>
                    <a:lnTo>
                      <a:pt x="1015051" y="623253"/>
                    </a:lnTo>
                    <a:lnTo>
                      <a:pt x="1017590" y="628650"/>
                    </a:lnTo>
                    <a:lnTo>
                      <a:pt x="1019811" y="634048"/>
                    </a:lnTo>
                    <a:lnTo>
                      <a:pt x="1021081" y="639763"/>
                    </a:lnTo>
                    <a:lnTo>
                      <a:pt x="1021715" y="646113"/>
                    </a:lnTo>
                    <a:lnTo>
                      <a:pt x="1022350" y="652145"/>
                    </a:lnTo>
                    <a:lnTo>
                      <a:pt x="1021715" y="658813"/>
                    </a:lnTo>
                    <a:lnTo>
                      <a:pt x="1021081" y="664528"/>
                    </a:lnTo>
                    <a:lnTo>
                      <a:pt x="1019811" y="670878"/>
                    </a:lnTo>
                    <a:lnTo>
                      <a:pt x="1017590" y="676275"/>
                    </a:lnTo>
                    <a:lnTo>
                      <a:pt x="1015051" y="681673"/>
                    </a:lnTo>
                    <a:lnTo>
                      <a:pt x="1011560" y="686753"/>
                    </a:lnTo>
                    <a:lnTo>
                      <a:pt x="1008386" y="691515"/>
                    </a:lnTo>
                    <a:lnTo>
                      <a:pt x="1004260" y="695960"/>
                    </a:lnTo>
                    <a:lnTo>
                      <a:pt x="1000135" y="700088"/>
                    </a:lnTo>
                    <a:lnTo>
                      <a:pt x="995374" y="703580"/>
                    </a:lnTo>
                    <a:lnTo>
                      <a:pt x="990296" y="706438"/>
                    </a:lnTo>
                    <a:lnTo>
                      <a:pt x="984584" y="708978"/>
                    </a:lnTo>
                    <a:lnTo>
                      <a:pt x="978871" y="711200"/>
                    </a:lnTo>
                    <a:lnTo>
                      <a:pt x="973159" y="712788"/>
                    </a:lnTo>
                    <a:lnTo>
                      <a:pt x="966812" y="713740"/>
                    </a:lnTo>
                    <a:lnTo>
                      <a:pt x="960782" y="714375"/>
                    </a:lnTo>
                    <a:lnTo>
                      <a:pt x="344144" y="714375"/>
                    </a:lnTo>
                    <a:lnTo>
                      <a:pt x="338114" y="713740"/>
                    </a:lnTo>
                    <a:lnTo>
                      <a:pt x="331767" y="712788"/>
                    </a:lnTo>
                    <a:lnTo>
                      <a:pt x="326054" y="711200"/>
                    </a:lnTo>
                    <a:lnTo>
                      <a:pt x="320342" y="708978"/>
                    </a:lnTo>
                    <a:lnTo>
                      <a:pt x="314946" y="706438"/>
                    </a:lnTo>
                    <a:lnTo>
                      <a:pt x="309869" y="703580"/>
                    </a:lnTo>
                    <a:lnTo>
                      <a:pt x="305108" y="700088"/>
                    </a:lnTo>
                    <a:lnTo>
                      <a:pt x="300982" y="695960"/>
                    </a:lnTo>
                    <a:lnTo>
                      <a:pt x="296857" y="691515"/>
                    </a:lnTo>
                    <a:lnTo>
                      <a:pt x="293366" y="686753"/>
                    </a:lnTo>
                    <a:lnTo>
                      <a:pt x="290192" y="681673"/>
                    </a:lnTo>
                    <a:lnTo>
                      <a:pt x="287653" y="676275"/>
                    </a:lnTo>
                    <a:lnTo>
                      <a:pt x="285432" y="670878"/>
                    </a:lnTo>
                    <a:lnTo>
                      <a:pt x="284162" y="664528"/>
                    </a:lnTo>
                    <a:lnTo>
                      <a:pt x="282893" y="658813"/>
                    </a:lnTo>
                    <a:lnTo>
                      <a:pt x="282575" y="652145"/>
                    </a:lnTo>
                    <a:lnTo>
                      <a:pt x="282893" y="646113"/>
                    </a:lnTo>
                    <a:lnTo>
                      <a:pt x="284162" y="639763"/>
                    </a:lnTo>
                    <a:lnTo>
                      <a:pt x="285432" y="634048"/>
                    </a:lnTo>
                    <a:lnTo>
                      <a:pt x="287653" y="628650"/>
                    </a:lnTo>
                    <a:lnTo>
                      <a:pt x="290192" y="623253"/>
                    </a:lnTo>
                    <a:lnTo>
                      <a:pt x="293366" y="617855"/>
                    </a:lnTo>
                    <a:lnTo>
                      <a:pt x="296857" y="613410"/>
                    </a:lnTo>
                    <a:lnTo>
                      <a:pt x="300982" y="608965"/>
                    </a:lnTo>
                    <a:lnTo>
                      <a:pt x="305108" y="604838"/>
                    </a:lnTo>
                    <a:lnTo>
                      <a:pt x="309869" y="601345"/>
                    </a:lnTo>
                    <a:lnTo>
                      <a:pt x="314946" y="598488"/>
                    </a:lnTo>
                    <a:lnTo>
                      <a:pt x="320342" y="595630"/>
                    </a:lnTo>
                    <a:lnTo>
                      <a:pt x="326054" y="593725"/>
                    </a:lnTo>
                    <a:lnTo>
                      <a:pt x="331767" y="592138"/>
                    </a:lnTo>
                    <a:lnTo>
                      <a:pt x="338114" y="591185"/>
                    </a:lnTo>
                    <a:lnTo>
                      <a:pt x="344144" y="590550"/>
                    </a:lnTo>
                    <a:close/>
                    <a:moveTo>
                      <a:pt x="1750865" y="411163"/>
                    </a:moveTo>
                    <a:lnTo>
                      <a:pt x="1754043" y="411481"/>
                    </a:lnTo>
                    <a:lnTo>
                      <a:pt x="1757540" y="411798"/>
                    </a:lnTo>
                    <a:lnTo>
                      <a:pt x="1760718" y="413068"/>
                    </a:lnTo>
                    <a:lnTo>
                      <a:pt x="1764214" y="414021"/>
                    </a:lnTo>
                    <a:lnTo>
                      <a:pt x="1767710" y="414973"/>
                    </a:lnTo>
                    <a:lnTo>
                      <a:pt x="1770889" y="416878"/>
                    </a:lnTo>
                    <a:lnTo>
                      <a:pt x="1777563" y="421006"/>
                    </a:lnTo>
                    <a:lnTo>
                      <a:pt x="1784555" y="425768"/>
                    </a:lnTo>
                    <a:lnTo>
                      <a:pt x="1790912" y="431166"/>
                    </a:lnTo>
                    <a:lnTo>
                      <a:pt x="1797904" y="437198"/>
                    </a:lnTo>
                    <a:lnTo>
                      <a:pt x="1812207" y="451486"/>
                    </a:lnTo>
                    <a:lnTo>
                      <a:pt x="1827145" y="466408"/>
                    </a:lnTo>
                    <a:lnTo>
                      <a:pt x="1836680" y="476251"/>
                    </a:lnTo>
                    <a:lnTo>
                      <a:pt x="1851935" y="491173"/>
                    </a:lnTo>
                    <a:lnTo>
                      <a:pt x="1865920" y="505461"/>
                    </a:lnTo>
                    <a:lnTo>
                      <a:pt x="1872277" y="512446"/>
                    </a:lnTo>
                    <a:lnTo>
                      <a:pt x="1877680" y="519431"/>
                    </a:lnTo>
                    <a:lnTo>
                      <a:pt x="1882447" y="525781"/>
                    </a:lnTo>
                    <a:lnTo>
                      <a:pt x="1886579" y="532766"/>
                    </a:lnTo>
                    <a:lnTo>
                      <a:pt x="1888486" y="536258"/>
                    </a:lnTo>
                    <a:lnTo>
                      <a:pt x="1889439" y="539433"/>
                    </a:lnTo>
                    <a:lnTo>
                      <a:pt x="1891029" y="542608"/>
                    </a:lnTo>
                    <a:lnTo>
                      <a:pt x="1891664" y="546101"/>
                    </a:lnTo>
                    <a:lnTo>
                      <a:pt x="1891982" y="549593"/>
                    </a:lnTo>
                    <a:lnTo>
                      <a:pt x="1892300" y="552768"/>
                    </a:lnTo>
                    <a:lnTo>
                      <a:pt x="1892300" y="556261"/>
                    </a:lnTo>
                    <a:lnTo>
                      <a:pt x="1891664" y="559753"/>
                    </a:lnTo>
                    <a:lnTo>
                      <a:pt x="1891029" y="562928"/>
                    </a:lnTo>
                    <a:lnTo>
                      <a:pt x="1889757" y="566738"/>
                    </a:lnTo>
                    <a:lnTo>
                      <a:pt x="1888486" y="570231"/>
                    </a:lnTo>
                    <a:lnTo>
                      <a:pt x="1886261" y="574041"/>
                    </a:lnTo>
                    <a:lnTo>
                      <a:pt x="1884036" y="577533"/>
                    </a:lnTo>
                    <a:lnTo>
                      <a:pt x="1881176" y="581343"/>
                    </a:lnTo>
                    <a:lnTo>
                      <a:pt x="1877680" y="585153"/>
                    </a:lnTo>
                    <a:lnTo>
                      <a:pt x="1874184" y="588963"/>
                    </a:lnTo>
                    <a:lnTo>
                      <a:pt x="1476895" y="985838"/>
                    </a:lnTo>
                    <a:lnTo>
                      <a:pt x="1472763" y="989966"/>
                    </a:lnTo>
                    <a:lnTo>
                      <a:pt x="1468313" y="993458"/>
                    </a:lnTo>
                    <a:lnTo>
                      <a:pt x="1464182" y="996633"/>
                    </a:lnTo>
                    <a:lnTo>
                      <a:pt x="1459732" y="999808"/>
                    </a:lnTo>
                    <a:lnTo>
                      <a:pt x="1455282" y="1002348"/>
                    </a:lnTo>
                    <a:lnTo>
                      <a:pt x="1450515" y="1004888"/>
                    </a:lnTo>
                    <a:lnTo>
                      <a:pt x="1446065" y="1007111"/>
                    </a:lnTo>
                    <a:lnTo>
                      <a:pt x="1440980" y="1009016"/>
                    </a:lnTo>
                    <a:lnTo>
                      <a:pt x="1436212" y="1010921"/>
                    </a:lnTo>
                    <a:lnTo>
                      <a:pt x="1431445" y="1012826"/>
                    </a:lnTo>
                    <a:lnTo>
                      <a:pt x="1426360" y="1013778"/>
                    </a:lnTo>
                    <a:lnTo>
                      <a:pt x="1421274" y="1015366"/>
                    </a:lnTo>
                    <a:lnTo>
                      <a:pt x="1416507" y="1016001"/>
                    </a:lnTo>
                    <a:lnTo>
                      <a:pt x="1411422" y="1016953"/>
                    </a:lnTo>
                    <a:lnTo>
                      <a:pt x="1406336" y="1017271"/>
                    </a:lnTo>
                    <a:lnTo>
                      <a:pt x="1401569" y="1017588"/>
                    </a:lnTo>
                    <a:lnTo>
                      <a:pt x="1396484" y="1017588"/>
                    </a:lnTo>
                    <a:lnTo>
                      <a:pt x="1391716" y="1017271"/>
                    </a:lnTo>
                    <a:lnTo>
                      <a:pt x="1386949" y="1016953"/>
                    </a:lnTo>
                    <a:lnTo>
                      <a:pt x="1382499" y="1015683"/>
                    </a:lnTo>
                    <a:lnTo>
                      <a:pt x="1377731" y="1015048"/>
                    </a:lnTo>
                    <a:lnTo>
                      <a:pt x="1373282" y="1013461"/>
                    </a:lnTo>
                    <a:lnTo>
                      <a:pt x="1368832" y="1012191"/>
                    </a:lnTo>
                    <a:lnTo>
                      <a:pt x="1364700" y="1010286"/>
                    </a:lnTo>
                    <a:lnTo>
                      <a:pt x="1360886" y="1008063"/>
                    </a:lnTo>
                    <a:lnTo>
                      <a:pt x="1357072" y="1005523"/>
                    </a:lnTo>
                    <a:lnTo>
                      <a:pt x="1353576" y="1002983"/>
                    </a:lnTo>
                    <a:lnTo>
                      <a:pt x="1350080" y="1000126"/>
                    </a:lnTo>
                    <a:lnTo>
                      <a:pt x="1347220" y="996633"/>
                    </a:lnTo>
                    <a:lnTo>
                      <a:pt x="1344359" y="993458"/>
                    </a:lnTo>
                    <a:lnTo>
                      <a:pt x="1341817" y="989331"/>
                    </a:lnTo>
                    <a:lnTo>
                      <a:pt x="1339274" y="985521"/>
                    </a:lnTo>
                    <a:lnTo>
                      <a:pt x="1337367" y="981076"/>
                    </a:lnTo>
                    <a:lnTo>
                      <a:pt x="1335778" y="976313"/>
                    </a:lnTo>
                    <a:lnTo>
                      <a:pt x="1326561" y="967106"/>
                    </a:lnTo>
                    <a:lnTo>
                      <a:pt x="1322111" y="965518"/>
                    </a:lnTo>
                    <a:lnTo>
                      <a:pt x="1317979" y="963296"/>
                    </a:lnTo>
                    <a:lnTo>
                      <a:pt x="1314165" y="961073"/>
                    </a:lnTo>
                    <a:lnTo>
                      <a:pt x="1310351" y="958851"/>
                    </a:lnTo>
                    <a:lnTo>
                      <a:pt x="1307173" y="956311"/>
                    </a:lnTo>
                    <a:lnTo>
                      <a:pt x="1303995" y="953453"/>
                    </a:lnTo>
                    <a:lnTo>
                      <a:pt x="1301134" y="950913"/>
                    </a:lnTo>
                    <a:lnTo>
                      <a:pt x="1298274" y="948056"/>
                    </a:lnTo>
                    <a:lnTo>
                      <a:pt x="1295731" y="944563"/>
                    </a:lnTo>
                    <a:lnTo>
                      <a:pt x="1293824" y="941706"/>
                    </a:lnTo>
                    <a:lnTo>
                      <a:pt x="1291599" y="938531"/>
                    </a:lnTo>
                    <a:lnTo>
                      <a:pt x="1289692" y="935038"/>
                    </a:lnTo>
                    <a:lnTo>
                      <a:pt x="1288103" y="931546"/>
                    </a:lnTo>
                    <a:lnTo>
                      <a:pt x="1286832" y="928371"/>
                    </a:lnTo>
                    <a:lnTo>
                      <a:pt x="1284607" y="921068"/>
                    </a:lnTo>
                    <a:lnTo>
                      <a:pt x="1283336" y="913448"/>
                    </a:lnTo>
                    <a:lnTo>
                      <a:pt x="1282700" y="905511"/>
                    </a:lnTo>
                    <a:lnTo>
                      <a:pt x="1283018" y="897573"/>
                    </a:lnTo>
                    <a:lnTo>
                      <a:pt x="1283971" y="889953"/>
                    </a:lnTo>
                    <a:lnTo>
                      <a:pt x="1285560" y="882016"/>
                    </a:lnTo>
                    <a:lnTo>
                      <a:pt x="1287785" y="874078"/>
                    </a:lnTo>
                    <a:lnTo>
                      <a:pt x="1290646" y="866141"/>
                    </a:lnTo>
                    <a:lnTo>
                      <a:pt x="1294142" y="858521"/>
                    </a:lnTo>
                    <a:lnTo>
                      <a:pt x="1298909" y="849948"/>
                    </a:lnTo>
                    <a:lnTo>
                      <a:pt x="1304313" y="841376"/>
                    </a:lnTo>
                    <a:lnTo>
                      <a:pt x="1310351" y="833756"/>
                    </a:lnTo>
                    <a:lnTo>
                      <a:pt x="1317026" y="826136"/>
                    </a:lnTo>
                    <a:lnTo>
                      <a:pt x="1714315" y="429261"/>
                    </a:lnTo>
                    <a:lnTo>
                      <a:pt x="1718446" y="425768"/>
                    </a:lnTo>
                    <a:lnTo>
                      <a:pt x="1721943" y="422276"/>
                    </a:lnTo>
                    <a:lnTo>
                      <a:pt x="1726074" y="419736"/>
                    </a:lnTo>
                    <a:lnTo>
                      <a:pt x="1729571" y="417196"/>
                    </a:lnTo>
                    <a:lnTo>
                      <a:pt x="1733384" y="415608"/>
                    </a:lnTo>
                    <a:lnTo>
                      <a:pt x="1736881" y="414021"/>
                    </a:lnTo>
                    <a:lnTo>
                      <a:pt x="1740377" y="412433"/>
                    </a:lnTo>
                    <a:lnTo>
                      <a:pt x="1743873" y="411798"/>
                    </a:lnTo>
                    <a:lnTo>
                      <a:pt x="1747051" y="411481"/>
                    </a:lnTo>
                    <a:lnTo>
                      <a:pt x="1750865" y="411163"/>
                    </a:lnTo>
                    <a:close/>
                    <a:moveTo>
                      <a:pt x="198373" y="319088"/>
                    </a:moveTo>
                    <a:lnTo>
                      <a:pt x="1557783" y="319088"/>
                    </a:lnTo>
                    <a:lnTo>
                      <a:pt x="1453042" y="423822"/>
                    </a:lnTo>
                    <a:lnTo>
                      <a:pt x="315492" y="423822"/>
                    </a:lnTo>
                    <a:lnTo>
                      <a:pt x="305336" y="424140"/>
                    </a:lnTo>
                    <a:lnTo>
                      <a:pt x="295179" y="424774"/>
                    </a:lnTo>
                    <a:lnTo>
                      <a:pt x="285340" y="426361"/>
                    </a:lnTo>
                    <a:lnTo>
                      <a:pt x="275500" y="427631"/>
                    </a:lnTo>
                    <a:lnTo>
                      <a:pt x="265979" y="429852"/>
                    </a:lnTo>
                    <a:lnTo>
                      <a:pt x="256457" y="433026"/>
                    </a:lnTo>
                    <a:lnTo>
                      <a:pt x="247570" y="435882"/>
                    </a:lnTo>
                    <a:lnTo>
                      <a:pt x="238365" y="439374"/>
                    </a:lnTo>
                    <a:lnTo>
                      <a:pt x="229478" y="443499"/>
                    </a:lnTo>
                    <a:lnTo>
                      <a:pt x="221226" y="447943"/>
                    </a:lnTo>
                    <a:lnTo>
                      <a:pt x="212973" y="452703"/>
                    </a:lnTo>
                    <a:lnTo>
                      <a:pt x="204721" y="457781"/>
                    </a:lnTo>
                    <a:lnTo>
                      <a:pt x="196786" y="463494"/>
                    </a:lnTo>
                    <a:lnTo>
                      <a:pt x="189486" y="469207"/>
                    </a:lnTo>
                    <a:lnTo>
                      <a:pt x="182186" y="475554"/>
                    </a:lnTo>
                    <a:lnTo>
                      <a:pt x="175203" y="481902"/>
                    </a:lnTo>
                    <a:lnTo>
                      <a:pt x="168855" y="488884"/>
                    </a:lnTo>
                    <a:lnTo>
                      <a:pt x="162507" y="496184"/>
                    </a:lnTo>
                    <a:lnTo>
                      <a:pt x="156794" y="503483"/>
                    </a:lnTo>
                    <a:lnTo>
                      <a:pt x="151398" y="511100"/>
                    </a:lnTo>
                    <a:lnTo>
                      <a:pt x="145685" y="519670"/>
                    </a:lnTo>
                    <a:lnTo>
                      <a:pt x="140924" y="527604"/>
                    </a:lnTo>
                    <a:lnTo>
                      <a:pt x="136798" y="536490"/>
                    </a:lnTo>
                    <a:lnTo>
                      <a:pt x="132672" y="545060"/>
                    </a:lnTo>
                    <a:lnTo>
                      <a:pt x="129498" y="554263"/>
                    </a:lnTo>
                    <a:lnTo>
                      <a:pt x="126007" y="563150"/>
                    </a:lnTo>
                    <a:lnTo>
                      <a:pt x="123468" y="572671"/>
                    </a:lnTo>
                    <a:lnTo>
                      <a:pt x="121246" y="582193"/>
                    </a:lnTo>
                    <a:lnTo>
                      <a:pt x="119659" y="592031"/>
                    </a:lnTo>
                    <a:lnTo>
                      <a:pt x="118072" y="601870"/>
                    </a:lnTo>
                    <a:lnTo>
                      <a:pt x="117437" y="612026"/>
                    </a:lnTo>
                    <a:lnTo>
                      <a:pt x="117437" y="622182"/>
                    </a:lnTo>
                    <a:lnTo>
                      <a:pt x="117437" y="1633658"/>
                    </a:lnTo>
                    <a:lnTo>
                      <a:pt x="117437" y="1643814"/>
                    </a:lnTo>
                    <a:lnTo>
                      <a:pt x="118072" y="1653970"/>
                    </a:lnTo>
                    <a:lnTo>
                      <a:pt x="119659" y="1663808"/>
                    </a:lnTo>
                    <a:lnTo>
                      <a:pt x="121246" y="1673647"/>
                    </a:lnTo>
                    <a:lnTo>
                      <a:pt x="123468" y="1683168"/>
                    </a:lnTo>
                    <a:lnTo>
                      <a:pt x="126007" y="1692689"/>
                    </a:lnTo>
                    <a:lnTo>
                      <a:pt x="129498" y="1701576"/>
                    </a:lnTo>
                    <a:lnTo>
                      <a:pt x="132672" y="1710780"/>
                    </a:lnTo>
                    <a:lnTo>
                      <a:pt x="136798" y="1719666"/>
                    </a:lnTo>
                    <a:lnTo>
                      <a:pt x="140924" y="1728235"/>
                    </a:lnTo>
                    <a:lnTo>
                      <a:pt x="145685" y="1736170"/>
                    </a:lnTo>
                    <a:lnTo>
                      <a:pt x="151398" y="1744739"/>
                    </a:lnTo>
                    <a:lnTo>
                      <a:pt x="156794" y="1752356"/>
                    </a:lnTo>
                    <a:lnTo>
                      <a:pt x="162507" y="1759656"/>
                    </a:lnTo>
                    <a:lnTo>
                      <a:pt x="168855" y="1766955"/>
                    </a:lnTo>
                    <a:lnTo>
                      <a:pt x="175203" y="1773938"/>
                    </a:lnTo>
                    <a:lnTo>
                      <a:pt x="182186" y="1780285"/>
                    </a:lnTo>
                    <a:lnTo>
                      <a:pt x="189486" y="1786633"/>
                    </a:lnTo>
                    <a:lnTo>
                      <a:pt x="196786" y="1792345"/>
                    </a:lnTo>
                    <a:lnTo>
                      <a:pt x="204721" y="1798375"/>
                    </a:lnTo>
                    <a:lnTo>
                      <a:pt x="212973" y="1803453"/>
                    </a:lnTo>
                    <a:lnTo>
                      <a:pt x="221226" y="1808214"/>
                    </a:lnTo>
                    <a:lnTo>
                      <a:pt x="229478" y="1812340"/>
                    </a:lnTo>
                    <a:lnTo>
                      <a:pt x="238365" y="1816466"/>
                    </a:lnTo>
                    <a:lnTo>
                      <a:pt x="247570" y="1819640"/>
                    </a:lnTo>
                    <a:lnTo>
                      <a:pt x="256457" y="1823131"/>
                    </a:lnTo>
                    <a:lnTo>
                      <a:pt x="265979" y="1825670"/>
                    </a:lnTo>
                    <a:lnTo>
                      <a:pt x="275500" y="1827891"/>
                    </a:lnTo>
                    <a:lnTo>
                      <a:pt x="285340" y="1829478"/>
                    </a:lnTo>
                    <a:lnTo>
                      <a:pt x="295179" y="1831065"/>
                    </a:lnTo>
                    <a:lnTo>
                      <a:pt x="305336" y="1831700"/>
                    </a:lnTo>
                    <a:lnTo>
                      <a:pt x="315492" y="1831700"/>
                    </a:lnTo>
                    <a:lnTo>
                      <a:pt x="1632371" y="1831700"/>
                    </a:lnTo>
                    <a:lnTo>
                      <a:pt x="1642527" y="1831700"/>
                    </a:lnTo>
                    <a:lnTo>
                      <a:pt x="1652367" y="1831065"/>
                    </a:lnTo>
                    <a:lnTo>
                      <a:pt x="1662523" y="1829478"/>
                    </a:lnTo>
                    <a:lnTo>
                      <a:pt x="1672045" y="1827891"/>
                    </a:lnTo>
                    <a:lnTo>
                      <a:pt x="1681885" y="1825670"/>
                    </a:lnTo>
                    <a:lnTo>
                      <a:pt x="1691089" y="1823131"/>
                    </a:lnTo>
                    <a:lnTo>
                      <a:pt x="1700611" y="1819640"/>
                    </a:lnTo>
                    <a:lnTo>
                      <a:pt x="1709181" y="1816466"/>
                    </a:lnTo>
                    <a:lnTo>
                      <a:pt x="1718385" y="1812340"/>
                    </a:lnTo>
                    <a:lnTo>
                      <a:pt x="1726637" y="1808214"/>
                    </a:lnTo>
                    <a:lnTo>
                      <a:pt x="1735207" y="1803453"/>
                    </a:lnTo>
                    <a:lnTo>
                      <a:pt x="1743142" y="1798375"/>
                    </a:lnTo>
                    <a:lnTo>
                      <a:pt x="1750760" y="1792345"/>
                    </a:lnTo>
                    <a:lnTo>
                      <a:pt x="1758377" y="1786633"/>
                    </a:lnTo>
                    <a:lnTo>
                      <a:pt x="1765677" y="1780285"/>
                    </a:lnTo>
                    <a:lnTo>
                      <a:pt x="1772660" y="1773938"/>
                    </a:lnTo>
                    <a:lnTo>
                      <a:pt x="1779325" y="1766955"/>
                    </a:lnTo>
                    <a:lnTo>
                      <a:pt x="1785356" y="1759973"/>
                    </a:lnTo>
                    <a:lnTo>
                      <a:pt x="1791069" y="1752356"/>
                    </a:lnTo>
                    <a:lnTo>
                      <a:pt x="1796782" y="1744739"/>
                    </a:lnTo>
                    <a:lnTo>
                      <a:pt x="1801861" y="1736805"/>
                    </a:lnTo>
                    <a:lnTo>
                      <a:pt x="1806621" y="1728235"/>
                    </a:lnTo>
                    <a:lnTo>
                      <a:pt x="1810748" y="1719666"/>
                    </a:lnTo>
                    <a:lnTo>
                      <a:pt x="1814874" y="1710780"/>
                    </a:lnTo>
                    <a:lnTo>
                      <a:pt x="1818683" y="1702211"/>
                    </a:lnTo>
                    <a:lnTo>
                      <a:pt x="1821857" y="1692689"/>
                    </a:lnTo>
                    <a:lnTo>
                      <a:pt x="1824396" y="1683168"/>
                    </a:lnTo>
                    <a:lnTo>
                      <a:pt x="1826617" y="1673647"/>
                    </a:lnTo>
                    <a:lnTo>
                      <a:pt x="1828522" y="1663808"/>
                    </a:lnTo>
                    <a:lnTo>
                      <a:pt x="1829474" y="1653970"/>
                    </a:lnTo>
                    <a:lnTo>
                      <a:pt x="1830109" y="1643814"/>
                    </a:lnTo>
                    <a:lnTo>
                      <a:pt x="1830426" y="1633658"/>
                    </a:lnTo>
                    <a:lnTo>
                      <a:pt x="1830426" y="1113162"/>
                    </a:lnTo>
                    <a:lnTo>
                      <a:pt x="1830426" y="773570"/>
                    </a:lnTo>
                    <a:lnTo>
                      <a:pt x="1947863" y="656458"/>
                    </a:lnTo>
                    <a:lnTo>
                      <a:pt x="1947863" y="1738391"/>
                    </a:lnTo>
                    <a:lnTo>
                      <a:pt x="1947546" y="1748865"/>
                    </a:lnTo>
                    <a:lnTo>
                      <a:pt x="1946911" y="1758704"/>
                    </a:lnTo>
                    <a:lnTo>
                      <a:pt x="1945324" y="1768860"/>
                    </a:lnTo>
                    <a:lnTo>
                      <a:pt x="1943419" y="1778063"/>
                    </a:lnTo>
                    <a:lnTo>
                      <a:pt x="1941198" y="1787902"/>
                    </a:lnTo>
                    <a:lnTo>
                      <a:pt x="1938659" y="1797423"/>
                    </a:lnTo>
                    <a:lnTo>
                      <a:pt x="1935802" y="1806627"/>
                    </a:lnTo>
                    <a:lnTo>
                      <a:pt x="1932311" y="1815831"/>
                    </a:lnTo>
                    <a:lnTo>
                      <a:pt x="1928184" y="1824400"/>
                    </a:lnTo>
                    <a:lnTo>
                      <a:pt x="1923741" y="1832969"/>
                    </a:lnTo>
                    <a:lnTo>
                      <a:pt x="1918980" y="1841221"/>
                    </a:lnTo>
                    <a:lnTo>
                      <a:pt x="1913902" y="1849156"/>
                    </a:lnTo>
                    <a:lnTo>
                      <a:pt x="1908188" y="1856773"/>
                    </a:lnTo>
                    <a:lnTo>
                      <a:pt x="1902475" y="1864707"/>
                    </a:lnTo>
                    <a:lnTo>
                      <a:pt x="1896127" y="1871689"/>
                    </a:lnTo>
                    <a:lnTo>
                      <a:pt x="1889462" y="1878671"/>
                    </a:lnTo>
                    <a:lnTo>
                      <a:pt x="1882797" y="1885336"/>
                    </a:lnTo>
                    <a:lnTo>
                      <a:pt x="1875497" y="1891366"/>
                    </a:lnTo>
                    <a:lnTo>
                      <a:pt x="1868197" y="1897397"/>
                    </a:lnTo>
                    <a:lnTo>
                      <a:pt x="1860579" y="1902792"/>
                    </a:lnTo>
                    <a:lnTo>
                      <a:pt x="1852327" y="1907870"/>
                    </a:lnTo>
                    <a:lnTo>
                      <a:pt x="1844074" y="1912631"/>
                    </a:lnTo>
                    <a:lnTo>
                      <a:pt x="1835187" y="1917074"/>
                    </a:lnTo>
                    <a:lnTo>
                      <a:pt x="1826617" y="1920882"/>
                    </a:lnTo>
                    <a:lnTo>
                      <a:pt x="1817413" y="1924691"/>
                    </a:lnTo>
                    <a:lnTo>
                      <a:pt x="1808209" y="1927865"/>
                    </a:lnTo>
                    <a:lnTo>
                      <a:pt x="1799004" y="1930404"/>
                    </a:lnTo>
                    <a:lnTo>
                      <a:pt x="1789482" y="1932625"/>
                    </a:lnTo>
                    <a:lnTo>
                      <a:pt x="1779643" y="1934530"/>
                    </a:lnTo>
                    <a:lnTo>
                      <a:pt x="1769803" y="1935482"/>
                    </a:lnTo>
                    <a:lnTo>
                      <a:pt x="1759647" y="1936434"/>
                    </a:lnTo>
                    <a:lnTo>
                      <a:pt x="1749173" y="1936751"/>
                    </a:lnTo>
                    <a:lnTo>
                      <a:pt x="198373" y="1936751"/>
                    </a:lnTo>
                    <a:lnTo>
                      <a:pt x="188216" y="1936434"/>
                    </a:lnTo>
                    <a:lnTo>
                      <a:pt x="178377" y="1935482"/>
                    </a:lnTo>
                    <a:lnTo>
                      <a:pt x="168538" y="1934530"/>
                    </a:lnTo>
                    <a:lnTo>
                      <a:pt x="158699" y="1932625"/>
                    </a:lnTo>
                    <a:lnTo>
                      <a:pt x="148859" y="1930404"/>
                    </a:lnTo>
                    <a:lnTo>
                      <a:pt x="139655" y="1927865"/>
                    </a:lnTo>
                    <a:lnTo>
                      <a:pt x="130133" y="1924691"/>
                    </a:lnTo>
                    <a:lnTo>
                      <a:pt x="121246" y="1920882"/>
                    </a:lnTo>
                    <a:lnTo>
                      <a:pt x="112359" y="1917074"/>
                    </a:lnTo>
                    <a:lnTo>
                      <a:pt x="103789" y="1912631"/>
                    </a:lnTo>
                    <a:lnTo>
                      <a:pt x="95537" y="1907870"/>
                    </a:lnTo>
                    <a:lnTo>
                      <a:pt x="87602" y="1902792"/>
                    </a:lnTo>
                    <a:lnTo>
                      <a:pt x="79984" y="1897397"/>
                    </a:lnTo>
                    <a:lnTo>
                      <a:pt x="72049" y="1891366"/>
                    </a:lnTo>
                    <a:lnTo>
                      <a:pt x="65067" y="1885336"/>
                    </a:lnTo>
                    <a:lnTo>
                      <a:pt x="58084" y="1878671"/>
                    </a:lnTo>
                    <a:lnTo>
                      <a:pt x="51418" y="1871689"/>
                    </a:lnTo>
                    <a:lnTo>
                      <a:pt x="45388" y="1864707"/>
                    </a:lnTo>
                    <a:lnTo>
                      <a:pt x="39357" y="1856773"/>
                    </a:lnTo>
                    <a:lnTo>
                      <a:pt x="33962" y="1849156"/>
                    </a:lnTo>
                    <a:lnTo>
                      <a:pt x="28883" y="1841221"/>
                    </a:lnTo>
                    <a:lnTo>
                      <a:pt x="24122" y="1832969"/>
                    </a:lnTo>
                    <a:lnTo>
                      <a:pt x="19679" y="1824400"/>
                    </a:lnTo>
                    <a:lnTo>
                      <a:pt x="15870" y="1815831"/>
                    </a:lnTo>
                    <a:lnTo>
                      <a:pt x="12061" y="1806627"/>
                    </a:lnTo>
                    <a:lnTo>
                      <a:pt x="8887" y="1797423"/>
                    </a:lnTo>
                    <a:lnTo>
                      <a:pt x="6348" y="1787902"/>
                    </a:lnTo>
                    <a:lnTo>
                      <a:pt x="4126" y="1778063"/>
                    </a:lnTo>
                    <a:lnTo>
                      <a:pt x="2222" y="1768860"/>
                    </a:lnTo>
                    <a:lnTo>
                      <a:pt x="1270" y="1758704"/>
                    </a:lnTo>
                    <a:lnTo>
                      <a:pt x="318" y="1748865"/>
                    </a:lnTo>
                    <a:lnTo>
                      <a:pt x="0" y="1738391"/>
                    </a:lnTo>
                    <a:lnTo>
                      <a:pt x="0" y="517448"/>
                    </a:lnTo>
                    <a:lnTo>
                      <a:pt x="318" y="507292"/>
                    </a:lnTo>
                    <a:lnTo>
                      <a:pt x="1270" y="497453"/>
                    </a:lnTo>
                    <a:lnTo>
                      <a:pt x="2222" y="487297"/>
                    </a:lnTo>
                    <a:lnTo>
                      <a:pt x="4126" y="477776"/>
                    </a:lnTo>
                    <a:lnTo>
                      <a:pt x="6348" y="467937"/>
                    </a:lnTo>
                    <a:lnTo>
                      <a:pt x="8887" y="458416"/>
                    </a:lnTo>
                    <a:lnTo>
                      <a:pt x="12061" y="449212"/>
                    </a:lnTo>
                    <a:lnTo>
                      <a:pt x="15870" y="440008"/>
                    </a:lnTo>
                    <a:lnTo>
                      <a:pt x="19679" y="431439"/>
                    </a:lnTo>
                    <a:lnTo>
                      <a:pt x="24122" y="423187"/>
                    </a:lnTo>
                    <a:lnTo>
                      <a:pt x="28883" y="414618"/>
                    </a:lnTo>
                    <a:lnTo>
                      <a:pt x="33962" y="406684"/>
                    </a:lnTo>
                    <a:lnTo>
                      <a:pt x="39357" y="399067"/>
                    </a:lnTo>
                    <a:lnTo>
                      <a:pt x="45388" y="391450"/>
                    </a:lnTo>
                    <a:lnTo>
                      <a:pt x="51418" y="384150"/>
                    </a:lnTo>
                    <a:lnTo>
                      <a:pt x="58084" y="377168"/>
                    </a:lnTo>
                    <a:lnTo>
                      <a:pt x="65067" y="370503"/>
                    </a:lnTo>
                    <a:lnTo>
                      <a:pt x="72049" y="364473"/>
                    </a:lnTo>
                    <a:lnTo>
                      <a:pt x="79984" y="358443"/>
                    </a:lnTo>
                    <a:lnTo>
                      <a:pt x="87602" y="353047"/>
                    </a:lnTo>
                    <a:lnTo>
                      <a:pt x="95537" y="347969"/>
                    </a:lnTo>
                    <a:lnTo>
                      <a:pt x="103789" y="343209"/>
                    </a:lnTo>
                    <a:lnTo>
                      <a:pt x="112359" y="338766"/>
                    </a:lnTo>
                    <a:lnTo>
                      <a:pt x="121246" y="334957"/>
                    </a:lnTo>
                    <a:lnTo>
                      <a:pt x="130133" y="331149"/>
                    </a:lnTo>
                    <a:lnTo>
                      <a:pt x="139655" y="328292"/>
                    </a:lnTo>
                    <a:lnTo>
                      <a:pt x="148859" y="325436"/>
                    </a:lnTo>
                    <a:lnTo>
                      <a:pt x="158699" y="323214"/>
                    </a:lnTo>
                    <a:lnTo>
                      <a:pt x="168538" y="321310"/>
                    </a:lnTo>
                    <a:lnTo>
                      <a:pt x="178377" y="320358"/>
                    </a:lnTo>
                    <a:lnTo>
                      <a:pt x="188216" y="319723"/>
                    </a:lnTo>
                    <a:lnTo>
                      <a:pt x="198373" y="319088"/>
                    </a:lnTo>
                    <a:close/>
                    <a:moveTo>
                      <a:pt x="2076641" y="106363"/>
                    </a:moveTo>
                    <a:lnTo>
                      <a:pt x="2082030" y="106363"/>
                    </a:lnTo>
                    <a:lnTo>
                      <a:pt x="2087102" y="106363"/>
                    </a:lnTo>
                    <a:lnTo>
                      <a:pt x="2092174" y="106679"/>
                    </a:lnTo>
                    <a:lnTo>
                      <a:pt x="2097246" y="107313"/>
                    </a:lnTo>
                    <a:lnTo>
                      <a:pt x="2102318" y="108263"/>
                    </a:lnTo>
                    <a:lnTo>
                      <a:pt x="2107390" y="109213"/>
                    </a:lnTo>
                    <a:lnTo>
                      <a:pt x="2112145" y="110797"/>
                    </a:lnTo>
                    <a:lnTo>
                      <a:pt x="2117217" y="112064"/>
                    </a:lnTo>
                    <a:lnTo>
                      <a:pt x="2121972" y="113965"/>
                    </a:lnTo>
                    <a:lnTo>
                      <a:pt x="2126727" y="116182"/>
                    </a:lnTo>
                    <a:lnTo>
                      <a:pt x="2131482" y="118399"/>
                    </a:lnTo>
                    <a:lnTo>
                      <a:pt x="2136237" y="120933"/>
                    </a:lnTo>
                    <a:lnTo>
                      <a:pt x="2140358" y="123784"/>
                    </a:lnTo>
                    <a:lnTo>
                      <a:pt x="2144796" y="126634"/>
                    </a:lnTo>
                    <a:lnTo>
                      <a:pt x="2148916" y="130119"/>
                    </a:lnTo>
                    <a:lnTo>
                      <a:pt x="2153354" y="133603"/>
                    </a:lnTo>
                    <a:lnTo>
                      <a:pt x="2157158" y="137087"/>
                    </a:lnTo>
                    <a:lnTo>
                      <a:pt x="2166351" y="146589"/>
                    </a:lnTo>
                    <a:lnTo>
                      <a:pt x="2169838" y="150707"/>
                    </a:lnTo>
                    <a:lnTo>
                      <a:pt x="2173642" y="154825"/>
                    </a:lnTo>
                    <a:lnTo>
                      <a:pt x="2176812" y="158626"/>
                    </a:lnTo>
                    <a:lnTo>
                      <a:pt x="2179665" y="163060"/>
                    </a:lnTo>
                    <a:lnTo>
                      <a:pt x="2182835" y="167811"/>
                    </a:lnTo>
                    <a:lnTo>
                      <a:pt x="2185371" y="172246"/>
                    </a:lnTo>
                    <a:lnTo>
                      <a:pt x="2187273" y="176997"/>
                    </a:lnTo>
                    <a:lnTo>
                      <a:pt x="2189492" y="181748"/>
                    </a:lnTo>
                    <a:lnTo>
                      <a:pt x="2191394" y="186183"/>
                    </a:lnTo>
                    <a:lnTo>
                      <a:pt x="2192979" y="191567"/>
                    </a:lnTo>
                    <a:lnTo>
                      <a:pt x="2194247" y="196002"/>
                    </a:lnTo>
                    <a:lnTo>
                      <a:pt x="2195515" y="201387"/>
                    </a:lnTo>
                    <a:lnTo>
                      <a:pt x="2196149" y="206454"/>
                    </a:lnTo>
                    <a:lnTo>
                      <a:pt x="2196783" y="211522"/>
                    </a:lnTo>
                    <a:lnTo>
                      <a:pt x="2197100" y="216590"/>
                    </a:lnTo>
                    <a:lnTo>
                      <a:pt x="2197100" y="221658"/>
                    </a:lnTo>
                    <a:lnTo>
                      <a:pt x="2197100" y="226726"/>
                    </a:lnTo>
                    <a:lnTo>
                      <a:pt x="2196783" y="231794"/>
                    </a:lnTo>
                    <a:lnTo>
                      <a:pt x="2196149" y="236862"/>
                    </a:lnTo>
                    <a:lnTo>
                      <a:pt x="2195515" y="241613"/>
                    </a:lnTo>
                    <a:lnTo>
                      <a:pt x="2194247" y="246681"/>
                    </a:lnTo>
                    <a:lnTo>
                      <a:pt x="2192979" y="251749"/>
                    </a:lnTo>
                    <a:lnTo>
                      <a:pt x="2191394" y="256500"/>
                    </a:lnTo>
                    <a:lnTo>
                      <a:pt x="2189492" y="261251"/>
                    </a:lnTo>
                    <a:lnTo>
                      <a:pt x="2187273" y="266319"/>
                    </a:lnTo>
                    <a:lnTo>
                      <a:pt x="2185371" y="270754"/>
                    </a:lnTo>
                    <a:lnTo>
                      <a:pt x="2182835" y="275505"/>
                    </a:lnTo>
                    <a:lnTo>
                      <a:pt x="2179665" y="279623"/>
                    </a:lnTo>
                    <a:lnTo>
                      <a:pt x="2176812" y="284057"/>
                    </a:lnTo>
                    <a:lnTo>
                      <a:pt x="2173642" y="288492"/>
                    </a:lnTo>
                    <a:lnTo>
                      <a:pt x="2169838" y="292609"/>
                    </a:lnTo>
                    <a:lnTo>
                      <a:pt x="2166351" y="296410"/>
                    </a:lnTo>
                    <a:lnTo>
                      <a:pt x="1970764" y="491843"/>
                    </a:lnTo>
                    <a:lnTo>
                      <a:pt x="1967277" y="495010"/>
                    </a:lnTo>
                    <a:lnTo>
                      <a:pt x="1963473" y="498178"/>
                    </a:lnTo>
                    <a:lnTo>
                      <a:pt x="1959986" y="500712"/>
                    </a:lnTo>
                    <a:lnTo>
                      <a:pt x="1956816" y="502612"/>
                    </a:lnTo>
                    <a:lnTo>
                      <a:pt x="1953329" y="504513"/>
                    </a:lnTo>
                    <a:lnTo>
                      <a:pt x="1950476" y="505463"/>
                    </a:lnTo>
                    <a:lnTo>
                      <a:pt x="1947623" y="505780"/>
                    </a:lnTo>
                    <a:lnTo>
                      <a:pt x="1944771" y="506413"/>
                    </a:lnTo>
                    <a:lnTo>
                      <a:pt x="1941918" y="505780"/>
                    </a:lnTo>
                    <a:lnTo>
                      <a:pt x="1939382" y="505463"/>
                    </a:lnTo>
                    <a:lnTo>
                      <a:pt x="1936846" y="504513"/>
                    </a:lnTo>
                    <a:lnTo>
                      <a:pt x="1933993" y="502929"/>
                    </a:lnTo>
                    <a:lnTo>
                      <a:pt x="1931457" y="501662"/>
                    </a:lnTo>
                    <a:lnTo>
                      <a:pt x="1928921" y="499445"/>
                    </a:lnTo>
                    <a:lnTo>
                      <a:pt x="1924166" y="494694"/>
                    </a:lnTo>
                    <a:lnTo>
                      <a:pt x="1919094" y="489309"/>
                    </a:lnTo>
                    <a:lnTo>
                      <a:pt x="1914022" y="482657"/>
                    </a:lnTo>
                    <a:lnTo>
                      <a:pt x="1903561" y="467770"/>
                    </a:lnTo>
                    <a:lnTo>
                      <a:pt x="1897855" y="459852"/>
                    </a:lnTo>
                    <a:lnTo>
                      <a:pt x="1891515" y="451616"/>
                    </a:lnTo>
                    <a:lnTo>
                      <a:pt x="1884541" y="443698"/>
                    </a:lnTo>
                    <a:lnTo>
                      <a:pt x="1877250" y="435779"/>
                    </a:lnTo>
                    <a:lnTo>
                      <a:pt x="1868057" y="426277"/>
                    </a:lnTo>
                    <a:lnTo>
                      <a:pt x="1859815" y="418991"/>
                    </a:lnTo>
                    <a:lnTo>
                      <a:pt x="1851890" y="412023"/>
                    </a:lnTo>
                    <a:lnTo>
                      <a:pt x="1843966" y="406005"/>
                    </a:lnTo>
                    <a:lnTo>
                      <a:pt x="1836041" y="399987"/>
                    </a:lnTo>
                    <a:lnTo>
                      <a:pt x="1820825" y="389217"/>
                    </a:lnTo>
                    <a:lnTo>
                      <a:pt x="1814485" y="384466"/>
                    </a:lnTo>
                    <a:lnTo>
                      <a:pt x="1808462" y="379398"/>
                    </a:lnTo>
                    <a:lnTo>
                      <a:pt x="1804024" y="374647"/>
                    </a:lnTo>
                    <a:lnTo>
                      <a:pt x="1802122" y="372113"/>
                    </a:lnTo>
                    <a:lnTo>
                      <a:pt x="1800220" y="369579"/>
                    </a:lnTo>
                    <a:lnTo>
                      <a:pt x="1798635" y="367045"/>
                    </a:lnTo>
                    <a:lnTo>
                      <a:pt x="1798001" y="364511"/>
                    </a:lnTo>
                    <a:lnTo>
                      <a:pt x="1797367" y="361660"/>
                    </a:lnTo>
                    <a:lnTo>
                      <a:pt x="1797050" y="359126"/>
                    </a:lnTo>
                    <a:lnTo>
                      <a:pt x="1797367" y="355959"/>
                    </a:lnTo>
                    <a:lnTo>
                      <a:pt x="1797684" y="353108"/>
                    </a:lnTo>
                    <a:lnTo>
                      <a:pt x="1798635" y="349941"/>
                    </a:lnTo>
                    <a:lnTo>
                      <a:pt x="1800220" y="346773"/>
                    </a:lnTo>
                    <a:lnTo>
                      <a:pt x="1802439" y="343289"/>
                    </a:lnTo>
                    <a:lnTo>
                      <a:pt x="1804975" y="340122"/>
                    </a:lnTo>
                    <a:lnTo>
                      <a:pt x="1807828" y="336637"/>
                    </a:lnTo>
                    <a:lnTo>
                      <a:pt x="1811632" y="332520"/>
                    </a:lnTo>
                    <a:lnTo>
                      <a:pt x="2006902" y="137087"/>
                    </a:lnTo>
                    <a:lnTo>
                      <a:pt x="2011023" y="133603"/>
                    </a:lnTo>
                    <a:lnTo>
                      <a:pt x="2014827" y="130119"/>
                    </a:lnTo>
                    <a:lnTo>
                      <a:pt x="2019265" y="126634"/>
                    </a:lnTo>
                    <a:lnTo>
                      <a:pt x="2023703" y="123784"/>
                    </a:lnTo>
                    <a:lnTo>
                      <a:pt x="2028141" y="120933"/>
                    </a:lnTo>
                    <a:lnTo>
                      <a:pt x="2032896" y="118399"/>
                    </a:lnTo>
                    <a:lnTo>
                      <a:pt x="2037017" y="116182"/>
                    </a:lnTo>
                    <a:lnTo>
                      <a:pt x="2041772" y="113965"/>
                    </a:lnTo>
                    <a:lnTo>
                      <a:pt x="2046843" y="112064"/>
                    </a:lnTo>
                    <a:lnTo>
                      <a:pt x="2051598" y="110797"/>
                    </a:lnTo>
                    <a:lnTo>
                      <a:pt x="2056670" y="109213"/>
                    </a:lnTo>
                    <a:lnTo>
                      <a:pt x="2061425" y="108263"/>
                    </a:lnTo>
                    <a:lnTo>
                      <a:pt x="2066497" y="107313"/>
                    </a:lnTo>
                    <a:lnTo>
                      <a:pt x="2071569" y="106679"/>
                    </a:lnTo>
                    <a:lnTo>
                      <a:pt x="2076641" y="106363"/>
                    </a:lnTo>
                    <a:close/>
                    <a:moveTo>
                      <a:pt x="2213628" y="19050"/>
                    </a:moveTo>
                    <a:lnTo>
                      <a:pt x="2219371" y="19369"/>
                    </a:lnTo>
                    <a:lnTo>
                      <a:pt x="2225751" y="20007"/>
                    </a:lnTo>
                    <a:lnTo>
                      <a:pt x="2231493" y="21602"/>
                    </a:lnTo>
                    <a:lnTo>
                      <a:pt x="2237236" y="23516"/>
                    </a:lnTo>
                    <a:lnTo>
                      <a:pt x="2242978" y="26387"/>
                    </a:lnTo>
                    <a:lnTo>
                      <a:pt x="2248401" y="29258"/>
                    </a:lnTo>
                    <a:lnTo>
                      <a:pt x="2253506" y="33087"/>
                    </a:lnTo>
                    <a:lnTo>
                      <a:pt x="2258291" y="37234"/>
                    </a:lnTo>
                    <a:lnTo>
                      <a:pt x="2262757" y="42019"/>
                    </a:lnTo>
                    <a:lnTo>
                      <a:pt x="2266266" y="47123"/>
                    </a:lnTo>
                    <a:lnTo>
                      <a:pt x="2269457" y="52547"/>
                    </a:lnTo>
                    <a:lnTo>
                      <a:pt x="2272009" y="58608"/>
                    </a:lnTo>
                    <a:lnTo>
                      <a:pt x="2273923" y="64350"/>
                    </a:lnTo>
                    <a:lnTo>
                      <a:pt x="2275518" y="70412"/>
                    </a:lnTo>
                    <a:lnTo>
                      <a:pt x="2276475" y="76154"/>
                    </a:lnTo>
                    <a:lnTo>
                      <a:pt x="2276475" y="82216"/>
                    </a:lnTo>
                    <a:lnTo>
                      <a:pt x="2276475" y="88277"/>
                    </a:lnTo>
                    <a:lnTo>
                      <a:pt x="2275518" y="94338"/>
                    </a:lnTo>
                    <a:lnTo>
                      <a:pt x="2273923" y="100400"/>
                    </a:lnTo>
                    <a:lnTo>
                      <a:pt x="2272009" y="106142"/>
                    </a:lnTo>
                    <a:lnTo>
                      <a:pt x="2269457" y="111565"/>
                    </a:lnTo>
                    <a:lnTo>
                      <a:pt x="2266266" y="117308"/>
                    </a:lnTo>
                    <a:lnTo>
                      <a:pt x="2262757" y="122412"/>
                    </a:lnTo>
                    <a:lnTo>
                      <a:pt x="2258291" y="126878"/>
                    </a:lnTo>
                    <a:lnTo>
                      <a:pt x="2241064" y="144105"/>
                    </a:lnTo>
                    <a:lnTo>
                      <a:pt x="2236598" y="148253"/>
                    </a:lnTo>
                    <a:lnTo>
                      <a:pt x="2232769" y="150805"/>
                    </a:lnTo>
                    <a:lnTo>
                      <a:pt x="2230855" y="151443"/>
                    </a:lnTo>
                    <a:lnTo>
                      <a:pt x="2228941" y="152400"/>
                    </a:lnTo>
                    <a:lnTo>
                      <a:pt x="2227346" y="152400"/>
                    </a:lnTo>
                    <a:lnTo>
                      <a:pt x="2225751" y="152400"/>
                    </a:lnTo>
                    <a:lnTo>
                      <a:pt x="2224156" y="152081"/>
                    </a:lnTo>
                    <a:lnTo>
                      <a:pt x="2222880" y="151443"/>
                    </a:lnTo>
                    <a:lnTo>
                      <a:pt x="2220009" y="149848"/>
                    </a:lnTo>
                    <a:lnTo>
                      <a:pt x="2217456" y="147295"/>
                    </a:lnTo>
                    <a:lnTo>
                      <a:pt x="2214904" y="143786"/>
                    </a:lnTo>
                    <a:lnTo>
                      <a:pt x="2212352" y="140277"/>
                    </a:lnTo>
                    <a:lnTo>
                      <a:pt x="2209800" y="135811"/>
                    </a:lnTo>
                    <a:lnTo>
                      <a:pt x="2204058" y="126240"/>
                    </a:lnTo>
                    <a:lnTo>
                      <a:pt x="2201186" y="121455"/>
                    </a:lnTo>
                    <a:lnTo>
                      <a:pt x="2197358" y="116351"/>
                    </a:lnTo>
                    <a:lnTo>
                      <a:pt x="2193530" y="111246"/>
                    </a:lnTo>
                    <a:lnTo>
                      <a:pt x="2189064" y="106461"/>
                    </a:lnTo>
                    <a:lnTo>
                      <a:pt x="2184278" y="101995"/>
                    </a:lnTo>
                    <a:lnTo>
                      <a:pt x="2179493" y="98167"/>
                    </a:lnTo>
                    <a:lnTo>
                      <a:pt x="2174389" y="94657"/>
                    </a:lnTo>
                    <a:lnTo>
                      <a:pt x="2169285" y="91467"/>
                    </a:lnTo>
                    <a:lnTo>
                      <a:pt x="2159714" y="85725"/>
                    </a:lnTo>
                    <a:lnTo>
                      <a:pt x="2155248" y="83173"/>
                    </a:lnTo>
                    <a:lnTo>
                      <a:pt x="2151739" y="80620"/>
                    </a:lnTo>
                    <a:lnTo>
                      <a:pt x="2148229" y="78068"/>
                    </a:lnTo>
                    <a:lnTo>
                      <a:pt x="2145677" y="75516"/>
                    </a:lnTo>
                    <a:lnTo>
                      <a:pt x="2144082" y="72964"/>
                    </a:lnTo>
                    <a:lnTo>
                      <a:pt x="2143763" y="71369"/>
                    </a:lnTo>
                    <a:lnTo>
                      <a:pt x="2143125" y="69774"/>
                    </a:lnTo>
                    <a:lnTo>
                      <a:pt x="2143125" y="68179"/>
                    </a:lnTo>
                    <a:lnTo>
                      <a:pt x="2143763" y="66584"/>
                    </a:lnTo>
                    <a:lnTo>
                      <a:pt x="2144082" y="64669"/>
                    </a:lnTo>
                    <a:lnTo>
                      <a:pt x="2144720" y="63074"/>
                    </a:lnTo>
                    <a:lnTo>
                      <a:pt x="2147591" y="59246"/>
                    </a:lnTo>
                    <a:lnTo>
                      <a:pt x="2151419" y="54780"/>
                    </a:lnTo>
                    <a:lnTo>
                      <a:pt x="2168647" y="37234"/>
                    </a:lnTo>
                    <a:lnTo>
                      <a:pt x="2173751" y="33087"/>
                    </a:lnTo>
                    <a:lnTo>
                      <a:pt x="2178855" y="29258"/>
                    </a:lnTo>
                    <a:lnTo>
                      <a:pt x="2183959" y="26387"/>
                    </a:lnTo>
                    <a:lnTo>
                      <a:pt x="2189702" y="23516"/>
                    </a:lnTo>
                    <a:lnTo>
                      <a:pt x="2195125" y="21602"/>
                    </a:lnTo>
                    <a:lnTo>
                      <a:pt x="2201506" y="20007"/>
                    </a:lnTo>
                    <a:lnTo>
                      <a:pt x="2207248" y="19369"/>
                    </a:lnTo>
                    <a:lnTo>
                      <a:pt x="2213628" y="19050"/>
                    </a:lnTo>
                    <a:close/>
                    <a:moveTo>
                      <a:pt x="1985550" y="0"/>
                    </a:moveTo>
                    <a:lnTo>
                      <a:pt x="1989686" y="0"/>
                    </a:lnTo>
                    <a:lnTo>
                      <a:pt x="1993822" y="0"/>
                    </a:lnTo>
                    <a:lnTo>
                      <a:pt x="1997640" y="634"/>
                    </a:lnTo>
                    <a:lnTo>
                      <a:pt x="2001776" y="1903"/>
                    </a:lnTo>
                    <a:lnTo>
                      <a:pt x="2005594" y="2855"/>
                    </a:lnTo>
                    <a:lnTo>
                      <a:pt x="2009411" y="4759"/>
                    </a:lnTo>
                    <a:lnTo>
                      <a:pt x="2012911" y="6980"/>
                    </a:lnTo>
                    <a:lnTo>
                      <a:pt x="2016411" y="9518"/>
                    </a:lnTo>
                    <a:lnTo>
                      <a:pt x="2019592" y="12374"/>
                    </a:lnTo>
                    <a:lnTo>
                      <a:pt x="2022456" y="15229"/>
                    </a:lnTo>
                    <a:lnTo>
                      <a:pt x="2025001" y="19037"/>
                    </a:lnTo>
                    <a:lnTo>
                      <a:pt x="2026910" y="22210"/>
                    </a:lnTo>
                    <a:lnTo>
                      <a:pt x="2028819" y="26334"/>
                    </a:lnTo>
                    <a:lnTo>
                      <a:pt x="2030091" y="29824"/>
                    </a:lnTo>
                    <a:lnTo>
                      <a:pt x="2031364" y="33949"/>
                    </a:lnTo>
                    <a:lnTo>
                      <a:pt x="2031682" y="37757"/>
                    </a:lnTo>
                    <a:lnTo>
                      <a:pt x="2032000" y="41881"/>
                    </a:lnTo>
                    <a:lnTo>
                      <a:pt x="2031682" y="46006"/>
                    </a:lnTo>
                    <a:lnTo>
                      <a:pt x="2031046" y="49813"/>
                    </a:lnTo>
                    <a:lnTo>
                      <a:pt x="2030091" y="53938"/>
                    </a:lnTo>
                    <a:lnTo>
                      <a:pt x="2028819" y="57745"/>
                    </a:lnTo>
                    <a:lnTo>
                      <a:pt x="2026910" y="61553"/>
                    </a:lnTo>
                    <a:lnTo>
                      <a:pt x="2025001" y="65043"/>
                    </a:lnTo>
                    <a:lnTo>
                      <a:pt x="2022456" y="68533"/>
                    </a:lnTo>
                    <a:lnTo>
                      <a:pt x="2019592" y="71706"/>
                    </a:lnTo>
                    <a:lnTo>
                      <a:pt x="1637177" y="453081"/>
                    </a:lnTo>
                    <a:lnTo>
                      <a:pt x="1633995" y="455937"/>
                    </a:lnTo>
                    <a:lnTo>
                      <a:pt x="1630814" y="458158"/>
                    </a:lnTo>
                    <a:lnTo>
                      <a:pt x="1626996" y="460379"/>
                    </a:lnTo>
                    <a:lnTo>
                      <a:pt x="1623496" y="462283"/>
                    </a:lnTo>
                    <a:lnTo>
                      <a:pt x="1619360" y="463552"/>
                    </a:lnTo>
                    <a:lnTo>
                      <a:pt x="1615224" y="464186"/>
                    </a:lnTo>
                    <a:lnTo>
                      <a:pt x="1611407" y="465138"/>
                    </a:lnTo>
                    <a:lnTo>
                      <a:pt x="1607271" y="465138"/>
                    </a:lnTo>
                    <a:lnTo>
                      <a:pt x="1603135" y="465138"/>
                    </a:lnTo>
                    <a:lnTo>
                      <a:pt x="1599317" y="464186"/>
                    </a:lnTo>
                    <a:lnTo>
                      <a:pt x="1595181" y="463552"/>
                    </a:lnTo>
                    <a:lnTo>
                      <a:pt x="1591681" y="462283"/>
                    </a:lnTo>
                    <a:lnTo>
                      <a:pt x="1587864" y="460379"/>
                    </a:lnTo>
                    <a:lnTo>
                      <a:pt x="1584364" y="458158"/>
                    </a:lnTo>
                    <a:lnTo>
                      <a:pt x="1580864" y="455937"/>
                    </a:lnTo>
                    <a:lnTo>
                      <a:pt x="1577683" y="453081"/>
                    </a:lnTo>
                    <a:lnTo>
                      <a:pt x="1574819" y="449591"/>
                    </a:lnTo>
                    <a:lnTo>
                      <a:pt x="1572274" y="446418"/>
                    </a:lnTo>
                    <a:lnTo>
                      <a:pt x="1570047" y="442928"/>
                    </a:lnTo>
                    <a:lnTo>
                      <a:pt x="1568138" y="439121"/>
                    </a:lnTo>
                    <a:lnTo>
                      <a:pt x="1567184" y="435314"/>
                    </a:lnTo>
                    <a:lnTo>
                      <a:pt x="1565911" y="431189"/>
                    </a:lnTo>
                    <a:lnTo>
                      <a:pt x="1565275" y="427381"/>
                    </a:lnTo>
                    <a:lnTo>
                      <a:pt x="1565275" y="423257"/>
                    </a:lnTo>
                    <a:lnTo>
                      <a:pt x="1565275" y="419132"/>
                    </a:lnTo>
                    <a:lnTo>
                      <a:pt x="1565911" y="415007"/>
                    </a:lnTo>
                    <a:lnTo>
                      <a:pt x="1567184" y="411517"/>
                    </a:lnTo>
                    <a:lnTo>
                      <a:pt x="1568138" y="407393"/>
                    </a:lnTo>
                    <a:lnTo>
                      <a:pt x="1570047" y="403902"/>
                    </a:lnTo>
                    <a:lnTo>
                      <a:pt x="1572274" y="400095"/>
                    </a:lnTo>
                    <a:lnTo>
                      <a:pt x="1574819" y="396922"/>
                    </a:lnTo>
                    <a:lnTo>
                      <a:pt x="1577683" y="393749"/>
                    </a:lnTo>
                    <a:lnTo>
                      <a:pt x="1960098" y="12374"/>
                    </a:lnTo>
                    <a:lnTo>
                      <a:pt x="1962962" y="9518"/>
                    </a:lnTo>
                    <a:lnTo>
                      <a:pt x="1966779" y="6980"/>
                    </a:lnTo>
                    <a:lnTo>
                      <a:pt x="1970279" y="4759"/>
                    </a:lnTo>
                    <a:lnTo>
                      <a:pt x="1974097" y="2855"/>
                    </a:lnTo>
                    <a:lnTo>
                      <a:pt x="1977596" y="1903"/>
                    </a:lnTo>
                    <a:lnTo>
                      <a:pt x="1981732" y="634"/>
                    </a:lnTo>
                    <a:lnTo>
                      <a:pt x="198555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3600" b="1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1443858" y="5062184"/>
              <a:ext cx="350724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4.5 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本章小结  </a:t>
              </a:r>
              <a:endPara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1560" y="1326432"/>
            <a:ext cx="4231148" cy="684042"/>
            <a:chOff x="611560" y="1326432"/>
            <a:chExt cx="4231148" cy="684042"/>
          </a:xfrm>
        </p:grpSpPr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611560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4.1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引言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2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13" name="图片 12" descr="1.jp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grpSp>
        <p:nvGrpSpPr>
          <p:cNvPr id="14" name="组合 114"/>
          <p:cNvGrpSpPr/>
          <p:nvPr/>
        </p:nvGrpSpPr>
        <p:grpSpPr>
          <a:xfrm>
            <a:off x="-396552" y="2186374"/>
            <a:ext cx="6225040" cy="679778"/>
            <a:chOff x="-450575" y="3363717"/>
            <a:chExt cx="6225040" cy="679778"/>
          </a:xfrm>
        </p:grpSpPr>
        <p:grpSp>
          <p:nvGrpSpPr>
            <p:cNvPr id="15" name="组合 105"/>
            <p:cNvGrpSpPr/>
            <p:nvPr/>
          </p:nvGrpSpPr>
          <p:grpSpPr>
            <a:xfrm>
              <a:off x="-450575" y="3363717"/>
              <a:ext cx="6225040" cy="679778"/>
              <a:chOff x="-450575" y="3363717"/>
              <a:chExt cx="6225040" cy="679778"/>
            </a:xfrm>
          </p:grpSpPr>
          <p:sp>
            <p:nvSpPr>
              <p:cNvPr id="17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TextBox 6"/>
              <p:cNvSpPr txBox="1">
                <a:spLocks noChangeArrowheads="1"/>
              </p:cNvSpPr>
              <p:nvPr/>
            </p:nvSpPr>
            <p:spPr bwMode="auto">
              <a:xfrm>
                <a:off x="-450575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4.2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链栈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6" name="图片 15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grpSp>
        <p:nvGrpSpPr>
          <p:cNvPr id="19" name="组合 67"/>
          <p:cNvGrpSpPr/>
          <p:nvPr/>
        </p:nvGrpSpPr>
        <p:grpSpPr>
          <a:xfrm>
            <a:off x="-684584" y="3001805"/>
            <a:ext cx="7317240" cy="698583"/>
            <a:chOff x="-690982" y="4179148"/>
            <a:chExt cx="7317240" cy="698583"/>
          </a:xfrm>
        </p:grpSpPr>
        <p:grpSp>
          <p:nvGrpSpPr>
            <p:cNvPr id="20" name="组合 106"/>
            <p:cNvGrpSpPr/>
            <p:nvPr/>
          </p:nvGrpSpPr>
          <p:grpSpPr>
            <a:xfrm>
              <a:off x="-690982" y="4179148"/>
              <a:ext cx="7317240" cy="698583"/>
              <a:chOff x="-700507" y="4179148"/>
              <a:chExt cx="7317240" cy="698583"/>
            </a:xfrm>
          </p:grpSpPr>
          <p:sp>
            <p:nvSpPr>
              <p:cNvPr id="22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TextBox 6"/>
              <p:cNvSpPr txBox="1">
                <a:spLocks noChangeArrowheads="1"/>
              </p:cNvSpPr>
              <p:nvPr/>
            </p:nvSpPr>
            <p:spPr bwMode="auto">
              <a:xfrm>
                <a:off x="-700507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4.3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链队列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21" name="图片 20" descr="无标题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grpSp>
        <p:nvGrpSpPr>
          <p:cNvPr id="24" name="组合 109"/>
          <p:cNvGrpSpPr/>
          <p:nvPr/>
        </p:nvGrpSpPr>
        <p:grpSpPr>
          <a:xfrm>
            <a:off x="953282" y="3824893"/>
            <a:ext cx="6633012" cy="651944"/>
            <a:chOff x="956926" y="4599564"/>
            <a:chExt cx="6633012" cy="651944"/>
          </a:xfrm>
        </p:grpSpPr>
        <p:sp>
          <p:nvSpPr>
            <p:cNvPr id="25" name="Freeform 5"/>
            <p:cNvSpPr/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pic>
          <p:nvPicPr>
            <p:cNvPr id="26" name="图片 25" descr="u=714968970,2342735455&amp;fm=27&amp;gp=0.jpg"/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1047252" y="4599564"/>
              <a:ext cx="6542686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4.4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链栈与链队列的应用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内容占位符 21506"/>
          <p:cNvSpPr>
            <a:spLocks noGrp="1" noChangeArrowheads="1"/>
          </p:cNvSpPr>
          <p:nvPr>
            <p:ph idx="1"/>
          </p:nvPr>
        </p:nvSpPr>
        <p:spPr>
          <a:xfrm>
            <a:off x="395536" y="1052736"/>
            <a:ext cx="8291264" cy="504056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4.3.2 </a:t>
            </a:r>
            <a:r>
              <a:rPr lang="zh-CN" altLang="en-US" sz="2800" b="1" dirty="0"/>
              <a:t>链队列的运算实现</a:t>
            </a:r>
            <a:endParaRPr lang="zh-CN" altLang="en-US" sz="2800" b="1" dirty="0"/>
          </a:p>
          <a:p>
            <a:pPr lvl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链队列的结构为带头结点的链表，如下图所示</a:t>
            </a:r>
            <a:r>
              <a:rPr lang="en-US" altLang="zh-CN" sz="2400" b="1" dirty="0"/>
              <a:t>: </a:t>
            </a:r>
            <a:endParaRPr lang="zh-CN" altLang="en-US" sz="2400" b="1" dirty="0"/>
          </a:p>
          <a:p>
            <a:pPr eaLnBrk="1" hangingPunct="1">
              <a:lnSpc>
                <a:spcPct val="80000"/>
              </a:lnSpc>
            </a:pPr>
            <a:endParaRPr lang="zh-CN" altLang="en-US" sz="2000" b="1" dirty="0"/>
          </a:p>
          <a:p>
            <a:pPr eaLnBrk="1" hangingPunct="1">
              <a:lnSpc>
                <a:spcPct val="80000"/>
              </a:lnSpc>
            </a:pP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b="1" dirty="0"/>
          </a:p>
          <a:p>
            <a:pPr eaLnBrk="1" hangingPunct="1">
              <a:lnSpc>
                <a:spcPct val="80000"/>
              </a:lnSpc>
            </a:pPr>
            <a:endParaRPr lang="zh-CN" altLang="en-US" sz="2000" b="1" dirty="0"/>
          </a:p>
          <a:p>
            <a:pPr eaLnBrk="1" hangingPunct="1">
              <a:lnSpc>
                <a:spcPct val="80000"/>
              </a:lnSpc>
            </a:pPr>
            <a:endParaRPr lang="zh-CN" altLang="en-US" sz="2000" b="1" dirty="0"/>
          </a:p>
          <a:p>
            <a:pPr lvl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运算实现</a:t>
            </a:r>
            <a:endParaRPr lang="zh-CN" altLang="en-US" sz="2400" b="1" dirty="0"/>
          </a:p>
          <a:p>
            <a:pPr lvl="2">
              <a:lnSpc>
                <a:spcPct val="80000"/>
              </a:lnSpc>
            </a:pPr>
            <a:r>
              <a:rPr lang="zh-CN" altLang="en-US" sz="2000" b="1" dirty="0">
                <a:solidFill>
                  <a:srgbClr val="FF5050"/>
                </a:solidFill>
              </a:rPr>
              <a:t>初始化</a:t>
            </a:r>
            <a:r>
              <a:rPr lang="zh-CN" altLang="en-US" sz="2000" b="1" dirty="0"/>
              <a:t>的实现：</a:t>
            </a:r>
            <a:endParaRPr lang="en-US" altLang="zh-CN" sz="2000" b="1" dirty="0"/>
          </a:p>
          <a:p>
            <a:pPr lvl="2">
              <a:lnSpc>
                <a:spcPct val="80000"/>
              </a:lnSpc>
              <a:buClr>
                <a:srgbClr val="FF0000"/>
              </a:buClr>
            </a:pPr>
            <a:r>
              <a:rPr lang="zh-CN" altLang="en-US" sz="2000" b="1" dirty="0"/>
              <a:t>分析：空队列的结构形式：元素个数为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，但要有头结点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如图所示</a:t>
            </a:r>
            <a:r>
              <a:rPr lang="en-US" altLang="zh-CN" sz="2000" b="1" dirty="0"/>
              <a:t>: </a:t>
            </a:r>
            <a:endParaRPr lang="en-US" altLang="zh-CN" sz="2000" b="1" dirty="0"/>
          </a:p>
          <a:p>
            <a:pPr lvl="2">
              <a:lnSpc>
                <a:spcPct val="80000"/>
              </a:lnSpc>
              <a:buClr>
                <a:srgbClr val="FF0000"/>
              </a:buClr>
            </a:pPr>
            <a:r>
              <a:rPr lang="zh-CN" altLang="en-US" sz="2000" b="1" dirty="0"/>
              <a:t>算法如下</a:t>
            </a:r>
            <a:r>
              <a:rPr lang="en-US" altLang="zh-CN" sz="2000" b="1" dirty="0"/>
              <a:t>:</a:t>
            </a:r>
            <a:endParaRPr lang="zh-CN" altLang="en-US" sz="2000" b="1" dirty="0"/>
          </a:p>
          <a:p>
            <a:pPr marL="1242060" lvl="3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Queue::</a:t>
            </a:r>
            <a:r>
              <a:rPr lang="en-US" altLang="zh-CN" dirty="0">
                <a:solidFill>
                  <a:srgbClr val="FF5050"/>
                </a:solidFill>
              </a:rPr>
              <a:t>Queue</a:t>
            </a:r>
            <a:r>
              <a:rPr lang="en-US" altLang="zh-CN" dirty="0"/>
              <a:t>(){ </a:t>
            </a:r>
            <a:endParaRPr lang="en-US" altLang="zh-CN" dirty="0"/>
          </a:p>
          <a:p>
            <a:pPr marL="1242060" lvl="3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 front = </a:t>
            </a:r>
            <a:r>
              <a:rPr lang="en-US" altLang="zh-CN" dirty="0">
                <a:solidFill>
                  <a:srgbClr val="0000FF"/>
                </a:solidFill>
              </a:rPr>
              <a:t>new</a:t>
            </a:r>
            <a:r>
              <a:rPr lang="en-US" altLang="zh-CN" dirty="0"/>
              <a:t> node</a:t>
            </a:r>
            <a:r>
              <a:rPr lang="en-US" altLang="zh-CN" b="1" dirty="0"/>
              <a:t>;        </a:t>
            </a:r>
            <a:r>
              <a:rPr lang="zh-CN" altLang="en-US" b="1" dirty="0"/>
              <a:t>   </a:t>
            </a:r>
            <a:r>
              <a:rPr lang="en-US" altLang="zh-CN" b="1" dirty="0"/>
              <a:t>// </a:t>
            </a:r>
            <a:r>
              <a:rPr lang="zh-CN" altLang="en-US" b="1" dirty="0"/>
              <a:t>产生由头指针</a:t>
            </a:r>
            <a:r>
              <a:rPr lang="en-US" altLang="zh-CN" b="1" dirty="0"/>
              <a:t>front</a:t>
            </a:r>
            <a:r>
              <a:rPr lang="zh-CN" altLang="en-US" b="1" dirty="0"/>
              <a:t>指示的头结点</a:t>
            </a:r>
            <a:endParaRPr lang="zh-CN" altLang="en-US" b="1" dirty="0"/>
          </a:p>
          <a:p>
            <a:pPr marL="1242060" lvl="3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b="1" dirty="0"/>
              <a:t>     rear = front;               </a:t>
            </a:r>
            <a:r>
              <a:rPr lang="zh-CN" altLang="en-US" b="1" dirty="0"/>
              <a:t>  </a:t>
            </a:r>
            <a:r>
              <a:rPr lang="en-US" altLang="zh-CN" b="1" dirty="0"/>
              <a:t> // </a:t>
            </a:r>
            <a:r>
              <a:rPr lang="zh-CN" altLang="en-US" b="1" dirty="0"/>
              <a:t>尾指针 也指向头结点</a:t>
            </a:r>
            <a:endParaRPr lang="zh-CN" altLang="en-US" b="1" dirty="0"/>
          </a:p>
          <a:p>
            <a:pPr marL="1242060" lvl="3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b="1" dirty="0"/>
              <a:t>     </a:t>
            </a:r>
            <a:r>
              <a:rPr lang="en-US" altLang="zh-CN" b="1" dirty="0"/>
              <a:t>front </a:t>
            </a:r>
            <a:r>
              <a:rPr lang="en-US" altLang="zh-CN" sz="1200" b="1" dirty="0">
                <a:sym typeface="Wingdings" panose="05000000000000000000" pitchFamily="2" charset="2"/>
              </a:rPr>
              <a:t> </a:t>
            </a:r>
            <a:r>
              <a:rPr lang="en-US" altLang="zh-CN" b="1" dirty="0"/>
              <a:t>next = NULL; // </a:t>
            </a:r>
            <a:r>
              <a:rPr lang="zh-CN" altLang="en-US" b="1" dirty="0"/>
              <a:t>头结点后继指针设为空</a:t>
            </a:r>
            <a:endParaRPr lang="zh-CN" altLang="en-US" b="1" dirty="0"/>
          </a:p>
          <a:p>
            <a:pPr marL="1242060" lvl="3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     </a:t>
            </a:r>
            <a:r>
              <a:rPr lang="en-US" altLang="zh-CN" dirty="0"/>
              <a:t>count = 0;</a:t>
            </a:r>
            <a:endParaRPr lang="en-US" altLang="zh-CN" dirty="0"/>
          </a:p>
          <a:p>
            <a:pPr marL="1242060" lvl="3" indent="0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}        </a:t>
            </a:r>
            <a:endParaRPr lang="zh-CN" altLang="en-US" dirty="0"/>
          </a:p>
        </p:txBody>
      </p:sp>
      <p:sp>
        <p:nvSpPr>
          <p:cNvPr id="34850" name="矩形 21508"/>
          <p:cNvSpPr>
            <a:spLocks noChangeAspect="1" noChangeArrowheads="1"/>
          </p:cNvSpPr>
          <p:nvPr/>
        </p:nvSpPr>
        <p:spPr bwMode="auto">
          <a:xfrm>
            <a:off x="6372225" y="2924175"/>
            <a:ext cx="2087563" cy="15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1549" name="灯片编号占位符 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88224" y="6607226"/>
            <a:ext cx="2133600" cy="22671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746FC63-1F4B-4B2E-AACF-24F83EA17D93}" type="slidenum">
              <a:rPr lang="zh-CN" altLang="en-US" dirty="0" smtClean="0">
                <a:solidFill>
                  <a:schemeClr val="bg1"/>
                </a:solidFill>
              </a:rPr>
            </a:fld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48" name="组合 67"/>
          <p:cNvGrpSpPr/>
          <p:nvPr/>
        </p:nvGrpSpPr>
        <p:grpSpPr>
          <a:xfrm>
            <a:off x="-1188640" y="94261"/>
            <a:ext cx="7317240" cy="698583"/>
            <a:chOff x="-747937" y="4179148"/>
            <a:chExt cx="7317240" cy="698583"/>
          </a:xfrm>
        </p:grpSpPr>
        <p:grpSp>
          <p:nvGrpSpPr>
            <p:cNvPr id="49" name="组合 106"/>
            <p:cNvGrpSpPr/>
            <p:nvPr/>
          </p:nvGrpSpPr>
          <p:grpSpPr>
            <a:xfrm>
              <a:off x="-747937" y="4179148"/>
              <a:ext cx="7317240" cy="698583"/>
              <a:chOff x="-757462" y="4179148"/>
              <a:chExt cx="7317240" cy="698583"/>
            </a:xfrm>
          </p:grpSpPr>
          <p:sp>
            <p:nvSpPr>
              <p:cNvPr id="51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TextBox 6"/>
              <p:cNvSpPr txBox="1">
                <a:spLocks noChangeArrowheads="1"/>
              </p:cNvSpPr>
              <p:nvPr/>
            </p:nvSpPr>
            <p:spPr bwMode="auto">
              <a:xfrm>
                <a:off x="-757462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4.3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链队列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50" name="图片 49" descr="无标题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506209" y="1772816"/>
            <a:ext cx="7216213" cy="905868"/>
            <a:chOff x="506209" y="1772816"/>
            <a:chExt cx="7216213" cy="905868"/>
          </a:xfrm>
        </p:grpSpPr>
        <p:grpSp>
          <p:nvGrpSpPr>
            <p:cNvPr id="18" name="组合 17"/>
            <p:cNvGrpSpPr/>
            <p:nvPr/>
          </p:nvGrpSpPr>
          <p:grpSpPr>
            <a:xfrm>
              <a:off x="1994112" y="2311971"/>
              <a:ext cx="673853" cy="363935"/>
              <a:chOff x="1385127" y="6203171"/>
              <a:chExt cx="673853" cy="363935"/>
            </a:xfrm>
          </p:grpSpPr>
          <p:sp>
            <p:nvSpPr>
              <p:cNvPr id="74" name="矩形 73"/>
              <p:cNvSpPr/>
              <p:nvPr/>
            </p:nvSpPr>
            <p:spPr bwMode="auto">
              <a:xfrm>
                <a:off x="1909512" y="6206827"/>
                <a:ext cx="149468" cy="358775"/>
              </a:xfrm>
              <a:prstGeom prst="rect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altLang="x-non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76" name="矩形 21542"/>
              <p:cNvSpPr>
                <a:spLocks noChangeArrowheads="1"/>
              </p:cNvSpPr>
              <p:nvPr/>
            </p:nvSpPr>
            <p:spPr bwMode="auto">
              <a:xfrm>
                <a:off x="1385127" y="6203171"/>
                <a:ext cx="522100" cy="363935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marL="908050" indent="-43688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endParaRPr lang="zh-CN" altLang="en-US" sz="2000">
                  <a:ea typeface="楷体_GB2312" pitchFamily="1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 bwMode="auto">
            <a:xfrm>
              <a:off x="506209" y="2205608"/>
              <a:ext cx="7021716" cy="473076"/>
              <a:chOff x="-616" y="111"/>
              <a:chExt cx="4275" cy="298"/>
            </a:xfrm>
          </p:grpSpPr>
          <p:sp>
            <p:nvSpPr>
              <p:cNvPr id="54" name="矩形 10253"/>
              <p:cNvSpPr>
                <a:spLocks noChangeArrowheads="1"/>
              </p:cNvSpPr>
              <p:nvPr/>
            </p:nvSpPr>
            <p:spPr bwMode="auto">
              <a:xfrm>
                <a:off x="-87" y="182"/>
                <a:ext cx="227" cy="227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" name="组合 10254"/>
              <p:cNvGrpSpPr/>
              <p:nvPr/>
            </p:nvGrpSpPr>
            <p:grpSpPr bwMode="auto">
              <a:xfrm>
                <a:off x="-616" y="111"/>
                <a:ext cx="4275" cy="297"/>
                <a:chOff x="-616" y="111"/>
                <a:chExt cx="4275" cy="297"/>
              </a:xfrm>
            </p:grpSpPr>
            <p:sp>
              <p:nvSpPr>
                <p:cNvPr id="56" name="矩形 55"/>
                <p:cNvSpPr/>
                <p:nvPr/>
              </p:nvSpPr>
              <p:spPr>
                <a:xfrm>
                  <a:off x="2368" y="181"/>
                  <a:ext cx="91" cy="226"/>
                </a:xfrm>
                <a:prstGeom prst="rect">
                  <a:avLst/>
                </a:prstGeom>
                <a:solidFill>
                  <a:srgbClr val="00B0F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  <a:buNone/>
                    <a:defRPr/>
                  </a:pPr>
                  <a:endParaRPr lang="en-US" altLang="x-non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7" name="矩形 10255"/>
                <p:cNvSpPr>
                  <a:spLocks noChangeArrowheads="1"/>
                </p:cNvSpPr>
                <p:nvPr/>
              </p:nvSpPr>
              <p:spPr bwMode="auto">
                <a:xfrm>
                  <a:off x="726" y="181"/>
                  <a:ext cx="227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900" y="181"/>
                  <a:ext cx="318" cy="226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2000" i="1" dirty="0"/>
                    <a:t>a</a:t>
                  </a:r>
                  <a:r>
                    <a:rPr lang="en-US" altLang="zh-CN" baseline="-25000" noProof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" panose="020B0604020202020204" pitchFamily="34" charset="0"/>
                    </a:rPr>
                    <a:t>1</a:t>
                  </a:r>
                  <a:endParaRPr lang="en-US" altLang="zh-CN" baseline="-25000" noProof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1218" y="181"/>
                  <a:ext cx="91" cy="226"/>
                </a:xfrm>
                <a:prstGeom prst="rect">
                  <a:avLst/>
                </a:prstGeom>
                <a:solidFill>
                  <a:srgbClr val="00B0F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  <a:buNone/>
                    <a:defRPr/>
                  </a:pPr>
                  <a:endParaRPr lang="en-US" altLang="x-non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497" y="181"/>
                  <a:ext cx="317" cy="226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2000" i="1" dirty="0"/>
                    <a:t>a</a:t>
                  </a:r>
                  <a:r>
                    <a:rPr lang="en-US" altLang="zh-CN" baseline="-25000" noProof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" panose="020B0604020202020204" pitchFamily="34" charset="0"/>
                    </a:rPr>
                    <a:t>2</a:t>
                  </a:r>
                  <a:endParaRPr lang="en-US" altLang="zh-CN" baseline="-25000" noProof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2097" y="181"/>
                  <a:ext cx="272" cy="226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2000" i="1" dirty="0"/>
                    <a:t>a</a:t>
                  </a:r>
                  <a:r>
                    <a:rPr lang="en-US" altLang="zh-CN" baseline="-25000" noProof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" panose="020B0604020202020204" pitchFamily="34" charset="0"/>
                    </a:rPr>
                    <a:t>3</a:t>
                  </a:r>
                  <a:endParaRPr lang="en-US" altLang="zh-CN" baseline="-25000" noProof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" name="矩形 61"/>
                <p:cNvSpPr/>
                <p:nvPr/>
              </p:nvSpPr>
              <p:spPr>
                <a:xfrm>
                  <a:off x="3228" y="181"/>
                  <a:ext cx="318" cy="226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2000" i="1" dirty="0"/>
                    <a:t>a</a:t>
                  </a:r>
                  <a:r>
                    <a:rPr lang="en-US" altLang="zh-CN" i="1" baseline="-25000" noProof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cs typeface="Times New Roman" panose="02020603050405020304" pitchFamily="18" charset="0"/>
                    </a:rPr>
                    <a:t>n</a:t>
                  </a:r>
                  <a:endParaRPr lang="en-US" altLang="zh-CN" i="1" baseline="-25000" noProof="1">
                    <a:effectLst>
                      <a:outerShdw blurRad="38100" dist="38100" dir="2700000" algn="tl">
                        <a:srgbClr val="FFFFFF"/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2595" y="111"/>
                  <a:ext cx="453" cy="226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  <a:buNone/>
                    <a:defRPr/>
                  </a:pPr>
                  <a:r>
                    <a:rPr lang="en-US" altLang="x-none" noProof="1">
                      <a:effectLst>
                        <a:outerShdw blurRad="38100" dist="38100" dir="2700000">
                          <a:srgbClr val="FFFFFF"/>
                        </a:outerShdw>
                      </a:effectLst>
                      <a:latin typeface="Arial" panose="020B0604020202020204" pitchFamily="34" charset="0"/>
                      <a:cs typeface="+mn-ea"/>
                    </a:rPr>
                    <a:t>……</a:t>
                  </a:r>
                  <a:endParaRPr lang="en-US" altLang="x-non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1814" y="181"/>
                  <a:ext cx="91" cy="226"/>
                </a:xfrm>
                <a:prstGeom prst="rect">
                  <a:avLst/>
                </a:prstGeom>
                <a:solidFill>
                  <a:srgbClr val="00B0F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  <a:buNone/>
                    <a:defRPr/>
                  </a:pPr>
                  <a:endParaRPr lang="en-US" altLang="x-non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3546" y="181"/>
                  <a:ext cx="113" cy="226"/>
                </a:xfrm>
                <a:prstGeom prst="rect">
                  <a:avLst/>
                </a:prstGeom>
                <a:solidFill>
                  <a:srgbClr val="00B0F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  <a:buNone/>
                    <a:defRPr/>
                  </a:pPr>
                  <a:r>
                    <a:rPr lang="en-US" altLang="x-none" sz="1200" b="1" noProof="1">
                      <a:effectLst>
                        <a:outerShdw blurRad="38100" dist="38100" dir="2700000">
                          <a:srgbClr val="FFFFFF"/>
                        </a:outerShdw>
                      </a:effectLst>
                      <a:latin typeface="Times New Roman" panose="02020603050405020304" pitchFamily="18" charset="0"/>
                      <a:ea typeface="楷体_GB2312" pitchFamily="1" charset="-122"/>
                    </a:rPr>
                    <a:t> ∧</a:t>
                  </a:r>
                  <a:r>
                    <a:rPr lang="en-US" altLang="x-none" sz="2000" noProof="1">
                      <a:latin typeface="Times New Roman" panose="02020603050405020304" pitchFamily="18" charset="0"/>
                      <a:ea typeface="楷体_GB2312" pitchFamily="1" charset="-122"/>
                    </a:rPr>
                    <a:t> </a:t>
                  </a:r>
                  <a:endParaRPr lang="en-US" altLang="x-none" sz="2000" noProof="1">
                    <a:latin typeface="Times New Roman" panose="02020603050405020304" pitchFamily="18" charset="0"/>
                    <a:ea typeface="楷体_GB2312" pitchFamily="1" charset="-122"/>
                  </a:endParaRPr>
                </a:p>
              </p:txBody>
            </p:sp>
            <p:sp>
              <p:nvSpPr>
                <p:cNvPr id="66" name="矩形 10265"/>
                <p:cNvSpPr>
                  <a:spLocks noChangeArrowheads="1"/>
                </p:cNvSpPr>
                <p:nvPr/>
              </p:nvSpPr>
              <p:spPr bwMode="auto">
                <a:xfrm>
                  <a:off x="136" y="181"/>
                  <a:ext cx="227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矩形 10266"/>
                <p:cNvSpPr>
                  <a:spLocks noChangeArrowheads="1"/>
                </p:cNvSpPr>
                <p:nvPr/>
              </p:nvSpPr>
              <p:spPr bwMode="auto">
                <a:xfrm>
                  <a:off x="-616" y="178"/>
                  <a:ext cx="362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>
                  <a:lvl1pPr marL="908050" indent="-4368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None/>
                  </a:pPr>
                  <a:r>
                    <a:rPr lang="en-US" altLang="zh-CN" sz="2000" dirty="0">
                      <a:solidFill>
                        <a:srgbClr val="FF0000"/>
                      </a:solidFill>
                      <a:ea typeface="楷体_GB2312" pitchFamily="1" charset="-122"/>
                    </a:rPr>
                    <a:t>front</a:t>
                  </a:r>
                  <a:endParaRPr lang="en-US" altLang="zh-CN" sz="2000" dirty="0">
                    <a:solidFill>
                      <a:srgbClr val="FF0000"/>
                    </a:solidFill>
                    <a:ea typeface="楷体_GB2312" pitchFamily="1" charset="-122"/>
                  </a:endParaRPr>
                </a:p>
              </p:txBody>
            </p:sp>
            <p:sp>
              <p:nvSpPr>
                <p:cNvPr id="69" name="直接连接符 10268"/>
                <p:cNvSpPr>
                  <a:spLocks noChangeShapeType="1"/>
                </p:cNvSpPr>
                <p:nvPr/>
              </p:nvSpPr>
              <p:spPr bwMode="auto">
                <a:xfrm>
                  <a:off x="1269" y="272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直接连接符 10269"/>
                <p:cNvSpPr>
                  <a:spLocks noChangeShapeType="1"/>
                </p:cNvSpPr>
                <p:nvPr/>
              </p:nvSpPr>
              <p:spPr bwMode="auto">
                <a:xfrm>
                  <a:off x="1861" y="272"/>
                  <a:ext cx="2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直接连接符 10270"/>
                <p:cNvSpPr>
                  <a:spLocks noChangeShapeType="1"/>
                </p:cNvSpPr>
                <p:nvPr/>
              </p:nvSpPr>
              <p:spPr bwMode="auto">
                <a:xfrm>
                  <a:off x="2415" y="272"/>
                  <a:ext cx="22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直接连接符 10271"/>
                <p:cNvSpPr>
                  <a:spLocks noChangeShapeType="1"/>
                </p:cNvSpPr>
                <p:nvPr/>
              </p:nvSpPr>
              <p:spPr bwMode="auto">
                <a:xfrm>
                  <a:off x="2990" y="272"/>
                  <a:ext cx="2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直接连接符 10267"/>
                <p:cNvSpPr>
                  <a:spLocks noChangeShapeType="1"/>
                </p:cNvSpPr>
                <p:nvPr/>
              </p:nvSpPr>
              <p:spPr bwMode="auto">
                <a:xfrm>
                  <a:off x="655" y="272"/>
                  <a:ext cx="2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5" name="直接连接符 10267"/>
            <p:cNvSpPr>
              <a:spLocks noChangeShapeType="1"/>
            </p:cNvSpPr>
            <p:nvPr/>
          </p:nvSpPr>
          <p:spPr bwMode="auto">
            <a:xfrm>
              <a:off x="1593867" y="2461195"/>
              <a:ext cx="40241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矩形 21546"/>
            <p:cNvSpPr>
              <a:spLocks noChangeArrowheads="1"/>
            </p:cNvSpPr>
            <p:nvPr/>
          </p:nvSpPr>
          <p:spPr bwMode="auto">
            <a:xfrm>
              <a:off x="6919532" y="1813247"/>
              <a:ext cx="288925" cy="287338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96" name="矩形 21548"/>
            <p:cNvSpPr>
              <a:spLocks noChangeArrowheads="1"/>
            </p:cNvSpPr>
            <p:nvPr/>
          </p:nvSpPr>
          <p:spPr bwMode="auto">
            <a:xfrm>
              <a:off x="7290622" y="1772816"/>
              <a:ext cx="431800" cy="364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marL="436880" indent="-43688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ea typeface="楷体_GB2312" pitchFamily="1" charset="-122"/>
                </a:rPr>
                <a:t>rear</a:t>
              </a:r>
              <a:endParaRPr lang="en-US" altLang="zh-CN" sz="2000" dirty="0">
                <a:solidFill>
                  <a:srgbClr val="FF0000"/>
                </a:solidFill>
                <a:ea typeface="楷体_GB2312" pitchFamily="1" charset="-122"/>
              </a:endParaRPr>
            </a:p>
          </p:txBody>
        </p:sp>
        <p:cxnSp>
          <p:nvCxnSpPr>
            <p:cNvPr id="23" name="直接箭头连接符 22"/>
            <p:cNvCxnSpPr>
              <a:endCxn id="62" idx="0"/>
            </p:cNvCxnSpPr>
            <p:nvPr/>
          </p:nvCxnSpPr>
          <p:spPr>
            <a:xfrm>
              <a:off x="7076596" y="2029271"/>
              <a:ext cx="4568" cy="2874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3870488" y="2859335"/>
            <a:ext cx="1853640" cy="1001713"/>
            <a:chOff x="6516688" y="4259263"/>
            <a:chExt cx="1853640" cy="1001713"/>
          </a:xfrm>
        </p:grpSpPr>
        <p:sp>
          <p:nvSpPr>
            <p:cNvPr id="34852" name="文本框 21510"/>
            <p:cNvSpPr txBox="1">
              <a:spLocks noChangeArrowheads="1"/>
            </p:cNvSpPr>
            <p:nvPr/>
          </p:nvSpPr>
          <p:spPr bwMode="auto">
            <a:xfrm>
              <a:off x="6516688" y="4303713"/>
              <a:ext cx="747713" cy="450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36880" indent="-43688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ea typeface="楷体_GB2312" pitchFamily="1" charset="-122"/>
                </a:rPr>
                <a:t>front</a:t>
              </a:r>
              <a:endParaRPr lang="en-US" altLang="zh-CN" sz="2000" dirty="0">
                <a:solidFill>
                  <a:srgbClr val="FF0000"/>
                </a:solidFill>
                <a:ea typeface="楷体_GB2312" pitchFamily="1" charset="-122"/>
              </a:endParaRPr>
            </a:p>
          </p:txBody>
        </p:sp>
        <p:sp>
          <p:nvSpPr>
            <p:cNvPr id="34858" name="文本框 21516"/>
            <p:cNvSpPr txBox="1">
              <a:spLocks noChangeArrowheads="1"/>
            </p:cNvSpPr>
            <p:nvPr/>
          </p:nvSpPr>
          <p:spPr bwMode="auto">
            <a:xfrm>
              <a:off x="6572250" y="4808538"/>
              <a:ext cx="641350" cy="452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36880" indent="-43688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ea typeface="楷体_GB2312" pitchFamily="1" charset="-122"/>
                </a:rPr>
                <a:t>rear</a:t>
              </a:r>
              <a:endParaRPr lang="en-US" altLang="zh-CN" sz="2000" dirty="0">
                <a:solidFill>
                  <a:srgbClr val="FF0000"/>
                </a:solidFill>
                <a:ea typeface="楷体_GB2312" pitchFamily="1" charset="-122"/>
              </a:endParaRPr>
            </a:p>
          </p:txBody>
        </p:sp>
        <p:sp>
          <p:nvSpPr>
            <p:cNvPr id="34860" name="矩形 21518"/>
            <p:cNvSpPr>
              <a:spLocks noChangeArrowheads="1"/>
            </p:cNvSpPr>
            <p:nvPr/>
          </p:nvSpPr>
          <p:spPr bwMode="auto">
            <a:xfrm>
              <a:off x="6537325" y="4259263"/>
              <a:ext cx="963613" cy="9699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15" name="矩形 10253"/>
            <p:cNvSpPr>
              <a:spLocks noChangeArrowheads="1"/>
            </p:cNvSpPr>
            <p:nvPr/>
          </p:nvSpPr>
          <p:spPr bwMode="auto">
            <a:xfrm>
              <a:off x="7144366" y="4302329"/>
              <a:ext cx="274739" cy="360363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8184725" y="4300461"/>
              <a:ext cx="185603" cy="358776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x-none" sz="1200" b="1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1" charset="-122"/>
                </a:rPr>
                <a:t>  ∧</a:t>
              </a:r>
              <a:r>
                <a:rPr lang="en-US" altLang="x-none" sz="2000" noProof="1">
                  <a:latin typeface="Times New Roman" panose="02020603050405020304" pitchFamily="18" charset="0"/>
                  <a:ea typeface="楷体_GB2312" pitchFamily="1" charset="-122"/>
                </a:rPr>
                <a:t> </a:t>
              </a:r>
              <a:endParaRPr lang="en-US" altLang="x-none" sz="2000" noProof="1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10" name="直接连接符 10267"/>
            <p:cNvSpPr>
              <a:spLocks noChangeShapeType="1"/>
            </p:cNvSpPr>
            <p:nvPr/>
          </p:nvSpPr>
          <p:spPr bwMode="auto">
            <a:xfrm>
              <a:off x="7265028" y="4445203"/>
              <a:ext cx="40241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7667341" y="4299635"/>
              <a:ext cx="522317" cy="358775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baseline="-25000" noProof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14" name="矩形 21542"/>
            <p:cNvSpPr>
              <a:spLocks noChangeArrowheads="1"/>
            </p:cNvSpPr>
            <p:nvPr/>
          </p:nvSpPr>
          <p:spPr bwMode="auto">
            <a:xfrm>
              <a:off x="7668190" y="4300740"/>
              <a:ext cx="522100" cy="35767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marL="908050" indent="-43688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2000">
                <a:ea typeface="楷体_GB2312" pitchFamily="1" charset="-122"/>
              </a:endParaRPr>
            </a:p>
          </p:txBody>
        </p:sp>
        <p:sp>
          <p:nvSpPr>
            <p:cNvPr id="134" name="矩形 10253"/>
            <p:cNvSpPr>
              <a:spLocks noChangeArrowheads="1"/>
            </p:cNvSpPr>
            <p:nvPr/>
          </p:nvSpPr>
          <p:spPr bwMode="auto">
            <a:xfrm>
              <a:off x="7144366" y="4790414"/>
              <a:ext cx="274739" cy="360363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cxnSp>
          <p:nvCxnSpPr>
            <p:cNvPr id="27" name="肘形连接符 26"/>
            <p:cNvCxnSpPr/>
            <p:nvPr/>
          </p:nvCxnSpPr>
          <p:spPr>
            <a:xfrm flipV="1">
              <a:off x="7279895" y="4658410"/>
              <a:ext cx="697293" cy="282758"/>
            </a:xfrm>
            <a:prstGeom prst="bentConnector3">
              <a:avLst>
                <a:gd name="adj1" fmla="val 100542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1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内容占位符 22530"/>
          <p:cNvSpPr>
            <a:spLocks noGrp="1" noChangeArrowheads="1"/>
          </p:cNvSpPr>
          <p:nvPr>
            <p:ph idx="1"/>
          </p:nvPr>
        </p:nvSpPr>
        <p:spPr>
          <a:xfrm>
            <a:off x="457200" y="1052736"/>
            <a:ext cx="8229600" cy="504056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5050"/>
                </a:solidFill>
              </a:rPr>
              <a:t>判断空</a:t>
            </a:r>
            <a:r>
              <a:rPr lang="zh-CN" altLang="en-US" sz="2400" b="1" dirty="0"/>
              <a:t>的运算的实现</a:t>
            </a:r>
            <a:endParaRPr lang="zh-CN" altLang="en-US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</a:t>
            </a:r>
            <a:r>
              <a:rPr lang="en-US" altLang="zh-CN" sz="2000" dirty="0">
                <a:solidFill>
                  <a:srgbClr val="0000FF"/>
                </a:solidFill>
              </a:rPr>
              <a:t>Bool</a:t>
            </a:r>
            <a:r>
              <a:rPr lang="en-US" altLang="zh-CN" sz="2000" dirty="0"/>
              <a:t>    Stack::</a:t>
            </a:r>
            <a:r>
              <a:rPr lang="en-US" altLang="zh-CN" sz="2000" dirty="0">
                <a:solidFill>
                  <a:srgbClr val="FF5050"/>
                </a:solidFill>
              </a:rPr>
              <a:t>Empty</a:t>
            </a:r>
            <a:r>
              <a:rPr lang="en-US" altLang="zh-CN" sz="2000" dirty="0"/>
              <a:t>( )</a:t>
            </a:r>
            <a:r>
              <a:rPr lang="zh-CN" altLang="en-US" sz="2000" dirty="0"/>
              <a:t> </a:t>
            </a:r>
            <a:r>
              <a:rPr lang="zh-CN" altLang="en-US" sz="2000" dirty="0">
                <a:solidFill>
                  <a:srgbClr val="FF0000"/>
                </a:solidFill>
              </a:rPr>
              <a:t>const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{ </a:t>
            </a: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 count == 0; };</a:t>
            </a:r>
            <a:r>
              <a:rPr lang="zh-CN" altLang="en-US" sz="2000" dirty="0"/>
              <a:t> </a:t>
            </a:r>
            <a:endParaRPr lang="zh-CN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//</a:t>
            </a:r>
            <a:r>
              <a:rPr lang="zh-CN" altLang="en-US" sz="2000" b="1" dirty="0">
                <a:solidFill>
                  <a:srgbClr val="FF0000"/>
                </a:solidFill>
              </a:rPr>
              <a:t>等价于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front == rear;     </a:t>
            </a:r>
            <a:r>
              <a:rPr lang="zh-CN" altLang="en-US" sz="2000" b="1" dirty="0">
                <a:solidFill>
                  <a:srgbClr val="FF0000"/>
                </a:solidFill>
              </a:rPr>
              <a:t>或</a:t>
            </a:r>
            <a:r>
              <a:rPr lang="zh-CN" altLang="en-US" sz="2000" dirty="0"/>
              <a:t>   </a:t>
            </a: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front </a:t>
            </a:r>
            <a:r>
              <a:rPr lang="en-US" altLang="zh-CN" sz="1200" b="1" dirty="0">
                <a:sym typeface="Wingdings" panose="05000000000000000000" pitchFamily="2" charset="2"/>
              </a:rPr>
              <a:t></a:t>
            </a:r>
            <a:r>
              <a:rPr lang="en-US" altLang="zh-CN" sz="2000" dirty="0"/>
              <a:t> next = NULL</a:t>
            </a:r>
            <a:r>
              <a:rPr lang="zh-CN" altLang="en-US" sz="2000" dirty="0"/>
              <a:t>；</a:t>
            </a:r>
            <a:endParaRPr lang="zh-CN" altLang="en-US" sz="2000" dirty="0"/>
          </a:p>
          <a:p>
            <a:pPr lvl="1" eaLnBrk="1" hangingPunct="1">
              <a:lnSpc>
                <a:spcPct val="80000"/>
              </a:lnSpc>
            </a:pPr>
            <a:endParaRPr lang="zh-CN" altLang="en-US" sz="2000" dirty="0"/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</a:rPr>
              <a:t>判断满</a:t>
            </a:r>
            <a:r>
              <a:rPr lang="zh-CN" altLang="en-US" sz="2400" b="1" dirty="0"/>
              <a:t>的运算的实现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</a:t>
            </a:r>
            <a:r>
              <a:rPr lang="en-US" altLang="zh-CN" sz="2000" dirty="0">
                <a:solidFill>
                  <a:srgbClr val="0000FF"/>
                </a:solidFill>
              </a:rPr>
              <a:t>Bool</a:t>
            </a:r>
            <a:r>
              <a:rPr lang="en-US" altLang="zh-CN" sz="2000" dirty="0"/>
              <a:t>    Stack::Full()</a:t>
            </a:r>
            <a:r>
              <a:rPr lang="zh-CN" altLang="en-US" sz="2000" dirty="0"/>
              <a:t> </a:t>
            </a:r>
            <a:r>
              <a:rPr lang="zh-CN" altLang="en-US" sz="2000" dirty="0">
                <a:solidFill>
                  <a:srgbClr val="FF0000"/>
                </a:solidFill>
              </a:rPr>
              <a:t>const 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</a:t>
            </a:r>
            <a:r>
              <a:rPr lang="en-US" altLang="zh-CN" sz="2000" dirty="0"/>
              <a:t>{ </a:t>
            </a: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FALSE; }</a:t>
            </a:r>
            <a:r>
              <a:rPr lang="en-US" altLang="zh-CN" sz="2000" b="1" dirty="0"/>
              <a:t>     //</a:t>
            </a:r>
            <a:r>
              <a:rPr lang="zh-CN" altLang="en-US" sz="2000" b="1" dirty="0"/>
              <a:t>本函数无实际意义</a:t>
            </a:r>
            <a:endParaRPr lang="zh-CN" altLang="en-US" sz="20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5050"/>
                </a:solidFill>
              </a:rPr>
              <a:t>取队头元素</a:t>
            </a:r>
            <a:r>
              <a:rPr lang="zh-CN" altLang="en-US" sz="2400" b="1" dirty="0"/>
              <a:t>运算的实现</a:t>
            </a:r>
            <a:endParaRPr lang="en-US" altLang="zh-CN" sz="24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>
                <a:solidFill>
                  <a:srgbClr val="0000FF"/>
                </a:solidFill>
              </a:rPr>
              <a:t>error_code</a:t>
            </a:r>
            <a:r>
              <a:rPr lang="en-US" altLang="zh-CN" sz="2000" dirty="0"/>
              <a:t>     Queue::</a:t>
            </a:r>
            <a:r>
              <a:rPr lang="en-US" altLang="zh-CN" sz="2000" dirty="0" err="1">
                <a:solidFill>
                  <a:srgbClr val="FF5050"/>
                </a:solidFill>
              </a:rPr>
              <a:t>Get_front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elemenType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5050"/>
                </a:solidFill>
              </a:rPr>
              <a:t>&amp;</a:t>
            </a:r>
            <a:r>
              <a:rPr lang="en-US" altLang="zh-CN" sz="2000" i="1" dirty="0"/>
              <a:t>x</a:t>
            </a:r>
            <a:r>
              <a:rPr lang="en-US" altLang="zh-CN" sz="2000" dirty="0"/>
              <a:t>) </a:t>
            </a:r>
            <a:r>
              <a:rPr lang="en-US" altLang="zh-CN" sz="2000" dirty="0" err="1">
                <a:solidFill>
                  <a:srgbClr val="FF5050"/>
                </a:solidFill>
              </a:rPr>
              <a:t>const</a:t>
            </a:r>
            <a:endParaRPr lang="en-US" altLang="zh-CN" sz="2000" dirty="0">
              <a:solidFill>
                <a:srgbClr val="FF5050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{    </a:t>
            </a:r>
            <a:r>
              <a:rPr lang="en-US" altLang="zh-CN" sz="2000" dirty="0">
                <a:solidFill>
                  <a:srgbClr val="0000FF"/>
                </a:solidFill>
              </a:rPr>
              <a:t>if</a:t>
            </a:r>
            <a:r>
              <a:rPr lang="en-US" altLang="zh-CN" sz="2000" dirty="0"/>
              <a:t> ( Empty() ) </a:t>
            </a: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underflow;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 </a:t>
            </a:r>
            <a:r>
              <a:rPr lang="en-US" altLang="zh-CN" sz="2000" dirty="0"/>
              <a:t>   </a:t>
            </a:r>
            <a:r>
              <a:rPr lang="en-US" altLang="zh-CN" sz="2000" i="1" dirty="0"/>
              <a:t>x </a:t>
            </a:r>
            <a:r>
              <a:rPr lang="en-US" altLang="zh-CN" sz="2000" dirty="0"/>
              <a:t>= front </a:t>
            </a:r>
            <a:r>
              <a:rPr lang="en-US" altLang="zh-CN" sz="1200" b="1" dirty="0">
                <a:sym typeface="Wingdings" panose="05000000000000000000" pitchFamily="2" charset="2"/>
              </a:rPr>
              <a:t></a:t>
            </a:r>
            <a:r>
              <a:rPr lang="en-US" altLang="zh-CN" sz="2000" dirty="0"/>
              <a:t> next </a:t>
            </a:r>
            <a:r>
              <a:rPr lang="en-US" altLang="zh-CN" sz="1200" b="1" dirty="0">
                <a:sym typeface="Wingdings" panose="05000000000000000000" pitchFamily="2" charset="2"/>
              </a:rPr>
              <a:t></a:t>
            </a:r>
            <a:r>
              <a:rPr lang="en-US" altLang="zh-CN" sz="1200" dirty="0"/>
              <a:t> </a:t>
            </a:r>
            <a:r>
              <a:rPr lang="en-US" altLang="zh-CN" sz="2000" dirty="0"/>
              <a:t>data;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success;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</a:t>
            </a:r>
            <a:r>
              <a:rPr lang="en-US" altLang="zh-CN" sz="2000" dirty="0"/>
              <a:t>}</a:t>
            </a:r>
            <a:endParaRPr lang="en-US" altLang="zh-CN" sz="2000" dirty="0"/>
          </a:p>
        </p:txBody>
      </p:sp>
      <p:sp>
        <p:nvSpPr>
          <p:cNvPr id="2" name="灯片编号占位符 1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DF668F5-ECD4-4113-8DB6-DABD50373E6F}" type="slidenum">
              <a:rPr lang="zh-CN" altLang="en-US" dirty="0" smtClean="0">
                <a:solidFill>
                  <a:schemeClr val="bg1"/>
                </a:solidFill>
              </a:rPr>
            </a:fld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6" name="组合 67"/>
          <p:cNvGrpSpPr/>
          <p:nvPr/>
        </p:nvGrpSpPr>
        <p:grpSpPr>
          <a:xfrm>
            <a:off x="-1188640" y="94261"/>
            <a:ext cx="7317240" cy="698583"/>
            <a:chOff x="-747937" y="4179148"/>
            <a:chExt cx="7317240" cy="698583"/>
          </a:xfrm>
        </p:grpSpPr>
        <p:grpSp>
          <p:nvGrpSpPr>
            <p:cNvPr id="7" name="组合 106"/>
            <p:cNvGrpSpPr/>
            <p:nvPr/>
          </p:nvGrpSpPr>
          <p:grpSpPr>
            <a:xfrm>
              <a:off x="-747937" y="4179148"/>
              <a:ext cx="7317240" cy="698583"/>
              <a:chOff x="-757462" y="4179148"/>
              <a:chExt cx="7317240" cy="698583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-757462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4.3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链队列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 descr="无标题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3554"/>
          <p:cNvSpPr>
            <a:spLocks noGrp="1" noChangeArrowheads="1"/>
          </p:cNvSpPr>
          <p:nvPr>
            <p:ph idx="1"/>
          </p:nvPr>
        </p:nvSpPr>
        <p:spPr>
          <a:xfrm>
            <a:off x="457200" y="1052736"/>
            <a:ext cx="8229600" cy="504056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5050"/>
                </a:solidFill>
              </a:rPr>
              <a:t>入队</a:t>
            </a:r>
            <a:r>
              <a:rPr lang="zh-CN" altLang="en-US" sz="2400" b="1" dirty="0"/>
              <a:t>运算的实现</a:t>
            </a:r>
            <a:endParaRPr lang="zh-CN" altLang="en-US" sz="2400" b="1" dirty="0"/>
          </a:p>
          <a:p>
            <a:pPr lvl="1" eaLnBrk="1" hangingPunct="1">
              <a:lnSpc>
                <a:spcPct val="8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1800" b="1" dirty="0"/>
              <a:t>分析：对链队列的入队操作应当包括如下操作：</a:t>
            </a:r>
            <a:endParaRPr lang="zh-CN" altLang="en-US" sz="18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dirty="0"/>
              <a:t>                 产生结点，装入待插入元素；</a:t>
            </a:r>
            <a:endParaRPr lang="zh-CN" altLang="en-US" sz="18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dirty="0"/>
              <a:t>                 将新结点连接到表尾；调整尾指针；计数。如下图所示</a:t>
            </a:r>
            <a:r>
              <a:rPr lang="en-US" altLang="zh-CN" sz="1800" b="1" dirty="0"/>
              <a:t>:</a:t>
            </a:r>
            <a:endParaRPr lang="zh-CN" altLang="en-US" sz="18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b="1" dirty="0"/>
              <a:t>算法如下：</a:t>
            </a:r>
            <a:endParaRPr lang="zh-CN" altLang="en-US" sz="16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error_code</a:t>
            </a:r>
            <a:r>
              <a:rPr lang="en-US" altLang="zh-CN" sz="1800" dirty="0">
                <a:solidFill>
                  <a:srgbClr val="0000FF"/>
                </a:solidFill>
              </a:rPr>
              <a:t> </a:t>
            </a:r>
            <a:r>
              <a:rPr lang="en-US" altLang="zh-CN" sz="1800" dirty="0"/>
              <a:t>    Queue::</a:t>
            </a:r>
            <a:r>
              <a:rPr lang="en-US" altLang="zh-CN" sz="1800" dirty="0">
                <a:solidFill>
                  <a:srgbClr val="FF5050"/>
                </a:solidFill>
              </a:rPr>
              <a:t>Append</a:t>
            </a:r>
            <a:r>
              <a:rPr lang="en-US" altLang="zh-CN" sz="1800" dirty="0"/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const</a:t>
            </a:r>
            <a:r>
              <a:rPr lang="en-US" altLang="zh-CN" sz="1800" dirty="0"/>
              <a:t> </a:t>
            </a:r>
            <a:r>
              <a:rPr lang="en-US" altLang="zh-CN" sz="1800" dirty="0" err="1">
                <a:solidFill>
                  <a:srgbClr val="0000FF"/>
                </a:solidFill>
              </a:rPr>
              <a:t>elemenType</a:t>
            </a:r>
            <a:r>
              <a:rPr lang="en-US" altLang="zh-CN" sz="1800" dirty="0"/>
              <a:t> </a:t>
            </a:r>
            <a:r>
              <a:rPr lang="en-US" altLang="zh-CN" sz="1800" i="1" dirty="0"/>
              <a:t>x</a:t>
            </a:r>
            <a:r>
              <a:rPr lang="en-US" altLang="zh-CN" sz="1800" dirty="0"/>
              <a:t> ){</a:t>
            </a:r>
            <a:endParaRPr lang="en-US" altLang="zh-CN" sz="18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     s</a:t>
            </a:r>
            <a:r>
              <a:rPr lang="en-US" altLang="zh-CN" sz="1800" dirty="0"/>
              <a:t> = </a:t>
            </a:r>
            <a:r>
              <a:rPr lang="en-US" altLang="zh-CN" sz="1800" dirty="0">
                <a:solidFill>
                  <a:srgbClr val="0000FF"/>
                </a:solidFill>
              </a:rPr>
              <a:t>new</a:t>
            </a:r>
            <a:r>
              <a:rPr lang="en-US" altLang="zh-CN" sz="1800" dirty="0"/>
              <a:t> node; </a:t>
            </a:r>
            <a:endParaRPr lang="en-US" altLang="zh-CN" sz="18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i="1" dirty="0"/>
              <a:t>s </a:t>
            </a:r>
            <a:r>
              <a:rPr lang="en-US" altLang="zh-CN" sz="1200" b="1" dirty="0">
                <a:sym typeface="Wingdings" panose="05000000000000000000" pitchFamily="2" charset="2"/>
              </a:rPr>
              <a:t></a:t>
            </a:r>
            <a:r>
              <a:rPr lang="en-US" altLang="zh-CN" sz="1800" b="1" dirty="0">
                <a:sym typeface="Wingdings" panose="05000000000000000000" pitchFamily="2" charset="2"/>
              </a:rPr>
              <a:t> </a:t>
            </a:r>
            <a:r>
              <a:rPr lang="en-US" altLang="zh-CN" sz="1800" dirty="0"/>
              <a:t>data = </a:t>
            </a:r>
            <a:r>
              <a:rPr lang="en-US" altLang="zh-CN" sz="1800" i="1" dirty="0"/>
              <a:t>x</a:t>
            </a:r>
            <a:r>
              <a:rPr lang="en-US" altLang="zh-CN" sz="1800" dirty="0"/>
              <a:t>; </a:t>
            </a:r>
            <a:endParaRPr lang="en-US" altLang="zh-CN" sz="18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i="1" dirty="0"/>
              <a:t>s</a:t>
            </a:r>
            <a:r>
              <a:rPr lang="en-US" altLang="zh-CN" sz="1800" dirty="0"/>
              <a:t> </a:t>
            </a:r>
            <a:r>
              <a:rPr lang="en-US" altLang="zh-CN" sz="1200" b="1" dirty="0">
                <a:sym typeface="Wingdings" panose="05000000000000000000" pitchFamily="2" charset="2"/>
              </a:rPr>
              <a:t></a:t>
            </a:r>
            <a:r>
              <a:rPr lang="en-US" altLang="zh-CN" sz="1800" b="1" dirty="0">
                <a:sym typeface="Wingdings" panose="05000000000000000000" pitchFamily="2" charset="2"/>
              </a:rPr>
              <a:t> </a:t>
            </a:r>
            <a:r>
              <a:rPr lang="en-US" altLang="zh-CN" sz="1800" dirty="0"/>
              <a:t>next = NULL;</a:t>
            </a:r>
            <a:endParaRPr lang="en-US" altLang="zh-CN" sz="18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rear </a:t>
            </a:r>
            <a:r>
              <a:rPr lang="en-US" altLang="zh-CN" sz="1200" b="1" dirty="0">
                <a:sym typeface="Wingdings" panose="05000000000000000000" pitchFamily="2" charset="2"/>
              </a:rPr>
              <a:t></a:t>
            </a:r>
            <a:r>
              <a:rPr lang="en-US" altLang="zh-CN" sz="1800" dirty="0"/>
              <a:t> next = </a:t>
            </a:r>
            <a:r>
              <a:rPr lang="en-US" altLang="zh-CN" sz="1800" i="1" dirty="0"/>
              <a:t>s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rear = </a:t>
            </a:r>
            <a:r>
              <a:rPr lang="en-US" altLang="zh-CN" sz="1800" i="1" dirty="0"/>
              <a:t>s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count ++;</a:t>
            </a:r>
            <a:endParaRPr lang="en-US" altLang="zh-CN" sz="18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800" dirty="0">
                <a:solidFill>
                  <a:srgbClr val="0000FF"/>
                </a:solidFill>
              </a:rPr>
              <a:t>return</a:t>
            </a:r>
            <a:r>
              <a:rPr lang="en-US" altLang="zh-CN" sz="1800" dirty="0"/>
              <a:t> success;</a:t>
            </a:r>
            <a:endParaRPr lang="en-US" altLang="zh-CN" sz="18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grpSp>
        <p:nvGrpSpPr>
          <p:cNvPr id="23597" name="组合 23596"/>
          <p:cNvGrpSpPr/>
          <p:nvPr/>
        </p:nvGrpSpPr>
        <p:grpSpPr bwMode="auto">
          <a:xfrm>
            <a:off x="7019925" y="2911878"/>
            <a:ext cx="733126" cy="661411"/>
            <a:chOff x="0" y="0"/>
            <a:chExt cx="569" cy="409"/>
          </a:xfrm>
        </p:grpSpPr>
        <p:sp>
          <p:nvSpPr>
            <p:cNvPr id="36878" name="矩形 23597"/>
            <p:cNvSpPr>
              <a:spLocks noChangeArrowheads="1"/>
            </p:cNvSpPr>
            <p:nvPr/>
          </p:nvSpPr>
          <p:spPr bwMode="auto">
            <a:xfrm>
              <a:off x="227" y="91"/>
              <a:ext cx="272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marL="436880" indent="-43688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dirty="0">
                  <a:latin typeface="宋体" panose="02010600030101010101" pitchFamily="2" charset="-122"/>
                </a:rPr>
                <a:t>⑤</a:t>
              </a:r>
              <a:endParaRPr lang="en-US" altLang="zh-CN" sz="2000" dirty="0">
                <a:latin typeface="宋体" panose="02010600030101010101" pitchFamily="2" charset="-122"/>
              </a:endParaRPr>
            </a:p>
          </p:txBody>
        </p:sp>
        <p:sp>
          <p:nvSpPr>
            <p:cNvPr id="36879" name="直接连接符 23598"/>
            <p:cNvSpPr>
              <a:spLocks noChangeShapeType="1"/>
            </p:cNvSpPr>
            <p:nvPr/>
          </p:nvSpPr>
          <p:spPr bwMode="auto">
            <a:xfrm flipV="1">
              <a:off x="0" y="0"/>
              <a:ext cx="569" cy="27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892131" y="3068464"/>
            <a:ext cx="242888" cy="222250"/>
            <a:chOff x="6892131" y="3068464"/>
            <a:chExt cx="242888" cy="222250"/>
          </a:xfrm>
        </p:grpSpPr>
        <p:sp>
          <p:nvSpPr>
            <p:cNvPr id="23600" name="直接连接符 23599"/>
            <p:cNvSpPr>
              <a:spLocks noChangeShapeType="1"/>
            </p:cNvSpPr>
            <p:nvPr/>
          </p:nvSpPr>
          <p:spPr bwMode="auto">
            <a:xfrm flipH="1">
              <a:off x="6892131" y="3068464"/>
              <a:ext cx="242888" cy="2222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1" name="直接连接符 23600"/>
            <p:cNvSpPr>
              <a:spLocks noChangeShapeType="1"/>
            </p:cNvSpPr>
            <p:nvPr/>
          </p:nvSpPr>
          <p:spPr bwMode="auto">
            <a:xfrm>
              <a:off x="6892925" y="3070051"/>
              <a:ext cx="242094" cy="2083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灯片编号占位符 1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20F7AA0-F6FF-40EF-929A-56B23F6EA80A}" type="slidenum">
              <a:rPr lang="zh-CN" altLang="en-US" dirty="0" smtClean="0">
                <a:solidFill>
                  <a:schemeClr val="bg1"/>
                </a:solidFill>
              </a:rPr>
            </a:fld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2" name="组合 67"/>
          <p:cNvGrpSpPr/>
          <p:nvPr/>
        </p:nvGrpSpPr>
        <p:grpSpPr>
          <a:xfrm>
            <a:off x="-1188640" y="94261"/>
            <a:ext cx="7317240" cy="698583"/>
            <a:chOff x="-747937" y="4179148"/>
            <a:chExt cx="7317240" cy="698583"/>
          </a:xfrm>
        </p:grpSpPr>
        <p:grpSp>
          <p:nvGrpSpPr>
            <p:cNvPr id="53" name="组合 106"/>
            <p:cNvGrpSpPr/>
            <p:nvPr/>
          </p:nvGrpSpPr>
          <p:grpSpPr>
            <a:xfrm>
              <a:off x="-747937" y="4179148"/>
              <a:ext cx="7317240" cy="698583"/>
              <a:chOff x="-757462" y="4179148"/>
              <a:chExt cx="7317240" cy="698583"/>
            </a:xfrm>
          </p:grpSpPr>
          <p:sp>
            <p:nvSpPr>
              <p:cNvPr id="55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TextBox 6"/>
              <p:cNvSpPr txBox="1">
                <a:spLocks noChangeArrowheads="1"/>
              </p:cNvSpPr>
              <p:nvPr/>
            </p:nvSpPr>
            <p:spPr bwMode="auto">
              <a:xfrm>
                <a:off x="-757462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4.3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链队列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54" name="图片 53" descr="无标题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379975" y="2496293"/>
            <a:ext cx="7021716" cy="1184946"/>
            <a:chOff x="379975" y="2496293"/>
            <a:chExt cx="7021716" cy="1184946"/>
          </a:xfrm>
        </p:grpSpPr>
        <p:grpSp>
          <p:nvGrpSpPr>
            <p:cNvPr id="65" name="组合 64"/>
            <p:cNvGrpSpPr/>
            <p:nvPr/>
          </p:nvGrpSpPr>
          <p:grpSpPr>
            <a:xfrm>
              <a:off x="1868851" y="2608965"/>
              <a:ext cx="672880" cy="355601"/>
              <a:chOff x="1386100" y="6209480"/>
              <a:chExt cx="672880" cy="355601"/>
            </a:xfrm>
          </p:grpSpPr>
          <p:sp>
            <p:nvSpPr>
              <p:cNvPr id="67" name="矩形 66"/>
              <p:cNvSpPr/>
              <p:nvPr/>
            </p:nvSpPr>
            <p:spPr bwMode="auto">
              <a:xfrm>
                <a:off x="1909512" y="6209521"/>
                <a:ext cx="149468" cy="354013"/>
              </a:xfrm>
              <a:prstGeom prst="rect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altLang="x-non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68" name="矩形 21542"/>
              <p:cNvSpPr>
                <a:spLocks noChangeArrowheads="1"/>
              </p:cNvSpPr>
              <p:nvPr/>
            </p:nvSpPr>
            <p:spPr bwMode="auto">
              <a:xfrm>
                <a:off x="1386100" y="6209480"/>
                <a:ext cx="522100" cy="355601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marL="908050" indent="-43688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endParaRPr lang="zh-CN" altLang="en-US" sz="2000">
                  <a:ea typeface="楷体_GB2312" pitchFamily="1" charset="-122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379975" y="2496293"/>
              <a:ext cx="7021716" cy="1184946"/>
              <a:chOff x="379975" y="2496293"/>
              <a:chExt cx="7021716" cy="1184946"/>
            </a:xfrm>
          </p:grpSpPr>
          <p:grpSp>
            <p:nvGrpSpPr>
              <p:cNvPr id="23580" name="组合 23579"/>
              <p:cNvGrpSpPr/>
              <p:nvPr/>
            </p:nvGrpSpPr>
            <p:grpSpPr bwMode="auto">
              <a:xfrm>
                <a:off x="6419850" y="2963688"/>
                <a:ext cx="746125" cy="717551"/>
                <a:chOff x="-242" y="-21"/>
                <a:chExt cx="470" cy="452"/>
              </a:xfrm>
            </p:grpSpPr>
            <p:sp>
              <p:nvSpPr>
                <p:cNvPr id="36889" name="矩形 23580"/>
                <p:cNvSpPr>
                  <a:spLocks noChangeArrowheads="1"/>
                </p:cNvSpPr>
                <p:nvPr/>
              </p:nvSpPr>
              <p:spPr bwMode="auto">
                <a:xfrm>
                  <a:off x="46" y="182"/>
                  <a:ext cx="182" cy="181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890" name="直接连接符 23581"/>
                <p:cNvSpPr>
                  <a:spLocks noChangeShapeType="1"/>
                </p:cNvSpPr>
                <p:nvPr/>
              </p:nvSpPr>
              <p:spPr bwMode="auto">
                <a:xfrm flipH="1" flipV="1">
                  <a:off x="136" y="-21"/>
                  <a:ext cx="0" cy="2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91" name="矩形 23582"/>
                <p:cNvSpPr>
                  <a:spLocks noChangeArrowheads="1"/>
                </p:cNvSpPr>
                <p:nvPr/>
              </p:nvSpPr>
              <p:spPr bwMode="auto">
                <a:xfrm>
                  <a:off x="-242" y="113"/>
                  <a:ext cx="272" cy="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>
                  <a:lvl1pPr marL="436880" indent="-4368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None/>
                  </a:pPr>
                  <a:r>
                    <a:rPr lang="en-US" altLang="zh-CN" sz="2000" dirty="0">
                      <a:solidFill>
                        <a:srgbClr val="FF0000"/>
                      </a:solidFill>
                      <a:ea typeface="楷体_GB2312" pitchFamily="1" charset="-122"/>
                    </a:rPr>
                    <a:t>rear</a:t>
                  </a:r>
                  <a:endParaRPr lang="en-US" altLang="zh-CN" sz="2000" dirty="0">
                    <a:solidFill>
                      <a:srgbClr val="FF0000"/>
                    </a:solidFill>
                    <a:ea typeface="楷体_GB2312" pitchFamily="1" charset="-122"/>
                  </a:endParaRPr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 bwMode="auto">
              <a:xfrm>
                <a:off x="379975" y="2496293"/>
                <a:ext cx="7021716" cy="473076"/>
                <a:chOff x="-616" y="111"/>
                <a:chExt cx="4275" cy="298"/>
              </a:xfrm>
            </p:grpSpPr>
            <p:sp>
              <p:nvSpPr>
                <p:cNvPr id="69" name="矩形 10253"/>
                <p:cNvSpPr>
                  <a:spLocks noChangeArrowheads="1"/>
                </p:cNvSpPr>
                <p:nvPr/>
              </p:nvSpPr>
              <p:spPr bwMode="auto">
                <a:xfrm>
                  <a:off x="-87" y="182"/>
                  <a:ext cx="227" cy="227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0" name="组合 10254"/>
                <p:cNvGrpSpPr/>
                <p:nvPr/>
              </p:nvGrpSpPr>
              <p:grpSpPr bwMode="auto">
                <a:xfrm>
                  <a:off x="-616" y="111"/>
                  <a:ext cx="4275" cy="297"/>
                  <a:chOff x="-616" y="111"/>
                  <a:chExt cx="4275" cy="297"/>
                </a:xfrm>
              </p:grpSpPr>
              <p:sp>
                <p:nvSpPr>
                  <p:cNvPr id="71" name="矩形 70"/>
                  <p:cNvSpPr/>
                  <p:nvPr/>
                </p:nvSpPr>
                <p:spPr>
                  <a:xfrm>
                    <a:off x="2368" y="181"/>
                    <a:ext cx="91" cy="226"/>
                  </a:xfrm>
                  <a:prstGeom prst="rect">
                    <a:avLst/>
                  </a:prstGeom>
                  <a:solidFill>
                    <a:srgbClr val="00B0F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Font typeface="Arial" panose="020B0604020202020204" pitchFamily="34" charset="0"/>
                      <a:buNone/>
                      <a:defRPr/>
                    </a:pPr>
                    <a:endParaRPr lang="en-US" altLang="x-none" noProof="1">
                      <a:effectLst>
                        <a:outerShdw blurRad="38100" dist="38100" dir="2700000">
                          <a:srgbClr val="FFFFFF"/>
                        </a:outerShdw>
                      </a:effectLst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2" name="矩形 10255"/>
                  <p:cNvSpPr>
                    <a:spLocks noChangeArrowheads="1"/>
                  </p:cNvSpPr>
                  <p:nvPr/>
                </p:nvSpPr>
                <p:spPr bwMode="auto">
                  <a:xfrm>
                    <a:off x="726" y="181"/>
                    <a:ext cx="22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3" name="矩形 72"/>
                  <p:cNvSpPr/>
                  <p:nvPr/>
                </p:nvSpPr>
                <p:spPr>
                  <a:xfrm>
                    <a:off x="900" y="181"/>
                    <a:ext cx="318" cy="226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en-US" altLang="zh-CN" sz="2000" i="1" dirty="0"/>
                      <a:t>a</a:t>
                    </a:r>
                    <a:r>
                      <a:rPr lang="en-US" altLang="zh-CN" baseline="-25000" noProof="1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</a:rPr>
                      <a:t>1</a:t>
                    </a:r>
                    <a:endParaRPr lang="en-US" altLang="zh-CN" baseline="-25000" noProof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4" name="矩形 73"/>
                  <p:cNvSpPr/>
                  <p:nvPr/>
                </p:nvSpPr>
                <p:spPr>
                  <a:xfrm>
                    <a:off x="1218" y="181"/>
                    <a:ext cx="91" cy="226"/>
                  </a:xfrm>
                  <a:prstGeom prst="rect">
                    <a:avLst/>
                  </a:prstGeom>
                  <a:solidFill>
                    <a:srgbClr val="00B0F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Font typeface="Arial" panose="020B0604020202020204" pitchFamily="34" charset="0"/>
                      <a:buNone/>
                      <a:defRPr/>
                    </a:pPr>
                    <a:endParaRPr lang="en-US" altLang="x-none" noProof="1">
                      <a:effectLst>
                        <a:outerShdw blurRad="38100" dist="38100" dir="2700000">
                          <a:srgbClr val="FFFFFF"/>
                        </a:outerShdw>
                      </a:effectLst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5" name="矩形 74"/>
                  <p:cNvSpPr/>
                  <p:nvPr/>
                </p:nvSpPr>
                <p:spPr>
                  <a:xfrm>
                    <a:off x="1497" y="181"/>
                    <a:ext cx="317" cy="226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en-US" altLang="zh-CN" sz="2000" i="1" dirty="0"/>
                      <a:t>a</a:t>
                    </a:r>
                    <a:r>
                      <a:rPr lang="en-US" altLang="zh-CN" baseline="-25000" noProof="1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</a:rPr>
                      <a:t>2</a:t>
                    </a:r>
                    <a:endParaRPr lang="en-US" altLang="zh-CN" baseline="-25000" noProof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6" name="矩形 75"/>
                  <p:cNvSpPr/>
                  <p:nvPr/>
                </p:nvSpPr>
                <p:spPr>
                  <a:xfrm>
                    <a:off x="2097" y="181"/>
                    <a:ext cx="272" cy="226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en-US" altLang="zh-CN" sz="2000" i="1" dirty="0"/>
                      <a:t>a</a:t>
                    </a:r>
                    <a:r>
                      <a:rPr lang="en-US" altLang="zh-CN" baseline="-25000" noProof="1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</a:rPr>
                      <a:t>3</a:t>
                    </a:r>
                    <a:endParaRPr lang="en-US" altLang="zh-CN" baseline="-25000" noProof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7" name="矩形 76"/>
                  <p:cNvSpPr/>
                  <p:nvPr/>
                </p:nvSpPr>
                <p:spPr>
                  <a:xfrm>
                    <a:off x="3228" y="181"/>
                    <a:ext cx="318" cy="226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en-US" altLang="zh-CN" sz="2000" i="1" dirty="0"/>
                      <a:t>a</a:t>
                    </a:r>
                    <a:r>
                      <a:rPr lang="en-US" altLang="zh-CN" i="1" baseline="-25000" noProof="1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cs typeface="Times New Roman" panose="02020603050405020304" pitchFamily="18" charset="0"/>
                      </a:rPr>
                      <a:t>n</a:t>
                    </a:r>
                    <a:endParaRPr lang="en-US" altLang="zh-CN" i="1" baseline="-25000" noProof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8" name="矩形 77"/>
                  <p:cNvSpPr/>
                  <p:nvPr/>
                </p:nvSpPr>
                <p:spPr>
                  <a:xfrm>
                    <a:off x="2595" y="111"/>
                    <a:ext cx="453" cy="226"/>
                  </a:xfrm>
                  <a:prstGeom prst="rect">
                    <a:avLst/>
                  </a:prstGeom>
                  <a:noFill/>
                  <a:ln w="9525">
                    <a:noFill/>
                    <a:miter/>
                  </a:ln>
                </p:spPr>
                <p:txBody>
                  <a:bodyPr wrap="none" anchor="ctr"/>
                  <a:lstStyle/>
                  <a:p>
                    <a:pPr algn="ctr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x-none" noProof="1"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+mn-ea"/>
                      </a:rPr>
                      <a:t>……</a:t>
                    </a:r>
                    <a:endParaRPr lang="en-US" altLang="x-none" noProof="1">
                      <a:effectLst>
                        <a:outerShdw blurRad="38100" dist="38100" dir="2700000">
                          <a:srgbClr val="FFFFFF"/>
                        </a:outerShdw>
                      </a:effectLst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9" name="矩形 78"/>
                  <p:cNvSpPr/>
                  <p:nvPr/>
                </p:nvSpPr>
                <p:spPr>
                  <a:xfrm>
                    <a:off x="1814" y="181"/>
                    <a:ext cx="91" cy="226"/>
                  </a:xfrm>
                  <a:prstGeom prst="rect">
                    <a:avLst/>
                  </a:prstGeom>
                  <a:solidFill>
                    <a:srgbClr val="00B0F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Font typeface="Arial" panose="020B0604020202020204" pitchFamily="34" charset="0"/>
                      <a:buNone/>
                      <a:defRPr/>
                    </a:pPr>
                    <a:endParaRPr lang="en-US" altLang="x-none" noProof="1">
                      <a:effectLst>
                        <a:outerShdw blurRad="38100" dist="38100" dir="2700000">
                          <a:srgbClr val="FFFFFF"/>
                        </a:outerShdw>
                      </a:effectLst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80" name="矩形 79"/>
                  <p:cNvSpPr/>
                  <p:nvPr/>
                </p:nvSpPr>
                <p:spPr>
                  <a:xfrm>
                    <a:off x="3546" y="181"/>
                    <a:ext cx="113" cy="226"/>
                  </a:xfrm>
                  <a:prstGeom prst="rect">
                    <a:avLst/>
                  </a:prstGeom>
                  <a:solidFill>
                    <a:srgbClr val="00B0F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x-none" sz="1200" b="1" noProof="1"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楷体_GB2312" pitchFamily="1" charset="-122"/>
                      </a:rPr>
                      <a:t> </a:t>
                    </a:r>
                    <a:r>
                      <a:rPr lang="en-US" altLang="x-none" sz="2000" noProof="1">
                        <a:latin typeface="Times New Roman" panose="02020603050405020304" pitchFamily="18" charset="0"/>
                        <a:ea typeface="楷体_GB2312" pitchFamily="1" charset="-122"/>
                      </a:rPr>
                      <a:t> </a:t>
                    </a:r>
                    <a:endParaRPr lang="en-US" altLang="x-none" sz="2000" noProof="1">
                      <a:latin typeface="Times New Roman" panose="02020603050405020304" pitchFamily="18" charset="0"/>
                      <a:ea typeface="楷体_GB2312" pitchFamily="1" charset="-122"/>
                    </a:endParaRPr>
                  </a:p>
                </p:txBody>
              </p:sp>
              <p:sp>
                <p:nvSpPr>
                  <p:cNvPr id="81" name="矩形 10265"/>
                  <p:cNvSpPr>
                    <a:spLocks noChangeArrowheads="1"/>
                  </p:cNvSpPr>
                  <p:nvPr/>
                </p:nvSpPr>
                <p:spPr bwMode="auto">
                  <a:xfrm>
                    <a:off x="136" y="181"/>
                    <a:ext cx="22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" name="矩形 10266"/>
                  <p:cNvSpPr>
                    <a:spLocks noChangeArrowheads="1"/>
                  </p:cNvSpPr>
                  <p:nvPr/>
                </p:nvSpPr>
                <p:spPr bwMode="auto">
                  <a:xfrm>
                    <a:off x="-616" y="178"/>
                    <a:ext cx="362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/>
                  <a:lstStyle>
                    <a:lvl1pPr marL="908050" indent="-43688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None/>
                    </a:pPr>
                    <a:r>
                      <a:rPr lang="en-US" altLang="zh-CN" sz="2000" dirty="0">
                        <a:solidFill>
                          <a:srgbClr val="FF0000"/>
                        </a:solidFill>
                        <a:ea typeface="楷体_GB2312" pitchFamily="1" charset="-122"/>
                      </a:rPr>
                      <a:t>front</a:t>
                    </a:r>
                    <a:endParaRPr lang="en-US" altLang="zh-CN" sz="2000" dirty="0">
                      <a:solidFill>
                        <a:srgbClr val="FF0000"/>
                      </a:solidFill>
                      <a:ea typeface="楷体_GB2312" pitchFamily="1" charset="-122"/>
                    </a:endParaRPr>
                  </a:p>
                </p:txBody>
              </p:sp>
              <p:sp>
                <p:nvSpPr>
                  <p:cNvPr id="84" name="直接连接符 10268"/>
                  <p:cNvSpPr>
                    <a:spLocks noChangeShapeType="1"/>
                  </p:cNvSpPr>
                  <p:nvPr/>
                </p:nvSpPr>
                <p:spPr bwMode="auto">
                  <a:xfrm>
                    <a:off x="1269" y="272"/>
                    <a:ext cx="22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直接连接符 10269"/>
                  <p:cNvSpPr>
                    <a:spLocks noChangeShapeType="1"/>
                  </p:cNvSpPr>
                  <p:nvPr/>
                </p:nvSpPr>
                <p:spPr bwMode="auto">
                  <a:xfrm>
                    <a:off x="1861" y="272"/>
                    <a:ext cx="2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直接连接符 10270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72"/>
                    <a:ext cx="22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直接连接符 10271"/>
                  <p:cNvSpPr>
                    <a:spLocks noChangeShapeType="1"/>
                  </p:cNvSpPr>
                  <p:nvPr/>
                </p:nvSpPr>
                <p:spPr bwMode="auto">
                  <a:xfrm>
                    <a:off x="2990" y="272"/>
                    <a:ext cx="2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直接连接符 10267"/>
                  <p:cNvSpPr>
                    <a:spLocks noChangeShapeType="1"/>
                  </p:cNvSpPr>
                  <p:nvPr/>
                </p:nvSpPr>
                <p:spPr bwMode="auto">
                  <a:xfrm>
                    <a:off x="655" y="272"/>
                    <a:ext cx="24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64" name="直接连接符 10267"/>
            <p:cNvSpPr>
              <a:spLocks noChangeShapeType="1"/>
            </p:cNvSpPr>
            <p:nvPr/>
          </p:nvSpPr>
          <p:spPr bwMode="auto">
            <a:xfrm>
              <a:off x="1467633" y="2751880"/>
              <a:ext cx="40241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740352" y="2561495"/>
            <a:ext cx="689338" cy="1230636"/>
            <a:chOff x="7956551" y="2564903"/>
            <a:chExt cx="689338" cy="1230636"/>
          </a:xfrm>
        </p:grpSpPr>
        <p:grpSp>
          <p:nvGrpSpPr>
            <p:cNvPr id="36882" name="组合 23584"/>
            <p:cNvGrpSpPr/>
            <p:nvPr/>
          </p:nvGrpSpPr>
          <p:grpSpPr bwMode="auto">
            <a:xfrm>
              <a:off x="7969250" y="2903364"/>
              <a:ext cx="431801" cy="892175"/>
              <a:chOff x="0" y="-17"/>
              <a:chExt cx="272" cy="562"/>
            </a:xfrm>
          </p:grpSpPr>
          <p:sp>
            <p:nvSpPr>
              <p:cNvPr id="36886" name="直接连接符 23585"/>
              <p:cNvSpPr>
                <a:spLocks noChangeShapeType="1"/>
              </p:cNvSpPr>
              <p:nvPr/>
            </p:nvSpPr>
            <p:spPr bwMode="auto">
              <a:xfrm flipV="1">
                <a:off x="136" y="-17"/>
                <a:ext cx="0" cy="27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7" name="矩形 23586"/>
              <p:cNvSpPr>
                <a:spLocks noChangeArrowheads="1"/>
              </p:cNvSpPr>
              <p:nvPr/>
            </p:nvSpPr>
            <p:spPr bwMode="auto">
              <a:xfrm>
                <a:off x="0" y="227"/>
                <a:ext cx="272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marL="436880" indent="-43688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 i="1" dirty="0">
                    <a:ea typeface="楷体_GB2312" pitchFamily="1" charset="-122"/>
                  </a:rPr>
                  <a:t>s</a:t>
                </a:r>
                <a:endParaRPr lang="en-US" altLang="zh-CN" sz="2000" b="1" i="1" dirty="0">
                  <a:ea typeface="楷体_GB2312" pitchFamily="1" charset="-122"/>
                </a:endParaRPr>
              </a:p>
            </p:txBody>
          </p:sp>
          <p:sp>
            <p:nvSpPr>
              <p:cNvPr id="36888" name="矩形 23587"/>
              <p:cNvSpPr>
                <a:spLocks noChangeArrowheads="1"/>
              </p:cNvSpPr>
              <p:nvPr/>
            </p:nvSpPr>
            <p:spPr bwMode="auto">
              <a:xfrm>
                <a:off x="227" y="46"/>
                <a:ext cx="4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marL="436880" indent="-43688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dirty="0">
                    <a:latin typeface="宋体" panose="02010600030101010101" pitchFamily="2" charset="-122"/>
                  </a:rPr>
                  <a:t>①</a:t>
                </a:r>
                <a:endParaRPr lang="en-US" altLang="zh-CN" sz="20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7956551" y="2564903"/>
              <a:ext cx="689338" cy="350384"/>
              <a:chOff x="7956551" y="2564903"/>
              <a:chExt cx="689338" cy="350384"/>
            </a:xfrm>
          </p:grpSpPr>
          <p:sp>
            <p:nvSpPr>
              <p:cNvPr id="36885" name="矩形 23590"/>
              <p:cNvSpPr>
                <a:spLocks noChangeArrowheads="1"/>
              </p:cNvSpPr>
              <p:nvPr/>
            </p:nvSpPr>
            <p:spPr bwMode="auto">
              <a:xfrm>
                <a:off x="7956551" y="2564903"/>
                <a:ext cx="503238" cy="350383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18000" rIns="0" bIns="36000"/>
              <a:lstStyle>
                <a:lvl1pPr marL="436880" indent="-43688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>
                    <a:ea typeface="楷体_GB2312" pitchFamily="1" charset="-122"/>
                  </a:rPr>
                  <a:t> </a:t>
                </a:r>
                <a:endParaRPr lang="en-US" altLang="zh-CN" sz="2000">
                  <a:ea typeface="楷体_GB2312" pitchFamily="1" charset="-122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 bwMode="auto">
              <a:xfrm>
                <a:off x="8460286" y="2564903"/>
                <a:ext cx="185603" cy="350384"/>
              </a:xfrm>
              <a:prstGeom prst="rect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r>
                  <a:rPr lang="en-US" altLang="x-none" sz="1200" b="1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Times New Roman" panose="02020603050405020304" pitchFamily="18" charset="0"/>
                    <a:ea typeface="楷体_GB2312" pitchFamily="1" charset="-122"/>
                  </a:rPr>
                  <a:t> </a:t>
                </a:r>
                <a:r>
                  <a:rPr lang="en-US" altLang="x-none" sz="2000" noProof="1">
                    <a:latin typeface="Times New Roman" panose="02020603050405020304" pitchFamily="18" charset="0"/>
                    <a:ea typeface="楷体_GB2312" pitchFamily="1" charset="-122"/>
                  </a:rPr>
                  <a:t> </a:t>
                </a:r>
                <a:endParaRPr lang="en-US" altLang="x-none" sz="2000" noProof="1"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</p:grpSp>
      </p:grpSp>
      <p:sp>
        <p:nvSpPr>
          <p:cNvPr id="23592" name="矩形 23591"/>
          <p:cNvSpPr>
            <a:spLocks noChangeArrowheads="1"/>
          </p:cNvSpPr>
          <p:nvPr/>
        </p:nvSpPr>
        <p:spPr bwMode="auto">
          <a:xfrm>
            <a:off x="7756744" y="2348111"/>
            <a:ext cx="431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marL="436880" indent="-43688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②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1" dirty="0">
                <a:cs typeface="Times New Roman" panose="02020603050405020304" pitchFamily="18" charset="0"/>
              </a:rPr>
              <a:t>x</a:t>
            </a:r>
            <a:endParaRPr lang="en-US" altLang="zh-CN" sz="2000" i="1" dirty="0">
              <a:cs typeface="Times New Roman" panose="02020603050405020304" pitchFamily="18" charset="0"/>
            </a:endParaRPr>
          </a:p>
        </p:txBody>
      </p:sp>
      <p:sp>
        <p:nvSpPr>
          <p:cNvPr id="94" name="矩形 93"/>
          <p:cNvSpPr>
            <a:spLocks noChangeArrowheads="1"/>
          </p:cNvSpPr>
          <p:nvPr/>
        </p:nvSpPr>
        <p:spPr bwMode="auto">
          <a:xfrm>
            <a:off x="8101904" y="2306197"/>
            <a:ext cx="431800" cy="555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marL="436880" indent="-43688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③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ea typeface="楷体_GB2312" pitchFamily="1" charset="-122"/>
              </a:rPr>
              <a:t> </a:t>
            </a:r>
            <a:r>
              <a:rPr lang="en-US" altLang="x-none" sz="12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∧</a:t>
            </a:r>
            <a:endParaRPr lang="en-US" altLang="zh-CN" sz="1200" dirty="0">
              <a:ea typeface="楷体_GB2312" pitchFamily="1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308889" y="2204864"/>
            <a:ext cx="503784" cy="547016"/>
            <a:chOff x="7308304" y="2204864"/>
            <a:chExt cx="503784" cy="547016"/>
          </a:xfrm>
        </p:grpSpPr>
        <p:sp>
          <p:nvSpPr>
            <p:cNvPr id="36881" name="矩形 23595"/>
            <p:cNvSpPr>
              <a:spLocks noChangeArrowheads="1"/>
            </p:cNvSpPr>
            <p:nvPr/>
          </p:nvSpPr>
          <p:spPr bwMode="auto">
            <a:xfrm>
              <a:off x="7380288" y="2204864"/>
              <a:ext cx="431800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marL="436880" indent="-43688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宋体" panose="02010600030101010101" pitchFamily="2" charset="-122"/>
                </a:rPr>
                <a:t>④</a:t>
              </a:r>
              <a:endParaRPr lang="en-US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101" name="直接连接符 23585"/>
            <p:cNvSpPr>
              <a:spLocks noChangeShapeType="1"/>
            </p:cNvSpPr>
            <p:nvPr/>
          </p:nvSpPr>
          <p:spPr bwMode="auto">
            <a:xfrm rot="5400000" flipV="1">
              <a:off x="7524998" y="2535186"/>
              <a:ext cx="0" cy="4333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7100712" y="2527405"/>
            <a:ext cx="431800" cy="555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marL="436880" indent="-43688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12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∧</a:t>
            </a:r>
            <a:endParaRPr lang="en-US" altLang="zh-CN" sz="1200" dirty="0"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3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35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35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3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  <p:bldP spid="23592" grpId="0"/>
      <p:bldP spid="94" grpId="0"/>
      <p:bldP spid="59" grpId="0"/>
      <p:bldP spid="5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占位符 24578"/>
          <p:cNvSpPr>
            <a:spLocks noGrp="1"/>
          </p:cNvSpPr>
          <p:nvPr>
            <p:ph idx="1"/>
          </p:nvPr>
        </p:nvSpPr>
        <p:spPr>
          <a:xfrm>
            <a:off x="-36512" y="954025"/>
            <a:ext cx="8229600" cy="5139272"/>
          </a:xfrm>
          <a:ln>
            <a:miter/>
          </a:ln>
        </p:spPr>
        <p:txBody>
          <a:bodyPr/>
          <a:lstStyle/>
          <a:p>
            <a:pPr lvl="1" eaLnBrk="1" hangingPunct="1"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出队</a:t>
            </a:r>
            <a:r>
              <a:rPr lang="zh-CN" altLang="en-US" b="1" noProof="1"/>
              <a:t>运算的实现</a:t>
            </a:r>
            <a:endParaRPr lang="zh-CN" altLang="en-US" b="1" noProof="1"/>
          </a:p>
          <a:p>
            <a:pPr lvl="2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noProof="1"/>
              <a:t> 分析：在队列不空的情况下，出队运算就是删除表头结点，</a:t>
            </a:r>
            <a:endParaRPr lang="zh-CN" altLang="en-US" sz="2000" b="1" noProof="1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b="1" noProof="1"/>
              <a:t>            即删除由指针</a:t>
            </a:r>
            <a:r>
              <a:rPr lang="zh-CN" altLang="en-US" sz="2000" b="1" u="sng" noProof="1">
                <a:solidFill>
                  <a:srgbClr val="FF0000"/>
                </a:solidFill>
              </a:rPr>
              <a:t>                       </a:t>
            </a:r>
            <a:r>
              <a:rPr lang="zh-CN" altLang="en-US" sz="2000" b="1" noProof="1"/>
              <a:t>所指向的结点</a:t>
            </a:r>
            <a:r>
              <a:rPr lang="en-US" altLang="zh-CN" sz="2000" b="1" noProof="1"/>
              <a:t>, </a:t>
            </a:r>
            <a:r>
              <a:rPr lang="zh-CN" altLang="en-US" sz="2000" b="1" noProof="1"/>
              <a:t>同时要释放该结点</a:t>
            </a:r>
            <a:r>
              <a:rPr lang="en-US" altLang="zh-CN" sz="2000" b="1" noProof="1"/>
              <a:t>;</a:t>
            </a:r>
            <a:endParaRPr lang="zh-CN" altLang="en-US" sz="2000" b="1" noProof="1"/>
          </a:p>
          <a:p>
            <a:pPr lvl="2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noProof="1"/>
              <a:t> 需注意的</a:t>
            </a:r>
            <a:r>
              <a:rPr lang="zh-CN" altLang="en-US" sz="2000" b="1" noProof="1">
                <a:solidFill>
                  <a:srgbClr val="FF0000"/>
                </a:solidFill>
              </a:rPr>
              <a:t>一个极端情况</a:t>
            </a:r>
            <a:r>
              <a:rPr lang="zh-CN" altLang="en-US" sz="2000" b="1" noProof="1"/>
              <a:t>：删除的是最后的一个结点。</a:t>
            </a:r>
            <a:endParaRPr lang="zh-CN" altLang="en-US" sz="2000" b="1" noProof="1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x-none" sz="1800" noProof="1">
                <a:solidFill>
                  <a:srgbClr val="0000FF"/>
                </a:solidFill>
              </a:rPr>
              <a:t>error_code</a:t>
            </a:r>
            <a:r>
              <a:rPr lang="en-US" altLang="x-none" sz="1800" noProof="1"/>
              <a:t>     Queue::</a:t>
            </a:r>
            <a:r>
              <a:rPr lang="en-US" altLang="x-none" sz="1800" noProof="1">
                <a:solidFill>
                  <a:srgbClr val="FF5050"/>
                </a:solidFill>
              </a:rPr>
              <a:t>Serve</a:t>
            </a:r>
            <a:r>
              <a:rPr lang="en-US" altLang="x-none" sz="1800" noProof="1"/>
              <a:t>(){</a:t>
            </a:r>
            <a:endParaRPr lang="en-US" altLang="x-none" sz="1800" noProof="1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x-none" sz="1800" noProof="1">
                <a:solidFill>
                  <a:srgbClr val="0000FF"/>
                </a:solidFill>
              </a:rPr>
              <a:t>if</a:t>
            </a:r>
            <a:r>
              <a:rPr lang="en-US" altLang="x-none" sz="1800" noProof="1"/>
              <a:t> ( Empty() ) </a:t>
            </a:r>
            <a:endParaRPr lang="en-US" altLang="x-none" sz="1800" noProof="1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x-none" sz="1800" noProof="1">
                <a:solidFill>
                  <a:srgbClr val="0000FF"/>
                </a:solidFill>
              </a:rPr>
              <a:t>       return</a:t>
            </a:r>
            <a:r>
              <a:rPr lang="en-US" altLang="x-none" sz="1800" noProof="1"/>
              <a:t> underflow;</a:t>
            </a:r>
            <a:endParaRPr lang="en-US" altLang="x-none" sz="1800" noProof="1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x-none" sz="1800" i="1" noProof="1"/>
              <a:t>u</a:t>
            </a:r>
            <a:r>
              <a:rPr lang="en-US" altLang="x-none" sz="1800" noProof="1"/>
              <a:t> = front </a:t>
            </a:r>
            <a:r>
              <a:rPr lang="en-US" altLang="zh-CN" sz="1200" b="1" dirty="0">
                <a:sym typeface="Wingdings" panose="05000000000000000000" pitchFamily="2" charset="2"/>
              </a:rPr>
              <a:t></a:t>
            </a:r>
            <a:r>
              <a:rPr lang="en-US" altLang="x-none" sz="1800" noProof="1"/>
              <a:t> next;</a:t>
            </a:r>
            <a:endParaRPr lang="en-US" altLang="x-none" sz="1800" noProof="1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x-none" sz="1800" noProof="1"/>
              <a:t>front </a:t>
            </a:r>
            <a:r>
              <a:rPr lang="en-US" altLang="zh-CN" sz="1200" b="1" dirty="0">
                <a:sym typeface="Wingdings" panose="05000000000000000000" pitchFamily="2" charset="2"/>
              </a:rPr>
              <a:t></a:t>
            </a:r>
            <a:r>
              <a:rPr lang="en-US" altLang="x-none" sz="1800" noProof="1"/>
              <a:t> next = u </a:t>
            </a:r>
            <a:r>
              <a:rPr lang="en-US" altLang="zh-CN" sz="1200" b="1" dirty="0">
                <a:sym typeface="Wingdings" panose="05000000000000000000" pitchFamily="2" charset="2"/>
              </a:rPr>
              <a:t></a:t>
            </a:r>
            <a:r>
              <a:rPr lang="en-US" altLang="x-none" sz="1800" noProof="1"/>
              <a:t> next;</a:t>
            </a:r>
            <a:endParaRPr lang="en-US" altLang="x-none" sz="1800" noProof="1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x-none" sz="1800" noProof="1">
                <a:solidFill>
                  <a:srgbClr val="0000FF"/>
                </a:solidFill>
              </a:rPr>
              <a:t>delete</a:t>
            </a:r>
            <a:r>
              <a:rPr lang="en-US" altLang="x-none" sz="1800" noProof="1"/>
              <a:t> </a:t>
            </a:r>
            <a:r>
              <a:rPr lang="en-US" altLang="x-none" sz="1800" i="1" noProof="1"/>
              <a:t>u</a:t>
            </a:r>
            <a:r>
              <a:rPr lang="en-US" altLang="x-none" sz="1800" noProof="1"/>
              <a:t>;</a:t>
            </a:r>
            <a:endParaRPr lang="en-US" altLang="x-none" sz="1800" noProof="1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x-none" sz="1800" noProof="1"/>
              <a:t>count --;</a:t>
            </a:r>
            <a:endParaRPr lang="en-US" altLang="x-none" sz="1800" noProof="1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x-none" sz="1800" noProof="1">
                <a:solidFill>
                  <a:srgbClr val="0000FF"/>
                </a:solidFill>
              </a:rPr>
              <a:t>if</a:t>
            </a:r>
            <a:r>
              <a:rPr lang="en-US" altLang="x-none" sz="1800" noProof="1">
                <a:solidFill>
                  <a:schemeClr val="accent2"/>
                </a:solidFill>
              </a:rPr>
              <a:t> </a:t>
            </a:r>
            <a:r>
              <a:rPr lang="en-US" altLang="x-none" sz="1800" noProof="1">
                <a:solidFill>
                  <a:srgbClr val="FF0000"/>
                </a:solidFill>
              </a:rPr>
              <a:t>( front </a:t>
            </a:r>
            <a:r>
              <a:rPr lang="en-US" altLang="zh-CN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x-none" sz="1800" noProof="1">
                <a:solidFill>
                  <a:srgbClr val="FF0000"/>
                </a:solidFill>
              </a:rPr>
              <a:t> next == NULL ) rear = front;</a:t>
            </a:r>
            <a:endParaRPr lang="en-US" altLang="x-none" sz="1800" noProof="1">
              <a:solidFill>
                <a:srgbClr val="FF0000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x-none" sz="1800" noProof="1">
                <a:solidFill>
                  <a:srgbClr val="0000FF"/>
                </a:solidFill>
              </a:rPr>
              <a:t>return</a:t>
            </a:r>
            <a:r>
              <a:rPr lang="en-US" altLang="x-none" sz="1800" noProof="1"/>
              <a:t> success;</a:t>
            </a:r>
            <a:endParaRPr lang="en-US" altLang="x-none" sz="1800" noProof="1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x-none" sz="1800" noProof="1"/>
              <a:t>}</a:t>
            </a:r>
            <a:endParaRPr lang="en-US" altLang="x-none" sz="1800" noProof="1"/>
          </a:p>
        </p:txBody>
      </p:sp>
      <p:grpSp>
        <p:nvGrpSpPr>
          <p:cNvPr id="24606" name="组合 24605"/>
          <p:cNvGrpSpPr/>
          <p:nvPr/>
        </p:nvGrpSpPr>
        <p:grpSpPr bwMode="auto">
          <a:xfrm>
            <a:off x="5038861" y="2604895"/>
            <a:ext cx="612776" cy="817565"/>
            <a:chOff x="38" y="15"/>
            <a:chExt cx="386" cy="515"/>
          </a:xfrm>
        </p:grpSpPr>
        <p:sp>
          <p:nvSpPr>
            <p:cNvPr id="37928" name="直接连接符 24606"/>
            <p:cNvSpPr>
              <a:spLocks noChangeShapeType="1"/>
            </p:cNvSpPr>
            <p:nvPr/>
          </p:nvSpPr>
          <p:spPr bwMode="auto">
            <a:xfrm>
              <a:off x="167" y="242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矩形 24607"/>
            <p:cNvSpPr>
              <a:spLocks noChangeArrowheads="1"/>
            </p:cNvSpPr>
            <p:nvPr/>
          </p:nvSpPr>
          <p:spPr bwMode="auto">
            <a:xfrm>
              <a:off x="38" y="15"/>
              <a:ext cx="27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marL="436880" indent="-43688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ea typeface="楷体_GB2312" pitchFamily="1" charset="-122"/>
                </a:rPr>
                <a:t>u</a:t>
              </a:r>
              <a:endParaRPr lang="en-US" altLang="zh-CN" sz="2000" i="1" dirty="0">
                <a:ea typeface="楷体_GB2312" pitchFamily="1" charset="-122"/>
              </a:endParaRPr>
            </a:p>
          </p:txBody>
        </p:sp>
        <p:sp>
          <p:nvSpPr>
            <p:cNvPr id="37930" name="矩形 24608"/>
            <p:cNvSpPr>
              <a:spLocks noChangeArrowheads="1"/>
            </p:cNvSpPr>
            <p:nvPr/>
          </p:nvSpPr>
          <p:spPr bwMode="auto">
            <a:xfrm>
              <a:off x="197" y="262"/>
              <a:ext cx="2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marL="436880" indent="-43688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dirty="0">
                  <a:latin typeface="宋体" panose="02010600030101010101" pitchFamily="2" charset="-122"/>
                </a:rPr>
                <a:t>①</a:t>
              </a:r>
              <a:endParaRPr lang="en-US" altLang="zh-CN" sz="20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24633" name="组合 24632"/>
          <p:cNvGrpSpPr/>
          <p:nvPr/>
        </p:nvGrpSpPr>
        <p:grpSpPr bwMode="auto">
          <a:xfrm>
            <a:off x="4860032" y="2637298"/>
            <a:ext cx="2525714" cy="1277938"/>
            <a:chOff x="0" y="103"/>
            <a:chExt cx="1591" cy="805"/>
          </a:xfrm>
        </p:grpSpPr>
        <p:sp>
          <p:nvSpPr>
            <p:cNvPr id="37907" name="矩形 24633"/>
            <p:cNvSpPr>
              <a:spLocks noChangeArrowheads="1"/>
            </p:cNvSpPr>
            <p:nvPr/>
          </p:nvSpPr>
          <p:spPr bwMode="auto">
            <a:xfrm>
              <a:off x="0" y="584"/>
              <a:ext cx="561" cy="3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4635" name="矩形 24634"/>
            <p:cNvSpPr/>
            <p:nvPr/>
          </p:nvSpPr>
          <p:spPr>
            <a:xfrm>
              <a:off x="635" y="103"/>
              <a:ext cx="956" cy="28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x-none" noProof="1">
                  <a:effectLst>
                    <a:outerShdw blurRad="38100" dist="38100" dir="2700000">
                      <a:srgbClr val="FFFFFF"/>
                    </a:outerShdw>
                  </a:effectLst>
                  <a:latin typeface="宋体" panose="02010600030101010101" pitchFamily="2" charset="-122"/>
                  <a:cs typeface="+mn-ea"/>
                </a:rPr>
                <a:t>③</a:t>
              </a:r>
              <a:r>
                <a:rPr lang="zh-CN" altLang="en-US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  <a:cs typeface="+mn-ea"/>
                </a:rPr>
                <a:t>释放该结点</a:t>
              </a:r>
              <a:endPara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7909" name="直接连接符 24635"/>
            <p:cNvSpPr>
              <a:spLocks noChangeShapeType="1"/>
            </p:cNvSpPr>
            <p:nvPr/>
          </p:nvSpPr>
          <p:spPr bwMode="auto">
            <a:xfrm flipV="1">
              <a:off x="561" y="375"/>
              <a:ext cx="75" cy="20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39" name="矩形 24638"/>
          <p:cNvSpPr>
            <a:spLocks noChangeArrowheads="1"/>
          </p:cNvSpPr>
          <p:nvPr/>
        </p:nvSpPr>
        <p:spPr bwMode="auto">
          <a:xfrm>
            <a:off x="2916560" y="1830356"/>
            <a:ext cx="1295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marL="436880" indent="-43688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楷体_GB2312" pitchFamily="1" charset="-122"/>
              </a:rPr>
              <a:t>front </a:t>
            </a:r>
            <a:r>
              <a:rPr lang="en-US" altLang="zh-CN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FF0000"/>
                </a:solidFill>
                <a:ea typeface="楷体_GB2312" pitchFamily="1" charset="-122"/>
              </a:rPr>
              <a:t> next</a:t>
            </a:r>
            <a:endParaRPr lang="en-US" altLang="zh-CN" dirty="0">
              <a:solidFill>
                <a:srgbClr val="FF0000"/>
              </a:solidFill>
              <a:ea typeface="楷体_GB2312" pitchFamily="1" charset="-122"/>
            </a:endParaRPr>
          </a:p>
        </p:txBody>
      </p:sp>
      <p:sp>
        <p:nvSpPr>
          <p:cNvPr id="10" name="灯片编号占位符 1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1AF7F06-425C-4F47-8945-6A6476F62F91}" type="slidenum">
              <a:rPr lang="zh-CN" altLang="en-US" dirty="0" smtClean="0">
                <a:solidFill>
                  <a:schemeClr val="bg1"/>
                </a:solidFill>
              </a:rPr>
            </a:fld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66" name="组合 67"/>
          <p:cNvGrpSpPr/>
          <p:nvPr/>
        </p:nvGrpSpPr>
        <p:grpSpPr>
          <a:xfrm>
            <a:off x="-1188640" y="94261"/>
            <a:ext cx="7317240" cy="698583"/>
            <a:chOff x="-747937" y="4179148"/>
            <a:chExt cx="7317240" cy="698583"/>
          </a:xfrm>
        </p:grpSpPr>
        <p:grpSp>
          <p:nvGrpSpPr>
            <p:cNvPr id="67" name="组合 106"/>
            <p:cNvGrpSpPr/>
            <p:nvPr/>
          </p:nvGrpSpPr>
          <p:grpSpPr>
            <a:xfrm>
              <a:off x="-747937" y="4179148"/>
              <a:ext cx="7317240" cy="698583"/>
              <a:chOff x="-757462" y="4179148"/>
              <a:chExt cx="7317240" cy="698583"/>
            </a:xfrm>
          </p:grpSpPr>
          <p:sp>
            <p:nvSpPr>
              <p:cNvPr id="69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TextBox 6"/>
              <p:cNvSpPr txBox="1">
                <a:spLocks noChangeArrowheads="1"/>
              </p:cNvSpPr>
              <p:nvPr/>
            </p:nvSpPr>
            <p:spPr bwMode="auto">
              <a:xfrm>
                <a:off x="-757462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4.3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链队列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68" name="图片 67" descr="无标题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2511914" y="2967697"/>
            <a:ext cx="6375386" cy="905868"/>
            <a:chOff x="2511914" y="2967697"/>
            <a:chExt cx="6375386" cy="905868"/>
          </a:xfrm>
        </p:grpSpPr>
        <p:grpSp>
          <p:nvGrpSpPr>
            <p:cNvPr id="73" name="组合 72"/>
            <p:cNvGrpSpPr/>
            <p:nvPr/>
          </p:nvGrpSpPr>
          <p:grpSpPr>
            <a:xfrm>
              <a:off x="8084410" y="2967697"/>
              <a:ext cx="802890" cy="543917"/>
              <a:chOff x="5806134" y="5548809"/>
              <a:chExt cx="802890" cy="543917"/>
            </a:xfrm>
          </p:grpSpPr>
          <p:sp>
            <p:nvSpPr>
              <p:cNvPr id="74" name="矩形 21546"/>
              <p:cNvSpPr>
                <a:spLocks noChangeArrowheads="1"/>
              </p:cNvSpPr>
              <p:nvPr/>
            </p:nvSpPr>
            <p:spPr bwMode="auto">
              <a:xfrm>
                <a:off x="5806134" y="5589240"/>
                <a:ext cx="288925" cy="287338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矩形 21548"/>
              <p:cNvSpPr>
                <a:spLocks noChangeArrowheads="1"/>
              </p:cNvSpPr>
              <p:nvPr/>
            </p:nvSpPr>
            <p:spPr bwMode="auto">
              <a:xfrm>
                <a:off x="6177224" y="5548809"/>
                <a:ext cx="431800" cy="364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marL="436880" indent="-43688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  <a:ea typeface="楷体_GB2312" pitchFamily="1" charset="-122"/>
                  </a:rPr>
                  <a:t>rear</a:t>
                </a:r>
                <a:endParaRPr lang="en-US" altLang="zh-CN" sz="2000" dirty="0">
                  <a:solidFill>
                    <a:srgbClr val="FF0000"/>
                  </a:solidFill>
                  <a:ea typeface="楷体_GB2312" pitchFamily="1" charset="-122"/>
                </a:endParaRPr>
              </a:p>
            </p:txBody>
          </p:sp>
          <p:cxnSp>
            <p:nvCxnSpPr>
              <p:cNvPr id="76" name="直接箭头连接符 75"/>
              <p:cNvCxnSpPr>
                <a:endCxn id="91" idx="0"/>
              </p:cNvCxnSpPr>
              <p:nvPr/>
            </p:nvCxnSpPr>
            <p:spPr>
              <a:xfrm>
                <a:off x="5963198" y="5805264"/>
                <a:ext cx="4568" cy="28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3"/>
            <p:cNvGrpSpPr/>
            <p:nvPr/>
          </p:nvGrpSpPr>
          <p:grpSpPr>
            <a:xfrm>
              <a:off x="2511914" y="3400489"/>
              <a:ext cx="6180755" cy="473076"/>
              <a:chOff x="2511914" y="3400489"/>
              <a:chExt cx="6180755" cy="473076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4000353" y="3510508"/>
                <a:ext cx="673317" cy="358775"/>
                <a:chOff x="1385663" y="6206827"/>
                <a:chExt cx="673317" cy="358775"/>
              </a:xfrm>
            </p:grpSpPr>
            <p:sp>
              <p:nvSpPr>
                <p:cNvPr id="81" name="矩形 80"/>
                <p:cNvSpPr/>
                <p:nvPr/>
              </p:nvSpPr>
              <p:spPr bwMode="auto">
                <a:xfrm>
                  <a:off x="1909512" y="6206827"/>
                  <a:ext cx="149468" cy="358775"/>
                </a:xfrm>
                <a:prstGeom prst="rect">
                  <a:avLst/>
                </a:prstGeom>
                <a:solidFill>
                  <a:srgbClr val="00B0F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  <a:buNone/>
                    <a:defRPr/>
                  </a:pPr>
                  <a:endParaRPr lang="en-US" altLang="x-non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 bwMode="auto">
                <a:xfrm>
                  <a:off x="1387195" y="6206827"/>
                  <a:ext cx="522317" cy="358775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baseline="-25000" noProof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" name="矩形 21542"/>
                <p:cNvSpPr>
                  <a:spLocks noChangeArrowheads="1"/>
                </p:cNvSpPr>
                <p:nvPr/>
              </p:nvSpPr>
              <p:spPr bwMode="auto">
                <a:xfrm>
                  <a:off x="1385663" y="6207932"/>
                  <a:ext cx="522100" cy="355601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marL="908050" indent="-4368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None/>
                  </a:pPr>
                  <a:endParaRPr lang="zh-CN" altLang="en-US" sz="2000">
                    <a:ea typeface="楷体_GB2312" pitchFamily="1" charset="-122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 bwMode="auto">
              <a:xfrm>
                <a:off x="2511914" y="3400489"/>
                <a:ext cx="6180755" cy="473076"/>
                <a:chOff x="-616" y="111"/>
                <a:chExt cx="3763" cy="298"/>
              </a:xfrm>
            </p:grpSpPr>
            <p:sp>
              <p:nvSpPr>
                <p:cNvPr id="83" name="矩形 10253"/>
                <p:cNvSpPr>
                  <a:spLocks noChangeArrowheads="1"/>
                </p:cNvSpPr>
                <p:nvPr/>
              </p:nvSpPr>
              <p:spPr bwMode="auto">
                <a:xfrm>
                  <a:off x="-87" y="182"/>
                  <a:ext cx="227" cy="227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4" name="组合 10254"/>
                <p:cNvGrpSpPr/>
                <p:nvPr/>
              </p:nvGrpSpPr>
              <p:grpSpPr bwMode="auto">
                <a:xfrm>
                  <a:off x="-616" y="111"/>
                  <a:ext cx="3763" cy="297"/>
                  <a:chOff x="-616" y="111"/>
                  <a:chExt cx="3763" cy="297"/>
                </a:xfrm>
              </p:grpSpPr>
              <p:sp>
                <p:nvSpPr>
                  <p:cNvPr id="86" name="矩形 10255"/>
                  <p:cNvSpPr>
                    <a:spLocks noChangeArrowheads="1"/>
                  </p:cNvSpPr>
                  <p:nvPr/>
                </p:nvSpPr>
                <p:spPr bwMode="auto">
                  <a:xfrm>
                    <a:off x="726" y="181"/>
                    <a:ext cx="22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7" name="矩形 86"/>
                  <p:cNvSpPr/>
                  <p:nvPr/>
                </p:nvSpPr>
                <p:spPr>
                  <a:xfrm>
                    <a:off x="900" y="181"/>
                    <a:ext cx="318" cy="226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en-US" altLang="zh-CN" sz="2000" i="1" dirty="0"/>
                      <a:t>a</a:t>
                    </a:r>
                    <a:r>
                      <a:rPr lang="en-US" altLang="zh-CN" baseline="-25000" noProof="1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</a:rPr>
                      <a:t>1</a:t>
                    </a:r>
                    <a:endParaRPr lang="en-US" altLang="zh-CN" baseline="-25000" noProof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88" name="矩形 87"/>
                  <p:cNvSpPr/>
                  <p:nvPr/>
                </p:nvSpPr>
                <p:spPr>
                  <a:xfrm>
                    <a:off x="1218" y="181"/>
                    <a:ext cx="91" cy="226"/>
                  </a:xfrm>
                  <a:prstGeom prst="rect">
                    <a:avLst/>
                  </a:prstGeom>
                  <a:solidFill>
                    <a:srgbClr val="00B0F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Font typeface="Arial" panose="020B0604020202020204" pitchFamily="34" charset="0"/>
                      <a:buNone/>
                      <a:defRPr/>
                    </a:pPr>
                    <a:endParaRPr lang="en-US" altLang="x-none" noProof="1">
                      <a:effectLst>
                        <a:outerShdw blurRad="38100" dist="38100" dir="2700000">
                          <a:srgbClr val="FFFFFF"/>
                        </a:outerShdw>
                      </a:effectLst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89" name="矩形 88"/>
                  <p:cNvSpPr/>
                  <p:nvPr/>
                </p:nvSpPr>
                <p:spPr>
                  <a:xfrm>
                    <a:off x="1497" y="181"/>
                    <a:ext cx="317" cy="226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en-US" altLang="zh-CN" sz="2000" i="1" dirty="0"/>
                      <a:t>a</a:t>
                    </a:r>
                    <a:r>
                      <a:rPr lang="en-US" altLang="zh-CN" baseline="-25000" noProof="1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</a:rPr>
                      <a:t>2</a:t>
                    </a:r>
                    <a:endParaRPr lang="en-US" altLang="zh-CN" baseline="-25000" noProof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1" name="矩形 90"/>
                  <p:cNvSpPr/>
                  <p:nvPr/>
                </p:nvSpPr>
                <p:spPr>
                  <a:xfrm>
                    <a:off x="2716" y="181"/>
                    <a:ext cx="318" cy="226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en-US" altLang="zh-CN" sz="2000" i="1" dirty="0"/>
                      <a:t>a</a:t>
                    </a:r>
                    <a:r>
                      <a:rPr lang="en-US" altLang="zh-CN" i="1" baseline="-25000" noProof="1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cs typeface="Times New Roman" panose="02020603050405020304" pitchFamily="18" charset="0"/>
                      </a:rPr>
                      <a:t>n</a:t>
                    </a:r>
                    <a:endParaRPr lang="en-US" altLang="zh-CN" i="1" baseline="-25000" noProof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" name="矩形 91"/>
                  <p:cNvSpPr/>
                  <p:nvPr/>
                </p:nvSpPr>
                <p:spPr>
                  <a:xfrm>
                    <a:off x="2083" y="111"/>
                    <a:ext cx="453" cy="226"/>
                  </a:xfrm>
                  <a:prstGeom prst="rect">
                    <a:avLst/>
                  </a:prstGeom>
                  <a:noFill/>
                  <a:ln w="9525">
                    <a:noFill/>
                    <a:miter/>
                  </a:ln>
                </p:spPr>
                <p:txBody>
                  <a:bodyPr wrap="none" anchor="ctr"/>
                  <a:lstStyle/>
                  <a:p>
                    <a:pPr algn="ctr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x-none" noProof="1"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+mn-ea"/>
                      </a:rPr>
                      <a:t>……</a:t>
                    </a:r>
                    <a:endParaRPr lang="en-US" altLang="x-none" noProof="1">
                      <a:effectLst>
                        <a:outerShdw blurRad="38100" dist="38100" dir="2700000">
                          <a:srgbClr val="FFFFFF"/>
                        </a:outerShdw>
                      </a:effectLst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3" name="矩形 92"/>
                  <p:cNvSpPr/>
                  <p:nvPr/>
                </p:nvSpPr>
                <p:spPr>
                  <a:xfrm>
                    <a:off x="1814" y="181"/>
                    <a:ext cx="91" cy="226"/>
                  </a:xfrm>
                  <a:prstGeom prst="rect">
                    <a:avLst/>
                  </a:prstGeom>
                  <a:solidFill>
                    <a:srgbClr val="00B0F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Font typeface="Arial" panose="020B0604020202020204" pitchFamily="34" charset="0"/>
                      <a:buNone/>
                      <a:defRPr/>
                    </a:pPr>
                    <a:endParaRPr lang="en-US" altLang="x-none" noProof="1">
                      <a:effectLst>
                        <a:outerShdw blurRad="38100" dist="38100" dir="2700000">
                          <a:srgbClr val="FFFFFF"/>
                        </a:outerShdw>
                      </a:effectLst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4" name="矩形 93"/>
                  <p:cNvSpPr/>
                  <p:nvPr/>
                </p:nvSpPr>
                <p:spPr>
                  <a:xfrm>
                    <a:off x="3034" y="181"/>
                    <a:ext cx="113" cy="226"/>
                  </a:xfrm>
                  <a:prstGeom prst="rect">
                    <a:avLst/>
                  </a:prstGeom>
                  <a:solidFill>
                    <a:srgbClr val="00B0F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x-none" sz="1200" b="1" noProof="1"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楷体_GB2312" pitchFamily="1" charset="-122"/>
                      </a:rPr>
                      <a:t> ∧</a:t>
                    </a:r>
                    <a:r>
                      <a:rPr lang="en-US" altLang="x-none" sz="2000" noProof="1">
                        <a:latin typeface="Times New Roman" panose="02020603050405020304" pitchFamily="18" charset="0"/>
                        <a:ea typeface="楷体_GB2312" pitchFamily="1" charset="-122"/>
                      </a:rPr>
                      <a:t> </a:t>
                    </a:r>
                    <a:endParaRPr lang="en-US" altLang="x-none" sz="2000" noProof="1">
                      <a:latin typeface="Times New Roman" panose="02020603050405020304" pitchFamily="18" charset="0"/>
                      <a:ea typeface="楷体_GB2312" pitchFamily="1" charset="-122"/>
                    </a:endParaRPr>
                  </a:p>
                </p:txBody>
              </p:sp>
              <p:sp>
                <p:nvSpPr>
                  <p:cNvPr id="95" name="矩形 10265"/>
                  <p:cNvSpPr>
                    <a:spLocks noChangeArrowheads="1"/>
                  </p:cNvSpPr>
                  <p:nvPr/>
                </p:nvSpPr>
                <p:spPr bwMode="auto">
                  <a:xfrm>
                    <a:off x="136" y="181"/>
                    <a:ext cx="22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6" name="矩形 10266"/>
                  <p:cNvSpPr>
                    <a:spLocks noChangeArrowheads="1"/>
                  </p:cNvSpPr>
                  <p:nvPr/>
                </p:nvSpPr>
                <p:spPr bwMode="auto">
                  <a:xfrm>
                    <a:off x="-616" y="178"/>
                    <a:ext cx="362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/>
                  <a:lstStyle>
                    <a:lvl1pPr marL="908050" indent="-43688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None/>
                    </a:pPr>
                    <a:r>
                      <a:rPr lang="en-US" altLang="zh-CN" sz="2000" dirty="0">
                        <a:solidFill>
                          <a:srgbClr val="FF0000"/>
                        </a:solidFill>
                        <a:ea typeface="楷体_GB2312" pitchFamily="1" charset="-122"/>
                      </a:rPr>
                      <a:t>front</a:t>
                    </a:r>
                    <a:endParaRPr lang="en-US" altLang="zh-CN" sz="2000" dirty="0">
                      <a:solidFill>
                        <a:srgbClr val="FF0000"/>
                      </a:solidFill>
                      <a:ea typeface="楷体_GB2312" pitchFamily="1" charset="-122"/>
                    </a:endParaRPr>
                  </a:p>
                </p:txBody>
              </p:sp>
              <p:sp>
                <p:nvSpPr>
                  <p:cNvPr id="98" name="直接连接符 10268"/>
                  <p:cNvSpPr>
                    <a:spLocks noChangeShapeType="1"/>
                  </p:cNvSpPr>
                  <p:nvPr/>
                </p:nvSpPr>
                <p:spPr bwMode="auto">
                  <a:xfrm>
                    <a:off x="1269" y="272"/>
                    <a:ext cx="22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直接连接符 10269"/>
                  <p:cNvSpPr>
                    <a:spLocks noChangeShapeType="1"/>
                  </p:cNvSpPr>
                  <p:nvPr/>
                </p:nvSpPr>
                <p:spPr bwMode="auto">
                  <a:xfrm>
                    <a:off x="1861" y="272"/>
                    <a:ext cx="2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直接连接符 10271"/>
                  <p:cNvSpPr>
                    <a:spLocks noChangeShapeType="1"/>
                  </p:cNvSpPr>
                  <p:nvPr/>
                </p:nvSpPr>
                <p:spPr bwMode="auto">
                  <a:xfrm>
                    <a:off x="2478" y="272"/>
                    <a:ext cx="2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直接连接符 10267"/>
                  <p:cNvSpPr>
                    <a:spLocks noChangeShapeType="1"/>
                  </p:cNvSpPr>
                  <p:nvPr/>
                </p:nvSpPr>
                <p:spPr bwMode="auto">
                  <a:xfrm>
                    <a:off x="638" y="265"/>
                    <a:ext cx="24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8" name="直接连接符 10267"/>
              <p:cNvSpPr>
                <a:spLocks noChangeShapeType="1"/>
              </p:cNvSpPr>
              <p:nvPr/>
            </p:nvSpPr>
            <p:spPr bwMode="auto">
              <a:xfrm>
                <a:off x="3599572" y="3656076"/>
                <a:ext cx="40241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597400" y="3858787"/>
            <a:ext cx="1503481" cy="519517"/>
            <a:chOff x="4597400" y="3858787"/>
            <a:chExt cx="1503481" cy="51951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4597400" y="3870055"/>
              <a:ext cx="1234" cy="17876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4597400" y="4048822"/>
              <a:ext cx="150348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6100881" y="3858787"/>
              <a:ext cx="0" cy="19003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5089008" y="4064372"/>
              <a:ext cx="415498" cy="3139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dirty="0">
                  <a:latin typeface="宋体" panose="02010600030101010101" pitchFamily="2" charset="-122"/>
                </a:rPr>
                <a:t>②</a:t>
              </a:r>
              <a:endParaRPr lang="en-US" altLang="zh-CN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43" name="组合 142"/>
          <p:cNvGrpSpPr/>
          <p:nvPr/>
        </p:nvGrpSpPr>
        <p:grpSpPr bwMode="auto">
          <a:xfrm>
            <a:off x="7702397" y="4355693"/>
            <a:ext cx="612776" cy="562157"/>
            <a:chOff x="38" y="-59"/>
            <a:chExt cx="386" cy="589"/>
          </a:xfrm>
        </p:grpSpPr>
        <p:sp>
          <p:nvSpPr>
            <p:cNvPr id="144" name="直接连接符 24606"/>
            <p:cNvSpPr>
              <a:spLocks noChangeShapeType="1"/>
            </p:cNvSpPr>
            <p:nvPr/>
          </p:nvSpPr>
          <p:spPr bwMode="auto">
            <a:xfrm>
              <a:off x="167" y="242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矩形 24607"/>
            <p:cNvSpPr>
              <a:spLocks noChangeArrowheads="1"/>
            </p:cNvSpPr>
            <p:nvPr/>
          </p:nvSpPr>
          <p:spPr bwMode="auto">
            <a:xfrm>
              <a:off x="38" y="-59"/>
              <a:ext cx="27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marL="436880" indent="-43688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ea typeface="楷体_GB2312" pitchFamily="1" charset="-122"/>
                </a:rPr>
                <a:t>u</a:t>
              </a:r>
              <a:endParaRPr lang="en-US" altLang="zh-CN" sz="2000" i="1" dirty="0">
                <a:ea typeface="楷体_GB2312" pitchFamily="1" charset="-122"/>
              </a:endParaRPr>
            </a:p>
          </p:txBody>
        </p:sp>
        <p:sp>
          <p:nvSpPr>
            <p:cNvPr id="146" name="矩形 24608"/>
            <p:cNvSpPr>
              <a:spLocks noChangeArrowheads="1"/>
            </p:cNvSpPr>
            <p:nvPr/>
          </p:nvSpPr>
          <p:spPr bwMode="auto">
            <a:xfrm>
              <a:off x="197" y="262"/>
              <a:ext cx="2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marL="436880" indent="-43688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dirty="0">
                  <a:latin typeface="宋体" panose="02010600030101010101" pitchFamily="2" charset="-122"/>
                </a:rPr>
                <a:t>①</a:t>
              </a:r>
              <a:endParaRPr lang="en-US" altLang="zh-CN" sz="20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7100967" y="5233795"/>
            <a:ext cx="1503481" cy="571469"/>
            <a:chOff x="4597400" y="3858787"/>
            <a:chExt cx="1503481" cy="519517"/>
          </a:xfrm>
        </p:grpSpPr>
        <p:cxnSp>
          <p:nvCxnSpPr>
            <p:cNvPr id="103" name="直接连接符 102"/>
            <p:cNvCxnSpPr/>
            <p:nvPr/>
          </p:nvCxnSpPr>
          <p:spPr>
            <a:xfrm>
              <a:off x="4597400" y="3870055"/>
              <a:ext cx="3909" cy="17876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4602485" y="4048822"/>
              <a:ext cx="149839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 flipV="1">
              <a:off x="6100881" y="3858787"/>
              <a:ext cx="0" cy="19003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矩形 105"/>
            <p:cNvSpPr/>
            <p:nvPr/>
          </p:nvSpPr>
          <p:spPr>
            <a:xfrm>
              <a:off x="5089008" y="4064372"/>
              <a:ext cx="415498" cy="3139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dirty="0">
                  <a:latin typeface="宋体" panose="02010600030101010101" pitchFamily="2" charset="-122"/>
                </a:rPr>
                <a:t>②</a:t>
              </a:r>
              <a:endParaRPr lang="en-US" altLang="zh-CN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019019" y="4254154"/>
            <a:ext cx="3262477" cy="1020871"/>
            <a:chOff x="592478" y="5157192"/>
            <a:chExt cx="3262477" cy="1020871"/>
          </a:xfrm>
        </p:grpSpPr>
        <p:grpSp>
          <p:nvGrpSpPr>
            <p:cNvPr id="9" name="组合 8"/>
            <p:cNvGrpSpPr/>
            <p:nvPr/>
          </p:nvGrpSpPr>
          <p:grpSpPr>
            <a:xfrm>
              <a:off x="592478" y="5157192"/>
              <a:ext cx="3161827" cy="1020871"/>
              <a:chOff x="710401" y="5348254"/>
              <a:chExt cx="3161827" cy="1020871"/>
            </a:xfrm>
          </p:grpSpPr>
          <p:grpSp>
            <p:nvGrpSpPr>
              <p:cNvPr id="116" name="组合 115"/>
              <p:cNvGrpSpPr/>
              <p:nvPr/>
            </p:nvGrpSpPr>
            <p:grpSpPr>
              <a:xfrm>
                <a:off x="710401" y="6002412"/>
                <a:ext cx="3161827" cy="366713"/>
                <a:chOff x="2511914" y="3506852"/>
                <a:chExt cx="3161827" cy="366713"/>
              </a:xfrm>
            </p:grpSpPr>
            <p:grpSp>
              <p:nvGrpSpPr>
                <p:cNvPr id="117" name="组合 116"/>
                <p:cNvGrpSpPr/>
                <p:nvPr/>
              </p:nvGrpSpPr>
              <p:grpSpPr>
                <a:xfrm>
                  <a:off x="4000353" y="3510508"/>
                  <a:ext cx="673317" cy="358775"/>
                  <a:chOff x="1385663" y="6206827"/>
                  <a:chExt cx="673317" cy="358775"/>
                </a:xfrm>
              </p:grpSpPr>
              <p:sp>
                <p:nvSpPr>
                  <p:cNvPr id="136" name="矩形 135"/>
                  <p:cNvSpPr/>
                  <p:nvPr/>
                </p:nvSpPr>
                <p:spPr bwMode="auto">
                  <a:xfrm>
                    <a:off x="1909512" y="6206827"/>
                    <a:ext cx="149468" cy="358775"/>
                  </a:xfrm>
                  <a:prstGeom prst="rect">
                    <a:avLst/>
                  </a:prstGeom>
                  <a:solidFill>
                    <a:srgbClr val="00B0F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Font typeface="Arial" panose="020B0604020202020204" pitchFamily="34" charset="0"/>
                      <a:buNone/>
                      <a:defRPr/>
                    </a:pPr>
                    <a:endParaRPr lang="en-US" altLang="x-none" noProof="1">
                      <a:effectLst>
                        <a:outerShdw blurRad="38100" dist="38100" dir="2700000">
                          <a:srgbClr val="FFFFFF"/>
                        </a:outerShdw>
                      </a:effectLst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37" name="矩形 136"/>
                  <p:cNvSpPr/>
                  <p:nvPr/>
                </p:nvSpPr>
                <p:spPr bwMode="auto">
                  <a:xfrm>
                    <a:off x="1387195" y="6206827"/>
                    <a:ext cx="522317" cy="358775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endParaRPr lang="en-US" altLang="zh-CN" baseline="-25000" noProof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38" name="矩形 21542"/>
                  <p:cNvSpPr>
                    <a:spLocks noChangeArrowheads="1"/>
                  </p:cNvSpPr>
                  <p:nvPr/>
                </p:nvSpPr>
                <p:spPr bwMode="auto">
                  <a:xfrm>
                    <a:off x="1385663" y="6207932"/>
                    <a:ext cx="522100" cy="355601"/>
                  </a:xfrm>
                  <a:prstGeom prst="rect">
                    <a:avLst/>
                  </a:prstGeom>
                  <a:blipFill dpi="0" rotWithShape="0">
                    <a:blip r:embed="rId2"/>
                    <a:srcRect/>
                    <a:tile tx="0" ty="0" sx="100000" sy="100000" flip="none" algn="tl"/>
                  </a:blip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>
                    <a:lvl1pPr marL="908050" indent="-43688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None/>
                    </a:pPr>
                    <a:endParaRPr lang="zh-CN" altLang="en-US" sz="2000">
                      <a:ea typeface="楷体_GB2312" pitchFamily="1" charset="-122"/>
                    </a:endParaRPr>
                  </a:p>
                </p:txBody>
              </p:sp>
            </p:grpSp>
            <p:grpSp>
              <p:nvGrpSpPr>
                <p:cNvPr id="118" name="组合 117"/>
                <p:cNvGrpSpPr/>
                <p:nvPr/>
              </p:nvGrpSpPr>
              <p:grpSpPr bwMode="auto">
                <a:xfrm>
                  <a:off x="2511914" y="3506852"/>
                  <a:ext cx="3161827" cy="366713"/>
                  <a:chOff x="-616" y="178"/>
                  <a:chExt cx="1925" cy="231"/>
                </a:xfrm>
              </p:grpSpPr>
              <p:sp>
                <p:nvSpPr>
                  <p:cNvPr id="120" name="矩形 10253"/>
                  <p:cNvSpPr>
                    <a:spLocks noChangeArrowheads="1"/>
                  </p:cNvSpPr>
                  <p:nvPr/>
                </p:nvSpPr>
                <p:spPr bwMode="auto">
                  <a:xfrm>
                    <a:off x="-87" y="182"/>
                    <a:ext cx="227" cy="227"/>
                  </a:xfrm>
                  <a:prstGeom prst="rect">
                    <a:avLst/>
                  </a:prstGeom>
                  <a:solidFill>
                    <a:srgbClr val="00B0F0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lvl1pPr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21" name="组合 10254"/>
                  <p:cNvGrpSpPr/>
                  <p:nvPr/>
                </p:nvGrpSpPr>
                <p:grpSpPr bwMode="auto">
                  <a:xfrm>
                    <a:off x="-616" y="178"/>
                    <a:ext cx="1925" cy="230"/>
                    <a:chOff x="-616" y="178"/>
                    <a:chExt cx="1925" cy="230"/>
                  </a:xfrm>
                </p:grpSpPr>
                <p:sp>
                  <p:nvSpPr>
                    <p:cNvPr id="122" name="矩形 102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6" y="181"/>
                      <a:ext cx="227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" name="矩形 122"/>
                    <p:cNvSpPr/>
                    <p:nvPr/>
                  </p:nvSpPr>
                  <p:spPr>
                    <a:xfrm>
                      <a:off x="900" y="181"/>
                      <a:ext cx="318" cy="22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2000" i="1" dirty="0"/>
                        <a:t>a</a:t>
                      </a:r>
                      <a:r>
                        <a:rPr lang="en-US" altLang="zh-CN" baseline="-25000" noProof="1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  <a:endParaRPr lang="en-US" altLang="zh-CN" baseline="-25000" noProof="1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4" name="矩形 123"/>
                    <p:cNvSpPr/>
                    <p:nvPr/>
                  </p:nvSpPr>
                  <p:spPr>
                    <a:xfrm>
                      <a:off x="1218" y="181"/>
                      <a:ext cx="91" cy="226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pPr algn="ctr">
                        <a:buFont typeface="Arial" panose="020B0604020202020204" pitchFamily="34" charset="0"/>
                        <a:buNone/>
                        <a:defRPr/>
                      </a:pPr>
                      <a:endParaRPr lang="en-US" altLang="x-none" noProof="1"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0" name="矩形 102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6" y="181"/>
                      <a:ext cx="227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1" name="矩形 102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616" y="178"/>
                      <a:ext cx="362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000" tIns="46800" rIns="90000" bIns="46800" anchor="ctr"/>
                    <a:lstStyle>
                      <a:lvl1pPr marL="908050" indent="-43688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  <a:ea typeface="楷体_GB2312" pitchFamily="1" charset="-122"/>
                        </a:rPr>
                        <a:t>front</a:t>
                      </a:r>
                      <a:endParaRPr lang="en-US" altLang="zh-CN" sz="2000" dirty="0">
                        <a:solidFill>
                          <a:srgbClr val="FF0000"/>
                        </a:solidFill>
                        <a:ea typeface="楷体_GB2312" pitchFamily="1" charset="-122"/>
                      </a:endParaRPr>
                    </a:p>
                  </p:txBody>
                </p:sp>
                <p:sp>
                  <p:nvSpPr>
                    <p:cNvPr id="135" name="直接连接符 102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8" y="265"/>
                      <a:ext cx="24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19" name="直接连接符 10267"/>
                <p:cNvSpPr>
                  <a:spLocks noChangeShapeType="1"/>
                </p:cNvSpPr>
                <p:nvPr/>
              </p:nvSpPr>
              <p:spPr bwMode="auto">
                <a:xfrm>
                  <a:off x="3599572" y="3656076"/>
                  <a:ext cx="402414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" name="组合 138"/>
              <p:cNvGrpSpPr/>
              <p:nvPr/>
            </p:nvGrpSpPr>
            <p:grpSpPr>
              <a:xfrm>
                <a:off x="2711654" y="5348254"/>
                <a:ext cx="755026" cy="667280"/>
                <a:chOff x="5194694" y="5425446"/>
                <a:chExt cx="755026" cy="667280"/>
              </a:xfrm>
            </p:grpSpPr>
            <p:sp>
              <p:nvSpPr>
                <p:cNvPr id="140" name="矩形 21546"/>
                <p:cNvSpPr>
                  <a:spLocks noChangeArrowheads="1"/>
                </p:cNvSpPr>
                <p:nvPr/>
              </p:nvSpPr>
              <p:spPr bwMode="auto">
                <a:xfrm>
                  <a:off x="5660795" y="5505074"/>
                  <a:ext cx="288925" cy="287338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" name="矩形 21548"/>
                <p:cNvSpPr>
                  <a:spLocks noChangeArrowheads="1"/>
                </p:cNvSpPr>
                <p:nvPr/>
              </p:nvSpPr>
              <p:spPr bwMode="auto">
                <a:xfrm>
                  <a:off x="5194694" y="5425446"/>
                  <a:ext cx="431800" cy="3645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>
                  <a:lvl1pPr marL="436880" indent="-4368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None/>
                  </a:pPr>
                  <a:r>
                    <a:rPr lang="en-US" altLang="zh-CN" sz="2000" dirty="0">
                      <a:solidFill>
                        <a:srgbClr val="FF0000"/>
                      </a:solidFill>
                      <a:ea typeface="楷体_GB2312" pitchFamily="1" charset="-122"/>
                    </a:rPr>
                    <a:t>rear</a:t>
                  </a:r>
                  <a:endParaRPr lang="en-US" altLang="zh-CN" sz="2000" dirty="0">
                    <a:solidFill>
                      <a:srgbClr val="FF0000"/>
                    </a:solidFill>
                    <a:ea typeface="楷体_GB2312" pitchFamily="1" charset="-122"/>
                  </a:endParaRPr>
                </a:p>
              </p:txBody>
            </p:sp>
            <p:cxnSp>
              <p:nvCxnSpPr>
                <p:cNvPr id="142" name="直接箭头连接符 141"/>
                <p:cNvCxnSpPr/>
                <p:nvPr/>
              </p:nvCxnSpPr>
              <p:spPr>
                <a:xfrm>
                  <a:off x="5804811" y="5641942"/>
                  <a:ext cx="1345" cy="45078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矩形 1"/>
            <p:cNvSpPr/>
            <p:nvPr/>
          </p:nvSpPr>
          <p:spPr>
            <a:xfrm>
              <a:off x="3516401" y="5877272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1200" b="1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1" charset="-122"/>
                </a:rPr>
                <a:t>∧</a:t>
              </a:r>
              <a:endParaRPr lang="zh-CN" altLang="en-US" sz="1200" dirty="0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7503913" y="4650930"/>
            <a:ext cx="246109" cy="209896"/>
            <a:chOff x="6888910" y="3068464"/>
            <a:chExt cx="246109" cy="209896"/>
          </a:xfrm>
        </p:grpSpPr>
        <p:sp>
          <p:nvSpPr>
            <p:cNvPr id="128" name="直接连接符 127"/>
            <p:cNvSpPr>
              <a:spLocks noChangeShapeType="1"/>
            </p:cNvSpPr>
            <p:nvPr/>
          </p:nvSpPr>
          <p:spPr bwMode="auto">
            <a:xfrm flipH="1">
              <a:off x="6888910" y="3068464"/>
              <a:ext cx="246109" cy="209896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直接连接符 128"/>
            <p:cNvSpPr>
              <a:spLocks noChangeShapeType="1"/>
            </p:cNvSpPr>
            <p:nvPr/>
          </p:nvSpPr>
          <p:spPr bwMode="auto">
            <a:xfrm>
              <a:off x="6892925" y="3070051"/>
              <a:ext cx="242094" cy="208309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21" name="直接箭头连接符 20"/>
          <p:cNvCxnSpPr>
            <a:endCxn id="138" idx="0"/>
          </p:cNvCxnSpPr>
          <p:nvPr/>
        </p:nvCxnSpPr>
        <p:spPr>
          <a:xfrm flipH="1">
            <a:off x="6768508" y="4542087"/>
            <a:ext cx="820355" cy="37098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  <p:bldP spid="246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5602"/>
          <p:cNvSpPr>
            <a:spLocks noGrp="1" noChangeArrowheads="1"/>
          </p:cNvSpPr>
          <p:nvPr>
            <p:ph idx="1"/>
          </p:nvPr>
        </p:nvSpPr>
        <p:spPr>
          <a:xfrm>
            <a:off x="0" y="954024"/>
            <a:ext cx="8229600" cy="5139272"/>
          </a:xfrm>
        </p:spPr>
        <p:txBody>
          <a:bodyPr/>
          <a:lstStyle/>
          <a:p>
            <a:pPr lvl="1"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</a:rPr>
              <a:t>析构</a:t>
            </a:r>
            <a:r>
              <a:rPr lang="zh-CN" altLang="en-US" sz="2800" b="1" dirty="0"/>
              <a:t>函数的实现</a:t>
            </a:r>
            <a:endParaRPr lang="zh-CN" altLang="en-US" sz="2800" b="1" dirty="0"/>
          </a:p>
          <a:p>
            <a:pPr lvl="2" eaLnBrk="1" hangingPunct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600" b="1" dirty="0"/>
              <a:t>与链栈的析构函数的实现类似</a:t>
            </a:r>
            <a:endParaRPr lang="zh-CN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Queue::~</a:t>
            </a:r>
            <a:r>
              <a:rPr lang="en-US" altLang="zh-CN" sz="2000" dirty="0">
                <a:solidFill>
                  <a:srgbClr val="FF5050"/>
                </a:solidFill>
              </a:rPr>
              <a:t>Queue</a:t>
            </a:r>
            <a:r>
              <a:rPr lang="en-US" altLang="zh-CN" sz="2000" dirty="0"/>
              <a:t>(){</a:t>
            </a:r>
            <a:endParaRPr lang="en-US" altLang="zh-CN" sz="2000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while ( !empty() ) serve();</a:t>
            </a:r>
            <a:endParaRPr lang="en-US" altLang="zh-CN" sz="2000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0000FF"/>
                </a:solidFill>
              </a:rPr>
              <a:t>delete</a:t>
            </a:r>
            <a:r>
              <a:rPr lang="en-US" altLang="zh-CN" sz="2000" dirty="0">
                <a:solidFill>
                  <a:schemeClr val="accent2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front;      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//</a:t>
            </a:r>
            <a:r>
              <a:rPr lang="zh-CN" altLang="en-US" sz="2000" dirty="0"/>
              <a:t> 释放头结点</a:t>
            </a:r>
            <a:endParaRPr lang="zh-CN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}</a:t>
            </a:r>
            <a:endParaRPr lang="zh-CN" altLang="en-US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分析：各运算的时间性能均为</a:t>
            </a:r>
            <a:r>
              <a:rPr lang="en-US" altLang="zh-CN" i="1" dirty="0">
                <a:solidFill>
                  <a:srgbClr val="FF0000"/>
                </a:solidFill>
              </a:rPr>
              <a:t>O</a:t>
            </a:r>
            <a:r>
              <a:rPr lang="en-US" altLang="zh-CN" dirty="0">
                <a:solidFill>
                  <a:srgbClr val="FF0000"/>
                </a:solidFill>
              </a:rPr>
              <a:t>(1)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其他性能方面：空间复杂度</a:t>
            </a:r>
            <a:r>
              <a:rPr lang="en-US" altLang="zh-CN" i="1" dirty="0">
                <a:solidFill>
                  <a:srgbClr val="FF0000"/>
                </a:solidFill>
              </a:rPr>
              <a:t>O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AA49804-1005-4477-BAD6-CA7CA0345E6A}" type="slidenum">
              <a:rPr lang="zh-CN" altLang="en-US" dirty="0" smtClean="0"/>
            </a:fld>
            <a:endParaRPr lang="zh-CN" altLang="en-US"/>
          </a:p>
        </p:txBody>
      </p:sp>
      <p:grpSp>
        <p:nvGrpSpPr>
          <p:cNvPr id="6" name="组合 67"/>
          <p:cNvGrpSpPr/>
          <p:nvPr/>
        </p:nvGrpSpPr>
        <p:grpSpPr>
          <a:xfrm>
            <a:off x="-1188640" y="94261"/>
            <a:ext cx="7317240" cy="698583"/>
            <a:chOff x="-747937" y="4179148"/>
            <a:chExt cx="7317240" cy="698583"/>
          </a:xfrm>
        </p:grpSpPr>
        <p:grpSp>
          <p:nvGrpSpPr>
            <p:cNvPr id="7" name="组合 106"/>
            <p:cNvGrpSpPr/>
            <p:nvPr/>
          </p:nvGrpSpPr>
          <p:grpSpPr>
            <a:xfrm>
              <a:off x="-747937" y="4179148"/>
              <a:ext cx="7317240" cy="698583"/>
              <a:chOff x="-757462" y="4179148"/>
              <a:chExt cx="7317240" cy="698583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-757462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4.3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链队列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 descr="无标题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4426" y="1546495"/>
            <a:ext cx="8686800" cy="4678451"/>
          </a:xfrm>
        </p:spPr>
        <p:txBody>
          <a:bodyPr/>
          <a:lstStyle/>
          <a:p>
            <a:pPr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针对顺序栈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顺序队列，插入元素时需进行</a:t>
            </a:r>
            <a:r>
              <a:rPr lang="en-US" altLang="zh-CN" sz="2400" b="1" dirty="0"/>
              <a:t>________________</a:t>
            </a:r>
            <a:r>
              <a:rPr lang="zh-CN" altLang="en-US" sz="2400" b="1" dirty="0"/>
              <a:t>判断，删除元素时需进行</a:t>
            </a:r>
            <a:r>
              <a:rPr lang="en-US" altLang="zh-CN" sz="2400" b="1" dirty="0"/>
              <a:t>__________________</a:t>
            </a:r>
            <a:r>
              <a:rPr lang="zh-CN" altLang="en-US" sz="2400" b="1" dirty="0"/>
              <a:t>判断；</a:t>
            </a:r>
            <a:endParaRPr lang="en-US" altLang="zh-CN" sz="2400" b="1" dirty="0"/>
          </a:p>
          <a:p>
            <a:pPr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针对链栈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链队列中，插入元素</a:t>
            </a:r>
            <a:r>
              <a:rPr lang="zh-CN" altLang="en-US" sz="2400" b="1" dirty="0">
                <a:solidFill>
                  <a:srgbClr val="FF0000"/>
                </a:solidFill>
              </a:rPr>
              <a:t>是否需要栈</a:t>
            </a:r>
            <a:r>
              <a:rPr lang="en-US" altLang="zh-CN" sz="2400" b="1" dirty="0">
                <a:solidFill>
                  <a:srgbClr val="FF0000"/>
                </a:solidFill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</a:rPr>
              <a:t>队列是否为满</a:t>
            </a:r>
            <a:r>
              <a:rPr lang="zh-CN" altLang="en-US" sz="2400" b="1" dirty="0"/>
              <a:t>？</a:t>
            </a:r>
            <a:endParaRPr lang="en-US" altLang="zh-CN" sz="2400" b="1" dirty="0"/>
          </a:p>
          <a:p>
            <a:pPr marL="0" indent="0">
              <a:spcBef>
                <a:spcPts val="1200"/>
              </a:spcBef>
              <a:buClr>
                <a:srgbClr val="FF0000"/>
              </a:buClr>
              <a:buNone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而在插入元素时要先进行</a:t>
            </a:r>
            <a:r>
              <a:rPr lang="en-US" altLang="zh-CN" sz="2400" b="1" dirty="0"/>
              <a:t>___________________</a:t>
            </a:r>
            <a:r>
              <a:rPr lang="zh-CN" altLang="en-US" sz="2400" b="1" dirty="0"/>
              <a:t>判断。</a:t>
            </a:r>
            <a:endParaRPr lang="en-US" altLang="zh-CN" sz="2400" b="1" dirty="0"/>
          </a:p>
          <a:p>
            <a:pPr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设长度为</a:t>
            </a:r>
            <a:r>
              <a:rPr lang="en-US" altLang="zh-CN" sz="2400" b="1" i="1" dirty="0"/>
              <a:t>n</a:t>
            </a:r>
            <a:r>
              <a:rPr lang="zh-CN" altLang="en-US" sz="2400" b="1" dirty="0"/>
              <a:t>的链队列采用链表存储，只设置一个头指针指向</a:t>
            </a:r>
            <a:endParaRPr lang="en-US" altLang="zh-CN" sz="2400" b="1" dirty="0"/>
          </a:p>
          <a:p>
            <a:pPr marL="0" indent="0">
              <a:spcBef>
                <a:spcPts val="1200"/>
              </a:spcBef>
              <a:buClr>
                <a:srgbClr val="FF0000"/>
              </a:buClr>
              <a:buNone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队首元素，则入队操作的时间复杂度是</a:t>
            </a:r>
            <a:r>
              <a:rPr lang="en-US" altLang="zh-CN" sz="2400" b="1" dirty="0"/>
              <a:t>________?</a:t>
            </a:r>
            <a:endParaRPr lang="en-US" altLang="zh-CN" sz="2400" b="1" dirty="0"/>
          </a:p>
          <a:p>
            <a:pPr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endParaRPr lang="en-US" altLang="zh-CN" sz="2400" b="1" dirty="0"/>
          </a:p>
          <a:p>
            <a:pPr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判断字符序列是否为回文序列？</a:t>
            </a:r>
            <a:endParaRPr lang="en-US" altLang="zh-CN" sz="2400" b="1" dirty="0"/>
          </a:p>
          <a:p>
            <a:pPr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endParaRPr lang="en-US" altLang="zh-CN" sz="2400" b="1" dirty="0"/>
          </a:p>
          <a:p>
            <a:pPr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链表</a:t>
            </a:r>
            <a:r>
              <a:rPr lang="en-US" altLang="zh-CN" sz="2400" b="1" i="1" dirty="0"/>
              <a:t>L</a:t>
            </a:r>
            <a:r>
              <a:rPr lang="zh-CN" altLang="en-US" sz="2400" b="1" dirty="0"/>
              <a:t>就地逆置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109"/>
          <p:cNvGrpSpPr/>
          <p:nvPr/>
        </p:nvGrpSpPr>
        <p:grpSpPr>
          <a:xfrm>
            <a:off x="539552" y="116632"/>
            <a:ext cx="6633012" cy="651944"/>
            <a:chOff x="956926" y="4599564"/>
            <a:chExt cx="6633012" cy="651944"/>
          </a:xfrm>
        </p:grpSpPr>
        <p:sp>
          <p:nvSpPr>
            <p:cNvPr id="6" name="Freeform 5"/>
            <p:cNvSpPr/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pic>
          <p:nvPicPr>
            <p:cNvPr id="7" name="图片 6" descr="u=714968970,2342735455&amp;fm=27&amp;gp=0.jpg"/>
            <p:cNvPicPr/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1047252" y="4599564"/>
              <a:ext cx="6542686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4.4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链栈与链队列的应用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800946" y="154649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栈</a:t>
            </a:r>
            <a:r>
              <a:rPr lang="en-US" altLang="zh-CN" b="1" dirty="0">
                <a:solidFill>
                  <a:srgbClr val="0000FF"/>
                </a:solidFill>
              </a:rPr>
              <a:t>/</a:t>
            </a:r>
            <a:r>
              <a:rPr lang="zh-CN" altLang="en-US" b="1" dirty="0">
                <a:solidFill>
                  <a:srgbClr val="0000FF"/>
                </a:solidFill>
              </a:rPr>
              <a:t>队列是否为满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52284" y="191164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栈</a:t>
            </a:r>
            <a:r>
              <a:rPr lang="en-US" altLang="zh-CN" b="1" dirty="0">
                <a:solidFill>
                  <a:srgbClr val="0000FF"/>
                </a:solidFill>
              </a:rPr>
              <a:t>/</a:t>
            </a:r>
            <a:r>
              <a:rPr lang="zh-CN" altLang="en-US" b="1" dirty="0">
                <a:solidFill>
                  <a:srgbClr val="0000FF"/>
                </a:solidFill>
              </a:rPr>
              <a:t>队列是否为空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1741" y="992226"/>
            <a:ext cx="1191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练习</a:t>
            </a:r>
            <a:endParaRPr lang="en-US" altLang="zh-CN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346256" y="4491824"/>
            <a:ext cx="1191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应用</a:t>
            </a:r>
            <a:endParaRPr lang="en-US" altLang="zh-CN" sz="2800" b="1" dirty="0"/>
          </a:p>
        </p:txBody>
      </p:sp>
      <p:sp>
        <p:nvSpPr>
          <p:cNvPr id="2" name="矩形 1"/>
          <p:cNvSpPr/>
          <p:nvPr/>
        </p:nvSpPr>
        <p:spPr>
          <a:xfrm>
            <a:off x="5906255" y="4491824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回文诗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---《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题金山寺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》</a:t>
            </a:r>
            <a:r>
              <a:rPr lang="zh-CN" altLang="en-US" sz="1200" b="1" dirty="0">
                <a:solidFill>
                  <a:srgbClr val="0000FF"/>
                </a:solidFill>
                <a:latin typeface="Arial" panose="020B0604020202020204" pitchFamily="34" charset="0"/>
              </a:rPr>
              <a:t>苏轼</a:t>
            </a:r>
            <a:endParaRPr lang="zh-CN" altLang="en-US" sz="1200" b="1" dirty="0">
              <a:solidFill>
                <a:srgbClr val="0000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40639" y="4892446"/>
            <a:ext cx="34874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潮随暗浪雪山倾，远浦渔舟钓月明。</a:t>
            </a:r>
            <a:endParaRPr lang="zh-CN" altLang="en-US" sz="1600" dirty="0">
              <a:solidFill>
                <a:srgbClr val="FF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600" b="1" dirty="0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桥对寺门松径小，槛当泉眼石波清。</a:t>
            </a:r>
            <a:endParaRPr lang="zh-CN" altLang="en-US" sz="1600" dirty="0">
              <a:solidFill>
                <a:srgbClr val="FF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600" b="1" dirty="0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迢迢绿树江天晓，霭霭红霞海日晴。</a:t>
            </a:r>
            <a:endParaRPr lang="zh-CN" altLang="en-US" sz="1600" dirty="0">
              <a:solidFill>
                <a:srgbClr val="FF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600" b="1" dirty="0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遥望四边云接水，碧峰千点数鸿轻</a:t>
            </a:r>
            <a:r>
              <a:rPr lang="zh-CN" altLang="en-US" sz="1600" b="1" dirty="0">
                <a:solidFill>
                  <a:srgbClr val="FF6600"/>
                </a:solidFill>
              </a:rPr>
              <a:t>。</a:t>
            </a:r>
            <a:endParaRPr lang="zh-CN" altLang="en-US" sz="1600" dirty="0">
              <a:solidFill>
                <a:srgbClr val="FF66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76534" y="5431055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b="1" dirty="0"/>
              <a:t>abdba</a:t>
            </a:r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2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7"/>
          <p:cNvGrpSpPr/>
          <p:nvPr/>
        </p:nvGrpSpPr>
        <p:grpSpPr>
          <a:xfrm>
            <a:off x="543012" y="93590"/>
            <a:ext cx="4087592" cy="684275"/>
            <a:chOff x="939802" y="5062184"/>
            <a:chExt cx="4087592" cy="684275"/>
          </a:xfrm>
        </p:grpSpPr>
        <p:grpSp>
          <p:nvGrpSpPr>
            <p:cNvPr id="5" name="组合 33"/>
            <p:cNvGrpSpPr/>
            <p:nvPr/>
          </p:nvGrpSpPr>
          <p:grpSpPr>
            <a:xfrm>
              <a:off x="939802" y="5098728"/>
              <a:ext cx="813499" cy="647731"/>
              <a:chOff x="6068613" y="2138334"/>
              <a:chExt cx="412166" cy="348468"/>
            </a:xfrm>
          </p:grpSpPr>
          <p:sp>
            <p:nvSpPr>
              <p:cNvPr id="7" name="Freeform 5"/>
              <p:cNvSpPr/>
              <p:nvPr/>
            </p:nvSpPr>
            <p:spPr bwMode="auto">
              <a:xfrm>
                <a:off x="6068613" y="2138334"/>
                <a:ext cx="412166" cy="34846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KSO_Shape"/>
              <p:cNvSpPr/>
              <p:nvPr/>
            </p:nvSpPr>
            <p:spPr bwMode="auto">
              <a:xfrm>
                <a:off x="6173883" y="2206208"/>
                <a:ext cx="232088" cy="197274"/>
              </a:xfrm>
              <a:custGeom>
                <a:avLst/>
                <a:gdLst>
                  <a:gd name="T0" fmla="*/ 1221908 w 2276475"/>
                  <a:gd name="T1" fmla="*/ 1328927 h 1936751"/>
                  <a:gd name="T2" fmla="*/ 1196654 w 2276475"/>
                  <a:gd name="T3" fmla="*/ 1388292 h 1936751"/>
                  <a:gd name="T4" fmla="*/ 691864 w 2276475"/>
                  <a:gd name="T5" fmla="*/ 1376845 h 1936751"/>
                  <a:gd name="T6" fmla="*/ 695585 w 2276475"/>
                  <a:gd name="T7" fmla="*/ 1314285 h 1936751"/>
                  <a:gd name="T8" fmla="*/ 1104489 w 2276475"/>
                  <a:gd name="T9" fmla="*/ 1115137 h 1936751"/>
                  <a:gd name="T10" fmla="*/ 1117497 w 2276475"/>
                  <a:gd name="T11" fmla="*/ 1168850 h 1936751"/>
                  <a:gd name="T12" fmla="*/ 811396 w 2276475"/>
                  <a:gd name="T13" fmla="*/ 1188695 h 1936751"/>
                  <a:gd name="T14" fmla="*/ 783254 w 2276475"/>
                  <a:gd name="T15" fmla="*/ 1141068 h 1936751"/>
                  <a:gd name="T16" fmla="*/ 309026 w 2276475"/>
                  <a:gd name="T17" fmla="*/ 898551 h 1936751"/>
                  <a:gd name="T18" fmla="*/ 798665 w 2276475"/>
                  <a:gd name="T19" fmla="*/ 935449 h 1936751"/>
                  <a:gd name="T20" fmla="*/ 759855 w 2276475"/>
                  <a:gd name="T21" fmla="*/ 989335 h 1936751"/>
                  <a:gd name="T22" fmla="*/ 259317 w 2276475"/>
                  <a:gd name="T23" fmla="*/ 967303 h 1936751"/>
                  <a:gd name="T24" fmla="*/ 277393 w 2276475"/>
                  <a:gd name="T25" fmla="*/ 906514 h 1936751"/>
                  <a:gd name="T26" fmla="*/ 1086287 w 2276475"/>
                  <a:gd name="T27" fmla="*/ 817903 h 1936751"/>
                  <a:gd name="T28" fmla="*/ 1028372 w 2276475"/>
                  <a:gd name="T29" fmla="*/ 919230 h 1936751"/>
                  <a:gd name="T30" fmla="*/ 999280 w 2276475"/>
                  <a:gd name="T31" fmla="*/ 917630 h 1936751"/>
                  <a:gd name="T32" fmla="*/ 289574 w 2276475"/>
                  <a:gd name="T33" fmla="*/ 706099 h 1936751"/>
                  <a:gd name="T34" fmla="*/ 590631 w 2276475"/>
                  <a:gd name="T35" fmla="*/ 735033 h 1936751"/>
                  <a:gd name="T36" fmla="*/ 567535 w 2276475"/>
                  <a:gd name="T37" fmla="*/ 784938 h 1936751"/>
                  <a:gd name="T38" fmla="*/ 259309 w 2276475"/>
                  <a:gd name="T39" fmla="*/ 770073 h 1936751"/>
                  <a:gd name="T40" fmla="*/ 267273 w 2276475"/>
                  <a:gd name="T41" fmla="*/ 715124 h 1936751"/>
                  <a:gd name="T42" fmla="*/ 836933 w 2276475"/>
                  <a:gd name="T43" fmla="*/ 505684 h 1936751"/>
                  <a:gd name="T44" fmla="*/ 846494 w 2276475"/>
                  <a:gd name="T45" fmla="*/ 574170 h 1936751"/>
                  <a:gd name="T46" fmla="*/ 268069 w 2276475"/>
                  <a:gd name="T47" fmla="*/ 592752 h 1936751"/>
                  <a:gd name="T48" fmla="*/ 238855 w 2276475"/>
                  <a:gd name="T49" fmla="*/ 530105 h 1936751"/>
                  <a:gd name="T50" fmla="*/ 1467818 w 2276475"/>
                  <a:gd name="T51" fmla="*/ 344025 h 1936751"/>
                  <a:gd name="T52" fmla="*/ 1566759 w 2276475"/>
                  <a:gd name="T53" fmla="*/ 428438 h 1936751"/>
                  <a:gd name="T54" fmla="*/ 1578461 w 2276475"/>
                  <a:gd name="T55" fmla="*/ 479936 h 1936751"/>
                  <a:gd name="T56" fmla="*/ 1197862 w 2276475"/>
                  <a:gd name="T57" fmla="*/ 846789 h 1936751"/>
                  <a:gd name="T58" fmla="*/ 1138817 w 2276475"/>
                  <a:gd name="T59" fmla="*/ 842806 h 1936751"/>
                  <a:gd name="T60" fmla="*/ 1093869 w 2276475"/>
                  <a:gd name="T61" fmla="*/ 799538 h 1936751"/>
                  <a:gd name="T62" fmla="*/ 1075782 w 2276475"/>
                  <a:gd name="T63" fmla="*/ 737423 h 1936751"/>
                  <a:gd name="T64" fmla="*/ 1456382 w 2276475"/>
                  <a:gd name="T65" fmla="*/ 344821 h 1936751"/>
                  <a:gd name="T66" fmla="*/ 199469 w 2276475"/>
                  <a:gd name="T67" fmla="*/ 367345 h 1936751"/>
                  <a:gd name="T68" fmla="*/ 114475 w 2276475"/>
                  <a:gd name="T69" fmla="*/ 448541 h 1936751"/>
                  <a:gd name="T70" fmla="*/ 103321 w 2276475"/>
                  <a:gd name="T71" fmla="*/ 1407238 h 1936751"/>
                  <a:gd name="T72" fmla="*/ 171315 w 2276475"/>
                  <a:gd name="T73" fmla="*/ 1503559 h 1936751"/>
                  <a:gd name="T74" fmla="*/ 1382734 w 2276475"/>
                  <a:gd name="T75" fmla="*/ 1530890 h 1936751"/>
                  <a:gd name="T76" fmla="*/ 1488975 w 2276475"/>
                  <a:gd name="T77" fmla="*/ 1477289 h 1936751"/>
                  <a:gd name="T78" fmla="*/ 1531737 w 2276475"/>
                  <a:gd name="T79" fmla="*/ 1365845 h 1936751"/>
                  <a:gd name="T80" fmla="*/ 1605841 w 2276475"/>
                  <a:gd name="T81" fmla="*/ 1539381 h 1936751"/>
                  <a:gd name="T82" fmla="*/ 1513146 w 2276475"/>
                  <a:gd name="T83" fmla="*/ 1611821 h 1936751"/>
                  <a:gd name="T84" fmla="*/ 101461 w 2276475"/>
                  <a:gd name="T85" fmla="*/ 1605982 h 1936751"/>
                  <a:gd name="T86" fmla="*/ 16468 w 2276475"/>
                  <a:gd name="T87" fmla="*/ 1525317 h 1936751"/>
                  <a:gd name="T88" fmla="*/ 5312 w 2276475"/>
                  <a:gd name="T89" fmla="*/ 391226 h 1936751"/>
                  <a:gd name="T90" fmla="*/ 73307 w 2276475"/>
                  <a:gd name="T91" fmla="*/ 295170 h 1936751"/>
                  <a:gd name="T92" fmla="*/ 1746529 w 2276475"/>
                  <a:gd name="T93" fmla="*/ 88926 h 1936751"/>
                  <a:gd name="T94" fmla="*/ 1805153 w 2276475"/>
                  <a:gd name="T95" fmla="*/ 114614 h 1936751"/>
                  <a:gd name="T96" fmla="*/ 1838312 w 2276475"/>
                  <a:gd name="T97" fmla="*/ 176846 h 1936751"/>
                  <a:gd name="T98" fmla="*/ 1821600 w 2276475"/>
                  <a:gd name="T99" fmla="*/ 237490 h 1936751"/>
                  <a:gd name="T100" fmla="*/ 1620792 w 2276475"/>
                  <a:gd name="T101" fmla="*/ 421806 h 1936751"/>
                  <a:gd name="T102" fmla="*/ 1543068 w 2276475"/>
                  <a:gd name="T103" fmla="*/ 339447 h 1936751"/>
                  <a:gd name="T104" fmla="*/ 1506460 w 2276475"/>
                  <a:gd name="T105" fmla="*/ 289925 h 1936751"/>
                  <a:gd name="T106" fmla="*/ 1716818 w 2276475"/>
                  <a:gd name="T107" fmla="*/ 92634 h 1936751"/>
                  <a:gd name="T108" fmla="*/ 1893521 w 2276475"/>
                  <a:gd name="T109" fmla="*/ 35131 h 1936751"/>
                  <a:gd name="T110" fmla="*/ 1889783 w 2276475"/>
                  <a:gd name="T111" fmla="*/ 106078 h 1936751"/>
                  <a:gd name="T112" fmla="*/ 1844400 w 2276475"/>
                  <a:gd name="T113" fmla="*/ 105545 h 1936751"/>
                  <a:gd name="T114" fmla="*/ 1793944 w 2276475"/>
                  <a:gd name="T115" fmla="*/ 59669 h 1936751"/>
                  <a:gd name="T116" fmla="*/ 1847069 w 2276475"/>
                  <a:gd name="T117" fmla="*/ 16194 h 1936751"/>
                  <a:gd name="T118" fmla="*/ 1697756 w 2276475"/>
                  <a:gd name="T119" fmla="*/ 22017 h 1936751"/>
                  <a:gd name="T120" fmla="*/ 1364698 w 2276475"/>
                  <a:gd name="T121" fmla="*/ 383050 h 1936751"/>
                  <a:gd name="T122" fmla="*/ 1317840 w 2276475"/>
                  <a:gd name="T123" fmla="*/ 375887 h 1936751"/>
                  <a:gd name="T124" fmla="*/ 1320237 w 2276475"/>
                  <a:gd name="T125" fmla="*/ 329200 h 193675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276475" h="1936751">
                    <a:moveTo>
                      <a:pt x="872202" y="1555750"/>
                    </a:moveTo>
                    <a:lnTo>
                      <a:pt x="879190" y="1555750"/>
                    </a:lnTo>
                    <a:lnTo>
                      <a:pt x="1397284" y="1555750"/>
                    </a:lnTo>
                    <a:lnTo>
                      <a:pt x="1404272" y="1555750"/>
                    </a:lnTo>
                    <a:lnTo>
                      <a:pt x="1410943" y="1557024"/>
                    </a:lnTo>
                    <a:lnTo>
                      <a:pt x="1417614" y="1557979"/>
                    </a:lnTo>
                    <a:lnTo>
                      <a:pt x="1423649" y="1560208"/>
                    </a:lnTo>
                    <a:lnTo>
                      <a:pt x="1430002" y="1562437"/>
                    </a:lnTo>
                    <a:lnTo>
                      <a:pt x="1435403" y="1565303"/>
                    </a:lnTo>
                    <a:lnTo>
                      <a:pt x="1440485" y="1568168"/>
                    </a:lnTo>
                    <a:lnTo>
                      <a:pt x="1445567" y="1571989"/>
                    </a:lnTo>
                    <a:lnTo>
                      <a:pt x="1450015" y="1576128"/>
                    </a:lnTo>
                    <a:lnTo>
                      <a:pt x="1453509" y="1580268"/>
                    </a:lnTo>
                    <a:lnTo>
                      <a:pt x="1457321" y="1584726"/>
                    </a:lnTo>
                    <a:lnTo>
                      <a:pt x="1460180" y="1589502"/>
                    </a:lnTo>
                    <a:lnTo>
                      <a:pt x="1462403" y="1594915"/>
                    </a:lnTo>
                    <a:lnTo>
                      <a:pt x="1463674" y="1600009"/>
                    </a:lnTo>
                    <a:lnTo>
                      <a:pt x="1464944" y="1605741"/>
                    </a:lnTo>
                    <a:lnTo>
                      <a:pt x="1465262" y="1611472"/>
                    </a:lnTo>
                    <a:lnTo>
                      <a:pt x="1464944" y="1617203"/>
                    </a:lnTo>
                    <a:lnTo>
                      <a:pt x="1463674" y="1622935"/>
                    </a:lnTo>
                    <a:lnTo>
                      <a:pt x="1462403" y="1628029"/>
                    </a:lnTo>
                    <a:lnTo>
                      <a:pt x="1460180" y="1633124"/>
                    </a:lnTo>
                    <a:lnTo>
                      <a:pt x="1457321" y="1638218"/>
                    </a:lnTo>
                    <a:lnTo>
                      <a:pt x="1453509" y="1642358"/>
                    </a:lnTo>
                    <a:lnTo>
                      <a:pt x="1450015" y="1646815"/>
                    </a:lnTo>
                    <a:lnTo>
                      <a:pt x="1445567" y="1650955"/>
                    </a:lnTo>
                    <a:lnTo>
                      <a:pt x="1440485" y="1654457"/>
                    </a:lnTo>
                    <a:lnTo>
                      <a:pt x="1435403" y="1657641"/>
                    </a:lnTo>
                    <a:lnTo>
                      <a:pt x="1430002" y="1660507"/>
                    </a:lnTo>
                    <a:lnTo>
                      <a:pt x="1423649" y="1662736"/>
                    </a:lnTo>
                    <a:lnTo>
                      <a:pt x="1417614" y="1664328"/>
                    </a:lnTo>
                    <a:lnTo>
                      <a:pt x="1410943" y="1665920"/>
                    </a:lnTo>
                    <a:lnTo>
                      <a:pt x="1404272" y="1666875"/>
                    </a:lnTo>
                    <a:lnTo>
                      <a:pt x="1397284" y="1666875"/>
                    </a:lnTo>
                    <a:lnTo>
                      <a:pt x="879190" y="1666875"/>
                    </a:lnTo>
                    <a:lnTo>
                      <a:pt x="872202" y="1666875"/>
                    </a:lnTo>
                    <a:lnTo>
                      <a:pt x="865531" y="1665920"/>
                    </a:lnTo>
                    <a:lnTo>
                      <a:pt x="858860" y="1664328"/>
                    </a:lnTo>
                    <a:lnTo>
                      <a:pt x="852507" y="1662736"/>
                    </a:lnTo>
                    <a:lnTo>
                      <a:pt x="846790" y="1660507"/>
                    </a:lnTo>
                    <a:lnTo>
                      <a:pt x="841389" y="1657641"/>
                    </a:lnTo>
                    <a:lnTo>
                      <a:pt x="835989" y="1654139"/>
                    </a:lnTo>
                    <a:lnTo>
                      <a:pt x="831224" y="1650955"/>
                    </a:lnTo>
                    <a:lnTo>
                      <a:pt x="826777" y="1646815"/>
                    </a:lnTo>
                    <a:lnTo>
                      <a:pt x="822648" y="1642358"/>
                    </a:lnTo>
                    <a:lnTo>
                      <a:pt x="819471" y="1637900"/>
                    </a:lnTo>
                    <a:lnTo>
                      <a:pt x="816612" y="1633124"/>
                    </a:lnTo>
                    <a:lnTo>
                      <a:pt x="814389" y="1628029"/>
                    </a:lnTo>
                    <a:lnTo>
                      <a:pt x="812483" y="1622935"/>
                    </a:lnTo>
                    <a:lnTo>
                      <a:pt x="811530" y="1617203"/>
                    </a:lnTo>
                    <a:lnTo>
                      <a:pt x="811212" y="1611472"/>
                    </a:lnTo>
                    <a:lnTo>
                      <a:pt x="811530" y="1605741"/>
                    </a:lnTo>
                    <a:lnTo>
                      <a:pt x="812483" y="1600009"/>
                    </a:lnTo>
                    <a:lnTo>
                      <a:pt x="814389" y="1594915"/>
                    </a:lnTo>
                    <a:lnTo>
                      <a:pt x="816612" y="1589820"/>
                    </a:lnTo>
                    <a:lnTo>
                      <a:pt x="819471" y="1584726"/>
                    </a:lnTo>
                    <a:lnTo>
                      <a:pt x="822648" y="1580268"/>
                    </a:lnTo>
                    <a:lnTo>
                      <a:pt x="826777" y="1576128"/>
                    </a:lnTo>
                    <a:lnTo>
                      <a:pt x="831224" y="1571989"/>
                    </a:lnTo>
                    <a:lnTo>
                      <a:pt x="835989" y="1568168"/>
                    </a:lnTo>
                    <a:lnTo>
                      <a:pt x="841389" y="1565303"/>
                    </a:lnTo>
                    <a:lnTo>
                      <a:pt x="846790" y="1562437"/>
                    </a:lnTo>
                    <a:lnTo>
                      <a:pt x="852507" y="1560208"/>
                    </a:lnTo>
                    <a:lnTo>
                      <a:pt x="858860" y="1558298"/>
                    </a:lnTo>
                    <a:lnTo>
                      <a:pt x="865531" y="1557024"/>
                    </a:lnTo>
                    <a:lnTo>
                      <a:pt x="872202" y="1555750"/>
                    </a:lnTo>
                    <a:close/>
                    <a:moveTo>
                      <a:pt x="984211" y="1325563"/>
                    </a:moveTo>
                    <a:lnTo>
                      <a:pt x="1292263" y="1325563"/>
                    </a:lnTo>
                    <a:lnTo>
                      <a:pt x="1297339" y="1325880"/>
                    </a:lnTo>
                    <a:lnTo>
                      <a:pt x="1302415" y="1326513"/>
                    </a:lnTo>
                    <a:lnTo>
                      <a:pt x="1307174" y="1327779"/>
                    </a:lnTo>
                    <a:lnTo>
                      <a:pt x="1311615" y="1329361"/>
                    </a:lnTo>
                    <a:lnTo>
                      <a:pt x="1315740" y="1331260"/>
                    </a:lnTo>
                    <a:lnTo>
                      <a:pt x="1319864" y="1333792"/>
                    </a:lnTo>
                    <a:lnTo>
                      <a:pt x="1323671" y="1336640"/>
                    </a:lnTo>
                    <a:lnTo>
                      <a:pt x="1327161" y="1340121"/>
                    </a:lnTo>
                    <a:lnTo>
                      <a:pt x="1330333" y="1343286"/>
                    </a:lnTo>
                    <a:lnTo>
                      <a:pt x="1332871" y="1347400"/>
                    </a:lnTo>
                    <a:lnTo>
                      <a:pt x="1335409" y="1351198"/>
                    </a:lnTo>
                    <a:lnTo>
                      <a:pt x="1337630" y="1355629"/>
                    </a:lnTo>
                    <a:lnTo>
                      <a:pt x="1339216" y="1360059"/>
                    </a:lnTo>
                    <a:lnTo>
                      <a:pt x="1340485" y="1364807"/>
                    </a:lnTo>
                    <a:lnTo>
                      <a:pt x="1341437" y="1369870"/>
                    </a:lnTo>
                    <a:lnTo>
                      <a:pt x="1341437" y="1374934"/>
                    </a:lnTo>
                    <a:lnTo>
                      <a:pt x="1341437" y="1379681"/>
                    </a:lnTo>
                    <a:lnTo>
                      <a:pt x="1340485" y="1384745"/>
                    </a:lnTo>
                    <a:lnTo>
                      <a:pt x="1339216" y="1389492"/>
                    </a:lnTo>
                    <a:lnTo>
                      <a:pt x="1337630" y="1393923"/>
                    </a:lnTo>
                    <a:lnTo>
                      <a:pt x="1335409" y="1398037"/>
                    </a:lnTo>
                    <a:lnTo>
                      <a:pt x="1332871" y="1402151"/>
                    </a:lnTo>
                    <a:lnTo>
                      <a:pt x="1330016" y="1405632"/>
                    </a:lnTo>
                    <a:lnTo>
                      <a:pt x="1327161" y="1409430"/>
                    </a:lnTo>
                    <a:lnTo>
                      <a:pt x="1323671" y="1412595"/>
                    </a:lnTo>
                    <a:lnTo>
                      <a:pt x="1319864" y="1415443"/>
                    </a:lnTo>
                    <a:lnTo>
                      <a:pt x="1315740" y="1417659"/>
                    </a:lnTo>
                    <a:lnTo>
                      <a:pt x="1311615" y="1419874"/>
                    </a:lnTo>
                    <a:lnTo>
                      <a:pt x="1306857" y="1421773"/>
                    </a:lnTo>
                    <a:lnTo>
                      <a:pt x="1302415" y="1422722"/>
                    </a:lnTo>
                    <a:lnTo>
                      <a:pt x="1297339" y="1423672"/>
                    </a:lnTo>
                    <a:lnTo>
                      <a:pt x="1292263" y="1423988"/>
                    </a:lnTo>
                    <a:lnTo>
                      <a:pt x="984211" y="1423988"/>
                    </a:lnTo>
                    <a:lnTo>
                      <a:pt x="979453" y="1423672"/>
                    </a:lnTo>
                    <a:lnTo>
                      <a:pt x="974377" y="1422722"/>
                    </a:lnTo>
                    <a:lnTo>
                      <a:pt x="969618" y="1421773"/>
                    </a:lnTo>
                    <a:lnTo>
                      <a:pt x="965176" y="1419874"/>
                    </a:lnTo>
                    <a:lnTo>
                      <a:pt x="960735" y="1417659"/>
                    </a:lnTo>
                    <a:lnTo>
                      <a:pt x="956928" y="1415443"/>
                    </a:lnTo>
                    <a:lnTo>
                      <a:pt x="952803" y="1412595"/>
                    </a:lnTo>
                    <a:lnTo>
                      <a:pt x="949631" y="1409430"/>
                    </a:lnTo>
                    <a:lnTo>
                      <a:pt x="946141" y="1405632"/>
                    </a:lnTo>
                    <a:lnTo>
                      <a:pt x="943286" y="1402151"/>
                    </a:lnTo>
                    <a:lnTo>
                      <a:pt x="941065" y="1398037"/>
                    </a:lnTo>
                    <a:lnTo>
                      <a:pt x="938844" y="1393923"/>
                    </a:lnTo>
                    <a:lnTo>
                      <a:pt x="937258" y="1389492"/>
                    </a:lnTo>
                    <a:lnTo>
                      <a:pt x="935989" y="1384745"/>
                    </a:lnTo>
                    <a:lnTo>
                      <a:pt x="935355" y="1379681"/>
                    </a:lnTo>
                    <a:lnTo>
                      <a:pt x="935037" y="1374934"/>
                    </a:lnTo>
                    <a:lnTo>
                      <a:pt x="935355" y="1369870"/>
                    </a:lnTo>
                    <a:lnTo>
                      <a:pt x="935989" y="1364807"/>
                    </a:lnTo>
                    <a:lnTo>
                      <a:pt x="937258" y="1360059"/>
                    </a:lnTo>
                    <a:lnTo>
                      <a:pt x="938844" y="1355629"/>
                    </a:lnTo>
                    <a:lnTo>
                      <a:pt x="940748" y="1351198"/>
                    </a:lnTo>
                    <a:lnTo>
                      <a:pt x="943286" y="1347400"/>
                    </a:lnTo>
                    <a:lnTo>
                      <a:pt x="946141" y="1343286"/>
                    </a:lnTo>
                    <a:lnTo>
                      <a:pt x="949631" y="1340121"/>
                    </a:lnTo>
                    <a:lnTo>
                      <a:pt x="952803" y="1336640"/>
                    </a:lnTo>
                    <a:lnTo>
                      <a:pt x="956928" y="1333792"/>
                    </a:lnTo>
                    <a:lnTo>
                      <a:pt x="960735" y="1331260"/>
                    </a:lnTo>
                    <a:lnTo>
                      <a:pt x="965176" y="1329361"/>
                    </a:lnTo>
                    <a:lnTo>
                      <a:pt x="969618" y="1327779"/>
                    </a:lnTo>
                    <a:lnTo>
                      <a:pt x="974377" y="1326513"/>
                    </a:lnTo>
                    <a:lnTo>
                      <a:pt x="979453" y="1325880"/>
                    </a:lnTo>
                    <a:lnTo>
                      <a:pt x="984211" y="1325563"/>
                    </a:lnTo>
                    <a:close/>
                    <a:moveTo>
                      <a:pt x="369286" y="1074738"/>
                    </a:moveTo>
                    <a:lnTo>
                      <a:pt x="887697" y="1074738"/>
                    </a:lnTo>
                    <a:lnTo>
                      <a:pt x="894368" y="1075056"/>
                    </a:lnTo>
                    <a:lnTo>
                      <a:pt x="901356" y="1076008"/>
                    </a:lnTo>
                    <a:lnTo>
                      <a:pt x="908027" y="1077278"/>
                    </a:lnTo>
                    <a:lnTo>
                      <a:pt x="914063" y="1079183"/>
                    </a:lnTo>
                    <a:lnTo>
                      <a:pt x="920098" y="1081406"/>
                    </a:lnTo>
                    <a:lnTo>
                      <a:pt x="925816" y="1084263"/>
                    </a:lnTo>
                    <a:lnTo>
                      <a:pt x="930898" y="1087438"/>
                    </a:lnTo>
                    <a:lnTo>
                      <a:pt x="935663" y="1090931"/>
                    </a:lnTo>
                    <a:lnTo>
                      <a:pt x="940110" y="1094741"/>
                    </a:lnTo>
                    <a:lnTo>
                      <a:pt x="944240" y="1099186"/>
                    </a:lnTo>
                    <a:lnTo>
                      <a:pt x="947416" y="1103948"/>
                    </a:lnTo>
                    <a:lnTo>
                      <a:pt x="950275" y="1108711"/>
                    </a:lnTo>
                    <a:lnTo>
                      <a:pt x="952499" y="1113791"/>
                    </a:lnTo>
                    <a:lnTo>
                      <a:pt x="954405" y="1118871"/>
                    </a:lnTo>
                    <a:lnTo>
                      <a:pt x="955358" y="1124903"/>
                    </a:lnTo>
                    <a:lnTo>
                      <a:pt x="955675" y="1130301"/>
                    </a:lnTo>
                    <a:lnTo>
                      <a:pt x="955358" y="1136016"/>
                    </a:lnTo>
                    <a:lnTo>
                      <a:pt x="954405" y="1141413"/>
                    </a:lnTo>
                    <a:lnTo>
                      <a:pt x="952499" y="1147128"/>
                    </a:lnTo>
                    <a:lnTo>
                      <a:pt x="950275" y="1152208"/>
                    </a:lnTo>
                    <a:lnTo>
                      <a:pt x="947416" y="1156971"/>
                    </a:lnTo>
                    <a:lnTo>
                      <a:pt x="944240" y="1161098"/>
                    </a:lnTo>
                    <a:lnTo>
                      <a:pt x="940110" y="1165543"/>
                    </a:lnTo>
                    <a:lnTo>
                      <a:pt x="935663" y="1169671"/>
                    </a:lnTo>
                    <a:lnTo>
                      <a:pt x="930898" y="1173163"/>
                    </a:lnTo>
                    <a:lnTo>
                      <a:pt x="925816" y="1176656"/>
                    </a:lnTo>
                    <a:lnTo>
                      <a:pt x="920098" y="1179196"/>
                    </a:lnTo>
                    <a:lnTo>
                      <a:pt x="914063" y="1181736"/>
                    </a:lnTo>
                    <a:lnTo>
                      <a:pt x="908027" y="1183323"/>
                    </a:lnTo>
                    <a:lnTo>
                      <a:pt x="901356" y="1184593"/>
                    </a:lnTo>
                    <a:lnTo>
                      <a:pt x="894368" y="1185546"/>
                    </a:lnTo>
                    <a:lnTo>
                      <a:pt x="887697" y="1185863"/>
                    </a:lnTo>
                    <a:lnTo>
                      <a:pt x="369286" y="1185863"/>
                    </a:lnTo>
                    <a:lnTo>
                      <a:pt x="362615" y="1185546"/>
                    </a:lnTo>
                    <a:lnTo>
                      <a:pt x="355944" y="1184593"/>
                    </a:lnTo>
                    <a:lnTo>
                      <a:pt x="349273" y="1183323"/>
                    </a:lnTo>
                    <a:lnTo>
                      <a:pt x="343238" y="1181736"/>
                    </a:lnTo>
                    <a:lnTo>
                      <a:pt x="337203" y="1179196"/>
                    </a:lnTo>
                    <a:lnTo>
                      <a:pt x="331485" y="1176656"/>
                    </a:lnTo>
                    <a:lnTo>
                      <a:pt x="326402" y="1173163"/>
                    </a:lnTo>
                    <a:lnTo>
                      <a:pt x="321637" y="1169671"/>
                    </a:lnTo>
                    <a:lnTo>
                      <a:pt x="317190" y="1165543"/>
                    </a:lnTo>
                    <a:lnTo>
                      <a:pt x="313378" y="1161098"/>
                    </a:lnTo>
                    <a:lnTo>
                      <a:pt x="309884" y="1156971"/>
                    </a:lnTo>
                    <a:lnTo>
                      <a:pt x="307025" y="1152208"/>
                    </a:lnTo>
                    <a:lnTo>
                      <a:pt x="304802" y="1147128"/>
                    </a:lnTo>
                    <a:lnTo>
                      <a:pt x="302896" y="1141413"/>
                    </a:lnTo>
                    <a:lnTo>
                      <a:pt x="301943" y="1136016"/>
                    </a:lnTo>
                    <a:lnTo>
                      <a:pt x="301625" y="1130301"/>
                    </a:lnTo>
                    <a:lnTo>
                      <a:pt x="301943" y="1124903"/>
                    </a:lnTo>
                    <a:lnTo>
                      <a:pt x="302896" y="1119188"/>
                    </a:lnTo>
                    <a:lnTo>
                      <a:pt x="304802" y="1113791"/>
                    </a:lnTo>
                    <a:lnTo>
                      <a:pt x="307025" y="1108711"/>
                    </a:lnTo>
                    <a:lnTo>
                      <a:pt x="309884" y="1103948"/>
                    </a:lnTo>
                    <a:lnTo>
                      <a:pt x="313378" y="1099186"/>
                    </a:lnTo>
                    <a:lnTo>
                      <a:pt x="317190" y="1094741"/>
                    </a:lnTo>
                    <a:lnTo>
                      <a:pt x="321637" y="1091248"/>
                    </a:lnTo>
                    <a:lnTo>
                      <a:pt x="326402" y="1087438"/>
                    </a:lnTo>
                    <a:lnTo>
                      <a:pt x="331485" y="1084263"/>
                    </a:lnTo>
                    <a:lnTo>
                      <a:pt x="337203" y="1081406"/>
                    </a:lnTo>
                    <a:lnTo>
                      <a:pt x="343238" y="1079183"/>
                    </a:lnTo>
                    <a:lnTo>
                      <a:pt x="349273" y="1077278"/>
                    </a:lnTo>
                    <a:lnTo>
                      <a:pt x="355944" y="1076008"/>
                    </a:lnTo>
                    <a:lnTo>
                      <a:pt x="362615" y="1075056"/>
                    </a:lnTo>
                    <a:lnTo>
                      <a:pt x="369286" y="1074738"/>
                    </a:lnTo>
                    <a:close/>
                    <a:moveTo>
                      <a:pt x="1261435" y="965200"/>
                    </a:moveTo>
                    <a:lnTo>
                      <a:pt x="1264624" y="965200"/>
                    </a:lnTo>
                    <a:lnTo>
                      <a:pt x="1267814" y="965200"/>
                    </a:lnTo>
                    <a:lnTo>
                      <a:pt x="1271322" y="965838"/>
                    </a:lnTo>
                    <a:lnTo>
                      <a:pt x="1275149" y="967114"/>
                    </a:lnTo>
                    <a:lnTo>
                      <a:pt x="1278977" y="968390"/>
                    </a:lnTo>
                    <a:lnTo>
                      <a:pt x="1282804" y="969984"/>
                    </a:lnTo>
                    <a:lnTo>
                      <a:pt x="1290777" y="973811"/>
                    </a:lnTo>
                    <a:lnTo>
                      <a:pt x="1298113" y="978277"/>
                    </a:lnTo>
                    <a:lnTo>
                      <a:pt x="1304491" y="982742"/>
                    </a:lnTo>
                    <a:lnTo>
                      <a:pt x="1308637" y="986250"/>
                    </a:lnTo>
                    <a:lnTo>
                      <a:pt x="1312784" y="990715"/>
                    </a:lnTo>
                    <a:lnTo>
                      <a:pt x="1317249" y="997094"/>
                    </a:lnTo>
                    <a:lnTo>
                      <a:pt x="1321395" y="1004429"/>
                    </a:lnTo>
                    <a:lnTo>
                      <a:pt x="1325222" y="1012403"/>
                    </a:lnTo>
                    <a:lnTo>
                      <a:pt x="1326817" y="1016549"/>
                    </a:lnTo>
                    <a:lnTo>
                      <a:pt x="1328092" y="1020057"/>
                    </a:lnTo>
                    <a:lnTo>
                      <a:pt x="1329368" y="1024203"/>
                    </a:lnTo>
                    <a:lnTo>
                      <a:pt x="1330006" y="1027711"/>
                    </a:lnTo>
                    <a:lnTo>
                      <a:pt x="1330325" y="1030901"/>
                    </a:lnTo>
                    <a:lnTo>
                      <a:pt x="1330006" y="1034090"/>
                    </a:lnTo>
                    <a:lnTo>
                      <a:pt x="1329368" y="1036004"/>
                    </a:lnTo>
                    <a:lnTo>
                      <a:pt x="1327774" y="1038236"/>
                    </a:lnTo>
                    <a:lnTo>
                      <a:pt x="1228904" y="1099472"/>
                    </a:lnTo>
                    <a:lnTo>
                      <a:pt x="1226990" y="1101066"/>
                    </a:lnTo>
                    <a:lnTo>
                      <a:pt x="1225396" y="1102342"/>
                    </a:lnTo>
                    <a:lnTo>
                      <a:pt x="1223163" y="1103618"/>
                    </a:lnTo>
                    <a:lnTo>
                      <a:pt x="1220930" y="1104575"/>
                    </a:lnTo>
                    <a:lnTo>
                      <a:pt x="1219017" y="1105213"/>
                    </a:lnTo>
                    <a:lnTo>
                      <a:pt x="1216784" y="1105850"/>
                    </a:lnTo>
                    <a:lnTo>
                      <a:pt x="1212000" y="1106488"/>
                    </a:lnTo>
                    <a:lnTo>
                      <a:pt x="1207854" y="1105850"/>
                    </a:lnTo>
                    <a:lnTo>
                      <a:pt x="1205622" y="1105213"/>
                    </a:lnTo>
                    <a:lnTo>
                      <a:pt x="1203389" y="1104575"/>
                    </a:lnTo>
                    <a:lnTo>
                      <a:pt x="1201475" y="1103618"/>
                    </a:lnTo>
                    <a:lnTo>
                      <a:pt x="1199243" y="1102342"/>
                    </a:lnTo>
                    <a:lnTo>
                      <a:pt x="1197329" y="1101066"/>
                    </a:lnTo>
                    <a:lnTo>
                      <a:pt x="1195735" y="1099472"/>
                    </a:lnTo>
                    <a:lnTo>
                      <a:pt x="1194140" y="1097558"/>
                    </a:lnTo>
                    <a:lnTo>
                      <a:pt x="1192864" y="1095963"/>
                    </a:lnTo>
                    <a:lnTo>
                      <a:pt x="1191588" y="1093731"/>
                    </a:lnTo>
                    <a:lnTo>
                      <a:pt x="1190632" y="1091817"/>
                    </a:lnTo>
                    <a:lnTo>
                      <a:pt x="1189356" y="1087352"/>
                    </a:lnTo>
                    <a:lnTo>
                      <a:pt x="1189037" y="1082887"/>
                    </a:lnTo>
                    <a:lnTo>
                      <a:pt x="1189356" y="1078741"/>
                    </a:lnTo>
                    <a:lnTo>
                      <a:pt x="1190632" y="1074276"/>
                    </a:lnTo>
                    <a:lnTo>
                      <a:pt x="1191588" y="1072043"/>
                    </a:lnTo>
                    <a:lnTo>
                      <a:pt x="1192864" y="1070130"/>
                    </a:lnTo>
                    <a:lnTo>
                      <a:pt x="1194140" y="1068535"/>
                    </a:lnTo>
                    <a:lnTo>
                      <a:pt x="1195735" y="1066621"/>
                    </a:lnTo>
                    <a:lnTo>
                      <a:pt x="1257289" y="967433"/>
                    </a:lnTo>
                    <a:lnTo>
                      <a:pt x="1258884" y="965838"/>
                    </a:lnTo>
                    <a:lnTo>
                      <a:pt x="1261435" y="965200"/>
                    </a:lnTo>
                    <a:close/>
                    <a:moveTo>
                      <a:pt x="346041" y="844550"/>
                    </a:moveTo>
                    <a:lnTo>
                      <a:pt x="350799" y="844550"/>
                    </a:lnTo>
                    <a:lnTo>
                      <a:pt x="658851" y="844550"/>
                    </a:lnTo>
                    <a:lnTo>
                      <a:pt x="663927" y="844550"/>
                    </a:lnTo>
                    <a:lnTo>
                      <a:pt x="669003" y="845185"/>
                    </a:lnTo>
                    <a:lnTo>
                      <a:pt x="673762" y="846773"/>
                    </a:lnTo>
                    <a:lnTo>
                      <a:pt x="678204" y="848043"/>
                    </a:lnTo>
                    <a:lnTo>
                      <a:pt x="682645" y="850265"/>
                    </a:lnTo>
                    <a:lnTo>
                      <a:pt x="686452" y="852805"/>
                    </a:lnTo>
                    <a:lnTo>
                      <a:pt x="690259" y="855345"/>
                    </a:lnTo>
                    <a:lnTo>
                      <a:pt x="693749" y="858838"/>
                    </a:lnTo>
                    <a:lnTo>
                      <a:pt x="697239" y="862330"/>
                    </a:lnTo>
                    <a:lnTo>
                      <a:pt x="699777" y="865823"/>
                    </a:lnTo>
                    <a:lnTo>
                      <a:pt x="702315" y="869950"/>
                    </a:lnTo>
                    <a:lnTo>
                      <a:pt x="704218" y="874395"/>
                    </a:lnTo>
                    <a:lnTo>
                      <a:pt x="705804" y="879158"/>
                    </a:lnTo>
                    <a:lnTo>
                      <a:pt x="707391" y="883920"/>
                    </a:lnTo>
                    <a:lnTo>
                      <a:pt x="708025" y="888683"/>
                    </a:lnTo>
                    <a:lnTo>
                      <a:pt x="708025" y="893763"/>
                    </a:lnTo>
                    <a:lnTo>
                      <a:pt x="708025" y="898843"/>
                    </a:lnTo>
                    <a:lnTo>
                      <a:pt x="707391" y="903605"/>
                    </a:lnTo>
                    <a:lnTo>
                      <a:pt x="705804" y="908368"/>
                    </a:lnTo>
                    <a:lnTo>
                      <a:pt x="704218" y="912495"/>
                    </a:lnTo>
                    <a:lnTo>
                      <a:pt x="702315" y="916940"/>
                    </a:lnTo>
                    <a:lnTo>
                      <a:pt x="699777" y="921068"/>
                    </a:lnTo>
                    <a:lnTo>
                      <a:pt x="697239" y="924878"/>
                    </a:lnTo>
                    <a:lnTo>
                      <a:pt x="693749" y="928370"/>
                    </a:lnTo>
                    <a:lnTo>
                      <a:pt x="690259" y="931545"/>
                    </a:lnTo>
                    <a:lnTo>
                      <a:pt x="686452" y="934403"/>
                    </a:lnTo>
                    <a:lnTo>
                      <a:pt x="682645" y="936943"/>
                    </a:lnTo>
                    <a:lnTo>
                      <a:pt x="678204" y="938848"/>
                    </a:lnTo>
                    <a:lnTo>
                      <a:pt x="673762" y="940753"/>
                    </a:lnTo>
                    <a:lnTo>
                      <a:pt x="669003" y="941705"/>
                    </a:lnTo>
                    <a:lnTo>
                      <a:pt x="663927" y="942658"/>
                    </a:lnTo>
                    <a:lnTo>
                      <a:pt x="658851" y="942975"/>
                    </a:lnTo>
                    <a:lnTo>
                      <a:pt x="350799" y="942975"/>
                    </a:lnTo>
                    <a:lnTo>
                      <a:pt x="346041" y="942658"/>
                    </a:lnTo>
                    <a:lnTo>
                      <a:pt x="340965" y="941705"/>
                    </a:lnTo>
                    <a:lnTo>
                      <a:pt x="336206" y="940753"/>
                    </a:lnTo>
                    <a:lnTo>
                      <a:pt x="331764" y="938848"/>
                    </a:lnTo>
                    <a:lnTo>
                      <a:pt x="327323" y="936943"/>
                    </a:lnTo>
                    <a:lnTo>
                      <a:pt x="323516" y="934403"/>
                    </a:lnTo>
                    <a:lnTo>
                      <a:pt x="319391" y="931545"/>
                    </a:lnTo>
                    <a:lnTo>
                      <a:pt x="316219" y="928370"/>
                    </a:lnTo>
                    <a:lnTo>
                      <a:pt x="312729" y="924878"/>
                    </a:lnTo>
                    <a:lnTo>
                      <a:pt x="309874" y="921068"/>
                    </a:lnTo>
                    <a:lnTo>
                      <a:pt x="307653" y="916940"/>
                    </a:lnTo>
                    <a:lnTo>
                      <a:pt x="305432" y="912495"/>
                    </a:lnTo>
                    <a:lnTo>
                      <a:pt x="303846" y="908368"/>
                    </a:lnTo>
                    <a:lnTo>
                      <a:pt x="302577" y="903605"/>
                    </a:lnTo>
                    <a:lnTo>
                      <a:pt x="301943" y="898843"/>
                    </a:lnTo>
                    <a:lnTo>
                      <a:pt x="301625" y="893763"/>
                    </a:lnTo>
                    <a:lnTo>
                      <a:pt x="301943" y="888683"/>
                    </a:lnTo>
                    <a:lnTo>
                      <a:pt x="302577" y="883920"/>
                    </a:lnTo>
                    <a:lnTo>
                      <a:pt x="303846" y="879158"/>
                    </a:lnTo>
                    <a:lnTo>
                      <a:pt x="305432" y="874395"/>
                    </a:lnTo>
                    <a:lnTo>
                      <a:pt x="307336" y="869950"/>
                    </a:lnTo>
                    <a:lnTo>
                      <a:pt x="309874" y="865823"/>
                    </a:lnTo>
                    <a:lnTo>
                      <a:pt x="312729" y="862330"/>
                    </a:lnTo>
                    <a:lnTo>
                      <a:pt x="316219" y="858838"/>
                    </a:lnTo>
                    <a:lnTo>
                      <a:pt x="319391" y="855345"/>
                    </a:lnTo>
                    <a:lnTo>
                      <a:pt x="323516" y="852805"/>
                    </a:lnTo>
                    <a:lnTo>
                      <a:pt x="327323" y="850265"/>
                    </a:lnTo>
                    <a:lnTo>
                      <a:pt x="331764" y="848043"/>
                    </a:lnTo>
                    <a:lnTo>
                      <a:pt x="336206" y="846773"/>
                    </a:lnTo>
                    <a:lnTo>
                      <a:pt x="340965" y="845185"/>
                    </a:lnTo>
                    <a:lnTo>
                      <a:pt x="346041" y="844550"/>
                    </a:lnTo>
                    <a:close/>
                    <a:moveTo>
                      <a:pt x="344144" y="590550"/>
                    </a:moveTo>
                    <a:lnTo>
                      <a:pt x="960782" y="590550"/>
                    </a:lnTo>
                    <a:lnTo>
                      <a:pt x="966812" y="591185"/>
                    </a:lnTo>
                    <a:lnTo>
                      <a:pt x="973159" y="592138"/>
                    </a:lnTo>
                    <a:lnTo>
                      <a:pt x="978871" y="593725"/>
                    </a:lnTo>
                    <a:lnTo>
                      <a:pt x="984584" y="595630"/>
                    </a:lnTo>
                    <a:lnTo>
                      <a:pt x="990296" y="598488"/>
                    </a:lnTo>
                    <a:lnTo>
                      <a:pt x="995374" y="601345"/>
                    </a:lnTo>
                    <a:lnTo>
                      <a:pt x="1000135" y="604838"/>
                    </a:lnTo>
                    <a:lnTo>
                      <a:pt x="1004260" y="608965"/>
                    </a:lnTo>
                    <a:lnTo>
                      <a:pt x="1008386" y="613410"/>
                    </a:lnTo>
                    <a:lnTo>
                      <a:pt x="1011560" y="617855"/>
                    </a:lnTo>
                    <a:lnTo>
                      <a:pt x="1015051" y="623253"/>
                    </a:lnTo>
                    <a:lnTo>
                      <a:pt x="1017590" y="628650"/>
                    </a:lnTo>
                    <a:lnTo>
                      <a:pt x="1019811" y="634048"/>
                    </a:lnTo>
                    <a:lnTo>
                      <a:pt x="1021081" y="639763"/>
                    </a:lnTo>
                    <a:lnTo>
                      <a:pt x="1021715" y="646113"/>
                    </a:lnTo>
                    <a:lnTo>
                      <a:pt x="1022350" y="652145"/>
                    </a:lnTo>
                    <a:lnTo>
                      <a:pt x="1021715" y="658813"/>
                    </a:lnTo>
                    <a:lnTo>
                      <a:pt x="1021081" y="664528"/>
                    </a:lnTo>
                    <a:lnTo>
                      <a:pt x="1019811" y="670878"/>
                    </a:lnTo>
                    <a:lnTo>
                      <a:pt x="1017590" y="676275"/>
                    </a:lnTo>
                    <a:lnTo>
                      <a:pt x="1015051" y="681673"/>
                    </a:lnTo>
                    <a:lnTo>
                      <a:pt x="1011560" y="686753"/>
                    </a:lnTo>
                    <a:lnTo>
                      <a:pt x="1008386" y="691515"/>
                    </a:lnTo>
                    <a:lnTo>
                      <a:pt x="1004260" y="695960"/>
                    </a:lnTo>
                    <a:lnTo>
                      <a:pt x="1000135" y="700088"/>
                    </a:lnTo>
                    <a:lnTo>
                      <a:pt x="995374" y="703580"/>
                    </a:lnTo>
                    <a:lnTo>
                      <a:pt x="990296" y="706438"/>
                    </a:lnTo>
                    <a:lnTo>
                      <a:pt x="984584" y="708978"/>
                    </a:lnTo>
                    <a:lnTo>
                      <a:pt x="978871" y="711200"/>
                    </a:lnTo>
                    <a:lnTo>
                      <a:pt x="973159" y="712788"/>
                    </a:lnTo>
                    <a:lnTo>
                      <a:pt x="966812" y="713740"/>
                    </a:lnTo>
                    <a:lnTo>
                      <a:pt x="960782" y="714375"/>
                    </a:lnTo>
                    <a:lnTo>
                      <a:pt x="344144" y="714375"/>
                    </a:lnTo>
                    <a:lnTo>
                      <a:pt x="338114" y="713740"/>
                    </a:lnTo>
                    <a:lnTo>
                      <a:pt x="331767" y="712788"/>
                    </a:lnTo>
                    <a:lnTo>
                      <a:pt x="326054" y="711200"/>
                    </a:lnTo>
                    <a:lnTo>
                      <a:pt x="320342" y="708978"/>
                    </a:lnTo>
                    <a:lnTo>
                      <a:pt x="314946" y="706438"/>
                    </a:lnTo>
                    <a:lnTo>
                      <a:pt x="309869" y="703580"/>
                    </a:lnTo>
                    <a:lnTo>
                      <a:pt x="305108" y="700088"/>
                    </a:lnTo>
                    <a:lnTo>
                      <a:pt x="300982" y="695960"/>
                    </a:lnTo>
                    <a:lnTo>
                      <a:pt x="296857" y="691515"/>
                    </a:lnTo>
                    <a:lnTo>
                      <a:pt x="293366" y="686753"/>
                    </a:lnTo>
                    <a:lnTo>
                      <a:pt x="290192" y="681673"/>
                    </a:lnTo>
                    <a:lnTo>
                      <a:pt x="287653" y="676275"/>
                    </a:lnTo>
                    <a:lnTo>
                      <a:pt x="285432" y="670878"/>
                    </a:lnTo>
                    <a:lnTo>
                      <a:pt x="284162" y="664528"/>
                    </a:lnTo>
                    <a:lnTo>
                      <a:pt x="282893" y="658813"/>
                    </a:lnTo>
                    <a:lnTo>
                      <a:pt x="282575" y="652145"/>
                    </a:lnTo>
                    <a:lnTo>
                      <a:pt x="282893" y="646113"/>
                    </a:lnTo>
                    <a:lnTo>
                      <a:pt x="284162" y="639763"/>
                    </a:lnTo>
                    <a:lnTo>
                      <a:pt x="285432" y="634048"/>
                    </a:lnTo>
                    <a:lnTo>
                      <a:pt x="287653" y="628650"/>
                    </a:lnTo>
                    <a:lnTo>
                      <a:pt x="290192" y="623253"/>
                    </a:lnTo>
                    <a:lnTo>
                      <a:pt x="293366" y="617855"/>
                    </a:lnTo>
                    <a:lnTo>
                      <a:pt x="296857" y="613410"/>
                    </a:lnTo>
                    <a:lnTo>
                      <a:pt x="300982" y="608965"/>
                    </a:lnTo>
                    <a:lnTo>
                      <a:pt x="305108" y="604838"/>
                    </a:lnTo>
                    <a:lnTo>
                      <a:pt x="309869" y="601345"/>
                    </a:lnTo>
                    <a:lnTo>
                      <a:pt x="314946" y="598488"/>
                    </a:lnTo>
                    <a:lnTo>
                      <a:pt x="320342" y="595630"/>
                    </a:lnTo>
                    <a:lnTo>
                      <a:pt x="326054" y="593725"/>
                    </a:lnTo>
                    <a:lnTo>
                      <a:pt x="331767" y="592138"/>
                    </a:lnTo>
                    <a:lnTo>
                      <a:pt x="338114" y="591185"/>
                    </a:lnTo>
                    <a:lnTo>
                      <a:pt x="344144" y="590550"/>
                    </a:lnTo>
                    <a:close/>
                    <a:moveTo>
                      <a:pt x="1750865" y="411163"/>
                    </a:moveTo>
                    <a:lnTo>
                      <a:pt x="1754043" y="411481"/>
                    </a:lnTo>
                    <a:lnTo>
                      <a:pt x="1757540" y="411798"/>
                    </a:lnTo>
                    <a:lnTo>
                      <a:pt x="1760718" y="413068"/>
                    </a:lnTo>
                    <a:lnTo>
                      <a:pt x="1764214" y="414021"/>
                    </a:lnTo>
                    <a:lnTo>
                      <a:pt x="1767710" y="414973"/>
                    </a:lnTo>
                    <a:lnTo>
                      <a:pt x="1770889" y="416878"/>
                    </a:lnTo>
                    <a:lnTo>
                      <a:pt x="1777563" y="421006"/>
                    </a:lnTo>
                    <a:lnTo>
                      <a:pt x="1784555" y="425768"/>
                    </a:lnTo>
                    <a:lnTo>
                      <a:pt x="1790912" y="431166"/>
                    </a:lnTo>
                    <a:lnTo>
                      <a:pt x="1797904" y="437198"/>
                    </a:lnTo>
                    <a:lnTo>
                      <a:pt x="1812207" y="451486"/>
                    </a:lnTo>
                    <a:lnTo>
                      <a:pt x="1827145" y="466408"/>
                    </a:lnTo>
                    <a:lnTo>
                      <a:pt x="1836680" y="476251"/>
                    </a:lnTo>
                    <a:lnTo>
                      <a:pt x="1851935" y="491173"/>
                    </a:lnTo>
                    <a:lnTo>
                      <a:pt x="1865920" y="505461"/>
                    </a:lnTo>
                    <a:lnTo>
                      <a:pt x="1872277" y="512446"/>
                    </a:lnTo>
                    <a:lnTo>
                      <a:pt x="1877680" y="519431"/>
                    </a:lnTo>
                    <a:lnTo>
                      <a:pt x="1882447" y="525781"/>
                    </a:lnTo>
                    <a:lnTo>
                      <a:pt x="1886579" y="532766"/>
                    </a:lnTo>
                    <a:lnTo>
                      <a:pt x="1888486" y="536258"/>
                    </a:lnTo>
                    <a:lnTo>
                      <a:pt x="1889439" y="539433"/>
                    </a:lnTo>
                    <a:lnTo>
                      <a:pt x="1891029" y="542608"/>
                    </a:lnTo>
                    <a:lnTo>
                      <a:pt x="1891664" y="546101"/>
                    </a:lnTo>
                    <a:lnTo>
                      <a:pt x="1891982" y="549593"/>
                    </a:lnTo>
                    <a:lnTo>
                      <a:pt x="1892300" y="552768"/>
                    </a:lnTo>
                    <a:lnTo>
                      <a:pt x="1892300" y="556261"/>
                    </a:lnTo>
                    <a:lnTo>
                      <a:pt x="1891664" y="559753"/>
                    </a:lnTo>
                    <a:lnTo>
                      <a:pt x="1891029" y="562928"/>
                    </a:lnTo>
                    <a:lnTo>
                      <a:pt x="1889757" y="566738"/>
                    </a:lnTo>
                    <a:lnTo>
                      <a:pt x="1888486" y="570231"/>
                    </a:lnTo>
                    <a:lnTo>
                      <a:pt x="1886261" y="574041"/>
                    </a:lnTo>
                    <a:lnTo>
                      <a:pt x="1884036" y="577533"/>
                    </a:lnTo>
                    <a:lnTo>
                      <a:pt x="1881176" y="581343"/>
                    </a:lnTo>
                    <a:lnTo>
                      <a:pt x="1877680" y="585153"/>
                    </a:lnTo>
                    <a:lnTo>
                      <a:pt x="1874184" y="588963"/>
                    </a:lnTo>
                    <a:lnTo>
                      <a:pt x="1476895" y="985838"/>
                    </a:lnTo>
                    <a:lnTo>
                      <a:pt x="1472763" y="989966"/>
                    </a:lnTo>
                    <a:lnTo>
                      <a:pt x="1468313" y="993458"/>
                    </a:lnTo>
                    <a:lnTo>
                      <a:pt x="1464182" y="996633"/>
                    </a:lnTo>
                    <a:lnTo>
                      <a:pt x="1459732" y="999808"/>
                    </a:lnTo>
                    <a:lnTo>
                      <a:pt x="1455282" y="1002348"/>
                    </a:lnTo>
                    <a:lnTo>
                      <a:pt x="1450515" y="1004888"/>
                    </a:lnTo>
                    <a:lnTo>
                      <a:pt x="1446065" y="1007111"/>
                    </a:lnTo>
                    <a:lnTo>
                      <a:pt x="1440980" y="1009016"/>
                    </a:lnTo>
                    <a:lnTo>
                      <a:pt x="1436212" y="1010921"/>
                    </a:lnTo>
                    <a:lnTo>
                      <a:pt x="1431445" y="1012826"/>
                    </a:lnTo>
                    <a:lnTo>
                      <a:pt x="1426360" y="1013778"/>
                    </a:lnTo>
                    <a:lnTo>
                      <a:pt x="1421274" y="1015366"/>
                    </a:lnTo>
                    <a:lnTo>
                      <a:pt x="1416507" y="1016001"/>
                    </a:lnTo>
                    <a:lnTo>
                      <a:pt x="1411422" y="1016953"/>
                    </a:lnTo>
                    <a:lnTo>
                      <a:pt x="1406336" y="1017271"/>
                    </a:lnTo>
                    <a:lnTo>
                      <a:pt x="1401569" y="1017588"/>
                    </a:lnTo>
                    <a:lnTo>
                      <a:pt x="1396484" y="1017588"/>
                    </a:lnTo>
                    <a:lnTo>
                      <a:pt x="1391716" y="1017271"/>
                    </a:lnTo>
                    <a:lnTo>
                      <a:pt x="1386949" y="1016953"/>
                    </a:lnTo>
                    <a:lnTo>
                      <a:pt x="1382499" y="1015683"/>
                    </a:lnTo>
                    <a:lnTo>
                      <a:pt x="1377731" y="1015048"/>
                    </a:lnTo>
                    <a:lnTo>
                      <a:pt x="1373282" y="1013461"/>
                    </a:lnTo>
                    <a:lnTo>
                      <a:pt x="1368832" y="1012191"/>
                    </a:lnTo>
                    <a:lnTo>
                      <a:pt x="1364700" y="1010286"/>
                    </a:lnTo>
                    <a:lnTo>
                      <a:pt x="1360886" y="1008063"/>
                    </a:lnTo>
                    <a:lnTo>
                      <a:pt x="1357072" y="1005523"/>
                    </a:lnTo>
                    <a:lnTo>
                      <a:pt x="1353576" y="1002983"/>
                    </a:lnTo>
                    <a:lnTo>
                      <a:pt x="1350080" y="1000126"/>
                    </a:lnTo>
                    <a:lnTo>
                      <a:pt x="1347220" y="996633"/>
                    </a:lnTo>
                    <a:lnTo>
                      <a:pt x="1344359" y="993458"/>
                    </a:lnTo>
                    <a:lnTo>
                      <a:pt x="1341817" y="989331"/>
                    </a:lnTo>
                    <a:lnTo>
                      <a:pt x="1339274" y="985521"/>
                    </a:lnTo>
                    <a:lnTo>
                      <a:pt x="1337367" y="981076"/>
                    </a:lnTo>
                    <a:lnTo>
                      <a:pt x="1335778" y="976313"/>
                    </a:lnTo>
                    <a:lnTo>
                      <a:pt x="1326561" y="967106"/>
                    </a:lnTo>
                    <a:lnTo>
                      <a:pt x="1322111" y="965518"/>
                    </a:lnTo>
                    <a:lnTo>
                      <a:pt x="1317979" y="963296"/>
                    </a:lnTo>
                    <a:lnTo>
                      <a:pt x="1314165" y="961073"/>
                    </a:lnTo>
                    <a:lnTo>
                      <a:pt x="1310351" y="958851"/>
                    </a:lnTo>
                    <a:lnTo>
                      <a:pt x="1307173" y="956311"/>
                    </a:lnTo>
                    <a:lnTo>
                      <a:pt x="1303995" y="953453"/>
                    </a:lnTo>
                    <a:lnTo>
                      <a:pt x="1301134" y="950913"/>
                    </a:lnTo>
                    <a:lnTo>
                      <a:pt x="1298274" y="948056"/>
                    </a:lnTo>
                    <a:lnTo>
                      <a:pt x="1295731" y="944563"/>
                    </a:lnTo>
                    <a:lnTo>
                      <a:pt x="1293824" y="941706"/>
                    </a:lnTo>
                    <a:lnTo>
                      <a:pt x="1291599" y="938531"/>
                    </a:lnTo>
                    <a:lnTo>
                      <a:pt x="1289692" y="935038"/>
                    </a:lnTo>
                    <a:lnTo>
                      <a:pt x="1288103" y="931546"/>
                    </a:lnTo>
                    <a:lnTo>
                      <a:pt x="1286832" y="928371"/>
                    </a:lnTo>
                    <a:lnTo>
                      <a:pt x="1284607" y="921068"/>
                    </a:lnTo>
                    <a:lnTo>
                      <a:pt x="1283336" y="913448"/>
                    </a:lnTo>
                    <a:lnTo>
                      <a:pt x="1282700" y="905511"/>
                    </a:lnTo>
                    <a:lnTo>
                      <a:pt x="1283018" y="897573"/>
                    </a:lnTo>
                    <a:lnTo>
                      <a:pt x="1283971" y="889953"/>
                    </a:lnTo>
                    <a:lnTo>
                      <a:pt x="1285560" y="882016"/>
                    </a:lnTo>
                    <a:lnTo>
                      <a:pt x="1287785" y="874078"/>
                    </a:lnTo>
                    <a:lnTo>
                      <a:pt x="1290646" y="866141"/>
                    </a:lnTo>
                    <a:lnTo>
                      <a:pt x="1294142" y="858521"/>
                    </a:lnTo>
                    <a:lnTo>
                      <a:pt x="1298909" y="849948"/>
                    </a:lnTo>
                    <a:lnTo>
                      <a:pt x="1304313" y="841376"/>
                    </a:lnTo>
                    <a:lnTo>
                      <a:pt x="1310351" y="833756"/>
                    </a:lnTo>
                    <a:lnTo>
                      <a:pt x="1317026" y="826136"/>
                    </a:lnTo>
                    <a:lnTo>
                      <a:pt x="1714315" y="429261"/>
                    </a:lnTo>
                    <a:lnTo>
                      <a:pt x="1718446" y="425768"/>
                    </a:lnTo>
                    <a:lnTo>
                      <a:pt x="1721943" y="422276"/>
                    </a:lnTo>
                    <a:lnTo>
                      <a:pt x="1726074" y="419736"/>
                    </a:lnTo>
                    <a:lnTo>
                      <a:pt x="1729571" y="417196"/>
                    </a:lnTo>
                    <a:lnTo>
                      <a:pt x="1733384" y="415608"/>
                    </a:lnTo>
                    <a:lnTo>
                      <a:pt x="1736881" y="414021"/>
                    </a:lnTo>
                    <a:lnTo>
                      <a:pt x="1740377" y="412433"/>
                    </a:lnTo>
                    <a:lnTo>
                      <a:pt x="1743873" y="411798"/>
                    </a:lnTo>
                    <a:lnTo>
                      <a:pt x="1747051" y="411481"/>
                    </a:lnTo>
                    <a:lnTo>
                      <a:pt x="1750865" y="411163"/>
                    </a:lnTo>
                    <a:close/>
                    <a:moveTo>
                      <a:pt x="198373" y="319088"/>
                    </a:moveTo>
                    <a:lnTo>
                      <a:pt x="1557783" y="319088"/>
                    </a:lnTo>
                    <a:lnTo>
                      <a:pt x="1453042" y="423822"/>
                    </a:lnTo>
                    <a:lnTo>
                      <a:pt x="315492" y="423822"/>
                    </a:lnTo>
                    <a:lnTo>
                      <a:pt x="305336" y="424140"/>
                    </a:lnTo>
                    <a:lnTo>
                      <a:pt x="295179" y="424774"/>
                    </a:lnTo>
                    <a:lnTo>
                      <a:pt x="285340" y="426361"/>
                    </a:lnTo>
                    <a:lnTo>
                      <a:pt x="275500" y="427631"/>
                    </a:lnTo>
                    <a:lnTo>
                      <a:pt x="265979" y="429852"/>
                    </a:lnTo>
                    <a:lnTo>
                      <a:pt x="256457" y="433026"/>
                    </a:lnTo>
                    <a:lnTo>
                      <a:pt x="247570" y="435882"/>
                    </a:lnTo>
                    <a:lnTo>
                      <a:pt x="238365" y="439374"/>
                    </a:lnTo>
                    <a:lnTo>
                      <a:pt x="229478" y="443499"/>
                    </a:lnTo>
                    <a:lnTo>
                      <a:pt x="221226" y="447943"/>
                    </a:lnTo>
                    <a:lnTo>
                      <a:pt x="212973" y="452703"/>
                    </a:lnTo>
                    <a:lnTo>
                      <a:pt x="204721" y="457781"/>
                    </a:lnTo>
                    <a:lnTo>
                      <a:pt x="196786" y="463494"/>
                    </a:lnTo>
                    <a:lnTo>
                      <a:pt x="189486" y="469207"/>
                    </a:lnTo>
                    <a:lnTo>
                      <a:pt x="182186" y="475554"/>
                    </a:lnTo>
                    <a:lnTo>
                      <a:pt x="175203" y="481902"/>
                    </a:lnTo>
                    <a:lnTo>
                      <a:pt x="168855" y="488884"/>
                    </a:lnTo>
                    <a:lnTo>
                      <a:pt x="162507" y="496184"/>
                    </a:lnTo>
                    <a:lnTo>
                      <a:pt x="156794" y="503483"/>
                    </a:lnTo>
                    <a:lnTo>
                      <a:pt x="151398" y="511100"/>
                    </a:lnTo>
                    <a:lnTo>
                      <a:pt x="145685" y="519670"/>
                    </a:lnTo>
                    <a:lnTo>
                      <a:pt x="140924" y="527604"/>
                    </a:lnTo>
                    <a:lnTo>
                      <a:pt x="136798" y="536490"/>
                    </a:lnTo>
                    <a:lnTo>
                      <a:pt x="132672" y="545060"/>
                    </a:lnTo>
                    <a:lnTo>
                      <a:pt x="129498" y="554263"/>
                    </a:lnTo>
                    <a:lnTo>
                      <a:pt x="126007" y="563150"/>
                    </a:lnTo>
                    <a:lnTo>
                      <a:pt x="123468" y="572671"/>
                    </a:lnTo>
                    <a:lnTo>
                      <a:pt x="121246" y="582193"/>
                    </a:lnTo>
                    <a:lnTo>
                      <a:pt x="119659" y="592031"/>
                    </a:lnTo>
                    <a:lnTo>
                      <a:pt x="118072" y="601870"/>
                    </a:lnTo>
                    <a:lnTo>
                      <a:pt x="117437" y="612026"/>
                    </a:lnTo>
                    <a:lnTo>
                      <a:pt x="117437" y="622182"/>
                    </a:lnTo>
                    <a:lnTo>
                      <a:pt x="117437" y="1633658"/>
                    </a:lnTo>
                    <a:lnTo>
                      <a:pt x="117437" y="1643814"/>
                    </a:lnTo>
                    <a:lnTo>
                      <a:pt x="118072" y="1653970"/>
                    </a:lnTo>
                    <a:lnTo>
                      <a:pt x="119659" y="1663808"/>
                    </a:lnTo>
                    <a:lnTo>
                      <a:pt x="121246" y="1673647"/>
                    </a:lnTo>
                    <a:lnTo>
                      <a:pt x="123468" y="1683168"/>
                    </a:lnTo>
                    <a:lnTo>
                      <a:pt x="126007" y="1692689"/>
                    </a:lnTo>
                    <a:lnTo>
                      <a:pt x="129498" y="1701576"/>
                    </a:lnTo>
                    <a:lnTo>
                      <a:pt x="132672" y="1710780"/>
                    </a:lnTo>
                    <a:lnTo>
                      <a:pt x="136798" y="1719666"/>
                    </a:lnTo>
                    <a:lnTo>
                      <a:pt x="140924" y="1728235"/>
                    </a:lnTo>
                    <a:lnTo>
                      <a:pt x="145685" y="1736170"/>
                    </a:lnTo>
                    <a:lnTo>
                      <a:pt x="151398" y="1744739"/>
                    </a:lnTo>
                    <a:lnTo>
                      <a:pt x="156794" y="1752356"/>
                    </a:lnTo>
                    <a:lnTo>
                      <a:pt x="162507" y="1759656"/>
                    </a:lnTo>
                    <a:lnTo>
                      <a:pt x="168855" y="1766955"/>
                    </a:lnTo>
                    <a:lnTo>
                      <a:pt x="175203" y="1773938"/>
                    </a:lnTo>
                    <a:lnTo>
                      <a:pt x="182186" y="1780285"/>
                    </a:lnTo>
                    <a:lnTo>
                      <a:pt x="189486" y="1786633"/>
                    </a:lnTo>
                    <a:lnTo>
                      <a:pt x="196786" y="1792345"/>
                    </a:lnTo>
                    <a:lnTo>
                      <a:pt x="204721" y="1798375"/>
                    </a:lnTo>
                    <a:lnTo>
                      <a:pt x="212973" y="1803453"/>
                    </a:lnTo>
                    <a:lnTo>
                      <a:pt x="221226" y="1808214"/>
                    </a:lnTo>
                    <a:lnTo>
                      <a:pt x="229478" y="1812340"/>
                    </a:lnTo>
                    <a:lnTo>
                      <a:pt x="238365" y="1816466"/>
                    </a:lnTo>
                    <a:lnTo>
                      <a:pt x="247570" y="1819640"/>
                    </a:lnTo>
                    <a:lnTo>
                      <a:pt x="256457" y="1823131"/>
                    </a:lnTo>
                    <a:lnTo>
                      <a:pt x="265979" y="1825670"/>
                    </a:lnTo>
                    <a:lnTo>
                      <a:pt x="275500" y="1827891"/>
                    </a:lnTo>
                    <a:lnTo>
                      <a:pt x="285340" y="1829478"/>
                    </a:lnTo>
                    <a:lnTo>
                      <a:pt x="295179" y="1831065"/>
                    </a:lnTo>
                    <a:lnTo>
                      <a:pt x="305336" y="1831700"/>
                    </a:lnTo>
                    <a:lnTo>
                      <a:pt x="315492" y="1831700"/>
                    </a:lnTo>
                    <a:lnTo>
                      <a:pt x="1632371" y="1831700"/>
                    </a:lnTo>
                    <a:lnTo>
                      <a:pt x="1642527" y="1831700"/>
                    </a:lnTo>
                    <a:lnTo>
                      <a:pt x="1652367" y="1831065"/>
                    </a:lnTo>
                    <a:lnTo>
                      <a:pt x="1662523" y="1829478"/>
                    </a:lnTo>
                    <a:lnTo>
                      <a:pt x="1672045" y="1827891"/>
                    </a:lnTo>
                    <a:lnTo>
                      <a:pt x="1681885" y="1825670"/>
                    </a:lnTo>
                    <a:lnTo>
                      <a:pt x="1691089" y="1823131"/>
                    </a:lnTo>
                    <a:lnTo>
                      <a:pt x="1700611" y="1819640"/>
                    </a:lnTo>
                    <a:lnTo>
                      <a:pt x="1709181" y="1816466"/>
                    </a:lnTo>
                    <a:lnTo>
                      <a:pt x="1718385" y="1812340"/>
                    </a:lnTo>
                    <a:lnTo>
                      <a:pt x="1726637" y="1808214"/>
                    </a:lnTo>
                    <a:lnTo>
                      <a:pt x="1735207" y="1803453"/>
                    </a:lnTo>
                    <a:lnTo>
                      <a:pt x="1743142" y="1798375"/>
                    </a:lnTo>
                    <a:lnTo>
                      <a:pt x="1750760" y="1792345"/>
                    </a:lnTo>
                    <a:lnTo>
                      <a:pt x="1758377" y="1786633"/>
                    </a:lnTo>
                    <a:lnTo>
                      <a:pt x="1765677" y="1780285"/>
                    </a:lnTo>
                    <a:lnTo>
                      <a:pt x="1772660" y="1773938"/>
                    </a:lnTo>
                    <a:lnTo>
                      <a:pt x="1779325" y="1766955"/>
                    </a:lnTo>
                    <a:lnTo>
                      <a:pt x="1785356" y="1759973"/>
                    </a:lnTo>
                    <a:lnTo>
                      <a:pt x="1791069" y="1752356"/>
                    </a:lnTo>
                    <a:lnTo>
                      <a:pt x="1796782" y="1744739"/>
                    </a:lnTo>
                    <a:lnTo>
                      <a:pt x="1801861" y="1736805"/>
                    </a:lnTo>
                    <a:lnTo>
                      <a:pt x="1806621" y="1728235"/>
                    </a:lnTo>
                    <a:lnTo>
                      <a:pt x="1810748" y="1719666"/>
                    </a:lnTo>
                    <a:lnTo>
                      <a:pt x="1814874" y="1710780"/>
                    </a:lnTo>
                    <a:lnTo>
                      <a:pt x="1818683" y="1702211"/>
                    </a:lnTo>
                    <a:lnTo>
                      <a:pt x="1821857" y="1692689"/>
                    </a:lnTo>
                    <a:lnTo>
                      <a:pt x="1824396" y="1683168"/>
                    </a:lnTo>
                    <a:lnTo>
                      <a:pt x="1826617" y="1673647"/>
                    </a:lnTo>
                    <a:lnTo>
                      <a:pt x="1828522" y="1663808"/>
                    </a:lnTo>
                    <a:lnTo>
                      <a:pt x="1829474" y="1653970"/>
                    </a:lnTo>
                    <a:lnTo>
                      <a:pt x="1830109" y="1643814"/>
                    </a:lnTo>
                    <a:lnTo>
                      <a:pt x="1830426" y="1633658"/>
                    </a:lnTo>
                    <a:lnTo>
                      <a:pt x="1830426" y="1113162"/>
                    </a:lnTo>
                    <a:lnTo>
                      <a:pt x="1830426" y="773570"/>
                    </a:lnTo>
                    <a:lnTo>
                      <a:pt x="1947863" y="656458"/>
                    </a:lnTo>
                    <a:lnTo>
                      <a:pt x="1947863" y="1738391"/>
                    </a:lnTo>
                    <a:lnTo>
                      <a:pt x="1947546" y="1748865"/>
                    </a:lnTo>
                    <a:lnTo>
                      <a:pt x="1946911" y="1758704"/>
                    </a:lnTo>
                    <a:lnTo>
                      <a:pt x="1945324" y="1768860"/>
                    </a:lnTo>
                    <a:lnTo>
                      <a:pt x="1943419" y="1778063"/>
                    </a:lnTo>
                    <a:lnTo>
                      <a:pt x="1941198" y="1787902"/>
                    </a:lnTo>
                    <a:lnTo>
                      <a:pt x="1938659" y="1797423"/>
                    </a:lnTo>
                    <a:lnTo>
                      <a:pt x="1935802" y="1806627"/>
                    </a:lnTo>
                    <a:lnTo>
                      <a:pt x="1932311" y="1815831"/>
                    </a:lnTo>
                    <a:lnTo>
                      <a:pt x="1928184" y="1824400"/>
                    </a:lnTo>
                    <a:lnTo>
                      <a:pt x="1923741" y="1832969"/>
                    </a:lnTo>
                    <a:lnTo>
                      <a:pt x="1918980" y="1841221"/>
                    </a:lnTo>
                    <a:lnTo>
                      <a:pt x="1913902" y="1849156"/>
                    </a:lnTo>
                    <a:lnTo>
                      <a:pt x="1908188" y="1856773"/>
                    </a:lnTo>
                    <a:lnTo>
                      <a:pt x="1902475" y="1864707"/>
                    </a:lnTo>
                    <a:lnTo>
                      <a:pt x="1896127" y="1871689"/>
                    </a:lnTo>
                    <a:lnTo>
                      <a:pt x="1889462" y="1878671"/>
                    </a:lnTo>
                    <a:lnTo>
                      <a:pt x="1882797" y="1885336"/>
                    </a:lnTo>
                    <a:lnTo>
                      <a:pt x="1875497" y="1891366"/>
                    </a:lnTo>
                    <a:lnTo>
                      <a:pt x="1868197" y="1897397"/>
                    </a:lnTo>
                    <a:lnTo>
                      <a:pt x="1860579" y="1902792"/>
                    </a:lnTo>
                    <a:lnTo>
                      <a:pt x="1852327" y="1907870"/>
                    </a:lnTo>
                    <a:lnTo>
                      <a:pt x="1844074" y="1912631"/>
                    </a:lnTo>
                    <a:lnTo>
                      <a:pt x="1835187" y="1917074"/>
                    </a:lnTo>
                    <a:lnTo>
                      <a:pt x="1826617" y="1920882"/>
                    </a:lnTo>
                    <a:lnTo>
                      <a:pt x="1817413" y="1924691"/>
                    </a:lnTo>
                    <a:lnTo>
                      <a:pt x="1808209" y="1927865"/>
                    </a:lnTo>
                    <a:lnTo>
                      <a:pt x="1799004" y="1930404"/>
                    </a:lnTo>
                    <a:lnTo>
                      <a:pt x="1789482" y="1932625"/>
                    </a:lnTo>
                    <a:lnTo>
                      <a:pt x="1779643" y="1934530"/>
                    </a:lnTo>
                    <a:lnTo>
                      <a:pt x="1769803" y="1935482"/>
                    </a:lnTo>
                    <a:lnTo>
                      <a:pt x="1759647" y="1936434"/>
                    </a:lnTo>
                    <a:lnTo>
                      <a:pt x="1749173" y="1936751"/>
                    </a:lnTo>
                    <a:lnTo>
                      <a:pt x="198373" y="1936751"/>
                    </a:lnTo>
                    <a:lnTo>
                      <a:pt x="188216" y="1936434"/>
                    </a:lnTo>
                    <a:lnTo>
                      <a:pt x="178377" y="1935482"/>
                    </a:lnTo>
                    <a:lnTo>
                      <a:pt x="168538" y="1934530"/>
                    </a:lnTo>
                    <a:lnTo>
                      <a:pt x="158699" y="1932625"/>
                    </a:lnTo>
                    <a:lnTo>
                      <a:pt x="148859" y="1930404"/>
                    </a:lnTo>
                    <a:lnTo>
                      <a:pt x="139655" y="1927865"/>
                    </a:lnTo>
                    <a:lnTo>
                      <a:pt x="130133" y="1924691"/>
                    </a:lnTo>
                    <a:lnTo>
                      <a:pt x="121246" y="1920882"/>
                    </a:lnTo>
                    <a:lnTo>
                      <a:pt x="112359" y="1917074"/>
                    </a:lnTo>
                    <a:lnTo>
                      <a:pt x="103789" y="1912631"/>
                    </a:lnTo>
                    <a:lnTo>
                      <a:pt x="95537" y="1907870"/>
                    </a:lnTo>
                    <a:lnTo>
                      <a:pt x="87602" y="1902792"/>
                    </a:lnTo>
                    <a:lnTo>
                      <a:pt x="79984" y="1897397"/>
                    </a:lnTo>
                    <a:lnTo>
                      <a:pt x="72049" y="1891366"/>
                    </a:lnTo>
                    <a:lnTo>
                      <a:pt x="65067" y="1885336"/>
                    </a:lnTo>
                    <a:lnTo>
                      <a:pt x="58084" y="1878671"/>
                    </a:lnTo>
                    <a:lnTo>
                      <a:pt x="51418" y="1871689"/>
                    </a:lnTo>
                    <a:lnTo>
                      <a:pt x="45388" y="1864707"/>
                    </a:lnTo>
                    <a:lnTo>
                      <a:pt x="39357" y="1856773"/>
                    </a:lnTo>
                    <a:lnTo>
                      <a:pt x="33962" y="1849156"/>
                    </a:lnTo>
                    <a:lnTo>
                      <a:pt x="28883" y="1841221"/>
                    </a:lnTo>
                    <a:lnTo>
                      <a:pt x="24122" y="1832969"/>
                    </a:lnTo>
                    <a:lnTo>
                      <a:pt x="19679" y="1824400"/>
                    </a:lnTo>
                    <a:lnTo>
                      <a:pt x="15870" y="1815831"/>
                    </a:lnTo>
                    <a:lnTo>
                      <a:pt x="12061" y="1806627"/>
                    </a:lnTo>
                    <a:lnTo>
                      <a:pt x="8887" y="1797423"/>
                    </a:lnTo>
                    <a:lnTo>
                      <a:pt x="6348" y="1787902"/>
                    </a:lnTo>
                    <a:lnTo>
                      <a:pt x="4126" y="1778063"/>
                    </a:lnTo>
                    <a:lnTo>
                      <a:pt x="2222" y="1768860"/>
                    </a:lnTo>
                    <a:lnTo>
                      <a:pt x="1270" y="1758704"/>
                    </a:lnTo>
                    <a:lnTo>
                      <a:pt x="318" y="1748865"/>
                    </a:lnTo>
                    <a:lnTo>
                      <a:pt x="0" y="1738391"/>
                    </a:lnTo>
                    <a:lnTo>
                      <a:pt x="0" y="517448"/>
                    </a:lnTo>
                    <a:lnTo>
                      <a:pt x="318" y="507292"/>
                    </a:lnTo>
                    <a:lnTo>
                      <a:pt x="1270" y="497453"/>
                    </a:lnTo>
                    <a:lnTo>
                      <a:pt x="2222" y="487297"/>
                    </a:lnTo>
                    <a:lnTo>
                      <a:pt x="4126" y="477776"/>
                    </a:lnTo>
                    <a:lnTo>
                      <a:pt x="6348" y="467937"/>
                    </a:lnTo>
                    <a:lnTo>
                      <a:pt x="8887" y="458416"/>
                    </a:lnTo>
                    <a:lnTo>
                      <a:pt x="12061" y="449212"/>
                    </a:lnTo>
                    <a:lnTo>
                      <a:pt x="15870" y="440008"/>
                    </a:lnTo>
                    <a:lnTo>
                      <a:pt x="19679" y="431439"/>
                    </a:lnTo>
                    <a:lnTo>
                      <a:pt x="24122" y="423187"/>
                    </a:lnTo>
                    <a:lnTo>
                      <a:pt x="28883" y="414618"/>
                    </a:lnTo>
                    <a:lnTo>
                      <a:pt x="33962" y="406684"/>
                    </a:lnTo>
                    <a:lnTo>
                      <a:pt x="39357" y="399067"/>
                    </a:lnTo>
                    <a:lnTo>
                      <a:pt x="45388" y="391450"/>
                    </a:lnTo>
                    <a:lnTo>
                      <a:pt x="51418" y="384150"/>
                    </a:lnTo>
                    <a:lnTo>
                      <a:pt x="58084" y="377168"/>
                    </a:lnTo>
                    <a:lnTo>
                      <a:pt x="65067" y="370503"/>
                    </a:lnTo>
                    <a:lnTo>
                      <a:pt x="72049" y="364473"/>
                    </a:lnTo>
                    <a:lnTo>
                      <a:pt x="79984" y="358443"/>
                    </a:lnTo>
                    <a:lnTo>
                      <a:pt x="87602" y="353047"/>
                    </a:lnTo>
                    <a:lnTo>
                      <a:pt x="95537" y="347969"/>
                    </a:lnTo>
                    <a:lnTo>
                      <a:pt x="103789" y="343209"/>
                    </a:lnTo>
                    <a:lnTo>
                      <a:pt x="112359" y="338766"/>
                    </a:lnTo>
                    <a:lnTo>
                      <a:pt x="121246" y="334957"/>
                    </a:lnTo>
                    <a:lnTo>
                      <a:pt x="130133" y="331149"/>
                    </a:lnTo>
                    <a:lnTo>
                      <a:pt x="139655" y="328292"/>
                    </a:lnTo>
                    <a:lnTo>
                      <a:pt x="148859" y="325436"/>
                    </a:lnTo>
                    <a:lnTo>
                      <a:pt x="158699" y="323214"/>
                    </a:lnTo>
                    <a:lnTo>
                      <a:pt x="168538" y="321310"/>
                    </a:lnTo>
                    <a:lnTo>
                      <a:pt x="178377" y="320358"/>
                    </a:lnTo>
                    <a:lnTo>
                      <a:pt x="188216" y="319723"/>
                    </a:lnTo>
                    <a:lnTo>
                      <a:pt x="198373" y="319088"/>
                    </a:lnTo>
                    <a:close/>
                    <a:moveTo>
                      <a:pt x="2076641" y="106363"/>
                    </a:moveTo>
                    <a:lnTo>
                      <a:pt x="2082030" y="106363"/>
                    </a:lnTo>
                    <a:lnTo>
                      <a:pt x="2087102" y="106363"/>
                    </a:lnTo>
                    <a:lnTo>
                      <a:pt x="2092174" y="106679"/>
                    </a:lnTo>
                    <a:lnTo>
                      <a:pt x="2097246" y="107313"/>
                    </a:lnTo>
                    <a:lnTo>
                      <a:pt x="2102318" y="108263"/>
                    </a:lnTo>
                    <a:lnTo>
                      <a:pt x="2107390" y="109213"/>
                    </a:lnTo>
                    <a:lnTo>
                      <a:pt x="2112145" y="110797"/>
                    </a:lnTo>
                    <a:lnTo>
                      <a:pt x="2117217" y="112064"/>
                    </a:lnTo>
                    <a:lnTo>
                      <a:pt x="2121972" y="113965"/>
                    </a:lnTo>
                    <a:lnTo>
                      <a:pt x="2126727" y="116182"/>
                    </a:lnTo>
                    <a:lnTo>
                      <a:pt x="2131482" y="118399"/>
                    </a:lnTo>
                    <a:lnTo>
                      <a:pt x="2136237" y="120933"/>
                    </a:lnTo>
                    <a:lnTo>
                      <a:pt x="2140358" y="123784"/>
                    </a:lnTo>
                    <a:lnTo>
                      <a:pt x="2144796" y="126634"/>
                    </a:lnTo>
                    <a:lnTo>
                      <a:pt x="2148916" y="130119"/>
                    </a:lnTo>
                    <a:lnTo>
                      <a:pt x="2153354" y="133603"/>
                    </a:lnTo>
                    <a:lnTo>
                      <a:pt x="2157158" y="137087"/>
                    </a:lnTo>
                    <a:lnTo>
                      <a:pt x="2166351" y="146589"/>
                    </a:lnTo>
                    <a:lnTo>
                      <a:pt x="2169838" y="150707"/>
                    </a:lnTo>
                    <a:lnTo>
                      <a:pt x="2173642" y="154825"/>
                    </a:lnTo>
                    <a:lnTo>
                      <a:pt x="2176812" y="158626"/>
                    </a:lnTo>
                    <a:lnTo>
                      <a:pt x="2179665" y="163060"/>
                    </a:lnTo>
                    <a:lnTo>
                      <a:pt x="2182835" y="167811"/>
                    </a:lnTo>
                    <a:lnTo>
                      <a:pt x="2185371" y="172246"/>
                    </a:lnTo>
                    <a:lnTo>
                      <a:pt x="2187273" y="176997"/>
                    </a:lnTo>
                    <a:lnTo>
                      <a:pt x="2189492" y="181748"/>
                    </a:lnTo>
                    <a:lnTo>
                      <a:pt x="2191394" y="186183"/>
                    </a:lnTo>
                    <a:lnTo>
                      <a:pt x="2192979" y="191567"/>
                    </a:lnTo>
                    <a:lnTo>
                      <a:pt x="2194247" y="196002"/>
                    </a:lnTo>
                    <a:lnTo>
                      <a:pt x="2195515" y="201387"/>
                    </a:lnTo>
                    <a:lnTo>
                      <a:pt x="2196149" y="206454"/>
                    </a:lnTo>
                    <a:lnTo>
                      <a:pt x="2196783" y="211522"/>
                    </a:lnTo>
                    <a:lnTo>
                      <a:pt x="2197100" y="216590"/>
                    </a:lnTo>
                    <a:lnTo>
                      <a:pt x="2197100" y="221658"/>
                    </a:lnTo>
                    <a:lnTo>
                      <a:pt x="2197100" y="226726"/>
                    </a:lnTo>
                    <a:lnTo>
                      <a:pt x="2196783" y="231794"/>
                    </a:lnTo>
                    <a:lnTo>
                      <a:pt x="2196149" y="236862"/>
                    </a:lnTo>
                    <a:lnTo>
                      <a:pt x="2195515" y="241613"/>
                    </a:lnTo>
                    <a:lnTo>
                      <a:pt x="2194247" y="246681"/>
                    </a:lnTo>
                    <a:lnTo>
                      <a:pt x="2192979" y="251749"/>
                    </a:lnTo>
                    <a:lnTo>
                      <a:pt x="2191394" y="256500"/>
                    </a:lnTo>
                    <a:lnTo>
                      <a:pt x="2189492" y="261251"/>
                    </a:lnTo>
                    <a:lnTo>
                      <a:pt x="2187273" y="266319"/>
                    </a:lnTo>
                    <a:lnTo>
                      <a:pt x="2185371" y="270754"/>
                    </a:lnTo>
                    <a:lnTo>
                      <a:pt x="2182835" y="275505"/>
                    </a:lnTo>
                    <a:lnTo>
                      <a:pt x="2179665" y="279623"/>
                    </a:lnTo>
                    <a:lnTo>
                      <a:pt x="2176812" y="284057"/>
                    </a:lnTo>
                    <a:lnTo>
                      <a:pt x="2173642" y="288492"/>
                    </a:lnTo>
                    <a:lnTo>
                      <a:pt x="2169838" y="292609"/>
                    </a:lnTo>
                    <a:lnTo>
                      <a:pt x="2166351" y="296410"/>
                    </a:lnTo>
                    <a:lnTo>
                      <a:pt x="1970764" y="491843"/>
                    </a:lnTo>
                    <a:lnTo>
                      <a:pt x="1967277" y="495010"/>
                    </a:lnTo>
                    <a:lnTo>
                      <a:pt x="1963473" y="498178"/>
                    </a:lnTo>
                    <a:lnTo>
                      <a:pt x="1959986" y="500712"/>
                    </a:lnTo>
                    <a:lnTo>
                      <a:pt x="1956816" y="502612"/>
                    </a:lnTo>
                    <a:lnTo>
                      <a:pt x="1953329" y="504513"/>
                    </a:lnTo>
                    <a:lnTo>
                      <a:pt x="1950476" y="505463"/>
                    </a:lnTo>
                    <a:lnTo>
                      <a:pt x="1947623" y="505780"/>
                    </a:lnTo>
                    <a:lnTo>
                      <a:pt x="1944771" y="506413"/>
                    </a:lnTo>
                    <a:lnTo>
                      <a:pt x="1941918" y="505780"/>
                    </a:lnTo>
                    <a:lnTo>
                      <a:pt x="1939382" y="505463"/>
                    </a:lnTo>
                    <a:lnTo>
                      <a:pt x="1936846" y="504513"/>
                    </a:lnTo>
                    <a:lnTo>
                      <a:pt x="1933993" y="502929"/>
                    </a:lnTo>
                    <a:lnTo>
                      <a:pt x="1931457" y="501662"/>
                    </a:lnTo>
                    <a:lnTo>
                      <a:pt x="1928921" y="499445"/>
                    </a:lnTo>
                    <a:lnTo>
                      <a:pt x="1924166" y="494694"/>
                    </a:lnTo>
                    <a:lnTo>
                      <a:pt x="1919094" y="489309"/>
                    </a:lnTo>
                    <a:lnTo>
                      <a:pt x="1914022" y="482657"/>
                    </a:lnTo>
                    <a:lnTo>
                      <a:pt x="1903561" y="467770"/>
                    </a:lnTo>
                    <a:lnTo>
                      <a:pt x="1897855" y="459852"/>
                    </a:lnTo>
                    <a:lnTo>
                      <a:pt x="1891515" y="451616"/>
                    </a:lnTo>
                    <a:lnTo>
                      <a:pt x="1884541" y="443698"/>
                    </a:lnTo>
                    <a:lnTo>
                      <a:pt x="1877250" y="435779"/>
                    </a:lnTo>
                    <a:lnTo>
                      <a:pt x="1868057" y="426277"/>
                    </a:lnTo>
                    <a:lnTo>
                      <a:pt x="1859815" y="418991"/>
                    </a:lnTo>
                    <a:lnTo>
                      <a:pt x="1851890" y="412023"/>
                    </a:lnTo>
                    <a:lnTo>
                      <a:pt x="1843966" y="406005"/>
                    </a:lnTo>
                    <a:lnTo>
                      <a:pt x="1836041" y="399987"/>
                    </a:lnTo>
                    <a:lnTo>
                      <a:pt x="1820825" y="389217"/>
                    </a:lnTo>
                    <a:lnTo>
                      <a:pt x="1814485" y="384466"/>
                    </a:lnTo>
                    <a:lnTo>
                      <a:pt x="1808462" y="379398"/>
                    </a:lnTo>
                    <a:lnTo>
                      <a:pt x="1804024" y="374647"/>
                    </a:lnTo>
                    <a:lnTo>
                      <a:pt x="1802122" y="372113"/>
                    </a:lnTo>
                    <a:lnTo>
                      <a:pt x="1800220" y="369579"/>
                    </a:lnTo>
                    <a:lnTo>
                      <a:pt x="1798635" y="367045"/>
                    </a:lnTo>
                    <a:lnTo>
                      <a:pt x="1798001" y="364511"/>
                    </a:lnTo>
                    <a:lnTo>
                      <a:pt x="1797367" y="361660"/>
                    </a:lnTo>
                    <a:lnTo>
                      <a:pt x="1797050" y="359126"/>
                    </a:lnTo>
                    <a:lnTo>
                      <a:pt x="1797367" y="355959"/>
                    </a:lnTo>
                    <a:lnTo>
                      <a:pt x="1797684" y="353108"/>
                    </a:lnTo>
                    <a:lnTo>
                      <a:pt x="1798635" y="349941"/>
                    </a:lnTo>
                    <a:lnTo>
                      <a:pt x="1800220" y="346773"/>
                    </a:lnTo>
                    <a:lnTo>
                      <a:pt x="1802439" y="343289"/>
                    </a:lnTo>
                    <a:lnTo>
                      <a:pt x="1804975" y="340122"/>
                    </a:lnTo>
                    <a:lnTo>
                      <a:pt x="1807828" y="336637"/>
                    </a:lnTo>
                    <a:lnTo>
                      <a:pt x="1811632" y="332520"/>
                    </a:lnTo>
                    <a:lnTo>
                      <a:pt x="2006902" y="137087"/>
                    </a:lnTo>
                    <a:lnTo>
                      <a:pt x="2011023" y="133603"/>
                    </a:lnTo>
                    <a:lnTo>
                      <a:pt x="2014827" y="130119"/>
                    </a:lnTo>
                    <a:lnTo>
                      <a:pt x="2019265" y="126634"/>
                    </a:lnTo>
                    <a:lnTo>
                      <a:pt x="2023703" y="123784"/>
                    </a:lnTo>
                    <a:lnTo>
                      <a:pt x="2028141" y="120933"/>
                    </a:lnTo>
                    <a:lnTo>
                      <a:pt x="2032896" y="118399"/>
                    </a:lnTo>
                    <a:lnTo>
                      <a:pt x="2037017" y="116182"/>
                    </a:lnTo>
                    <a:lnTo>
                      <a:pt x="2041772" y="113965"/>
                    </a:lnTo>
                    <a:lnTo>
                      <a:pt x="2046843" y="112064"/>
                    </a:lnTo>
                    <a:lnTo>
                      <a:pt x="2051598" y="110797"/>
                    </a:lnTo>
                    <a:lnTo>
                      <a:pt x="2056670" y="109213"/>
                    </a:lnTo>
                    <a:lnTo>
                      <a:pt x="2061425" y="108263"/>
                    </a:lnTo>
                    <a:lnTo>
                      <a:pt x="2066497" y="107313"/>
                    </a:lnTo>
                    <a:lnTo>
                      <a:pt x="2071569" y="106679"/>
                    </a:lnTo>
                    <a:lnTo>
                      <a:pt x="2076641" y="106363"/>
                    </a:lnTo>
                    <a:close/>
                    <a:moveTo>
                      <a:pt x="2213628" y="19050"/>
                    </a:moveTo>
                    <a:lnTo>
                      <a:pt x="2219371" y="19369"/>
                    </a:lnTo>
                    <a:lnTo>
                      <a:pt x="2225751" y="20007"/>
                    </a:lnTo>
                    <a:lnTo>
                      <a:pt x="2231493" y="21602"/>
                    </a:lnTo>
                    <a:lnTo>
                      <a:pt x="2237236" y="23516"/>
                    </a:lnTo>
                    <a:lnTo>
                      <a:pt x="2242978" y="26387"/>
                    </a:lnTo>
                    <a:lnTo>
                      <a:pt x="2248401" y="29258"/>
                    </a:lnTo>
                    <a:lnTo>
                      <a:pt x="2253506" y="33087"/>
                    </a:lnTo>
                    <a:lnTo>
                      <a:pt x="2258291" y="37234"/>
                    </a:lnTo>
                    <a:lnTo>
                      <a:pt x="2262757" y="42019"/>
                    </a:lnTo>
                    <a:lnTo>
                      <a:pt x="2266266" y="47123"/>
                    </a:lnTo>
                    <a:lnTo>
                      <a:pt x="2269457" y="52547"/>
                    </a:lnTo>
                    <a:lnTo>
                      <a:pt x="2272009" y="58608"/>
                    </a:lnTo>
                    <a:lnTo>
                      <a:pt x="2273923" y="64350"/>
                    </a:lnTo>
                    <a:lnTo>
                      <a:pt x="2275518" y="70412"/>
                    </a:lnTo>
                    <a:lnTo>
                      <a:pt x="2276475" y="76154"/>
                    </a:lnTo>
                    <a:lnTo>
                      <a:pt x="2276475" y="82216"/>
                    </a:lnTo>
                    <a:lnTo>
                      <a:pt x="2276475" y="88277"/>
                    </a:lnTo>
                    <a:lnTo>
                      <a:pt x="2275518" y="94338"/>
                    </a:lnTo>
                    <a:lnTo>
                      <a:pt x="2273923" y="100400"/>
                    </a:lnTo>
                    <a:lnTo>
                      <a:pt x="2272009" y="106142"/>
                    </a:lnTo>
                    <a:lnTo>
                      <a:pt x="2269457" y="111565"/>
                    </a:lnTo>
                    <a:lnTo>
                      <a:pt x="2266266" y="117308"/>
                    </a:lnTo>
                    <a:lnTo>
                      <a:pt x="2262757" y="122412"/>
                    </a:lnTo>
                    <a:lnTo>
                      <a:pt x="2258291" y="126878"/>
                    </a:lnTo>
                    <a:lnTo>
                      <a:pt x="2241064" y="144105"/>
                    </a:lnTo>
                    <a:lnTo>
                      <a:pt x="2236598" y="148253"/>
                    </a:lnTo>
                    <a:lnTo>
                      <a:pt x="2232769" y="150805"/>
                    </a:lnTo>
                    <a:lnTo>
                      <a:pt x="2230855" y="151443"/>
                    </a:lnTo>
                    <a:lnTo>
                      <a:pt x="2228941" y="152400"/>
                    </a:lnTo>
                    <a:lnTo>
                      <a:pt x="2227346" y="152400"/>
                    </a:lnTo>
                    <a:lnTo>
                      <a:pt x="2225751" y="152400"/>
                    </a:lnTo>
                    <a:lnTo>
                      <a:pt x="2224156" y="152081"/>
                    </a:lnTo>
                    <a:lnTo>
                      <a:pt x="2222880" y="151443"/>
                    </a:lnTo>
                    <a:lnTo>
                      <a:pt x="2220009" y="149848"/>
                    </a:lnTo>
                    <a:lnTo>
                      <a:pt x="2217456" y="147295"/>
                    </a:lnTo>
                    <a:lnTo>
                      <a:pt x="2214904" y="143786"/>
                    </a:lnTo>
                    <a:lnTo>
                      <a:pt x="2212352" y="140277"/>
                    </a:lnTo>
                    <a:lnTo>
                      <a:pt x="2209800" y="135811"/>
                    </a:lnTo>
                    <a:lnTo>
                      <a:pt x="2204058" y="126240"/>
                    </a:lnTo>
                    <a:lnTo>
                      <a:pt x="2201186" y="121455"/>
                    </a:lnTo>
                    <a:lnTo>
                      <a:pt x="2197358" y="116351"/>
                    </a:lnTo>
                    <a:lnTo>
                      <a:pt x="2193530" y="111246"/>
                    </a:lnTo>
                    <a:lnTo>
                      <a:pt x="2189064" y="106461"/>
                    </a:lnTo>
                    <a:lnTo>
                      <a:pt x="2184278" y="101995"/>
                    </a:lnTo>
                    <a:lnTo>
                      <a:pt x="2179493" y="98167"/>
                    </a:lnTo>
                    <a:lnTo>
                      <a:pt x="2174389" y="94657"/>
                    </a:lnTo>
                    <a:lnTo>
                      <a:pt x="2169285" y="91467"/>
                    </a:lnTo>
                    <a:lnTo>
                      <a:pt x="2159714" y="85725"/>
                    </a:lnTo>
                    <a:lnTo>
                      <a:pt x="2155248" y="83173"/>
                    </a:lnTo>
                    <a:lnTo>
                      <a:pt x="2151739" y="80620"/>
                    </a:lnTo>
                    <a:lnTo>
                      <a:pt x="2148229" y="78068"/>
                    </a:lnTo>
                    <a:lnTo>
                      <a:pt x="2145677" y="75516"/>
                    </a:lnTo>
                    <a:lnTo>
                      <a:pt x="2144082" y="72964"/>
                    </a:lnTo>
                    <a:lnTo>
                      <a:pt x="2143763" y="71369"/>
                    </a:lnTo>
                    <a:lnTo>
                      <a:pt x="2143125" y="69774"/>
                    </a:lnTo>
                    <a:lnTo>
                      <a:pt x="2143125" y="68179"/>
                    </a:lnTo>
                    <a:lnTo>
                      <a:pt x="2143763" y="66584"/>
                    </a:lnTo>
                    <a:lnTo>
                      <a:pt x="2144082" y="64669"/>
                    </a:lnTo>
                    <a:lnTo>
                      <a:pt x="2144720" y="63074"/>
                    </a:lnTo>
                    <a:lnTo>
                      <a:pt x="2147591" y="59246"/>
                    </a:lnTo>
                    <a:lnTo>
                      <a:pt x="2151419" y="54780"/>
                    </a:lnTo>
                    <a:lnTo>
                      <a:pt x="2168647" y="37234"/>
                    </a:lnTo>
                    <a:lnTo>
                      <a:pt x="2173751" y="33087"/>
                    </a:lnTo>
                    <a:lnTo>
                      <a:pt x="2178855" y="29258"/>
                    </a:lnTo>
                    <a:lnTo>
                      <a:pt x="2183959" y="26387"/>
                    </a:lnTo>
                    <a:lnTo>
                      <a:pt x="2189702" y="23516"/>
                    </a:lnTo>
                    <a:lnTo>
                      <a:pt x="2195125" y="21602"/>
                    </a:lnTo>
                    <a:lnTo>
                      <a:pt x="2201506" y="20007"/>
                    </a:lnTo>
                    <a:lnTo>
                      <a:pt x="2207248" y="19369"/>
                    </a:lnTo>
                    <a:lnTo>
                      <a:pt x="2213628" y="19050"/>
                    </a:lnTo>
                    <a:close/>
                    <a:moveTo>
                      <a:pt x="1985550" y="0"/>
                    </a:moveTo>
                    <a:lnTo>
                      <a:pt x="1989686" y="0"/>
                    </a:lnTo>
                    <a:lnTo>
                      <a:pt x="1993822" y="0"/>
                    </a:lnTo>
                    <a:lnTo>
                      <a:pt x="1997640" y="634"/>
                    </a:lnTo>
                    <a:lnTo>
                      <a:pt x="2001776" y="1903"/>
                    </a:lnTo>
                    <a:lnTo>
                      <a:pt x="2005594" y="2855"/>
                    </a:lnTo>
                    <a:lnTo>
                      <a:pt x="2009411" y="4759"/>
                    </a:lnTo>
                    <a:lnTo>
                      <a:pt x="2012911" y="6980"/>
                    </a:lnTo>
                    <a:lnTo>
                      <a:pt x="2016411" y="9518"/>
                    </a:lnTo>
                    <a:lnTo>
                      <a:pt x="2019592" y="12374"/>
                    </a:lnTo>
                    <a:lnTo>
                      <a:pt x="2022456" y="15229"/>
                    </a:lnTo>
                    <a:lnTo>
                      <a:pt x="2025001" y="19037"/>
                    </a:lnTo>
                    <a:lnTo>
                      <a:pt x="2026910" y="22210"/>
                    </a:lnTo>
                    <a:lnTo>
                      <a:pt x="2028819" y="26334"/>
                    </a:lnTo>
                    <a:lnTo>
                      <a:pt x="2030091" y="29824"/>
                    </a:lnTo>
                    <a:lnTo>
                      <a:pt x="2031364" y="33949"/>
                    </a:lnTo>
                    <a:lnTo>
                      <a:pt x="2031682" y="37757"/>
                    </a:lnTo>
                    <a:lnTo>
                      <a:pt x="2032000" y="41881"/>
                    </a:lnTo>
                    <a:lnTo>
                      <a:pt x="2031682" y="46006"/>
                    </a:lnTo>
                    <a:lnTo>
                      <a:pt x="2031046" y="49813"/>
                    </a:lnTo>
                    <a:lnTo>
                      <a:pt x="2030091" y="53938"/>
                    </a:lnTo>
                    <a:lnTo>
                      <a:pt x="2028819" y="57745"/>
                    </a:lnTo>
                    <a:lnTo>
                      <a:pt x="2026910" y="61553"/>
                    </a:lnTo>
                    <a:lnTo>
                      <a:pt x="2025001" y="65043"/>
                    </a:lnTo>
                    <a:lnTo>
                      <a:pt x="2022456" y="68533"/>
                    </a:lnTo>
                    <a:lnTo>
                      <a:pt x="2019592" y="71706"/>
                    </a:lnTo>
                    <a:lnTo>
                      <a:pt x="1637177" y="453081"/>
                    </a:lnTo>
                    <a:lnTo>
                      <a:pt x="1633995" y="455937"/>
                    </a:lnTo>
                    <a:lnTo>
                      <a:pt x="1630814" y="458158"/>
                    </a:lnTo>
                    <a:lnTo>
                      <a:pt x="1626996" y="460379"/>
                    </a:lnTo>
                    <a:lnTo>
                      <a:pt x="1623496" y="462283"/>
                    </a:lnTo>
                    <a:lnTo>
                      <a:pt x="1619360" y="463552"/>
                    </a:lnTo>
                    <a:lnTo>
                      <a:pt x="1615224" y="464186"/>
                    </a:lnTo>
                    <a:lnTo>
                      <a:pt x="1611407" y="465138"/>
                    </a:lnTo>
                    <a:lnTo>
                      <a:pt x="1607271" y="465138"/>
                    </a:lnTo>
                    <a:lnTo>
                      <a:pt x="1603135" y="465138"/>
                    </a:lnTo>
                    <a:lnTo>
                      <a:pt x="1599317" y="464186"/>
                    </a:lnTo>
                    <a:lnTo>
                      <a:pt x="1595181" y="463552"/>
                    </a:lnTo>
                    <a:lnTo>
                      <a:pt x="1591681" y="462283"/>
                    </a:lnTo>
                    <a:lnTo>
                      <a:pt x="1587864" y="460379"/>
                    </a:lnTo>
                    <a:lnTo>
                      <a:pt x="1584364" y="458158"/>
                    </a:lnTo>
                    <a:lnTo>
                      <a:pt x="1580864" y="455937"/>
                    </a:lnTo>
                    <a:lnTo>
                      <a:pt x="1577683" y="453081"/>
                    </a:lnTo>
                    <a:lnTo>
                      <a:pt x="1574819" y="449591"/>
                    </a:lnTo>
                    <a:lnTo>
                      <a:pt x="1572274" y="446418"/>
                    </a:lnTo>
                    <a:lnTo>
                      <a:pt x="1570047" y="442928"/>
                    </a:lnTo>
                    <a:lnTo>
                      <a:pt x="1568138" y="439121"/>
                    </a:lnTo>
                    <a:lnTo>
                      <a:pt x="1567184" y="435314"/>
                    </a:lnTo>
                    <a:lnTo>
                      <a:pt x="1565911" y="431189"/>
                    </a:lnTo>
                    <a:lnTo>
                      <a:pt x="1565275" y="427381"/>
                    </a:lnTo>
                    <a:lnTo>
                      <a:pt x="1565275" y="423257"/>
                    </a:lnTo>
                    <a:lnTo>
                      <a:pt x="1565275" y="419132"/>
                    </a:lnTo>
                    <a:lnTo>
                      <a:pt x="1565911" y="415007"/>
                    </a:lnTo>
                    <a:lnTo>
                      <a:pt x="1567184" y="411517"/>
                    </a:lnTo>
                    <a:lnTo>
                      <a:pt x="1568138" y="407393"/>
                    </a:lnTo>
                    <a:lnTo>
                      <a:pt x="1570047" y="403902"/>
                    </a:lnTo>
                    <a:lnTo>
                      <a:pt x="1572274" y="400095"/>
                    </a:lnTo>
                    <a:lnTo>
                      <a:pt x="1574819" y="396922"/>
                    </a:lnTo>
                    <a:lnTo>
                      <a:pt x="1577683" y="393749"/>
                    </a:lnTo>
                    <a:lnTo>
                      <a:pt x="1960098" y="12374"/>
                    </a:lnTo>
                    <a:lnTo>
                      <a:pt x="1962962" y="9518"/>
                    </a:lnTo>
                    <a:lnTo>
                      <a:pt x="1966779" y="6980"/>
                    </a:lnTo>
                    <a:lnTo>
                      <a:pt x="1970279" y="4759"/>
                    </a:lnTo>
                    <a:lnTo>
                      <a:pt x="1974097" y="2855"/>
                    </a:lnTo>
                    <a:lnTo>
                      <a:pt x="1977596" y="1903"/>
                    </a:lnTo>
                    <a:lnTo>
                      <a:pt x="1981732" y="634"/>
                    </a:lnTo>
                    <a:lnTo>
                      <a:pt x="198555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36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520154" y="5062184"/>
              <a:ext cx="350724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4.5  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本章小结</a:t>
              </a:r>
              <a:endPara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27100" y="1114100"/>
            <a:ext cx="2378140" cy="668910"/>
            <a:chOff x="927100" y="1197990"/>
            <a:chExt cx="2378140" cy="668910"/>
          </a:xfrm>
        </p:grpSpPr>
        <p:sp>
          <p:nvSpPr>
            <p:cNvPr id="10" name="矩形 9"/>
            <p:cNvSpPr/>
            <p:nvPr/>
          </p:nvSpPr>
          <p:spPr>
            <a:xfrm>
              <a:off x="1472687" y="1197990"/>
              <a:ext cx="183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内容回顾</a:t>
              </a:r>
              <a:endParaRPr lang="zh-CN" altLang="en-US" sz="3200" b="1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11" name="组合 99"/>
            <p:cNvGrpSpPr/>
            <p:nvPr/>
          </p:nvGrpSpPr>
          <p:grpSpPr>
            <a:xfrm>
              <a:off x="927100" y="1214339"/>
              <a:ext cx="643729" cy="652561"/>
              <a:chOff x="5547069" y="765931"/>
              <a:chExt cx="1482696" cy="1322356"/>
            </a:xfrm>
          </p:grpSpPr>
          <p:grpSp>
            <p:nvGrpSpPr>
              <p:cNvPr id="12" name="组合 38"/>
              <p:cNvGrpSpPr/>
              <p:nvPr/>
            </p:nvGrpSpPr>
            <p:grpSpPr>
              <a:xfrm>
                <a:off x="5547069" y="765931"/>
                <a:ext cx="1482696" cy="1322356"/>
                <a:chOff x="3337529" y="1161598"/>
                <a:chExt cx="2138277" cy="1907040"/>
              </a:xfrm>
            </p:grpSpPr>
            <p:sp>
              <p:nvSpPr>
                <p:cNvPr id="16" name="任意多边形 15"/>
                <p:cNvSpPr/>
                <p:nvPr/>
              </p:nvSpPr>
              <p:spPr bwMode="auto">
                <a:xfrm rot="10800000">
                  <a:off x="3342359" y="1161598"/>
                  <a:ext cx="2123116" cy="1895135"/>
                </a:xfrm>
                <a:custGeom>
                  <a:avLst/>
                  <a:gdLst>
                    <a:gd name="connsiteX0" fmla="*/ 1795626 w 2791387"/>
                    <a:gd name="connsiteY0" fmla="*/ 2117139 h 2491648"/>
                    <a:gd name="connsiteX1" fmla="*/ 1950063 w 2791387"/>
                    <a:gd name="connsiteY1" fmla="*/ 2028434 h 2491648"/>
                    <a:gd name="connsiteX2" fmla="*/ 2350454 w 2791387"/>
                    <a:gd name="connsiteY2" fmla="*/ 1334530 h 2491648"/>
                    <a:gd name="connsiteX3" fmla="*/ 2350454 w 2791387"/>
                    <a:gd name="connsiteY3" fmla="*/ 1157119 h 2491648"/>
                    <a:gd name="connsiteX4" fmla="*/ 1950063 w 2791387"/>
                    <a:gd name="connsiteY4" fmla="*/ 463215 h 2491648"/>
                    <a:gd name="connsiteX5" fmla="*/ 1795626 w 2791387"/>
                    <a:gd name="connsiteY5" fmla="*/ 374509 h 2491648"/>
                    <a:gd name="connsiteX6" fmla="*/ 994844 w 2791387"/>
                    <a:gd name="connsiteY6" fmla="*/ 374509 h 2491648"/>
                    <a:gd name="connsiteX7" fmla="*/ 840408 w 2791387"/>
                    <a:gd name="connsiteY7" fmla="*/ 463215 h 2491648"/>
                    <a:gd name="connsiteX8" fmla="*/ 440017 w 2791387"/>
                    <a:gd name="connsiteY8" fmla="*/ 1157119 h 2491648"/>
                    <a:gd name="connsiteX9" fmla="*/ 440017 w 2791387"/>
                    <a:gd name="connsiteY9" fmla="*/ 1334530 h 2491648"/>
                    <a:gd name="connsiteX10" fmla="*/ 840408 w 2791387"/>
                    <a:gd name="connsiteY10" fmla="*/ 2028434 h 2491648"/>
                    <a:gd name="connsiteX11" fmla="*/ 994844 w 2791387"/>
                    <a:gd name="connsiteY11" fmla="*/ 2117139 h 2491648"/>
                    <a:gd name="connsiteX12" fmla="*/ 1967414 w 2791387"/>
                    <a:gd name="connsiteY12" fmla="*/ 2491648 h 2491648"/>
                    <a:gd name="connsiteX13" fmla="*/ 822440 w 2791387"/>
                    <a:gd name="connsiteY13" fmla="*/ 2491648 h 2491648"/>
                    <a:gd name="connsiteX14" fmla="*/ 601623 w 2791387"/>
                    <a:gd name="connsiteY14" fmla="*/ 2364815 h 2491648"/>
                    <a:gd name="connsiteX15" fmla="*/ 29136 w 2791387"/>
                    <a:gd name="connsiteY15" fmla="*/ 1372657 h 2491648"/>
                    <a:gd name="connsiteX16" fmla="*/ 29136 w 2791387"/>
                    <a:gd name="connsiteY16" fmla="*/ 1118992 h 2491648"/>
                    <a:gd name="connsiteX17" fmla="*/ 601623 w 2791387"/>
                    <a:gd name="connsiteY17" fmla="*/ 126833 h 2491648"/>
                    <a:gd name="connsiteX18" fmla="*/ 822440 w 2791387"/>
                    <a:gd name="connsiteY18" fmla="*/ 0 h 2491648"/>
                    <a:gd name="connsiteX19" fmla="*/ 1967414 w 2791387"/>
                    <a:gd name="connsiteY19" fmla="*/ 0 h 2491648"/>
                    <a:gd name="connsiteX20" fmla="*/ 2188231 w 2791387"/>
                    <a:gd name="connsiteY20" fmla="*/ 126833 h 2491648"/>
                    <a:gd name="connsiteX21" fmla="*/ 2760718 w 2791387"/>
                    <a:gd name="connsiteY21" fmla="*/ 1118992 h 2491648"/>
                    <a:gd name="connsiteX22" fmla="*/ 2760718 w 2791387"/>
                    <a:gd name="connsiteY22" fmla="*/ 1372657 h 2491648"/>
                    <a:gd name="connsiteX23" fmla="*/ 2188231 w 2791387"/>
                    <a:gd name="connsiteY23" fmla="*/ 2364815 h 2491648"/>
                    <a:gd name="connsiteX24" fmla="*/ 1967414 w 2791387"/>
                    <a:gd name="connsiteY24" fmla="*/ 2491648 h 2491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791387" h="2491648">
                      <a:moveTo>
                        <a:pt x="1795626" y="2117139"/>
                      </a:moveTo>
                      <a:cubicBezTo>
                        <a:pt x="1852825" y="2117139"/>
                        <a:pt x="1921463" y="2077079"/>
                        <a:pt x="1950063" y="2028434"/>
                      </a:cubicBezTo>
                      <a:cubicBezTo>
                        <a:pt x="1950063" y="2028434"/>
                        <a:pt x="1950063" y="2028434"/>
                        <a:pt x="2350454" y="1334530"/>
                      </a:cubicBezTo>
                      <a:cubicBezTo>
                        <a:pt x="2379053" y="1285885"/>
                        <a:pt x="2379053" y="1205764"/>
                        <a:pt x="2350454" y="1157119"/>
                      </a:cubicBezTo>
                      <a:cubicBezTo>
                        <a:pt x="2350454" y="1157119"/>
                        <a:pt x="2350454" y="1157119"/>
                        <a:pt x="1950063" y="463215"/>
                      </a:cubicBezTo>
                      <a:cubicBezTo>
                        <a:pt x="1921463" y="414570"/>
                        <a:pt x="1852825" y="374509"/>
                        <a:pt x="1795626" y="374509"/>
                      </a:cubicBezTo>
                      <a:cubicBezTo>
                        <a:pt x="1795626" y="374509"/>
                        <a:pt x="1795626" y="374509"/>
                        <a:pt x="994844" y="374509"/>
                      </a:cubicBezTo>
                      <a:cubicBezTo>
                        <a:pt x="939075" y="374509"/>
                        <a:pt x="869007" y="414570"/>
                        <a:pt x="840408" y="463215"/>
                      </a:cubicBezTo>
                      <a:cubicBezTo>
                        <a:pt x="840408" y="463215"/>
                        <a:pt x="840408" y="463215"/>
                        <a:pt x="440017" y="1157119"/>
                      </a:cubicBezTo>
                      <a:cubicBezTo>
                        <a:pt x="412847" y="1205764"/>
                        <a:pt x="412847" y="1285885"/>
                        <a:pt x="440017" y="1334530"/>
                      </a:cubicBezTo>
                      <a:cubicBezTo>
                        <a:pt x="440017" y="1334530"/>
                        <a:pt x="440017" y="1334530"/>
                        <a:pt x="840408" y="2028434"/>
                      </a:cubicBezTo>
                      <a:cubicBezTo>
                        <a:pt x="869007" y="2077079"/>
                        <a:pt x="939075" y="2117139"/>
                        <a:pt x="994844" y="2117139"/>
                      </a:cubicBezTo>
                      <a:close/>
                      <a:moveTo>
                        <a:pt x="1967414" y="2491648"/>
                      </a:moveTo>
                      <a:lnTo>
                        <a:pt x="822440" y="2491648"/>
                      </a:lnTo>
                      <a:cubicBezTo>
                        <a:pt x="742700" y="2491648"/>
                        <a:pt x="642515" y="2434369"/>
                        <a:pt x="601623" y="2364815"/>
                      </a:cubicBezTo>
                      <a:cubicBezTo>
                        <a:pt x="29136" y="1372657"/>
                        <a:pt x="29136" y="1372657"/>
                        <a:pt x="29136" y="1372657"/>
                      </a:cubicBezTo>
                      <a:cubicBezTo>
                        <a:pt x="-9712" y="1303103"/>
                        <a:pt x="-9712" y="1188545"/>
                        <a:pt x="29136" y="1118992"/>
                      </a:cubicBezTo>
                      <a:cubicBezTo>
                        <a:pt x="601623" y="126833"/>
                        <a:pt x="601623" y="126833"/>
                        <a:pt x="601623" y="126833"/>
                      </a:cubicBezTo>
                      <a:cubicBezTo>
                        <a:pt x="642515" y="57280"/>
                        <a:pt x="742700" y="0"/>
                        <a:pt x="822440" y="0"/>
                      </a:cubicBezTo>
                      <a:cubicBezTo>
                        <a:pt x="1967414" y="0"/>
                        <a:pt x="1967414" y="0"/>
                        <a:pt x="1967414" y="0"/>
                      </a:cubicBezTo>
                      <a:cubicBezTo>
                        <a:pt x="2049198" y="0"/>
                        <a:pt x="2147339" y="57280"/>
                        <a:pt x="2188231" y="126833"/>
                      </a:cubicBezTo>
                      <a:cubicBezTo>
                        <a:pt x="2760718" y="1118992"/>
                        <a:pt x="2760718" y="1118992"/>
                        <a:pt x="2760718" y="1118992"/>
                      </a:cubicBezTo>
                      <a:cubicBezTo>
                        <a:pt x="2801610" y="1188545"/>
                        <a:pt x="2801610" y="1303103"/>
                        <a:pt x="2760718" y="1372657"/>
                      </a:cubicBezTo>
                      <a:cubicBezTo>
                        <a:pt x="2188231" y="2364815"/>
                        <a:pt x="2188231" y="2364815"/>
                        <a:pt x="2188231" y="2364815"/>
                      </a:cubicBezTo>
                      <a:cubicBezTo>
                        <a:pt x="2147339" y="2434369"/>
                        <a:pt x="2049198" y="2491648"/>
                        <a:pt x="1967414" y="2491648"/>
                      </a:cubicBezTo>
                      <a:close/>
                    </a:path>
                  </a:pathLst>
                </a:custGeom>
                <a:solidFill>
                  <a:srgbClr val="00AF92"/>
                </a:solidFill>
                <a:ln w="19050">
                  <a:noFill/>
                </a:ln>
                <a:effectLst>
                  <a:innerShdw blurRad="63500" dist="63500" dir="27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10800000">
                  <a:off x="3337529" y="1173504"/>
                  <a:ext cx="2138277" cy="189513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0"/>
                  </a:schemeClr>
                </a:solidFill>
                <a:ln w="381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rgbClr val="B4B4B4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10800000">
                  <a:off x="3656172" y="1456206"/>
                  <a:ext cx="1495486" cy="1325435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0"/>
                  </a:schemeClr>
                </a:solidFill>
                <a:ln w="38100">
                  <a:gradFill flip="none" rotWithShape="1">
                    <a:gsLst>
                      <a:gs pos="100000">
                        <a:schemeClr val="bg1"/>
                      </a:gs>
                      <a:gs pos="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/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" name="Group 17"/>
              <p:cNvGrpSpPr>
                <a:grpSpLocks noChangeAspect="1"/>
              </p:cNvGrpSpPr>
              <p:nvPr/>
            </p:nvGrpSpPr>
            <p:grpSpPr bwMode="auto">
              <a:xfrm>
                <a:off x="6087464" y="1170184"/>
                <a:ext cx="457188" cy="490764"/>
                <a:chOff x="231" y="1205"/>
                <a:chExt cx="640" cy="687"/>
              </a:xfrm>
              <a:solidFill>
                <a:srgbClr val="00AF92"/>
              </a:solidFill>
            </p:grpSpPr>
            <p:sp>
              <p:nvSpPr>
                <p:cNvPr id="14" name="Freeform 18"/>
                <p:cNvSpPr/>
                <p:nvPr/>
              </p:nvSpPr>
              <p:spPr bwMode="auto">
                <a:xfrm>
                  <a:off x="231" y="1205"/>
                  <a:ext cx="499" cy="687"/>
                </a:xfrm>
                <a:custGeom>
                  <a:avLst/>
                  <a:gdLst>
                    <a:gd name="T0" fmla="*/ 442 w 499"/>
                    <a:gd name="T1" fmla="*/ 629 h 687"/>
                    <a:gd name="T2" fmla="*/ 57 w 499"/>
                    <a:gd name="T3" fmla="*/ 629 h 687"/>
                    <a:gd name="T4" fmla="*/ 57 w 499"/>
                    <a:gd name="T5" fmla="*/ 200 h 687"/>
                    <a:gd name="T6" fmla="*/ 200 w 499"/>
                    <a:gd name="T7" fmla="*/ 200 h 687"/>
                    <a:gd name="T8" fmla="*/ 200 w 499"/>
                    <a:gd name="T9" fmla="*/ 57 h 687"/>
                    <a:gd name="T10" fmla="*/ 442 w 499"/>
                    <a:gd name="T11" fmla="*/ 57 h 687"/>
                    <a:gd name="T12" fmla="*/ 442 w 499"/>
                    <a:gd name="T13" fmla="*/ 116 h 687"/>
                    <a:gd name="T14" fmla="*/ 494 w 499"/>
                    <a:gd name="T15" fmla="*/ 64 h 687"/>
                    <a:gd name="T16" fmla="*/ 499 w 499"/>
                    <a:gd name="T17" fmla="*/ 59 h 687"/>
                    <a:gd name="T18" fmla="*/ 499 w 499"/>
                    <a:gd name="T19" fmla="*/ 0 h 687"/>
                    <a:gd name="T20" fmla="*/ 143 w 499"/>
                    <a:gd name="T21" fmla="*/ 0 h 687"/>
                    <a:gd name="T22" fmla="*/ 143 w 499"/>
                    <a:gd name="T23" fmla="*/ 0 h 687"/>
                    <a:gd name="T24" fmla="*/ 0 w 499"/>
                    <a:gd name="T25" fmla="*/ 143 h 687"/>
                    <a:gd name="T26" fmla="*/ 0 w 499"/>
                    <a:gd name="T27" fmla="*/ 687 h 687"/>
                    <a:gd name="T28" fmla="*/ 499 w 499"/>
                    <a:gd name="T29" fmla="*/ 687 h 687"/>
                    <a:gd name="T30" fmla="*/ 499 w 499"/>
                    <a:gd name="T31" fmla="*/ 429 h 687"/>
                    <a:gd name="T32" fmla="*/ 442 w 499"/>
                    <a:gd name="T33" fmla="*/ 486 h 687"/>
                    <a:gd name="T34" fmla="*/ 442 w 499"/>
                    <a:gd name="T35" fmla="*/ 629 h 6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99" h="687">
                      <a:moveTo>
                        <a:pt x="442" y="629"/>
                      </a:moveTo>
                      <a:lnTo>
                        <a:pt x="57" y="629"/>
                      </a:lnTo>
                      <a:lnTo>
                        <a:pt x="57" y="200"/>
                      </a:lnTo>
                      <a:lnTo>
                        <a:pt x="200" y="200"/>
                      </a:lnTo>
                      <a:lnTo>
                        <a:pt x="200" y="57"/>
                      </a:lnTo>
                      <a:lnTo>
                        <a:pt x="442" y="57"/>
                      </a:lnTo>
                      <a:lnTo>
                        <a:pt x="442" y="116"/>
                      </a:lnTo>
                      <a:lnTo>
                        <a:pt x="494" y="64"/>
                      </a:lnTo>
                      <a:lnTo>
                        <a:pt x="499" y="59"/>
                      </a:lnTo>
                      <a:lnTo>
                        <a:pt x="499" y="0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0" y="143"/>
                      </a:lnTo>
                      <a:lnTo>
                        <a:pt x="0" y="687"/>
                      </a:lnTo>
                      <a:lnTo>
                        <a:pt x="499" y="687"/>
                      </a:lnTo>
                      <a:lnTo>
                        <a:pt x="499" y="429"/>
                      </a:lnTo>
                      <a:lnTo>
                        <a:pt x="442" y="486"/>
                      </a:lnTo>
                      <a:lnTo>
                        <a:pt x="442" y="6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Freeform 19"/>
                <p:cNvSpPr>
                  <a:spLocks noEditPoints="1"/>
                </p:cNvSpPr>
                <p:nvPr/>
              </p:nvSpPr>
              <p:spPr bwMode="auto">
                <a:xfrm>
                  <a:off x="436" y="1310"/>
                  <a:ext cx="435" cy="431"/>
                </a:xfrm>
                <a:custGeom>
                  <a:avLst/>
                  <a:gdLst>
                    <a:gd name="T0" fmla="*/ 50 w 435"/>
                    <a:gd name="T1" fmla="*/ 279 h 431"/>
                    <a:gd name="T2" fmla="*/ 50 w 435"/>
                    <a:gd name="T3" fmla="*/ 279 h 431"/>
                    <a:gd name="T4" fmla="*/ 50 w 435"/>
                    <a:gd name="T5" fmla="*/ 279 h 431"/>
                    <a:gd name="T6" fmla="*/ 50 w 435"/>
                    <a:gd name="T7" fmla="*/ 279 h 431"/>
                    <a:gd name="T8" fmla="*/ 0 w 435"/>
                    <a:gd name="T9" fmla="*/ 431 h 431"/>
                    <a:gd name="T10" fmla="*/ 155 w 435"/>
                    <a:gd name="T11" fmla="*/ 381 h 431"/>
                    <a:gd name="T12" fmla="*/ 155 w 435"/>
                    <a:gd name="T13" fmla="*/ 381 h 431"/>
                    <a:gd name="T14" fmla="*/ 155 w 435"/>
                    <a:gd name="T15" fmla="*/ 381 h 431"/>
                    <a:gd name="T16" fmla="*/ 155 w 435"/>
                    <a:gd name="T17" fmla="*/ 381 h 431"/>
                    <a:gd name="T18" fmla="*/ 435 w 435"/>
                    <a:gd name="T19" fmla="*/ 102 h 431"/>
                    <a:gd name="T20" fmla="*/ 330 w 435"/>
                    <a:gd name="T21" fmla="*/ 0 h 431"/>
                    <a:gd name="T22" fmla="*/ 50 w 435"/>
                    <a:gd name="T23" fmla="*/ 279 h 431"/>
                    <a:gd name="T24" fmla="*/ 50 w 435"/>
                    <a:gd name="T25" fmla="*/ 279 h 431"/>
                    <a:gd name="T26" fmla="*/ 141 w 435"/>
                    <a:gd name="T27" fmla="*/ 360 h 431"/>
                    <a:gd name="T28" fmla="*/ 38 w 435"/>
                    <a:gd name="T29" fmla="*/ 396 h 431"/>
                    <a:gd name="T30" fmla="*/ 72 w 435"/>
                    <a:gd name="T31" fmla="*/ 291 h 431"/>
                    <a:gd name="T32" fmla="*/ 141 w 435"/>
                    <a:gd name="T33" fmla="*/ 360 h 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35" h="431">
                      <a:moveTo>
                        <a:pt x="50" y="279"/>
                      </a:moveTo>
                      <a:lnTo>
                        <a:pt x="50" y="279"/>
                      </a:lnTo>
                      <a:lnTo>
                        <a:pt x="50" y="279"/>
                      </a:lnTo>
                      <a:lnTo>
                        <a:pt x="50" y="279"/>
                      </a:lnTo>
                      <a:lnTo>
                        <a:pt x="0" y="43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435" y="102"/>
                      </a:lnTo>
                      <a:lnTo>
                        <a:pt x="330" y="0"/>
                      </a:lnTo>
                      <a:lnTo>
                        <a:pt x="50" y="279"/>
                      </a:lnTo>
                      <a:lnTo>
                        <a:pt x="50" y="279"/>
                      </a:lnTo>
                      <a:close/>
                      <a:moveTo>
                        <a:pt x="141" y="360"/>
                      </a:moveTo>
                      <a:lnTo>
                        <a:pt x="38" y="396"/>
                      </a:lnTo>
                      <a:lnTo>
                        <a:pt x="72" y="291"/>
                      </a:lnTo>
                      <a:lnTo>
                        <a:pt x="141" y="3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29" name="组合 28"/>
          <p:cNvGrpSpPr/>
          <p:nvPr/>
        </p:nvGrpSpPr>
        <p:grpSpPr>
          <a:xfrm>
            <a:off x="1047914" y="4189105"/>
            <a:ext cx="1433167" cy="607216"/>
            <a:chOff x="1064237" y="3704725"/>
            <a:chExt cx="1433167" cy="607216"/>
          </a:xfrm>
        </p:grpSpPr>
        <p:sp>
          <p:nvSpPr>
            <p:cNvPr id="30" name="矩形 29"/>
            <p:cNvSpPr/>
            <p:nvPr/>
          </p:nvSpPr>
          <p:spPr>
            <a:xfrm>
              <a:off x="1488795" y="3704725"/>
              <a:ext cx="10086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思考</a:t>
              </a:r>
              <a:endParaRPr lang="zh-CN" altLang="en-US" sz="3200" b="1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31" name="图片 1"/>
            <p:cNvPicPr>
              <a:picLocks noChangeAspect="1" noChangeArrowheads="1"/>
            </p:cNvPicPr>
            <p:nvPr/>
          </p:nvPicPr>
          <p:blipFill>
            <a:blip r:embed="rId1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4237" y="3715332"/>
              <a:ext cx="513022" cy="596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" name="矩形 37"/>
          <p:cNvSpPr/>
          <p:nvPr/>
        </p:nvSpPr>
        <p:spPr>
          <a:xfrm>
            <a:off x="1547922" y="4887339"/>
            <a:ext cx="68103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链式存储结构与顺序存储结构的区别？</a:t>
            </a:r>
            <a:endParaRPr lang="en-US" altLang="zh-CN" sz="22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2472" y="1719298"/>
            <a:ext cx="603553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动态变量的相关概念</a:t>
            </a:r>
            <a:endParaRPr lang="zh-CN" altLang="en-US" sz="2200" dirty="0"/>
          </a:p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动态变量及其作用、定义、实现、静态变量 </a:t>
            </a:r>
            <a:endParaRPr lang="zh-CN" altLang="en-US" sz="2200" dirty="0"/>
          </a:p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链表结构及其描述</a:t>
            </a:r>
            <a:endParaRPr lang="zh-CN" altLang="en-US" sz="2200" dirty="0"/>
          </a:p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链栈结构的形式，</a:t>
            </a:r>
            <a:r>
              <a:rPr lang="en-US" altLang="zh-CN" sz="2200" dirty="0"/>
              <a:t>C++</a:t>
            </a:r>
            <a:r>
              <a:rPr lang="zh-CN" altLang="en-US" sz="2200" dirty="0"/>
              <a:t>的类描述，运算实现</a:t>
            </a:r>
            <a:endParaRPr lang="zh-CN" altLang="en-US" sz="2200" dirty="0"/>
          </a:p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链队列结构的形式，</a:t>
            </a:r>
            <a:r>
              <a:rPr lang="en-US" altLang="zh-CN" sz="2200" dirty="0"/>
              <a:t>C++</a:t>
            </a:r>
            <a:r>
              <a:rPr lang="zh-CN" altLang="en-US" sz="2200" dirty="0"/>
              <a:t>的类描述，运算实现</a:t>
            </a:r>
            <a:endParaRPr lang="zh-CN" altLang="en-US" sz="2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占位符 28674"/>
          <p:cNvSpPr>
            <a:spLocks noGrp="1" noChangeArrowheads="1"/>
          </p:cNvSpPr>
          <p:nvPr>
            <p:ph idx="1"/>
          </p:nvPr>
        </p:nvSpPr>
        <p:spPr>
          <a:xfrm>
            <a:off x="457200" y="1052736"/>
            <a:ext cx="8229600" cy="5040561"/>
          </a:xfrm>
        </p:spPr>
        <p:txBody>
          <a:bodyPr/>
          <a:lstStyle/>
          <a:p>
            <a:pPr marL="495300" indent="-495300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rgbClr val="FF0000"/>
                </a:solidFill>
              </a:rPr>
              <a:t>1.   </a:t>
            </a:r>
            <a:r>
              <a:rPr lang="zh-CN" altLang="en-US" sz="2600" b="1" dirty="0"/>
              <a:t>链栈和链队列的运算中设置析构函数的作用是什么？</a:t>
            </a:r>
            <a:endParaRPr lang="zh-CN" altLang="en-US" sz="2600" b="1" dirty="0"/>
          </a:p>
          <a:p>
            <a:pPr marL="495300" indent="-495300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rgbClr val="FF0000"/>
                </a:solidFill>
              </a:rPr>
              <a:t>2</a:t>
            </a:r>
            <a:r>
              <a:rPr lang="zh-CN" altLang="en-US" sz="2600" b="1" dirty="0">
                <a:solidFill>
                  <a:srgbClr val="FF0000"/>
                </a:solidFill>
              </a:rPr>
              <a:t>.   </a:t>
            </a:r>
            <a:r>
              <a:rPr lang="zh-CN" altLang="en-US" sz="2600" b="1" dirty="0"/>
              <a:t>如果采用带尾指针的单循环链表作为队列的存储结构，设计算法以实现队列的各运算。</a:t>
            </a:r>
            <a:endParaRPr lang="zh-CN" altLang="en-US" sz="2600" b="1" dirty="0"/>
          </a:p>
          <a:p>
            <a:pPr marL="495300" indent="-495300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rgbClr val="FF0000"/>
                </a:solidFill>
              </a:rPr>
              <a:t>3.   </a:t>
            </a:r>
            <a:r>
              <a:rPr lang="zh-CN" altLang="en-US" sz="2600" b="1" dirty="0"/>
              <a:t>设计算法将链表</a:t>
            </a:r>
            <a:r>
              <a:rPr lang="en-US" altLang="zh-CN" sz="2600" b="1" i="1" dirty="0"/>
              <a:t>L</a:t>
            </a:r>
            <a:r>
              <a:rPr lang="zh-CN" altLang="en-US" sz="2600" b="1" dirty="0">
                <a:solidFill>
                  <a:srgbClr val="0000FF"/>
                </a:solidFill>
              </a:rPr>
              <a:t>就地逆置</a:t>
            </a:r>
            <a:r>
              <a:rPr lang="zh-CN" altLang="en-US" sz="2600" b="1" dirty="0"/>
              <a:t>，即</a:t>
            </a:r>
            <a:r>
              <a:rPr lang="zh-CN" altLang="en-US" sz="2600" b="1" dirty="0">
                <a:solidFill>
                  <a:srgbClr val="0000FF"/>
                </a:solidFill>
              </a:rPr>
              <a:t>利用原表</a:t>
            </a:r>
            <a:r>
              <a:rPr lang="zh-CN" altLang="en-US" sz="2600" b="1" dirty="0"/>
              <a:t>各结点的</a:t>
            </a:r>
            <a:r>
              <a:rPr lang="zh-CN" altLang="en-US" sz="2600" b="1" dirty="0">
                <a:solidFill>
                  <a:srgbClr val="0000FF"/>
                </a:solidFill>
              </a:rPr>
              <a:t>空间</a:t>
            </a:r>
            <a:r>
              <a:rPr lang="zh-CN" altLang="en-US" sz="2600" b="1" dirty="0"/>
              <a:t>实现逆置。</a:t>
            </a:r>
            <a:endParaRPr lang="zh-CN" altLang="en-US" sz="2600" b="1" dirty="0"/>
          </a:p>
          <a:p>
            <a:pPr marL="514350" indent="-514350"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AutoNum type="arabicPeriod" startAt="4"/>
            </a:pPr>
            <a:r>
              <a:rPr lang="zh-CN" altLang="en-US" sz="2600" b="1" dirty="0"/>
              <a:t>设计算法将两个</a:t>
            </a:r>
            <a:r>
              <a:rPr lang="zh-CN" altLang="en-US" sz="2600" b="1" dirty="0">
                <a:solidFill>
                  <a:srgbClr val="0000FF"/>
                </a:solidFill>
              </a:rPr>
              <a:t>递增有序的带头结点的单链表</a:t>
            </a:r>
            <a:r>
              <a:rPr lang="en-US" altLang="zh-CN" sz="2600" b="1" dirty="0"/>
              <a:t>A</a:t>
            </a:r>
            <a:r>
              <a:rPr lang="zh-CN" altLang="en-US" sz="2600" b="1" dirty="0"/>
              <a:t>、</a:t>
            </a:r>
            <a:r>
              <a:rPr lang="en-US" altLang="zh-CN" sz="2600" b="1" dirty="0"/>
              <a:t>B</a:t>
            </a:r>
            <a:r>
              <a:rPr lang="zh-CN" altLang="en-US" sz="2600" b="1" dirty="0"/>
              <a:t>合并为一个递减有序的带头结点的单链表，并要求算法的</a:t>
            </a:r>
            <a:r>
              <a:rPr lang="zh-CN" altLang="en-US" sz="2600" b="1" dirty="0">
                <a:solidFill>
                  <a:srgbClr val="0000FF"/>
                </a:solidFill>
              </a:rPr>
              <a:t>时间复杂度为两个表长之和的数量级</a:t>
            </a:r>
            <a:r>
              <a:rPr lang="en-US" altLang="zh-CN" sz="2600" b="1" dirty="0"/>
              <a:t>(</a:t>
            </a:r>
            <a:r>
              <a:rPr lang="zh-CN" altLang="en-US" sz="2600" b="1" dirty="0">
                <a:solidFill>
                  <a:srgbClr val="FF0000"/>
                </a:solidFill>
              </a:rPr>
              <a:t>要求采用链栈或链队列来实现</a:t>
            </a:r>
            <a:r>
              <a:rPr lang="en-US" altLang="zh-CN" sz="2600" b="1" dirty="0"/>
              <a:t>) </a:t>
            </a:r>
            <a:r>
              <a:rPr lang="zh-CN" altLang="en-US" sz="2600" b="1" dirty="0"/>
              <a:t>。</a:t>
            </a:r>
            <a:endParaRPr lang="en-US" altLang="zh-CN" sz="2600" b="1" dirty="0"/>
          </a:p>
          <a:p>
            <a:pPr marL="514350" indent="-514350"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AutoNum type="arabicPeriod" startAt="4"/>
            </a:pPr>
            <a:r>
              <a:rPr lang="zh-CN" altLang="en-US" sz="2600" b="1" dirty="0"/>
              <a:t>设计算法判断一个字符序列是否为回文序列，所谓回文序列就是正读与反读都相同的字符序列，例如：</a:t>
            </a:r>
            <a:r>
              <a:rPr lang="en-US" altLang="zh-CN" sz="2600" b="1" dirty="0"/>
              <a:t>abdba</a:t>
            </a:r>
            <a:r>
              <a:rPr lang="zh-CN" altLang="en-US" sz="2600" b="1" dirty="0"/>
              <a:t>是回文序列</a:t>
            </a:r>
            <a:r>
              <a:rPr lang="en-US" altLang="zh-CN" sz="2600" b="1" dirty="0"/>
              <a:t>(</a:t>
            </a:r>
            <a:r>
              <a:rPr lang="zh-CN" altLang="en-US" sz="2600" b="1" dirty="0">
                <a:solidFill>
                  <a:srgbClr val="FF0000"/>
                </a:solidFill>
              </a:rPr>
              <a:t>要求采用链栈来实现</a:t>
            </a:r>
            <a:r>
              <a:rPr lang="en-US" altLang="zh-CN" sz="2600" b="1" dirty="0"/>
              <a:t>)</a:t>
            </a:r>
            <a:r>
              <a:rPr lang="zh-CN" altLang="en-US" sz="2600" b="1" dirty="0"/>
              <a:t>。</a:t>
            </a:r>
            <a:endParaRPr lang="zh-CN" altLang="en-US" sz="2600" b="1" dirty="0"/>
          </a:p>
        </p:txBody>
      </p:sp>
      <p:sp>
        <p:nvSpPr>
          <p:cNvPr id="28676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08B316E-ABC9-4CD0-AE07-93B1BC3514ED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39552" y="66293"/>
            <a:ext cx="1971209" cy="696929"/>
            <a:chOff x="973123" y="4906917"/>
            <a:chExt cx="1971209" cy="696929"/>
          </a:xfrm>
        </p:grpSpPr>
        <p:sp>
          <p:nvSpPr>
            <p:cNvPr id="8" name="矩形 7"/>
            <p:cNvSpPr/>
            <p:nvPr/>
          </p:nvSpPr>
          <p:spPr>
            <a:xfrm>
              <a:off x="1523750" y="4964472"/>
              <a:ext cx="142058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作业：</a:t>
              </a:r>
              <a:endParaRPr lang="zh-CN" altLang="en-US" sz="3200" b="1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9" name="图片 8"/>
            <p:cNvPicPr/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73123" y="4906917"/>
              <a:ext cx="654342" cy="696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slow">
    <p:pull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微信图片_20191019182251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660232" y="3140968"/>
            <a:ext cx="2116102" cy="211610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475656" y="3672894"/>
            <a:ext cx="6388100" cy="2708434"/>
            <a:chOff x="1520825" y="4834037"/>
            <a:chExt cx="6388100" cy="2708434"/>
          </a:xfrm>
        </p:grpSpPr>
        <p:sp>
          <p:nvSpPr>
            <p:cNvPr id="6" name="矩形 5"/>
            <p:cNvSpPr/>
            <p:nvPr/>
          </p:nvSpPr>
          <p:spPr>
            <a:xfrm>
              <a:off x="1520825" y="4834037"/>
              <a:ext cx="6388100" cy="2708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李培培</a:t>
              </a:r>
              <a:endPara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algn="ctr" eaLnBrk="0" hangingPunct="0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QQ</a:t>
              </a: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123452644</a:t>
              </a: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，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微信：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li123452644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algn="ctr" eaLnBrk="0" hangingPunct="0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Email</a:t>
              </a:r>
              <a:r>
                <a:rPr lang="en-US" altLang="zh-CN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: 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peipeili@hfut.edu.cn</a:t>
              </a:r>
              <a:endPara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手机号</a:t>
              </a: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13956043016</a:t>
              </a:r>
              <a:endPara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0" lvl="1"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     合肥工业大学智能计算与数据挖掘千人团队 </a:t>
              </a:r>
              <a:r>
                <a:rPr lang="en-US" altLang="zh-CN" sz="2000" u="sng" dirty="0">
                  <a:solidFill>
                    <a:srgbClr val="0000FF"/>
                  </a:solidFill>
                </a:rPr>
                <a:t>http://dmic.bigke.org/</a:t>
              </a:r>
              <a:endParaRPr lang="en-US" altLang="zh-CN" sz="20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endPara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0865" y="6418213"/>
              <a:ext cx="666651" cy="286658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323528" y="3356992"/>
            <a:ext cx="2143084" cy="551837"/>
            <a:chOff x="728936" y="4175538"/>
            <a:chExt cx="2204016" cy="584775"/>
          </a:xfrm>
        </p:grpSpPr>
        <p:sp>
          <p:nvSpPr>
            <p:cNvPr id="9" name="矩形 8"/>
            <p:cNvSpPr/>
            <p:nvPr/>
          </p:nvSpPr>
          <p:spPr>
            <a:xfrm>
              <a:off x="1100399" y="4175538"/>
              <a:ext cx="183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0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联系方式</a:t>
              </a:r>
              <a:endParaRPr lang="zh-CN" altLang="en-US" sz="3000" b="1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10" name="图片 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8936" y="4235450"/>
              <a:ext cx="401364" cy="434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矩形 11"/>
          <p:cNvSpPr/>
          <p:nvPr/>
        </p:nvSpPr>
        <p:spPr>
          <a:xfrm>
            <a:off x="3707904" y="1916832"/>
            <a:ext cx="1574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Clr>
                <a:srgbClr val="FF0000"/>
              </a:buClr>
            </a:pPr>
            <a:r>
              <a:rPr lang="zh-CN" altLang="en-US" sz="3600" b="1" dirty="0"/>
              <a:t>谢谢！</a:t>
            </a:r>
            <a:endParaRPr lang="zh-CN" altLang="zh-CN" sz="36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Click="0" advTm="1622"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上文回顾</a:t>
            </a:r>
            <a:endParaRPr lang="zh-CN" altLang="en-US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23045"/>
            <a:ext cx="1224136" cy="1047837"/>
          </a:xfrm>
          <a:prstGeom prst="rect">
            <a:avLst/>
          </a:prstGeom>
        </p:spPr>
      </p:pic>
      <p:grpSp>
        <p:nvGrpSpPr>
          <p:cNvPr id="73" name="组合 72"/>
          <p:cNvGrpSpPr/>
          <p:nvPr/>
        </p:nvGrpSpPr>
        <p:grpSpPr>
          <a:xfrm>
            <a:off x="1004180" y="1027206"/>
            <a:ext cx="7528260" cy="1557172"/>
            <a:chOff x="539552" y="1984894"/>
            <a:chExt cx="8137004" cy="23829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39552" y="1984894"/>
              <a:ext cx="8137004" cy="2382986"/>
              <a:chOff x="491877" y="2259878"/>
              <a:chExt cx="8137004" cy="2382986"/>
            </a:xfrm>
          </p:grpSpPr>
          <p:sp>
            <p:nvSpPr>
              <p:cNvPr id="35" name="矩形 34"/>
              <p:cNvSpPr>
                <a:spLocks noChangeArrowheads="1"/>
              </p:cNvSpPr>
              <p:nvPr/>
            </p:nvSpPr>
            <p:spPr bwMode="auto">
              <a:xfrm>
                <a:off x="6324525" y="3016739"/>
                <a:ext cx="1657350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  <a:ea typeface="楷体_GB2312" pitchFamily="1" charset="-122"/>
                  </a:rPr>
                  <a:t>分析</a:t>
                </a:r>
                <a:endParaRPr lang="zh-CN" altLang="en-US" sz="1800" b="1" dirty="0">
                  <a:latin typeface="Arial" panose="020B0604020202020204" pitchFamily="34" charset="0"/>
                  <a:ea typeface="楷体_GB2312" pitchFamily="1" charset="-122"/>
                </a:endParaRPr>
              </a:p>
            </p:txBody>
          </p:sp>
          <p:sp>
            <p:nvSpPr>
              <p:cNvPr id="36" name="矩形 35"/>
              <p:cNvSpPr>
                <a:spLocks noChangeArrowheads="1"/>
              </p:cNvSpPr>
              <p:nvPr/>
            </p:nvSpPr>
            <p:spPr bwMode="auto">
              <a:xfrm>
                <a:off x="4164508" y="2297552"/>
                <a:ext cx="1295400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1">
                    <a:latin typeface="Arial" panose="020B0604020202020204" pitchFamily="34" charset="0"/>
                    <a:ea typeface="楷体_GB2312" pitchFamily="1" charset="-122"/>
                  </a:rPr>
                  <a:t>运算定义</a:t>
                </a:r>
                <a:r>
                  <a:rPr lang="zh-CN" altLang="en-US" sz="1800">
                    <a:latin typeface="Arial" panose="020B0604020202020204" pitchFamily="34" charset="0"/>
                  </a:rPr>
                  <a:t> </a:t>
                </a: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矩形 17416"/>
              <p:cNvSpPr>
                <a:spLocks noChangeArrowheads="1"/>
              </p:cNvSpPr>
              <p:nvPr/>
            </p:nvSpPr>
            <p:spPr bwMode="auto">
              <a:xfrm>
                <a:off x="1859458" y="3016739"/>
                <a:ext cx="1295400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1">
                    <a:latin typeface="Arial" panose="020B0604020202020204" pitchFamily="34" charset="0"/>
                    <a:ea typeface="楷体_GB2312" pitchFamily="1" charset="-122"/>
                  </a:rPr>
                  <a:t>存储结构</a:t>
                </a:r>
                <a:endParaRPr lang="zh-CN" altLang="en-US" sz="1800" b="1">
                  <a:latin typeface="Arial" panose="020B0604020202020204" pitchFamily="34" charset="0"/>
                  <a:ea typeface="楷体_GB2312" pitchFamily="1" charset="-122"/>
                </a:endParaRPr>
              </a:p>
            </p:txBody>
          </p:sp>
          <p:sp>
            <p:nvSpPr>
              <p:cNvPr id="38" name="直接连接符 17417"/>
              <p:cNvSpPr>
                <a:spLocks noChangeShapeType="1"/>
              </p:cNvSpPr>
              <p:nvPr/>
            </p:nvSpPr>
            <p:spPr bwMode="auto">
              <a:xfrm>
                <a:off x="2435721" y="2675507"/>
                <a:ext cx="0" cy="4142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直接连接符 38"/>
              <p:cNvSpPr>
                <a:spLocks noChangeShapeType="1"/>
              </p:cNvSpPr>
              <p:nvPr/>
            </p:nvSpPr>
            <p:spPr bwMode="auto">
              <a:xfrm>
                <a:off x="3083421" y="2513452"/>
                <a:ext cx="10810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3155603" y="2675507"/>
                <a:ext cx="2520205" cy="773032"/>
                <a:chOff x="3203178" y="4724777"/>
                <a:chExt cx="2520205" cy="773032"/>
              </a:xfrm>
            </p:grpSpPr>
            <p:sp>
              <p:nvSpPr>
                <p:cNvPr id="41" name="矩形 40"/>
                <p:cNvSpPr>
                  <a:spLocks noChangeArrowheads="1"/>
                </p:cNvSpPr>
                <p:nvPr/>
              </p:nvSpPr>
              <p:spPr bwMode="auto">
                <a:xfrm>
                  <a:off x="3923158" y="5066009"/>
                  <a:ext cx="1800225" cy="431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1800" dirty="0">
                      <a:latin typeface="Arial" panose="020B0604020202020204" pitchFamily="34" charset="0"/>
                    </a:rPr>
                    <a:t>  </a:t>
                  </a:r>
                  <a:r>
                    <a:rPr lang="zh-CN" altLang="en-US" sz="1800" b="1" dirty="0">
                      <a:latin typeface="Arial" panose="020B0604020202020204" pitchFamily="34" charset="0"/>
                      <a:ea typeface="楷体_GB2312" pitchFamily="1" charset="-122"/>
                    </a:rPr>
                    <a:t>运算实现</a:t>
                  </a:r>
                  <a:r>
                    <a:rPr lang="en-US" altLang="zh-CN" sz="1800" b="1" dirty="0">
                      <a:latin typeface="Arial" panose="020B0604020202020204" pitchFamily="34" charset="0"/>
                      <a:ea typeface="楷体_GB2312" pitchFamily="1" charset="-122"/>
                    </a:rPr>
                    <a:t>(</a:t>
                  </a:r>
                  <a:r>
                    <a:rPr lang="zh-CN" altLang="en-US" sz="1800" b="1" dirty="0">
                      <a:latin typeface="Arial" panose="020B0604020202020204" pitchFamily="34" charset="0"/>
                      <a:ea typeface="楷体_GB2312" pitchFamily="1" charset="-122"/>
                    </a:rPr>
                    <a:t>算法</a:t>
                  </a:r>
                  <a:r>
                    <a:rPr lang="en-US" altLang="zh-CN" sz="1800" b="1" dirty="0">
                      <a:latin typeface="Arial" panose="020B0604020202020204" pitchFamily="34" charset="0"/>
                      <a:ea typeface="楷体_GB2312" pitchFamily="1" charset="-122"/>
                    </a:rPr>
                    <a:t>)</a:t>
                  </a:r>
                  <a:r>
                    <a:rPr lang="zh-CN" altLang="en-US" sz="1800" dirty="0">
                      <a:latin typeface="Arial" panose="020B0604020202020204" pitchFamily="34" charset="0"/>
                    </a:rPr>
                    <a:t> </a:t>
                  </a:r>
                  <a:endParaRPr lang="zh-CN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2" name="组合 41"/>
                <p:cNvGrpSpPr/>
                <p:nvPr/>
              </p:nvGrpSpPr>
              <p:grpSpPr bwMode="auto">
                <a:xfrm>
                  <a:off x="3203178" y="4724777"/>
                  <a:ext cx="1512888" cy="556313"/>
                  <a:chOff x="45" y="0"/>
                  <a:chExt cx="953" cy="635"/>
                </a:xfrm>
              </p:grpSpPr>
              <p:sp>
                <p:nvSpPr>
                  <p:cNvPr id="43" name="直接连接符 17420"/>
                  <p:cNvSpPr>
                    <a:spLocks noChangeShapeType="1"/>
                  </p:cNvSpPr>
                  <p:nvPr/>
                </p:nvSpPr>
                <p:spPr bwMode="auto">
                  <a:xfrm>
                    <a:off x="45" y="635"/>
                    <a:ext cx="45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直接连接符 17421"/>
                  <p:cNvSpPr>
                    <a:spLocks noChangeShapeType="1"/>
                  </p:cNvSpPr>
                  <p:nvPr/>
                </p:nvSpPr>
                <p:spPr bwMode="auto">
                  <a:xfrm>
                    <a:off x="998" y="0"/>
                    <a:ext cx="0" cy="4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5" name="直接连接符 44"/>
              <p:cNvSpPr>
                <a:spLocks noChangeShapeType="1"/>
              </p:cNvSpPr>
              <p:nvPr/>
            </p:nvSpPr>
            <p:spPr bwMode="auto">
              <a:xfrm>
                <a:off x="5675808" y="3232639"/>
                <a:ext cx="1008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矩形 49"/>
              <p:cNvSpPr>
                <a:spLocks noChangeArrowheads="1"/>
              </p:cNvSpPr>
              <p:nvPr/>
            </p:nvSpPr>
            <p:spPr bwMode="auto">
              <a:xfrm>
                <a:off x="491877" y="2315834"/>
                <a:ext cx="1295400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  <a:ea typeface="楷体_GB2312" pitchFamily="1" charset="-122"/>
                  </a:rPr>
                  <a:t>背景</a:t>
                </a:r>
                <a:endParaRPr lang="zh-CN" altLang="en-US" sz="1800" b="1" dirty="0">
                  <a:latin typeface="Arial" panose="020B0604020202020204" pitchFamily="34" charset="0"/>
                  <a:ea typeface="楷体_GB2312" pitchFamily="1" charset="-122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1500683" y="2297552"/>
                <a:ext cx="1582738" cy="431800"/>
                <a:chOff x="1548258" y="4346822"/>
                <a:chExt cx="1582738" cy="431800"/>
              </a:xfrm>
            </p:grpSpPr>
            <p:sp>
              <p:nvSpPr>
                <p:cNvPr id="52" name="矩形 51"/>
                <p:cNvSpPr>
                  <a:spLocks noChangeArrowheads="1"/>
                </p:cNvSpPr>
                <p:nvPr/>
              </p:nvSpPr>
              <p:spPr bwMode="auto">
                <a:xfrm>
                  <a:off x="1835596" y="4346822"/>
                  <a:ext cx="1295400" cy="431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1800" b="1">
                      <a:latin typeface="Arial" panose="020B0604020202020204" pitchFamily="34" charset="0"/>
                      <a:ea typeface="楷体_GB2312" pitchFamily="1" charset="-122"/>
                    </a:rPr>
                    <a:t>逻辑结构</a:t>
                  </a:r>
                  <a:endParaRPr lang="zh-CN" altLang="en-US" sz="1800" b="1">
                    <a:latin typeface="Arial" panose="020B0604020202020204" pitchFamily="34" charset="0"/>
                    <a:ea typeface="楷体_GB2312" pitchFamily="1" charset="-122"/>
                  </a:endParaRPr>
                </a:p>
              </p:txBody>
            </p:sp>
            <p:sp>
              <p:nvSpPr>
                <p:cNvPr id="53" name="直接连接符 52"/>
                <p:cNvSpPr>
                  <a:spLocks noChangeShapeType="1"/>
                </p:cNvSpPr>
                <p:nvPr/>
              </p:nvSpPr>
              <p:spPr bwMode="auto">
                <a:xfrm>
                  <a:off x="1548258" y="4634159"/>
                  <a:ext cx="2873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2435721" y="3376705"/>
                <a:ext cx="4680892" cy="360214"/>
                <a:chOff x="2483296" y="5425975"/>
                <a:chExt cx="4680892" cy="360214"/>
              </a:xfrm>
            </p:grpSpPr>
            <p:cxnSp>
              <p:nvCxnSpPr>
                <p:cNvPr id="55" name="直接连接符 54"/>
                <p:cNvCxnSpPr/>
                <p:nvPr/>
              </p:nvCxnSpPr>
              <p:spPr>
                <a:xfrm flipH="1">
                  <a:off x="2483297" y="5786189"/>
                  <a:ext cx="468089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2483296" y="5425975"/>
                  <a:ext cx="0" cy="3602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组合 56"/>
              <p:cNvGrpSpPr/>
              <p:nvPr/>
            </p:nvGrpSpPr>
            <p:grpSpPr>
              <a:xfrm>
                <a:off x="4668490" y="3339597"/>
                <a:ext cx="2448123" cy="397322"/>
                <a:chOff x="4716065" y="5388867"/>
                <a:chExt cx="2448123" cy="397322"/>
              </a:xfrm>
            </p:grpSpPr>
            <p:cxnSp>
              <p:nvCxnSpPr>
                <p:cNvPr id="58" name="直接连接符 57"/>
                <p:cNvCxnSpPr/>
                <p:nvPr/>
              </p:nvCxnSpPr>
              <p:spPr>
                <a:xfrm>
                  <a:off x="7164188" y="5425975"/>
                  <a:ext cx="0" cy="3602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 flipH="1">
                  <a:off x="4716065" y="5641999"/>
                  <a:ext cx="244812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箭头连接符 59"/>
                <p:cNvCxnSpPr/>
                <p:nvPr/>
              </p:nvCxnSpPr>
              <p:spPr>
                <a:xfrm flipV="1">
                  <a:off x="4716065" y="5388867"/>
                  <a:ext cx="0" cy="25313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组合 60"/>
              <p:cNvGrpSpPr/>
              <p:nvPr/>
            </p:nvGrpSpPr>
            <p:grpSpPr>
              <a:xfrm>
                <a:off x="1788022" y="2259878"/>
                <a:ext cx="6840859" cy="1640132"/>
                <a:chOff x="1835597" y="4309148"/>
                <a:chExt cx="6840859" cy="1640132"/>
              </a:xfrm>
            </p:grpSpPr>
            <p:grpSp>
              <p:nvGrpSpPr>
                <p:cNvPr id="62" name="组合 61"/>
                <p:cNvGrpSpPr/>
                <p:nvPr/>
              </p:nvGrpSpPr>
              <p:grpSpPr>
                <a:xfrm>
                  <a:off x="7596336" y="4562722"/>
                  <a:ext cx="1080120" cy="431800"/>
                  <a:chOff x="7596336" y="4562722"/>
                  <a:chExt cx="1080120" cy="431800"/>
                </a:xfrm>
              </p:grpSpPr>
              <p:sp>
                <p:nvSpPr>
                  <p:cNvPr id="64" name="矩形 63"/>
                  <p:cNvSpPr>
                    <a:spLocks noChangeArrowheads="1"/>
                  </p:cNvSpPr>
                  <p:nvPr/>
                </p:nvSpPr>
                <p:spPr bwMode="auto">
                  <a:xfrm>
                    <a:off x="7739831" y="4562722"/>
                    <a:ext cx="936625" cy="431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en-US" sz="1800" b="1" dirty="0">
                        <a:latin typeface="Arial" panose="020B0604020202020204" pitchFamily="34" charset="0"/>
                        <a:ea typeface="楷体_GB2312" pitchFamily="1" charset="-122"/>
                      </a:rPr>
                      <a:t>应用</a:t>
                    </a:r>
                    <a:endParaRPr lang="zh-CN" altLang="en-US" sz="1800" b="1" dirty="0">
                      <a:latin typeface="Arial" panose="020B0604020202020204" pitchFamily="34" charset="0"/>
                      <a:ea typeface="楷体_GB2312" pitchFamily="1" charset="-122"/>
                    </a:endParaRPr>
                  </a:p>
                </p:txBody>
              </p:sp>
              <p:sp>
                <p:nvSpPr>
                  <p:cNvPr id="65" name="直接连接符 64"/>
                  <p:cNvSpPr>
                    <a:spLocks noChangeShapeType="1"/>
                  </p:cNvSpPr>
                  <p:nvPr/>
                </p:nvSpPr>
                <p:spPr bwMode="auto">
                  <a:xfrm>
                    <a:off x="7596336" y="4778622"/>
                    <a:ext cx="2873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" name="矩形 62"/>
                <p:cNvSpPr>
                  <a:spLocks noChangeArrowheads="1"/>
                </p:cNvSpPr>
                <p:nvPr/>
              </p:nvSpPr>
              <p:spPr bwMode="auto">
                <a:xfrm>
                  <a:off x="1835597" y="4309148"/>
                  <a:ext cx="5760740" cy="164013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7" name="文本框 66"/>
              <p:cNvSpPr txBox="1">
                <a:spLocks noChangeArrowheads="1"/>
              </p:cNvSpPr>
              <p:nvPr/>
            </p:nvSpPr>
            <p:spPr bwMode="auto">
              <a:xfrm>
                <a:off x="3134264" y="4030564"/>
                <a:ext cx="3076864" cy="612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marL="908050" indent="-43688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zh-CN" altLang="en-US" sz="2000" b="1" dirty="0">
                    <a:solidFill>
                      <a:srgbClr val="FF0000"/>
                    </a:solidFill>
                    <a:ea typeface="楷体_GB2312" pitchFamily="1" charset="-122"/>
                  </a:rPr>
                  <a:t>数据结构的组成</a:t>
                </a:r>
                <a:endParaRPr lang="zh-CN" altLang="en-US" sz="2000" b="1" dirty="0">
                  <a:solidFill>
                    <a:srgbClr val="FF0000"/>
                  </a:solidFill>
                  <a:ea typeface="楷体_GB2312" pitchFamily="1" charset="-122"/>
                </a:endParaRPr>
              </a:p>
            </p:txBody>
          </p:sp>
        </p:grpSp>
        <p:cxnSp>
          <p:nvCxnSpPr>
            <p:cNvPr id="72" name="直接箭头连接符 71"/>
            <p:cNvCxnSpPr>
              <a:stCxn id="63" idx="2"/>
              <a:endCxn id="67" idx="0"/>
            </p:cNvCxnSpPr>
            <p:nvPr/>
          </p:nvCxnSpPr>
          <p:spPr>
            <a:xfrm>
              <a:off x="4716067" y="3625026"/>
              <a:ext cx="4304" cy="130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矩形 74"/>
          <p:cNvSpPr/>
          <p:nvPr/>
        </p:nvSpPr>
        <p:spPr>
          <a:xfrm>
            <a:off x="395536" y="3348172"/>
            <a:ext cx="5034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根据</a:t>
            </a:r>
            <a:r>
              <a:rPr lang="zh-CN" altLang="en-US" b="1" dirty="0">
                <a:solidFill>
                  <a:srgbClr val="0000FF"/>
                </a:solidFill>
              </a:rPr>
              <a:t>存储结构</a:t>
            </a:r>
            <a:r>
              <a:rPr lang="zh-CN" altLang="en-US" b="1" dirty="0"/>
              <a:t>，学习了</a:t>
            </a:r>
            <a:r>
              <a:rPr lang="zh-CN" altLang="en-US" b="1" dirty="0">
                <a:solidFill>
                  <a:srgbClr val="FF0000"/>
                </a:solidFill>
              </a:rPr>
              <a:t>顺序栈与顺序队列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95536" y="2781609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2</a:t>
            </a:r>
            <a:r>
              <a:rPr lang="zh-CN" altLang="en-US" b="1" dirty="0"/>
              <a:t>章与第</a:t>
            </a:r>
            <a:r>
              <a:rPr lang="en-US" altLang="zh-CN" b="1" dirty="0"/>
              <a:t>3</a:t>
            </a:r>
            <a:r>
              <a:rPr lang="zh-CN" altLang="en-US" b="1" dirty="0"/>
              <a:t>章已学习了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种</a:t>
            </a:r>
            <a:r>
              <a:rPr lang="zh-CN" altLang="en-US" b="1" dirty="0"/>
              <a:t>数据结构？</a:t>
            </a:r>
            <a:r>
              <a:rPr lang="zh-CN" altLang="en-US" b="1" dirty="0">
                <a:solidFill>
                  <a:srgbClr val="FF0000"/>
                </a:solidFill>
              </a:rPr>
              <a:t>栈</a:t>
            </a:r>
            <a:r>
              <a:rPr lang="zh-CN" altLang="en-US" b="1" dirty="0"/>
              <a:t>与</a:t>
            </a:r>
            <a:r>
              <a:rPr lang="zh-CN" altLang="en-US" b="1" dirty="0">
                <a:solidFill>
                  <a:srgbClr val="FF0000"/>
                </a:solidFill>
              </a:rPr>
              <a:t>队列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1" name="图片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645024"/>
            <a:ext cx="3068093" cy="2447156"/>
          </a:xfrm>
          <a:prstGeom prst="rect">
            <a:avLst/>
          </a:prstGeom>
        </p:spPr>
      </p:pic>
      <p:grpSp>
        <p:nvGrpSpPr>
          <p:cNvPr id="102" name="组合 101"/>
          <p:cNvGrpSpPr/>
          <p:nvPr/>
        </p:nvGrpSpPr>
        <p:grpSpPr>
          <a:xfrm>
            <a:off x="502712" y="3998498"/>
            <a:ext cx="5184775" cy="1638683"/>
            <a:chOff x="1403449" y="2015633"/>
            <a:chExt cx="5184775" cy="1638683"/>
          </a:xfrm>
        </p:grpSpPr>
        <p:sp>
          <p:nvSpPr>
            <p:cNvPr id="103" name="文本框 102"/>
            <p:cNvSpPr txBox="1">
              <a:spLocks noChangeArrowheads="1"/>
            </p:cNvSpPr>
            <p:nvPr/>
          </p:nvSpPr>
          <p:spPr bwMode="auto">
            <a:xfrm>
              <a:off x="3924399" y="2015633"/>
              <a:ext cx="7207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Arial" panose="020B0604020202020204" pitchFamily="34" charset="0"/>
                </a:rPr>
                <a:t>…</a:t>
              </a:r>
              <a:endParaRPr lang="en-US" altLang="zh-CN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" name="文本框 103"/>
            <p:cNvSpPr txBox="1">
              <a:spLocks noChangeArrowheads="1"/>
            </p:cNvSpPr>
            <p:nvPr/>
          </p:nvSpPr>
          <p:spPr bwMode="auto">
            <a:xfrm>
              <a:off x="2268190" y="2015633"/>
              <a:ext cx="7207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0</a:t>
              </a:r>
              <a:endParaRPr lang="en-US" altLang="zh-CN" b="0" baseline="-250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05" name="文本框 104"/>
            <p:cNvSpPr txBox="1">
              <a:spLocks noChangeArrowheads="1"/>
            </p:cNvSpPr>
            <p:nvPr/>
          </p:nvSpPr>
          <p:spPr bwMode="auto">
            <a:xfrm flipH="1">
              <a:off x="2915121" y="2015633"/>
              <a:ext cx="577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1</a:t>
              </a:r>
              <a:endParaRPr lang="zh-CN" altLang="en-US" b="0" baseline="-250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06" name="文本框 105"/>
            <p:cNvSpPr txBox="1">
              <a:spLocks noChangeArrowheads="1"/>
            </p:cNvSpPr>
            <p:nvPr/>
          </p:nvSpPr>
          <p:spPr bwMode="auto">
            <a:xfrm>
              <a:off x="4645025" y="2015633"/>
              <a:ext cx="792162" cy="272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200" i="1" baseline="-250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n</a:t>
              </a:r>
              <a:r>
                <a:rPr lang="en-US" altLang="zh-CN" sz="2200" baseline="-250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-1</a:t>
              </a:r>
              <a:endParaRPr lang="en-US" altLang="zh-CN" sz="2200" baseline="-250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/>
            <p:cNvSpPr txBox="1">
              <a:spLocks noChangeArrowheads="1"/>
            </p:cNvSpPr>
            <p:nvPr/>
          </p:nvSpPr>
          <p:spPr bwMode="auto">
            <a:xfrm>
              <a:off x="5363492" y="2015633"/>
              <a:ext cx="1152525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i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maxlen</a:t>
              </a:r>
              <a:r>
                <a:rPr lang="en-US" altLang="zh-CN" b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-1</a:t>
              </a:r>
              <a:endParaRPr lang="zh-CN" altLang="en-US" b="0" baseline="-250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/>
            <p:cNvSpPr txBox="1">
              <a:spLocks noChangeArrowheads="1"/>
            </p:cNvSpPr>
            <p:nvPr/>
          </p:nvSpPr>
          <p:spPr bwMode="auto">
            <a:xfrm>
              <a:off x="2121445" y="3031481"/>
              <a:ext cx="793750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 i="1" dirty="0">
                  <a:solidFill>
                    <a:schemeClr val="tx1"/>
                  </a:solidFill>
                </a:rPr>
                <a:t>n</a:t>
              </a:r>
              <a:endParaRPr lang="en-US" altLang="zh-CN" sz="2400" b="0" i="1" dirty="0">
                <a:solidFill>
                  <a:schemeClr val="tx1"/>
                </a:solidFill>
              </a:endParaRPr>
            </a:p>
          </p:txBody>
        </p:sp>
        <p:sp>
          <p:nvSpPr>
            <p:cNvPr id="109" name="文本框 108"/>
            <p:cNvSpPr txBox="1">
              <a:spLocks noChangeArrowheads="1"/>
            </p:cNvSpPr>
            <p:nvPr/>
          </p:nvSpPr>
          <p:spPr bwMode="auto">
            <a:xfrm>
              <a:off x="1403449" y="2449020"/>
              <a:ext cx="7207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0" dirty="0">
                  <a:solidFill>
                    <a:srgbClr val="0000FF"/>
                  </a:solidFill>
                  <a:latin typeface="Arial" panose="020B0604020202020204" pitchFamily="34" charset="0"/>
                </a:rPr>
                <a:t>data</a:t>
              </a:r>
              <a:endParaRPr lang="en-US" altLang="zh-CN" b="0" baseline="-250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0" name="矩形 109"/>
            <p:cNvSpPr>
              <a:spLocks noChangeArrowheads="1"/>
            </p:cNvSpPr>
            <p:nvPr/>
          </p:nvSpPr>
          <p:spPr bwMode="auto">
            <a:xfrm>
              <a:off x="1403449" y="2015633"/>
              <a:ext cx="5184775" cy="16360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11" name="文本框 110"/>
            <p:cNvSpPr txBox="1">
              <a:spLocks noChangeArrowheads="1"/>
            </p:cNvSpPr>
            <p:nvPr/>
          </p:nvSpPr>
          <p:spPr bwMode="auto">
            <a:xfrm>
              <a:off x="1403449" y="3096720"/>
              <a:ext cx="793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0" dirty="0">
                  <a:solidFill>
                    <a:srgbClr val="0000FF"/>
                  </a:solidFill>
                  <a:latin typeface="Arial" panose="020B0604020202020204" pitchFamily="34" charset="0"/>
                </a:rPr>
                <a:t>count</a:t>
              </a:r>
              <a:endParaRPr lang="en-US" altLang="zh-CN" b="0" baseline="-250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" name="文本框 111"/>
            <p:cNvSpPr txBox="1">
              <a:spLocks noChangeArrowheads="1"/>
            </p:cNvSpPr>
            <p:nvPr/>
          </p:nvSpPr>
          <p:spPr bwMode="auto">
            <a:xfrm>
              <a:off x="3419575" y="3284984"/>
              <a:ext cx="31670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1" charset="-122"/>
                </a:rPr>
                <a:t>顺序栈与顺序队列存储结构</a:t>
              </a:r>
              <a:endParaRPr lang="zh-CN" altLang="en-US" baseline="-250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endParaRPr>
            </a:p>
          </p:txBody>
        </p:sp>
        <p:grpSp>
          <p:nvGrpSpPr>
            <p:cNvPr id="113" name="组合 112"/>
            <p:cNvGrpSpPr/>
            <p:nvPr/>
          </p:nvGrpSpPr>
          <p:grpSpPr bwMode="auto">
            <a:xfrm>
              <a:off x="2124174" y="2353497"/>
              <a:ext cx="4032250" cy="503237"/>
              <a:chOff x="0" y="0"/>
              <a:chExt cx="2540" cy="317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20" name="矩形 617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0" cy="317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直接连接符 6175"/>
              <p:cNvSpPr>
                <a:spLocks noChangeShapeType="1"/>
              </p:cNvSpPr>
              <p:nvPr/>
            </p:nvSpPr>
            <p:spPr bwMode="auto">
              <a:xfrm>
                <a:off x="408" y="0"/>
                <a:ext cx="0" cy="31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直接连接符 6176"/>
              <p:cNvSpPr>
                <a:spLocks noChangeShapeType="1"/>
              </p:cNvSpPr>
              <p:nvPr/>
            </p:nvSpPr>
            <p:spPr bwMode="auto">
              <a:xfrm>
                <a:off x="816" y="0"/>
                <a:ext cx="0" cy="31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直接连接符 6177"/>
              <p:cNvSpPr>
                <a:spLocks noChangeShapeType="1"/>
              </p:cNvSpPr>
              <p:nvPr/>
            </p:nvSpPr>
            <p:spPr bwMode="auto">
              <a:xfrm>
                <a:off x="1179" y="0"/>
                <a:ext cx="0" cy="31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直接连接符 6178"/>
              <p:cNvSpPr>
                <a:spLocks noChangeShapeType="1"/>
              </p:cNvSpPr>
              <p:nvPr/>
            </p:nvSpPr>
            <p:spPr bwMode="auto">
              <a:xfrm>
                <a:off x="1859" y="0"/>
                <a:ext cx="0" cy="31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直接连接符 6179"/>
              <p:cNvSpPr>
                <a:spLocks noChangeShapeType="1"/>
              </p:cNvSpPr>
              <p:nvPr/>
            </p:nvSpPr>
            <p:spPr bwMode="auto">
              <a:xfrm>
                <a:off x="2177" y="0"/>
                <a:ext cx="0" cy="31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直接连接符 6180"/>
              <p:cNvSpPr>
                <a:spLocks noChangeShapeType="1"/>
              </p:cNvSpPr>
              <p:nvPr/>
            </p:nvSpPr>
            <p:spPr bwMode="auto">
              <a:xfrm>
                <a:off x="1542" y="0"/>
                <a:ext cx="0" cy="31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4" name="文本框 113"/>
            <p:cNvSpPr txBox="1">
              <a:spLocks noChangeArrowheads="1"/>
            </p:cNvSpPr>
            <p:nvPr/>
          </p:nvSpPr>
          <p:spPr bwMode="auto">
            <a:xfrm>
              <a:off x="3995836" y="2355233"/>
              <a:ext cx="7207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 …</a:t>
              </a:r>
              <a:endParaRPr lang="en-US" altLang="zh-CN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5" name="文本框 114"/>
            <p:cNvSpPr txBox="1">
              <a:spLocks noChangeArrowheads="1"/>
            </p:cNvSpPr>
            <p:nvPr/>
          </p:nvSpPr>
          <p:spPr bwMode="auto">
            <a:xfrm>
              <a:off x="2267148" y="2325616"/>
              <a:ext cx="7207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0" i="1" dirty="0">
                  <a:solidFill>
                    <a:schemeClr val="tx1"/>
                  </a:solidFill>
                </a:rPr>
                <a:t>a</a:t>
              </a:r>
              <a:r>
                <a:rPr lang="en-US" altLang="zh-CN" sz="2400" b="0" baseline="-25000" dirty="0">
                  <a:solidFill>
                    <a:schemeClr val="tx1"/>
                  </a:solidFill>
                </a:rPr>
                <a:t>1</a:t>
              </a:r>
              <a:endParaRPr lang="en-US" altLang="zh-CN" sz="2400" b="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6" name="文本框 115"/>
            <p:cNvSpPr txBox="1">
              <a:spLocks noChangeArrowheads="1"/>
            </p:cNvSpPr>
            <p:nvPr/>
          </p:nvSpPr>
          <p:spPr bwMode="auto">
            <a:xfrm>
              <a:off x="2843857" y="2325616"/>
              <a:ext cx="863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0" i="1" dirty="0">
                  <a:solidFill>
                    <a:schemeClr val="tx1"/>
                  </a:solidFill>
                </a:rPr>
                <a:t>a</a:t>
              </a:r>
              <a:r>
                <a:rPr lang="en-US" altLang="zh-CN" sz="2400" b="0" baseline="-25000" dirty="0">
                  <a:solidFill>
                    <a:schemeClr val="tx1"/>
                  </a:solidFill>
                </a:rPr>
                <a:t>2</a:t>
              </a:r>
              <a:endParaRPr lang="en-US" altLang="zh-CN" sz="2400" b="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7" name="文本框 116"/>
            <p:cNvSpPr txBox="1">
              <a:spLocks noChangeArrowheads="1"/>
            </p:cNvSpPr>
            <p:nvPr/>
          </p:nvSpPr>
          <p:spPr bwMode="auto">
            <a:xfrm>
              <a:off x="4572049" y="2325616"/>
              <a:ext cx="7921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0" i="1" dirty="0">
                  <a:solidFill>
                    <a:schemeClr val="tx1"/>
                  </a:solidFill>
                </a:rPr>
                <a:t>a</a:t>
              </a:r>
              <a:r>
                <a:rPr lang="en-US" altLang="zh-CN" sz="2400" b="0" i="1" baseline="-25000" dirty="0">
                  <a:solidFill>
                    <a:schemeClr val="tx1"/>
                  </a:solidFill>
                </a:rPr>
                <a:t>n</a:t>
              </a:r>
              <a:endParaRPr lang="en-US" altLang="zh-CN" sz="2400" b="0" i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直接箭头连接符 117"/>
            <p:cNvCxnSpPr/>
            <p:nvPr/>
          </p:nvCxnSpPr>
          <p:spPr>
            <a:xfrm flipV="1">
              <a:off x="4785741" y="2856736"/>
              <a:ext cx="0" cy="405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08" idx="3"/>
            </p:cNvCxnSpPr>
            <p:nvPr/>
          </p:nvCxnSpPr>
          <p:spPr>
            <a:xfrm>
              <a:off x="2915195" y="3262314"/>
              <a:ext cx="1870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512036" y="5867760"/>
            <a:ext cx="3339884" cy="436694"/>
            <a:chOff x="512036" y="5867760"/>
            <a:chExt cx="3339884" cy="436694"/>
          </a:xfrm>
        </p:grpSpPr>
        <p:sp>
          <p:nvSpPr>
            <p:cNvPr id="7" name="矩形 6"/>
            <p:cNvSpPr/>
            <p:nvPr/>
          </p:nvSpPr>
          <p:spPr>
            <a:xfrm>
              <a:off x="839557" y="5904261"/>
              <a:ext cx="30123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  <a:buClr>
                  <a:srgbClr val="FF0000"/>
                </a:buClr>
              </a:pP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是否还有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其他的存储结构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？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127" name="图片 1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036" y="5867760"/>
              <a:ext cx="327521" cy="436694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3791804" y="590882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链式</a:t>
            </a:r>
            <a:r>
              <a:rPr lang="zh-CN" altLang="en-US" dirty="0"/>
              <a:t>存储结构</a:t>
            </a:r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6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5122"/>
          <p:cNvSpPr>
            <a:spLocks noGrp="1" noChangeArrowheads="1"/>
          </p:cNvSpPr>
          <p:nvPr>
            <p:ph idx="1"/>
          </p:nvPr>
        </p:nvSpPr>
        <p:spPr>
          <a:xfrm>
            <a:off x="230703" y="1054721"/>
            <a:ext cx="8229600" cy="5040561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顺序栈、顺序队列的有关特性分析</a:t>
            </a:r>
            <a:endParaRPr lang="zh-CN" altLang="en-US" sz="2800" b="1" dirty="0"/>
          </a:p>
          <a:p>
            <a:pPr lvl="1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>
                <a:solidFill>
                  <a:srgbClr val="FF0000"/>
                </a:solidFill>
              </a:rPr>
              <a:t>运算实现</a:t>
            </a:r>
            <a:r>
              <a:rPr lang="zh-CN" altLang="en-US" sz="2200" b="1" dirty="0"/>
              <a:t>：简单，时间复杂度好；</a:t>
            </a:r>
            <a:endParaRPr lang="en-US" altLang="zh-CN" sz="2200" b="1" dirty="0"/>
          </a:p>
          <a:p>
            <a:pPr lvl="1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>
                <a:solidFill>
                  <a:srgbClr val="FF0000"/>
                </a:solidFill>
              </a:rPr>
              <a:t>存储特性</a:t>
            </a:r>
            <a:r>
              <a:rPr lang="zh-CN" altLang="en-US" sz="2200" b="1" dirty="0"/>
              <a:t>：静态规模，编译前确定；</a:t>
            </a:r>
            <a:endParaRPr lang="en-US" altLang="zh-CN" sz="2200" b="1" dirty="0"/>
          </a:p>
          <a:p>
            <a:pPr lvl="1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>
                <a:solidFill>
                  <a:srgbClr val="FF0000"/>
                </a:solidFill>
              </a:rPr>
              <a:t>问题</a:t>
            </a:r>
            <a:r>
              <a:rPr lang="zh-CN" altLang="en-US" sz="2200" b="1" dirty="0"/>
              <a:t>：程序的</a:t>
            </a:r>
            <a:r>
              <a:rPr lang="zh-CN" altLang="en-US" sz="2200" b="1" dirty="0">
                <a:solidFill>
                  <a:srgbClr val="FF5050"/>
                </a:solidFill>
              </a:rPr>
              <a:t>通用性</a:t>
            </a:r>
            <a:r>
              <a:rPr lang="zh-CN" altLang="en-US" sz="2200" b="1" dirty="0"/>
              <a:t>和</a:t>
            </a:r>
            <a:r>
              <a:rPr lang="zh-CN" altLang="en-US" sz="2200" b="1" dirty="0">
                <a:solidFill>
                  <a:srgbClr val="FF5050"/>
                </a:solidFill>
              </a:rPr>
              <a:t>空间利用率</a:t>
            </a:r>
            <a:r>
              <a:rPr lang="zh-CN" altLang="en-US" sz="2200" b="1" dirty="0"/>
              <a:t>之间的矛盾！</a:t>
            </a:r>
            <a:endParaRPr lang="en-US" altLang="zh-CN" sz="2200" b="1" dirty="0"/>
          </a:p>
          <a:p>
            <a:pPr lvl="1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>
                <a:solidFill>
                  <a:srgbClr val="FF0000"/>
                </a:solidFill>
              </a:rPr>
              <a:t>期望</a:t>
            </a:r>
            <a:r>
              <a:rPr lang="zh-CN" altLang="en-US" sz="2200" b="1" dirty="0"/>
              <a:t>：在实际运行过程中，根据实际问题的需要，临时确</a:t>
            </a:r>
            <a:r>
              <a:rPr lang="en-US" altLang="zh-CN" sz="2200" b="1" dirty="0"/>
              <a:t>     </a:t>
            </a:r>
            <a:endParaRPr lang="en-US" altLang="zh-CN" sz="2200" b="1" dirty="0"/>
          </a:p>
          <a:p>
            <a:pPr marL="457200" lvl="1" indent="0"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zh-CN" sz="2200" b="1" dirty="0"/>
              <a:t>                </a:t>
            </a:r>
            <a:r>
              <a:rPr lang="zh-CN" altLang="en-US" sz="2200" b="1" dirty="0"/>
              <a:t>定存储空间</a:t>
            </a:r>
            <a:r>
              <a:rPr lang="en-US" altLang="zh-CN" sz="2200" b="1" dirty="0">
                <a:sym typeface="Wingdings" panose="05000000000000000000" pitchFamily="2" charset="2"/>
              </a:rPr>
              <a:t></a:t>
            </a:r>
            <a:r>
              <a:rPr lang="zh-CN" altLang="en-US" sz="2200" b="1" dirty="0"/>
              <a:t>动态变量。</a:t>
            </a:r>
            <a:endParaRPr lang="zh-CN" altLang="en-US" sz="2200" b="1" dirty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 预备知识           </a:t>
            </a:r>
            <a:endParaRPr lang="en-US" altLang="zh-CN" sz="2800" b="1" dirty="0"/>
          </a:p>
          <a:p>
            <a:pPr lvl="1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>
                <a:solidFill>
                  <a:srgbClr val="FF0000"/>
                </a:solidFill>
              </a:rPr>
              <a:t>动态变量</a:t>
            </a:r>
            <a:r>
              <a:rPr lang="zh-CN" altLang="en-US" sz="2200" b="1" dirty="0"/>
              <a:t>：在程序运行过程中</a:t>
            </a:r>
            <a:r>
              <a:rPr lang="zh-CN" altLang="en-US" sz="2200" b="1" dirty="0">
                <a:solidFill>
                  <a:srgbClr val="0000FF"/>
                </a:solidFill>
              </a:rPr>
              <a:t>产生和释放的变量</a:t>
            </a:r>
            <a:r>
              <a:rPr lang="zh-CN" altLang="en-US" sz="2200" b="1" dirty="0"/>
              <a:t>；</a:t>
            </a:r>
            <a:endParaRPr lang="en-US" altLang="zh-CN" sz="2200" b="1" dirty="0"/>
          </a:p>
          <a:p>
            <a:pPr lvl="1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>
                <a:solidFill>
                  <a:srgbClr val="FF0000"/>
                </a:solidFill>
              </a:rPr>
              <a:t>静态变量</a:t>
            </a:r>
            <a:r>
              <a:rPr lang="zh-CN" altLang="en-US" sz="2200" b="1" dirty="0"/>
              <a:t>：在程序运行过程中</a:t>
            </a:r>
            <a:r>
              <a:rPr lang="zh-CN" altLang="en-US" sz="2200" b="1" dirty="0">
                <a:solidFill>
                  <a:srgbClr val="0000FF"/>
                </a:solidFill>
              </a:rPr>
              <a:t>一直存在的变量</a:t>
            </a:r>
            <a:r>
              <a:rPr lang="zh-CN" altLang="en-US" sz="2200" b="1" dirty="0"/>
              <a:t>；</a:t>
            </a:r>
            <a:endParaRPr lang="en-US" altLang="zh-CN" sz="2200" b="1" dirty="0"/>
          </a:p>
          <a:p>
            <a:pPr lvl="1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/>
              <a:t>在一般程序设计语言</a:t>
            </a:r>
            <a:r>
              <a:rPr lang="en-US" altLang="zh-CN" sz="2200" b="1" dirty="0"/>
              <a:t>(</a:t>
            </a:r>
            <a:r>
              <a:rPr lang="zh-CN" altLang="en-US" sz="2200" b="1" dirty="0"/>
              <a:t>如</a:t>
            </a:r>
            <a:r>
              <a:rPr lang="en-US" altLang="zh-CN" sz="2200" b="1" dirty="0"/>
              <a:t>C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C++)</a:t>
            </a:r>
            <a:r>
              <a:rPr lang="zh-CN" altLang="en-US" sz="2200" b="1" dirty="0"/>
              <a:t>中</a:t>
            </a:r>
            <a:r>
              <a:rPr lang="en-US" altLang="zh-CN" sz="2200" b="1" dirty="0"/>
              <a:t>: </a:t>
            </a:r>
            <a:endParaRPr lang="en-US" altLang="zh-CN" sz="2200" b="1" dirty="0"/>
          </a:p>
          <a:p>
            <a:pPr lvl="2"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/>
              <a:t>静态变量是出现在说明语句中的变量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 lvl="2"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/>
              <a:t>而动态变量则由于是在运行过程中产生，因而不会事先说明</a:t>
            </a:r>
            <a:r>
              <a:rPr lang="zh-CN" altLang="en-US" sz="2200" b="1" dirty="0"/>
              <a:t>。</a:t>
            </a:r>
            <a:endParaRPr lang="zh-CN" altLang="en-US" sz="2200" b="1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200" b="1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/>
              <a:t>  </a:t>
            </a:r>
            <a:endParaRPr lang="en-US" altLang="zh-CN" sz="2200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116632"/>
            <a:ext cx="4231148" cy="684042"/>
            <a:chOff x="700892" y="1326432"/>
            <a:chExt cx="4231148" cy="684042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0892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4.1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引言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10" name="图片 9" descr="1.jp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grpSp>
        <p:nvGrpSpPr>
          <p:cNvPr id="37" name="组合 36"/>
          <p:cNvGrpSpPr/>
          <p:nvPr/>
        </p:nvGrpSpPr>
        <p:grpSpPr>
          <a:xfrm>
            <a:off x="736784" y="5397950"/>
            <a:ext cx="3745884" cy="436694"/>
            <a:chOff x="755871" y="5229200"/>
            <a:chExt cx="3745884" cy="436694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871" y="5229200"/>
              <a:ext cx="327521" cy="436694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1117379" y="5229200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如何实现动态变量</a:t>
              </a:r>
              <a:r>
                <a:rPr lang="zh-CN" altLang="en-US" b="1" dirty="0"/>
                <a:t>？ </a:t>
              </a:r>
              <a:endParaRPr lang="zh-CN" altLang="en-US" b="1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64305" y="5804316"/>
            <a:ext cx="712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通过指针来实现</a:t>
            </a:r>
            <a:r>
              <a:rPr lang="zh-CN" altLang="en-US" b="1" dirty="0"/>
              <a:t>：指针变量的说明，动态变量产生和释放。         </a:t>
            </a:r>
            <a:endParaRPr lang="en-US" altLang="zh-CN" b="1" dirty="0"/>
          </a:p>
        </p:txBody>
      </p:sp>
      <p:sp>
        <p:nvSpPr>
          <p:cNvPr id="40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4</a:t>
            </a: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内容占位符 6146"/>
          <p:cNvSpPr>
            <a:spLocks noGrp="1" noChangeArrowheads="1"/>
          </p:cNvSpPr>
          <p:nvPr>
            <p:ph idx="1"/>
          </p:nvPr>
        </p:nvSpPr>
        <p:spPr>
          <a:xfrm>
            <a:off x="457200" y="980729"/>
            <a:ext cx="8435280" cy="5112568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 预备知识           </a:t>
            </a:r>
            <a:endParaRPr lang="en-US" altLang="zh-CN" sz="2800" b="1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/>
              <a:t>包括：指针变量的说明、动态变量操作、产生和释放。</a:t>
            </a:r>
            <a:endParaRPr lang="zh-CN" altLang="en-US" sz="22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）</a:t>
            </a:r>
            <a:r>
              <a:rPr lang="zh-CN" altLang="en-US" sz="2200" b="1" dirty="0">
                <a:solidFill>
                  <a:srgbClr val="0000FF"/>
                </a:solidFill>
              </a:rPr>
              <a:t>指针变量</a:t>
            </a:r>
            <a:r>
              <a:rPr lang="en-US" altLang="zh-CN" sz="2200" b="1" dirty="0">
                <a:solidFill>
                  <a:srgbClr val="0000FF"/>
                </a:solidFill>
              </a:rPr>
              <a:t>(</a:t>
            </a:r>
            <a:r>
              <a:rPr lang="zh-CN" altLang="en-US" sz="2200" b="1" dirty="0">
                <a:solidFill>
                  <a:srgbClr val="0000FF"/>
                </a:solidFill>
              </a:rPr>
              <a:t>动态变量</a:t>
            </a:r>
            <a:r>
              <a:rPr lang="en-US" altLang="zh-CN" sz="2200" b="1" dirty="0">
                <a:solidFill>
                  <a:srgbClr val="0000FF"/>
                </a:solidFill>
              </a:rPr>
              <a:t>)</a:t>
            </a:r>
            <a:r>
              <a:rPr lang="zh-CN" altLang="en-US" sz="2200" b="1" dirty="0">
                <a:solidFill>
                  <a:srgbClr val="0000FF"/>
                </a:solidFill>
              </a:rPr>
              <a:t>说明</a:t>
            </a:r>
            <a:endParaRPr lang="zh-CN" altLang="en-US" sz="2200" b="1" dirty="0">
              <a:solidFill>
                <a:srgbClr val="0000FF"/>
              </a:solidFill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200" b="1" dirty="0" err="1">
                <a:solidFill>
                  <a:srgbClr val="0000FF"/>
                </a:solidFill>
              </a:rPr>
              <a:t>int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m</a:t>
            </a:r>
            <a:r>
              <a:rPr lang="en-US" altLang="zh-CN" sz="2200" b="1" dirty="0"/>
              <a:t>, </a:t>
            </a:r>
            <a:r>
              <a:rPr lang="en-US" altLang="zh-CN" sz="2200" b="1" i="1" dirty="0"/>
              <a:t>n</a:t>
            </a:r>
            <a:r>
              <a:rPr lang="en-US" altLang="zh-CN" sz="2200" b="1" dirty="0"/>
              <a:t>, </a:t>
            </a:r>
            <a:r>
              <a:rPr lang="en-US" altLang="zh-CN" sz="2200" b="1" dirty="0">
                <a:solidFill>
                  <a:srgbClr val="0000FF"/>
                </a:solidFill>
              </a:rPr>
              <a:t>*</a:t>
            </a:r>
            <a:r>
              <a:rPr lang="en-US" altLang="zh-CN" sz="2200" b="1" i="1" dirty="0"/>
              <a:t>p</a:t>
            </a:r>
            <a:r>
              <a:rPr lang="zh-CN" altLang="en-US" sz="2200" b="1" dirty="0"/>
              <a:t>，</a:t>
            </a:r>
            <a:r>
              <a:rPr lang="zh-CN" altLang="en-US" sz="2200" b="1" dirty="0">
                <a:solidFill>
                  <a:srgbClr val="0000FF"/>
                </a:solidFill>
              </a:rPr>
              <a:t>*</a:t>
            </a:r>
            <a:r>
              <a:rPr lang="en-US" altLang="zh-CN" sz="2200" b="1" i="1" dirty="0"/>
              <a:t>q</a:t>
            </a:r>
            <a:r>
              <a:rPr lang="en-US" altLang="zh-CN" sz="2200" b="1" dirty="0"/>
              <a:t>;</a:t>
            </a:r>
            <a:endParaRPr lang="en-US" altLang="zh-CN" sz="2200" b="1" dirty="0"/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/>
              <a:t>说明了</a:t>
            </a:r>
            <a:r>
              <a:rPr lang="en-US" altLang="zh-CN" sz="2200" b="1" dirty="0"/>
              <a:t>4</a:t>
            </a:r>
            <a:r>
              <a:rPr lang="zh-CN" altLang="en-US" sz="2200" b="1" dirty="0"/>
              <a:t>个变量，其中： </a:t>
            </a:r>
            <a:r>
              <a:rPr lang="en-US" altLang="zh-CN" sz="2200" b="1" i="1" dirty="0"/>
              <a:t>m</a:t>
            </a:r>
            <a:r>
              <a:rPr lang="zh-CN" altLang="en-US" sz="2200" b="1" dirty="0"/>
              <a:t>和</a:t>
            </a:r>
            <a:r>
              <a:rPr lang="en-US" altLang="zh-CN" sz="2200" b="1" i="1" dirty="0"/>
              <a:t>n</a:t>
            </a:r>
            <a:r>
              <a:rPr lang="zh-CN" altLang="en-US" sz="2200" b="1" dirty="0"/>
              <a:t>说明为</a:t>
            </a:r>
            <a:r>
              <a:rPr lang="en-US" altLang="zh-CN" sz="2200" b="1" dirty="0" err="1">
                <a:solidFill>
                  <a:srgbClr val="0000FF"/>
                </a:solidFill>
              </a:rPr>
              <a:t>int</a:t>
            </a:r>
            <a:r>
              <a:rPr lang="zh-CN" altLang="en-US" sz="2200" b="1" dirty="0"/>
              <a:t>型</a:t>
            </a:r>
            <a:r>
              <a:rPr lang="en-US" altLang="zh-CN" sz="2200" b="1" dirty="0"/>
              <a:t>;</a:t>
            </a:r>
            <a:endParaRPr lang="zh-CN" altLang="en-US" sz="2200" b="1" dirty="0"/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b="1" i="1" dirty="0"/>
              <a:t>p</a:t>
            </a:r>
            <a:r>
              <a:rPr lang="en-US" altLang="zh-CN" sz="2200" b="1" dirty="0"/>
              <a:t>, </a:t>
            </a:r>
            <a:r>
              <a:rPr lang="en-US" altLang="zh-CN" sz="2200" b="1" i="1" dirty="0"/>
              <a:t>q</a:t>
            </a:r>
            <a:r>
              <a:rPr lang="zh-CN" altLang="en-US" sz="2200" b="1" dirty="0"/>
              <a:t>为指向</a:t>
            </a:r>
            <a:r>
              <a:rPr lang="en-US" altLang="zh-CN" sz="2200" b="1" dirty="0" err="1">
                <a:solidFill>
                  <a:srgbClr val="0000FF"/>
                </a:solidFill>
              </a:rPr>
              <a:t>int</a:t>
            </a:r>
            <a:r>
              <a:rPr lang="zh-CN" altLang="en-US" sz="2200" b="1" dirty="0"/>
              <a:t>型变量的指针</a:t>
            </a:r>
            <a:r>
              <a:rPr lang="en-US" altLang="zh-CN" sz="2200" b="1" dirty="0"/>
              <a:t>;</a:t>
            </a:r>
            <a:endParaRPr lang="en-US" altLang="zh-CN" sz="2200" b="1" dirty="0"/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/>
              <a:t>其所指示的变量名称分别为</a:t>
            </a:r>
            <a:r>
              <a:rPr lang="zh-CN" altLang="en-US" sz="2200" b="1" dirty="0">
                <a:solidFill>
                  <a:srgbClr val="0000FF"/>
                </a:solidFill>
              </a:rPr>
              <a:t>*</a:t>
            </a:r>
            <a:r>
              <a:rPr lang="en-US" altLang="zh-CN" sz="2200" b="1" i="1" dirty="0"/>
              <a:t>p</a:t>
            </a:r>
            <a:r>
              <a:rPr lang="zh-CN" altLang="en-US" sz="2200" b="1" dirty="0"/>
              <a:t>，</a:t>
            </a:r>
            <a:r>
              <a:rPr lang="zh-CN" altLang="en-US" sz="2200" b="1" dirty="0">
                <a:solidFill>
                  <a:srgbClr val="0000FF"/>
                </a:solidFill>
              </a:rPr>
              <a:t>*</a:t>
            </a:r>
            <a:r>
              <a:rPr lang="en-US" altLang="zh-CN" sz="2200" b="1" i="1" dirty="0"/>
              <a:t>q</a:t>
            </a:r>
            <a:endParaRPr lang="zh-CN" altLang="en-US" sz="2200" b="1" dirty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/>
              <a:t>指针和其所指示的变量之间的关系</a:t>
            </a:r>
            <a:r>
              <a:rPr lang="en-US" altLang="zh-CN" sz="2200" b="1" dirty="0"/>
              <a:t>: </a:t>
            </a:r>
            <a:endParaRPr lang="zh-CN" altLang="en-US" sz="2200" b="1" dirty="0"/>
          </a:p>
        </p:txBody>
      </p:sp>
      <p:sp>
        <p:nvSpPr>
          <p:cNvPr id="6148" name="矩形 6147"/>
          <p:cNvSpPr>
            <a:spLocks noChangeArrowheads="1"/>
          </p:cNvSpPr>
          <p:nvPr/>
        </p:nvSpPr>
        <p:spPr bwMode="auto">
          <a:xfrm>
            <a:off x="1616819" y="4890796"/>
            <a:ext cx="360363" cy="36036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6149" name="直接连接符 6148"/>
          <p:cNvSpPr>
            <a:spLocks noChangeShapeType="1"/>
          </p:cNvSpPr>
          <p:nvPr/>
        </p:nvSpPr>
        <p:spPr bwMode="auto">
          <a:xfrm>
            <a:off x="1977182" y="5035259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矩形 6149"/>
          <p:cNvSpPr>
            <a:spLocks noChangeArrowheads="1"/>
          </p:cNvSpPr>
          <p:nvPr/>
        </p:nvSpPr>
        <p:spPr bwMode="auto">
          <a:xfrm>
            <a:off x="1616819" y="5611521"/>
            <a:ext cx="360363" cy="36036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6151" name="矩形 6150"/>
          <p:cNvSpPr/>
          <p:nvPr/>
        </p:nvSpPr>
        <p:spPr>
          <a:xfrm>
            <a:off x="2913807" y="4819359"/>
            <a:ext cx="360362" cy="360362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noProof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10</a:t>
            </a:r>
            <a:endParaRPr lang="zh-CN" altLang="zh-CN" noProof="1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152" name="矩形 6151"/>
          <p:cNvSpPr/>
          <p:nvPr/>
        </p:nvSpPr>
        <p:spPr>
          <a:xfrm>
            <a:off x="2913807" y="5611521"/>
            <a:ext cx="360362" cy="360363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noProof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20</a:t>
            </a:r>
            <a:endParaRPr lang="zh-CN" altLang="zh-CN" noProof="1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153" name="直接连接符 6152"/>
          <p:cNvSpPr>
            <a:spLocks noChangeShapeType="1"/>
          </p:cNvSpPr>
          <p:nvPr/>
        </p:nvSpPr>
        <p:spPr bwMode="auto">
          <a:xfrm>
            <a:off x="1977182" y="5754396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4" name="文本框 6153"/>
          <p:cNvSpPr txBox="1">
            <a:spLocks noChangeArrowheads="1"/>
          </p:cNvSpPr>
          <p:nvPr/>
        </p:nvSpPr>
        <p:spPr bwMode="auto">
          <a:xfrm>
            <a:off x="1259632" y="4530434"/>
            <a:ext cx="792162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908050" indent="-43688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1" dirty="0">
                <a:ea typeface="楷体_GB2312" pitchFamily="1" charset="-122"/>
              </a:rPr>
              <a:t>p</a:t>
            </a:r>
            <a:endParaRPr lang="en-US" altLang="zh-CN" sz="2000" i="1" dirty="0">
              <a:ea typeface="楷体_GB2312" pitchFamily="1" charset="-122"/>
            </a:endParaRPr>
          </a:p>
        </p:txBody>
      </p:sp>
      <p:sp>
        <p:nvSpPr>
          <p:cNvPr id="6155" name="文本框 6154"/>
          <p:cNvSpPr txBox="1">
            <a:spLocks noChangeArrowheads="1"/>
          </p:cNvSpPr>
          <p:nvPr/>
        </p:nvSpPr>
        <p:spPr bwMode="auto">
          <a:xfrm>
            <a:off x="2340719" y="4477731"/>
            <a:ext cx="100965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908050" indent="-43688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ea typeface="楷体_GB2312" pitchFamily="1" charset="-122"/>
              </a:rPr>
              <a:t>*</a:t>
            </a:r>
            <a:r>
              <a:rPr lang="en-US" altLang="zh-CN" sz="2000" i="1" dirty="0">
                <a:ea typeface="楷体_GB2312" pitchFamily="1" charset="-122"/>
              </a:rPr>
              <a:t>p</a:t>
            </a:r>
            <a:endParaRPr lang="en-US" altLang="zh-CN" sz="2000" i="1" dirty="0">
              <a:ea typeface="楷体_GB2312" pitchFamily="1" charset="-122"/>
            </a:endParaRPr>
          </a:p>
        </p:txBody>
      </p:sp>
      <p:sp>
        <p:nvSpPr>
          <p:cNvPr id="6156" name="文本框 6155"/>
          <p:cNvSpPr txBox="1">
            <a:spLocks noChangeArrowheads="1"/>
          </p:cNvSpPr>
          <p:nvPr/>
        </p:nvSpPr>
        <p:spPr bwMode="auto">
          <a:xfrm>
            <a:off x="1186607" y="5252746"/>
            <a:ext cx="792162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908050" indent="-43688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1" dirty="0">
                <a:ea typeface="楷体_GB2312" pitchFamily="1" charset="-122"/>
              </a:rPr>
              <a:t>q</a:t>
            </a:r>
            <a:endParaRPr lang="en-US" altLang="zh-CN" sz="2000" i="1" dirty="0">
              <a:ea typeface="楷体_GB2312" pitchFamily="1" charset="-122"/>
            </a:endParaRPr>
          </a:p>
        </p:txBody>
      </p:sp>
      <p:sp>
        <p:nvSpPr>
          <p:cNvPr id="6157" name="文本框 6156"/>
          <p:cNvSpPr txBox="1">
            <a:spLocks noChangeArrowheads="1"/>
          </p:cNvSpPr>
          <p:nvPr/>
        </p:nvSpPr>
        <p:spPr bwMode="auto">
          <a:xfrm>
            <a:off x="2410569" y="5250514"/>
            <a:ext cx="100965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908050" indent="-43688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ea typeface="楷体_GB2312" pitchFamily="1" charset="-122"/>
              </a:rPr>
              <a:t>*</a:t>
            </a:r>
            <a:r>
              <a:rPr lang="en-US" altLang="zh-CN" sz="2000" i="1" dirty="0">
                <a:ea typeface="楷体_GB2312" pitchFamily="1" charset="-122"/>
              </a:rPr>
              <a:t>q</a:t>
            </a:r>
            <a:endParaRPr lang="en-US" altLang="zh-CN" sz="2000" i="1" dirty="0">
              <a:ea typeface="楷体_GB2312" pitchFamily="1" charset="-122"/>
            </a:endParaRPr>
          </a:p>
        </p:txBody>
      </p:sp>
      <p:sp>
        <p:nvSpPr>
          <p:cNvPr id="6158" name="文本框 6157"/>
          <p:cNvSpPr txBox="1">
            <a:spLocks noChangeArrowheads="1"/>
          </p:cNvSpPr>
          <p:nvPr/>
        </p:nvSpPr>
        <p:spPr bwMode="auto">
          <a:xfrm>
            <a:off x="3783756" y="4819359"/>
            <a:ext cx="4387851" cy="13256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908050" indent="-43688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ea typeface="楷体_GB2312" pitchFamily="1" charset="-122"/>
              </a:rPr>
              <a:t>指针和目标变量的关系</a:t>
            </a:r>
            <a:r>
              <a:rPr lang="zh-CN" altLang="en-US" sz="2000" b="1" dirty="0">
                <a:ea typeface="楷体_GB2312" pitchFamily="1" charset="-122"/>
              </a:rPr>
              <a:t>：</a:t>
            </a:r>
            <a:endParaRPr lang="zh-CN" altLang="en-US" sz="2000" b="1" dirty="0">
              <a:ea typeface="楷体_GB2312" pitchFamily="1" charset="-122"/>
            </a:endParaRPr>
          </a:p>
          <a:p>
            <a:pPr eaLnBrk="1" hangingPunct="1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ea typeface="楷体_GB2312" pitchFamily="1" charset="-122"/>
              </a:rPr>
              <a:t>所谓</a:t>
            </a:r>
            <a:r>
              <a:rPr lang="zh-CN" altLang="en-US" sz="2000" b="1" dirty="0">
                <a:solidFill>
                  <a:srgbClr val="FF0000"/>
                </a:solidFill>
                <a:ea typeface="楷体_GB2312" pitchFamily="1" charset="-122"/>
              </a:rPr>
              <a:t>指针指向一个变量</a:t>
            </a:r>
            <a:r>
              <a:rPr lang="zh-CN" altLang="en-US" sz="2000" b="1" dirty="0">
                <a:ea typeface="楷体_GB2312" pitchFamily="1" charset="-122"/>
              </a:rPr>
              <a:t>，就是</a:t>
            </a:r>
            <a:endParaRPr lang="en-US" altLang="zh-CN" sz="2000" b="1" dirty="0">
              <a:ea typeface="楷体_GB2312" pitchFamily="1" charset="-122"/>
            </a:endParaRPr>
          </a:p>
          <a:p>
            <a:pPr eaLnBrk="1" hangingPunct="1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ea typeface="楷体_GB2312" pitchFamily="1" charset="-122"/>
              </a:rPr>
              <a:t>存放着目标变量的地址的值</a:t>
            </a:r>
            <a:r>
              <a:rPr lang="zh-CN" altLang="en-US" sz="2000" dirty="0">
                <a:ea typeface="楷体_GB2312" pitchFamily="1" charset="-122"/>
              </a:rPr>
              <a:t>。</a:t>
            </a:r>
            <a:endParaRPr lang="zh-CN" altLang="en-US" sz="2000" dirty="0">
              <a:ea typeface="楷体_GB2312" pitchFamily="1" charset="-122"/>
            </a:endParaRPr>
          </a:p>
        </p:txBody>
      </p:sp>
      <p:sp>
        <p:nvSpPr>
          <p:cNvPr id="16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631286"/>
            <a:ext cx="2133600" cy="22671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79512" y="116632"/>
            <a:ext cx="4231148" cy="684042"/>
            <a:chOff x="628884" y="1326432"/>
            <a:chExt cx="4231148" cy="684042"/>
          </a:xfrm>
        </p:grpSpPr>
        <p:sp>
          <p:nvSpPr>
            <p:cNvPr id="19" name="TextBox 6"/>
            <p:cNvSpPr txBox="1">
              <a:spLocks noChangeArrowheads="1"/>
            </p:cNvSpPr>
            <p:nvPr/>
          </p:nvSpPr>
          <p:spPr bwMode="auto">
            <a:xfrm>
              <a:off x="628884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4.1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引言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21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22" name="图片 21" descr="1.jp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1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  <p:bldP spid="6151" grpId="0" animBg="1"/>
      <p:bldP spid="6152" grpId="0" animBg="1"/>
      <p:bldP spid="6154" grpId="0"/>
      <p:bldP spid="6155" grpId="0"/>
      <p:bldP spid="6156" grpId="0"/>
      <p:bldP spid="6157" grpId="0"/>
      <p:bldP spid="6158" grpId="0" animBg="1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070"/>
            <a:ext cx="8229600" cy="4678451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zh-CN" altLang="en-US" sz="2400" b="1" dirty="0">
                <a:solidFill>
                  <a:srgbClr val="0000FF"/>
                </a:solidFill>
              </a:rPr>
              <a:t>动态变量的操作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>
                <a:solidFill>
                  <a:srgbClr val="FF0000"/>
                </a:solidFill>
              </a:rPr>
              <a:t>基本操作</a:t>
            </a:r>
            <a:r>
              <a:rPr lang="zh-CN" altLang="en-US" sz="2200" b="1" dirty="0"/>
              <a:t>：和其他类型的变量类似，可以对动态变量赋值与引用；</a:t>
            </a:r>
            <a:endParaRPr lang="en-US" altLang="zh-CN" sz="2200" b="1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/>
              <a:t>特别要</a:t>
            </a:r>
            <a:r>
              <a:rPr lang="zh-CN" altLang="en-US" sz="2200" b="1" dirty="0">
                <a:solidFill>
                  <a:srgbClr val="FF0000"/>
                </a:solidFill>
              </a:rPr>
              <a:t>注意区分</a:t>
            </a:r>
            <a:r>
              <a:rPr lang="zh-CN" altLang="en-US" sz="2200" b="1" dirty="0"/>
              <a:t>：指针赋值和动态变量赋值操作的关系和效果。</a:t>
            </a:r>
            <a:endParaRPr lang="zh-CN" altLang="en-US" sz="2200" b="1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200" b="1" dirty="0"/>
              <a:t>语句  </a:t>
            </a:r>
            <a:r>
              <a:rPr lang="zh-CN" altLang="en-US" sz="2200" b="1" dirty="0">
                <a:solidFill>
                  <a:srgbClr val="0000FF"/>
                </a:solidFill>
              </a:rPr>
              <a:t>*</a:t>
            </a:r>
            <a:r>
              <a:rPr lang="en-US" altLang="zh-CN" sz="2200" b="1" i="1" dirty="0"/>
              <a:t>p</a:t>
            </a:r>
            <a:r>
              <a:rPr lang="en-US" altLang="zh-CN" sz="2200" b="1" dirty="0"/>
              <a:t> = </a:t>
            </a:r>
            <a:r>
              <a:rPr lang="en-US" altLang="zh-CN" sz="2200" b="1" dirty="0">
                <a:solidFill>
                  <a:srgbClr val="0000FF"/>
                </a:solidFill>
              </a:rPr>
              <a:t>*</a:t>
            </a:r>
            <a:r>
              <a:rPr lang="en-US" altLang="zh-CN" sz="2200" b="1" i="1" dirty="0"/>
              <a:t>q</a:t>
            </a:r>
            <a:r>
              <a:rPr lang="en-US" altLang="zh-CN" sz="2200" b="1" dirty="0"/>
              <a:t>;  </a:t>
            </a:r>
            <a:r>
              <a:rPr lang="zh-CN" altLang="en-US" sz="2200" b="1" dirty="0"/>
              <a:t>和</a:t>
            </a:r>
            <a:r>
              <a:rPr lang="en-US" altLang="zh-CN" sz="2200" b="1" dirty="0"/>
              <a:t>   </a:t>
            </a:r>
            <a:r>
              <a:rPr lang="en-US" altLang="zh-CN" sz="2200" b="1" i="1" dirty="0"/>
              <a:t>p</a:t>
            </a:r>
            <a:r>
              <a:rPr lang="en-US" altLang="zh-CN" sz="2200" b="1" dirty="0"/>
              <a:t> = </a:t>
            </a:r>
            <a:r>
              <a:rPr lang="en-US" altLang="zh-CN" sz="2200" b="1" i="1" dirty="0"/>
              <a:t>q</a:t>
            </a:r>
            <a:r>
              <a:rPr lang="en-US" altLang="zh-CN" sz="2200" b="1" dirty="0"/>
              <a:t>; </a:t>
            </a:r>
            <a:r>
              <a:rPr lang="zh-CN" altLang="en-US" sz="2200" b="1" dirty="0"/>
              <a:t>的效果存在明显的</a:t>
            </a:r>
            <a:r>
              <a:rPr lang="zh-CN" altLang="en-US" sz="2200" b="1" dirty="0">
                <a:solidFill>
                  <a:schemeClr val="accent2"/>
                </a:solidFill>
              </a:rPr>
              <a:t>差异</a:t>
            </a:r>
            <a:r>
              <a:rPr lang="zh-CN" altLang="en-US" sz="2200" b="1" dirty="0"/>
              <a:t>：</a:t>
            </a:r>
            <a:endParaRPr lang="zh-CN" altLang="en-US" sz="2200" b="1" dirty="0"/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/>
              <a:t>假设初始时</a:t>
            </a:r>
            <a:r>
              <a:rPr lang="zh-CN" altLang="en-US" sz="2200" b="1" dirty="0">
                <a:solidFill>
                  <a:srgbClr val="0000FF"/>
                </a:solidFill>
              </a:rPr>
              <a:t>*</a:t>
            </a:r>
            <a:r>
              <a:rPr lang="en-US" altLang="zh-CN" sz="2200" b="1" i="1" dirty="0"/>
              <a:t>p </a:t>
            </a:r>
            <a:r>
              <a:rPr lang="en-US" altLang="zh-CN" sz="2200" b="1" dirty="0"/>
              <a:t>= 10</a:t>
            </a:r>
            <a:r>
              <a:rPr lang="zh-CN" altLang="en-US" sz="2200" b="1" dirty="0"/>
              <a:t>； </a:t>
            </a:r>
            <a:r>
              <a:rPr lang="zh-CN" altLang="en-US" sz="2200" b="1" dirty="0">
                <a:solidFill>
                  <a:srgbClr val="0000FF"/>
                </a:solidFill>
              </a:rPr>
              <a:t>*</a:t>
            </a:r>
            <a:r>
              <a:rPr lang="en-US" altLang="zh-CN" sz="2200" b="1" i="1" dirty="0"/>
              <a:t>q </a:t>
            </a:r>
            <a:r>
              <a:rPr lang="en-US" altLang="zh-CN" sz="2200" b="1" dirty="0"/>
              <a:t>= 20</a:t>
            </a:r>
            <a:r>
              <a:rPr lang="zh-CN" altLang="en-US" sz="2200" b="1" dirty="0"/>
              <a:t>；   如图所示：</a:t>
            </a:r>
            <a:endParaRPr lang="zh-CN" altLang="en-US" sz="22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3"/>
          <p:cNvSpPr txBox="1"/>
          <p:nvPr/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>
            <a:off x="5435599" y="4207040"/>
            <a:ext cx="939800" cy="5032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1400175" y="3627602"/>
            <a:ext cx="3171825" cy="2000251"/>
            <a:chOff x="89" y="-47"/>
            <a:chExt cx="1998" cy="1260"/>
          </a:xfrm>
        </p:grpSpPr>
        <p:sp>
          <p:nvSpPr>
            <p:cNvPr id="8" name="矩形 7173"/>
            <p:cNvSpPr>
              <a:spLocks noChangeArrowheads="1"/>
            </p:cNvSpPr>
            <p:nvPr/>
          </p:nvSpPr>
          <p:spPr bwMode="auto">
            <a:xfrm>
              <a:off x="360" y="227"/>
              <a:ext cx="227" cy="22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9" name="直接连接符 7174"/>
            <p:cNvSpPr>
              <a:spLocks noChangeShapeType="1"/>
            </p:cNvSpPr>
            <p:nvPr/>
          </p:nvSpPr>
          <p:spPr bwMode="auto">
            <a:xfrm>
              <a:off x="587" y="318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矩形 7175"/>
            <p:cNvSpPr>
              <a:spLocks noChangeArrowheads="1"/>
            </p:cNvSpPr>
            <p:nvPr/>
          </p:nvSpPr>
          <p:spPr bwMode="auto">
            <a:xfrm>
              <a:off x="360" y="681"/>
              <a:ext cx="227" cy="22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177" y="182"/>
              <a:ext cx="227" cy="227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noProof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10</a:t>
              </a:r>
              <a:endParaRPr lang="zh-CN" altLang="zh-CN" noProof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77" y="681"/>
              <a:ext cx="227" cy="227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noProof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20</a:t>
              </a:r>
              <a:endParaRPr lang="zh-CN" altLang="zh-CN" noProof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3" name="直接连接符 7178"/>
            <p:cNvSpPr>
              <a:spLocks noChangeShapeType="1"/>
            </p:cNvSpPr>
            <p:nvPr/>
          </p:nvSpPr>
          <p:spPr bwMode="auto">
            <a:xfrm>
              <a:off x="587" y="771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文本框 7179"/>
            <p:cNvSpPr txBox="1">
              <a:spLocks noChangeArrowheads="1"/>
            </p:cNvSpPr>
            <p:nvPr/>
          </p:nvSpPr>
          <p:spPr bwMode="auto">
            <a:xfrm>
              <a:off x="135" y="0"/>
              <a:ext cx="49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908050" indent="-43688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ea typeface="楷体_GB2312" pitchFamily="1" charset="-122"/>
                </a:rPr>
                <a:t>p</a:t>
              </a:r>
              <a:endParaRPr lang="en-US" altLang="zh-CN" sz="2000" i="1" dirty="0">
                <a:ea typeface="楷体_GB2312" pitchFamily="1" charset="-122"/>
              </a:endParaRPr>
            </a:p>
          </p:txBody>
        </p:sp>
        <p:sp>
          <p:nvSpPr>
            <p:cNvPr id="15" name="文本框 7180"/>
            <p:cNvSpPr txBox="1">
              <a:spLocks noChangeArrowheads="1"/>
            </p:cNvSpPr>
            <p:nvPr/>
          </p:nvSpPr>
          <p:spPr bwMode="auto">
            <a:xfrm>
              <a:off x="861" y="-47"/>
              <a:ext cx="63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908050" indent="-43688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0000FF"/>
                  </a:solidFill>
                  <a:ea typeface="楷体_GB2312" pitchFamily="1" charset="-122"/>
                </a:rPr>
                <a:t>*</a:t>
              </a:r>
              <a:r>
                <a:rPr lang="en-US" altLang="zh-CN" sz="2000" i="1" dirty="0">
                  <a:ea typeface="楷体_GB2312" pitchFamily="1" charset="-122"/>
                </a:rPr>
                <a:t>p</a:t>
              </a:r>
              <a:endParaRPr lang="en-US" altLang="zh-CN" sz="2000" i="1" dirty="0">
                <a:ea typeface="楷体_GB2312" pitchFamily="1" charset="-122"/>
              </a:endParaRPr>
            </a:p>
          </p:txBody>
        </p:sp>
        <p:sp>
          <p:nvSpPr>
            <p:cNvPr id="16" name="文本框 7181"/>
            <p:cNvSpPr txBox="1">
              <a:spLocks noChangeArrowheads="1"/>
            </p:cNvSpPr>
            <p:nvPr/>
          </p:nvSpPr>
          <p:spPr bwMode="auto">
            <a:xfrm>
              <a:off x="89" y="455"/>
              <a:ext cx="49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908050" indent="-43688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ea typeface="楷体_GB2312" pitchFamily="1" charset="-122"/>
                </a:rPr>
                <a:t>q</a:t>
              </a:r>
              <a:endParaRPr lang="en-US" altLang="zh-CN" sz="2000" i="1" dirty="0">
                <a:ea typeface="楷体_GB2312" pitchFamily="1" charset="-122"/>
              </a:endParaRPr>
            </a:p>
          </p:txBody>
        </p:sp>
        <p:sp>
          <p:nvSpPr>
            <p:cNvPr id="17" name="文本框 7182"/>
            <p:cNvSpPr txBox="1">
              <a:spLocks noChangeArrowheads="1"/>
            </p:cNvSpPr>
            <p:nvPr/>
          </p:nvSpPr>
          <p:spPr bwMode="auto">
            <a:xfrm>
              <a:off x="860" y="463"/>
              <a:ext cx="63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908050" indent="-43688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0000FF"/>
                  </a:solidFill>
                  <a:ea typeface="楷体_GB2312" pitchFamily="1" charset="-122"/>
                </a:rPr>
                <a:t>*</a:t>
              </a:r>
              <a:r>
                <a:rPr lang="en-US" altLang="zh-CN" sz="2000" i="1" dirty="0">
                  <a:ea typeface="楷体_GB2312" pitchFamily="1" charset="-122"/>
                </a:rPr>
                <a:t>q</a:t>
              </a:r>
              <a:endParaRPr lang="en-US" altLang="zh-CN" sz="2000" i="1" dirty="0">
                <a:ea typeface="楷体_GB2312" pitchFamily="1" charset="-122"/>
              </a:endParaRPr>
            </a:p>
          </p:txBody>
        </p:sp>
        <p:sp>
          <p:nvSpPr>
            <p:cNvPr id="18" name="文本框 7183"/>
            <p:cNvSpPr txBox="1">
              <a:spLocks noChangeArrowheads="1"/>
            </p:cNvSpPr>
            <p:nvPr/>
          </p:nvSpPr>
          <p:spPr bwMode="auto">
            <a:xfrm>
              <a:off x="91" y="998"/>
              <a:ext cx="199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908050" indent="-43688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000" dirty="0">
                  <a:solidFill>
                    <a:srgbClr val="0000FF"/>
                  </a:solidFill>
                  <a:ea typeface="楷体_GB2312" pitchFamily="1" charset="-122"/>
                </a:rPr>
                <a:t>*</a:t>
              </a:r>
              <a:r>
                <a:rPr lang="en-US" altLang="zh-CN" sz="2000" i="1" dirty="0">
                  <a:ea typeface="楷体_GB2312" pitchFamily="1" charset="-122"/>
                </a:rPr>
                <a:t>p</a:t>
              </a:r>
              <a:r>
                <a:rPr lang="en-US" altLang="zh-CN" sz="2000" dirty="0">
                  <a:ea typeface="楷体_GB2312" pitchFamily="1" charset="-122"/>
                </a:rPr>
                <a:t> = </a:t>
              </a:r>
              <a:r>
                <a:rPr lang="en-US" altLang="zh-CN" sz="2000" dirty="0">
                  <a:solidFill>
                    <a:srgbClr val="0000FF"/>
                  </a:solidFill>
                  <a:ea typeface="楷体_GB2312" pitchFamily="1" charset="-122"/>
                </a:rPr>
                <a:t>*</a:t>
              </a:r>
              <a:r>
                <a:rPr lang="en-US" altLang="zh-CN" sz="2000" i="1" dirty="0">
                  <a:ea typeface="楷体_GB2312" pitchFamily="1" charset="-122"/>
                </a:rPr>
                <a:t>q</a:t>
              </a:r>
              <a:r>
                <a:rPr lang="zh-CN" altLang="en-US" sz="2000" dirty="0">
                  <a:ea typeface="楷体_GB2312" pitchFamily="1" charset="-122"/>
                </a:rPr>
                <a:t>的</a:t>
              </a:r>
              <a:r>
                <a:rPr lang="zh-CN" altLang="en-US" sz="2000" b="1" dirty="0">
                  <a:ea typeface="楷体_GB2312" pitchFamily="1" charset="-122"/>
                </a:rPr>
                <a:t>效果</a:t>
              </a:r>
              <a:endParaRPr lang="zh-CN" altLang="en-US" sz="2000" b="1" dirty="0">
                <a:ea typeface="楷体_GB2312" pitchFamily="1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3127375" y="3987964"/>
            <a:ext cx="360363" cy="360363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20</a:t>
            </a:r>
            <a:endParaRPr lang="zh-CN" altLang="zh-CN" noProof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 bwMode="auto">
          <a:xfrm>
            <a:off x="4643437" y="3556165"/>
            <a:ext cx="3168650" cy="2000251"/>
            <a:chOff x="0" y="-47"/>
            <a:chExt cx="1996" cy="1260"/>
          </a:xfrm>
        </p:grpSpPr>
        <p:sp>
          <p:nvSpPr>
            <p:cNvPr id="21" name="矩形 7187"/>
            <p:cNvSpPr>
              <a:spLocks noChangeArrowheads="1"/>
            </p:cNvSpPr>
            <p:nvPr/>
          </p:nvSpPr>
          <p:spPr bwMode="auto">
            <a:xfrm>
              <a:off x="315" y="227"/>
              <a:ext cx="227" cy="22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22" name="矩形 7188"/>
            <p:cNvSpPr>
              <a:spLocks noChangeArrowheads="1"/>
            </p:cNvSpPr>
            <p:nvPr/>
          </p:nvSpPr>
          <p:spPr bwMode="auto">
            <a:xfrm>
              <a:off x="315" y="681"/>
              <a:ext cx="227" cy="22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32" y="182"/>
              <a:ext cx="227" cy="227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noProof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10</a:t>
              </a:r>
              <a:endParaRPr lang="zh-CN" altLang="zh-CN" noProof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132" y="681"/>
              <a:ext cx="227" cy="227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noProof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20</a:t>
              </a:r>
              <a:endParaRPr lang="zh-CN" altLang="zh-CN" noProof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" name="直接连接符 7191"/>
            <p:cNvSpPr>
              <a:spLocks noChangeShapeType="1"/>
            </p:cNvSpPr>
            <p:nvPr/>
          </p:nvSpPr>
          <p:spPr bwMode="auto">
            <a:xfrm>
              <a:off x="542" y="771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文本框 7192"/>
            <p:cNvSpPr txBox="1">
              <a:spLocks noChangeArrowheads="1"/>
            </p:cNvSpPr>
            <p:nvPr/>
          </p:nvSpPr>
          <p:spPr bwMode="auto">
            <a:xfrm>
              <a:off x="45" y="0"/>
              <a:ext cx="49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908050" indent="-43688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ea typeface="楷体_GB2312" pitchFamily="1" charset="-122"/>
                </a:rPr>
                <a:t>p</a:t>
              </a:r>
              <a:endParaRPr lang="en-US" altLang="zh-CN" sz="2000" i="1" dirty="0">
                <a:ea typeface="楷体_GB2312" pitchFamily="1" charset="-122"/>
              </a:endParaRPr>
            </a:p>
          </p:txBody>
        </p:sp>
        <p:sp>
          <p:nvSpPr>
            <p:cNvPr id="27" name="文本框 7193"/>
            <p:cNvSpPr txBox="1">
              <a:spLocks noChangeArrowheads="1"/>
            </p:cNvSpPr>
            <p:nvPr/>
          </p:nvSpPr>
          <p:spPr bwMode="auto">
            <a:xfrm>
              <a:off x="815" y="-47"/>
              <a:ext cx="63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908050" indent="-43688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0000FF"/>
                  </a:solidFill>
                  <a:ea typeface="楷体_GB2312" pitchFamily="1" charset="-122"/>
                </a:rPr>
                <a:t>*</a:t>
              </a:r>
              <a:r>
                <a:rPr lang="en-US" altLang="zh-CN" sz="2000" i="1" dirty="0">
                  <a:ea typeface="楷体_GB2312" pitchFamily="1" charset="-122"/>
                </a:rPr>
                <a:t>p</a:t>
              </a:r>
              <a:endParaRPr lang="en-US" altLang="zh-CN" sz="2000" i="1" dirty="0">
                <a:ea typeface="楷体_GB2312" pitchFamily="1" charset="-122"/>
              </a:endParaRPr>
            </a:p>
          </p:txBody>
        </p:sp>
        <p:sp>
          <p:nvSpPr>
            <p:cNvPr id="28" name="文本框 7194"/>
            <p:cNvSpPr txBox="1">
              <a:spLocks noChangeArrowheads="1"/>
            </p:cNvSpPr>
            <p:nvPr/>
          </p:nvSpPr>
          <p:spPr bwMode="auto">
            <a:xfrm>
              <a:off x="44" y="455"/>
              <a:ext cx="49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908050" indent="-43688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ea typeface="楷体_GB2312" pitchFamily="1" charset="-122"/>
                </a:rPr>
                <a:t>q</a:t>
              </a:r>
              <a:endParaRPr lang="en-US" altLang="zh-CN" sz="2000" i="1" dirty="0">
                <a:ea typeface="楷体_GB2312" pitchFamily="1" charset="-122"/>
              </a:endParaRPr>
            </a:p>
          </p:txBody>
        </p:sp>
        <p:sp>
          <p:nvSpPr>
            <p:cNvPr id="29" name="文本框 7195"/>
            <p:cNvSpPr txBox="1">
              <a:spLocks noChangeArrowheads="1"/>
            </p:cNvSpPr>
            <p:nvPr/>
          </p:nvSpPr>
          <p:spPr bwMode="auto">
            <a:xfrm>
              <a:off x="815" y="452"/>
              <a:ext cx="63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908050" indent="-43688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0000FF"/>
                  </a:solidFill>
                  <a:ea typeface="楷体_GB2312" pitchFamily="1" charset="-122"/>
                </a:rPr>
                <a:t>*</a:t>
              </a:r>
              <a:r>
                <a:rPr lang="en-US" altLang="zh-CN" sz="2000" i="1" dirty="0">
                  <a:ea typeface="楷体_GB2312" pitchFamily="1" charset="-122"/>
                </a:rPr>
                <a:t>q</a:t>
              </a:r>
              <a:endParaRPr lang="en-US" altLang="zh-CN" sz="2000" i="1" dirty="0">
                <a:ea typeface="楷体_GB2312" pitchFamily="1" charset="-122"/>
              </a:endParaRPr>
            </a:p>
          </p:txBody>
        </p:sp>
        <p:sp>
          <p:nvSpPr>
            <p:cNvPr id="30" name="文本框 7196"/>
            <p:cNvSpPr txBox="1">
              <a:spLocks noChangeArrowheads="1"/>
            </p:cNvSpPr>
            <p:nvPr/>
          </p:nvSpPr>
          <p:spPr bwMode="auto">
            <a:xfrm>
              <a:off x="0" y="998"/>
              <a:ext cx="199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908050" indent="-43688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dirty="0">
                  <a:ea typeface="楷体_GB2312" pitchFamily="1" charset="-122"/>
                </a:rPr>
                <a:t> </a:t>
              </a:r>
              <a:r>
                <a:rPr lang="en-US" altLang="zh-CN" sz="2000" i="1" dirty="0">
                  <a:ea typeface="楷体_GB2312" pitchFamily="1" charset="-122"/>
                </a:rPr>
                <a:t>p</a:t>
              </a:r>
              <a:r>
                <a:rPr lang="en-US" altLang="zh-CN" sz="2000" dirty="0">
                  <a:ea typeface="楷体_GB2312" pitchFamily="1" charset="-122"/>
                </a:rPr>
                <a:t> = </a:t>
              </a:r>
              <a:r>
                <a:rPr lang="en-US" altLang="zh-CN" sz="2000" i="1" dirty="0">
                  <a:ea typeface="楷体_GB2312" pitchFamily="1" charset="-122"/>
                </a:rPr>
                <a:t>q</a:t>
              </a:r>
              <a:r>
                <a:rPr lang="zh-CN" altLang="en-US" sz="2000" b="1" dirty="0">
                  <a:ea typeface="楷体_GB2312" pitchFamily="1" charset="-122"/>
                </a:rPr>
                <a:t>的效果</a:t>
              </a:r>
              <a:endParaRPr lang="zh-CN" altLang="en-US" sz="2000" b="1" dirty="0">
                <a:ea typeface="楷体_GB2312" pitchFamily="1" charset="-122"/>
              </a:endParaRPr>
            </a:p>
          </p:txBody>
        </p:sp>
        <p:sp>
          <p:nvSpPr>
            <p:cNvPr id="31" name="直接连接符 7197"/>
            <p:cNvSpPr>
              <a:spLocks noChangeShapeType="1"/>
            </p:cNvSpPr>
            <p:nvPr/>
          </p:nvSpPr>
          <p:spPr bwMode="auto">
            <a:xfrm>
              <a:off x="542" y="318"/>
              <a:ext cx="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1830388" y="5827943"/>
            <a:ext cx="4970462" cy="7429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908050" indent="-43688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ea typeface="楷体_GB2312" pitchFamily="1" charset="-122"/>
              </a:rPr>
              <a:t>区别</a:t>
            </a:r>
            <a:r>
              <a:rPr lang="zh-CN" altLang="en-US" sz="2000" b="1" dirty="0">
                <a:ea typeface="楷体_GB2312" pitchFamily="1" charset="-122"/>
              </a:rPr>
              <a:t>：一个是</a:t>
            </a:r>
            <a:r>
              <a:rPr lang="zh-CN" altLang="en-US" sz="2000" b="1" dirty="0">
                <a:solidFill>
                  <a:srgbClr val="FF0000"/>
                </a:solidFill>
                <a:ea typeface="楷体_GB2312" pitchFamily="1" charset="-122"/>
              </a:rPr>
              <a:t>整型变量</a:t>
            </a:r>
            <a:r>
              <a:rPr lang="zh-CN" altLang="en-US" sz="2000" b="1" dirty="0">
                <a:ea typeface="楷体_GB2312" pitchFamily="1" charset="-122"/>
              </a:rPr>
              <a:t>的赋值，</a:t>
            </a:r>
            <a:endParaRPr lang="zh-CN" altLang="en-US" sz="2000" b="1" dirty="0"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ea typeface="楷体_GB2312" pitchFamily="1" charset="-122"/>
              </a:rPr>
              <a:t>            一个是</a:t>
            </a:r>
            <a:r>
              <a:rPr lang="zh-CN" altLang="en-US" sz="2000" b="1" dirty="0">
                <a:solidFill>
                  <a:srgbClr val="FF0000"/>
                </a:solidFill>
                <a:ea typeface="楷体_GB2312" pitchFamily="1" charset="-122"/>
              </a:rPr>
              <a:t>指针型变量</a:t>
            </a:r>
            <a:r>
              <a:rPr lang="zh-CN" altLang="en-US" sz="2000" b="1" dirty="0">
                <a:ea typeface="楷体_GB2312" pitchFamily="1" charset="-122"/>
              </a:rPr>
              <a:t>的赋值。</a:t>
            </a:r>
            <a:endParaRPr lang="zh-CN" altLang="en-US" sz="2000" b="1" dirty="0">
              <a:ea typeface="楷体_GB2312" pitchFamily="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38837" y="3991140"/>
            <a:ext cx="144462" cy="287338"/>
            <a:chOff x="5938837" y="3991140"/>
            <a:chExt cx="144462" cy="287338"/>
          </a:xfrm>
        </p:grpSpPr>
        <p:sp>
          <p:nvSpPr>
            <p:cNvPr id="33" name="直接连接符 32"/>
            <p:cNvSpPr>
              <a:spLocks noChangeShapeType="1"/>
            </p:cNvSpPr>
            <p:nvPr/>
          </p:nvSpPr>
          <p:spPr bwMode="auto">
            <a:xfrm flipH="1">
              <a:off x="5938837" y="3991140"/>
              <a:ext cx="144462" cy="287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直接连接符 33"/>
            <p:cNvSpPr>
              <a:spLocks noChangeShapeType="1"/>
            </p:cNvSpPr>
            <p:nvPr/>
          </p:nvSpPr>
          <p:spPr bwMode="auto">
            <a:xfrm>
              <a:off x="5938837" y="3991140"/>
              <a:ext cx="144462" cy="287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6803304" y="4689303"/>
            <a:ext cx="576263" cy="431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*</a:t>
            </a:r>
            <a:r>
              <a:rPr lang="en-US" altLang="zh-CN" i="1" noProof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</a:t>
            </a:r>
            <a:endParaRPr lang="en-US" altLang="zh-CN" i="1" noProof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cxnSp>
        <p:nvCxnSpPr>
          <p:cNvPr id="36" name="肘形连接符 35"/>
          <p:cNvCxnSpPr>
            <a:stCxn id="12" idx="3"/>
            <a:endCxn id="19" idx="3"/>
          </p:cNvCxnSpPr>
          <p:nvPr/>
        </p:nvCxnSpPr>
        <p:spPr>
          <a:xfrm flipV="1">
            <a:off x="3487738" y="4168146"/>
            <a:ext cx="12700" cy="795339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2" idx="1"/>
            <a:endCxn id="21" idx="1"/>
          </p:cNvCxnSpPr>
          <p:nvPr/>
        </p:nvCxnSpPr>
        <p:spPr>
          <a:xfrm rot="10800000">
            <a:off x="5143500" y="4171324"/>
            <a:ext cx="12700" cy="720725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179512" y="116632"/>
            <a:ext cx="4231148" cy="684042"/>
            <a:chOff x="628884" y="1326432"/>
            <a:chExt cx="4231148" cy="684042"/>
          </a:xfrm>
        </p:grpSpPr>
        <p:sp>
          <p:nvSpPr>
            <p:cNvPr id="39" name="TextBox 6"/>
            <p:cNvSpPr txBox="1">
              <a:spLocks noChangeArrowheads="1"/>
            </p:cNvSpPr>
            <p:nvPr/>
          </p:nvSpPr>
          <p:spPr bwMode="auto">
            <a:xfrm>
              <a:off x="628884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4.1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引言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41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42" name="图片 41" descr="1.jp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2" grpId="0" animBg="1"/>
      <p:bldP spid="3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8194"/>
          <p:cNvSpPr>
            <a:spLocks noGrp="1" noChangeArrowheads="1"/>
          </p:cNvSpPr>
          <p:nvPr>
            <p:ph idx="1"/>
          </p:nvPr>
        </p:nvSpPr>
        <p:spPr>
          <a:xfrm>
            <a:off x="265028" y="944406"/>
            <a:ext cx="8435280" cy="504056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zh-CN" altLang="en-US" sz="2400" b="1" dirty="0">
                <a:solidFill>
                  <a:srgbClr val="0000FF"/>
                </a:solidFill>
              </a:rPr>
              <a:t>动态变量的产生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/>
              <a:t>动态变量需要在执行申请变量操作后才能产生，否则无效</a:t>
            </a:r>
            <a:r>
              <a:rPr lang="en-US" altLang="zh-CN" sz="2200" b="1" dirty="0"/>
              <a:t>;</a:t>
            </a:r>
            <a:endParaRPr lang="en-US" altLang="zh-CN" sz="2200" b="1" dirty="0"/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FF0000"/>
                </a:solidFill>
              </a:rPr>
              <a:t>申请动态变量</a:t>
            </a:r>
            <a:r>
              <a:rPr lang="zh-CN" altLang="en-US" sz="2200" b="1" dirty="0"/>
              <a:t>的操作如下：</a:t>
            </a:r>
            <a:endParaRPr lang="zh-CN" altLang="en-US" sz="2200" b="1" dirty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200" b="1" i="1" dirty="0"/>
              <a:t>p </a:t>
            </a:r>
            <a:r>
              <a:rPr lang="en-US" altLang="zh-CN" sz="2200" b="1" dirty="0"/>
              <a:t>= </a:t>
            </a:r>
            <a:r>
              <a:rPr lang="en-US" altLang="zh-CN" sz="2200" b="1" dirty="0">
                <a:solidFill>
                  <a:srgbClr val="FF0000"/>
                </a:solidFill>
              </a:rPr>
              <a:t>new</a:t>
            </a:r>
            <a:r>
              <a:rPr lang="en-US" altLang="zh-CN" sz="2200" b="1" dirty="0"/>
              <a:t> </a:t>
            </a:r>
            <a:r>
              <a:rPr lang="en-US" altLang="zh-CN" sz="2200" b="1" dirty="0" err="1">
                <a:solidFill>
                  <a:srgbClr val="0000FF"/>
                </a:solidFill>
              </a:rPr>
              <a:t>int</a:t>
            </a:r>
            <a:r>
              <a:rPr lang="en-US" altLang="zh-CN" sz="2200" b="1" dirty="0"/>
              <a:t>;         </a:t>
            </a:r>
            <a:endParaRPr lang="en-US" altLang="zh-CN" sz="2200" b="1" dirty="0"/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FF0000"/>
                </a:solidFill>
              </a:rPr>
              <a:t>功能</a:t>
            </a:r>
            <a:r>
              <a:rPr lang="zh-CN" altLang="en-US" sz="2200" b="1" dirty="0"/>
              <a:t>：产生一个</a:t>
            </a:r>
            <a:r>
              <a:rPr lang="en-US" altLang="zh-CN" sz="2200" b="1" dirty="0" err="1">
                <a:solidFill>
                  <a:srgbClr val="0000FF"/>
                </a:solidFill>
              </a:rPr>
              <a:t>int</a:t>
            </a:r>
            <a:r>
              <a:rPr lang="zh-CN" altLang="en-US" sz="2200" b="1" dirty="0"/>
              <a:t>类型变量，并将该变量的地址放到指针变</a:t>
            </a:r>
            <a:endParaRPr lang="en-US" altLang="zh-CN" sz="2200" b="1" dirty="0"/>
          </a:p>
          <a:p>
            <a:pPr marL="457200" lvl="1" indent="0">
              <a:buClr>
                <a:srgbClr val="FF0000"/>
              </a:buClr>
              <a:buNone/>
            </a:pPr>
            <a:r>
              <a:rPr lang="en-US" altLang="zh-CN" sz="2200" b="1" dirty="0"/>
              <a:t>                </a:t>
            </a:r>
            <a:r>
              <a:rPr lang="zh-CN" altLang="en-US" sz="2200" b="1" dirty="0"/>
              <a:t>量</a:t>
            </a:r>
            <a:r>
              <a:rPr lang="en-US" altLang="zh-CN" sz="2200" b="1" i="1" dirty="0"/>
              <a:t>p</a:t>
            </a:r>
            <a:r>
              <a:rPr lang="zh-CN" altLang="en-US" sz="2200" b="1" dirty="0"/>
              <a:t>中。</a:t>
            </a:r>
            <a:endParaRPr lang="zh-CN" altLang="en-US" sz="2200" b="1" dirty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2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zh-CN" altLang="en-US" sz="2400" b="1" dirty="0">
                <a:solidFill>
                  <a:srgbClr val="0000FF"/>
                </a:solidFill>
              </a:rPr>
              <a:t>动态变量的释放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/>
              <a:t>释放变量：将动态变量的存储空间还给系统，以便重新分配</a:t>
            </a:r>
            <a:endParaRPr lang="en-US" altLang="zh-CN" sz="2200" b="1" dirty="0"/>
          </a:p>
          <a:p>
            <a:pPr marL="457200" lvl="1" indent="0">
              <a:buClr>
                <a:srgbClr val="FF0000"/>
              </a:buClr>
              <a:buNone/>
            </a:pPr>
            <a:r>
              <a:rPr lang="en-US" altLang="zh-CN" sz="2200" b="1" dirty="0"/>
              <a:t>                        </a:t>
            </a:r>
            <a:r>
              <a:rPr lang="zh-CN" altLang="en-US" sz="2200" b="1" dirty="0"/>
              <a:t>使用</a:t>
            </a:r>
            <a:r>
              <a:rPr lang="en-US" altLang="zh-CN" sz="2200" b="1" dirty="0"/>
              <a:t>;</a:t>
            </a:r>
            <a:endParaRPr lang="zh-CN" altLang="en-US" sz="2200" b="1" dirty="0"/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FF0000"/>
                </a:solidFill>
              </a:rPr>
              <a:t>释放动态变量</a:t>
            </a:r>
            <a:r>
              <a:rPr lang="zh-CN" altLang="en-US" sz="2200" b="1" dirty="0"/>
              <a:t>的操作：</a:t>
            </a:r>
            <a:endParaRPr lang="zh-CN" altLang="en-US" sz="2200" b="1" dirty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200" b="1" dirty="0">
                <a:solidFill>
                  <a:srgbClr val="FF0000"/>
                </a:solidFill>
              </a:rPr>
              <a:t>delete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p</a:t>
            </a:r>
            <a:r>
              <a:rPr lang="en-US" altLang="zh-CN" sz="2200" b="1" dirty="0"/>
              <a:t>;           </a:t>
            </a:r>
            <a:endParaRPr lang="en-US" altLang="zh-CN" sz="22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1" dirty="0"/>
              <a:t>         </a:t>
            </a:r>
            <a:r>
              <a:rPr lang="zh-CN" altLang="en-US" sz="2200" b="1" dirty="0">
                <a:solidFill>
                  <a:srgbClr val="FF0000"/>
                </a:solidFill>
              </a:rPr>
              <a:t>功能</a:t>
            </a:r>
            <a:r>
              <a:rPr lang="zh-CN" altLang="en-US" sz="2200" b="1" dirty="0"/>
              <a:t>：释放指针</a:t>
            </a:r>
            <a:r>
              <a:rPr lang="en-US" altLang="zh-CN" sz="2200" b="1" i="1" dirty="0"/>
              <a:t>p</a:t>
            </a:r>
            <a:r>
              <a:rPr lang="zh-CN" altLang="en-US" sz="2200" b="1" dirty="0"/>
              <a:t>所指示的变量（即</a:t>
            </a:r>
            <a:r>
              <a:rPr lang="zh-CN" altLang="en-US" sz="2200" b="1" dirty="0">
                <a:solidFill>
                  <a:srgbClr val="0000FF"/>
                </a:solidFill>
              </a:rPr>
              <a:t>*</a:t>
            </a:r>
            <a:r>
              <a:rPr lang="en-US" altLang="zh-CN" sz="2200" b="1" i="1" dirty="0"/>
              <a:t>p</a:t>
            </a:r>
            <a:r>
              <a:rPr lang="zh-CN" altLang="en-US" sz="2200" b="1" dirty="0"/>
              <a:t>）的存储空间</a:t>
            </a:r>
            <a:endParaRPr lang="zh-CN" altLang="en-US" sz="22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1" dirty="0"/>
              <a:t>              </a:t>
            </a:r>
            <a:r>
              <a:rPr lang="en-US" altLang="zh-CN" sz="2200" b="1" dirty="0"/>
              <a:t>     </a:t>
            </a:r>
            <a:r>
              <a:rPr lang="zh-CN" altLang="en-US" sz="2200" b="1" dirty="0"/>
              <a:t>（因而使</a:t>
            </a:r>
            <a:r>
              <a:rPr lang="zh-CN" altLang="en-US" sz="2200" b="1" dirty="0">
                <a:solidFill>
                  <a:srgbClr val="0000FF"/>
                </a:solidFill>
              </a:rPr>
              <a:t>*</a:t>
            </a:r>
            <a:r>
              <a:rPr lang="en-US" altLang="zh-CN" sz="2200" b="1" i="1" dirty="0"/>
              <a:t>p</a:t>
            </a:r>
            <a:r>
              <a:rPr lang="zh-CN" altLang="en-US" sz="2200" b="1" dirty="0"/>
              <a:t>无效，除非重新赋值或申请才能使用）</a:t>
            </a:r>
            <a:endParaRPr lang="zh-CN" altLang="en-US" sz="22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116632"/>
            <a:ext cx="4231148" cy="684042"/>
            <a:chOff x="700892" y="1326432"/>
            <a:chExt cx="4231148" cy="684042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0892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4.1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引言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10" name="图片 9" descr="1.jp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9218"/>
          <p:cNvSpPr>
            <a:spLocks noGrp="1" noChangeArrowheads="1"/>
          </p:cNvSpPr>
          <p:nvPr>
            <p:ph idx="1"/>
          </p:nvPr>
        </p:nvSpPr>
        <p:spPr>
          <a:xfrm>
            <a:off x="457200" y="908720"/>
            <a:ext cx="8229600" cy="4678451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/>
              <a:t>例：阅读下面程序，写出运行结果</a:t>
            </a:r>
            <a:r>
              <a:rPr lang="en-US" altLang="zh-CN" sz="2800" b="1" dirty="0"/>
              <a:t>.</a:t>
            </a:r>
            <a:endParaRPr lang="zh-CN" altLang="en-US" sz="28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</a:t>
            </a:r>
            <a:r>
              <a:rPr lang="en-US" altLang="zh-CN" sz="2800" dirty="0">
                <a:solidFill>
                  <a:srgbClr val="0000FF"/>
                </a:solidFill>
              </a:rPr>
              <a:t>void</a:t>
            </a:r>
            <a:r>
              <a:rPr lang="en-US" altLang="zh-CN" sz="2800" dirty="0"/>
              <a:t>  main()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{   </a:t>
            </a:r>
            <a:r>
              <a:rPr lang="en-US" altLang="zh-CN" sz="2800" dirty="0" err="1">
                <a:solidFill>
                  <a:srgbClr val="0000FF"/>
                </a:solidFill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</a:rPr>
              <a:t> *</a:t>
            </a:r>
            <a:r>
              <a:rPr lang="en-US" altLang="zh-CN" sz="2800" i="1" dirty="0"/>
              <a:t>p</a:t>
            </a:r>
            <a:r>
              <a:rPr lang="en-US" altLang="zh-CN" sz="2800" dirty="0"/>
              <a:t>,</a:t>
            </a:r>
            <a:r>
              <a:rPr lang="en-US" altLang="zh-CN" sz="2800" dirty="0">
                <a:solidFill>
                  <a:srgbClr val="0000FF"/>
                </a:solidFill>
              </a:rPr>
              <a:t>*</a:t>
            </a:r>
            <a:r>
              <a:rPr lang="en-US" altLang="zh-CN" sz="2800" i="1" dirty="0"/>
              <a:t>q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     </a:t>
            </a:r>
            <a:r>
              <a:rPr lang="en-US" altLang="zh-CN" sz="2800" i="1" dirty="0"/>
              <a:t>p </a:t>
            </a:r>
            <a:r>
              <a:rPr lang="en-US" altLang="zh-CN" sz="2800" dirty="0"/>
              <a:t>= </a:t>
            </a:r>
            <a:r>
              <a:rPr lang="en-US" altLang="zh-CN" sz="2800" dirty="0">
                <a:solidFill>
                  <a:srgbClr val="FF0000"/>
                </a:solidFill>
              </a:rPr>
              <a:t>new</a:t>
            </a: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0000FF"/>
                </a:solidFill>
              </a:rPr>
              <a:t>int</a:t>
            </a:r>
            <a:r>
              <a:rPr lang="en-US" altLang="zh-CN" sz="2800" dirty="0"/>
              <a:t>;  </a:t>
            </a:r>
            <a:r>
              <a:rPr lang="en-US" altLang="zh-CN" sz="2800" i="1" dirty="0"/>
              <a:t>q</a:t>
            </a:r>
            <a:r>
              <a:rPr lang="en-US" altLang="zh-CN" sz="2800" dirty="0"/>
              <a:t>=</a:t>
            </a:r>
            <a:r>
              <a:rPr lang="en-US" altLang="zh-CN" sz="2800" dirty="0">
                <a:solidFill>
                  <a:srgbClr val="FF0000"/>
                </a:solidFill>
              </a:rPr>
              <a:t>new</a:t>
            </a: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0000FF"/>
                </a:solidFill>
              </a:rPr>
              <a:t>int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      </a:t>
            </a:r>
            <a:r>
              <a:rPr lang="en-US" altLang="zh-CN" sz="2800" dirty="0">
                <a:solidFill>
                  <a:srgbClr val="0000FF"/>
                </a:solidFill>
              </a:rPr>
              <a:t>*</a:t>
            </a:r>
            <a:r>
              <a:rPr lang="en-US" altLang="zh-CN" sz="2800" i="1" dirty="0"/>
              <a:t>p</a:t>
            </a:r>
            <a:r>
              <a:rPr lang="en-US" altLang="zh-CN" sz="2800" dirty="0"/>
              <a:t>=10;  </a:t>
            </a:r>
            <a:r>
              <a:rPr lang="en-US" altLang="zh-CN" sz="2800" dirty="0">
                <a:solidFill>
                  <a:srgbClr val="0000FF"/>
                </a:solidFill>
              </a:rPr>
              <a:t>*</a:t>
            </a:r>
            <a:r>
              <a:rPr lang="en-US" altLang="zh-CN" sz="2800" i="1" dirty="0"/>
              <a:t>q</a:t>
            </a:r>
            <a:r>
              <a:rPr lang="en-US" altLang="zh-CN" sz="2800" dirty="0"/>
              <a:t>=20;  </a:t>
            </a:r>
            <a:r>
              <a:rPr lang="en-US" altLang="zh-CN" sz="2800" dirty="0" err="1">
                <a:solidFill>
                  <a:srgbClr val="0000FF"/>
                </a:solidFill>
              </a:rPr>
              <a:t>cout</a:t>
            </a:r>
            <a:r>
              <a:rPr lang="en-US" altLang="zh-CN" sz="2800" dirty="0"/>
              <a:t>&lt;&lt;</a:t>
            </a:r>
            <a:r>
              <a:rPr lang="en-US" altLang="zh-CN" sz="2800" dirty="0">
                <a:solidFill>
                  <a:srgbClr val="0000FF"/>
                </a:solidFill>
              </a:rPr>
              <a:t>*</a:t>
            </a:r>
            <a:r>
              <a:rPr lang="en-US" altLang="zh-CN" sz="2800" i="1" dirty="0"/>
              <a:t>p</a:t>
            </a:r>
            <a:r>
              <a:rPr lang="en-US" altLang="zh-CN" dirty="0"/>
              <a:t>&lt;&lt;"-"</a:t>
            </a:r>
            <a:r>
              <a:rPr lang="en-US" altLang="zh-CN" sz="2800" dirty="0"/>
              <a:t>&lt;&lt;</a:t>
            </a:r>
            <a:r>
              <a:rPr lang="en-US" altLang="zh-CN" sz="2800" dirty="0">
                <a:solidFill>
                  <a:srgbClr val="0000FF"/>
                </a:solidFill>
              </a:rPr>
              <a:t>*</a:t>
            </a:r>
            <a:r>
              <a:rPr lang="en-US" altLang="zh-CN" sz="2800" i="1" dirty="0"/>
              <a:t>q</a:t>
            </a:r>
            <a:r>
              <a:rPr lang="en-US" altLang="zh-CN" sz="2800" dirty="0"/>
              <a:t>&lt;&lt;</a:t>
            </a:r>
            <a:r>
              <a:rPr lang="en-US" altLang="zh-CN" sz="2800" dirty="0" err="1">
                <a:solidFill>
                  <a:srgbClr val="0000FF"/>
                </a:solidFill>
              </a:rPr>
              <a:t>endl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    </a:t>
            </a:r>
            <a:r>
              <a:rPr lang="en-US" altLang="zh-CN" sz="2800" dirty="0">
                <a:solidFill>
                  <a:srgbClr val="0000FF"/>
                </a:solidFill>
              </a:rPr>
              <a:t>*</a:t>
            </a:r>
            <a:r>
              <a:rPr lang="en-US" altLang="zh-CN" sz="2800" i="1" dirty="0"/>
              <a:t>p</a:t>
            </a:r>
            <a:r>
              <a:rPr lang="en-US" altLang="zh-CN" sz="2800" dirty="0"/>
              <a:t>=</a:t>
            </a:r>
            <a:r>
              <a:rPr lang="en-US" altLang="zh-CN" sz="2800" dirty="0">
                <a:solidFill>
                  <a:srgbClr val="0000FF"/>
                </a:solidFill>
              </a:rPr>
              <a:t>*</a:t>
            </a:r>
            <a:r>
              <a:rPr lang="en-US" altLang="zh-CN" sz="2800" i="1" dirty="0"/>
              <a:t>q</a:t>
            </a:r>
            <a:r>
              <a:rPr lang="en-US" altLang="zh-CN" sz="2800" dirty="0"/>
              <a:t>;  </a:t>
            </a:r>
            <a:r>
              <a:rPr lang="en-US" altLang="zh-CN" sz="2800" dirty="0">
                <a:solidFill>
                  <a:srgbClr val="0000FF"/>
                </a:solidFill>
              </a:rPr>
              <a:t>*</a:t>
            </a:r>
            <a:r>
              <a:rPr lang="en-US" altLang="zh-CN" sz="2800" i="1" dirty="0"/>
              <a:t>q</a:t>
            </a:r>
            <a:r>
              <a:rPr lang="en-US" altLang="zh-CN" sz="2800" dirty="0"/>
              <a:t>=30;  </a:t>
            </a:r>
            <a:r>
              <a:rPr lang="en-US" altLang="zh-CN" sz="2800" dirty="0" err="1">
                <a:solidFill>
                  <a:srgbClr val="0000FF"/>
                </a:solidFill>
              </a:rPr>
              <a:t>cout</a:t>
            </a:r>
            <a:r>
              <a:rPr lang="en-US" altLang="zh-CN" sz="2800" dirty="0"/>
              <a:t>&lt;&lt;</a:t>
            </a:r>
            <a:r>
              <a:rPr lang="en-US" altLang="zh-CN" sz="2800" dirty="0">
                <a:solidFill>
                  <a:srgbClr val="0000FF"/>
                </a:solidFill>
              </a:rPr>
              <a:t>*</a:t>
            </a:r>
            <a:r>
              <a:rPr lang="en-US" altLang="zh-CN" sz="2800" i="1" dirty="0"/>
              <a:t>p</a:t>
            </a:r>
            <a:r>
              <a:rPr lang="en-US" altLang="zh-CN" sz="2800" dirty="0"/>
              <a:t>&lt;&lt;"-"&lt;&lt;</a:t>
            </a:r>
            <a:r>
              <a:rPr lang="en-US" altLang="zh-CN" sz="2800" dirty="0">
                <a:solidFill>
                  <a:srgbClr val="0000FF"/>
                </a:solidFill>
              </a:rPr>
              <a:t>*</a:t>
            </a:r>
            <a:r>
              <a:rPr lang="en-US" altLang="zh-CN" sz="2800" i="1" dirty="0"/>
              <a:t>q</a:t>
            </a:r>
            <a:r>
              <a:rPr lang="en-US" altLang="zh-CN" sz="2800" dirty="0"/>
              <a:t>&lt;&lt;</a:t>
            </a:r>
            <a:r>
              <a:rPr lang="en-US" altLang="zh-CN" sz="2800" dirty="0" err="1">
                <a:solidFill>
                  <a:srgbClr val="0000FF"/>
                </a:solidFill>
              </a:rPr>
              <a:t>endl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     </a:t>
            </a:r>
            <a:r>
              <a:rPr lang="en-US" altLang="zh-CN" sz="2800" i="1" dirty="0"/>
              <a:t>p</a:t>
            </a:r>
            <a:r>
              <a:rPr lang="en-US" altLang="zh-CN" sz="2800" dirty="0"/>
              <a:t>=</a:t>
            </a:r>
            <a:r>
              <a:rPr lang="en-US" altLang="zh-CN" sz="2800" i="1" dirty="0"/>
              <a:t>q</a:t>
            </a:r>
            <a:r>
              <a:rPr lang="en-US" altLang="zh-CN" sz="2800" dirty="0"/>
              <a:t>;  </a:t>
            </a:r>
            <a:r>
              <a:rPr lang="en-US" altLang="zh-CN" sz="2800" dirty="0">
                <a:solidFill>
                  <a:srgbClr val="0000FF"/>
                </a:solidFill>
              </a:rPr>
              <a:t>*</a:t>
            </a:r>
            <a:r>
              <a:rPr lang="en-US" altLang="zh-CN" sz="2800" i="1" dirty="0"/>
              <a:t>p</a:t>
            </a:r>
            <a:r>
              <a:rPr lang="en-US" altLang="zh-CN" sz="2800" dirty="0"/>
              <a:t>=40;  </a:t>
            </a:r>
            <a:r>
              <a:rPr lang="en-US" altLang="zh-CN" sz="2800" dirty="0">
                <a:solidFill>
                  <a:srgbClr val="0000FF"/>
                </a:solidFill>
              </a:rPr>
              <a:t>*</a:t>
            </a:r>
            <a:r>
              <a:rPr lang="en-US" altLang="zh-CN" sz="2800" i="1" dirty="0"/>
              <a:t>q</a:t>
            </a:r>
            <a:r>
              <a:rPr lang="en-US" altLang="zh-CN" sz="2800" dirty="0"/>
              <a:t>=50;  </a:t>
            </a:r>
            <a:r>
              <a:rPr lang="en-US" altLang="zh-CN" sz="2800" dirty="0" err="1">
                <a:solidFill>
                  <a:srgbClr val="0000FF"/>
                </a:solidFill>
              </a:rPr>
              <a:t>cout</a:t>
            </a:r>
            <a:r>
              <a:rPr lang="en-US" altLang="zh-CN" sz="2800" dirty="0"/>
              <a:t>&lt;&lt;</a:t>
            </a:r>
            <a:r>
              <a:rPr lang="en-US" altLang="zh-CN" sz="2800" dirty="0">
                <a:solidFill>
                  <a:srgbClr val="0000FF"/>
                </a:solidFill>
              </a:rPr>
              <a:t>*</a:t>
            </a:r>
            <a:r>
              <a:rPr lang="en-US" altLang="zh-CN" sz="2800" i="1" dirty="0"/>
              <a:t>p</a:t>
            </a:r>
            <a:r>
              <a:rPr lang="en-US" altLang="zh-CN" sz="2800" dirty="0"/>
              <a:t>&lt;&lt;"-"&lt;&lt;</a:t>
            </a:r>
            <a:r>
              <a:rPr lang="en-US" altLang="zh-CN" sz="2800" dirty="0">
                <a:solidFill>
                  <a:srgbClr val="0000FF"/>
                </a:solidFill>
              </a:rPr>
              <a:t>*</a:t>
            </a:r>
            <a:r>
              <a:rPr lang="en-US" altLang="zh-CN" sz="2800" i="1" dirty="0"/>
              <a:t>q</a:t>
            </a:r>
            <a:r>
              <a:rPr lang="en-US" altLang="zh-CN" sz="2800" dirty="0"/>
              <a:t>&lt;&lt;</a:t>
            </a:r>
            <a:r>
              <a:rPr lang="en-US" altLang="zh-CN" sz="2800" dirty="0" err="1">
                <a:solidFill>
                  <a:srgbClr val="0000FF"/>
                </a:solidFill>
              </a:rPr>
              <a:t>endl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     </a:t>
            </a:r>
            <a:r>
              <a:rPr lang="en-US" altLang="zh-CN" sz="2800" dirty="0">
                <a:solidFill>
                  <a:srgbClr val="FF0000"/>
                </a:solidFill>
              </a:rPr>
              <a:t>delete</a:t>
            </a:r>
            <a:r>
              <a:rPr lang="en-US" altLang="zh-CN" sz="2800" dirty="0"/>
              <a:t> </a:t>
            </a:r>
            <a:r>
              <a:rPr lang="en-US" altLang="zh-CN" sz="2800" i="1" dirty="0"/>
              <a:t>p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}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b="1" dirty="0"/>
              <a:t>       </a:t>
            </a:r>
            <a:endParaRPr lang="zh-CN" altLang="en-US" sz="2600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124828" y="116632"/>
            <a:ext cx="4231148" cy="684042"/>
            <a:chOff x="574200" y="1326432"/>
            <a:chExt cx="4231148" cy="684042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74200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4.1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引言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10" name="图片 9" descr="1.jp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13" name="文本框 12"/>
          <p:cNvSpPr txBox="1"/>
          <p:nvPr/>
        </p:nvSpPr>
        <p:spPr>
          <a:xfrm>
            <a:off x="592241" y="5538588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输出结果是？</a:t>
            </a:r>
            <a:endParaRPr lang="zh-CN" altLang="en-US" sz="2400" b="1" dirty="0"/>
          </a:p>
        </p:txBody>
      </p:sp>
      <p:grpSp>
        <p:nvGrpSpPr>
          <p:cNvPr id="39" name="组合 38"/>
          <p:cNvGrpSpPr/>
          <p:nvPr/>
        </p:nvGrpSpPr>
        <p:grpSpPr bwMode="auto">
          <a:xfrm>
            <a:off x="3995936" y="4437112"/>
            <a:ext cx="2235200" cy="1516063"/>
            <a:chOff x="89" y="-47"/>
            <a:chExt cx="1408" cy="955"/>
          </a:xfrm>
        </p:grpSpPr>
        <p:sp>
          <p:nvSpPr>
            <p:cNvPr id="40" name="矩形 7173"/>
            <p:cNvSpPr>
              <a:spLocks noChangeArrowheads="1"/>
            </p:cNvSpPr>
            <p:nvPr/>
          </p:nvSpPr>
          <p:spPr bwMode="auto">
            <a:xfrm>
              <a:off x="360" y="227"/>
              <a:ext cx="227" cy="22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41" name="直接连接符 7174"/>
            <p:cNvSpPr>
              <a:spLocks noChangeShapeType="1"/>
            </p:cNvSpPr>
            <p:nvPr/>
          </p:nvSpPr>
          <p:spPr bwMode="auto">
            <a:xfrm>
              <a:off x="587" y="318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矩形 7175"/>
            <p:cNvSpPr>
              <a:spLocks noChangeArrowheads="1"/>
            </p:cNvSpPr>
            <p:nvPr/>
          </p:nvSpPr>
          <p:spPr bwMode="auto">
            <a:xfrm>
              <a:off x="360" y="681"/>
              <a:ext cx="227" cy="22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77" y="182"/>
              <a:ext cx="227" cy="227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noProof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10</a:t>
              </a:r>
              <a:endParaRPr lang="zh-CN" altLang="zh-CN" noProof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177" y="681"/>
              <a:ext cx="227" cy="227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noProof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20</a:t>
              </a:r>
              <a:endParaRPr lang="zh-CN" altLang="zh-CN" noProof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5" name="直接连接符 7178"/>
            <p:cNvSpPr>
              <a:spLocks noChangeShapeType="1"/>
            </p:cNvSpPr>
            <p:nvPr/>
          </p:nvSpPr>
          <p:spPr bwMode="auto">
            <a:xfrm>
              <a:off x="587" y="771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文本框 7179"/>
            <p:cNvSpPr txBox="1">
              <a:spLocks noChangeArrowheads="1"/>
            </p:cNvSpPr>
            <p:nvPr/>
          </p:nvSpPr>
          <p:spPr bwMode="auto">
            <a:xfrm>
              <a:off x="135" y="0"/>
              <a:ext cx="49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908050" indent="-43688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ea typeface="楷体_GB2312" pitchFamily="1" charset="-122"/>
                </a:rPr>
                <a:t>p</a:t>
              </a:r>
              <a:endParaRPr lang="en-US" altLang="zh-CN" sz="2000" i="1" dirty="0">
                <a:ea typeface="楷体_GB2312" pitchFamily="1" charset="-122"/>
              </a:endParaRPr>
            </a:p>
          </p:txBody>
        </p:sp>
        <p:sp>
          <p:nvSpPr>
            <p:cNvPr id="47" name="文本框 7180"/>
            <p:cNvSpPr txBox="1">
              <a:spLocks noChangeArrowheads="1"/>
            </p:cNvSpPr>
            <p:nvPr/>
          </p:nvSpPr>
          <p:spPr bwMode="auto">
            <a:xfrm>
              <a:off x="861" y="-47"/>
              <a:ext cx="63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908050" indent="-43688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0000FF"/>
                  </a:solidFill>
                  <a:ea typeface="楷体_GB2312" pitchFamily="1" charset="-122"/>
                </a:rPr>
                <a:t>*</a:t>
              </a:r>
              <a:r>
                <a:rPr lang="en-US" altLang="zh-CN" sz="2000" i="1" dirty="0">
                  <a:ea typeface="楷体_GB2312" pitchFamily="1" charset="-122"/>
                </a:rPr>
                <a:t>p</a:t>
              </a:r>
              <a:endParaRPr lang="en-US" altLang="zh-CN" sz="2000" i="1" dirty="0">
                <a:ea typeface="楷体_GB2312" pitchFamily="1" charset="-122"/>
              </a:endParaRPr>
            </a:p>
          </p:txBody>
        </p:sp>
        <p:sp>
          <p:nvSpPr>
            <p:cNvPr id="48" name="文本框 7181"/>
            <p:cNvSpPr txBox="1">
              <a:spLocks noChangeArrowheads="1"/>
            </p:cNvSpPr>
            <p:nvPr/>
          </p:nvSpPr>
          <p:spPr bwMode="auto">
            <a:xfrm>
              <a:off x="89" y="455"/>
              <a:ext cx="49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908050" indent="-43688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ea typeface="楷体_GB2312" pitchFamily="1" charset="-122"/>
                </a:rPr>
                <a:t>q</a:t>
              </a:r>
              <a:endParaRPr lang="en-US" altLang="zh-CN" sz="2000" i="1" dirty="0">
                <a:ea typeface="楷体_GB2312" pitchFamily="1" charset="-122"/>
              </a:endParaRPr>
            </a:p>
          </p:txBody>
        </p:sp>
        <p:sp>
          <p:nvSpPr>
            <p:cNvPr id="49" name="文本框 7182"/>
            <p:cNvSpPr txBox="1">
              <a:spLocks noChangeArrowheads="1"/>
            </p:cNvSpPr>
            <p:nvPr/>
          </p:nvSpPr>
          <p:spPr bwMode="auto">
            <a:xfrm>
              <a:off x="860" y="463"/>
              <a:ext cx="63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908050" indent="-43688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0000FF"/>
                  </a:solidFill>
                  <a:ea typeface="楷体_GB2312" pitchFamily="1" charset="-122"/>
                </a:rPr>
                <a:t>*</a:t>
              </a:r>
              <a:r>
                <a:rPr lang="en-US" altLang="zh-CN" sz="2000" i="1" dirty="0">
                  <a:ea typeface="楷体_GB2312" pitchFamily="1" charset="-122"/>
                </a:rPr>
                <a:t>q</a:t>
              </a:r>
              <a:endParaRPr lang="en-US" altLang="zh-CN" sz="2000" i="1" dirty="0">
                <a:ea typeface="楷体_GB2312" pitchFamily="1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5723136" y="4797474"/>
            <a:ext cx="360363" cy="360363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20</a:t>
            </a:r>
            <a:endParaRPr lang="zh-CN" altLang="zh-CN" noProof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cxnSp>
        <p:nvCxnSpPr>
          <p:cNvPr id="52" name="肘形连接符 51"/>
          <p:cNvCxnSpPr>
            <a:stCxn id="44" idx="3"/>
            <a:endCxn id="51" idx="3"/>
          </p:cNvCxnSpPr>
          <p:nvPr/>
        </p:nvCxnSpPr>
        <p:spPr>
          <a:xfrm flipV="1">
            <a:off x="6083499" y="4977656"/>
            <a:ext cx="12700" cy="795339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724128" y="5589240"/>
            <a:ext cx="360363" cy="360363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noProof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30</a:t>
            </a:r>
            <a:endParaRPr lang="zh-CN" altLang="zh-CN" noProof="1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135607" y="4874729"/>
            <a:ext cx="144462" cy="287338"/>
            <a:chOff x="5938837" y="3991140"/>
            <a:chExt cx="144462" cy="287338"/>
          </a:xfrm>
        </p:grpSpPr>
        <p:sp>
          <p:nvSpPr>
            <p:cNvPr id="55" name="直接连接符 54"/>
            <p:cNvSpPr>
              <a:spLocks noChangeShapeType="1"/>
            </p:cNvSpPr>
            <p:nvPr/>
          </p:nvSpPr>
          <p:spPr bwMode="auto">
            <a:xfrm flipH="1">
              <a:off x="5938837" y="3991140"/>
              <a:ext cx="144462" cy="287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直接连接符 55"/>
            <p:cNvSpPr>
              <a:spLocks noChangeShapeType="1"/>
            </p:cNvSpPr>
            <p:nvPr/>
          </p:nvSpPr>
          <p:spPr bwMode="auto">
            <a:xfrm>
              <a:off x="5938837" y="3991140"/>
              <a:ext cx="144462" cy="287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" name="直接连接符 56"/>
          <p:cNvSpPr>
            <a:spLocks noChangeShapeType="1"/>
          </p:cNvSpPr>
          <p:nvPr/>
        </p:nvSpPr>
        <p:spPr bwMode="auto">
          <a:xfrm>
            <a:off x="4770636" y="5083933"/>
            <a:ext cx="939800" cy="5032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723805" y="5589240"/>
            <a:ext cx="360363" cy="360363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noProof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40</a:t>
            </a:r>
            <a:endParaRPr lang="zh-CN" altLang="zh-CN" noProof="1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23805" y="5589240"/>
            <a:ext cx="360363" cy="360363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noProof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50</a:t>
            </a:r>
            <a:endParaRPr lang="zh-CN" altLang="zh-CN" noProof="1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01018" y="6079814"/>
            <a:ext cx="4603449" cy="477901"/>
            <a:chOff x="601018" y="6079814"/>
            <a:chExt cx="4603449" cy="47790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18" y="6079814"/>
              <a:ext cx="327521" cy="436694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928539" y="6096050"/>
              <a:ext cx="4275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这个代码有问题？</a:t>
              </a:r>
              <a:endParaRPr lang="zh-CN" altLang="en-US" sz="2400" b="1" dirty="0"/>
            </a:p>
          </p:txBody>
        </p:sp>
      </p:grp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1" grpId="0" animBg="1"/>
      <p:bldP spid="53" grpId="0" animBg="1"/>
      <p:bldP spid="58" grpId="0" animBg="1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文本占位符 10242"/>
          <p:cNvSpPr>
            <a:spLocks noGrp="1" noChangeArrowheads="1"/>
          </p:cNvSpPr>
          <p:nvPr>
            <p:ph type="body" sz="half" idx="1"/>
          </p:nvPr>
        </p:nvSpPr>
        <p:spPr>
          <a:xfrm>
            <a:off x="504030" y="980282"/>
            <a:ext cx="8182769" cy="50403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4.2.1 </a:t>
            </a:r>
            <a:r>
              <a:rPr lang="zh-CN" altLang="en-US" sz="2800" b="1" dirty="0"/>
              <a:t>链表 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olidFill>
                  <a:srgbClr val="0000FF"/>
                </a:solidFill>
              </a:rPr>
              <a:t>Linked List</a:t>
            </a:r>
            <a:r>
              <a:rPr lang="en-US" altLang="zh-CN" sz="2800" b="1" dirty="0"/>
              <a:t>)</a:t>
            </a:r>
            <a:endParaRPr lang="zh-CN" altLang="en-US" sz="2800" b="1" dirty="0"/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/>
              <a:t>针对顺序存储方式因</a:t>
            </a:r>
            <a:r>
              <a:rPr lang="zh-CN" altLang="en-US" sz="2200" b="1" dirty="0">
                <a:solidFill>
                  <a:srgbClr val="FF5050"/>
                </a:solidFill>
              </a:rPr>
              <a:t>问题规模事先难以确定</a:t>
            </a:r>
            <a:r>
              <a:rPr lang="zh-CN" altLang="en-US" sz="2200" b="1" dirty="0">
                <a:sym typeface="Arial" panose="020B0604020202020204" pitchFamily="34" charset="0"/>
              </a:rPr>
              <a:t>而导致</a:t>
            </a:r>
            <a:r>
              <a:rPr lang="zh-CN" altLang="en-US" sz="2200" b="1" dirty="0"/>
              <a:t>的问题，</a:t>
            </a:r>
            <a:endParaRPr lang="zh-CN" altLang="en-US" sz="2200" b="1" dirty="0"/>
          </a:p>
          <a:p>
            <a:pPr marL="0" indent="0" eaLnBrk="1" hangingPunct="1">
              <a:lnSpc>
                <a:spcPct val="80000"/>
              </a:lnSpc>
              <a:buClr>
                <a:srgbClr val="FF0000"/>
              </a:buClr>
              <a:buNone/>
            </a:pPr>
            <a:r>
              <a:rPr lang="zh-CN" altLang="en-US" sz="2200" b="1" dirty="0"/>
              <a:t>     可将表中元素用链地址连接起来构成一个表</a:t>
            </a:r>
            <a:r>
              <a:rPr lang="en-US" altLang="zh-CN" sz="2200" b="1" dirty="0">
                <a:sym typeface="Wingdings" panose="05000000000000000000" pitchFamily="2" charset="2"/>
              </a:rPr>
              <a:t> </a:t>
            </a:r>
            <a:r>
              <a:rPr lang="zh-CN" altLang="en-US" sz="2200" b="1" dirty="0">
                <a:solidFill>
                  <a:srgbClr val="FF5050"/>
                </a:solidFill>
              </a:rPr>
              <a:t>链表</a:t>
            </a:r>
            <a:r>
              <a:rPr lang="zh-CN" altLang="en-US" sz="2200" b="1" dirty="0"/>
              <a:t>；</a:t>
            </a:r>
            <a:endParaRPr lang="zh-CN" altLang="en-US" sz="2200" b="1" dirty="0"/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>
                <a:solidFill>
                  <a:srgbClr val="FF0000"/>
                </a:solidFill>
              </a:rPr>
              <a:t>链表</a:t>
            </a:r>
            <a:r>
              <a:rPr lang="zh-CN" altLang="en-US" sz="2200" b="1" dirty="0"/>
              <a:t>：将表中元素用</a:t>
            </a:r>
            <a:r>
              <a:rPr lang="zh-CN" altLang="en-US" sz="2200" b="1" dirty="0">
                <a:solidFill>
                  <a:srgbClr val="0000FF"/>
                </a:solidFill>
              </a:rPr>
              <a:t>链地址</a:t>
            </a:r>
            <a:r>
              <a:rPr lang="zh-CN" altLang="en-US" sz="2200" b="1" dirty="0"/>
              <a:t>连接起来构成的表；</a:t>
            </a:r>
            <a:endParaRPr lang="zh-CN" altLang="en-US" sz="2200" b="1" dirty="0"/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200" b="1" dirty="0"/>
              <a:t>例如：一个链表的示意图，其中：</a:t>
            </a:r>
            <a:endParaRPr lang="zh-CN" altLang="en-US" sz="2200" b="1" dirty="0"/>
          </a:p>
          <a:p>
            <a:pPr lvl="1" eaLnBrk="1" hangingPunct="1">
              <a:lnSpc>
                <a:spcPct val="80000"/>
              </a:lnSpc>
            </a:pPr>
            <a:endParaRPr lang="zh-CN" altLang="en-US" sz="1800" b="1" dirty="0"/>
          </a:p>
          <a:p>
            <a:pPr lvl="1" eaLnBrk="1" hangingPunct="1">
              <a:lnSpc>
                <a:spcPct val="80000"/>
              </a:lnSpc>
            </a:pPr>
            <a:endParaRPr lang="zh-CN" altLang="en-US" sz="1600" b="1" dirty="0"/>
          </a:p>
          <a:p>
            <a:pPr lvl="1" eaLnBrk="1" hangingPunct="1">
              <a:lnSpc>
                <a:spcPct val="80000"/>
              </a:lnSpc>
            </a:pPr>
            <a:endParaRPr lang="zh-CN" altLang="en-US" sz="1600" b="1" dirty="0"/>
          </a:p>
          <a:p>
            <a:pPr lvl="1" eaLnBrk="1" hangingPunct="1">
              <a:lnSpc>
                <a:spcPct val="80000"/>
              </a:lnSpc>
            </a:pPr>
            <a:endParaRPr lang="zh-CN" altLang="en-US" sz="1600" b="1" dirty="0"/>
          </a:p>
          <a:p>
            <a:pPr lvl="1" eaLnBrk="1" hangingPunct="1">
              <a:lnSpc>
                <a:spcPct val="80000"/>
              </a:lnSpc>
            </a:pPr>
            <a:endParaRPr lang="zh-CN" altLang="en-US" sz="1800" b="1" dirty="0"/>
          </a:p>
          <a:p>
            <a:pPr lvl="1" eaLnBrk="1" hangingPunct="1">
              <a:lnSpc>
                <a:spcPct val="80000"/>
              </a:lnSpc>
            </a:pPr>
            <a:endParaRPr lang="zh-CN" altLang="en-US" sz="1800" b="1" dirty="0"/>
          </a:p>
          <a:p>
            <a:pPr lvl="1" eaLnBrk="1" hangingPunct="1">
              <a:lnSpc>
                <a:spcPct val="80000"/>
              </a:lnSpc>
              <a:buClr>
                <a:srgbClr val="FF0000"/>
              </a:buClr>
            </a:pPr>
            <a:r>
              <a:rPr lang="zh-CN" altLang="en-US" sz="2200" b="1" dirty="0"/>
              <a:t>由若干称为</a:t>
            </a:r>
            <a:r>
              <a:rPr lang="zh-CN" altLang="en-US" sz="2200" b="1" dirty="0">
                <a:solidFill>
                  <a:srgbClr val="FF0000"/>
                </a:solidFill>
              </a:rPr>
              <a:t>结点</a:t>
            </a:r>
            <a:r>
              <a:rPr lang="en-US" altLang="zh-CN" sz="2200" b="1" dirty="0"/>
              <a:t>(</a:t>
            </a:r>
            <a:r>
              <a:rPr lang="en-US" altLang="zh-CN" sz="2200" b="1" dirty="0">
                <a:solidFill>
                  <a:srgbClr val="0000FF"/>
                </a:solidFill>
              </a:rPr>
              <a:t>node</a:t>
            </a:r>
            <a:r>
              <a:rPr lang="en-US" altLang="zh-CN" sz="2200" b="1" dirty="0"/>
              <a:t>)</a:t>
            </a:r>
            <a:r>
              <a:rPr lang="zh-CN" altLang="en-US" sz="2200" b="1" dirty="0"/>
              <a:t>的“单元”连接而成；</a:t>
            </a:r>
            <a:endParaRPr lang="zh-CN" altLang="en-US" sz="2200" b="1" dirty="0"/>
          </a:p>
          <a:p>
            <a:pPr lvl="1" eaLnBrk="1" hangingPunct="1">
              <a:lnSpc>
                <a:spcPct val="80000"/>
              </a:lnSpc>
              <a:buClr>
                <a:srgbClr val="FF0000"/>
              </a:buClr>
            </a:pPr>
            <a:r>
              <a:rPr lang="zh-CN" altLang="en-US" sz="2200" b="1" dirty="0"/>
              <a:t>每个结点由两部分组成：</a:t>
            </a:r>
            <a:endParaRPr lang="zh-CN" altLang="en-US" sz="2200" b="1" dirty="0"/>
          </a:p>
          <a:p>
            <a:pPr lvl="2" eaLnBrk="1" hangingPunct="1">
              <a:lnSpc>
                <a:spcPct val="80000"/>
              </a:lnSpc>
              <a:buClr>
                <a:srgbClr val="FF0000"/>
              </a:buClr>
            </a:pPr>
            <a:r>
              <a:rPr lang="zh-CN" altLang="en-US" sz="2200" b="1" dirty="0"/>
              <a:t>存放元素值的字段</a:t>
            </a:r>
            <a:r>
              <a:rPr lang="en-US" altLang="zh-CN" sz="2200" b="1" dirty="0"/>
              <a:t>;</a:t>
            </a:r>
            <a:endParaRPr lang="zh-CN" altLang="en-US" sz="2200" b="1" dirty="0"/>
          </a:p>
          <a:p>
            <a:pPr lvl="2" eaLnBrk="1" hangingPunct="1">
              <a:lnSpc>
                <a:spcPct val="80000"/>
              </a:lnSpc>
              <a:buClr>
                <a:srgbClr val="FF0000"/>
              </a:buClr>
            </a:pPr>
            <a:r>
              <a:rPr lang="zh-CN" altLang="en-US" sz="2200" b="1" dirty="0"/>
              <a:t>存放下一个结点的地址的字段。</a:t>
            </a:r>
            <a:endParaRPr lang="zh-CN" altLang="en-US" sz="2200" b="1" dirty="0"/>
          </a:p>
          <a:p>
            <a:pPr lvl="1" eaLnBrk="1" hangingPunct="1">
              <a:lnSpc>
                <a:spcPct val="80000"/>
              </a:lnSpc>
              <a:buClr>
                <a:srgbClr val="FF0000"/>
              </a:buClr>
            </a:pPr>
            <a:r>
              <a:rPr lang="zh-CN" altLang="en-US" sz="2200" b="1" dirty="0"/>
              <a:t>另外，有一个指向表头的指针（</a:t>
            </a:r>
            <a:r>
              <a:rPr lang="zh-CN" altLang="en-US" sz="2200" b="1" dirty="0">
                <a:solidFill>
                  <a:srgbClr val="FF0000"/>
                </a:solidFill>
              </a:rPr>
              <a:t>头指针</a:t>
            </a:r>
            <a:r>
              <a:rPr lang="zh-CN" altLang="en-US" sz="2200" b="1" dirty="0"/>
              <a:t>）</a:t>
            </a:r>
            <a:r>
              <a:rPr lang="en-US" altLang="zh-CN" sz="2200" b="1" dirty="0"/>
              <a:t>head</a:t>
            </a:r>
            <a:r>
              <a:rPr lang="zh-CN" altLang="en-US" sz="2200" b="1" dirty="0"/>
              <a:t>，指示起点；</a:t>
            </a:r>
            <a:endParaRPr lang="zh-CN" altLang="en-US" sz="2200" b="1" dirty="0"/>
          </a:p>
          <a:p>
            <a:pPr lvl="1" eaLnBrk="1" hangingPunct="1">
              <a:lnSpc>
                <a:spcPct val="80000"/>
              </a:lnSpc>
              <a:buClr>
                <a:srgbClr val="FF0000"/>
              </a:buClr>
            </a:pPr>
            <a:r>
              <a:rPr lang="zh-CN" altLang="en-US" sz="2200" b="1" dirty="0"/>
              <a:t>最后一个结点（称为</a:t>
            </a:r>
            <a:r>
              <a:rPr lang="zh-CN" altLang="en-US" sz="2200" b="1" dirty="0">
                <a:solidFill>
                  <a:srgbClr val="FF0000"/>
                </a:solidFill>
              </a:rPr>
              <a:t>尾结点</a:t>
            </a:r>
            <a:r>
              <a:rPr lang="zh-CN" altLang="en-US" sz="2200" b="1" dirty="0"/>
              <a:t>）的后继指针为空值，表示其后续没有结点了。</a:t>
            </a:r>
            <a:endParaRPr lang="zh-CN" altLang="en-US" sz="2200" b="1" dirty="0"/>
          </a:p>
        </p:txBody>
      </p:sp>
      <p:grpSp>
        <p:nvGrpSpPr>
          <p:cNvPr id="10244" name="组合 10243"/>
          <p:cNvGrpSpPr/>
          <p:nvPr/>
        </p:nvGrpSpPr>
        <p:grpSpPr bwMode="auto">
          <a:xfrm>
            <a:off x="4932264" y="2877234"/>
            <a:ext cx="1654175" cy="1225550"/>
            <a:chOff x="91" y="0"/>
            <a:chExt cx="1042" cy="772"/>
          </a:xfrm>
        </p:grpSpPr>
        <p:sp>
          <p:nvSpPr>
            <p:cNvPr id="23587" name="矩形 10244"/>
            <p:cNvSpPr>
              <a:spLocks noChangeArrowheads="1"/>
            </p:cNvSpPr>
            <p:nvPr/>
          </p:nvSpPr>
          <p:spPr bwMode="auto">
            <a:xfrm>
              <a:off x="91" y="0"/>
              <a:ext cx="590" cy="45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0246" name="矩形 10245"/>
            <p:cNvSpPr/>
            <p:nvPr/>
          </p:nvSpPr>
          <p:spPr>
            <a:xfrm>
              <a:off x="635" y="544"/>
              <a:ext cx="498" cy="228"/>
            </a:xfrm>
            <a:prstGeom prst="rect">
              <a:avLst/>
            </a:prstGeom>
            <a:solidFill>
              <a:srgbClr val="92D050"/>
            </a:solidFill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b="1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  <a:cs typeface="+mn-ea"/>
                </a:rPr>
                <a:t>结点</a:t>
              </a:r>
              <a:endParaRPr lang="zh-CN" altLang="en-US" b="1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3589" name="直接连接符 10246"/>
            <p:cNvSpPr>
              <a:spLocks noChangeShapeType="1"/>
            </p:cNvSpPr>
            <p:nvPr/>
          </p:nvSpPr>
          <p:spPr bwMode="auto">
            <a:xfrm>
              <a:off x="681" y="459"/>
              <a:ext cx="181" cy="8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48" name="组合 10247"/>
          <p:cNvGrpSpPr/>
          <p:nvPr/>
        </p:nvGrpSpPr>
        <p:grpSpPr bwMode="auto">
          <a:xfrm>
            <a:off x="7164288" y="2852936"/>
            <a:ext cx="1439865" cy="1223963"/>
            <a:chOff x="0" y="0"/>
            <a:chExt cx="907" cy="771"/>
          </a:xfrm>
        </p:grpSpPr>
        <p:sp>
          <p:nvSpPr>
            <p:cNvPr id="23584" name="矩形 10248"/>
            <p:cNvSpPr>
              <a:spLocks noChangeArrowheads="1"/>
            </p:cNvSpPr>
            <p:nvPr/>
          </p:nvSpPr>
          <p:spPr bwMode="auto">
            <a:xfrm>
              <a:off x="0" y="0"/>
              <a:ext cx="590" cy="45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0250" name="矩形 10249"/>
            <p:cNvSpPr/>
            <p:nvPr/>
          </p:nvSpPr>
          <p:spPr>
            <a:xfrm>
              <a:off x="408" y="544"/>
              <a:ext cx="499" cy="227"/>
            </a:xfrm>
            <a:prstGeom prst="rect">
              <a:avLst/>
            </a:prstGeom>
            <a:solidFill>
              <a:srgbClr val="92D050"/>
            </a:solidFill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b="1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  <a:cs typeface="+mn-ea"/>
                </a:rPr>
                <a:t>尾结点</a:t>
              </a:r>
              <a:endParaRPr lang="zh-CN" altLang="en-US" b="1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3586" name="直接连接符 10250"/>
            <p:cNvSpPr>
              <a:spLocks noChangeShapeType="1"/>
            </p:cNvSpPr>
            <p:nvPr/>
          </p:nvSpPr>
          <p:spPr bwMode="auto">
            <a:xfrm>
              <a:off x="590" y="454"/>
              <a:ext cx="181" cy="9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58" name="直接连接符 10251"/>
          <p:cNvSpPr>
            <a:spLocks noChangeShapeType="1"/>
          </p:cNvSpPr>
          <p:nvPr/>
        </p:nvSpPr>
        <p:spPr bwMode="auto">
          <a:xfrm>
            <a:off x="1979613" y="3355975"/>
            <a:ext cx="431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53" name="组合 10252"/>
          <p:cNvGrpSpPr/>
          <p:nvPr/>
        </p:nvGrpSpPr>
        <p:grpSpPr bwMode="auto">
          <a:xfrm>
            <a:off x="1476375" y="2779713"/>
            <a:ext cx="6516688" cy="649288"/>
            <a:chOff x="0" y="0"/>
            <a:chExt cx="4105" cy="409"/>
          </a:xfrm>
        </p:grpSpPr>
        <p:sp>
          <p:nvSpPr>
            <p:cNvPr id="23565" name="矩形 10253"/>
            <p:cNvSpPr>
              <a:spLocks noChangeArrowheads="1"/>
            </p:cNvSpPr>
            <p:nvPr/>
          </p:nvSpPr>
          <p:spPr bwMode="auto">
            <a:xfrm>
              <a:off x="181" y="182"/>
              <a:ext cx="227" cy="227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grpSp>
          <p:nvGrpSpPr>
            <p:cNvPr id="23566" name="组合 10254"/>
            <p:cNvGrpSpPr/>
            <p:nvPr/>
          </p:nvGrpSpPr>
          <p:grpSpPr bwMode="auto">
            <a:xfrm>
              <a:off x="0" y="0"/>
              <a:ext cx="4105" cy="408"/>
              <a:chOff x="0" y="0"/>
              <a:chExt cx="4105" cy="408"/>
            </a:xfrm>
          </p:grpSpPr>
          <p:sp>
            <p:nvSpPr>
              <p:cNvPr id="10264" name="矩形 10263"/>
              <p:cNvSpPr/>
              <p:nvPr/>
            </p:nvSpPr>
            <p:spPr>
              <a:xfrm>
                <a:off x="2539" y="181"/>
                <a:ext cx="91" cy="226"/>
              </a:xfrm>
              <a:prstGeom prst="rect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altLang="x-non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3567" name="矩形 10255"/>
              <p:cNvSpPr>
                <a:spLocks noChangeArrowheads="1"/>
              </p:cNvSpPr>
              <p:nvPr/>
            </p:nvSpPr>
            <p:spPr bwMode="auto">
              <a:xfrm>
                <a:off x="726" y="181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7" name="矩形 10256"/>
              <p:cNvSpPr/>
              <p:nvPr/>
            </p:nvSpPr>
            <p:spPr>
              <a:xfrm>
                <a:off x="680" y="181"/>
                <a:ext cx="318" cy="226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i="1" dirty="0"/>
                  <a:t>a</a:t>
                </a:r>
                <a:r>
                  <a:rPr lang="en-US" altLang="zh-CN" baseline="-25000" noProof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1</a:t>
                </a:r>
                <a:endParaRPr lang="en-US" altLang="zh-CN" baseline="-25000" noProof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0258" name="矩形 10257"/>
              <p:cNvSpPr/>
              <p:nvPr/>
            </p:nvSpPr>
            <p:spPr>
              <a:xfrm>
                <a:off x="998" y="181"/>
                <a:ext cx="91" cy="226"/>
              </a:xfrm>
              <a:prstGeom prst="rect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altLang="x-non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0259" name="矩形 10258"/>
              <p:cNvSpPr/>
              <p:nvPr/>
            </p:nvSpPr>
            <p:spPr>
              <a:xfrm>
                <a:off x="1497" y="181"/>
                <a:ext cx="317" cy="226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i="1" dirty="0"/>
                  <a:t>a</a:t>
                </a:r>
                <a:r>
                  <a:rPr lang="en-US" altLang="zh-CN" baseline="-25000" noProof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2</a:t>
                </a:r>
                <a:endParaRPr lang="en-US" altLang="zh-CN" baseline="-25000" noProof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0260" name="矩形 10259"/>
              <p:cNvSpPr/>
              <p:nvPr/>
            </p:nvSpPr>
            <p:spPr>
              <a:xfrm>
                <a:off x="2268" y="181"/>
                <a:ext cx="272" cy="226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i="1" dirty="0"/>
                  <a:t>a</a:t>
                </a:r>
                <a:r>
                  <a:rPr lang="en-US" altLang="zh-CN" baseline="-25000" noProof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3</a:t>
                </a:r>
                <a:endParaRPr lang="en-US" altLang="zh-CN" baseline="-25000" noProof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0261" name="矩形 10260"/>
              <p:cNvSpPr/>
              <p:nvPr/>
            </p:nvSpPr>
            <p:spPr>
              <a:xfrm>
                <a:off x="3674" y="181"/>
                <a:ext cx="318" cy="226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i="1" dirty="0"/>
                  <a:t>a</a:t>
                </a:r>
                <a:r>
                  <a:rPr lang="en-US" altLang="zh-CN" i="1" baseline="-25000" noProof="1">
                    <a:effectLst>
                      <a:outerShdw blurRad="38100" dist="38100" dir="2700000" algn="tl">
                        <a:srgbClr val="FFFFFF"/>
                      </a:outerShdw>
                    </a:effectLst>
                    <a:cs typeface="Times New Roman" panose="02020603050405020304" pitchFamily="18" charset="0"/>
                  </a:rPr>
                  <a:t>n</a:t>
                </a:r>
                <a:endParaRPr lang="en-US" altLang="zh-CN" i="1" baseline="-25000" noProof="1">
                  <a:effectLst>
                    <a:outerShdw blurRad="38100" dist="38100" dir="2700000" algn="tl">
                      <a:srgbClr val="FFFFFF"/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2" name="矩形 10261"/>
              <p:cNvSpPr/>
              <p:nvPr/>
            </p:nvSpPr>
            <p:spPr>
              <a:xfrm>
                <a:off x="2903" y="136"/>
                <a:ext cx="453" cy="22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r>
                  <a:rPr lang="en-US" altLang="x-non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  <a:cs typeface="+mn-ea"/>
                  </a:rPr>
                  <a:t>……</a:t>
                </a:r>
                <a:endParaRPr lang="en-US" altLang="x-non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0263" name="矩形 10262"/>
              <p:cNvSpPr/>
              <p:nvPr/>
            </p:nvSpPr>
            <p:spPr>
              <a:xfrm>
                <a:off x="1814" y="181"/>
                <a:ext cx="91" cy="226"/>
              </a:xfrm>
              <a:prstGeom prst="rect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altLang="x-none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0265" name="矩形 10264"/>
              <p:cNvSpPr/>
              <p:nvPr/>
            </p:nvSpPr>
            <p:spPr>
              <a:xfrm>
                <a:off x="3992" y="181"/>
                <a:ext cx="113" cy="226"/>
              </a:xfrm>
              <a:prstGeom prst="rect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r>
                  <a:rPr lang="en-US" altLang="x-none" sz="1200" b="1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Times New Roman" panose="02020603050405020304" pitchFamily="18" charset="0"/>
                    <a:ea typeface="楷体_GB2312" pitchFamily="1" charset="-122"/>
                  </a:rPr>
                  <a:t> ∧</a:t>
                </a:r>
                <a:r>
                  <a:rPr lang="en-US" altLang="x-none" sz="2000" noProof="1">
                    <a:latin typeface="Times New Roman" panose="02020603050405020304" pitchFamily="18" charset="0"/>
                    <a:ea typeface="楷体_GB2312" pitchFamily="1" charset="-122"/>
                  </a:rPr>
                  <a:t> </a:t>
                </a:r>
                <a:endParaRPr lang="en-US" altLang="x-none" sz="2000" noProof="1"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23577" name="矩形 10265"/>
              <p:cNvSpPr>
                <a:spLocks noChangeArrowheads="1"/>
              </p:cNvSpPr>
              <p:nvPr/>
            </p:nvSpPr>
            <p:spPr bwMode="auto">
              <a:xfrm>
                <a:off x="136" y="181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23578" name="矩形 1026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2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marL="908050" indent="-43688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dirty="0">
                    <a:ea typeface="楷体_GB2312" pitchFamily="1" charset="-122"/>
                  </a:rPr>
                  <a:t>head</a:t>
                </a:r>
                <a:endParaRPr lang="en-US" altLang="zh-CN" sz="2000" dirty="0">
                  <a:ea typeface="楷体_GB2312" pitchFamily="1" charset="-122"/>
                </a:endParaRPr>
              </a:p>
            </p:txBody>
          </p:sp>
          <p:sp>
            <p:nvSpPr>
              <p:cNvPr id="23579" name="直接连接符 10267"/>
              <p:cNvSpPr>
                <a:spLocks noChangeShapeType="1"/>
              </p:cNvSpPr>
              <p:nvPr/>
            </p:nvSpPr>
            <p:spPr bwMode="auto">
              <a:xfrm>
                <a:off x="363" y="272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0" name="直接连接符 10268"/>
              <p:cNvSpPr>
                <a:spLocks noChangeShapeType="1"/>
              </p:cNvSpPr>
              <p:nvPr/>
            </p:nvSpPr>
            <p:spPr bwMode="auto">
              <a:xfrm>
                <a:off x="1043" y="272"/>
                <a:ext cx="4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1" name="直接连接符 10269"/>
              <p:cNvSpPr>
                <a:spLocks noChangeShapeType="1"/>
              </p:cNvSpPr>
              <p:nvPr/>
            </p:nvSpPr>
            <p:spPr bwMode="auto">
              <a:xfrm>
                <a:off x="1905" y="272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2" name="直接连接符 10270"/>
              <p:cNvSpPr>
                <a:spLocks noChangeShapeType="1"/>
              </p:cNvSpPr>
              <p:nvPr/>
            </p:nvSpPr>
            <p:spPr bwMode="auto">
              <a:xfrm>
                <a:off x="2586" y="272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3" name="直接连接符 10271"/>
              <p:cNvSpPr>
                <a:spLocks noChangeShapeType="1"/>
              </p:cNvSpPr>
              <p:nvPr/>
            </p:nvSpPr>
            <p:spPr bwMode="auto">
              <a:xfrm>
                <a:off x="3311" y="272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273" name="组合 10272"/>
          <p:cNvGrpSpPr/>
          <p:nvPr/>
        </p:nvGrpSpPr>
        <p:grpSpPr bwMode="auto">
          <a:xfrm>
            <a:off x="827881" y="2779713"/>
            <a:ext cx="1582738" cy="1296990"/>
            <a:chOff x="182" y="0"/>
            <a:chExt cx="997" cy="817"/>
          </a:xfrm>
        </p:grpSpPr>
        <p:sp>
          <p:nvSpPr>
            <p:cNvPr id="23562" name="矩形 10273"/>
            <p:cNvSpPr>
              <a:spLocks noChangeArrowheads="1"/>
            </p:cNvSpPr>
            <p:nvPr/>
          </p:nvSpPr>
          <p:spPr bwMode="auto">
            <a:xfrm>
              <a:off x="589" y="0"/>
              <a:ext cx="590" cy="45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0275" name="矩形 10274"/>
            <p:cNvSpPr/>
            <p:nvPr/>
          </p:nvSpPr>
          <p:spPr>
            <a:xfrm>
              <a:off x="182" y="590"/>
              <a:ext cx="499" cy="227"/>
            </a:xfrm>
            <a:prstGeom prst="rect">
              <a:avLst/>
            </a:prstGeom>
            <a:solidFill>
              <a:srgbClr val="92D050"/>
            </a:solidFill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b="1" noProof="1">
                  <a:effectLst>
                    <a:outerShdw blurRad="38100" dist="38100" dir="2700000">
                      <a:srgbClr val="FFFFFF"/>
                    </a:outerShdw>
                  </a:effectLst>
                  <a:latin typeface="Arial" panose="020B0604020202020204" pitchFamily="34" charset="0"/>
                  <a:cs typeface="+mn-ea"/>
                </a:rPr>
                <a:t>头指针</a:t>
              </a:r>
              <a:endParaRPr lang="zh-CN" altLang="en-US" b="1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3564" name="直接连接符 10275"/>
            <p:cNvSpPr>
              <a:spLocks noChangeShapeType="1"/>
            </p:cNvSpPr>
            <p:nvPr/>
          </p:nvSpPr>
          <p:spPr bwMode="auto">
            <a:xfrm flipV="1">
              <a:off x="430" y="454"/>
              <a:ext cx="159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0ED3680-5171-4A72-B2ED-B2354CED56EC}" type="slidenum">
              <a:rPr lang="zh-CN" altLang="en-US" dirty="0" smtClean="0">
                <a:solidFill>
                  <a:schemeClr val="bg1"/>
                </a:solidFill>
              </a:rPr>
            </a:fld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9" name="组合 114"/>
          <p:cNvGrpSpPr/>
          <p:nvPr/>
        </p:nvGrpSpPr>
        <p:grpSpPr>
          <a:xfrm>
            <a:off x="-828600" y="82223"/>
            <a:ext cx="6225040" cy="679778"/>
            <a:chOff x="-436809" y="3363717"/>
            <a:chExt cx="6225040" cy="679778"/>
          </a:xfrm>
        </p:grpSpPr>
        <p:grpSp>
          <p:nvGrpSpPr>
            <p:cNvPr id="40" name="组合 105"/>
            <p:cNvGrpSpPr/>
            <p:nvPr/>
          </p:nvGrpSpPr>
          <p:grpSpPr>
            <a:xfrm>
              <a:off x="-436809" y="3363717"/>
              <a:ext cx="6225040" cy="679778"/>
              <a:chOff x="-436809" y="3363717"/>
              <a:chExt cx="6225040" cy="679778"/>
            </a:xfrm>
          </p:grpSpPr>
          <p:sp>
            <p:nvSpPr>
              <p:cNvPr id="42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TextBox 6"/>
              <p:cNvSpPr txBox="1">
                <a:spLocks noChangeArrowheads="1"/>
              </p:cNvSpPr>
              <p:nvPr/>
            </p:nvSpPr>
            <p:spPr bwMode="auto">
              <a:xfrm>
                <a:off x="-436809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4.2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链栈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41" name="图片 40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2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7330</Words>
  <Application>WPS 演示</Application>
  <PresentationFormat>全屏显示(4:3)</PresentationFormat>
  <Paragraphs>880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Arial</vt:lpstr>
      <vt:lpstr>宋体</vt:lpstr>
      <vt:lpstr>Wingdings</vt:lpstr>
      <vt:lpstr>Times New Roman</vt:lpstr>
      <vt:lpstr>黑体</vt:lpstr>
      <vt:lpstr>Calibri</vt:lpstr>
      <vt:lpstr>仿宋</vt:lpstr>
      <vt:lpstr>Comic Sans MS</vt:lpstr>
      <vt:lpstr>MS PMincho</vt:lpstr>
      <vt:lpstr>Yu Gothic UI</vt:lpstr>
      <vt:lpstr>Garamond</vt:lpstr>
      <vt:lpstr>方正舒体</vt:lpstr>
      <vt:lpstr>微软雅黑</vt:lpstr>
      <vt:lpstr>楷体_GB2312</vt:lpstr>
      <vt:lpstr>新宋体</vt:lpstr>
      <vt:lpstr>Arial Unicode MS</vt:lpstr>
      <vt:lpstr>Verdana</vt:lpstr>
      <vt:lpstr>Office 主题</vt:lpstr>
      <vt:lpstr>PowerPoint 演示文稿</vt:lpstr>
      <vt:lpstr>第4章 链栈与链队列</vt:lpstr>
      <vt:lpstr>上文回顾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 究方向：多源海量动态信息处理 团队带头人：吴信东 所 在  学 校：合肥工业大学</dc:title>
  <dc:creator>Peipei Li</dc:creator>
  <cp:lastModifiedBy>合肥工大-胡学钢</cp:lastModifiedBy>
  <cp:revision>1847</cp:revision>
  <cp:lastPrinted>2012-11-20T01:52:00Z</cp:lastPrinted>
  <dcterms:created xsi:type="dcterms:W3CDTF">2012-10-13T08:41:00Z</dcterms:created>
  <dcterms:modified xsi:type="dcterms:W3CDTF">2022-03-06T23:24:52Z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2052-11.1.0.11551</vt:lpwstr>
  </property>
  <property fmtid="{D5CDD505-2E9C-101B-9397-08002B2CF9AE}" pid="3" name="ICV">
    <vt:lpwstr>830396A1623E404F8A69419DDA5CD6A3</vt:lpwstr>
  </property>
</Properties>
</file>