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9" showSpecialPlsOnTitleSld="0">
  <p:sldMasterIdLst>
    <p:sldMasterId id="2147483648" r:id="rId1"/>
  </p:sldMasterIdLst>
  <p:notesMasterIdLst>
    <p:notesMasterId r:id="rId4"/>
  </p:notesMasterIdLst>
  <p:handoutMasterIdLst>
    <p:handoutMasterId r:id="rId75"/>
  </p:handoutMasterIdLst>
  <p:sldIdLst>
    <p:sldId id="256" r:id="rId3"/>
    <p:sldId id="481" r:id="rId5"/>
    <p:sldId id="610" r:id="rId6"/>
    <p:sldId id="746" r:id="rId7"/>
    <p:sldId id="745" r:id="rId8"/>
    <p:sldId id="733" r:id="rId9"/>
    <p:sldId id="732" r:id="rId10"/>
    <p:sldId id="747" r:id="rId11"/>
    <p:sldId id="728" r:id="rId12"/>
    <p:sldId id="734" r:id="rId13"/>
    <p:sldId id="735" r:id="rId14"/>
    <p:sldId id="736" r:id="rId15"/>
    <p:sldId id="737" r:id="rId16"/>
    <p:sldId id="738" r:id="rId17"/>
    <p:sldId id="681" r:id="rId18"/>
    <p:sldId id="682" r:id="rId19"/>
    <p:sldId id="683" r:id="rId20"/>
    <p:sldId id="684" r:id="rId21"/>
    <p:sldId id="685" r:id="rId22"/>
    <p:sldId id="686" r:id="rId23"/>
    <p:sldId id="687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01" r:id="rId38"/>
    <p:sldId id="702" r:id="rId39"/>
    <p:sldId id="703" r:id="rId40"/>
    <p:sldId id="704" r:id="rId41"/>
    <p:sldId id="705" r:id="rId42"/>
    <p:sldId id="706" r:id="rId43"/>
    <p:sldId id="707" r:id="rId44"/>
    <p:sldId id="748" r:id="rId45"/>
    <p:sldId id="749" r:id="rId46"/>
    <p:sldId id="750" r:id="rId47"/>
    <p:sldId id="751" r:id="rId48"/>
    <p:sldId id="756" r:id="rId49"/>
    <p:sldId id="752" r:id="rId50"/>
    <p:sldId id="753" r:id="rId51"/>
    <p:sldId id="754" r:id="rId52"/>
    <p:sldId id="755" r:id="rId53"/>
    <p:sldId id="708" r:id="rId54"/>
    <p:sldId id="709" r:id="rId55"/>
    <p:sldId id="710" r:id="rId56"/>
    <p:sldId id="711" r:id="rId57"/>
    <p:sldId id="712" r:id="rId58"/>
    <p:sldId id="713" r:id="rId59"/>
    <p:sldId id="714" r:id="rId60"/>
    <p:sldId id="715" r:id="rId61"/>
    <p:sldId id="716" r:id="rId62"/>
    <p:sldId id="717" r:id="rId63"/>
    <p:sldId id="664" r:id="rId64"/>
    <p:sldId id="739" r:id="rId65"/>
    <p:sldId id="740" r:id="rId66"/>
    <p:sldId id="741" r:id="rId67"/>
    <p:sldId id="742" r:id="rId68"/>
    <p:sldId id="743" r:id="rId69"/>
    <p:sldId id="744" r:id="rId70"/>
    <p:sldId id="758" r:id="rId71"/>
    <p:sldId id="759" r:id="rId72"/>
    <p:sldId id="760" r:id="rId73"/>
    <p:sldId id="666" r:id="rId74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E133D9"/>
    <a:srgbClr val="FF6600"/>
    <a:srgbClr val="2BE978"/>
    <a:srgbClr val="808000"/>
    <a:srgbClr val="EB3B29"/>
    <a:srgbClr val="5E8892"/>
    <a:srgbClr val="8A3CC4"/>
    <a:srgbClr val="FCD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12" autoAdjust="0"/>
    <p:restoredTop sz="96404" autoAdjust="0"/>
  </p:normalViewPr>
  <p:slideViewPr>
    <p:cSldViewPr>
      <p:cViewPr varScale="1">
        <p:scale>
          <a:sx n="114" d="100"/>
          <a:sy n="114" d="100"/>
        </p:scale>
        <p:origin x="-106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handoutMaster" Target="handoutMasters/handoutMaster1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E0C86B-4C23-4298-BDB1-EED1D0622335}" type="datetime1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BB09312-9A2C-4BC8-AE72-B9EF43AE62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A03C6F7-3E40-49D7-8E49-B957269686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73F8ACE-1AC2-4159-BCE3-B7874279DD8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CDB56BA-CD72-4EC0-A6A7-5A777726E5A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801CF8-5F99-4815-A8FE-BC671FBC492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BA7513B-B40B-45EC-AE56-E1E1B8E713D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C4B704-B4A3-4A89-9A82-71A7999B78A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 noProof="1"/>
          </a:p>
        </p:txBody>
      </p:sp>
      <p:sp>
        <p:nvSpPr>
          <p:cNvPr id="4" name="日期占位符 10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DE84F9-5F49-489C-934B-331B37302CB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103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10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3D1DCE-69CE-43FA-94DD-00EF83D4A8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jpeg"/><Relationship Id="rId10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3DD9331-1E4D-4AEC-91B2-B3141FD75E7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 advClick="0">
    <p:pull dir="d"/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wmf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1" Type="http://schemas.openxmlformats.org/officeDocument/2006/relationships/image" Target="../media/image12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1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jpe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836712"/>
            <a:ext cx="7560840" cy="5226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Comic Sans MS" panose="030F0702030302020204" pitchFamily="66" charset="0"/>
              </a:rPr>
              <a:t>数 据 结 构</a:t>
            </a:r>
            <a:endParaRPr lang="zh-CN" altLang="en-US" sz="36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sz="1400" b="1" dirty="0"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40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Data Structures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递归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spcBef>
                <a:spcPts val="300"/>
              </a:spcBef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(Recursion)</a:t>
            </a: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数据结构课程组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胡学钢  张 晶  张玉红 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2022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460714" y="983601"/>
            <a:ext cx="8575781" cy="532571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7.2.1 </a:t>
            </a:r>
            <a:r>
              <a:rPr lang="zh-CN" altLang="en-US" sz="2800" b="1" dirty="0">
                <a:solidFill>
                  <a:srgbClr val="FF0000"/>
                </a:solidFill>
              </a:rPr>
              <a:t>递归的定义</a:t>
            </a:r>
            <a:endParaRPr lang="zh-CN" altLang="en-US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(2)  </a:t>
            </a:r>
            <a:r>
              <a:rPr lang="zh-CN" altLang="en-US" sz="2400" b="1" dirty="0"/>
              <a:t>更是作为一种</a:t>
            </a:r>
            <a:r>
              <a:rPr lang="zh-CN" altLang="en-US" sz="2400" b="1" dirty="0">
                <a:solidFill>
                  <a:srgbClr val="FF0000"/>
                </a:solidFill>
              </a:rPr>
              <a:t>程序设计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算法设计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的技术</a:t>
            </a:r>
            <a:r>
              <a:rPr lang="zh-CN" altLang="en-US" sz="2400" b="1" dirty="0"/>
              <a:t>的递归。</a:t>
            </a:r>
            <a:endParaRPr lang="zh-CN" altLang="en-US" sz="2400" b="1" dirty="0"/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/>
              <a:t>因为一些问题的求解具有这样的</a:t>
            </a:r>
            <a:r>
              <a:rPr lang="zh-CN" altLang="en-US" sz="2200" b="1" dirty="0">
                <a:solidFill>
                  <a:srgbClr val="FF0000"/>
                </a:solidFill>
              </a:rPr>
              <a:t>特点</a:t>
            </a:r>
            <a:r>
              <a:rPr lang="zh-CN" altLang="en-US" sz="2200" b="1" dirty="0"/>
              <a:t>： </a:t>
            </a:r>
            <a:endParaRPr lang="zh-CN" altLang="en-US" sz="22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原问题可以</a:t>
            </a:r>
            <a:r>
              <a:rPr lang="zh-CN" altLang="en-US" sz="2200" b="1" dirty="0">
                <a:solidFill>
                  <a:srgbClr val="FF0000"/>
                </a:solidFill>
              </a:rPr>
              <a:t>分解</a:t>
            </a:r>
            <a:r>
              <a:rPr lang="zh-CN" altLang="en-US" sz="2200" b="1" dirty="0"/>
              <a:t>为若干子问题分别进行求解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适当地</a:t>
            </a:r>
            <a:r>
              <a:rPr lang="zh-CN" altLang="en-US" sz="2200" b="1" dirty="0">
                <a:solidFill>
                  <a:srgbClr val="FF0000"/>
                </a:solidFill>
              </a:rPr>
              <a:t>合并</a:t>
            </a:r>
            <a:r>
              <a:rPr lang="zh-CN" altLang="en-US" sz="2200" b="1" dirty="0"/>
              <a:t>子问题的解可以得到原问题的解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而子问题的求解方式与原问题的求解相同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因而需要调用</a:t>
            </a:r>
            <a:r>
              <a:rPr lang="zh-CN" altLang="en-US" sz="2200" b="1" dirty="0">
                <a:solidFill>
                  <a:srgbClr val="FF0000"/>
                </a:solidFill>
              </a:rPr>
              <a:t>相同的函数</a:t>
            </a:r>
            <a:r>
              <a:rPr lang="zh-CN" altLang="en-US" sz="2200" b="1" dirty="0"/>
              <a:t>来实现</a:t>
            </a:r>
            <a:r>
              <a:rPr lang="en-US" altLang="zh-CN" sz="2200" b="1" dirty="0"/>
              <a:t>;</a:t>
            </a:r>
            <a:endParaRPr lang="zh-CN" altLang="en-US" sz="22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由此而涉及到递归技术。</a:t>
            </a:r>
            <a:endParaRPr lang="zh-CN" altLang="en-US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6" name="组合 5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10" name="内容占位符 6146"/>
          <p:cNvSpPr>
            <a:spLocks noGrp="1" noChangeArrowheads="1"/>
          </p:cNvSpPr>
          <p:nvPr>
            <p:ph idx="1"/>
          </p:nvPr>
        </p:nvSpPr>
        <p:spPr>
          <a:xfrm>
            <a:off x="457200" y="980729"/>
            <a:ext cx="8229600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de-DE" altLang="en-US" sz="2800" b="1" dirty="0">
                <a:solidFill>
                  <a:srgbClr val="FF0000"/>
                </a:solidFill>
              </a:rPr>
              <a:t>7.1</a:t>
            </a:r>
            <a:r>
              <a:rPr lang="de-DE" altLang="en-US" sz="2200" b="1" dirty="0">
                <a:solidFill>
                  <a:srgbClr val="FF0000"/>
                </a:solidFill>
              </a:rPr>
              <a:t>  </a:t>
            </a:r>
            <a:r>
              <a:rPr lang="zh-CN" altLang="en-US" sz="2800" b="1" dirty="0"/>
              <a:t>阶乘</a:t>
            </a:r>
            <a:r>
              <a:rPr lang="de-DE" altLang="en-US" sz="2800" b="1" i="1" dirty="0"/>
              <a:t>n</a:t>
            </a:r>
            <a:r>
              <a:rPr lang="de-DE" altLang="en-US" sz="2800" b="1" dirty="0"/>
              <a:t>!</a:t>
            </a:r>
            <a:r>
              <a:rPr lang="zh-CN" altLang="en-US" sz="2800" b="1" dirty="0"/>
              <a:t>的定义如下：</a:t>
            </a:r>
            <a:endParaRPr lang="zh-CN" altLang="en-US" sz="28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b="1" dirty="0"/>
          </a:p>
          <a:p>
            <a:pPr lvl="1">
              <a:buFont typeface="Wingdings" panose="05000000000000000000" pitchFamily="2" charset="2"/>
              <a:buNone/>
            </a:pPr>
            <a:endParaRPr lang="en-US" altLang="zh-CN" sz="28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500" b="1" dirty="0"/>
              <a:t>对应的求阶乘的</a:t>
            </a:r>
            <a:r>
              <a:rPr lang="zh-CN" altLang="en-US" sz="2500" b="1" dirty="0">
                <a:solidFill>
                  <a:srgbClr val="FF0000"/>
                </a:solidFill>
              </a:rPr>
              <a:t>递归函数</a:t>
            </a:r>
            <a:r>
              <a:rPr lang="zh-CN" altLang="en-US" sz="2500" b="1" dirty="0"/>
              <a:t>如下：</a:t>
            </a:r>
            <a:endParaRPr lang="zh-CN" altLang="en-US" sz="25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sz="2400" b="1" dirty="0"/>
              <a:t> </a:t>
            </a:r>
            <a:r>
              <a:rPr lang="de-DE" altLang="en-US" sz="2400" b="1" dirty="0">
                <a:solidFill>
                  <a:srgbClr val="0000FF"/>
                </a:solidFill>
              </a:rPr>
              <a:t>int</a:t>
            </a:r>
            <a:r>
              <a:rPr lang="de-DE" altLang="en-US" sz="2400" b="1" dirty="0"/>
              <a:t> Fact ( </a:t>
            </a:r>
            <a:r>
              <a:rPr lang="de-DE" altLang="en-US" sz="2400" b="1" dirty="0">
                <a:solidFill>
                  <a:srgbClr val="0000FF"/>
                </a:solidFill>
              </a:rPr>
              <a:t>int</a:t>
            </a:r>
            <a:r>
              <a:rPr lang="de-DE" altLang="en-US" sz="2400" b="1" dirty="0"/>
              <a:t> </a:t>
            </a:r>
            <a:r>
              <a:rPr lang="de-DE" altLang="en-US" sz="2400" b="1" i="1" dirty="0"/>
              <a:t>n </a:t>
            </a:r>
            <a:r>
              <a:rPr lang="de-DE" altLang="en-US" sz="2400" b="1" dirty="0"/>
              <a:t>)</a:t>
            </a:r>
            <a:endParaRPr lang="en-US" altLang="zh-CN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en-US" b="1" dirty="0"/>
              <a:t> </a:t>
            </a:r>
            <a:r>
              <a:rPr lang="de-DE" altLang="en-US" sz="2400" b="1" dirty="0"/>
              <a:t>{                              </a:t>
            </a:r>
            <a:endParaRPr lang="de-DE" altLang="en-US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sz="2400" b="1" dirty="0"/>
              <a:t>         </a:t>
            </a:r>
            <a:r>
              <a:rPr lang="de-DE" altLang="en-US" sz="2400" b="1" dirty="0">
                <a:solidFill>
                  <a:srgbClr val="0000FF"/>
                </a:solidFill>
              </a:rPr>
              <a:t>if</a:t>
            </a:r>
            <a:r>
              <a:rPr lang="de-DE" altLang="en-US" sz="2400" b="1" dirty="0"/>
              <a:t> ( </a:t>
            </a:r>
            <a:r>
              <a:rPr lang="de-DE" altLang="en-US" sz="2400" b="1" i="1" dirty="0"/>
              <a:t>n</a:t>
            </a:r>
            <a:r>
              <a:rPr lang="de-DE" altLang="en-US" sz="2400" b="1" dirty="0"/>
              <a:t> == 0 ) </a:t>
            </a:r>
            <a:endParaRPr lang="de-DE" altLang="en-US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        </a:t>
            </a:r>
            <a:r>
              <a:rPr lang="de-DE" altLang="en-US" sz="2400" b="1" dirty="0">
                <a:solidFill>
                  <a:srgbClr val="0000FF"/>
                </a:solidFill>
              </a:rPr>
              <a:t>return</a:t>
            </a:r>
            <a:r>
              <a:rPr lang="de-DE" altLang="en-US" sz="2400" b="1" dirty="0"/>
              <a:t> 1;                        </a:t>
            </a:r>
            <a:endParaRPr lang="de-DE" altLang="en-US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sz="2400" b="1" dirty="0"/>
              <a:t>        </a:t>
            </a:r>
            <a:r>
              <a:rPr lang="en-US" altLang="zh-CN" sz="2400" b="1" dirty="0">
                <a:solidFill>
                  <a:srgbClr val="0000FF"/>
                </a:solidFill>
              </a:rPr>
              <a:t>else</a:t>
            </a:r>
            <a:r>
              <a:rPr lang="en-US" altLang="zh-CN" sz="2400" b="1" dirty="0"/>
              <a:t> </a:t>
            </a:r>
            <a:endParaRPr lang="en-US" altLang="zh-CN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</a:t>
            </a:r>
            <a:r>
              <a:rPr lang="en-US" altLang="zh-CN" sz="2400" b="1" dirty="0">
                <a:solidFill>
                  <a:srgbClr val="0000FF"/>
                </a:solidFill>
              </a:rPr>
              <a:t>return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* </a:t>
            </a:r>
            <a:r>
              <a:rPr lang="en-US" altLang="zh-CN" b="1" dirty="0"/>
              <a:t>F</a:t>
            </a:r>
            <a:r>
              <a:rPr lang="en-US" altLang="zh-CN" sz="2400" b="1" dirty="0"/>
              <a:t>act(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– 1 );                 </a:t>
            </a:r>
            <a:endParaRPr lang="en-US" altLang="zh-CN" sz="2400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/>
              <a:t>   }</a:t>
            </a:r>
            <a:r>
              <a:rPr lang="en-US" altLang="zh-CN" sz="2400" dirty="0"/>
              <a:t> 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1342256" y="1700808"/>
                <a:ext cx="5029943" cy="1053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)!</m:t>
                                </m:r>
                              </m:e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8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256" y="1700808"/>
                <a:ext cx="5029943" cy="1053494"/>
              </a:xfrm>
              <a:prstGeom prst="rect">
                <a:avLst/>
              </a:prstGeom>
              <a:blipFill rotWithShape="1">
                <a:blip r:embed="rId2"/>
                <a:stretch>
                  <a:fillRect l="-10" t="-26" r="12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580112" y="2749614"/>
            <a:ext cx="3106688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的定义中引用自身， 即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1 )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！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 flipV="1">
            <a:off x="4355975" y="2636911"/>
            <a:ext cx="1224134" cy="40162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724125" y="5118283"/>
            <a:ext cx="3240363" cy="83099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Fact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的函数体内调用自身，即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Fact(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–1)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>
            <a:spLocks noChangeArrowheads="1"/>
          </p:cNvSpPr>
          <p:nvPr/>
        </p:nvSpPr>
        <p:spPr bwMode="auto">
          <a:xfrm>
            <a:off x="3995936" y="5192716"/>
            <a:ext cx="1584173" cy="682129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 autoUpdateAnimBg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14" name="内容占位符 7170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8137525" cy="4967287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 </a:t>
            </a:r>
            <a:r>
              <a:rPr lang="en-US" altLang="zh-CN" sz="2400" b="1" dirty="0">
                <a:solidFill>
                  <a:srgbClr val="FF0000"/>
                </a:solidFill>
              </a:rPr>
              <a:t>7.2  </a:t>
            </a:r>
            <a:r>
              <a:rPr lang="zh-CN" altLang="en-US" sz="2400" b="1" dirty="0"/>
              <a:t>一个递归函数</a:t>
            </a:r>
            <a:r>
              <a:rPr lang="de-DE" altLang="en-US" sz="2400" b="1" i="1" dirty="0"/>
              <a:t>f</a:t>
            </a:r>
            <a:r>
              <a:rPr lang="de-DE" altLang="en-US" sz="2400" b="1" i="1" baseline="-25000" dirty="0"/>
              <a:t>n</a:t>
            </a:r>
            <a:r>
              <a:rPr lang="zh-CN" altLang="en-US" sz="2400" b="1" dirty="0"/>
              <a:t>的定义</a:t>
            </a:r>
            <a:r>
              <a:rPr lang="en-US" altLang="zh-CN" sz="2400" b="1" dirty="0"/>
              <a:t>----</a:t>
            </a:r>
            <a:r>
              <a:rPr lang="zh-CN" altLang="en-US" sz="2400" b="1" dirty="0">
                <a:solidFill>
                  <a:srgbClr val="FF0000"/>
                </a:solidFill>
              </a:rPr>
              <a:t>斐波诺契函数</a:t>
            </a:r>
            <a:r>
              <a:rPr lang="zh-CN" altLang="en-US" sz="2400" b="1" dirty="0"/>
              <a:t>：</a:t>
            </a:r>
            <a:endParaRPr lang="zh-CN" altLang="en-US" sz="2400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de-DE" altLang="en-US" sz="2400" b="1" dirty="0"/>
              <a:t>           </a:t>
            </a:r>
            <a:endParaRPr lang="de-DE" altLang="en-US" sz="2400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zh-CN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zh-CN" sz="1800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de-DE" altLang="zh-CN" sz="1800" b="1" dirty="0"/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de-DE" altLang="en-US" sz="2400" b="1" dirty="0">
                <a:solidFill>
                  <a:srgbClr val="FF0000"/>
                </a:solidFill>
              </a:rPr>
              <a:t>7.3 </a:t>
            </a:r>
            <a:r>
              <a:rPr lang="zh-CN" altLang="en-US" sz="2400" b="1" dirty="0"/>
              <a:t>一个对链表执行操作的函数，请判断其功能。 </a:t>
            </a:r>
            <a:endParaRPr lang="zh-CN" altLang="en-US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void</a:t>
            </a:r>
            <a:r>
              <a:rPr lang="en-US" altLang="zh-CN" sz="2400" b="1" dirty="0"/>
              <a:t> Print( </a:t>
            </a:r>
            <a:r>
              <a:rPr lang="en-US" altLang="zh-CN" sz="2400" b="1" dirty="0">
                <a:solidFill>
                  <a:srgbClr val="0000FF"/>
                </a:solidFill>
              </a:rPr>
              <a:t>node </a:t>
            </a:r>
            <a:r>
              <a:rPr lang="en-US" altLang="zh-CN" sz="2400" b="1" dirty="0"/>
              <a:t>*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){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</a:t>
            </a:r>
            <a:r>
              <a:rPr lang="en-US" altLang="zh-CN" sz="2400" b="1" dirty="0">
                <a:solidFill>
                  <a:srgbClr val="0000FF"/>
                </a:solidFill>
              </a:rPr>
              <a:t>if </a:t>
            </a:r>
            <a:r>
              <a:rPr lang="en-US" altLang="zh-CN" sz="2400" b="1" dirty="0"/>
              <a:t>(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!= NULL ){  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         </a:t>
            </a:r>
            <a:r>
              <a:rPr lang="en-US" altLang="zh-CN" sz="2400" b="1" dirty="0" err="1">
                <a:solidFill>
                  <a:srgbClr val="0000FF"/>
                </a:solidFill>
              </a:rPr>
              <a:t>cout</a:t>
            </a:r>
            <a:r>
              <a:rPr lang="en-US" altLang="zh-CN" sz="2400" b="1" dirty="0"/>
              <a:t> &lt;&lt;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 data; 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Print( </a:t>
            </a:r>
            <a:r>
              <a:rPr lang="en-US" altLang="zh-CN" sz="2400" b="1" i="1" dirty="0"/>
              <a:t>L</a:t>
            </a: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rgbClr val="0000FF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b="1" dirty="0"/>
              <a:t> next ); 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} </a:t>
            </a:r>
            <a:endParaRPr lang="en-US" altLang="zh-CN" sz="2400" b="1" dirty="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}</a:t>
            </a:r>
            <a:endParaRPr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83768" y="1700808"/>
                <a:ext cx="4069432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zh-CN" altLang="en-US" sz="2400" b="1" i="0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700808"/>
                <a:ext cx="4069432" cy="1459887"/>
              </a:xfrm>
              <a:prstGeom prst="rect">
                <a:avLst/>
              </a:prstGeom>
              <a:blipFill rotWithShape="1">
                <a:blip r:embed="rId2"/>
                <a:stretch>
                  <a:fillRect l="-7" t="-19" b="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/>
          <p:cNvGrpSpPr/>
          <p:nvPr/>
        </p:nvGrpSpPr>
        <p:grpSpPr>
          <a:xfrm>
            <a:off x="2267744" y="5445224"/>
            <a:ext cx="5886078" cy="473076"/>
            <a:chOff x="1619055" y="941769"/>
            <a:chExt cx="5886078" cy="473076"/>
          </a:xfrm>
        </p:grpSpPr>
        <p:grpSp>
          <p:nvGrpSpPr>
            <p:cNvPr id="16" name="组合 15"/>
            <p:cNvGrpSpPr/>
            <p:nvPr/>
          </p:nvGrpSpPr>
          <p:grpSpPr>
            <a:xfrm>
              <a:off x="1619055" y="941769"/>
              <a:ext cx="5701144" cy="473076"/>
              <a:chOff x="1514944" y="2496293"/>
              <a:chExt cx="5701144" cy="473076"/>
            </a:xfrm>
          </p:grpSpPr>
          <p:grpSp>
            <p:nvGrpSpPr>
              <p:cNvPr id="19" name="组合 18"/>
              <p:cNvGrpSpPr/>
              <p:nvPr/>
            </p:nvGrpSpPr>
            <p:grpSpPr bwMode="auto">
              <a:xfrm>
                <a:off x="1514944" y="2496293"/>
                <a:ext cx="5701144" cy="473076"/>
                <a:chOff x="75" y="111"/>
                <a:chExt cx="3471" cy="298"/>
              </a:xfrm>
            </p:grpSpPr>
            <p:sp>
              <p:nvSpPr>
                <p:cNvPr id="21" name="矩形 10253"/>
                <p:cNvSpPr>
                  <a:spLocks noChangeArrowheads="1"/>
                </p:cNvSpPr>
                <p:nvPr/>
              </p:nvSpPr>
              <p:spPr bwMode="auto">
                <a:xfrm>
                  <a:off x="512" y="182"/>
                  <a:ext cx="227" cy="22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" name="组合 10254"/>
                <p:cNvGrpSpPr/>
                <p:nvPr/>
              </p:nvGrpSpPr>
              <p:grpSpPr bwMode="auto">
                <a:xfrm>
                  <a:off x="75" y="111"/>
                  <a:ext cx="3471" cy="297"/>
                  <a:chOff x="75" y="111"/>
                  <a:chExt cx="3471" cy="297"/>
                </a:xfrm>
              </p:grpSpPr>
              <p:sp>
                <p:nvSpPr>
                  <p:cNvPr id="23" name="矩形 22"/>
                  <p:cNvSpPr/>
                  <p:nvPr/>
                </p:nvSpPr>
                <p:spPr>
                  <a:xfrm>
                    <a:off x="236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4" name="矩形 10255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900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1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121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1497" y="181"/>
                    <a:ext cx="317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2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8" name="矩形 27"/>
                  <p:cNvSpPr/>
                  <p:nvPr/>
                </p:nvSpPr>
                <p:spPr>
                  <a:xfrm>
                    <a:off x="2097" y="181"/>
                    <a:ext cx="272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3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9" name="矩形 28"/>
                  <p:cNvSpPr/>
                  <p:nvPr/>
                </p:nvSpPr>
                <p:spPr>
                  <a:xfrm>
                    <a:off x="3228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sz="2000" i="1" dirty="0"/>
                      <a:t>a</a:t>
                    </a:r>
                    <a:r>
                      <a:rPr lang="en-US" altLang="zh-CN" i="1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cs typeface="Times New Roman" panose="02020603050405020304" pitchFamily="18" charset="0"/>
                      </a:rPr>
                      <a:t>n</a:t>
                    </a:r>
                    <a:endPara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0" name="矩形 29"/>
                  <p:cNvSpPr/>
                  <p:nvPr/>
                </p:nvSpPr>
                <p:spPr>
                  <a:xfrm>
                    <a:off x="2595" y="111"/>
                    <a:ext cx="453" cy="226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+mn-ea"/>
                      </a:rPr>
                      <a:t>……</a:t>
                    </a: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1" name="矩形 30"/>
                  <p:cNvSpPr/>
                  <p:nvPr/>
                </p:nvSpPr>
                <p:spPr>
                  <a:xfrm>
                    <a:off x="1814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" name="矩形 10265"/>
                  <p:cNvSpPr>
                    <a:spLocks noChangeArrowheads="1"/>
                  </p:cNvSpPr>
                  <p:nvPr/>
                </p:nvSpPr>
                <p:spPr bwMode="auto">
                  <a:xfrm>
                    <a:off x="13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3" name="矩形 10266"/>
                  <p:cNvSpPr>
                    <a:spLocks noChangeArrowheads="1"/>
                  </p:cNvSpPr>
                  <p:nvPr/>
                </p:nvSpPr>
                <p:spPr bwMode="auto">
                  <a:xfrm>
                    <a:off x="75" y="178"/>
                    <a:ext cx="36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marL="908050" indent="-43688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None/>
                    </a:pPr>
                    <a:r>
                      <a:rPr lang="en-US" altLang="zh-CN" sz="2400" b="1" i="1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L</a:t>
                    </a:r>
                    <a:endParaRPr lang="en-US" altLang="zh-CN" sz="2400" b="1" i="1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34" name="直接连接符 10268"/>
                  <p:cNvSpPr>
                    <a:spLocks noChangeShapeType="1"/>
                  </p:cNvSpPr>
                  <p:nvPr/>
                </p:nvSpPr>
                <p:spPr bwMode="auto">
                  <a:xfrm>
                    <a:off x="1269" y="27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5" name="直接连接符 10269"/>
                  <p:cNvSpPr>
                    <a:spLocks noChangeShapeType="1"/>
                  </p:cNvSpPr>
                  <p:nvPr/>
                </p:nvSpPr>
                <p:spPr bwMode="auto">
                  <a:xfrm>
                    <a:off x="1861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直接连接符 10270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72"/>
                    <a:ext cx="22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7" name="直接连接符 10271"/>
                  <p:cNvSpPr>
                    <a:spLocks noChangeShapeType="1"/>
                  </p:cNvSpPr>
                  <p:nvPr/>
                </p:nvSpPr>
                <p:spPr bwMode="auto">
                  <a:xfrm>
                    <a:off x="2990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0" name="直接连接符 10267"/>
              <p:cNvSpPr>
                <a:spLocks noChangeShapeType="1"/>
              </p:cNvSpPr>
              <p:nvPr/>
            </p:nvSpPr>
            <p:spPr bwMode="auto">
              <a:xfrm>
                <a:off x="2465712" y="2751880"/>
                <a:ext cx="40241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矩形 16"/>
            <p:cNvSpPr/>
            <p:nvPr/>
          </p:nvSpPr>
          <p:spPr bwMode="auto">
            <a:xfrm>
              <a:off x="7319530" y="1051479"/>
              <a:ext cx="185603" cy="358776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sz="12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∧</a:t>
              </a:r>
              <a:r>
                <a:rPr lang="en-US" altLang="x-none" sz="2000" noProof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x-none" sz="2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1" name="椭圆 40"/>
          <p:cNvSpPr>
            <a:spLocks noChangeArrowheads="1"/>
          </p:cNvSpPr>
          <p:nvPr/>
        </p:nvSpPr>
        <p:spPr bwMode="auto">
          <a:xfrm>
            <a:off x="3586422" y="2617797"/>
            <a:ext cx="673672" cy="504826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42" name="椭圆 41"/>
          <p:cNvSpPr>
            <a:spLocks noChangeArrowheads="1"/>
          </p:cNvSpPr>
          <p:nvPr/>
        </p:nvSpPr>
        <p:spPr bwMode="auto">
          <a:xfrm>
            <a:off x="4571109" y="2617798"/>
            <a:ext cx="702424" cy="5048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43" name="椭圆 42"/>
          <p:cNvSpPr>
            <a:spLocks noChangeArrowheads="1"/>
          </p:cNvSpPr>
          <p:nvPr/>
        </p:nvSpPr>
        <p:spPr bwMode="auto">
          <a:xfrm>
            <a:off x="1946722" y="4829168"/>
            <a:ext cx="2592388" cy="6477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14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1256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zh-CN" sz="2800" b="1" dirty="0"/>
              <a:t>递归技术举例</a:t>
            </a:r>
            <a:endParaRPr lang="zh-CN" altLang="zh-CN" sz="2800" b="1" dirty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/>
              <a:t>前面所讨论过的问题及回顾：</a:t>
            </a:r>
            <a:endParaRPr lang="zh-CN" altLang="zh-CN" sz="2400" b="1" dirty="0"/>
          </a:p>
          <a:p>
            <a:pPr>
              <a:lnSpc>
                <a:spcPct val="3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endParaRPr lang="en-US" altLang="zh-CN" sz="20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        (1) </a:t>
            </a:r>
            <a:r>
              <a:rPr lang="zh-CN" altLang="zh-CN" sz="2400" b="1" dirty="0">
                <a:solidFill>
                  <a:srgbClr val="0000FF"/>
                </a:solidFill>
              </a:rPr>
              <a:t>走台阶的问题</a:t>
            </a:r>
            <a:endParaRPr lang="zh-CN" altLang="zh-CN" sz="2400" b="1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        </a:t>
            </a:r>
            <a:r>
              <a:rPr lang="zh-CN" altLang="zh-CN" sz="2000" b="1" dirty="0">
                <a:solidFill>
                  <a:srgbClr val="FF0000"/>
                </a:solidFill>
              </a:rPr>
              <a:t>分解</a:t>
            </a:r>
            <a:r>
              <a:rPr lang="zh-CN" altLang="zh-CN" sz="2000" b="1" dirty="0"/>
              <a:t>：先走一步（一级台阶或两级台阶）</a:t>
            </a:r>
            <a:endParaRPr lang="zh-CN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zh-CN" altLang="zh-CN" sz="2000" b="1" dirty="0"/>
              <a:t>        </a:t>
            </a:r>
            <a:r>
              <a:rPr lang="en-US" altLang="zh-CN" sz="2000" b="1" dirty="0"/>
              <a:t>----</a:t>
            </a:r>
            <a:r>
              <a:rPr lang="zh-CN" altLang="zh-CN" sz="2000" b="1" dirty="0"/>
              <a:t>将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的求解变成了两个子问题的求解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 </a:t>
            </a:r>
            <a:r>
              <a:rPr lang="en-US" altLang="zh-CN" sz="2000" b="1" dirty="0"/>
              <a:t>           </a:t>
            </a:r>
            <a:r>
              <a:rPr lang="zh-CN" altLang="zh-CN" sz="2000" b="1" dirty="0">
                <a:solidFill>
                  <a:srgbClr val="FF0000"/>
                </a:solidFill>
              </a:rPr>
              <a:t>子问题求解</a:t>
            </a:r>
            <a:r>
              <a:rPr lang="zh-CN" altLang="zh-CN" sz="2000" b="1" dirty="0"/>
              <a:t>：</a:t>
            </a:r>
            <a:endParaRPr lang="zh-CN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     </a:t>
            </a:r>
            <a:r>
              <a:rPr lang="en-US" altLang="zh-CN" sz="2000" b="1" dirty="0"/>
              <a:t>              </a:t>
            </a:r>
            <a:r>
              <a:rPr lang="zh-CN" altLang="zh-CN" sz="2000" b="1" dirty="0"/>
              <a:t>两个子问题的求解分别为</a:t>
            </a:r>
            <a:r>
              <a:rPr lang="en-US" altLang="zh-CN" sz="2000" b="1" i="1" dirty="0">
                <a:sym typeface="楷体_GB2312" pitchFamily="49" charset="-122"/>
              </a:rPr>
              <a:t>f</a:t>
            </a:r>
            <a:r>
              <a:rPr lang="en-US" altLang="zh-CN" sz="2000" b="1" dirty="0">
                <a:sym typeface="楷体_GB2312" pitchFamily="49" charset="-122"/>
              </a:rPr>
              <a:t>(</a:t>
            </a:r>
            <a:r>
              <a:rPr lang="en-US" altLang="zh-CN" sz="2000" b="1" i="1" dirty="0">
                <a:sym typeface="楷体_GB2312" pitchFamily="49" charset="-122"/>
              </a:rPr>
              <a:t>n</a:t>
            </a:r>
            <a:r>
              <a:rPr lang="en-US" altLang="zh-CN" sz="2000" b="1" dirty="0">
                <a:sym typeface="楷体_GB2312" pitchFamily="49" charset="-122"/>
              </a:rPr>
              <a:t>-1)</a:t>
            </a:r>
            <a:r>
              <a:rPr lang="zh-CN" altLang="en-US" sz="2000" b="1" dirty="0">
                <a:sym typeface="楷体_GB2312" pitchFamily="49" charset="-122"/>
              </a:rPr>
              <a:t>和</a:t>
            </a:r>
            <a:r>
              <a:rPr lang="en-US" altLang="zh-CN" sz="2000" b="1" i="1" dirty="0">
                <a:sym typeface="楷体_GB2312" pitchFamily="49" charset="-122"/>
              </a:rPr>
              <a:t>f</a:t>
            </a:r>
            <a:r>
              <a:rPr lang="en-US" altLang="zh-CN" sz="2000" b="1" dirty="0">
                <a:sym typeface="楷体_GB2312" pitchFamily="49" charset="-122"/>
              </a:rPr>
              <a:t>(</a:t>
            </a:r>
            <a:r>
              <a:rPr lang="en-US" altLang="zh-CN" sz="2000" b="1" i="1" dirty="0">
                <a:sym typeface="楷体_GB2312" pitchFamily="49" charset="-122"/>
              </a:rPr>
              <a:t>n</a:t>
            </a:r>
            <a:r>
              <a:rPr lang="en-US" altLang="zh-CN" sz="2000" b="1" dirty="0">
                <a:sym typeface="楷体_GB2312" pitchFamily="49" charset="-122"/>
              </a:rPr>
              <a:t>-2)</a:t>
            </a:r>
            <a:endParaRPr lang="en-US" altLang="zh-CN" sz="2000" b="1" dirty="0">
              <a:sym typeface="楷体_GB2312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ym typeface="楷体_GB2312" pitchFamily="49" charset="-122"/>
              </a:rPr>
              <a:t>               </a:t>
            </a:r>
            <a:r>
              <a:rPr lang="zh-CN" altLang="en-US" sz="2000" b="1" dirty="0">
                <a:solidFill>
                  <a:srgbClr val="FF0000"/>
                </a:solidFill>
                <a:sym typeface="楷体_GB2312" pitchFamily="49" charset="-122"/>
              </a:rPr>
              <a:t>合并子问题的解</a:t>
            </a:r>
            <a:r>
              <a:rPr lang="zh-CN" altLang="en-US" sz="2000" b="1" dirty="0">
                <a:sym typeface="楷体_GB2312" pitchFamily="49" charset="-122"/>
              </a:rPr>
              <a:t>：</a:t>
            </a:r>
            <a:endParaRPr lang="zh-CN" altLang="en-US" sz="2000" b="1" dirty="0">
              <a:sym typeface="楷体_GB2312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ym typeface="楷体_GB2312" pitchFamily="49" charset="-122"/>
              </a:rPr>
              <a:t>                       </a:t>
            </a:r>
            <a:r>
              <a:rPr lang="en-US" altLang="zh-CN" sz="2000" b="1" i="1" dirty="0">
                <a:sym typeface="楷体_GB2312" pitchFamily="49" charset="-122"/>
              </a:rPr>
              <a:t>f</a:t>
            </a:r>
            <a:r>
              <a:rPr lang="en-US" altLang="zh-CN" sz="2000" b="1" dirty="0">
                <a:sym typeface="楷体_GB2312" pitchFamily="49" charset="-122"/>
              </a:rPr>
              <a:t>(</a:t>
            </a:r>
            <a:r>
              <a:rPr lang="en-US" altLang="zh-CN" sz="2000" b="1" i="1" dirty="0">
                <a:sym typeface="楷体_GB2312" pitchFamily="49" charset="-122"/>
              </a:rPr>
              <a:t>n</a:t>
            </a:r>
            <a:r>
              <a:rPr lang="en-US" altLang="zh-CN" sz="2000" b="1" dirty="0">
                <a:sym typeface="楷体_GB2312" pitchFamily="49" charset="-122"/>
              </a:rPr>
              <a:t>)=</a:t>
            </a:r>
            <a:r>
              <a:rPr lang="en-US" altLang="zh-CN" sz="2000" b="1" i="1" dirty="0">
                <a:sym typeface="楷体_GB2312" pitchFamily="49" charset="-122"/>
              </a:rPr>
              <a:t>f</a:t>
            </a:r>
            <a:r>
              <a:rPr lang="en-US" altLang="zh-CN" sz="2000" b="1" dirty="0">
                <a:sym typeface="楷体_GB2312" pitchFamily="49" charset="-122"/>
              </a:rPr>
              <a:t>(</a:t>
            </a:r>
            <a:r>
              <a:rPr lang="en-US" altLang="zh-CN" sz="2000" b="1" i="1" dirty="0">
                <a:sym typeface="楷体_GB2312" pitchFamily="49" charset="-122"/>
              </a:rPr>
              <a:t>n</a:t>
            </a:r>
            <a:r>
              <a:rPr lang="en-US" altLang="zh-CN" sz="2000" b="1" dirty="0">
                <a:sym typeface="楷体_GB2312" pitchFamily="49" charset="-122"/>
              </a:rPr>
              <a:t>-1)+</a:t>
            </a:r>
            <a:r>
              <a:rPr lang="en-US" altLang="zh-CN" sz="2000" b="1" i="1" dirty="0">
                <a:sym typeface="楷体_GB2312" pitchFamily="49" charset="-122"/>
              </a:rPr>
              <a:t>f</a:t>
            </a:r>
            <a:r>
              <a:rPr lang="en-US" altLang="zh-CN" sz="2000" b="1" dirty="0">
                <a:sym typeface="楷体_GB2312" pitchFamily="49" charset="-122"/>
              </a:rPr>
              <a:t>(</a:t>
            </a:r>
            <a:r>
              <a:rPr lang="en-US" altLang="zh-CN" sz="2000" b="1" i="1" dirty="0">
                <a:sym typeface="楷体_GB2312" pitchFamily="49" charset="-122"/>
              </a:rPr>
              <a:t>n</a:t>
            </a:r>
            <a:r>
              <a:rPr lang="en-US" altLang="zh-CN" sz="2000" b="1" dirty="0">
                <a:sym typeface="楷体_GB2312" pitchFamily="49" charset="-122"/>
              </a:rPr>
              <a:t>-2)</a:t>
            </a:r>
            <a:endParaRPr lang="en-US" altLang="zh-CN" sz="2000" b="1" dirty="0">
              <a:sym typeface="楷体_GB2312" pitchFamily="49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000" b="1" dirty="0">
              <a:sym typeface="楷体_GB2312" pitchFamily="49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           (2) </a:t>
            </a:r>
            <a:r>
              <a:rPr lang="zh-CN" altLang="zh-CN" sz="2400" b="1" dirty="0">
                <a:solidFill>
                  <a:srgbClr val="0000FF"/>
                </a:solidFill>
              </a:rPr>
              <a:t>求最大公因子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辗转相除法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</a:t>
            </a:r>
            <a:r>
              <a:rPr lang="en-US" altLang="zh-CN" sz="2000" b="1" dirty="0"/>
              <a:t>                 </a:t>
            </a:r>
            <a:r>
              <a:rPr lang="zh-CN" altLang="zh-CN" sz="2000" b="1" dirty="0"/>
              <a:t>   </a:t>
            </a:r>
            <a:r>
              <a:rPr lang="en-US" altLang="zh-CN" sz="2000" b="1" dirty="0"/>
              <a:t>  </a:t>
            </a:r>
            <a:r>
              <a:rPr lang="zh-CN" altLang="zh-CN" sz="2000" b="1" dirty="0"/>
              <a:t>如何分解？</a:t>
            </a:r>
            <a:endParaRPr lang="zh-CN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   </a:t>
            </a:r>
            <a:r>
              <a:rPr lang="en-US" altLang="zh-CN" sz="2000" b="1" dirty="0"/>
              <a:t>                   </a:t>
            </a:r>
            <a:r>
              <a:rPr lang="zh-CN" altLang="zh-CN" sz="2000" b="1" dirty="0"/>
              <a:t>如何往下求解？</a:t>
            </a:r>
            <a:endParaRPr lang="en-US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/>
              <a:t>      </a:t>
            </a:r>
            <a:r>
              <a:rPr lang="en-US" altLang="zh-CN" sz="2000" b="1" dirty="0"/>
              <a:t>                   </a:t>
            </a:r>
            <a:r>
              <a:rPr lang="zh-CN" altLang="zh-CN" sz="2000" b="1" dirty="0"/>
              <a:t>如何由子问题得到原问题的解？</a:t>
            </a:r>
            <a:endParaRPr lang="zh-CN" altLang="zh-CN" sz="2000" b="1" dirty="0"/>
          </a:p>
          <a:p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2060848"/>
            <a:ext cx="896476" cy="924558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14" name="内容占位符 8194"/>
          <p:cNvSpPr>
            <a:spLocks noGrp="1" noChangeArrowheads="1"/>
          </p:cNvSpPr>
          <p:nvPr>
            <p:ph idx="1"/>
          </p:nvPr>
        </p:nvSpPr>
        <p:spPr>
          <a:xfrm>
            <a:off x="477900" y="982453"/>
            <a:ext cx="8229600" cy="4852668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600" b="1" dirty="0"/>
              <a:t>递归函数的一般形式</a:t>
            </a:r>
            <a:endParaRPr lang="zh-CN" altLang="en-US" sz="2800" b="1" dirty="0"/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sz="1700" dirty="0"/>
              <a:t>  </a:t>
            </a:r>
            <a:r>
              <a:rPr lang="en-US" altLang="zh-CN" b="1" dirty="0">
                <a:solidFill>
                  <a:srgbClr val="0000FF"/>
                </a:solidFill>
              </a:rPr>
              <a:t>void</a:t>
            </a:r>
            <a:r>
              <a:rPr lang="en-US" altLang="zh-CN" b="1" dirty="0"/>
              <a:t>  </a:t>
            </a:r>
            <a:r>
              <a:rPr lang="en-US" altLang="zh-CN" b="1" dirty="0" err="1"/>
              <a:t>Pname</a:t>
            </a:r>
            <a:r>
              <a:rPr lang="en-US" altLang="zh-CN" b="1" dirty="0"/>
              <a:t>( </a:t>
            </a:r>
            <a:r>
              <a:rPr lang="zh-CN" altLang="en-US" b="1" dirty="0"/>
              <a:t>参数表 </a:t>
            </a:r>
            <a:r>
              <a:rPr lang="en-US" altLang="zh-CN" b="1" dirty="0"/>
              <a:t>){ 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en-US" altLang="zh-CN" b="1" dirty="0"/>
              <a:t> ( </a:t>
            </a:r>
            <a:r>
              <a:rPr lang="zh-CN" altLang="en-US" b="1" dirty="0"/>
              <a:t>条件 </a:t>
            </a:r>
            <a:r>
              <a:rPr lang="en-US" altLang="zh-CN" b="1" dirty="0"/>
              <a:t>)       </a:t>
            </a:r>
            <a:endParaRPr lang="zh-CN" altLang="en-US" b="1" dirty="0"/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b="1" dirty="0"/>
              <a:t>        简单操作</a:t>
            </a:r>
            <a:r>
              <a:rPr lang="en-US" altLang="zh-CN" b="1" dirty="0"/>
              <a:t>;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    </a:t>
            </a:r>
            <a:r>
              <a:rPr lang="en-US" altLang="zh-CN" b="1" dirty="0">
                <a:solidFill>
                  <a:srgbClr val="0000FF"/>
                </a:solidFill>
              </a:rPr>
              <a:t>else</a:t>
            </a:r>
            <a:r>
              <a:rPr lang="en-US" altLang="zh-CN" b="1" dirty="0"/>
              <a:t> {  </a:t>
            </a:r>
            <a:r>
              <a:rPr lang="zh-CN" altLang="en-US" b="1" dirty="0"/>
              <a:t>简单操作</a:t>
            </a:r>
            <a:r>
              <a:rPr lang="en-US" altLang="zh-CN" b="1" dirty="0"/>
              <a:t>; 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               </a:t>
            </a:r>
            <a:r>
              <a:rPr lang="en-US" altLang="zh-CN" b="1" dirty="0" err="1"/>
              <a:t>Pname</a:t>
            </a:r>
            <a:r>
              <a:rPr lang="en-US" altLang="zh-CN" b="1" dirty="0"/>
              <a:t> (</a:t>
            </a:r>
            <a:r>
              <a:rPr lang="zh-CN" altLang="en-US" b="1" dirty="0"/>
              <a:t>实参表</a:t>
            </a:r>
            <a:r>
              <a:rPr lang="en-US" altLang="zh-CN" b="1" dirty="0"/>
              <a:t>); 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zh-CN" altLang="en-US" b="1" dirty="0"/>
              <a:t>               简单操作</a:t>
            </a:r>
            <a:r>
              <a:rPr lang="en-US" altLang="zh-CN" b="1" dirty="0"/>
              <a:t>; 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              [</a:t>
            </a:r>
            <a:r>
              <a:rPr lang="en-US" altLang="zh-CN" b="1" dirty="0" err="1"/>
              <a:t>Pname</a:t>
            </a:r>
            <a:r>
              <a:rPr lang="en-US" altLang="zh-CN" b="1" dirty="0"/>
              <a:t> (</a:t>
            </a:r>
            <a:r>
              <a:rPr lang="zh-CN" altLang="en-US" b="1" dirty="0"/>
              <a:t>实参表</a:t>
            </a:r>
            <a:r>
              <a:rPr lang="en-US" altLang="zh-CN" b="1" dirty="0"/>
              <a:t>); </a:t>
            </a:r>
            <a:r>
              <a:rPr lang="zh-CN" altLang="en-US" b="1" dirty="0"/>
              <a:t>简单操作</a:t>
            </a:r>
            <a:r>
              <a:rPr lang="en-US" altLang="zh-CN" b="1" dirty="0"/>
              <a:t>;]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    }  </a:t>
            </a:r>
            <a:endParaRPr lang="en-US" altLang="zh-CN" b="1" dirty="0"/>
          </a:p>
          <a:p>
            <a:pPr lvl="4">
              <a:buFont typeface="Wingdings" panose="05000000000000000000" pitchFamily="2" charset="2"/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  <p:sp>
        <p:nvSpPr>
          <p:cNvPr id="15" name="矩形标注 14"/>
          <p:cNvSpPr>
            <a:spLocks noChangeArrowheads="1"/>
          </p:cNvSpPr>
          <p:nvPr/>
        </p:nvSpPr>
        <p:spPr bwMode="auto">
          <a:xfrm>
            <a:off x="825067" y="2237480"/>
            <a:ext cx="1511300" cy="431800"/>
          </a:xfrm>
          <a:prstGeom prst="wedgeRectCallout">
            <a:avLst>
              <a:gd name="adj1" fmla="val 94329"/>
              <a:gd name="adj2" fmla="val -9375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递归出口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标注 15"/>
          <p:cNvSpPr>
            <a:spLocks noChangeArrowheads="1"/>
          </p:cNvSpPr>
          <p:nvPr/>
        </p:nvSpPr>
        <p:spPr bwMode="auto">
          <a:xfrm>
            <a:off x="526617" y="3708407"/>
            <a:ext cx="2303462" cy="356763"/>
          </a:xfrm>
          <a:prstGeom prst="wedgeRectCallout">
            <a:avLst>
              <a:gd name="adj1" fmla="val 70200"/>
              <a:gd name="adj2" fmla="val -18892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可能有多次的调用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>
            <a:spLocks noChangeArrowheads="1"/>
          </p:cNvSpPr>
          <p:nvPr/>
        </p:nvSpPr>
        <p:spPr bwMode="auto">
          <a:xfrm>
            <a:off x="3186596" y="4469505"/>
            <a:ext cx="4337732" cy="20313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例如：在阶乘函数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Fact (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n </a:t>
            </a:r>
            <a:r>
              <a:rPr lang="de-DE" altLang="en-US" b="1" dirty="0"/>
              <a:t>)</a:t>
            </a:r>
            <a:r>
              <a:rPr lang="en-US" altLang="en-US" b="1" dirty="0"/>
              <a:t> </a:t>
            </a:r>
            <a:r>
              <a:rPr lang="de-DE" altLang="en-US" b="1" dirty="0"/>
              <a:t>{                              </a:t>
            </a:r>
            <a:endParaRPr lang="de-DE" altLang="en-US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 </a:t>
            </a:r>
            <a:r>
              <a:rPr lang="de-DE" altLang="en-US" b="1" dirty="0">
                <a:solidFill>
                  <a:srgbClr val="0000FF"/>
                </a:solidFill>
              </a:rPr>
              <a:t>if</a:t>
            </a:r>
            <a:r>
              <a:rPr lang="de-DE" altLang="en-US" b="1" dirty="0"/>
              <a:t> ( </a:t>
            </a:r>
            <a:r>
              <a:rPr lang="de-DE" altLang="en-US" b="1" i="1" dirty="0"/>
              <a:t>n</a:t>
            </a:r>
            <a:r>
              <a:rPr lang="de-DE" altLang="en-US" b="1" dirty="0"/>
              <a:t> == 0 ) </a:t>
            </a:r>
            <a:endParaRPr lang="de-DE" altLang="en-US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        </a:t>
            </a:r>
            <a:r>
              <a:rPr lang="de-DE" altLang="en-US" b="1" dirty="0">
                <a:solidFill>
                  <a:srgbClr val="0000FF"/>
                </a:solidFill>
              </a:rPr>
              <a:t>return</a:t>
            </a:r>
            <a:r>
              <a:rPr lang="de-DE" altLang="en-US" b="1" dirty="0"/>
              <a:t> 1;                        </a:t>
            </a:r>
            <a:endParaRPr lang="de-DE" altLang="en-US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</a:t>
            </a:r>
            <a:r>
              <a:rPr lang="en-US" altLang="zh-CN" b="1" dirty="0">
                <a:solidFill>
                  <a:srgbClr val="0000FF"/>
                </a:solidFill>
              </a:rPr>
              <a:t>else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           return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en-US" altLang="zh-CN" b="1" dirty="0"/>
              <a:t> * Fact( </a:t>
            </a:r>
            <a:r>
              <a:rPr lang="en-US" altLang="zh-CN" b="1" i="1" dirty="0"/>
              <a:t>n</a:t>
            </a:r>
            <a:r>
              <a:rPr lang="en-US" altLang="zh-CN" b="1" dirty="0"/>
              <a:t> – 1 );                 </a:t>
            </a:r>
            <a:endParaRPr lang="en-US" altLang="zh-CN" b="1" dirty="0"/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}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sp>
        <p:nvSpPr>
          <p:cNvPr id="18" name="矩形标注 17"/>
          <p:cNvSpPr>
            <a:spLocks noChangeArrowheads="1"/>
          </p:cNvSpPr>
          <p:nvPr/>
        </p:nvSpPr>
        <p:spPr bwMode="auto">
          <a:xfrm>
            <a:off x="1401330" y="5117205"/>
            <a:ext cx="1511300" cy="576262"/>
          </a:xfrm>
          <a:prstGeom prst="wedgeRectCallout">
            <a:avLst>
              <a:gd name="adj1" fmla="val 164074"/>
              <a:gd name="adj2" fmla="val -21074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递归出口是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==0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矩形标注 18"/>
          <p:cNvSpPr>
            <a:spLocks noChangeArrowheads="1"/>
          </p:cNvSpPr>
          <p:nvPr/>
        </p:nvSpPr>
        <p:spPr bwMode="auto">
          <a:xfrm>
            <a:off x="5076056" y="969639"/>
            <a:ext cx="2736304" cy="664096"/>
          </a:xfrm>
          <a:prstGeom prst="wedgeRectCallout">
            <a:avLst>
              <a:gd name="adj1" fmla="val -127125"/>
              <a:gd name="adj2" fmla="val 34660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函数也可以是其他类型；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调用方式自然也不同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>
            <a:spLocks noChangeArrowheads="1"/>
          </p:cNvSpPr>
          <p:nvPr/>
        </p:nvSpPr>
        <p:spPr bwMode="auto">
          <a:xfrm>
            <a:off x="2834091" y="1877418"/>
            <a:ext cx="865187" cy="3619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1" name="椭圆 20"/>
          <p:cNvSpPr>
            <a:spLocks noChangeArrowheads="1"/>
          </p:cNvSpPr>
          <p:nvPr/>
        </p:nvSpPr>
        <p:spPr bwMode="auto">
          <a:xfrm>
            <a:off x="2411760" y="1484784"/>
            <a:ext cx="649163" cy="35819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2" name="椭圆 21"/>
          <p:cNvSpPr>
            <a:spLocks noChangeArrowheads="1"/>
          </p:cNvSpPr>
          <p:nvPr/>
        </p:nvSpPr>
        <p:spPr bwMode="auto">
          <a:xfrm>
            <a:off x="3186596" y="2970610"/>
            <a:ext cx="2160588" cy="3619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3" name="椭圆 22"/>
          <p:cNvSpPr>
            <a:spLocks noChangeArrowheads="1"/>
          </p:cNvSpPr>
          <p:nvPr/>
        </p:nvSpPr>
        <p:spPr bwMode="auto">
          <a:xfrm>
            <a:off x="3365699" y="3703220"/>
            <a:ext cx="3024187" cy="36195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4" name="椭圆 23"/>
          <p:cNvSpPr>
            <a:spLocks noChangeArrowheads="1"/>
          </p:cNvSpPr>
          <p:nvPr/>
        </p:nvSpPr>
        <p:spPr bwMode="auto">
          <a:xfrm>
            <a:off x="4856091" y="5028243"/>
            <a:ext cx="982185" cy="3738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5" name="灯片编号占位符 1"/>
          <p:cNvSpPr txBox="1">
            <a:spLocks noChangeArrowheads="1"/>
          </p:cNvSpPr>
          <p:nvPr/>
        </p:nvSpPr>
        <p:spPr bwMode="auto">
          <a:xfrm>
            <a:off x="69417" y="-183458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 dirty="0">
              <a:latin typeface="Verdana" panose="020B0604030504040204" pitchFamily="34" charset="0"/>
            </a:endParaRPr>
          </a:p>
        </p:txBody>
      </p:sp>
      <p:pic>
        <p:nvPicPr>
          <p:cNvPr id="26" name="内容占位符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0698" y="1780849"/>
            <a:ext cx="2788550" cy="1707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5" grpId="0" animBg="1"/>
      <p:bldP spid="16" grpId="0" animBg="1"/>
      <p:bldP spid="17" grpId="0" bldLvl="0" animBg="1"/>
      <p:bldP spid="18" grpId="0" animBg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矩形 9220"/>
          <p:cNvSpPr>
            <a:spLocks noChangeArrowheads="1"/>
          </p:cNvSpPr>
          <p:nvPr/>
        </p:nvSpPr>
        <p:spPr bwMode="auto">
          <a:xfrm>
            <a:off x="1547813" y="2920206"/>
            <a:ext cx="863600" cy="36036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22" name="矩形 9221"/>
          <p:cNvSpPr>
            <a:spLocks noChangeArrowheads="1"/>
          </p:cNvSpPr>
          <p:nvPr/>
        </p:nvSpPr>
        <p:spPr bwMode="auto">
          <a:xfrm>
            <a:off x="1547813" y="3815311"/>
            <a:ext cx="863600" cy="3603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23" name="矩形 9222"/>
          <p:cNvSpPr>
            <a:spLocks noChangeArrowheads="1"/>
          </p:cNvSpPr>
          <p:nvPr/>
        </p:nvSpPr>
        <p:spPr bwMode="auto">
          <a:xfrm>
            <a:off x="1532837" y="4676946"/>
            <a:ext cx="863600" cy="36036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20" name="文本框 9219"/>
          <p:cNvSpPr txBox="1">
            <a:spLocks noChangeArrowheads="1"/>
          </p:cNvSpPr>
          <p:nvPr/>
        </p:nvSpPr>
        <p:spPr bwMode="auto">
          <a:xfrm>
            <a:off x="1140873" y="1646490"/>
            <a:ext cx="1728788" cy="43550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A: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" name="文本框 9223"/>
          <p:cNvSpPr txBox="1">
            <a:spLocks noChangeArrowheads="1"/>
          </p:cNvSpPr>
          <p:nvPr/>
        </p:nvSpPr>
        <p:spPr bwMode="auto">
          <a:xfrm>
            <a:off x="4932040" y="1582670"/>
            <a:ext cx="1728787" cy="438581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程序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B;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5" name="燕尾形箭头 9224"/>
          <p:cNvSpPr>
            <a:spLocks noChangeArrowheads="1"/>
          </p:cNvSpPr>
          <p:nvPr/>
        </p:nvSpPr>
        <p:spPr bwMode="auto">
          <a:xfrm>
            <a:off x="3164498" y="3361772"/>
            <a:ext cx="1512888" cy="360362"/>
          </a:xfrm>
          <a:prstGeom prst="notchedRightArrow">
            <a:avLst>
              <a:gd name="adj1" fmla="val 50000"/>
              <a:gd name="adj2" fmla="val 74838"/>
            </a:avLst>
          </a:prstGeom>
          <a:solidFill>
            <a:srgbClr val="FF0000"/>
          </a:solidFill>
          <a:ln w="9525">
            <a:solidFill>
              <a:schemeClr val="accent2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zh-CN" altLang="en-US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" name="文本框 9225"/>
          <p:cNvSpPr txBox="1">
            <a:spLocks noChangeArrowheads="1"/>
          </p:cNvSpPr>
          <p:nvPr/>
        </p:nvSpPr>
        <p:spPr bwMode="auto">
          <a:xfrm>
            <a:off x="7341357" y="3202075"/>
            <a:ext cx="1079500" cy="36933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子程序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9" name="文本框 9228"/>
          <p:cNvSpPr txBox="1">
            <a:spLocks noChangeArrowheads="1"/>
          </p:cNvSpPr>
          <p:nvPr/>
        </p:nvSpPr>
        <p:spPr bwMode="auto">
          <a:xfrm>
            <a:off x="5219700" y="2857396"/>
            <a:ext cx="1079500" cy="369332"/>
          </a:xfrm>
          <a:prstGeom prst="rect">
            <a:avLst/>
          </a:prstGeom>
          <a:solidFill>
            <a:srgbClr val="FFCC00"/>
          </a:solidFill>
          <a:ln w="28575">
            <a:solidFill>
              <a:srgbClr val="FFC000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Call 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0" name="文本框 9229"/>
          <p:cNvSpPr txBox="1">
            <a:spLocks noChangeArrowheads="1"/>
          </p:cNvSpPr>
          <p:nvPr/>
        </p:nvSpPr>
        <p:spPr bwMode="auto">
          <a:xfrm>
            <a:off x="5219700" y="3741078"/>
            <a:ext cx="1079500" cy="369332"/>
          </a:xfrm>
          <a:prstGeom prst="rect">
            <a:avLst/>
          </a:prstGeom>
          <a:solidFill>
            <a:srgbClr val="FFCC00"/>
          </a:solidFill>
          <a:ln w="28575">
            <a:solidFill>
              <a:srgbClr val="FFC000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Call B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1" name="文本框 9230"/>
          <p:cNvSpPr txBox="1">
            <a:spLocks noChangeArrowheads="1"/>
          </p:cNvSpPr>
          <p:nvPr/>
        </p:nvSpPr>
        <p:spPr bwMode="auto">
          <a:xfrm>
            <a:off x="5236952" y="4628922"/>
            <a:ext cx="1079500" cy="369332"/>
          </a:xfrm>
          <a:prstGeom prst="rect">
            <a:avLst/>
          </a:prstGeom>
          <a:solidFill>
            <a:srgbClr val="FFCC00"/>
          </a:solidFill>
          <a:ln w="28575">
            <a:solidFill>
              <a:srgbClr val="FFC000"/>
            </a:solidFill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Call B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2" name="线形标注 1 9231"/>
          <p:cNvSpPr/>
          <p:nvPr/>
        </p:nvSpPr>
        <p:spPr bwMode="auto">
          <a:xfrm>
            <a:off x="3059112" y="2075964"/>
            <a:ext cx="1368872" cy="428167"/>
          </a:xfrm>
          <a:prstGeom prst="borderCallout1">
            <a:avLst>
              <a:gd name="adj1" fmla="val 56380"/>
              <a:gd name="adj2" fmla="val 107"/>
              <a:gd name="adj3" fmla="val 207458"/>
              <a:gd name="adj4" fmla="val -48789"/>
            </a:avLst>
          </a:prstGeom>
          <a:solidFill>
            <a:srgbClr val="FFFF00"/>
          </a:solidFill>
          <a:ln w="22225">
            <a:solidFill>
              <a:schemeClr val="tx1"/>
            </a:solidFill>
            <a:miter lim="800000"/>
            <a:headEnd type="triangle" w="med" len="med"/>
          </a:ln>
        </p:spPr>
        <p:txBody>
          <a:bodyPr/>
          <a:lstStyle/>
          <a:p>
            <a:pPr algn="ctr" eaLnBrk="0" hangingPunct="0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重复出现！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33" name="直接连接符 9232"/>
          <p:cNvSpPr>
            <a:spLocks noChangeShapeType="1"/>
          </p:cNvSpPr>
          <p:nvPr/>
        </p:nvSpPr>
        <p:spPr bwMode="auto">
          <a:xfrm flipH="1">
            <a:off x="2411411" y="2504133"/>
            <a:ext cx="647701" cy="131117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9234" name="直接连接符 9233"/>
          <p:cNvSpPr>
            <a:spLocks noChangeShapeType="1"/>
          </p:cNvSpPr>
          <p:nvPr/>
        </p:nvSpPr>
        <p:spPr bwMode="auto">
          <a:xfrm flipH="1">
            <a:off x="2396437" y="2504131"/>
            <a:ext cx="833586" cy="217281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 type="triangle"/>
            <a:tailEnd type="none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22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23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2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4" name="图片 2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8" name="内容占位符 9218"/>
          <p:cNvSpPr>
            <a:spLocks noGrp="1" noChangeArrowheads="1"/>
          </p:cNvSpPr>
          <p:nvPr>
            <p:ph idx="1"/>
          </p:nvPr>
        </p:nvSpPr>
        <p:spPr>
          <a:xfrm>
            <a:off x="405125" y="934690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7.3.1 </a:t>
            </a:r>
            <a:r>
              <a:rPr lang="zh-CN" altLang="en-US" sz="2800" b="1" dirty="0"/>
              <a:t>一般函数的内部实现 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sz="2200" b="1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6316452" y="2684739"/>
            <a:ext cx="1628500" cy="517336"/>
            <a:chOff x="6316452" y="2625523"/>
            <a:chExt cx="1628500" cy="517336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6316452" y="2625523"/>
              <a:ext cx="1628500" cy="2946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箭头连接符 5"/>
            <p:cNvCxnSpPr/>
            <p:nvPr/>
          </p:nvCxnSpPr>
          <p:spPr>
            <a:xfrm flipH="1">
              <a:off x="7740352" y="2625523"/>
              <a:ext cx="204600" cy="51733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/>
          <p:cNvGrpSpPr/>
          <p:nvPr/>
        </p:nvGrpSpPr>
        <p:grpSpPr>
          <a:xfrm>
            <a:off x="6314536" y="3225110"/>
            <a:ext cx="1305464" cy="918343"/>
            <a:chOff x="6314536" y="3225110"/>
            <a:chExt cx="1305464" cy="918343"/>
          </a:xfrm>
        </p:grpSpPr>
        <p:cxnSp>
          <p:nvCxnSpPr>
            <p:cNvPr id="8" name="直接箭头连接符 7"/>
            <p:cNvCxnSpPr/>
            <p:nvPr/>
          </p:nvCxnSpPr>
          <p:spPr>
            <a:xfrm flipH="1">
              <a:off x="7338168" y="3571407"/>
              <a:ext cx="281832" cy="57204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 flipV="1">
              <a:off x="6314536" y="3225110"/>
              <a:ext cx="1023632" cy="91834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3092719" y="3841763"/>
            <a:ext cx="1629289" cy="566241"/>
          </a:xfrm>
          <a:prstGeom prst="rect">
            <a:avLst/>
          </a:prstGeom>
          <a:solidFill>
            <a:srgbClr val="FFFF00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hangingPunct="0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将重复部分抽取为子程序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4" grpId="0" animBg="1" build="allAtOnce"/>
      <p:bldP spid="9225" grpId="0" animBg="1"/>
      <p:bldP spid="9226" grpId="0" animBg="1"/>
      <p:bldP spid="9229" grpId="0" animBg="1"/>
      <p:bldP spid="9230" grpId="0" animBg="1"/>
      <p:bldP spid="9231" grpId="0" animBg="1"/>
      <p:bldP spid="9232" grpId="0" animBg="1"/>
      <p:bldP spid="28" grpId="0" build="p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0242"/>
          <p:cNvSpPr>
            <a:spLocks noGrp="1" noChangeArrowheads="1"/>
          </p:cNvSpPr>
          <p:nvPr>
            <p:ph idx="1"/>
          </p:nvPr>
        </p:nvSpPr>
        <p:spPr>
          <a:xfrm>
            <a:off x="101243" y="975068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）从程序的</a:t>
            </a:r>
            <a:r>
              <a:rPr lang="zh-CN" altLang="en-US" sz="2400" b="1" dirty="0">
                <a:solidFill>
                  <a:srgbClr val="FF0000"/>
                </a:solidFill>
              </a:rPr>
              <a:t>执行过程</a:t>
            </a:r>
            <a:r>
              <a:rPr lang="zh-CN" altLang="en-US" sz="2400" b="1" dirty="0"/>
              <a:t>来讨论</a:t>
            </a:r>
            <a:r>
              <a:rPr lang="en-US" altLang="zh-CN" sz="2400" b="1" dirty="0"/>
              <a:t>: </a:t>
            </a:r>
            <a:endParaRPr lang="en-US" altLang="zh-CN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   </a:t>
            </a:r>
            <a:r>
              <a:rPr lang="zh-CN" altLang="en-US" sz="2000" b="1" dirty="0"/>
              <a:t>在</a:t>
            </a:r>
            <a:r>
              <a:rPr lang="zh-CN" altLang="en-US" sz="2000" b="1" dirty="0">
                <a:solidFill>
                  <a:srgbClr val="FF0000"/>
                </a:solidFill>
              </a:rPr>
              <a:t>执行调用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计算机内部</a:t>
            </a:r>
            <a:r>
              <a:rPr lang="zh-CN" altLang="en-US" sz="2000" b="1" dirty="0">
                <a:solidFill>
                  <a:srgbClr val="FF0000"/>
                </a:solidFill>
              </a:rPr>
              <a:t>至少执行</a:t>
            </a:r>
            <a:r>
              <a:rPr lang="zh-CN" altLang="en-US" sz="2000" b="1" dirty="0"/>
              <a:t>如下操作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  </a:t>
            </a:r>
            <a:r>
              <a:rPr lang="zh-CN" altLang="en-US" sz="2000" b="1" dirty="0">
                <a:solidFill>
                  <a:srgbClr val="FF0000"/>
                </a:solidFill>
              </a:rPr>
              <a:t>保存返回地址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也就是将返回地址入栈。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 为被调子程序</a:t>
            </a:r>
            <a:r>
              <a:rPr lang="zh-CN" altLang="en-US" sz="2000" b="1" dirty="0">
                <a:solidFill>
                  <a:srgbClr val="FF0000"/>
                </a:solidFill>
              </a:rPr>
              <a:t>准备数据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计算实在参数的值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并赋给对应的形参。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  </a:t>
            </a:r>
            <a:r>
              <a:rPr lang="zh-CN" altLang="en-US" sz="2000" b="1" dirty="0">
                <a:solidFill>
                  <a:srgbClr val="FF0000"/>
                </a:solidFill>
              </a:rPr>
              <a:t>转入子程序</a:t>
            </a:r>
            <a:r>
              <a:rPr lang="zh-CN" altLang="en-US" sz="2000" b="1" dirty="0"/>
              <a:t>执行。</a:t>
            </a:r>
            <a:endParaRPr lang="zh-CN" altLang="en-US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在</a:t>
            </a:r>
            <a:r>
              <a:rPr lang="zh-CN" altLang="en-US" sz="2000" b="1" dirty="0">
                <a:solidFill>
                  <a:srgbClr val="FF0000"/>
                </a:solidFill>
              </a:rPr>
              <a:t>执行返回</a:t>
            </a:r>
            <a:r>
              <a:rPr lang="zh-CN" altLang="en-US" sz="2000" b="1" dirty="0"/>
              <a:t>操作时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计算机内部至少执行如下操作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从栈顶</a:t>
            </a:r>
            <a:r>
              <a:rPr lang="zh-CN" altLang="en-US" sz="2000" b="1" dirty="0">
                <a:solidFill>
                  <a:srgbClr val="FF0000"/>
                </a:solidFill>
              </a:rPr>
              <a:t>取出返回地址</a:t>
            </a:r>
            <a:r>
              <a:rPr lang="zh-CN" altLang="en-US" sz="2000" b="1" dirty="0"/>
              <a:t>，并出栈。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 按返回地址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  <p:sp>
        <p:nvSpPr>
          <p:cNvPr id="10249" name="文本框 10248"/>
          <p:cNvSpPr txBox="1">
            <a:spLocks noChangeArrowheads="1"/>
          </p:cNvSpPr>
          <p:nvPr/>
        </p:nvSpPr>
        <p:spPr bwMode="auto">
          <a:xfrm>
            <a:off x="5939632" y="1040420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文本框 10249"/>
          <p:cNvSpPr txBox="1">
            <a:spLocks noChangeArrowheads="1"/>
          </p:cNvSpPr>
          <p:nvPr/>
        </p:nvSpPr>
        <p:spPr bwMode="auto">
          <a:xfrm>
            <a:off x="6326880" y="1022479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文本框 10250"/>
          <p:cNvSpPr txBox="1">
            <a:spLocks noChangeArrowheads="1"/>
          </p:cNvSpPr>
          <p:nvPr/>
        </p:nvSpPr>
        <p:spPr bwMode="auto">
          <a:xfrm>
            <a:off x="7244935" y="97473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文本框 10252"/>
          <p:cNvSpPr txBox="1">
            <a:spLocks noChangeArrowheads="1"/>
          </p:cNvSpPr>
          <p:nvPr/>
        </p:nvSpPr>
        <p:spPr bwMode="auto">
          <a:xfrm>
            <a:off x="8047215" y="2391398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文本框 10254"/>
          <p:cNvSpPr txBox="1">
            <a:spLocks noChangeArrowheads="1"/>
          </p:cNvSpPr>
          <p:nvPr/>
        </p:nvSpPr>
        <p:spPr bwMode="auto">
          <a:xfrm>
            <a:off x="6763307" y="2292468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8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19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21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0" name="图片 19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6084167" y="1282078"/>
            <a:ext cx="2914161" cy="1458714"/>
            <a:chOff x="5506696" y="2684739"/>
            <a:chExt cx="2914161" cy="1458714"/>
          </a:xfrm>
        </p:grpSpPr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7341357" y="3202075"/>
              <a:ext cx="10795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>
              <a:spLocks noChangeArrowheads="1"/>
            </p:cNvSpPr>
            <p:nvPr/>
          </p:nvSpPr>
          <p:spPr bwMode="auto">
            <a:xfrm>
              <a:off x="5506696" y="2857396"/>
              <a:ext cx="792503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6316452" y="2684739"/>
              <a:ext cx="1628500" cy="517336"/>
              <a:chOff x="6316452" y="2625523"/>
              <a:chExt cx="1628500" cy="517336"/>
            </a:xfrm>
          </p:grpSpPr>
          <p:cxnSp>
            <p:nvCxnSpPr>
              <p:cNvPr id="26" name="直接连接符 25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直接箭头连接符 27"/>
            <p:cNvCxnSpPr/>
            <p:nvPr/>
          </p:nvCxnSpPr>
          <p:spPr>
            <a:xfrm flipH="1">
              <a:off x="7338168" y="3571407"/>
              <a:ext cx="281832" cy="57204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314536" y="3225110"/>
              <a:ext cx="1023632" cy="91834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6892007" y="1109146"/>
            <a:ext cx="1859648" cy="690268"/>
            <a:chOff x="6892007" y="1109146"/>
            <a:chExt cx="1859648" cy="69026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6892007" y="1110228"/>
              <a:ext cx="1859648" cy="3685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endCxn id="23" idx="0"/>
            </p:cNvCxnSpPr>
            <p:nvPr/>
          </p:nvCxnSpPr>
          <p:spPr>
            <a:xfrm flipH="1">
              <a:off x="8458578" y="1109146"/>
              <a:ext cx="293077" cy="6902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6650730" y="1828892"/>
            <a:ext cx="1706744" cy="1155008"/>
            <a:chOff x="6650730" y="1828892"/>
            <a:chExt cx="1706744" cy="1155008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7952104" y="2178255"/>
              <a:ext cx="405370" cy="805645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H="1" flipV="1">
              <a:off x="6650730" y="1828892"/>
              <a:ext cx="1301374" cy="115500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4713531" y="4772336"/>
            <a:ext cx="4210304" cy="155427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lnSpc>
                <a:spcPts val="1900"/>
              </a:lnSpc>
              <a:spcBef>
                <a:spcPts val="0"/>
              </a:spcBef>
            </a:pP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Sum (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n </a:t>
            </a:r>
            <a:r>
              <a:rPr lang="de-DE" altLang="en-US" b="1" dirty="0"/>
              <a:t>)</a:t>
            </a:r>
            <a:r>
              <a:rPr lang="en-US" altLang="en-US" b="1" dirty="0"/>
              <a:t> </a:t>
            </a:r>
            <a:r>
              <a:rPr lang="de-DE" altLang="en-US" b="1" dirty="0"/>
              <a:t>{ </a:t>
            </a:r>
            <a:endParaRPr lang="de-DE" altLang="en-US" b="1" dirty="0"/>
          </a:p>
          <a:p>
            <a:pPr lvl="2" eaLnBrk="0" hangingPunct="0">
              <a:lnSpc>
                <a:spcPts val="1900"/>
              </a:lnSpc>
              <a:spcBef>
                <a:spcPts val="0"/>
              </a:spcBef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sum</a:t>
            </a:r>
            <a:r>
              <a:rPr lang="de-DE" altLang="en-US" b="1" dirty="0"/>
              <a:t> = 0;                             </a:t>
            </a:r>
            <a:endParaRPr lang="de-DE" altLang="en-US" b="1" dirty="0"/>
          </a:p>
          <a:p>
            <a:pPr lvl="2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for</a:t>
            </a:r>
            <a:r>
              <a:rPr lang="de-DE" altLang="en-US" b="1" dirty="0"/>
              <a:t> (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i </a:t>
            </a:r>
            <a:r>
              <a:rPr lang="de-DE" altLang="en-US" b="1" dirty="0"/>
              <a:t>= 1; </a:t>
            </a:r>
            <a:r>
              <a:rPr lang="de-DE" altLang="en-US" b="1" i="1" dirty="0"/>
              <a:t>i</a:t>
            </a:r>
            <a:r>
              <a:rPr lang="de-DE" altLang="en-US" b="1" dirty="0"/>
              <a:t>&lt;= </a:t>
            </a:r>
            <a:r>
              <a:rPr lang="de-DE" altLang="en-US" b="1" i="1" dirty="0"/>
              <a:t>n</a:t>
            </a:r>
            <a:r>
              <a:rPr lang="de-DE" altLang="en-US" b="1" dirty="0"/>
              <a:t>; </a:t>
            </a:r>
            <a:r>
              <a:rPr lang="de-DE" altLang="en-US" b="1" i="1" dirty="0"/>
              <a:t>i</a:t>
            </a:r>
            <a:r>
              <a:rPr lang="de-DE" altLang="en-US" b="1" dirty="0"/>
              <a:t>++)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2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i="1" dirty="0"/>
              <a:t>              sum += n</a:t>
            </a:r>
            <a:r>
              <a:rPr lang="en-US" altLang="zh-CN" b="1" dirty="0"/>
              <a:t>;     </a:t>
            </a:r>
            <a:endParaRPr lang="en-US" altLang="zh-CN" b="1" dirty="0"/>
          </a:p>
          <a:p>
            <a:pPr lvl="2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dirty="0"/>
              <a:t> </a:t>
            </a:r>
            <a:r>
              <a:rPr lang="en-US" altLang="zh-CN" b="1" i="1" dirty="0"/>
              <a:t>sum</a:t>
            </a:r>
            <a:r>
              <a:rPr lang="en-US" altLang="zh-CN" b="1" dirty="0"/>
              <a:t>;           </a:t>
            </a:r>
            <a:endParaRPr lang="en-US" altLang="zh-CN" b="1" dirty="0"/>
          </a:p>
          <a:p>
            <a:pPr lvl="2">
              <a:lnSpc>
                <a:spcPts val="19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sp>
        <p:nvSpPr>
          <p:cNvPr id="31" name="文本框 30"/>
          <p:cNvSpPr txBox="1">
            <a:spLocks noChangeArrowheads="1"/>
          </p:cNvSpPr>
          <p:nvPr/>
        </p:nvSpPr>
        <p:spPr bwMode="auto">
          <a:xfrm>
            <a:off x="250881" y="4774352"/>
            <a:ext cx="4337732" cy="154657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spcBef>
                <a:spcPts val="900"/>
              </a:spcBef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spcBef>
                <a:spcPts val="900"/>
              </a:spcBef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= 3;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spcBef>
                <a:spcPts val="900"/>
              </a:spcBef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&lt;&lt;Sum(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spcBef>
                <a:spcPts val="900"/>
              </a:spcBef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267744" y="5500702"/>
            <a:ext cx="1849283" cy="369332"/>
            <a:chOff x="2267744" y="5560446"/>
            <a:chExt cx="1849283" cy="369332"/>
          </a:xfrm>
        </p:grpSpPr>
        <p:sp>
          <p:nvSpPr>
            <p:cNvPr id="32" name="文本框 31"/>
            <p:cNvSpPr txBox="1">
              <a:spLocks noChangeArrowheads="1"/>
            </p:cNvSpPr>
            <p:nvPr/>
          </p:nvSpPr>
          <p:spPr bwMode="auto">
            <a:xfrm>
              <a:off x="3000364" y="5560446"/>
              <a:ext cx="1116663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>
            <a:xfrm>
              <a:off x="2267744" y="5804304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  <p:bldP spid="10249" grpId="0"/>
      <p:bldP spid="10250" grpId="0"/>
      <p:bldP spid="10251" grpId="0"/>
      <p:bldP spid="10253" grpId="0"/>
      <p:bldP spid="10255" grpId="0"/>
      <p:bldP spid="30" grpId="0" bldLvl="0" animBg="1"/>
      <p:bldP spid="3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内容占位符 11266"/>
          <p:cNvSpPr>
            <a:spLocks noGrp="1" noChangeArrowheads="1"/>
          </p:cNvSpPr>
          <p:nvPr>
            <p:ph idx="1"/>
          </p:nvPr>
        </p:nvSpPr>
        <p:spPr>
          <a:xfrm>
            <a:off x="126391" y="940777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）关于</a:t>
            </a:r>
            <a:r>
              <a:rPr lang="zh-CN" altLang="en-US" sz="2400" b="1" dirty="0">
                <a:solidFill>
                  <a:srgbClr val="FF0000"/>
                </a:solidFill>
              </a:rPr>
              <a:t>局部变量</a:t>
            </a:r>
            <a:r>
              <a:rPr lang="zh-CN" altLang="en-US" sz="2400" b="1" dirty="0"/>
              <a:t>的实现的讨论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在</a:t>
            </a:r>
            <a:r>
              <a:rPr lang="zh-CN" altLang="en-US" sz="2000" b="1" dirty="0">
                <a:solidFill>
                  <a:srgbClr val="FF0000"/>
                </a:solidFill>
              </a:rPr>
              <a:t>执行调用时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内部操作如下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</a:rPr>
              <a:t>保存返回地址</a:t>
            </a:r>
            <a:r>
              <a:rPr lang="zh-CN" altLang="en-US" sz="2000" b="1" dirty="0"/>
              <a:t>入栈，同时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           在栈顶为被调函数的局部变量和形参开辟存储空间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accent2"/>
                </a:solidFill>
              </a:rPr>
              <a:t>       </a:t>
            </a:r>
            <a:r>
              <a:rPr lang="zh-CN" altLang="en-US" sz="2000" b="1" dirty="0"/>
              <a:t> 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）为被调子程序</a:t>
            </a:r>
            <a:r>
              <a:rPr lang="zh-CN" altLang="en-US" sz="2000" b="1" dirty="0">
                <a:solidFill>
                  <a:srgbClr val="FF0000"/>
                </a:solidFill>
              </a:rPr>
              <a:t>准备数据</a:t>
            </a:r>
            <a:r>
              <a:rPr lang="en-US" altLang="zh-CN" sz="2000" b="1" dirty="0"/>
              <a:t>: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计算实在参数的值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并赋给对应的形参（</a:t>
            </a:r>
            <a:r>
              <a:rPr lang="zh-CN" altLang="en-US" sz="2000" b="1" dirty="0">
                <a:solidFill>
                  <a:srgbClr val="FF0000"/>
                </a:solidFill>
              </a:rPr>
              <a:t>在栈顶</a:t>
            </a:r>
            <a:r>
              <a:rPr lang="zh-CN" altLang="en-US" sz="2000" b="1" dirty="0"/>
              <a:t>）。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 </a:t>
            </a:r>
            <a:r>
              <a:rPr lang="zh-CN" altLang="en-US" sz="2000" b="1" dirty="0">
                <a:solidFill>
                  <a:srgbClr val="FF0000"/>
                </a:solidFill>
              </a:rPr>
              <a:t>转入子程序</a:t>
            </a:r>
            <a:r>
              <a:rPr lang="zh-CN" altLang="en-US" sz="2000" b="1" dirty="0"/>
              <a:t>执行。</a:t>
            </a:r>
            <a:endParaRPr lang="zh-CN" altLang="en-US" sz="1900" b="1" dirty="0"/>
          </a:p>
          <a:p>
            <a:pPr>
              <a:lnSpc>
                <a:spcPts val="12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</a:t>
            </a:r>
            <a:endParaRPr lang="zh-CN" altLang="en-US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在</a:t>
            </a:r>
            <a:r>
              <a:rPr lang="zh-CN" altLang="en-US" sz="2000" b="1" dirty="0">
                <a:solidFill>
                  <a:srgbClr val="FF0000"/>
                </a:solidFill>
              </a:rPr>
              <a:t>执行返回</a:t>
            </a:r>
            <a:r>
              <a:rPr lang="zh-CN" altLang="en-US" sz="2000" b="1" dirty="0"/>
              <a:t>操作时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计算机内部至少执行如下操作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）从栈顶</a:t>
            </a:r>
            <a:r>
              <a:rPr lang="zh-CN" altLang="en-US" sz="2000" b="1" dirty="0">
                <a:solidFill>
                  <a:srgbClr val="FF0000"/>
                </a:solidFill>
              </a:rPr>
              <a:t>取出返回地址</a:t>
            </a:r>
            <a:r>
              <a:rPr lang="zh-CN" altLang="en-US" sz="2000" b="1" dirty="0"/>
              <a:t>，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并出栈（同时撤消了被调函数的局部变量和形参）。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）按返回地址</a:t>
            </a:r>
            <a:r>
              <a:rPr lang="zh-CN" altLang="en-US" sz="2000" b="1" dirty="0">
                <a:solidFill>
                  <a:srgbClr val="FF0000"/>
                </a:solidFill>
              </a:rPr>
              <a:t>返回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  <p:sp>
        <p:nvSpPr>
          <p:cNvPr id="11273" name="文本框 11272"/>
          <p:cNvSpPr txBox="1">
            <a:spLocks noChangeArrowheads="1"/>
          </p:cNvSpPr>
          <p:nvPr/>
        </p:nvSpPr>
        <p:spPr bwMode="auto">
          <a:xfrm>
            <a:off x="5980411" y="922812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文本框 11273"/>
          <p:cNvSpPr txBox="1">
            <a:spLocks noChangeArrowheads="1"/>
          </p:cNvSpPr>
          <p:nvPr/>
        </p:nvSpPr>
        <p:spPr bwMode="auto">
          <a:xfrm>
            <a:off x="6344556" y="921754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文本框 11274"/>
          <p:cNvSpPr txBox="1">
            <a:spLocks noChangeArrowheads="1"/>
          </p:cNvSpPr>
          <p:nvPr/>
        </p:nvSpPr>
        <p:spPr bwMode="auto">
          <a:xfrm>
            <a:off x="7184944" y="836712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7" name="文本框 11276"/>
          <p:cNvSpPr txBox="1">
            <a:spLocks noChangeArrowheads="1"/>
          </p:cNvSpPr>
          <p:nvPr/>
        </p:nvSpPr>
        <p:spPr bwMode="auto">
          <a:xfrm>
            <a:off x="8103190" y="2238156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文本框 11278"/>
          <p:cNvSpPr txBox="1">
            <a:spLocks noChangeArrowheads="1"/>
          </p:cNvSpPr>
          <p:nvPr/>
        </p:nvSpPr>
        <p:spPr bwMode="auto">
          <a:xfrm>
            <a:off x="6389170" y="1763456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835339" y="1139477"/>
            <a:ext cx="3201157" cy="1458714"/>
            <a:chOff x="5219700" y="2684739"/>
            <a:chExt cx="3201157" cy="1458714"/>
          </a:xfrm>
        </p:grpSpPr>
        <p:sp>
          <p:nvSpPr>
            <p:cNvPr id="38" name="文本框 37"/>
            <p:cNvSpPr txBox="1">
              <a:spLocks noChangeArrowheads="1"/>
            </p:cNvSpPr>
            <p:nvPr/>
          </p:nvSpPr>
          <p:spPr bwMode="auto">
            <a:xfrm>
              <a:off x="7341357" y="3202075"/>
              <a:ext cx="10795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文本框 38"/>
            <p:cNvSpPr txBox="1">
              <a:spLocks noChangeArrowheads="1"/>
            </p:cNvSpPr>
            <p:nvPr/>
          </p:nvSpPr>
          <p:spPr bwMode="auto">
            <a:xfrm>
              <a:off x="5219700" y="2857396"/>
              <a:ext cx="1079500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6316452" y="2684739"/>
              <a:ext cx="1628500" cy="517336"/>
              <a:chOff x="6316452" y="2625523"/>
              <a:chExt cx="1628500" cy="517336"/>
            </a:xfrm>
          </p:grpSpPr>
          <p:cxnSp>
            <p:nvCxnSpPr>
              <p:cNvPr id="43" name="直接连接符 42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直接箭头连接符 40"/>
            <p:cNvCxnSpPr/>
            <p:nvPr/>
          </p:nvCxnSpPr>
          <p:spPr>
            <a:xfrm flipH="1">
              <a:off x="7338168" y="3571407"/>
              <a:ext cx="281832" cy="57204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6314536" y="3225110"/>
              <a:ext cx="1023632" cy="91834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6930175" y="967627"/>
            <a:ext cx="1897816" cy="703369"/>
            <a:chOff x="6892007" y="1110228"/>
            <a:chExt cx="1897816" cy="703369"/>
          </a:xfrm>
        </p:grpSpPr>
        <p:cxnSp>
          <p:nvCxnSpPr>
            <p:cNvPr id="46" name="直接连接符 45"/>
            <p:cNvCxnSpPr/>
            <p:nvPr/>
          </p:nvCxnSpPr>
          <p:spPr>
            <a:xfrm flipV="1">
              <a:off x="6892007" y="1110228"/>
              <a:ext cx="1859648" cy="3685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/>
            <p:nvPr/>
          </p:nvCxnSpPr>
          <p:spPr>
            <a:xfrm flipH="1">
              <a:off x="8496746" y="1123329"/>
              <a:ext cx="293077" cy="6902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688898" y="1686291"/>
            <a:ext cx="1706744" cy="1155008"/>
            <a:chOff x="6650730" y="1828892"/>
            <a:chExt cx="1706744" cy="1155008"/>
          </a:xfrm>
        </p:grpSpPr>
        <p:cxnSp>
          <p:nvCxnSpPr>
            <p:cNvPr id="49" name="直接连接符 48"/>
            <p:cNvCxnSpPr/>
            <p:nvPr/>
          </p:nvCxnSpPr>
          <p:spPr>
            <a:xfrm flipH="1">
              <a:off x="7952104" y="2178255"/>
              <a:ext cx="405370" cy="805645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6650730" y="1828892"/>
              <a:ext cx="1301374" cy="115500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53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4" name="图片 53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8" name="文本框 27"/>
          <p:cNvSpPr txBox="1">
            <a:spLocks noChangeArrowheads="1"/>
          </p:cNvSpPr>
          <p:nvPr/>
        </p:nvSpPr>
        <p:spPr bwMode="auto">
          <a:xfrm>
            <a:off x="4654732" y="5138685"/>
            <a:ext cx="4096158" cy="137473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lnSpc>
                <a:spcPts val="1700"/>
              </a:lnSpc>
              <a:spcBef>
                <a:spcPts val="0"/>
              </a:spcBef>
            </a:pP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Sum (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n </a:t>
            </a:r>
            <a:r>
              <a:rPr lang="de-DE" altLang="en-US" b="1" dirty="0"/>
              <a:t>)</a:t>
            </a:r>
            <a:r>
              <a:rPr lang="en-US" altLang="en-US" b="1" dirty="0"/>
              <a:t> </a:t>
            </a:r>
            <a:r>
              <a:rPr lang="de-DE" altLang="en-US" b="1" dirty="0"/>
              <a:t>{ </a:t>
            </a:r>
            <a:endParaRPr lang="de-DE" altLang="en-US" b="1" dirty="0"/>
          </a:p>
          <a:p>
            <a:pPr lvl="2" eaLnBrk="0" hangingPunct="0">
              <a:lnSpc>
                <a:spcPts val="1700"/>
              </a:lnSpc>
              <a:spcBef>
                <a:spcPts val="0"/>
              </a:spcBef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sum</a:t>
            </a:r>
            <a:r>
              <a:rPr lang="de-DE" altLang="en-US" b="1" dirty="0"/>
              <a:t> = 0;                             </a:t>
            </a:r>
            <a:endParaRPr lang="de-DE" altLang="en-US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for</a:t>
            </a:r>
            <a:r>
              <a:rPr lang="de-DE" altLang="en-US" b="1" dirty="0"/>
              <a:t> (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i </a:t>
            </a:r>
            <a:r>
              <a:rPr lang="de-DE" altLang="en-US" b="1" dirty="0"/>
              <a:t>= 1; </a:t>
            </a:r>
            <a:r>
              <a:rPr lang="de-DE" altLang="en-US" b="1" i="1" dirty="0"/>
              <a:t>i</a:t>
            </a:r>
            <a:r>
              <a:rPr lang="de-DE" altLang="en-US" b="1" dirty="0"/>
              <a:t>&lt;= </a:t>
            </a:r>
            <a:r>
              <a:rPr lang="de-DE" altLang="en-US" b="1" i="1" dirty="0"/>
              <a:t>n</a:t>
            </a:r>
            <a:r>
              <a:rPr lang="de-DE" altLang="en-US" b="1" dirty="0"/>
              <a:t>; </a:t>
            </a:r>
            <a:r>
              <a:rPr lang="de-DE" altLang="en-US" b="1" i="1" dirty="0"/>
              <a:t>i</a:t>
            </a:r>
            <a:r>
              <a:rPr lang="de-DE" altLang="en-US" b="1" dirty="0"/>
              <a:t>++)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i="1" dirty="0"/>
              <a:t>              sum += n</a:t>
            </a:r>
            <a:r>
              <a:rPr lang="en-US" altLang="zh-CN" b="1" dirty="0"/>
              <a:t>;     </a:t>
            </a:r>
            <a:endParaRPr lang="en-US" altLang="zh-CN" b="1" dirty="0"/>
          </a:p>
          <a:p>
            <a:pPr lvl="2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dirty="0"/>
              <a:t> </a:t>
            </a:r>
            <a:r>
              <a:rPr lang="en-US" altLang="zh-CN" b="1" i="1" dirty="0"/>
              <a:t>sum</a:t>
            </a:r>
            <a:r>
              <a:rPr lang="en-US" altLang="zh-CN" b="1" dirty="0"/>
              <a:t>;           </a:t>
            </a:r>
            <a:endParaRPr lang="en-US" altLang="zh-CN" b="1" dirty="0"/>
          </a:p>
          <a:p>
            <a:pPr lvl="2">
              <a:lnSpc>
                <a:spcPts val="16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526187" y="5143888"/>
            <a:ext cx="4013125" cy="137473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lnSpc>
                <a:spcPts val="2530"/>
              </a:lnSpc>
            </a:pP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30"/>
              </a:lnSpc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= 3;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30"/>
              </a:lnSpc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&lt;&lt; Sum(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30"/>
              </a:lnSpc>
              <a:spcAft>
                <a:spcPts val="800"/>
              </a:spcAft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71802" y="5786454"/>
            <a:ext cx="1296144" cy="297324"/>
            <a:chOff x="2267744" y="5570744"/>
            <a:chExt cx="1332687" cy="369332"/>
          </a:xfrm>
        </p:grpSpPr>
        <p:sp>
          <p:nvSpPr>
            <p:cNvPr id="31" name="文本框 30"/>
            <p:cNvSpPr txBox="1">
              <a:spLocks noChangeArrowheads="1"/>
            </p:cNvSpPr>
            <p:nvPr/>
          </p:nvSpPr>
          <p:spPr bwMode="auto">
            <a:xfrm>
              <a:off x="2483768" y="5570744"/>
              <a:ext cx="1116663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2" name="直接箭头连接符 31"/>
            <p:cNvCxnSpPr/>
            <p:nvPr/>
          </p:nvCxnSpPr>
          <p:spPr>
            <a:xfrm>
              <a:off x="2267744" y="5804304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11273" grpId="0"/>
      <p:bldP spid="11274" grpId="0"/>
      <p:bldP spid="11275" grpId="0"/>
      <p:bldP spid="11277" grpId="0"/>
      <p:bldP spid="11279" grpId="0"/>
      <p:bldP spid="28" grpId="0" bldLvl="0" animBg="1"/>
      <p:bldP spid="29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2290"/>
          <p:cNvSpPr>
            <a:spLocks noGrp="1" noChangeArrowheads="1"/>
          </p:cNvSpPr>
          <p:nvPr>
            <p:ph idx="1"/>
          </p:nvPr>
        </p:nvSpPr>
        <p:spPr>
          <a:xfrm>
            <a:off x="438524" y="1089704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）关于</a:t>
            </a:r>
            <a:r>
              <a:rPr lang="zh-CN" altLang="en-US" sz="2400" b="1" dirty="0">
                <a:solidFill>
                  <a:srgbClr val="FF0000"/>
                </a:solidFill>
              </a:rPr>
              <a:t>返回值的实现</a:t>
            </a:r>
            <a:r>
              <a:rPr lang="zh-CN" altLang="en-US" sz="2400" b="1" dirty="0"/>
              <a:t>的讨论</a:t>
            </a:r>
            <a:r>
              <a:rPr lang="en-US" altLang="zh-CN" sz="2400" b="1" dirty="0"/>
              <a:t>: </a:t>
            </a:r>
            <a:endParaRPr lang="zh-CN" altLang="en-US" sz="24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b="1" dirty="0"/>
              <a:t>          </a:t>
            </a:r>
            <a:r>
              <a:rPr lang="zh-CN" altLang="en-US" sz="2000" b="1" dirty="0">
                <a:solidFill>
                  <a:srgbClr val="FF0000"/>
                </a:solidFill>
              </a:rPr>
              <a:t>返回操作</a:t>
            </a:r>
            <a:r>
              <a:rPr lang="zh-CN" altLang="en-US" sz="2000" b="1" dirty="0"/>
              <a:t>的内部实现</a:t>
            </a:r>
            <a:r>
              <a:rPr lang="zh-CN" altLang="en-US" sz="2000" b="1" dirty="0">
                <a:solidFill>
                  <a:srgbClr val="FF0000"/>
                </a:solidFill>
              </a:rPr>
              <a:t>修改</a:t>
            </a:r>
            <a:r>
              <a:rPr lang="zh-CN" altLang="en-US" sz="2000" b="1" dirty="0"/>
              <a:t>为如下几项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</a:rPr>
              <a:t>若函数需要返回值，将其值保存到</a:t>
            </a:r>
            <a:r>
              <a:rPr lang="zh-CN" altLang="en-US" sz="2000" b="1" dirty="0">
                <a:solidFill>
                  <a:srgbClr val="0000FF"/>
                </a:solidFill>
              </a:rPr>
              <a:t>“回传变量”</a:t>
            </a:r>
            <a:r>
              <a:rPr lang="zh-CN" altLang="en-US" sz="2000" b="1" dirty="0">
                <a:solidFill>
                  <a:srgbClr val="FF0000"/>
                </a:solidFill>
              </a:rPr>
              <a:t>中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b</a:t>
            </a:r>
            <a:r>
              <a:rPr lang="zh-CN" altLang="en-US" sz="2000" b="1" dirty="0"/>
              <a:t>）从栈顶取出返回地址，并退栈。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c</a:t>
            </a:r>
            <a:r>
              <a:rPr lang="zh-CN" altLang="en-US" sz="2000" b="1" dirty="0"/>
              <a:t>）按返回地址返回。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（</a:t>
            </a:r>
            <a:r>
              <a:rPr lang="en-US" altLang="zh-CN" sz="2000" b="1" dirty="0"/>
              <a:t>d</a:t>
            </a:r>
            <a:r>
              <a:rPr lang="zh-CN" altLang="en-US" sz="2000" b="1" dirty="0"/>
              <a:t>）</a:t>
            </a:r>
            <a:r>
              <a:rPr lang="zh-CN" altLang="en-US" sz="2000" b="1" dirty="0">
                <a:solidFill>
                  <a:srgbClr val="FF0000"/>
                </a:solidFill>
              </a:rPr>
              <a:t>在返回后自动执行以下操作：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          若函数需要返回值，</a:t>
            </a:r>
            <a:r>
              <a:rPr lang="zh-CN" altLang="en-US" sz="2000" b="1" dirty="0">
                <a:solidFill>
                  <a:srgbClr val="0000FF"/>
                </a:solidFill>
              </a:rPr>
              <a:t>从回传变量中取出所保存的值，</a:t>
            </a:r>
            <a:endParaRPr lang="zh-CN" altLang="en-US" sz="2000" b="1" dirty="0">
              <a:solidFill>
                <a:srgbClr val="0000FF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</a:rPr>
              <a:t>                 并传送到相应的变量或位置上</a:t>
            </a:r>
            <a:r>
              <a:rPr lang="zh-CN" altLang="en-US" sz="2000" b="1" dirty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2297" name="文本框 12296"/>
          <p:cNvSpPr txBox="1">
            <a:spLocks noChangeArrowheads="1"/>
          </p:cNvSpPr>
          <p:nvPr/>
        </p:nvSpPr>
        <p:spPr bwMode="auto">
          <a:xfrm>
            <a:off x="6168075" y="1613557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8" name="文本框 12297"/>
          <p:cNvSpPr txBox="1">
            <a:spLocks noChangeArrowheads="1"/>
          </p:cNvSpPr>
          <p:nvPr/>
        </p:nvSpPr>
        <p:spPr bwMode="auto">
          <a:xfrm>
            <a:off x="6651539" y="2011980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9" name="文本框 12298"/>
          <p:cNvSpPr txBox="1">
            <a:spLocks noChangeArrowheads="1"/>
          </p:cNvSpPr>
          <p:nvPr/>
        </p:nvSpPr>
        <p:spPr bwMode="auto">
          <a:xfrm>
            <a:off x="8044867" y="2053372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1" name="文本框 12300"/>
          <p:cNvSpPr txBox="1">
            <a:spLocks noChangeArrowheads="1"/>
          </p:cNvSpPr>
          <p:nvPr/>
        </p:nvSpPr>
        <p:spPr bwMode="auto">
          <a:xfrm>
            <a:off x="7858584" y="2416499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24128" y="980728"/>
            <a:ext cx="3201157" cy="1458714"/>
            <a:chOff x="5219700" y="2684739"/>
            <a:chExt cx="3201157" cy="1458714"/>
          </a:xfrm>
        </p:grpSpPr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7341357" y="3202075"/>
              <a:ext cx="10795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5219700" y="2857396"/>
              <a:ext cx="1079500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16452" y="2684739"/>
              <a:ext cx="1628500" cy="517336"/>
              <a:chOff x="6316452" y="2625523"/>
              <a:chExt cx="1628500" cy="517336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/>
            <p:cNvCxnSpPr/>
            <p:nvPr/>
          </p:nvCxnSpPr>
          <p:spPr>
            <a:xfrm flipH="1">
              <a:off x="7338168" y="3571407"/>
              <a:ext cx="281832" cy="57204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6314536" y="3225110"/>
              <a:ext cx="1023632" cy="91834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576068" y="1569828"/>
            <a:ext cx="1706744" cy="1155008"/>
            <a:chOff x="6650730" y="1828892"/>
            <a:chExt cx="1706744" cy="1155008"/>
          </a:xfrm>
        </p:grpSpPr>
        <p:cxnSp>
          <p:nvCxnSpPr>
            <p:cNvPr id="24" name="直接连接符 23"/>
            <p:cNvCxnSpPr/>
            <p:nvPr/>
          </p:nvCxnSpPr>
          <p:spPr>
            <a:xfrm flipH="1">
              <a:off x="7952104" y="2178255"/>
              <a:ext cx="405370" cy="805645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6650730" y="1828892"/>
              <a:ext cx="1301374" cy="115500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28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30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9" name="图片 28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4722544" y="4869160"/>
            <a:ext cx="4028346" cy="140038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lnSpc>
                <a:spcPts val="1700"/>
              </a:lnSpc>
              <a:spcBef>
                <a:spcPts val="0"/>
              </a:spcBef>
            </a:pP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Sum (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n </a:t>
            </a:r>
            <a:r>
              <a:rPr lang="de-DE" altLang="en-US" b="1" dirty="0"/>
              <a:t>)</a:t>
            </a:r>
            <a:r>
              <a:rPr lang="en-US" altLang="en-US" b="1" dirty="0"/>
              <a:t> </a:t>
            </a:r>
            <a:r>
              <a:rPr lang="de-DE" altLang="en-US" b="1" dirty="0"/>
              <a:t>{ </a:t>
            </a:r>
            <a:endParaRPr lang="de-DE" altLang="en-US" b="1" dirty="0"/>
          </a:p>
          <a:p>
            <a:pPr lvl="2" eaLnBrk="0" hangingPunct="0">
              <a:lnSpc>
                <a:spcPts val="1700"/>
              </a:lnSpc>
              <a:spcBef>
                <a:spcPts val="0"/>
              </a:spcBef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sum</a:t>
            </a:r>
            <a:r>
              <a:rPr lang="de-DE" altLang="en-US" b="1" dirty="0"/>
              <a:t> = 0;                             </a:t>
            </a:r>
            <a:endParaRPr lang="de-DE" altLang="en-US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de-DE" altLang="en-US" b="1" dirty="0"/>
              <a:t>        </a:t>
            </a:r>
            <a:r>
              <a:rPr lang="de-DE" altLang="en-US" b="1" dirty="0">
                <a:solidFill>
                  <a:srgbClr val="0000FF"/>
                </a:solidFill>
              </a:rPr>
              <a:t>for</a:t>
            </a:r>
            <a:r>
              <a:rPr lang="de-DE" altLang="en-US" b="1" dirty="0"/>
              <a:t> (</a:t>
            </a:r>
            <a:r>
              <a:rPr lang="de-DE" altLang="en-US" b="1" dirty="0">
                <a:solidFill>
                  <a:srgbClr val="0000FF"/>
                </a:solidFill>
              </a:rPr>
              <a:t>int</a:t>
            </a:r>
            <a:r>
              <a:rPr lang="de-DE" altLang="en-US" b="1" dirty="0"/>
              <a:t> </a:t>
            </a:r>
            <a:r>
              <a:rPr lang="de-DE" altLang="en-US" b="1" i="1" dirty="0"/>
              <a:t>i </a:t>
            </a:r>
            <a:r>
              <a:rPr lang="de-DE" altLang="en-US" b="1" dirty="0"/>
              <a:t>= 1; </a:t>
            </a:r>
            <a:r>
              <a:rPr lang="de-DE" altLang="en-US" b="1" i="1" dirty="0"/>
              <a:t>i</a:t>
            </a:r>
            <a:r>
              <a:rPr lang="de-DE" altLang="en-US" b="1" dirty="0"/>
              <a:t>&lt;= </a:t>
            </a:r>
            <a:r>
              <a:rPr lang="de-DE" altLang="en-US" b="1" i="1" dirty="0"/>
              <a:t>n</a:t>
            </a:r>
            <a:r>
              <a:rPr lang="de-DE" altLang="en-US" b="1" dirty="0"/>
              <a:t>; </a:t>
            </a:r>
            <a:r>
              <a:rPr lang="de-DE" altLang="en-US" b="1" i="1" dirty="0"/>
              <a:t>i</a:t>
            </a:r>
            <a:r>
              <a:rPr lang="de-DE" altLang="en-US" b="1" dirty="0"/>
              <a:t>++)</a:t>
            </a:r>
            <a:r>
              <a:rPr lang="en-US" altLang="zh-CN" b="1" dirty="0"/>
              <a:t> </a:t>
            </a:r>
            <a:endParaRPr lang="en-US" altLang="zh-CN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i="1" dirty="0"/>
              <a:t>               </a:t>
            </a:r>
            <a:r>
              <a:rPr lang="de-DE" altLang="en-US" b="1" i="1" dirty="0"/>
              <a:t>sum</a:t>
            </a:r>
            <a:r>
              <a:rPr lang="en-US" altLang="zh-CN" b="1" i="1" dirty="0"/>
              <a:t> += n</a:t>
            </a:r>
            <a:r>
              <a:rPr lang="en-US" altLang="zh-CN" b="1" dirty="0"/>
              <a:t>;     </a:t>
            </a:r>
            <a:endParaRPr lang="en-US" altLang="zh-CN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        </a:t>
            </a:r>
            <a:r>
              <a:rPr lang="en-US" altLang="zh-CN" b="1" dirty="0">
                <a:solidFill>
                  <a:srgbClr val="0000FF"/>
                </a:solidFill>
              </a:rPr>
              <a:t>return</a:t>
            </a:r>
            <a:r>
              <a:rPr lang="en-US" altLang="zh-CN" b="1" dirty="0"/>
              <a:t> </a:t>
            </a:r>
            <a:r>
              <a:rPr lang="de-DE" altLang="en-US" b="1" i="1" dirty="0"/>
              <a:t>sum</a:t>
            </a:r>
            <a:r>
              <a:rPr lang="en-US" altLang="zh-CN" b="1" dirty="0"/>
              <a:t>;           </a:t>
            </a:r>
            <a:endParaRPr lang="en-US" altLang="zh-CN" b="1" dirty="0"/>
          </a:p>
          <a:p>
            <a:pPr lvl="2">
              <a:lnSpc>
                <a:spcPts val="17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b="1" dirty="0"/>
              <a:t>}</a:t>
            </a:r>
            <a:r>
              <a:rPr lang="en-US" altLang="zh-CN" dirty="0"/>
              <a:t> </a:t>
            </a:r>
            <a:endParaRPr lang="zh-CN" altLang="en-US" b="1" dirty="0"/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06276" y="4869160"/>
            <a:ext cx="4337732" cy="142603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lvl="2" eaLnBrk="0" hangingPunct="0">
              <a:lnSpc>
                <a:spcPts val="2550"/>
              </a:lnSpc>
            </a:pP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50"/>
              </a:lnSpc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b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= 3;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50"/>
              </a:lnSpc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b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&lt;&lt; Sum(</a:t>
            </a:r>
            <a:r>
              <a:rPr lang="en-US" altLang="zh-CN" b="1" i="1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b="1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2" eaLnBrk="0" hangingPunct="0">
              <a:lnSpc>
                <a:spcPts val="2550"/>
              </a:lnSpc>
            </a:pPr>
            <a:r>
              <a:rPr lang="en-US" altLang="zh-CN" b="1" dirty="0"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347864" y="5569351"/>
            <a:ext cx="1163228" cy="369332"/>
            <a:chOff x="2348898" y="5580693"/>
            <a:chExt cx="1163228" cy="369332"/>
          </a:xfrm>
        </p:grpSpPr>
        <p:sp>
          <p:nvSpPr>
            <p:cNvPr id="34" name="文本框 33"/>
            <p:cNvSpPr txBox="1">
              <a:spLocks noChangeArrowheads="1"/>
            </p:cNvSpPr>
            <p:nvPr/>
          </p:nvSpPr>
          <p:spPr bwMode="auto">
            <a:xfrm>
              <a:off x="2564922" y="5580693"/>
              <a:ext cx="947204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>
              <a:off x="2348898" y="5787328"/>
              <a:ext cx="21602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2297" grpId="0"/>
      <p:bldP spid="12298" grpId="0"/>
      <p:bldP spid="12299" grpId="0"/>
      <p:bldP spid="12301" grpId="0"/>
      <p:bldP spid="26" grpId="0" bldLvl="0" animBg="1"/>
      <p:bldP spid="3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3314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511256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7.3.2 </a:t>
            </a:r>
            <a:r>
              <a:rPr lang="zh-CN" altLang="en-US" sz="2800" b="1" dirty="0"/>
              <a:t>递归调用的内部实现原理 </a:t>
            </a:r>
            <a:endParaRPr lang="zh-CN" altLang="en-US" sz="2800" b="1" dirty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可将递归调用</a:t>
            </a:r>
            <a:r>
              <a:rPr lang="zh-CN" altLang="en-US" sz="2400" b="1" dirty="0">
                <a:solidFill>
                  <a:srgbClr val="FF0000"/>
                </a:solidFill>
              </a:rPr>
              <a:t>理解为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调用与自己有相同的代码和同名的局部变量的子程序。</a:t>
            </a:r>
            <a:endParaRPr lang="zh-CN" altLang="en-US" sz="2200" b="1" dirty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由此可知：     </a:t>
            </a:r>
            <a:endParaRPr lang="zh-CN" altLang="en-US" sz="2400" b="1" dirty="0"/>
          </a:p>
          <a:p>
            <a:pPr lvl="2">
              <a:lnSpc>
                <a:spcPct val="9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/>
              <a:t>执行</a:t>
            </a:r>
            <a:r>
              <a:rPr lang="zh-CN" altLang="en-US" sz="2200" b="1" dirty="0">
                <a:solidFill>
                  <a:srgbClr val="FF0000"/>
                </a:solidFill>
              </a:rPr>
              <a:t>递归调用</a:t>
            </a:r>
            <a:r>
              <a:rPr lang="zh-CN" altLang="en-US" sz="2200" b="1" dirty="0"/>
              <a:t>及</a:t>
            </a:r>
            <a:r>
              <a:rPr lang="zh-CN" altLang="en-US" sz="2200" b="1" dirty="0">
                <a:solidFill>
                  <a:srgbClr val="FF0000"/>
                </a:solidFill>
              </a:rPr>
              <a:t>返回</a:t>
            </a:r>
            <a:r>
              <a:rPr lang="zh-CN" altLang="en-US" sz="2200" b="1" dirty="0"/>
              <a:t>的内部实现</a:t>
            </a:r>
            <a:r>
              <a:rPr lang="zh-CN" altLang="en-US" sz="2200" b="1" dirty="0">
                <a:solidFill>
                  <a:srgbClr val="FF0000"/>
                </a:solidFill>
              </a:rPr>
              <a:t>与前述实现相同</a:t>
            </a:r>
            <a:r>
              <a:rPr lang="en-US" altLang="zh-CN" sz="2200" b="1" dirty="0"/>
              <a:t>:</a:t>
            </a:r>
            <a:endParaRPr lang="en-US" altLang="zh-CN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</a:t>
            </a:r>
            <a:endParaRPr lang="zh-CN" altLang="en-US" sz="2400" b="1" dirty="0"/>
          </a:p>
          <a:p>
            <a:pPr lvl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在执行</a:t>
            </a:r>
            <a:r>
              <a:rPr lang="zh-CN" altLang="en-US" sz="2000" b="1" dirty="0">
                <a:solidFill>
                  <a:srgbClr val="FF0000"/>
                </a:solidFill>
              </a:rPr>
              <a:t>递归调用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计算机内部执行如下操作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</a:t>
            </a:r>
            <a:r>
              <a:rPr lang="en-US" altLang="zh-CN" sz="2200" b="1" dirty="0">
                <a:solidFill>
                  <a:srgbClr val="FF0000"/>
                </a:solidFill>
              </a:rPr>
              <a:t>(a) </a:t>
            </a:r>
            <a:r>
              <a:rPr lang="zh-CN" altLang="en-US" sz="2200" b="1" dirty="0"/>
              <a:t>开辟栈顶存储空间，用于保存：</a:t>
            </a:r>
            <a:endParaRPr lang="zh-CN" altLang="en-US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</a:t>
            </a:r>
            <a:r>
              <a:rPr lang="en-US" altLang="zh-CN" sz="2200" b="1" dirty="0"/>
              <a:t>           </a:t>
            </a:r>
            <a:r>
              <a:rPr lang="zh-CN" altLang="en-US" sz="2200" b="1" dirty="0"/>
              <a:t>返回地址、</a:t>
            </a:r>
            <a:r>
              <a:rPr lang="zh-CN" altLang="en-US" sz="2200" b="1" dirty="0">
                <a:solidFill>
                  <a:srgbClr val="FF0000"/>
                </a:solidFill>
              </a:rPr>
              <a:t>被调层</a:t>
            </a:r>
            <a:r>
              <a:rPr lang="zh-CN" altLang="en-US" sz="2200" b="1" dirty="0"/>
              <a:t>（函数）中的形参和局部变量的值。</a:t>
            </a:r>
            <a:endParaRPr lang="zh-CN" altLang="en-US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           </a:t>
            </a:r>
            <a:r>
              <a:rPr lang="en-US" altLang="zh-CN" sz="2200" b="1" dirty="0">
                <a:solidFill>
                  <a:srgbClr val="FF0000"/>
                </a:solidFill>
              </a:rPr>
              <a:t>(b) </a:t>
            </a:r>
            <a:r>
              <a:rPr lang="zh-CN" altLang="en-US" sz="2200" b="1" dirty="0"/>
              <a:t>为被调层（函数）准备数据：计算实参的值</a:t>
            </a:r>
            <a:r>
              <a:rPr lang="en-US" altLang="zh-CN" sz="2200" b="1" dirty="0"/>
              <a:t>, </a:t>
            </a:r>
            <a:r>
              <a:rPr lang="zh-CN" altLang="en-US" sz="2200" b="1" dirty="0"/>
              <a:t>并赋给对</a:t>
            </a:r>
            <a:endParaRPr lang="en-US" altLang="zh-CN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/>
              <a:t>                 应的形参（在栈顶元素中）。</a:t>
            </a:r>
            <a:endParaRPr lang="zh-CN" altLang="en-US" sz="22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           </a:t>
            </a:r>
            <a:r>
              <a:rPr lang="en-US" altLang="zh-CN" sz="2200" b="1" dirty="0">
                <a:solidFill>
                  <a:srgbClr val="FF0000"/>
                </a:solidFill>
              </a:rPr>
              <a:t>(c)  </a:t>
            </a:r>
            <a:r>
              <a:rPr lang="zh-CN" altLang="en-US" sz="2200" b="1" dirty="0"/>
              <a:t>转入子程序执行。         </a:t>
            </a:r>
            <a:endParaRPr lang="zh-CN" altLang="en-US" sz="2200" b="1" dirty="0"/>
          </a:p>
        </p:txBody>
      </p:sp>
      <p:grpSp>
        <p:nvGrpSpPr>
          <p:cNvPr id="6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364088" y="4797152"/>
            <a:ext cx="3058696" cy="1766054"/>
            <a:chOff x="5939632" y="974738"/>
            <a:chExt cx="3058696" cy="1766054"/>
          </a:xfrm>
        </p:grpSpPr>
        <p:sp>
          <p:nvSpPr>
            <p:cNvPr id="11" name="文本框 10"/>
            <p:cNvSpPr txBox="1">
              <a:spLocks noChangeArrowheads="1"/>
            </p:cNvSpPr>
            <p:nvPr/>
          </p:nvSpPr>
          <p:spPr bwMode="auto">
            <a:xfrm>
              <a:off x="5939632" y="1040420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(a)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6326880" y="1022479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(b)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7244935" y="974738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(c)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084167" y="1282078"/>
              <a:ext cx="2914161" cy="1458714"/>
              <a:chOff x="5506696" y="2684739"/>
              <a:chExt cx="2914161" cy="1458714"/>
            </a:xfrm>
          </p:grpSpPr>
          <p:sp>
            <p:nvSpPr>
              <p:cNvPr id="17" name="文本框 16"/>
              <p:cNvSpPr txBox="1">
                <a:spLocks noChangeArrowheads="1"/>
              </p:cNvSpPr>
              <p:nvPr/>
            </p:nvSpPr>
            <p:spPr bwMode="auto">
              <a:xfrm>
                <a:off x="7341357" y="3202075"/>
                <a:ext cx="1079500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rPr>
                  <a:t>子程序</a:t>
                </a:r>
                <a:r>
                  <a:rPr lang="en-US" altLang="zh-CN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文本框 17"/>
              <p:cNvSpPr txBox="1">
                <a:spLocks noChangeArrowheads="1"/>
              </p:cNvSpPr>
              <p:nvPr/>
            </p:nvSpPr>
            <p:spPr bwMode="auto">
              <a:xfrm>
                <a:off x="5506696" y="2857396"/>
                <a:ext cx="792503" cy="369332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rgbClr val="FFC000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Call B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6316452" y="2684739"/>
                <a:ext cx="1628500" cy="517336"/>
                <a:chOff x="6316452" y="2625523"/>
                <a:chExt cx="1628500" cy="517336"/>
              </a:xfrm>
            </p:grpSpPr>
            <p:cxnSp>
              <p:nvCxnSpPr>
                <p:cNvPr id="22" name="直接连接符 21"/>
                <p:cNvCxnSpPr/>
                <p:nvPr/>
              </p:nvCxnSpPr>
              <p:spPr>
                <a:xfrm flipV="1">
                  <a:off x="6316452" y="2625523"/>
                  <a:ext cx="1628500" cy="29468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/>
                <p:nvPr/>
              </p:nvCxnSpPr>
              <p:spPr>
                <a:xfrm flipH="1">
                  <a:off x="7740352" y="2625523"/>
                  <a:ext cx="204600" cy="51733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 flipH="1">
                <a:off x="7338168" y="3571407"/>
                <a:ext cx="281832" cy="57204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 flipV="1">
                <a:off x="6314536" y="3225110"/>
                <a:ext cx="1023632" cy="918343"/>
              </a:xfrm>
              <a:prstGeom prst="line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6892007" y="1109146"/>
              <a:ext cx="1859648" cy="690268"/>
              <a:chOff x="6892007" y="1109146"/>
              <a:chExt cx="1859648" cy="690268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6892007" y="1110228"/>
                <a:ext cx="1859648" cy="368532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>
                <a:endCxn id="17" idx="0"/>
              </p:cNvCxnSpPr>
              <p:nvPr/>
            </p:nvCxnSpPr>
            <p:spPr>
              <a:xfrm flipH="1">
                <a:off x="8458578" y="1109146"/>
                <a:ext cx="293077" cy="690268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>
          <a:xfrm>
            <a:off x="395536" y="124266"/>
            <a:ext cx="8928992" cy="66093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dirty="0"/>
              <a:t>章 递归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Recursion</a:t>
            </a:r>
            <a:r>
              <a:rPr lang="en-US" altLang="zh-CN" dirty="0"/>
              <a:t>)</a:t>
            </a:r>
            <a:endParaRPr lang="zh-CN" altLang="en-US" sz="3100" b="1" dirty="0"/>
          </a:p>
        </p:txBody>
      </p:sp>
      <p:grpSp>
        <p:nvGrpSpPr>
          <p:cNvPr id="14" name="组合 114"/>
          <p:cNvGrpSpPr/>
          <p:nvPr/>
        </p:nvGrpSpPr>
        <p:grpSpPr>
          <a:xfrm>
            <a:off x="975623" y="2412201"/>
            <a:ext cx="5927212" cy="584751"/>
            <a:chOff x="933887" y="3363717"/>
            <a:chExt cx="6455953" cy="765718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3887" y="3363717"/>
              <a:ext cx="6455953" cy="765718"/>
              <a:chOff x="933887" y="3363717"/>
              <a:chExt cx="6455953" cy="765718"/>
            </a:xfrm>
          </p:grpSpPr>
          <p:sp>
            <p:nvSpPr>
              <p:cNvPr id="17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1164800" y="3363717"/>
                <a:ext cx="6225040" cy="76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276186" y="3068960"/>
            <a:ext cx="6717959" cy="584751"/>
            <a:chOff x="194285" y="4179148"/>
            <a:chExt cx="7317240" cy="765717"/>
          </a:xfrm>
        </p:grpSpPr>
        <p:grpSp>
          <p:nvGrpSpPr>
            <p:cNvPr id="20" name="组合 106"/>
            <p:cNvGrpSpPr/>
            <p:nvPr/>
          </p:nvGrpSpPr>
          <p:grpSpPr>
            <a:xfrm>
              <a:off x="194285" y="4179148"/>
              <a:ext cx="7317240" cy="765717"/>
              <a:chOff x="184760" y="4179148"/>
              <a:chExt cx="7317240" cy="765717"/>
            </a:xfrm>
          </p:grpSpPr>
          <p:sp>
            <p:nvSpPr>
              <p:cNvPr id="2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4760" y="4179148"/>
                <a:ext cx="7317240" cy="765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7.4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递归程序的阅读</a:t>
                </a:r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65481" y="3802419"/>
            <a:ext cx="6307261" cy="1138749"/>
            <a:chOff x="956926" y="4599564"/>
            <a:chExt cx="6869904" cy="1491165"/>
          </a:xfrm>
        </p:grpSpPr>
        <p:sp>
          <p:nvSpPr>
            <p:cNvPr id="25" name="Freeform 5"/>
            <p:cNvSpPr/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1284144" y="4599564"/>
              <a:ext cx="6542686" cy="1491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7.5 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递归程序的正确性证明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/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937752" y="5855008"/>
            <a:ext cx="3732383" cy="584751"/>
            <a:chOff x="989571" y="5778644"/>
            <a:chExt cx="4065333" cy="765717"/>
          </a:xfrm>
        </p:grpSpPr>
        <p:sp>
          <p:nvSpPr>
            <p:cNvPr id="8" name="Freeform 5"/>
            <p:cNvSpPr/>
            <p:nvPr/>
          </p:nvSpPr>
          <p:spPr bwMode="auto">
            <a:xfrm>
              <a:off x="989571" y="582011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F69F1E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547664" y="5778644"/>
              <a:ext cx="3507240" cy="76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7.8 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4" name="KSO_Shape"/>
            <p:cNvSpPr/>
            <p:nvPr/>
          </p:nvSpPr>
          <p:spPr bwMode="auto">
            <a:xfrm>
              <a:off x="1187624" y="5942836"/>
              <a:ext cx="458076" cy="366692"/>
            </a:xfrm>
            <a:custGeom>
              <a:avLst/>
              <a:gdLst>
                <a:gd name="T0" fmla="*/ 1221908 w 2276475"/>
                <a:gd name="T1" fmla="*/ 1328927 h 1936751"/>
                <a:gd name="T2" fmla="*/ 1196654 w 2276475"/>
                <a:gd name="T3" fmla="*/ 1388292 h 1936751"/>
                <a:gd name="T4" fmla="*/ 691864 w 2276475"/>
                <a:gd name="T5" fmla="*/ 1376845 h 1936751"/>
                <a:gd name="T6" fmla="*/ 695585 w 2276475"/>
                <a:gd name="T7" fmla="*/ 1314285 h 1936751"/>
                <a:gd name="T8" fmla="*/ 1104489 w 2276475"/>
                <a:gd name="T9" fmla="*/ 1115137 h 1936751"/>
                <a:gd name="T10" fmla="*/ 1117497 w 2276475"/>
                <a:gd name="T11" fmla="*/ 1168850 h 1936751"/>
                <a:gd name="T12" fmla="*/ 811396 w 2276475"/>
                <a:gd name="T13" fmla="*/ 1188695 h 1936751"/>
                <a:gd name="T14" fmla="*/ 783254 w 2276475"/>
                <a:gd name="T15" fmla="*/ 1141068 h 1936751"/>
                <a:gd name="T16" fmla="*/ 309026 w 2276475"/>
                <a:gd name="T17" fmla="*/ 898551 h 1936751"/>
                <a:gd name="T18" fmla="*/ 798665 w 2276475"/>
                <a:gd name="T19" fmla="*/ 935449 h 1936751"/>
                <a:gd name="T20" fmla="*/ 759855 w 2276475"/>
                <a:gd name="T21" fmla="*/ 989335 h 1936751"/>
                <a:gd name="T22" fmla="*/ 259317 w 2276475"/>
                <a:gd name="T23" fmla="*/ 967303 h 1936751"/>
                <a:gd name="T24" fmla="*/ 277393 w 2276475"/>
                <a:gd name="T25" fmla="*/ 906514 h 1936751"/>
                <a:gd name="T26" fmla="*/ 1086287 w 2276475"/>
                <a:gd name="T27" fmla="*/ 817903 h 1936751"/>
                <a:gd name="T28" fmla="*/ 1028372 w 2276475"/>
                <a:gd name="T29" fmla="*/ 919230 h 1936751"/>
                <a:gd name="T30" fmla="*/ 999280 w 2276475"/>
                <a:gd name="T31" fmla="*/ 917630 h 1936751"/>
                <a:gd name="T32" fmla="*/ 289574 w 2276475"/>
                <a:gd name="T33" fmla="*/ 706099 h 1936751"/>
                <a:gd name="T34" fmla="*/ 590631 w 2276475"/>
                <a:gd name="T35" fmla="*/ 735033 h 1936751"/>
                <a:gd name="T36" fmla="*/ 567535 w 2276475"/>
                <a:gd name="T37" fmla="*/ 784938 h 1936751"/>
                <a:gd name="T38" fmla="*/ 259309 w 2276475"/>
                <a:gd name="T39" fmla="*/ 770073 h 1936751"/>
                <a:gd name="T40" fmla="*/ 267273 w 2276475"/>
                <a:gd name="T41" fmla="*/ 715124 h 1936751"/>
                <a:gd name="T42" fmla="*/ 836933 w 2276475"/>
                <a:gd name="T43" fmla="*/ 505684 h 1936751"/>
                <a:gd name="T44" fmla="*/ 846494 w 2276475"/>
                <a:gd name="T45" fmla="*/ 574170 h 1936751"/>
                <a:gd name="T46" fmla="*/ 268069 w 2276475"/>
                <a:gd name="T47" fmla="*/ 592752 h 1936751"/>
                <a:gd name="T48" fmla="*/ 238855 w 2276475"/>
                <a:gd name="T49" fmla="*/ 530105 h 1936751"/>
                <a:gd name="T50" fmla="*/ 1467818 w 2276475"/>
                <a:gd name="T51" fmla="*/ 344025 h 1936751"/>
                <a:gd name="T52" fmla="*/ 1566759 w 2276475"/>
                <a:gd name="T53" fmla="*/ 428438 h 1936751"/>
                <a:gd name="T54" fmla="*/ 1578461 w 2276475"/>
                <a:gd name="T55" fmla="*/ 479936 h 1936751"/>
                <a:gd name="T56" fmla="*/ 1197862 w 2276475"/>
                <a:gd name="T57" fmla="*/ 846789 h 1936751"/>
                <a:gd name="T58" fmla="*/ 1138817 w 2276475"/>
                <a:gd name="T59" fmla="*/ 842806 h 1936751"/>
                <a:gd name="T60" fmla="*/ 1093869 w 2276475"/>
                <a:gd name="T61" fmla="*/ 799538 h 1936751"/>
                <a:gd name="T62" fmla="*/ 1075782 w 2276475"/>
                <a:gd name="T63" fmla="*/ 737423 h 1936751"/>
                <a:gd name="T64" fmla="*/ 1456382 w 2276475"/>
                <a:gd name="T65" fmla="*/ 344821 h 1936751"/>
                <a:gd name="T66" fmla="*/ 199469 w 2276475"/>
                <a:gd name="T67" fmla="*/ 367345 h 1936751"/>
                <a:gd name="T68" fmla="*/ 114475 w 2276475"/>
                <a:gd name="T69" fmla="*/ 448541 h 1936751"/>
                <a:gd name="T70" fmla="*/ 103321 w 2276475"/>
                <a:gd name="T71" fmla="*/ 1407238 h 1936751"/>
                <a:gd name="T72" fmla="*/ 171315 w 2276475"/>
                <a:gd name="T73" fmla="*/ 1503559 h 1936751"/>
                <a:gd name="T74" fmla="*/ 1382734 w 2276475"/>
                <a:gd name="T75" fmla="*/ 1530890 h 1936751"/>
                <a:gd name="T76" fmla="*/ 1488975 w 2276475"/>
                <a:gd name="T77" fmla="*/ 1477289 h 1936751"/>
                <a:gd name="T78" fmla="*/ 1531737 w 2276475"/>
                <a:gd name="T79" fmla="*/ 1365845 h 1936751"/>
                <a:gd name="T80" fmla="*/ 1605841 w 2276475"/>
                <a:gd name="T81" fmla="*/ 1539381 h 1936751"/>
                <a:gd name="T82" fmla="*/ 1513146 w 2276475"/>
                <a:gd name="T83" fmla="*/ 1611821 h 1936751"/>
                <a:gd name="T84" fmla="*/ 101461 w 2276475"/>
                <a:gd name="T85" fmla="*/ 1605982 h 1936751"/>
                <a:gd name="T86" fmla="*/ 16468 w 2276475"/>
                <a:gd name="T87" fmla="*/ 1525317 h 1936751"/>
                <a:gd name="T88" fmla="*/ 5312 w 2276475"/>
                <a:gd name="T89" fmla="*/ 391226 h 1936751"/>
                <a:gd name="T90" fmla="*/ 73307 w 2276475"/>
                <a:gd name="T91" fmla="*/ 295170 h 1936751"/>
                <a:gd name="T92" fmla="*/ 1746529 w 2276475"/>
                <a:gd name="T93" fmla="*/ 88926 h 1936751"/>
                <a:gd name="T94" fmla="*/ 1805153 w 2276475"/>
                <a:gd name="T95" fmla="*/ 114614 h 1936751"/>
                <a:gd name="T96" fmla="*/ 1838312 w 2276475"/>
                <a:gd name="T97" fmla="*/ 176846 h 1936751"/>
                <a:gd name="T98" fmla="*/ 1821600 w 2276475"/>
                <a:gd name="T99" fmla="*/ 237490 h 1936751"/>
                <a:gd name="T100" fmla="*/ 1620792 w 2276475"/>
                <a:gd name="T101" fmla="*/ 421806 h 1936751"/>
                <a:gd name="T102" fmla="*/ 1543068 w 2276475"/>
                <a:gd name="T103" fmla="*/ 339447 h 1936751"/>
                <a:gd name="T104" fmla="*/ 1506460 w 2276475"/>
                <a:gd name="T105" fmla="*/ 289925 h 1936751"/>
                <a:gd name="T106" fmla="*/ 1716818 w 2276475"/>
                <a:gd name="T107" fmla="*/ 92634 h 1936751"/>
                <a:gd name="T108" fmla="*/ 1893521 w 2276475"/>
                <a:gd name="T109" fmla="*/ 35131 h 1936751"/>
                <a:gd name="T110" fmla="*/ 1889783 w 2276475"/>
                <a:gd name="T111" fmla="*/ 106078 h 1936751"/>
                <a:gd name="T112" fmla="*/ 1844400 w 2276475"/>
                <a:gd name="T113" fmla="*/ 105545 h 1936751"/>
                <a:gd name="T114" fmla="*/ 1793944 w 2276475"/>
                <a:gd name="T115" fmla="*/ 59669 h 1936751"/>
                <a:gd name="T116" fmla="*/ 1847069 w 2276475"/>
                <a:gd name="T117" fmla="*/ 16194 h 1936751"/>
                <a:gd name="T118" fmla="*/ 1697756 w 2276475"/>
                <a:gd name="T119" fmla="*/ 22017 h 1936751"/>
                <a:gd name="T120" fmla="*/ 1364698 w 2276475"/>
                <a:gd name="T121" fmla="*/ 383050 h 1936751"/>
                <a:gd name="T122" fmla="*/ 1317840 w 2276475"/>
                <a:gd name="T123" fmla="*/ 375887 h 1936751"/>
                <a:gd name="T124" fmla="*/ 1320237 w 2276475"/>
                <a:gd name="T125" fmla="*/ 329200 h 193675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76475" h="1936751">
                  <a:moveTo>
                    <a:pt x="872202" y="1555750"/>
                  </a:moveTo>
                  <a:lnTo>
                    <a:pt x="879190" y="1555750"/>
                  </a:lnTo>
                  <a:lnTo>
                    <a:pt x="1397284" y="1555750"/>
                  </a:lnTo>
                  <a:lnTo>
                    <a:pt x="1404272" y="1555750"/>
                  </a:lnTo>
                  <a:lnTo>
                    <a:pt x="1410943" y="1557024"/>
                  </a:lnTo>
                  <a:lnTo>
                    <a:pt x="1417614" y="1557979"/>
                  </a:lnTo>
                  <a:lnTo>
                    <a:pt x="1423649" y="1560208"/>
                  </a:lnTo>
                  <a:lnTo>
                    <a:pt x="1430002" y="1562437"/>
                  </a:lnTo>
                  <a:lnTo>
                    <a:pt x="1435403" y="1565303"/>
                  </a:lnTo>
                  <a:lnTo>
                    <a:pt x="1440485" y="1568168"/>
                  </a:lnTo>
                  <a:lnTo>
                    <a:pt x="1445567" y="1571989"/>
                  </a:lnTo>
                  <a:lnTo>
                    <a:pt x="1450015" y="1576128"/>
                  </a:lnTo>
                  <a:lnTo>
                    <a:pt x="1453509" y="1580268"/>
                  </a:lnTo>
                  <a:lnTo>
                    <a:pt x="1457321" y="1584726"/>
                  </a:lnTo>
                  <a:lnTo>
                    <a:pt x="1460180" y="1589502"/>
                  </a:lnTo>
                  <a:lnTo>
                    <a:pt x="1462403" y="1594915"/>
                  </a:lnTo>
                  <a:lnTo>
                    <a:pt x="1463674" y="1600009"/>
                  </a:lnTo>
                  <a:lnTo>
                    <a:pt x="1464944" y="1605741"/>
                  </a:lnTo>
                  <a:lnTo>
                    <a:pt x="1465262" y="1611472"/>
                  </a:lnTo>
                  <a:lnTo>
                    <a:pt x="1464944" y="1617203"/>
                  </a:lnTo>
                  <a:lnTo>
                    <a:pt x="1463674" y="1622935"/>
                  </a:lnTo>
                  <a:lnTo>
                    <a:pt x="1462403" y="1628029"/>
                  </a:lnTo>
                  <a:lnTo>
                    <a:pt x="1460180" y="1633124"/>
                  </a:lnTo>
                  <a:lnTo>
                    <a:pt x="1457321" y="1638218"/>
                  </a:lnTo>
                  <a:lnTo>
                    <a:pt x="1453509" y="1642358"/>
                  </a:lnTo>
                  <a:lnTo>
                    <a:pt x="1450015" y="1646815"/>
                  </a:lnTo>
                  <a:lnTo>
                    <a:pt x="1445567" y="1650955"/>
                  </a:lnTo>
                  <a:lnTo>
                    <a:pt x="1440485" y="1654457"/>
                  </a:lnTo>
                  <a:lnTo>
                    <a:pt x="1435403" y="1657641"/>
                  </a:lnTo>
                  <a:lnTo>
                    <a:pt x="1430002" y="1660507"/>
                  </a:lnTo>
                  <a:lnTo>
                    <a:pt x="1423649" y="1662736"/>
                  </a:lnTo>
                  <a:lnTo>
                    <a:pt x="1417614" y="1664328"/>
                  </a:lnTo>
                  <a:lnTo>
                    <a:pt x="1410943" y="1665920"/>
                  </a:lnTo>
                  <a:lnTo>
                    <a:pt x="1404272" y="1666875"/>
                  </a:lnTo>
                  <a:lnTo>
                    <a:pt x="1397284" y="1666875"/>
                  </a:lnTo>
                  <a:lnTo>
                    <a:pt x="879190" y="1666875"/>
                  </a:lnTo>
                  <a:lnTo>
                    <a:pt x="872202" y="1666875"/>
                  </a:lnTo>
                  <a:lnTo>
                    <a:pt x="865531" y="1665920"/>
                  </a:lnTo>
                  <a:lnTo>
                    <a:pt x="858860" y="1664328"/>
                  </a:lnTo>
                  <a:lnTo>
                    <a:pt x="852507" y="1662736"/>
                  </a:lnTo>
                  <a:lnTo>
                    <a:pt x="846790" y="1660507"/>
                  </a:lnTo>
                  <a:lnTo>
                    <a:pt x="841389" y="1657641"/>
                  </a:lnTo>
                  <a:lnTo>
                    <a:pt x="835989" y="1654139"/>
                  </a:lnTo>
                  <a:lnTo>
                    <a:pt x="831224" y="1650955"/>
                  </a:lnTo>
                  <a:lnTo>
                    <a:pt x="826777" y="1646815"/>
                  </a:lnTo>
                  <a:lnTo>
                    <a:pt x="822648" y="1642358"/>
                  </a:lnTo>
                  <a:lnTo>
                    <a:pt x="819471" y="1637900"/>
                  </a:lnTo>
                  <a:lnTo>
                    <a:pt x="816612" y="1633124"/>
                  </a:lnTo>
                  <a:lnTo>
                    <a:pt x="814389" y="1628029"/>
                  </a:lnTo>
                  <a:lnTo>
                    <a:pt x="812483" y="1622935"/>
                  </a:lnTo>
                  <a:lnTo>
                    <a:pt x="811530" y="1617203"/>
                  </a:lnTo>
                  <a:lnTo>
                    <a:pt x="811212" y="1611472"/>
                  </a:lnTo>
                  <a:lnTo>
                    <a:pt x="811530" y="1605741"/>
                  </a:lnTo>
                  <a:lnTo>
                    <a:pt x="812483" y="1600009"/>
                  </a:lnTo>
                  <a:lnTo>
                    <a:pt x="814389" y="1594915"/>
                  </a:lnTo>
                  <a:lnTo>
                    <a:pt x="816612" y="1589820"/>
                  </a:lnTo>
                  <a:lnTo>
                    <a:pt x="819471" y="1584726"/>
                  </a:lnTo>
                  <a:lnTo>
                    <a:pt x="822648" y="1580268"/>
                  </a:lnTo>
                  <a:lnTo>
                    <a:pt x="826777" y="1576128"/>
                  </a:lnTo>
                  <a:lnTo>
                    <a:pt x="831224" y="1571989"/>
                  </a:lnTo>
                  <a:lnTo>
                    <a:pt x="835989" y="1568168"/>
                  </a:lnTo>
                  <a:lnTo>
                    <a:pt x="841389" y="1565303"/>
                  </a:lnTo>
                  <a:lnTo>
                    <a:pt x="846790" y="1562437"/>
                  </a:lnTo>
                  <a:lnTo>
                    <a:pt x="852507" y="1560208"/>
                  </a:lnTo>
                  <a:lnTo>
                    <a:pt x="858860" y="1558298"/>
                  </a:lnTo>
                  <a:lnTo>
                    <a:pt x="865531" y="1557024"/>
                  </a:lnTo>
                  <a:lnTo>
                    <a:pt x="872202" y="1555750"/>
                  </a:lnTo>
                  <a:close/>
                  <a:moveTo>
                    <a:pt x="984211" y="1325563"/>
                  </a:moveTo>
                  <a:lnTo>
                    <a:pt x="1292263" y="1325563"/>
                  </a:lnTo>
                  <a:lnTo>
                    <a:pt x="1297339" y="1325880"/>
                  </a:lnTo>
                  <a:lnTo>
                    <a:pt x="1302415" y="1326513"/>
                  </a:lnTo>
                  <a:lnTo>
                    <a:pt x="1307174" y="1327779"/>
                  </a:lnTo>
                  <a:lnTo>
                    <a:pt x="1311615" y="1329361"/>
                  </a:lnTo>
                  <a:lnTo>
                    <a:pt x="1315740" y="1331260"/>
                  </a:lnTo>
                  <a:lnTo>
                    <a:pt x="1319864" y="1333792"/>
                  </a:lnTo>
                  <a:lnTo>
                    <a:pt x="1323671" y="1336640"/>
                  </a:lnTo>
                  <a:lnTo>
                    <a:pt x="1327161" y="1340121"/>
                  </a:lnTo>
                  <a:lnTo>
                    <a:pt x="1330333" y="1343286"/>
                  </a:lnTo>
                  <a:lnTo>
                    <a:pt x="1332871" y="1347400"/>
                  </a:lnTo>
                  <a:lnTo>
                    <a:pt x="1335409" y="1351198"/>
                  </a:lnTo>
                  <a:lnTo>
                    <a:pt x="1337630" y="1355629"/>
                  </a:lnTo>
                  <a:lnTo>
                    <a:pt x="1339216" y="1360059"/>
                  </a:lnTo>
                  <a:lnTo>
                    <a:pt x="1340485" y="1364807"/>
                  </a:lnTo>
                  <a:lnTo>
                    <a:pt x="1341437" y="1369870"/>
                  </a:lnTo>
                  <a:lnTo>
                    <a:pt x="1341437" y="1374934"/>
                  </a:lnTo>
                  <a:lnTo>
                    <a:pt x="1341437" y="1379681"/>
                  </a:lnTo>
                  <a:lnTo>
                    <a:pt x="1340485" y="1384745"/>
                  </a:lnTo>
                  <a:lnTo>
                    <a:pt x="1339216" y="1389492"/>
                  </a:lnTo>
                  <a:lnTo>
                    <a:pt x="1337630" y="1393923"/>
                  </a:lnTo>
                  <a:lnTo>
                    <a:pt x="1335409" y="1398037"/>
                  </a:lnTo>
                  <a:lnTo>
                    <a:pt x="1332871" y="1402151"/>
                  </a:lnTo>
                  <a:lnTo>
                    <a:pt x="1330016" y="1405632"/>
                  </a:lnTo>
                  <a:lnTo>
                    <a:pt x="1327161" y="1409430"/>
                  </a:lnTo>
                  <a:lnTo>
                    <a:pt x="1323671" y="1412595"/>
                  </a:lnTo>
                  <a:lnTo>
                    <a:pt x="1319864" y="1415443"/>
                  </a:lnTo>
                  <a:lnTo>
                    <a:pt x="1315740" y="1417659"/>
                  </a:lnTo>
                  <a:lnTo>
                    <a:pt x="1311615" y="1419874"/>
                  </a:lnTo>
                  <a:lnTo>
                    <a:pt x="1306857" y="1421773"/>
                  </a:lnTo>
                  <a:lnTo>
                    <a:pt x="1302415" y="1422722"/>
                  </a:lnTo>
                  <a:lnTo>
                    <a:pt x="1297339" y="1423672"/>
                  </a:lnTo>
                  <a:lnTo>
                    <a:pt x="1292263" y="1423988"/>
                  </a:lnTo>
                  <a:lnTo>
                    <a:pt x="984211" y="1423988"/>
                  </a:lnTo>
                  <a:lnTo>
                    <a:pt x="979453" y="1423672"/>
                  </a:lnTo>
                  <a:lnTo>
                    <a:pt x="974377" y="1422722"/>
                  </a:lnTo>
                  <a:lnTo>
                    <a:pt x="969618" y="1421773"/>
                  </a:lnTo>
                  <a:lnTo>
                    <a:pt x="965176" y="1419874"/>
                  </a:lnTo>
                  <a:lnTo>
                    <a:pt x="960735" y="1417659"/>
                  </a:lnTo>
                  <a:lnTo>
                    <a:pt x="956928" y="1415443"/>
                  </a:lnTo>
                  <a:lnTo>
                    <a:pt x="952803" y="1412595"/>
                  </a:lnTo>
                  <a:lnTo>
                    <a:pt x="949631" y="1409430"/>
                  </a:lnTo>
                  <a:lnTo>
                    <a:pt x="946141" y="1405632"/>
                  </a:lnTo>
                  <a:lnTo>
                    <a:pt x="943286" y="1402151"/>
                  </a:lnTo>
                  <a:lnTo>
                    <a:pt x="941065" y="1398037"/>
                  </a:lnTo>
                  <a:lnTo>
                    <a:pt x="938844" y="1393923"/>
                  </a:lnTo>
                  <a:lnTo>
                    <a:pt x="937258" y="1389492"/>
                  </a:lnTo>
                  <a:lnTo>
                    <a:pt x="935989" y="1384745"/>
                  </a:lnTo>
                  <a:lnTo>
                    <a:pt x="935355" y="1379681"/>
                  </a:lnTo>
                  <a:lnTo>
                    <a:pt x="935037" y="1374934"/>
                  </a:lnTo>
                  <a:lnTo>
                    <a:pt x="935355" y="1369870"/>
                  </a:lnTo>
                  <a:lnTo>
                    <a:pt x="935989" y="1364807"/>
                  </a:lnTo>
                  <a:lnTo>
                    <a:pt x="937258" y="1360059"/>
                  </a:lnTo>
                  <a:lnTo>
                    <a:pt x="938844" y="1355629"/>
                  </a:lnTo>
                  <a:lnTo>
                    <a:pt x="940748" y="1351198"/>
                  </a:lnTo>
                  <a:lnTo>
                    <a:pt x="943286" y="1347400"/>
                  </a:lnTo>
                  <a:lnTo>
                    <a:pt x="946141" y="1343286"/>
                  </a:lnTo>
                  <a:lnTo>
                    <a:pt x="949631" y="1340121"/>
                  </a:lnTo>
                  <a:lnTo>
                    <a:pt x="952803" y="1336640"/>
                  </a:lnTo>
                  <a:lnTo>
                    <a:pt x="956928" y="1333792"/>
                  </a:lnTo>
                  <a:lnTo>
                    <a:pt x="960735" y="1331260"/>
                  </a:lnTo>
                  <a:lnTo>
                    <a:pt x="965176" y="1329361"/>
                  </a:lnTo>
                  <a:lnTo>
                    <a:pt x="969618" y="1327779"/>
                  </a:lnTo>
                  <a:lnTo>
                    <a:pt x="974377" y="1326513"/>
                  </a:lnTo>
                  <a:lnTo>
                    <a:pt x="979453" y="1325880"/>
                  </a:lnTo>
                  <a:lnTo>
                    <a:pt x="984211" y="1325563"/>
                  </a:lnTo>
                  <a:close/>
                  <a:moveTo>
                    <a:pt x="369286" y="1074738"/>
                  </a:moveTo>
                  <a:lnTo>
                    <a:pt x="887697" y="1074738"/>
                  </a:lnTo>
                  <a:lnTo>
                    <a:pt x="894368" y="1075056"/>
                  </a:lnTo>
                  <a:lnTo>
                    <a:pt x="901356" y="1076008"/>
                  </a:lnTo>
                  <a:lnTo>
                    <a:pt x="908027" y="1077278"/>
                  </a:lnTo>
                  <a:lnTo>
                    <a:pt x="914063" y="1079183"/>
                  </a:lnTo>
                  <a:lnTo>
                    <a:pt x="920098" y="1081406"/>
                  </a:lnTo>
                  <a:lnTo>
                    <a:pt x="925816" y="1084263"/>
                  </a:lnTo>
                  <a:lnTo>
                    <a:pt x="930898" y="1087438"/>
                  </a:lnTo>
                  <a:lnTo>
                    <a:pt x="935663" y="1090931"/>
                  </a:lnTo>
                  <a:lnTo>
                    <a:pt x="940110" y="1094741"/>
                  </a:lnTo>
                  <a:lnTo>
                    <a:pt x="944240" y="1099186"/>
                  </a:lnTo>
                  <a:lnTo>
                    <a:pt x="947416" y="1103948"/>
                  </a:lnTo>
                  <a:lnTo>
                    <a:pt x="950275" y="1108711"/>
                  </a:lnTo>
                  <a:lnTo>
                    <a:pt x="952499" y="1113791"/>
                  </a:lnTo>
                  <a:lnTo>
                    <a:pt x="954405" y="1118871"/>
                  </a:lnTo>
                  <a:lnTo>
                    <a:pt x="955358" y="1124903"/>
                  </a:lnTo>
                  <a:lnTo>
                    <a:pt x="955675" y="1130301"/>
                  </a:lnTo>
                  <a:lnTo>
                    <a:pt x="955358" y="1136016"/>
                  </a:lnTo>
                  <a:lnTo>
                    <a:pt x="954405" y="1141413"/>
                  </a:lnTo>
                  <a:lnTo>
                    <a:pt x="952499" y="1147128"/>
                  </a:lnTo>
                  <a:lnTo>
                    <a:pt x="950275" y="1152208"/>
                  </a:lnTo>
                  <a:lnTo>
                    <a:pt x="947416" y="1156971"/>
                  </a:lnTo>
                  <a:lnTo>
                    <a:pt x="944240" y="1161098"/>
                  </a:lnTo>
                  <a:lnTo>
                    <a:pt x="940110" y="1165543"/>
                  </a:lnTo>
                  <a:lnTo>
                    <a:pt x="935663" y="1169671"/>
                  </a:lnTo>
                  <a:lnTo>
                    <a:pt x="930898" y="1173163"/>
                  </a:lnTo>
                  <a:lnTo>
                    <a:pt x="925816" y="1176656"/>
                  </a:lnTo>
                  <a:lnTo>
                    <a:pt x="920098" y="1179196"/>
                  </a:lnTo>
                  <a:lnTo>
                    <a:pt x="914063" y="1181736"/>
                  </a:lnTo>
                  <a:lnTo>
                    <a:pt x="908027" y="1183323"/>
                  </a:lnTo>
                  <a:lnTo>
                    <a:pt x="901356" y="1184593"/>
                  </a:lnTo>
                  <a:lnTo>
                    <a:pt x="894368" y="1185546"/>
                  </a:lnTo>
                  <a:lnTo>
                    <a:pt x="887697" y="1185863"/>
                  </a:lnTo>
                  <a:lnTo>
                    <a:pt x="369286" y="1185863"/>
                  </a:lnTo>
                  <a:lnTo>
                    <a:pt x="362615" y="1185546"/>
                  </a:lnTo>
                  <a:lnTo>
                    <a:pt x="355944" y="1184593"/>
                  </a:lnTo>
                  <a:lnTo>
                    <a:pt x="349273" y="1183323"/>
                  </a:lnTo>
                  <a:lnTo>
                    <a:pt x="343238" y="1181736"/>
                  </a:lnTo>
                  <a:lnTo>
                    <a:pt x="337203" y="1179196"/>
                  </a:lnTo>
                  <a:lnTo>
                    <a:pt x="331485" y="1176656"/>
                  </a:lnTo>
                  <a:lnTo>
                    <a:pt x="326402" y="1173163"/>
                  </a:lnTo>
                  <a:lnTo>
                    <a:pt x="321637" y="1169671"/>
                  </a:lnTo>
                  <a:lnTo>
                    <a:pt x="317190" y="1165543"/>
                  </a:lnTo>
                  <a:lnTo>
                    <a:pt x="313378" y="1161098"/>
                  </a:lnTo>
                  <a:lnTo>
                    <a:pt x="309884" y="1156971"/>
                  </a:lnTo>
                  <a:lnTo>
                    <a:pt x="307025" y="1152208"/>
                  </a:lnTo>
                  <a:lnTo>
                    <a:pt x="304802" y="1147128"/>
                  </a:lnTo>
                  <a:lnTo>
                    <a:pt x="302896" y="1141413"/>
                  </a:lnTo>
                  <a:lnTo>
                    <a:pt x="301943" y="1136016"/>
                  </a:lnTo>
                  <a:lnTo>
                    <a:pt x="301625" y="1130301"/>
                  </a:lnTo>
                  <a:lnTo>
                    <a:pt x="301943" y="1124903"/>
                  </a:lnTo>
                  <a:lnTo>
                    <a:pt x="302896" y="1119188"/>
                  </a:lnTo>
                  <a:lnTo>
                    <a:pt x="304802" y="1113791"/>
                  </a:lnTo>
                  <a:lnTo>
                    <a:pt x="307025" y="1108711"/>
                  </a:lnTo>
                  <a:lnTo>
                    <a:pt x="309884" y="1103948"/>
                  </a:lnTo>
                  <a:lnTo>
                    <a:pt x="313378" y="1099186"/>
                  </a:lnTo>
                  <a:lnTo>
                    <a:pt x="317190" y="1094741"/>
                  </a:lnTo>
                  <a:lnTo>
                    <a:pt x="321637" y="1091248"/>
                  </a:lnTo>
                  <a:lnTo>
                    <a:pt x="326402" y="1087438"/>
                  </a:lnTo>
                  <a:lnTo>
                    <a:pt x="331485" y="1084263"/>
                  </a:lnTo>
                  <a:lnTo>
                    <a:pt x="337203" y="1081406"/>
                  </a:lnTo>
                  <a:lnTo>
                    <a:pt x="343238" y="1079183"/>
                  </a:lnTo>
                  <a:lnTo>
                    <a:pt x="349273" y="1077278"/>
                  </a:lnTo>
                  <a:lnTo>
                    <a:pt x="355944" y="1076008"/>
                  </a:lnTo>
                  <a:lnTo>
                    <a:pt x="362615" y="1075056"/>
                  </a:lnTo>
                  <a:lnTo>
                    <a:pt x="369286" y="1074738"/>
                  </a:lnTo>
                  <a:close/>
                  <a:moveTo>
                    <a:pt x="1261435" y="965200"/>
                  </a:moveTo>
                  <a:lnTo>
                    <a:pt x="1264624" y="965200"/>
                  </a:lnTo>
                  <a:lnTo>
                    <a:pt x="1267814" y="965200"/>
                  </a:lnTo>
                  <a:lnTo>
                    <a:pt x="1271322" y="965838"/>
                  </a:lnTo>
                  <a:lnTo>
                    <a:pt x="1275149" y="967114"/>
                  </a:lnTo>
                  <a:lnTo>
                    <a:pt x="1278977" y="968390"/>
                  </a:lnTo>
                  <a:lnTo>
                    <a:pt x="1282804" y="969984"/>
                  </a:lnTo>
                  <a:lnTo>
                    <a:pt x="1290777" y="973811"/>
                  </a:lnTo>
                  <a:lnTo>
                    <a:pt x="1298113" y="978277"/>
                  </a:lnTo>
                  <a:lnTo>
                    <a:pt x="1304491" y="982742"/>
                  </a:lnTo>
                  <a:lnTo>
                    <a:pt x="1308637" y="986250"/>
                  </a:lnTo>
                  <a:lnTo>
                    <a:pt x="1312784" y="990715"/>
                  </a:lnTo>
                  <a:lnTo>
                    <a:pt x="1317249" y="997094"/>
                  </a:lnTo>
                  <a:lnTo>
                    <a:pt x="1321395" y="1004429"/>
                  </a:lnTo>
                  <a:lnTo>
                    <a:pt x="1325222" y="1012403"/>
                  </a:lnTo>
                  <a:lnTo>
                    <a:pt x="1326817" y="1016549"/>
                  </a:lnTo>
                  <a:lnTo>
                    <a:pt x="1328092" y="1020057"/>
                  </a:lnTo>
                  <a:lnTo>
                    <a:pt x="1329368" y="1024203"/>
                  </a:lnTo>
                  <a:lnTo>
                    <a:pt x="1330006" y="1027711"/>
                  </a:lnTo>
                  <a:lnTo>
                    <a:pt x="1330325" y="1030901"/>
                  </a:lnTo>
                  <a:lnTo>
                    <a:pt x="1330006" y="1034090"/>
                  </a:lnTo>
                  <a:lnTo>
                    <a:pt x="1329368" y="1036004"/>
                  </a:lnTo>
                  <a:lnTo>
                    <a:pt x="1327774" y="1038236"/>
                  </a:lnTo>
                  <a:lnTo>
                    <a:pt x="1228904" y="1099472"/>
                  </a:lnTo>
                  <a:lnTo>
                    <a:pt x="1226990" y="1101066"/>
                  </a:lnTo>
                  <a:lnTo>
                    <a:pt x="1225396" y="1102342"/>
                  </a:lnTo>
                  <a:lnTo>
                    <a:pt x="1223163" y="1103618"/>
                  </a:lnTo>
                  <a:lnTo>
                    <a:pt x="1220930" y="1104575"/>
                  </a:lnTo>
                  <a:lnTo>
                    <a:pt x="1219017" y="1105213"/>
                  </a:lnTo>
                  <a:lnTo>
                    <a:pt x="1216784" y="1105850"/>
                  </a:lnTo>
                  <a:lnTo>
                    <a:pt x="1212000" y="1106488"/>
                  </a:lnTo>
                  <a:lnTo>
                    <a:pt x="1207854" y="1105850"/>
                  </a:lnTo>
                  <a:lnTo>
                    <a:pt x="1205622" y="1105213"/>
                  </a:lnTo>
                  <a:lnTo>
                    <a:pt x="1203389" y="1104575"/>
                  </a:lnTo>
                  <a:lnTo>
                    <a:pt x="1201475" y="1103618"/>
                  </a:lnTo>
                  <a:lnTo>
                    <a:pt x="1199243" y="1102342"/>
                  </a:lnTo>
                  <a:lnTo>
                    <a:pt x="1197329" y="1101066"/>
                  </a:lnTo>
                  <a:lnTo>
                    <a:pt x="1195735" y="1099472"/>
                  </a:lnTo>
                  <a:lnTo>
                    <a:pt x="1194140" y="1097558"/>
                  </a:lnTo>
                  <a:lnTo>
                    <a:pt x="1192864" y="1095963"/>
                  </a:lnTo>
                  <a:lnTo>
                    <a:pt x="1191588" y="1093731"/>
                  </a:lnTo>
                  <a:lnTo>
                    <a:pt x="1190632" y="1091817"/>
                  </a:lnTo>
                  <a:lnTo>
                    <a:pt x="1189356" y="1087352"/>
                  </a:lnTo>
                  <a:lnTo>
                    <a:pt x="1189037" y="1082887"/>
                  </a:lnTo>
                  <a:lnTo>
                    <a:pt x="1189356" y="1078741"/>
                  </a:lnTo>
                  <a:lnTo>
                    <a:pt x="1190632" y="1074276"/>
                  </a:lnTo>
                  <a:lnTo>
                    <a:pt x="1191588" y="1072043"/>
                  </a:lnTo>
                  <a:lnTo>
                    <a:pt x="1192864" y="1070130"/>
                  </a:lnTo>
                  <a:lnTo>
                    <a:pt x="1194140" y="1068535"/>
                  </a:lnTo>
                  <a:lnTo>
                    <a:pt x="1195735" y="1066621"/>
                  </a:lnTo>
                  <a:lnTo>
                    <a:pt x="1257289" y="967433"/>
                  </a:lnTo>
                  <a:lnTo>
                    <a:pt x="1258884" y="965838"/>
                  </a:lnTo>
                  <a:lnTo>
                    <a:pt x="1261435" y="965200"/>
                  </a:lnTo>
                  <a:close/>
                  <a:moveTo>
                    <a:pt x="346041" y="844550"/>
                  </a:moveTo>
                  <a:lnTo>
                    <a:pt x="350799" y="844550"/>
                  </a:lnTo>
                  <a:lnTo>
                    <a:pt x="658851" y="844550"/>
                  </a:lnTo>
                  <a:lnTo>
                    <a:pt x="663927" y="844550"/>
                  </a:lnTo>
                  <a:lnTo>
                    <a:pt x="669003" y="845185"/>
                  </a:lnTo>
                  <a:lnTo>
                    <a:pt x="673762" y="846773"/>
                  </a:lnTo>
                  <a:lnTo>
                    <a:pt x="678204" y="848043"/>
                  </a:lnTo>
                  <a:lnTo>
                    <a:pt x="682645" y="850265"/>
                  </a:lnTo>
                  <a:lnTo>
                    <a:pt x="686452" y="852805"/>
                  </a:lnTo>
                  <a:lnTo>
                    <a:pt x="690259" y="855345"/>
                  </a:lnTo>
                  <a:lnTo>
                    <a:pt x="693749" y="858838"/>
                  </a:lnTo>
                  <a:lnTo>
                    <a:pt x="697239" y="862330"/>
                  </a:lnTo>
                  <a:lnTo>
                    <a:pt x="699777" y="865823"/>
                  </a:lnTo>
                  <a:lnTo>
                    <a:pt x="702315" y="869950"/>
                  </a:lnTo>
                  <a:lnTo>
                    <a:pt x="704218" y="874395"/>
                  </a:lnTo>
                  <a:lnTo>
                    <a:pt x="705804" y="879158"/>
                  </a:lnTo>
                  <a:lnTo>
                    <a:pt x="707391" y="883920"/>
                  </a:lnTo>
                  <a:lnTo>
                    <a:pt x="708025" y="888683"/>
                  </a:lnTo>
                  <a:lnTo>
                    <a:pt x="708025" y="893763"/>
                  </a:lnTo>
                  <a:lnTo>
                    <a:pt x="708025" y="898843"/>
                  </a:lnTo>
                  <a:lnTo>
                    <a:pt x="707391" y="903605"/>
                  </a:lnTo>
                  <a:lnTo>
                    <a:pt x="705804" y="908368"/>
                  </a:lnTo>
                  <a:lnTo>
                    <a:pt x="704218" y="912495"/>
                  </a:lnTo>
                  <a:lnTo>
                    <a:pt x="702315" y="916940"/>
                  </a:lnTo>
                  <a:lnTo>
                    <a:pt x="699777" y="921068"/>
                  </a:lnTo>
                  <a:lnTo>
                    <a:pt x="697239" y="924878"/>
                  </a:lnTo>
                  <a:lnTo>
                    <a:pt x="693749" y="928370"/>
                  </a:lnTo>
                  <a:lnTo>
                    <a:pt x="690259" y="931545"/>
                  </a:lnTo>
                  <a:lnTo>
                    <a:pt x="686452" y="934403"/>
                  </a:lnTo>
                  <a:lnTo>
                    <a:pt x="682645" y="936943"/>
                  </a:lnTo>
                  <a:lnTo>
                    <a:pt x="678204" y="938848"/>
                  </a:lnTo>
                  <a:lnTo>
                    <a:pt x="673762" y="940753"/>
                  </a:lnTo>
                  <a:lnTo>
                    <a:pt x="669003" y="941705"/>
                  </a:lnTo>
                  <a:lnTo>
                    <a:pt x="663927" y="942658"/>
                  </a:lnTo>
                  <a:lnTo>
                    <a:pt x="658851" y="942975"/>
                  </a:lnTo>
                  <a:lnTo>
                    <a:pt x="350799" y="942975"/>
                  </a:lnTo>
                  <a:lnTo>
                    <a:pt x="346041" y="942658"/>
                  </a:lnTo>
                  <a:lnTo>
                    <a:pt x="340965" y="941705"/>
                  </a:lnTo>
                  <a:lnTo>
                    <a:pt x="336206" y="940753"/>
                  </a:lnTo>
                  <a:lnTo>
                    <a:pt x="331764" y="938848"/>
                  </a:lnTo>
                  <a:lnTo>
                    <a:pt x="327323" y="936943"/>
                  </a:lnTo>
                  <a:lnTo>
                    <a:pt x="323516" y="934403"/>
                  </a:lnTo>
                  <a:lnTo>
                    <a:pt x="319391" y="931545"/>
                  </a:lnTo>
                  <a:lnTo>
                    <a:pt x="316219" y="928370"/>
                  </a:lnTo>
                  <a:lnTo>
                    <a:pt x="312729" y="924878"/>
                  </a:lnTo>
                  <a:lnTo>
                    <a:pt x="309874" y="921068"/>
                  </a:lnTo>
                  <a:lnTo>
                    <a:pt x="307653" y="916940"/>
                  </a:lnTo>
                  <a:lnTo>
                    <a:pt x="305432" y="912495"/>
                  </a:lnTo>
                  <a:lnTo>
                    <a:pt x="303846" y="908368"/>
                  </a:lnTo>
                  <a:lnTo>
                    <a:pt x="302577" y="903605"/>
                  </a:lnTo>
                  <a:lnTo>
                    <a:pt x="301943" y="898843"/>
                  </a:lnTo>
                  <a:lnTo>
                    <a:pt x="301625" y="893763"/>
                  </a:lnTo>
                  <a:lnTo>
                    <a:pt x="301943" y="888683"/>
                  </a:lnTo>
                  <a:lnTo>
                    <a:pt x="302577" y="883920"/>
                  </a:lnTo>
                  <a:lnTo>
                    <a:pt x="303846" y="879158"/>
                  </a:lnTo>
                  <a:lnTo>
                    <a:pt x="305432" y="874395"/>
                  </a:lnTo>
                  <a:lnTo>
                    <a:pt x="307336" y="869950"/>
                  </a:lnTo>
                  <a:lnTo>
                    <a:pt x="309874" y="865823"/>
                  </a:lnTo>
                  <a:lnTo>
                    <a:pt x="312729" y="862330"/>
                  </a:lnTo>
                  <a:lnTo>
                    <a:pt x="316219" y="858838"/>
                  </a:lnTo>
                  <a:lnTo>
                    <a:pt x="319391" y="855345"/>
                  </a:lnTo>
                  <a:lnTo>
                    <a:pt x="323516" y="852805"/>
                  </a:lnTo>
                  <a:lnTo>
                    <a:pt x="327323" y="850265"/>
                  </a:lnTo>
                  <a:lnTo>
                    <a:pt x="331764" y="848043"/>
                  </a:lnTo>
                  <a:lnTo>
                    <a:pt x="336206" y="846773"/>
                  </a:lnTo>
                  <a:lnTo>
                    <a:pt x="340965" y="845185"/>
                  </a:lnTo>
                  <a:lnTo>
                    <a:pt x="346041" y="844550"/>
                  </a:lnTo>
                  <a:close/>
                  <a:moveTo>
                    <a:pt x="344144" y="590550"/>
                  </a:moveTo>
                  <a:lnTo>
                    <a:pt x="960782" y="590550"/>
                  </a:lnTo>
                  <a:lnTo>
                    <a:pt x="966812" y="591185"/>
                  </a:lnTo>
                  <a:lnTo>
                    <a:pt x="973159" y="592138"/>
                  </a:lnTo>
                  <a:lnTo>
                    <a:pt x="978871" y="593725"/>
                  </a:lnTo>
                  <a:lnTo>
                    <a:pt x="984584" y="595630"/>
                  </a:lnTo>
                  <a:lnTo>
                    <a:pt x="990296" y="598488"/>
                  </a:lnTo>
                  <a:lnTo>
                    <a:pt x="995374" y="601345"/>
                  </a:lnTo>
                  <a:lnTo>
                    <a:pt x="1000135" y="604838"/>
                  </a:lnTo>
                  <a:lnTo>
                    <a:pt x="1004260" y="608965"/>
                  </a:lnTo>
                  <a:lnTo>
                    <a:pt x="1008386" y="613410"/>
                  </a:lnTo>
                  <a:lnTo>
                    <a:pt x="1011560" y="617855"/>
                  </a:lnTo>
                  <a:lnTo>
                    <a:pt x="1015051" y="623253"/>
                  </a:lnTo>
                  <a:lnTo>
                    <a:pt x="1017590" y="628650"/>
                  </a:lnTo>
                  <a:lnTo>
                    <a:pt x="1019811" y="634048"/>
                  </a:lnTo>
                  <a:lnTo>
                    <a:pt x="1021081" y="639763"/>
                  </a:lnTo>
                  <a:lnTo>
                    <a:pt x="1021715" y="646113"/>
                  </a:lnTo>
                  <a:lnTo>
                    <a:pt x="1022350" y="652145"/>
                  </a:lnTo>
                  <a:lnTo>
                    <a:pt x="1021715" y="658813"/>
                  </a:lnTo>
                  <a:lnTo>
                    <a:pt x="1021081" y="664528"/>
                  </a:lnTo>
                  <a:lnTo>
                    <a:pt x="1019811" y="670878"/>
                  </a:lnTo>
                  <a:lnTo>
                    <a:pt x="1017590" y="676275"/>
                  </a:lnTo>
                  <a:lnTo>
                    <a:pt x="1015051" y="681673"/>
                  </a:lnTo>
                  <a:lnTo>
                    <a:pt x="1011560" y="686753"/>
                  </a:lnTo>
                  <a:lnTo>
                    <a:pt x="1008386" y="691515"/>
                  </a:lnTo>
                  <a:lnTo>
                    <a:pt x="1004260" y="695960"/>
                  </a:lnTo>
                  <a:lnTo>
                    <a:pt x="1000135" y="700088"/>
                  </a:lnTo>
                  <a:lnTo>
                    <a:pt x="995374" y="703580"/>
                  </a:lnTo>
                  <a:lnTo>
                    <a:pt x="990296" y="706438"/>
                  </a:lnTo>
                  <a:lnTo>
                    <a:pt x="984584" y="708978"/>
                  </a:lnTo>
                  <a:lnTo>
                    <a:pt x="978871" y="711200"/>
                  </a:lnTo>
                  <a:lnTo>
                    <a:pt x="973159" y="712788"/>
                  </a:lnTo>
                  <a:lnTo>
                    <a:pt x="966812" y="713740"/>
                  </a:lnTo>
                  <a:lnTo>
                    <a:pt x="960782" y="714375"/>
                  </a:lnTo>
                  <a:lnTo>
                    <a:pt x="344144" y="714375"/>
                  </a:lnTo>
                  <a:lnTo>
                    <a:pt x="338114" y="713740"/>
                  </a:lnTo>
                  <a:lnTo>
                    <a:pt x="331767" y="712788"/>
                  </a:lnTo>
                  <a:lnTo>
                    <a:pt x="326054" y="711200"/>
                  </a:lnTo>
                  <a:lnTo>
                    <a:pt x="320342" y="708978"/>
                  </a:lnTo>
                  <a:lnTo>
                    <a:pt x="314946" y="706438"/>
                  </a:lnTo>
                  <a:lnTo>
                    <a:pt x="309869" y="703580"/>
                  </a:lnTo>
                  <a:lnTo>
                    <a:pt x="305108" y="700088"/>
                  </a:lnTo>
                  <a:lnTo>
                    <a:pt x="300982" y="695960"/>
                  </a:lnTo>
                  <a:lnTo>
                    <a:pt x="296857" y="691515"/>
                  </a:lnTo>
                  <a:lnTo>
                    <a:pt x="293366" y="686753"/>
                  </a:lnTo>
                  <a:lnTo>
                    <a:pt x="290192" y="681673"/>
                  </a:lnTo>
                  <a:lnTo>
                    <a:pt x="287653" y="676275"/>
                  </a:lnTo>
                  <a:lnTo>
                    <a:pt x="285432" y="670878"/>
                  </a:lnTo>
                  <a:lnTo>
                    <a:pt x="284162" y="664528"/>
                  </a:lnTo>
                  <a:lnTo>
                    <a:pt x="282893" y="658813"/>
                  </a:lnTo>
                  <a:lnTo>
                    <a:pt x="282575" y="652145"/>
                  </a:lnTo>
                  <a:lnTo>
                    <a:pt x="282893" y="646113"/>
                  </a:lnTo>
                  <a:lnTo>
                    <a:pt x="284162" y="639763"/>
                  </a:lnTo>
                  <a:lnTo>
                    <a:pt x="285432" y="634048"/>
                  </a:lnTo>
                  <a:lnTo>
                    <a:pt x="287653" y="628650"/>
                  </a:lnTo>
                  <a:lnTo>
                    <a:pt x="290192" y="623253"/>
                  </a:lnTo>
                  <a:lnTo>
                    <a:pt x="293366" y="617855"/>
                  </a:lnTo>
                  <a:lnTo>
                    <a:pt x="296857" y="613410"/>
                  </a:lnTo>
                  <a:lnTo>
                    <a:pt x="300982" y="608965"/>
                  </a:lnTo>
                  <a:lnTo>
                    <a:pt x="305108" y="604838"/>
                  </a:lnTo>
                  <a:lnTo>
                    <a:pt x="309869" y="601345"/>
                  </a:lnTo>
                  <a:lnTo>
                    <a:pt x="314946" y="598488"/>
                  </a:lnTo>
                  <a:lnTo>
                    <a:pt x="320342" y="595630"/>
                  </a:lnTo>
                  <a:lnTo>
                    <a:pt x="326054" y="593725"/>
                  </a:lnTo>
                  <a:lnTo>
                    <a:pt x="331767" y="592138"/>
                  </a:lnTo>
                  <a:lnTo>
                    <a:pt x="338114" y="591185"/>
                  </a:lnTo>
                  <a:lnTo>
                    <a:pt x="344144" y="590550"/>
                  </a:lnTo>
                  <a:close/>
                  <a:moveTo>
                    <a:pt x="1750865" y="411163"/>
                  </a:moveTo>
                  <a:lnTo>
                    <a:pt x="1754043" y="411481"/>
                  </a:lnTo>
                  <a:lnTo>
                    <a:pt x="1757540" y="411798"/>
                  </a:lnTo>
                  <a:lnTo>
                    <a:pt x="1760718" y="413068"/>
                  </a:lnTo>
                  <a:lnTo>
                    <a:pt x="1764214" y="414021"/>
                  </a:lnTo>
                  <a:lnTo>
                    <a:pt x="1767710" y="414973"/>
                  </a:lnTo>
                  <a:lnTo>
                    <a:pt x="1770889" y="416878"/>
                  </a:lnTo>
                  <a:lnTo>
                    <a:pt x="1777563" y="421006"/>
                  </a:lnTo>
                  <a:lnTo>
                    <a:pt x="1784555" y="425768"/>
                  </a:lnTo>
                  <a:lnTo>
                    <a:pt x="1790912" y="431166"/>
                  </a:lnTo>
                  <a:lnTo>
                    <a:pt x="1797904" y="437198"/>
                  </a:lnTo>
                  <a:lnTo>
                    <a:pt x="1812207" y="451486"/>
                  </a:lnTo>
                  <a:lnTo>
                    <a:pt x="1827145" y="466408"/>
                  </a:lnTo>
                  <a:lnTo>
                    <a:pt x="1836680" y="476251"/>
                  </a:lnTo>
                  <a:lnTo>
                    <a:pt x="1851935" y="491173"/>
                  </a:lnTo>
                  <a:lnTo>
                    <a:pt x="1865920" y="505461"/>
                  </a:lnTo>
                  <a:lnTo>
                    <a:pt x="1872277" y="512446"/>
                  </a:lnTo>
                  <a:lnTo>
                    <a:pt x="1877680" y="519431"/>
                  </a:lnTo>
                  <a:lnTo>
                    <a:pt x="1882447" y="525781"/>
                  </a:lnTo>
                  <a:lnTo>
                    <a:pt x="1886579" y="532766"/>
                  </a:lnTo>
                  <a:lnTo>
                    <a:pt x="1888486" y="536258"/>
                  </a:lnTo>
                  <a:lnTo>
                    <a:pt x="1889439" y="539433"/>
                  </a:lnTo>
                  <a:lnTo>
                    <a:pt x="1891029" y="542608"/>
                  </a:lnTo>
                  <a:lnTo>
                    <a:pt x="1891664" y="546101"/>
                  </a:lnTo>
                  <a:lnTo>
                    <a:pt x="1891982" y="549593"/>
                  </a:lnTo>
                  <a:lnTo>
                    <a:pt x="1892300" y="552768"/>
                  </a:lnTo>
                  <a:lnTo>
                    <a:pt x="1892300" y="556261"/>
                  </a:lnTo>
                  <a:lnTo>
                    <a:pt x="1891664" y="559753"/>
                  </a:lnTo>
                  <a:lnTo>
                    <a:pt x="1891029" y="562928"/>
                  </a:lnTo>
                  <a:lnTo>
                    <a:pt x="1889757" y="566738"/>
                  </a:lnTo>
                  <a:lnTo>
                    <a:pt x="1888486" y="570231"/>
                  </a:lnTo>
                  <a:lnTo>
                    <a:pt x="1886261" y="574041"/>
                  </a:lnTo>
                  <a:lnTo>
                    <a:pt x="1884036" y="577533"/>
                  </a:lnTo>
                  <a:lnTo>
                    <a:pt x="1881176" y="581343"/>
                  </a:lnTo>
                  <a:lnTo>
                    <a:pt x="1877680" y="585153"/>
                  </a:lnTo>
                  <a:lnTo>
                    <a:pt x="1874184" y="588963"/>
                  </a:lnTo>
                  <a:lnTo>
                    <a:pt x="1476895" y="985838"/>
                  </a:lnTo>
                  <a:lnTo>
                    <a:pt x="1472763" y="989966"/>
                  </a:lnTo>
                  <a:lnTo>
                    <a:pt x="1468313" y="993458"/>
                  </a:lnTo>
                  <a:lnTo>
                    <a:pt x="1464182" y="996633"/>
                  </a:lnTo>
                  <a:lnTo>
                    <a:pt x="1459732" y="999808"/>
                  </a:lnTo>
                  <a:lnTo>
                    <a:pt x="1455282" y="1002348"/>
                  </a:lnTo>
                  <a:lnTo>
                    <a:pt x="1450515" y="1004888"/>
                  </a:lnTo>
                  <a:lnTo>
                    <a:pt x="1446065" y="1007111"/>
                  </a:lnTo>
                  <a:lnTo>
                    <a:pt x="1440980" y="1009016"/>
                  </a:lnTo>
                  <a:lnTo>
                    <a:pt x="1436212" y="1010921"/>
                  </a:lnTo>
                  <a:lnTo>
                    <a:pt x="1431445" y="1012826"/>
                  </a:lnTo>
                  <a:lnTo>
                    <a:pt x="1426360" y="1013778"/>
                  </a:lnTo>
                  <a:lnTo>
                    <a:pt x="1421274" y="1015366"/>
                  </a:lnTo>
                  <a:lnTo>
                    <a:pt x="1416507" y="1016001"/>
                  </a:lnTo>
                  <a:lnTo>
                    <a:pt x="1411422" y="1016953"/>
                  </a:lnTo>
                  <a:lnTo>
                    <a:pt x="1406336" y="1017271"/>
                  </a:lnTo>
                  <a:lnTo>
                    <a:pt x="1401569" y="1017588"/>
                  </a:lnTo>
                  <a:lnTo>
                    <a:pt x="1396484" y="1017588"/>
                  </a:lnTo>
                  <a:lnTo>
                    <a:pt x="1391716" y="1017271"/>
                  </a:lnTo>
                  <a:lnTo>
                    <a:pt x="1386949" y="1016953"/>
                  </a:lnTo>
                  <a:lnTo>
                    <a:pt x="1382499" y="1015683"/>
                  </a:lnTo>
                  <a:lnTo>
                    <a:pt x="1377731" y="1015048"/>
                  </a:lnTo>
                  <a:lnTo>
                    <a:pt x="1373282" y="1013461"/>
                  </a:lnTo>
                  <a:lnTo>
                    <a:pt x="1368832" y="1012191"/>
                  </a:lnTo>
                  <a:lnTo>
                    <a:pt x="1364700" y="1010286"/>
                  </a:lnTo>
                  <a:lnTo>
                    <a:pt x="1360886" y="1008063"/>
                  </a:lnTo>
                  <a:lnTo>
                    <a:pt x="1357072" y="1005523"/>
                  </a:lnTo>
                  <a:lnTo>
                    <a:pt x="1353576" y="1002983"/>
                  </a:lnTo>
                  <a:lnTo>
                    <a:pt x="1350080" y="1000126"/>
                  </a:lnTo>
                  <a:lnTo>
                    <a:pt x="1347220" y="996633"/>
                  </a:lnTo>
                  <a:lnTo>
                    <a:pt x="1344359" y="993458"/>
                  </a:lnTo>
                  <a:lnTo>
                    <a:pt x="1341817" y="989331"/>
                  </a:lnTo>
                  <a:lnTo>
                    <a:pt x="1339274" y="985521"/>
                  </a:lnTo>
                  <a:lnTo>
                    <a:pt x="1337367" y="981076"/>
                  </a:lnTo>
                  <a:lnTo>
                    <a:pt x="1335778" y="976313"/>
                  </a:lnTo>
                  <a:lnTo>
                    <a:pt x="1326561" y="967106"/>
                  </a:lnTo>
                  <a:lnTo>
                    <a:pt x="1322111" y="965518"/>
                  </a:lnTo>
                  <a:lnTo>
                    <a:pt x="1317979" y="963296"/>
                  </a:lnTo>
                  <a:lnTo>
                    <a:pt x="1314165" y="961073"/>
                  </a:lnTo>
                  <a:lnTo>
                    <a:pt x="1310351" y="958851"/>
                  </a:lnTo>
                  <a:lnTo>
                    <a:pt x="1307173" y="956311"/>
                  </a:lnTo>
                  <a:lnTo>
                    <a:pt x="1303995" y="953453"/>
                  </a:lnTo>
                  <a:lnTo>
                    <a:pt x="1301134" y="950913"/>
                  </a:lnTo>
                  <a:lnTo>
                    <a:pt x="1298274" y="948056"/>
                  </a:lnTo>
                  <a:lnTo>
                    <a:pt x="1295731" y="944563"/>
                  </a:lnTo>
                  <a:lnTo>
                    <a:pt x="1293824" y="941706"/>
                  </a:lnTo>
                  <a:lnTo>
                    <a:pt x="1291599" y="938531"/>
                  </a:lnTo>
                  <a:lnTo>
                    <a:pt x="1289692" y="935038"/>
                  </a:lnTo>
                  <a:lnTo>
                    <a:pt x="1288103" y="931546"/>
                  </a:lnTo>
                  <a:lnTo>
                    <a:pt x="1286832" y="928371"/>
                  </a:lnTo>
                  <a:lnTo>
                    <a:pt x="1284607" y="921068"/>
                  </a:lnTo>
                  <a:lnTo>
                    <a:pt x="1283336" y="913448"/>
                  </a:lnTo>
                  <a:lnTo>
                    <a:pt x="1282700" y="905511"/>
                  </a:lnTo>
                  <a:lnTo>
                    <a:pt x="1283018" y="897573"/>
                  </a:lnTo>
                  <a:lnTo>
                    <a:pt x="1283971" y="889953"/>
                  </a:lnTo>
                  <a:lnTo>
                    <a:pt x="1285560" y="882016"/>
                  </a:lnTo>
                  <a:lnTo>
                    <a:pt x="1287785" y="874078"/>
                  </a:lnTo>
                  <a:lnTo>
                    <a:pt x="1290646" y="866141"/>
                  </a:lnTo>
                  <a:lnTo>
                    <a:pt x="1294142" y="858521"/>
                  </a:lnTo>
                  <a:lnTo>
                    <a:pt x="1298909" y="849948"/>
                  </a:lnTo>
                  <a:lnTo>
                    <a:pt x="1304313" y="841376"/>
                  </a:lnTo>
                  <a:lnTo>
                    <a:pt x="1310351" y="833756"/>
                  </a:lnTo>
                  <a:lnTo>
                    <a:pt x="1317026" y="826136"/>
                  </a:lnTo>
                  <a:lnTo>
                    <a:pt x="1714315" y="429261"/>
                  </a:lnTo>
                  <a:lnTo>
                    <a:pt x="1718446" y="425768"/>
                  </a:lnTo>
                  <a:lnTo>
                    <a:pt x="1721943" y="422276"/>
                  </a:lnTo>
                  <a:lnTo>
                    <a:pt x="1726074" y="419736"/>
                  </a:lnTo>
                  <a:lnTo>
                    <a:pt x="1729571" y="417196"/>
                  </a:lnTo>
                  <a:lnTo>
                    <a:pt x="1733384" y="415608"/>
                  </a:lnTo>
                  <a:lnTo>
                    <a:pt x="1736881" y="414021"/>
                  </a:lnTo>
                  <a:lnTo>
                    <a:pt x="1740377" y="412433"/>
                  </a:lnTo>
                  <a:lnTo>
                    <a:pt x="1743873" y="411798"/>
                  </a:lnTo>
                  <a:lnTo>
                    <a:pt x="1747051" y="411481"/>
                  </a:lnTo>
                  <a:lnTo>
                    <a:pt x="1750865" y="411163"/>
                  </a:lnTo>
                  <a:close/>
                  <a:moveTo>
                    <a:pt x="198373" y="319088"/>
                  </a:moveTo>
                  <a:lnTo>
                    <a:pt x="1557783" y="319088"/>
                  </a:lnTo>
                  <a:lnTo>
                    <a:pt x="1453042" y="423822"/>
                  </a:lnTo>
                  <a:lnTo>
                    <a:pt x="315492" y="423822"/>
                  </a:lnTo>
                  <a:lnTo>
                    <a:pt x="305336" y="424140"/>
                  </a:lnTo>
                  <a:lnTo>
                    <a:pt x="295179" y="424774"/>
                  </a:lnTo>
                  <a:lnTo>
                    <a:pt x="285340" y="426361"/>
                  </a:lnTo>
                  <a:lnTo>
                    <a:pt x="275500" y="427631"/>
                  </a:lnTo>
                  <a:lnTo>
                    <a:pt x="265979" y="429852"/>
                  </a:lnTo>
                  <a:lnTo>
                    <a:pt x="256457" y="433026"/>
                  </a:lnTo>
                  <a:lnTo>
                    <a:pt x="247570" y="435882"/>
                  </a:lnTo>
                  <a:lnTo>
                    <a:pt x="238365" y="439374"/>
                  </a:lnTo>
                  <a:lnTo>
                    <a:pt x="229478" y="443499"/>
                  </a:lnTo>
                  <a:lnTo>
                    <a:pt x="221226" y="447943"/>
                  </a:lnTo>
                  <a:lnTo>
                    <a:pt x="212973" y="452703"/>
                  </a:lnTo>
                  <a:lnTo>
                    <a:pt x="204721" y="457781"/>
                  </a:lnTo>
                  <a:lnTo>
                    <a:pt x="196786" y="463494"/>
                  </a:lnTo>
                  <a:lnTo>
                    <a:pt x="189486" y="469207"/>
                  </a:lnTo>
                  <a:lnTo>
                    <a:pt x="182186" y="475554"/>
                  </a:lnTo>
                  <a:lnTo>
                    <a:pt x="175203" y="481902"/>
                  </a:lnTo>
                  <a:lnTo>
                    <a:pt x="168855" y="488884"/>
                  </a:lnTo>
                  <a:lnTo>
                    <a:pt x="162507" y="496184"/>
                  </a:lnTo>
                  <a:lnTo>
                    <a:pt x="156794" y="503483"/>
                  </a:lnTo>
                  <a:lnTo>
                    <a:pt x="151398" y="511100"/>
                  </a:lnTo>
                  <a:lnTo>
                    <a:pt x="145685" y="519670"/>
                  </a:lnTo>
                  <a:lnTo>
                    <a:pt x="140924" y="527604"/>
                  </a:lnTo>
                  <a:lnTo>
                    <a:pt x="136798" y="536490"/>
                  </a:lnTo>
                  <a:lnTo>
                    <a:pt x="132672" y="545060"/>
                  </a:lnTo>
                  <a:lnTo>
                    <a:pt x="129498" y="554263"/>
                  </a:lnTo>
                  <a:lnTo>
                    <a:pt x="126007" y="563150"/>
                  </a:lnTo>
                  <a:lnTo>
                    <a:pt x="123468" y="572671"/>
                  </a:lnTo>
                  <a:lnTo>
                    <a:pt x="121246" y="582193"/>
                  </a:lnTo>
                  <a:lnTo>
                    <a:pt x="119659" y="592031"/>
                  </a:lnTo>
                  <a:lnTo>
                    <a:pt x="118072" y="601870"/>
                  </a:lnTo>
                  <a:lnTo>
                    <a:pt x="117437" y="612026"/>
                  </a:lnTo>
                  <a:lnTo>
                    <a:pt x="117437" y="622182"/>
                  </a:lnTo>
                  <a:lnTo>
                    <a:pt x="117437" y="1633658"/>
                  </a:lnTo>
                  <a:lnTo>
                    <a:pt x="117437" y="1643814"/>
                  </a:lnTo>
                  <a:lnTo>
                    <a:pt x="118072" y="1653970"/>
                  </a:lnTo>
                  <a:lnTo>
                    <a:pt x="119659" y="1663808"/>
                  </a:lnTo>
                  <a:lnTo>
                    <a:pt x="121246" y="1673647"/>
                  </a:lnTo>
                  <a:lnTo>
                    <a:pt x="123468" y="1683168"/>
                  </a:lnTo>
                  <a:lnTo>
                    <a:pt x="126007" y="1692689"/>
                  </a:lnTo>
                  <a:lnTo>
                    <a:pt x="129498" y="1701576"/>
                  </a:lnTo>
                  <a:lnTo>
                    <a:pt x="132672" y="1710780"/>
                  </a:lnTo>
                  <a:lnTo>
                    <a:pt x="136798" y="1719666"/>
                  </a:lnTo>
                  <a:lnTo>
                    <a:pt x="140924" y="1728235"/>
                  </a:lnTo>
                  <a:lnTo>
                    <a:pt x="145685" y="1736170"/>
                  </a:lnTo>
                  <a:lnTo>
                    <a:pt x="151398" y="1744739"/>
                  </a:lnTo>
                  <a:lnTo>
                    <a:pt x="156794" y="1752356"/>
                  </a:lnTo>
                  <a:lnTo>
                    <a:pt x="162507" y="1759656"/>
                  </a:lnTo>
                  <a:lnTo>
                    <a:pt x="168855" y="1766955"/>
                  </a:lnTo>
                  <a:lnTo>
                    <a:pt x="175203" y="1773938"/>
                  </a:lnTo>
                  <a:lnTo>
                    <a:pt x="182186" y="1780285"/>
                  </a:lnTo>
                  <a:lnTo>
                    <a:pt x="189486" y="1786633"/>
                  </a:lnTo>
                  <a:lnTo>
                    <a:pt x="196786" y="1792345"/>
                  </a:lnTo>
                  <a:lnTo>
                    <a:pt x="204721" y="1798375"/>
                  </a:lnTo>
                  <a:lnTo>
                    <a:pt x="212973" y="1803453"/>
                  </a:lnTo>
                  <a:lnTo>
                    <a:pt x="221226" y="1808214"/>
                  </a:lnTo>
                  <a:lnTo>
                    <a:pt x="229478" y="1812340"/>
                  </a:lnTo>
                  <a:lnTo>
                    <a:pt x="238365" y="1816466"/>
                  </a:lnTo>
                  <a:lnTo>
                    <a:pt x="247570" y="1819640"/>
                  </a:lnTo>
                  <a:lnTo>
                    <a:pt x="256457" y="1823131"/>
                  </a:lnTo>
                  <a:lnTo>
                    <a:pt x="265979" y="1825670"/>
                  </a:lnTo>
                  <a:lnTo>
                    <a:pt x="275500" y="1827891"/>
                  </a:lnTo>
                  <a:lnTo>
                    <a:pt x="285340" y="1829478"/>
                  </a:lnTo>
                  <a:lnTo>
                    <a:pt x="295179" y="1831065"/>
                  </a:lnTo>
                  <a:lnTo>
                    <a:pt x="305336" y="1831700"/>
                  </a:lnTo>
                  <a:lnTo>
                    <a:pt x="315492" y="1831700"/>
                  </a:lnTo>
                  <a:lnTo>
                    <a:pt x="1632371" y="1831700"/>
                  </a:lnTo>
                  <a:lnTo>
                    <a:pt x="1642527" y="1831700"/>
                  </a:lnTo>
                  <a:lnTo>
                    <a:pt x="1652367" y="1831065"/>
                  </a:lnTo>
                  <a:lnTo>
                    <a:pt x="1662523" y="1829478"/>
                  </a:lnTo>
                  <a:lnTo>
                    <a:pt x="1672045" y="1827891"/>
                  </a:lnTo>
                  <a:lnTo>
                    <a:pt x="1681885" y="1825670"/>
                  </a:lnTo>
                  <a:lnTo>
                    <a:pt x="1691089" y="1823131"/>
                  </a:lnTo>
                  <a:lnTo>
                    <a:pt x="1700611" y="1819640"/>
                  </a:lnTo>
                  <a:lnTo>
                    <a:pt x="1709181" y="1816466"/>
                  </a:lnTo>
                  <a:lnTo>
                    <a:pt x="1718385" y="1812340"/>
                  </a:lnTo>
                  <a:lnTo>
                    <a:pt x="1726637" y="1808214"/>
                  </a:lnTo>
                  <a:lnTo>
                    <a:pt x="1735207" y="1803453"/>
                  </a:lnTo>
                  <a:lnTo>
                    <a:pt x="1743142" y="1798375"/>
                  </a:lnTo>
                  <a:lnTo>
                    <a:pt x="1750760" y="1792345"/>
                  </a:lnTo>
                  <a:lnTo>
                    <a:pt x="1758377" y="1786633"/>
                  </a:lnTo>
                  <a:lnTo>
                    <a:pt x="1765677" y="1780285"/>
                  </a:lnTo>
                  <a:lnTo>
                    <a:pt x="1772660" y="1773938"/>
                  </a:lnTo>
                  <a:lnTo>
                    <a:pt x="1779325" y="1766955"/>
                  </a:lnTo>
                  <a:lnTo>
                    <a:pt x="1785356" y="1759973"/>
                  </a:lnTo>
                  <a:lnTo>
                    <a:pt x="1791069" y="1752356"/>
                  </a:lnTo>
                  <a:lnTo>
                    <a:pt x="1796782" y="1744739"/>
                  </a:lnTo>
                  <a:lnTo>
                    <a:pt x="1801861" y="1736805"/>
                  </a:lnTo>
                  <a:lnTo>
                    <a:pt x="1806621" y="1728235"/>
                  </a:lnTo>
                  <a:lnTo>
                    <a:pt x="1810748" y="1719666"/>
                  </a:lnTo>
                  <a:lnTo>
                    <a:pt x="1814874" y="1710780"/>
                  </a:lnTo>
                  <a:lnTo>
                    <a:pt x="1818683" y="1702211"/>
                  </a:lnTo>
                  <a:lnTo>
                    <a:pt x="1821857" y="1692689"/>
                  </a:lnTo>
                  <a:lnTo>
                    <a:pt x="1824396" y="1683168"/>
                  </a:lnTo>
                  <a:lnTo>
                    <a:pt x="1826617" y="1673647"/>
                  </a:lnTo>
                  <a:lnTo>
                    <a:pt x="1828522" y="1663808"/>
                  </a:lnTo>
                  <a:lnTo>
                    <a:pt x="1829474" y="1653970"/>
                  </a:lnTo>
                  <a:lnTo>
                    <a:pt x="1830109" y="1643814"/>
                  </a:lnTo>
                  <a:lnTo>
                    <a:pt x="1830426" y="1633658"/>
                  </a:lnTo>
                  <a:lnTo>
                    <a:pt x="1830426" y="1113162"/>
                  </a:lnTo>
                  <a:lnTo>
                    <a:pt x="1830426" y="773570"/>
                  </a:lnTo>
                  <a:lnTo>
                    <a:pt x="1947863" y="656458"/>
                  </a:lnTo>
                  <a:lnTo>
                    <a:pt x="1947863" y="1738391"/>
                  </a:lnTo>
                  <a:lnTo>
                    <a:pt x="1947546" y="1748865"/>
                  </a:lnTo>
                  <a:lnTo>
                    <a:pt x="1946911" y="1758704"/>
                  </a:lnTo>
                  <a:lnTo>
                    <a:pt x="1945324" y="1768860"/>
                  </a:lnTo>
                  <a:lnTo>
                    <a:pt x="1943419" y="1778063"/>
                  </a:lnTo>
                  <a:lnTo>
                    <a:pt x="1941198" y="1787902"/>
                  </a:lnTo>
                  <a:lnTo>
                    <a:pt x="1938659" y="1797423"/>
                  </a:lnTo>
                  <a:lnTo>
                    <a:pt x="1935802" y="1806627"/>
                  </a:lnTo>
                  <a:lnTo>
                    <a:pt x="1932311" y="1815831"/>
                  </a:lnTo>
                  <a:lnTo>
                    <a:pt x="1928184" y="1824400"/>
                  </a:lnTo>
                  <a:lnTo>
                    <a:pt x="1923741" y="1832969"/>
                  </a:lnTo>
                  <a:lnTo>
                    <a:pt x="1918980" y="1841221"/>
                  </a:lnTo>
                  <a:lnTo>
                    <a:pt x="1913902" y="1849156"/>
                  </a:lnTo>
                  <a:lnTo>
                    <a:pt x="1908188" y="1856773"/>
                  </a:lnTo>
                  <a:lnTo>
                    <a:pt x="1902475" y="1864707"/>
                  </a:lnTo>
                  <a:lnTo>
                    <a:pt x="1896127" y="1871689"/>
                  </a:lnTo>
                  <a:lnTo>
                    <a:pt x="1889462" y="1878671"/>
                  </a:lnTo>
                  <a:lnTo>
                    <a:pt x="1882797" y="1885336"/>
                  </a:lnTo>
                  <a:lnTo>
                    <a:pt x="1875497" y="1891366"/>
                  </a:lnTo>
                  <a:lnTo>
                    <a:pt x="1868197" y="1897397"/>
                  </a:lnTo>
                  <a:lnTo>
                    <a:pt x="1860579" y="1902792"/>
                  </a:lnTo>
                  <a:lnTo>
                    <a:pt x="1852327" y="1907870"/>
                  </a:lnTo>
                  <a:lnTo>
                    <a:pt x="1844074" y="1912631"/>
                  </a:lnTo>
                  <a:lnTo>
                    <a:pt x="1835187" y="1917074"/>
                  </a:lnTo>
                  <a:lnTo>
                    <a:pt x="1826617" y="1920882"/>
                  </a:lnTo>
                  <a:lnTo>
                    <a:pt x="1817413" y="1924691"/>
                  </a:lnTo>
                  <a:lnTo>
                    <a:pt x="1808209" y="1927865"/>
                  </a:lnTo>
                  <a:lnTo>
                    <a:pt x="1799004" y="1930404"/>
                  </a:lnTo>
                  <a:lnTo>
                    <a:pt x="1789482" y="1932625"/>
                  </a:lnTo>
                  <a:lnTo>
                    <a:pt x="1779643" y="1934530"/>
                  </a:lnTo>
                  <a:lnTo>
                    <a:pt x="1769803" y="1935482"/>
                  </a:lnTo>
                  <a:lnTo>
                    <a:pt x="1759647" y="1936434"/>
                  </a:lnTo>
                  <a:lnTo>
                    <a:pt x="1749173" y="1936751"/>
                  </a:lnTo>
                  <a:lnTo>
                    <a:pt x="198373" y="1936751"/>
                  </a:lnTo>
                  <a:lnTo>
                    <a:pt x="188216" y="1936434"/>
                  </a:lnTo>
                  <a:lnTo>
                    <a:pt x="178377" y="1935482"/>
                  </a:lnTo>
                  <a:lnTo>
                    <a:pt x="168538" y="1934530"/>
                  </a:lnTo>
                  <a:lnTo>
                    <a:pt x="158699" y="1932625"/>
                  </a:lnTo>
                  <a:lnTo>
                    <a:pt x="148859" y="1930404"/>
                  </a:lnTo>
                  <a:lnTo>
                    <a:pt x="139655" y="1927865"/>
                  </a:lnTo>
                  <a:lnTo>
                    <a:pt x="130133" y="1924691"/>
                  </a:lnTo>
                  <a:lnTo>
                    <a:pt x="121246" y="1920882"/>
                  </a:lnTo>
                  <a:lnTo>
                    <a:pt x="112359" y="1917074"/>
                  </a:lnTo>
                  <a:lnTo>
                    <a:pt x="103789" y="1912631"/>
                  </a:lnTo>
                  <a:lnTo>
                    <a:pt x="95537" y="1907870"/>
                  </a:lnTo>
                  <a:lnTo>
                    <a:pt x="87602" y="1902792"/>
                  </a:lnTo>
                  <a:lnTo>
                    <a:pt x="79984" y="1897397"/>
                  </a:lnTo>
                  <a:lnTo>
                    <a:pt x="72049" y="1891366"/>
                  </a:lnTo>
                  <a:lnTo>
                    <a:pt x="65067" y="1885336"/>
                  </a:lnTo>
                  <a:lnTo>
                    <a:pt x="58084" y="1878671"/>
                  </a:lnTo>
                  <a:lnTo>
                    <a:pt x="51418" y="1871689"/>
                  </a:lnTo>
                  <a:lnTo>
                    <a:pt x="45388" y="1864707"/>
                  </a:lnTo>
                  <a:lnTo>
                    <a:pt x="39357" y="1856773"/>
                  </a:lnTo>
                  <a:lnTo>
                    <a:pt x="33962" y="1849156"/>
                  </a:lnTo>
                  <a:lnTo>
                    <a:pt x="28883" y="1841221"/>
                  </a:lnTo>
                  <a:lnTo>
                    <a:pt x="24122" y="1832969"/>
                  </a:lnTo>
                  <a:lnTo>
                    <a:pt x="19679" y="1824400"/>
                  </a:lnTo>
                  <a:lnTo>
                    <a:pt x="15870" y="1815831"/>
                  </a:lnTo>
                  <a:lnTo>
                    <a:pt x="12061" y="1806627"/>
                  </a:lnTo>
                  <a:lnTo>
                    <a:pt x="8887" y="1797423"/>
                  </a:lnTo>
                  <a:lnTo>
                    <a:pt x="6348" y="1787902"/>
                  </a:lnTo>
                  <a:lnTo>
                    <a:pt x="4126" y="1778063"/>
                  </a:lnTo>
                  <a:lnTo>
                    <a:pt x="2222" y="1768860"/>
                  </a:lnTo>
                  <a:lnTo>
                    <a:pt x="1270" y="1758704"/>
                  </a:lnTo>
                  <a:lnTo>
                    <a:pt x="318" y="1748865"/>
                  </a:lnTo>
                  <a:lnTo>
                    <a:pt x="0" y="1738391"/>
                  </a:lnTo>
                  <a:lnTo>
                    <a:pt x="0" y="517448"/>
                  </a:lnTo>
                  <a:lnTo>
                    <a:pt x="318" y="507292"/>
                  </a:lnTo>
                  <a:lnTo>
                    <a:pt x="1270" y="497453"/>
                  </a:lnTo>
                  <a:lnTo>
                    <a:pt x="2222" y="487297"/>
                  </a:lnTo>
                  <a:lnTo>
                    <a:pt x="4126" y="477776"/>
                  </a:lnTo>
                  <a:lnTo>
                    <a:pt x="6348" y="467937"/>
                  </a:lnTo>
                  <a:lnTo>
                    <a:pt x="8887" y="458416"/>
                  </a:lnTo>
                  <a:lnTo>
                    <a:pt x="12061" y="449212"/>
                  </a:lnTo>
                  <a:lnTo>
                    <a:pt x="15870" y="440008"/>
                  </a:lnTo>
                  <a:lnTo>
                    <a:pt x="19679" y="431439"/>
                  </a:lnTo>
                  <a:lnTo>
                    <a:pt x="24122" y="423187"/>
                  </a:lnTo>
                  <a:lnTo>
                    <a:pt x="28883" y="414618"/>
                  </a:lnTo>
                  <a:lnTo>
                    <a:pt x="33962" y="406684"/>
                  </a:lnTo>
                  <a:lnTo>
                    <a:pt x="39357" y="399067"/>
                  </a:lnTo>
                  <a:lnTo>
                    <a:pt x="45388" y="391450"/>
                  </a:lnTo>
                  <a:lnTo>
                    <a:pt x="51418" y="384150"/>
                  </a:lnTo>
                  <a:lnTo>
                    <a:pt x="58084" y="377168"/>
                  </a:lnTo>
                  <a:lnTo>
                    <a:pt x="65067" y="370503"/>
                  </a:lnTo>
                  <a:lnTo>
                    <a:pt x="72049" y="364473"/>
                  </a:lnTo>
                  <a:lnTo>
                    <a:pt x="79984" y="358443"/>
                  </a:lnTo>
                  <a:lnTo>
                    <a:pt x="87602" y="353047"/>
                  </a:lnTo>
                  <a:lnTo>
                    <a:pt x="95537" y="347969"/>
                  </a:lnTo>
                  <a:lnTo>
                    <a:pt x="103789" y="343209"/>
                  </a:lnTo>
                  <a:lnTo>
                    <a:pt x="112359" y="338766"/>
                  </a:lnTo>
                  <a:lnTo>
                    <a:pt x="121246" y="334957"/>
                  </a:lnTo>
                  <a:lnTo>
                    <a:pt x="130133" y="331149"/>
                  </a:lnTo>
                  <a:lnTo>
                    <a:pt x="139655" y="328292"/>
                  </a:lnTo>
                  <a:lnTo>
                    <a:pt x="148859" y="325436"/>
                  </a:lnTo>
                  <a:lnTo>
                    <a:pt x="158699" y="323214"/>
                  </a:lnTo>
                  <a:lnTo>
                    <a:pt x="168538" y="321310"/>
                  </a:lnTo>
                  <a:lnTo>
                    <a:pt x="178377" y="320358"/>
                  </a:lnTo>
                  <a:lnTo>
                    <a:pt x="188216" y="319723"/>
                  </a:lnTo>
                  <a:lnTo>
                    <a:pt x="198373" y="319088"/>
                  </a:lnTo>
                  <a:close/>
                  <a:moveTo>
                    <a:pt x="2076641" y="106363"/>
                  </a:moveTo>
                  <a:lnTo>
                    <a:pt x="2082030" y="106363"/>
                  </a:lnTo>
                  <a:lnTo>
                    <a:pt x="2087102" y="106363"/>
                  </a:lnTo>
                  <a:lnTo>
                    <a:pt x="2092174" y="106679"/>
                  </a:lnTo>
                  <a:lnTo>
                    <a:pt x="2097246" y="107313"/>
                  </a:lnTo>
                  <a:lnTo>
                    <a:pt x="2102318" y="108263"/>
                  </a:lnTo>
                  <a:lnTo>
                    <a:pt x="2107390" y="109213"/>
                  </a:lnTo>
                  <a:lnTo>
                    <a:pt x="2112145" y="110797"/>
                  </a:lnTo>
                  <a:lnTo>
                    <a:pt x="2117217" y="112064"/>
                  </a:lnTo>
                  <a:lnTo>
                    <a:pt x="2121972" y="113965"/>
                  </a:lnTo>
                  <a:lnTo>
                    <a:pt x="2126727" y="116182"/>
                  </a:lnTo>
                  <a:lnTo>
                    <a:pt x="2131482" y="118399"/>
                  </a:lnTo>
                  <a:lnTo>
                    <a:pt x="2136237" y="120933"/>
                  </a:lnTo>
                  <a:lnTo>
                    <a:pt x="2140358" y="123784"/>
                  </a:lnTo>
                  <a:lnTo>
                    <a:pt x="2144796" y="126634"/>
                  </a:lnTo>
                  <a:lnTo>
                    <a:pt x="2148916" y="130119"/>
                  </a:lnTo>
                  <a:lnTo>
                    <a:pt x="2153354" y="133603"/>
                  </a:lnTo>
                  <a:lnTo>
                    <a:pt x="2157158" y="137087"/>
                  </a:lnTo>
                  <a:lnTo>
                    <a:pt x="2166351" y="146589"/>
                  </a:lnTo>
                  <a:lnTo>
                    <a:pt x="2169838" y="150707"/>
                  </a:lnTo>
                  <a:lnTo>
                    <a:pt x="2173642" y="154825"/>
                  </a:lnTo>
                  <a:lnTo>
                    <a:pt x="2176812" y="158626"/>
                  </a:lnTo>
                  <a:lnTo>
                    <a:pt x="2179665" y="163060"/>
                  </a:lnTo>
                  <a:lnTo>
                    <a:pt x="2182835" y="167811"/>
                  </a:lnTo>
                  <a:lnTo>
                    <a:pt x="2185371" y="172246"/>
                  </a:lnTo>
                  <a:lnTo>
                    <a:pt x="2187273" y="176997"/>
                  </a:lnTo>
                  <a:lnTo>
                    <a:pt x="2189492" y="181748"/>
                  </a:lnTo>
                  <a:lnTo>
                    <a:pt x="2191394" y="186183"/>
                  </a:lnTo>
                  <a:lnTo>
                    <a:pt x="2192979" y="191567"/>
                  </a:lnTo>
                  <a:lnTo>
                    <a:pt x="2194247" y="196002"/>
                  </a:lnTo>
                  <a:lnTo>
                    <a:pt x="2195515" y="201387"/>
                  </a:lnTo>
                  <a:lnTo>
                    <a:pt x="2196149" y="206454"/>
                  </a:lnTo>
                  <a:lnTo>
                    <a:pt x="2196783" y="211522"/>
                  </a:lnTo>
                  <a:lnTo>
                    <a:pt x="2197100" y="216590"/>
                  </a:lnTo>
                  <a:lnTo>
                    <a:pt x="2197100" y="221658"/>
                  </a:lnTo>
                  <a:lnTo>
                    <a:pt x="2197100" y="226726"/>
                  </a:lnTo>
                  <a:lnTo>
                    <a:pt x="2196783" y="231794"/>
                  </a:lnTo>
                  <a:lnTo>
                    <a:pt x="2196149" y="236862"/>
                  </a:lnTo>
                  <a:lnTo>
                    <a:pt x="2195515" y="241613"/>
                  </a:lnTo>
                  <a:lnTo>
                    <a:pt x="2194247" y="246681"/>
                  </a:lnTo>
                  <a:lnTo>
                    <a:pt x="2192979" y="251749"/>
                  </a:lnTo>
                  <a:lnTo>
                    <a:pt x="2191394" y="256500"/>
                  </a:lnTo>
                  <a:lnTo>
                    <a:pt x="2189492" y="261251"/>
                  </a:lnTo>
                  <a:lnTo>
                    <a:pt x="2187273" y="266319"/>
                  </a:lnTo>
                  <a:lnTo>
                    <a:pt x="2185371" y="270754"/>
                  </a:lnTo>
                  <a:lnTo>
                    <a:pt x="2182835" y="275505"/>
                  </a:lnTo>
                  <a:lnTo>
                    <a:pt x="2179665" y="279623"/>
                  </a:lnTo>
                  <a:lnTo>
                    <a:pt x="2176812" y="284057"/>
                  </a:lnTo>
                  <a:lnTo>
                    <a:pt x="2173642" y="288492"/>
                  </a:lnTo>
                  <a:lnTo>
                    <a:pt x="2169838" y="292609"/>
                  </a:lnTo>
                  <a:lnTo>
                    <a:pt x="2166351" y="296410"/>
                  </a:lnTo>
                  <a:lnTo>
                    <a:pt x="1970764" y="491843"/>
                  </a:lnTo>
                  <a:lnTo>
                    <a:pt x="1967277" y="495010"/>
                  </a:lnTo>
                  <a:lnTo>
                    <a:pt x="1963473" y="498178"/>
                  </a:lnTo>
                  <a:lnTo>
                    <a:pt x="1959986" y="500712"/>
                  </a:lnTo>
                  <a:lnTo>
                    <a:pt x="1956816" y="502612"/>
                  </a:lnTo>
                  <a:lnTo>
                    <a:pt x="1953329" y="504513"/>
                  </a:lnTo>
                  <a:lnTo>
                    <a:pt x="1950476" y="505463"/>
                  </a:lnTo>
                  <a:lnTo>
                    <a:pt x="1947623" y="505780"/>
                  </a:lnTo>
                  <a:lnTo>
                    <a:pt x="1944771" y="506413"/>
                  </a:lnTo>
                  <a:lnTo>
                    <a:pt x="1941918" y="505780"/>
                  </a:lnTo>
                  <a:lnTo>
                    <a:pt x="1939382" y="505463"/>
                  </a:lnTo>
                  <a:lnTo>
                    <a:pt x="1936846" y="504513"/>
                  </a:lnTo>
                  <a:lnTo>
                    <a:pt x="1933993" y="502929"/>
                  </a:lnTo>
                  <a:lnTo>
                    <a:pt x="1931457" y="501662"/>
                  </a:lnTo>
                  <a:lnTo>
                    <a:pt x="1928921" y="499445"/>
                  </a:lnTo>
                  <a:lnTo>
                    <a:pt x="1924166" y="494694"/>
                  </a:lnTo>
                  <a:lnTo>
                    <a:pt x="1919094" y="489309"/>
                  </a:lnTo>
                  <a:lnTo>
                    <a:pt x="1914022" y="482657"/>
                  </a:lnTo>
                  <a:lnTo>
                    <a:pt x="1903561" y="467770"/>
                  </a:lnTo>
                  <a:lnTo>
                    <a:pt x="1897855" y="459852"/>
                  </a:lnTo>
                  <a:lnTo>
                    <a:pt x="1891515" y="451616"/>
                  </a:lnTo>
                  <a:lnTo>
                    <a:pt x="1884541" y="443698"/>
                  </a:lnTo>
                  <a:lnTo>
                    <a:pt x="1877250" y="435779"/>
                  </a:lnTo>
                  <a:lnTo>
                    <a:pt x="1868057" y="426277"/>
                  </a:lnTo>
                  <a:lnTo>
                    <a:pt x="1859815" y="418991"/>
                  </a:lnTo>
                  <a:lnTo>
                    <a:pt x="1851890" y="412023"/>
                  </a:lnTo>
                  <a:lnTo>
                    <a:pt x="1843966" y="406005"/>
                  </a:lnTo>
                  <a:lnTo>
                    <a:pt x="1836041" y="399987"/>
                  </a:lnTo>
                  <a:lnTo>
                    <a:pt x="1820825" y="389217"/>
                  </a:lnTo>
                  <a:lnTo>
                    <a:pt x="1814485" y="384466"/>
                  </a:lnTo>
                  <a:lnTo>
                    <a:pt x="1808462" y="379398"/>
                  </a:lnTo>
                  <a:lnTo>
                    <a:pt x="1804024" y="374647"/>
                  </a:lnTo>
                  <a:lnTo>
                    <a:pt x="1802122" y="372113"/>
                  </a:lnTo>
                  <a:lnTo>
                    <a:pt x="1800220" y="369579"/>
                  </a:lnTo>
                  <a:lnTo>
                    <a:pt x="1798635" y="367045"/>
                  </a:lnTo>
                  <a:lnTo>
                    <a:pt x="1798001" y="364511"/>
                  </a:lnTo>
                  <a:lnTo>
                    <a:pt x="1797367" y="361660"/>
                  </a:lnTo>
                  <a:lnTo>
                    <a:pt x="1797050" y="359126"/>
                  </a:lnTo>
                  <a:lnTo>
                    <a:pt x="1797367" y="355959"/>
                  </a:lnTo>
                  <a:lnTo>
                    <a:pt x="1797684" y="353108"/>
                  </a:lnTo>
                  <a:lnTo>
                    <a:pt x="1798635" y="349941"/>
                  </a:lnTo>
                  <a:lnTo>
                    <a:pt x="1800220" y="346773"/>
                  </a:lnTo>
                  <a:lnTo>
                    <a:pt x="1802439" y="343289"/>
                  </a:lnTo>
                  <a:lnTo>
                    <a:pt x="1804975" y="340122"/>
                  </a:lnTo>
                  <a:lnTo>
                    <a:pt x="1807828" y="336637"/>
                  </a:lnTo>
                  <a:lnTo>
                    <a:pt x="1811632" y="332520"/>
                  </a:lnTo>
                  <a:lnTo>
                    <a:pt x="2006902" y="137087"/>
                  </a:lnTo>
                  <a:lnTo>
                    <a:pt x="2011023" y="133603"/>
                  </a:lnTo>
                  <a:lnTo>
                    <a:pt x="2014827" y="130119"/>
                  </a:lnTo>
                  <a:lnTo>
                    <a:pt x="2019265" y="126634"/>
                  </a:lnTo>
                  <a:lnTo>
                    <a:pt x="2023703" y="123784"/>
                  </a:lnTo>
                  <a:lnTo>
                    <a:pt x="2028141" y="120933"/>
                  </a:lnTo>
                  <a:lnTo>
                    <a:pt x="2032896" y="118399"/>
                  </a:lnTo>
                  <a:lnTo>
                    <a:pt x="2037017" y="116182"/>
                  </a:lnTo>
                  <a:lnTo>
                    <a:pt x="2041772" y="113965"/>
                  </a:lnTo>
                  <a:lnTo>
                    <a:pt x="2046843" y="112064"/>
                  </a:lnTo>
                  <a:lnTo>
                    <a:pt x="2051598" y="110797"/>
                  </a:lnTo>
                  <a:lnTo>
                    <a:pt x="2056670" y="109213"/>
                  </a:lnTo>
                  <a:lnTo>
                    <a:pt x="2061425" y="108263"/>
                  </a:lnTo>
                  <a:lnTo>
                    <a:pt x="2066497" y="107313"/>
                  </a:lnTo>
                  <a:lnTo>
                    <a:pt x="2071569" y="106679"/>
                  </a:lnTo>
                  <a:lnTo>
                    <a:pt x="2076641" y="106363"/>
                  </a:lnTo>
                  <a:close/>
                  <a:moveTo>
                    <a:pt x="2213628" y="19050"/>
                  </a:moveTo>
                  <a:lnTo>
                    <a:pt x="2219371" y="19369"/>
                  </a:lnTo>
                  <a:lnTo>
                    <a:pt x="2225751" y="20007"/>
                  </a:lnTo>
                  <a:lnTo>
                    <a:pt x="2231493" y="21602"/>
                  </a:lnTo>
                  <a:lnTo>
                    <a:pt x="2237236" y="23516"/>
                  </a:lnTo>
                  <a:lnTo>
                    <a:pt x="2242978" y="26387"/>
                  </a:lnTo>
                  <a:lnTo>
                    <a:pt x="2248401" y="29258"/>
                  </a:lnTo>
                  <a:lnTo>
                    <a:pt x="2253506" y="33087"/>
                  </a:lnTo>
                  <a:lnTo>
                    <a:pt x="2258291" y="37234"/>
                  </a:lnTo>
                  <a:lnTo>
                    <a:pt x="2262757" y="42019"/>
                  </a:lnTo>
                  <a:lnTo>
                    <a:pt x="2266266" y="47123"/>
                  </a:lnTo>
                  <a:lnTo>
                    <a:pt x="2269457" y="52547"/>
                  </a:lnTo>
                  <a:lnTo>
                    <a:pt x="2272009" y="58608"/>
                  </a:lnTo>
                  <a:lnTo>
                    <a:pt x="2273923" y="64350"/>
                  </a:lnTo>
                  <a:lnTo>
                    <a:pt x="2275518" y="70412"/>
                  </a:lnTo>
                  <a:lnTo>
                    <a:pt x="2276475" y="76154"/>
                  </a:lnTo>
                  <a:lnTo>
                    <a:pt x="2276475" y="82216"/>
                  </a:lnTo>
                  <a:lnTo>
                    <a:pt x="2276475" y="88277"/>
                  </a:lnTo>
                  <a:lnTo>
                    <a:pt x="2275518" y="94338"/>
                  </a:lnTo>
                  <a:lnTo>
                    <a:pt x="2273923" y="100400"/>
                  </a:lnTo>
                  <a:lnTo>
                    <a:pt x="2272009" y="106142"/>
                  </a:lnTo>
                  <a:lnTo>
                    <a:pt x="2269457" y="111565"/>
                  </a:lnTo>
                  <a:lnTo>
                    <a:pt x="2266266" y="117308"/>
                  </a:lnTo>
                  <a:lnTo>
                    <a:pt x="2262757" y="122412"/>
                  </a:lnTo>
                  <a:lnTo>
                    <a:pt x="2258291" y="126878"/>
                  </a:lnTo>
                  <a:lnTo>
                    <a:pt x="2241064" y="144105"/>
                  </a:lnTo>
                  <a:lnTo>
                    <a:pt x="2236598" y="148253"/>
                  </a:lnTo>
                  <a:lnTo>
                    <a:pt x="2232769" y="150805"/>
                  </a:lnTo>
                  <a:lnTo>
                    <a:pt x="2230855" y="151443"/>
                  </a:lnTo>
                  <a:lnTo>
                    <a:pt x="2228941" y="152400"/>
                  </a:lnTo>
                  <a:lnTo>
                    <a:pt x="2227346" y="152400"/>
                  </a:lnTo>
                  <a:lnTo>
                    <a:pt x="2225751" y="152400"/>
                  </a:lnTo>
                  <a:lnTo>
                    <a:pt x="2224156" y="152081"/>
                  </a:lnTo>
                  <a:lnTo>
                    <a:pt x="2222880" y="151443"/>
                  </a:lnTo>
                  <a:lnTo>
                    <a:pt x="2220009" y="149848"/>
                  </a:lnTo>
                  <a:lnTo>
                    <a:pt x="2217456" y="147295"/>
                  </a:lnTo>
                  <a:lnTo>
                    <a:pt x="2214904" y="143786"/>
                  </a:lnTo>
                  <a:lnTo>
                    <a:pt x="2212352" y="140277"/>
                  </a:lnTo>
                  <a:lnTo>
                    <a:pt x="2209800" y="135811"/>
                  </a:lnTo>
                  <a:lnTo>
                    <a:pt x="2204058" y="126240"/>
                  </a:lnTo>
                  <a:lnTo>
                    <a:pt x="2201186" y="121455"/>
                  </a:lnTo>
                  <a:lnTo>
                    <a:pt x="2197358" y="116351"/>
                  </a:lnTo>
                  <a:lnTo>
                    <a:pt x="2193530" y="111246"/>
                  </a:lnTo>
                  <a:lnTo>
                    <a:pt x="2189064" y="106461"/>
                  </a:lnTo>
                  <a:lnTo>
                    <a:pt x="2184278" y="101995"/>
                  </a:lnTo>
                  <a:lnTo>
                    <a:pt x="2179493" y="98167"/>
                  </a:lnTo>
                  <a:lnTo>
                    <a:pt x="2174389" y="94657"/>
                  </a:lnTo>
                  <a:lnTo>
                    <a:pt x="2169285" y="91467"/>
                  </a:lnTo>
                  <a:lnTo>
                    <a:pt x="2159714" y="85725"/>
                  </a:lnTo>
                  <a:lnTo>
                    <a:pt x="2155248" y="83173"/>
                  </a:lnTo>
                  <a:lnTo>
                    <a:pt x="2151739" y="80620"/>
                  </a:lnTo>
                  <a:lnTo>
                    <a:pt x="2148229" y="78068"/>
                  </a:lnTo>
                  <a:lnTo>
                    <a:pt x="2145677" y="75516"/>
                  </a:lnTo>
                  <a:lnTo>
                    <a:pt x="2144082" y="72964"/>
                  </a:lnTo>
                  <a:lnTo>
                    <a:pt x="2143763" y="71369"/>
                  </a:lnTo>
                  <a:lnTo>
                    <a:pt x="2143125" y="69774"/>
                  </a:lnTo>
                  <a:lnTo>
                    <a:pt x="2143125" y="68179"/>
                  </a:lnTo>
                  <a:lnTo>
                    <a:pt x="2143763" y="66584"/>
                  </a:lnTo>
                  <a:lnTo>
                    <a:pt x="2144082" y="64669"/>
                  </a:lnTo>
                  <a:lnTo>
                    <a:pt x="2144720" y="63074"/>
                  </a:lnTo>
                  <a:lnTo>
                    <a:pt x="2147591" y="59246"/>
                  </a:lnTo>
                  <a:lnTo>
                    <a:pt x="2151419" y="54780"/>
                  </a:lnTo>
                  <a:lnTo>
                    <a:pt x="2168647" y="37234"/>
                  </a:lnTo>
                  <a:lnTo>
                    <a:pt x="2173751" y="33087"/>
                  </a:lnTo>
                  <a:lnTo>
                    <a:pt x="2178855" y="29258"/>
                  </a:lnTo>
                  <a:lnTo>
                    <a:pt x="2183959" y="26387"/>
                  </a:lnTo>
                  <a:lnTo>
                    <a:pt x="2189702" y="23516"/>
                  </a:lnTo>
                  <a:lnTo>
                    <a:pt x="2195125" y="21602"/>
                  </a:lnTo>
                  <a:lnTo>
                    <a:pt x="2201506" y="20007"/>
                  </a:lnTo>
                  <a:lnTo>
                    <a:pt x="2207248" y="19369"/>
                  </a:lnTo>
                  <a:lnTo>
                    <a:pt x="2213628" y="19050"/>
                  </a:lnTo>
                  <a:close/>
                  <a:moveTo>
                    <a:pt x="1985550" y="0"/>
                  </a:moveTo>
                  <a:lnTo>
                    <a:pt x="1989686" y="0"/>
                  </a:lnTo>
                  <a:lnTo>
                    <a:pt x="1993822" y="0"/>
                  </a:lnTo>
                  <a:lnTo>
                    <a:pt x="1997640" y="634"/>
                  </a:lnTo>
                  <a:lnTo>
                    <a:pt x="2001776" y="1903"/>
                  </a:lnTo>
                  <a:lnTo>
                    <a:pt x="2005594" y="2855"/>
                  </a:lnTo>
                  <a:lnTo>
                    <a:pt x="2009411" y="4759"/>
                  </a:lnTo>
                  <a:lnTo>
                    <a:pt x="2012911" y="6980"/>
                  </a:lnTo>
                  <a:lnTo>
                    <a:pt x="2016411" y="9518"/>
                  </a:lnTo>
                  <a:lnTo>
                    <a:pt x="2019592" y="12374"/>
                  </a:lnTo>
                  <a:lnTo>
                    <a:pt x="2022456" y="15229"/>
                  </a:lnTo>
                  <a:lnTo>
                    <a:pt x="2025001" y="19037"/>
                  </a:lnTo>
                  <a:lnTo>
                    <a:pt x="2026910" y="22210"/>
                  </a:lnTo>
                  <a:lnTo>
                    <a:pt x="2028819" y="26334"/>
                  </a:lnTo>
                  <a:lnTo>
                    <a:pt x="2030091" y="29824"/>
                  </a:lnTo>
                  <a:lnTo>
                    <a:pt x="2031364" y="33949"/>
                  </a:lnTo>
                  <a:lnTo>
                    <a:pt x="2031682" y="37757"/>
                  </a:lnTo>
                  <a:lnTo>
                    <a:pt x="2032000" y="41881"/>
                  </a:lnTo>
                  <a:lnTo>
                    <a:pt x="2031682" y="46006"/>
                  </a:lnTo>
                  <a:lnTo>
                    <a:pt x="2031046" y="49813"/>
                  </a:lnTo>
                  <a:lnTo>
                    <a:pt x="2030091" y="53938"/>
                  </a:lnTo>
                  <a:lnTo>
                    <a:pt x="2028819" y="57745"/>
                  </a:lnTo>
                  <a:lnTo>
                    <a:pt x="2026910" y="61553"/>
                  </a:lnTo>
                  <a:lnTo>
                    <a:pt x="2025001" y="65043"/>
                  </a:lnTo>
                  <a:lnTo>
                    <a:pt x="2022456" y="68533"/>
                  </a:lnTo>
                  <a:lnTo>
                    <a:pt x="2019592" y="71706"/>
                  </a:lnTo>
                  <a:lnTo>
                    <a:pt x="1637177" y="453081"/>
                  </a:lnTo>
                  <a:lnTo>
                    <a:pt x="1633995" y="455937"/>
                  </a:lnTo>
                  <a:lnTo>
                    <a:pt x="1630814" y="458158"/>
                  </a:lnTo>
                  <a:lnTo>
                    <a:pt x="1626996" y="460379"/>
                  </a:lnTo>
                  <a:lnTo>
                    <a:pt x="1623496" y="462283"/>
                  </a:lnTo>
                  <a:lnTo>
                    <a:pt x="1619360" y="463552"/>
                  </a:lnTo>
                  <a:lnTo>
                    <a:pt x="1615224" y="464186"/>
                  </a:lnTo>
                  <a:lnTo>
                    <a:pt x="1611407" y="465138"/>
                  </a:lnTo>
                  <a:lnTo>
                    <a:pt x="1607271" y="465138"/>
                  </a:lnTo>
                  <a:lnTo>
                    <a:pt x="1603135" y="465138"/>
                  </a:lnTo>
                  <a:lnTo>
                    <a:pt x="1599317" y="464186"/>
                  </a:lnTo>
                  <a:lnTo>
                    <a:pt x="1595181" y="463552"/>
                  </a:lnTo>
                  <a:lnTo>
                    <a:pt x="1591681" y="462283"/>
                  </a:lnTo>
                  <a:lnTo>
                    <a:pt x="1587864" y="460379"/>
                  </a:lnTo>
                  <a:lnTo>
                    <a:pt x="1584364" y="458158"/>
                  </a:lnTo>
                  <a:lnTo>
                    <a:pt x="1580864" y="455937"/>
                  </a:lnTo>
                  <a:lnTo>
                    <a:pt x="1577683" y="453081"/>
                  </a:lnTo>
                  <a:lnTo>
                    <a:pt x="1574819" y="449591"/>
                  </a:lnTo>
                  <a:lnTo>
                    <a:pt x="1572274" y="446418"/>
                  </a:lnTo>
                  <a:lnTo>
                    <a:pt x="1570047" y="442928"/>
                  </a:lnTo>
                  <a:lnTo>
                    <a:pt x="1568138" y="439121"/>
                  </a:lnTo>
                  <a:lnTo>
                    <a:pt x="1567184" y="435314"/>
                  </a:lnTo>
                  <a:lnTo>
                    <a:pt x="1565911" y="431189"/>
                  </a:lnTo>
                  <a:lnTo>
                    <a:pt x="1565275" y="427381"/>
                  </a:lnTo>
                  <a:lnTo>
                    <a:pt x="1565275" y="423257"/>
                  </a:lnTo>
                  <a:lnTo>
                    <a:pt x="1565275" y="419132"/>
                  </a:lnTo>
                  <a:lnTo>
                    <a:pt x="1565911" y="415007"/>
                  </a:lnTo>
                  <a:lnTo>
                    <a:pt x="1567184" y="411517"/>
                  </a:lnTo>
                  <a:lnTo>
                    <a:pt x="1568138" y="407393"/>
                  </a:lnTo>
                  <a:lnTo>
                    <a:pt x="1570047" y="403902"/>
                  </a:lnTo>
                  <a:lnTo>
                    <a:pt x="1572274" y="400095"/>
                  </a:lnTo>
                  <a:lnTo>
                    <a:pt x="1574819" y="396922"/>
                  </a:lnTo>
                  <a:lnTo>
                    <a:pt x="1577683" y="393749"/>
                  </a:lnTo>
                  <a:lnTo>
                    <a:pt x="1960098" y="12374"/>
                  </a:lnTo>
                  <a:lnTo>
                    <a:pt x="1962962" y="9518"/>
                  </a:lnTo>
                  <a:lnTo>
                    <a:pt x="1966779" y="6980"/>
                  </a:lnTo>
                  <a:lnTo>
                    <a:pt x="1970279" y="4759"/>
                  </a:lnTo>
                  <a:lnTo>
                    <a:pt x="1974097" y="2855"/>
                  </a:lnTo>
                  <a:lnTo>
                    <a:pt x="1977596" y="1903"/>
                  </a:lnTo>
                  <a:lnTo>
                    <a:pt x="1981732" y="634"/>
                  </a:lnTo>
                  <a:lnTo>
                    <a:pt x="19855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sz="3600" b="1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-155053" y="1692121"/>
            <a:ext cx="6743277" cy="584751"/>
            <a:chOff x="-211511" y="1866348"/>
            <a:chExt cx="7344816" cy="765718"/>
          </a:xfrm>
        </p:grpSpPr>
        <p:grpSp>
          <p:nvGrpSpPr>
            <p:cNvPr id="37" name="组合 36"/>
            <p:cNvGrpSpPr/>
            <p:nvPr/>
          </p:nvGrpSpPr>
          <p:grpSpPr>
            <a:xfrm>
              <a:off x="-211511" y="1866348"/>
              <a:ext cx="7344816" cy="765718"/>
              <a:chOff x="-252536" y="1326432"/>
              <a:chExt cx="7344816" cy="765718"/>
            </a:xfrm>
          </p:grpSpPr>
          <p:sp>
            <p:nvSpPr>
              <p:cNvPr id="38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7657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9825" y="2023053"/>
              <a:ext cx="495511" cy="423803"/>
            </a:xfrm>
            <a:prstGeom prst="rect">
              <a:avLst/>
            </a:prstGeom>
          </p:spPr>
        </p:pic>
      </p:grpSp>
      <p:grpSp>
        <p:nvGrpSpPr>
          <p:cNvPr id="50" name="组合 49"/>
          <p:cNvGrpSpPr/>
          <p:nvPr/>
        </p:nvGrpSpPr>
        <p:grpSpPr>
          <a:xfrm>
            <a:off x="957216" y="4500433"/>
            <a:ext cx="7503215" cy="584751"/>
            <a:chOff x="999690" y="5026748"/>
            <a:chExt cx="8172544" cy="765717"/>
          </a:xfrm>
        </p:grpSpPr>
        <p:sp>
          <p:nvSpPr>
            <p:cNvPr id="31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1834468" y="5026748"/>
              <a:ext cx="7337766" cy="765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 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48" name="图片 4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/>
        </p:nvGrpSpPr>
        <p:grpSpPr>
          <a:xfrm>
            <a:off x="628884" y="1003421"/>
            <a:ext cx="3884618" cy="584751"/>
            <a:chOff x="611560" y="1326432"/>
            <a:chExt cx="4231148" cy="765718"/>
          </a:xfrm>
        </p:grpSpPr>
        <p:sp>
          <p:nvSpPr>
            <p:cNvPr id="42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7657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7.1 </a:t>
              </a: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45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46" name="图片 45" descr="1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6" name="组合 5"/>
          <p:cNvGrpSpPr/>
          <p:nvPr/>
        </p:nvGrpSpPr>
        <p:grpSpPr>
          <a:xfrm>
            <a:off x="-180528" y="5152871"/>
            <a:ext cx="7243325" cy="584751"/>
            <a:chOff x="-180528" y="5152871"/>
            <a:chExt cx="7243325" cy="584751"/>
          </a:xfrm>
        </p:grpSpPr>
        <p:grpSp>
          <p:nvGrpSpPr>
            <p:cNvPr id="36" name="组合 35"/>
            <p:cNvGrpSpPr/>
            <p:nvPr/>
          </p:nvGrpSpPr>
          <p:grpSpPr>
            <a:xfrm>
              <a:off x="-180528" y="5152871"/>
              <a:ext cx="7243325" cy="584751"/>
              <a:chOff x="-240188" y="5778644"/>
              <a:chExt cx="7889473" cy="765717"/>
            </a:xfrm>
          </p:grpSpPr>
          <p:sp>
            <p:nvSpPr>
              <p:cNvPr id="3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765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2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2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4338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在</a:t>
            </a:r>
            <a:r>
              <a:rPr lang="zh-CN" altLang="en-US" sz="2400" b="1" dirty="0">
                <a:solidFill>
                  <a:srgbClr val="FF0000"/>
                </a:solidFill>
              </a:rPr>
              <a:t>执行返回</a:t>
            </a:r>
            <a:r>
              <a:rPr lang="zh-CN" altLang="en-US" sz="2400" b="1" dirty="0"/>
              <a:t>操作时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内部实现如下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a</a:t>
            </a:r>
            <a:r>
              <a:rPr lang="zh-CN" altLang="en-US" sz="2200" b="1" dirty="0">
                <a:solidFill>
                  <a:srgbClr val="FF0000"/>
                </a:solidFill>
              </a:rPr>
              <a:t>）</a:t>
            </a:r>
            <a:r>
              <a:rPr lang="zh-CN" altLang="en-US" sz="2200" b="1" dirty="0"/>
              <a:t>若函数需要返回值，将其值保存到</a:t>
            </a:r>
            <a:r>
              <a:rPr lang="zh-CN" altLang="en-US" sz="2200" b="1" dirty="0">
                <a:solidFill>
                  <a:srgbClr val="FF0000"/>
                </a:solidFill>
              </a:rPr>
              <a:t>回传变量</a:t>
            </a:r>
            <a:r>
              <a:rPr lang="zh-CN" altLang="en-US" sz="2200" b="1" dirty="0"/>
              <a:t>中。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b</a:t>
            </a:r>
            <a:r>
              <a:rPr lang="zh-CN" altLang="en-US" sz="2200" b="1" dirty="0">
                <a:solidFill>
                  <a:srgbClr val="FF0000"/>
                </a:solidFill>
              </a:rPr>
              <a:t>）</a:t>
            </a:r>
            <a:r>
              <a:rPr lang="zh-CN" altLang="en-US" sz="2200" b="1" dirty="0"/>
              <a:t>从栈顶取出返回地址，并退栈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</a:t>
            </a:r>
            <a:r>
              <a:rPr lang="en-US" altLang="zh-CN" sz="2200" b="1" dirty="0"/>
              <a:t>----</a:t>
            </a:r>
            <a:r>
              <a:rPr lang="zh-CN" altLang="en-US" sz="2200" b="1" dirty="0"/>
              <a:t>同时撤消被调层子程序的局部变量及形参。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c</a:t>
            </a:r>
            <a:r>
              <a:rPr lang="zh-CN" altLang="en-US" sz="2200" b="1" dirty="0">
                <a:solidFill>
                  <a:srgbClr val="FF0000"/>
                </a:solidFill>
              </a:rPr>
              <a:t>）</a:t>
            </a:r>
            <a:r>
              <a:rPr lang="zh-CN" altLang="en-US" sz="2200" b="1" dirty="0"/>
              <a:t>按返回地址返回。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FF0000"/>
                </a:solidFill>
              </a:rPr>
              <a:t>（</a:t>
            </a:r>
            <a:r>
              <a:rPr lang="en-US" altLang="zh-CN" sz="2200" b="1" dirty="0">
                <a:solidFill>
                  <a:srgbClr val="FF0000"/>
                </a:solidFill>
              </a:rPr>
              <a:t>d</a:t>
            </a:r>
            <a:r>
              <a:rPr lang="zh-CN" altLang="en-US" sz="2200" b="1" dirty="0">
                <a:solidFill>
                  <a:srgbClr val="FF0000"/>
                </a:solidFill>
              </a:rPr>
              <a:t>）</a:t>
            </a:r>
            <a:r>
              <a:rPr lang="zh-CN" altLang="en-US" sz="2200" b="1" dirty="0"/>
              <a:t>在返回后自动执行如下操作：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200" b="1" dirty="0"/>
              <a:t>          若函数需要返回值，从回传变量中取出所保存的值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并传 </a:t>
            </a:r>
            <a:endParaRPr lang="en-US" altLang="zh-CN" sz="2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</a:t>
            </a:r>
            <a:r>
              <a:rPr lang="zh-CN" altLang="en-US" sz="2200" b="1" dirty="0"/>
              <a:t>送到相应的实变参或位置上。</a:t>
            </a:r>
            <a:endParaRPr lang="zh-CN" altLang="en-US" sz="2200" b="1" dirty="0"/>
          </a:p>
          <a:p>
            <a:endParaRPr lang="zh-CN" altLang="en-US" dirty="0"/>
          </a:p>
        </p:txBody>
      </p:sp>
      <p:grpSp>
        <p:nvGrpSpPr>
          <p:cNvPr id="6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2" name="组合 1"/>
          <p:cNvGrpSpPr/>
          <p:nvPr/>
        </p:nvGrpSpPr>
        <p:grpSpPr>
          <a:xfrm>
            <a:off x="5398251" y="4149080"/>
            <a:ext cx="3201157" cy="1802483"/>
            <a:chOff x="5398251" y="4237562"/>
            <a:chExt cx="3201157" cy="1802483"/>
          </a:xfrm>
        </p:grpSpPr>
        <p:sp>
          <p:nvSpPr>
            <p:cNvPr id="11" name="文本框 10"/>
            <p:cNvSpPr txBox="1">
              <a:spLocks noChangeArrowheads="1"/>
            </p:cNvSpPr>
            <p:nvPr/>
          </p:nvSpPr>
          <p:spPr bwMode="auto">
            <a:xfrm>
              <a:off x="5842198" y="4870391"/>
              <a:ext cx="647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(d)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6325662" y="5268814"/>
              <a:ext cx="6477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(c)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7718990" y="5310206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(a)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7532707" y="5673333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Arial" panose="020B0604020202020204" pitchFamily="34" charset="0"/>
                  <a:ea typeface="宋体" panose="02010600030101010101" pitchFamily="2" charset="-122"/>
                </a:rPr>
                <a:t>(b)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5398251" y="4237562"/>
              <a:ext cx="3201157" cy="1458714"/>
              <a:chOff x="5219700" y="2684739"/>
              <a:chExt cx="3201157" cy="1458714"/>
            </a:xfrm>
          </p:grpSpPr>
          <p:sp>
            <p:nvSpPr>
              <p:cNvPr id="16" name="文本框 15"/>
              <p:cNvSpPr txBox="1">
                <a:spLocks noChangeArrowheads="1"/>
              </p:cNvSpPr>
              <p:nvPr/>
            </p:nvSpPr>
            <p:spPr bwMode="auto">
              <a:xfrm>
                <a:off x="7341357" y="3202075"/>
                <a:ext cx="1079500" cy="3693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子程序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文本框 16"/>
              <p:cNvSpPr txBox="1">
                <a:spLocks noChangeArrowheads="1"/>
              </p:cNvSpPr>
              <p:nvPr/>
            </p:nvSpPr>
            <p:spPr bwMode="auto">
              <a:xfrm>
                <a:off x="5219700" y="2857396"/>
                <a:ext cx="1079500" cy="369332"/>
              </a:xfrm>
              <a:prstGeom prst="rect">
                <a:avLst/>
              </a:prstGeom>
              <a:solidFill>
                <a:srgbClr val="FFCC00"/>
              </a:solidFill>
              <a:ln w="28575">
                <a:solidFill>
                  <a:srgbClr val="FFC000"/>
                </a:solidFill>
                <a:miter lim="800000"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Call B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6316452" y="2684739"/>
                <a:ext cx="1628500" cy="517336"/>
                <a:chOff x="6316452" y="2625523"/>
                <a:chExt cx="1628500" cy="517336"/>
              </a:xfrm>
            </p:grpSpPr>
            <p:cxnSp>
              <p:nvCxnSpPr>
                <p:cNvPr id="21" name="直接连接符 20"/>
                <p:cNvCxnSpPr/>
                <p:nvPr/>
              </p:nvCxnSpPr>
              <p:spPr>
                <a:xfrm flipV="1">
                  <a:off x="6316452" y="2625523"/>
                  <a:ext cx="1628500" cy="294684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/>
                <p:nvPr/>
              </p:nvCxnSpPr>
              <p:spPr>
                <a:xfrm flipH="1">
                  <a:off x="7740352" y="2625523"/>
                  <a:ext cx="204600" cy="51733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" name="直接箭头连接符 18"/>
              <p:cNvCxnSpPr/>
              <p:nvPr/>
            </p:nvCxnSpPr>
            <p:spPr>
              <a:xfrm flipH="1">
                <a:off x="7338168" y="3571407"/>
                <a:ext cx="281832" cy="57204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6314536" y="3225110"/>
                <a:ext cx="1023632" cy="918343"/>
              </a:xfrm>
              <a:prstGeom prst="line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6250191" y="4826662"/>
              <a:ext cx="1706744" cy="1155008"/>
              <a:chOff x="6650730" y="1828892"/>
              <a:chExt cx="1706744" cy="115500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H="1">
                <a:off x="7952104" y="2178255"/>
                <a:ext cx="405370" cy="805645"/>
              </a:xfrm>
              <a:prstGeom prst="line">
                <a:avLst/>
              </a:prstGeom>
              <a:ln w="19050">
                <a:solidFill>
                  <a:srgbClr val="0000FF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/>
              <p:cNvCxnSpPr/>
              <p:nvPr/>
            </p:nvCxnSpPr>
            <p:spPr>
              <a:xfrm flipH="1" flipV="1">
                <a:off x="6650730" y="1828892"/>
                <a:ext cx="1301374" cy="1155008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内容占位符 1536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zh-CN" altLang="en-US" sz="2400" b="1" dirty="0"/>
              <a:t>：根据递归程序的内部实现过程，</a:t>
            </a:r>
            <a:endParaRPr lang="en-US" altLang="zh-CN" sz="2400" b="1" dirty="0"/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400" b="1" dirty="0"/>
              <a:t>             </a:t>
            </a:r>
            <a:r>
              <a:rPr lang="zh-CN" altLang="en-US" sz="2400" b="1" dirty="0"/>
              <a:t>求解</a:t>
            </a:r>
            <a:r>
              <a:rPr lang="en-US" altLang="zh-CN" sz="2400" b="1" dirty="0"/>
              <a:t>return </a:t>
            </a:r>
            <a:r>
              <a:rPr lang="en-US" altLang="zh-CN" sz="2400" b="1" dirty="0" err="1"/>
              <a:t>hcf</a:t>
            </a:r>
            <a:r>
              <a:rPr lang="en-US" altLang="zh-CN" sz="2400" b="1" dirty="0"/>
              <a:t>(28,6)</a:t>
            </a:r>
            <a:r>
              <a:rPr lang="zh-CN" altLang="en-US" sz="2400" b="1" dirty="0"/>
              <a:t>的执行结果。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Hcf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{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(1)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==0) {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(2)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;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;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(3)      </a:t>
            </a:r>
            <a:r>
              <a:rPr lang="en-US" altLang="zh-CN" sz="2000" b="1" dirty="0">
                <a:solidFill>
                  <a:srgbClr val="0000FF"/>
                </a:solidFill>
              </a:rPr>
              <a:t>else return </a:t>
            </a:r>
            <a:r>
              <a:rPr lang="en-US" altLang="zh-CN" sz="2000" b="1" dirty="0" err="1"/>
              <a:t>Hcf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%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(4)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解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为便于描述，程序的每一行用其序号标识，用序号０表示最外层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</a:t>
            </a:r>
            <a:r>
              <a:rPr lang="zh-CN" altLang="en-US" sz="2000" b="1" dirty="0"/>
              <a:t>调用的下面（即表示返回地址）。执行过程用表</a:t>
            </a:r>
            <a:r>
              <a:rPr lang="en-US" altLang="zh-CN" sz="2000" b="1" dirty="0"/>
              <a:t>6-1</a:t>
            </a:r>
            <a:r>
              <a:rPr lang="zh-CN" altLang="en-US" sz="2000" b="1" dirty="0"/>
              <a:t>表示。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zh-CN" altLang="en-US" sz="2000" b="1" dirty="0">
                <a:solidFill>
                  <a:srgbClr val="FF0000"/>
                </a:solidFill>
              </a:rPr>
              <a:t>说明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</a:t>
            </a:r>
            <a:r>
              <a:rPr lang="zh-CN" altLang="en-US" sz="1800" b="1" dirty="0"/>
              <a:t>后面一些行中最左边的字母序号为接着上一行第三列的内容</a:t>
            </a:r>
            <a:r>
              <a:rPr lang="en-US" altLang="zh-CN" sz="1800" b="1" dirty="0"/>
              <a:t>,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即表示上一行中调用或返回的余下操作的序号</a:t>
            </a:r>
            <a:r>
              <a:rPr lang="en-US" altLang="zh-CN" sz="1800" b="1" dirty="0"/>
              <a:t>,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只是出于栈的描述的需要而分开。</a:t>
            </a:r>
            <a:endParaRPr lang="zh-CN" altLang="en-US" sz="1800" b="1" dirty="0"/>
          </a:p>
        </p:txBody>
      </p:sp>
      <p:grpSp>
        <p:nvGrpSpPr>
          <p:cNvPr id="6" name="组合 114"/>
          <p:cNvGrpSpPr/>
          <p:nvPr/>
        </p:nvGrpSpPr>
        <p:grpSpPr>
          <a:xfrm>
            <a:off x="493395" y="105077"/>
            <a:ext cx="6505435" cy="679778"/>
            <a:chOff x="933887" y="3363717"/>
            <a:chExt cx="6505435" cy="679778"/>
          </a:xfrm>
        </p:grpSpPr>
        <p:grpSp>
          <p:nvGrpSpPr>
            <p:cNvPr id="7" name="组合 105"/>
            <p:cNvGrpSpPr/>
            <p:nvPr/>
          </p:nvGrpSpPr>
          <p:grpSpPr>
            <a:xfrm>
              <a:off x="933887" y="3363717"/>
              <a:ext cx="6505435" cy="679778"/>
              <a:chOff x="933887" y="3363717"/>
              <a:chExt cx="6505435" cy="679778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214282" y="3363717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7.3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递归的内部实现原理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63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0000FF"/>
                </a:solidFill>
              </a:rPr>
              <a:t>return</a:t>
            </a:r>
            <a:r>
              <a:rPr lang="en-US" altLang="zh-CN" sz="3200" b="1" dirty="0"/>
              <a:t> </a:t>
            </a:r>
            <a:r>
              <a:rPr lang="en-US" altLang="zh-CN" sz="3200" dirty="0" err="1"/>
              <a:t>H</a:t>
            </a:r>
            <a:r>
              <a:rPr lang="en-US" altLang="zh-CN" sz="3200" b="1" dirty="0" err="1"/>
              <a:t>cf</a:t>
            </a:r>
            <a:r>
              <a:rPr lang="en-US" altLang="zh-CN" sz="3200" b="1" dirty="0"/>
              <a:t>(28,6)</a:t>
            </a:r>
            <a:r>
              <a:rPr lang="zh-CN" altLang="en-US" sz="3200" b="1" dirty="0"/>
              <a:t>的执行结果</a:t>
            </a:r>
            <a:endParaRPr lang="zh-CN" altLang="en-US" sz="3200" b="1" dirty="0"/>
          </a:p>
        </p:txBody>
      </p:sp>
      <p:graphicFrame>
        <p:nvGraphicFramePr>
          <p:cNvPr id="16387" name="内容占位符 16386"/>
          <p:cNvGraphicFramePr>
            <a:graphicFrameLocks noGrp="1"/>
          </p:cNvGraphicFramePr>
          <p:nvPr>
            <p:ph idx="4294967295"/>
          </p:nvPr>
        </p:nvGraphicFramePr>
        <p:xfrm>
          <a:off x="611188" y="3942184"/>
          <a:ext cx="7993063" cy="272796"/>
        </p:xfrm>
        <a:graphic>
          <a:graphicData uri="http://schemas.openxmlformats.org/drawingml/2006/table">
            <a:tbl>
              <a:tblPr/>
              <a:tblGrid>
                <a:gridCol w="936477"/>
                <a:gridCol w="720080"/>
                <a:gridCol w="1008112"/>
                <a:gridCol w="1440160"/>
                <a:gridCol w="2304256"/>
                <a:gridCol w="1583978"/>
              </a:tblGrid>
              <a:tr h="205018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返回</a:t>
                      </a:r>
                      <a:r>
                        <a:rPr lang="en-US" altLang="x-none" sz="1400" b="1" dirty="0"/>
                        <a:t>:c,d </a:t>
                      </a:r>
                      <a:endParaRPr lang="zh-CN" altLang="en-US" sz="1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0</a:t>
                      </a:r>
                      <a:endParaRPr lang="en-US" altLang="x-none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返回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2 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03" name="表格 16402"/>
          <p:cNvGraphicFramePr/>
          <p:nvPr/>
        </p:nvGraphicFramePr>
        <p:xfrm>
          <a:off x="611188" y="980729"/>
          <a:ext cx="7993063" cy="298704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57361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语句 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操作序号 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回传变量的值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栈状态： </a:t>
                      </a:r>
                      <a:r>
                        <a:rPr lang="en-US" altLang="x-none" sz="1600" b="1" dirty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返址</a:t>
                      </a:r>
                      <a:r>
                        <a:rPr lang="en-US" altLang="x-none" sz="1600" b="1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x-none" sz="1600" b="1" i="1" dirty="0">
                          <a:solidFill>
                            <a:srgbClr val="0000FF"/>
                          </a:solidFill>
                        </a:rPr>
                        <a:t>m</a:t>
                      </a:r>
                      <a:r>
                        <a:rPr lang="en-US" altLang="x-none" sz="1600" b="1" dirty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x-none" sz="1600" b="1" i="1" dirty="0">
                          <a:solidFill>
                            <a:srgbClr val="0000FF"/>
                          </a:solidFill>
                        </a:rPr>
                        <a:t>n</a:t>
                      </a:r>
                      <a:r>
                        <a:rPr lang="en-US" altLang="x-none" sz="1600" b="1" dirty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</a:rPr>
                        <a:t>输出结果</a:t>
                      </a:r>
                      <a:endParaRPr lang="zh-CN" alt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19" name="表格 16418"/>
          <p:cNvGraphicFramePr/>
          <p:nvPr/>
        </p:nvGraphicFramePr>
        <p:xfrm>
          <a:off x="611188" y="1340768"/>
          <a:ext cx="7993063" cy="272750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23766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0</a:t>
                      </a:r>
                      <a:endParaRPr lang="en-US" altLang="x-none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 </a:t>
                      </a:r>
                      <a:r>
                        <a:rPr lang="en-US" altLang="x-none" sz="1400" b="1" dirty="0">
                          <a:solidFill>
                            <a:srgbClr val="FF0000"/>
                          </a:solidFill>
                        </a:rPr>
                        <a:t>(0,28,6) 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35" name="表格 16434"/>
          <p:cNvGraphicFramePr/>
          <p:nvPr/>
        </p:nvGraphicFramePr>
        <p:xfrm>
          <a:off x="611188" y="1700808"/>
          <a:ext cx="7993063" cy="272750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0281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:c </a:t>
                      </a:r>
                      <a:endParaRPr lang="zh-CN" altLang="en-US" sz="1400" b="1" dirty="0"/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1,3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tx1"/>
                          </a:solidFill>
                        </a:rPr>
                        <a:t>调用</a:t>
                      </a:r>
                      <a:r>
                        <a:rPr lang="en-US" altLang="x-none" sz="1400" b="1" dirty="0">
                          <a:solidFill>
                            <a:schemeClr val="tx1"/>
                          </a:solidFill>
                        </a:rPr>
                        <a:t>:a,b </a:t>
                      </a:r>
                      <a:endParaRPr lang="zh-CN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 (0,28,6</a:t>
                      </a:r>
                      <a:r>
                        <a:rPr lang="en-US" altLang="x-none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x-none" sz="1400" b="1" dirty="0">
                          <a:solidFill>
                            <a:srgbClr val="FF0000"/>
                          </a:solidFill>
                        </a:rPr>
                        <a:t>(4,6,4)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51" name="表格 16450"/>
          <p:cNvGraphicFramePr/>
          <p:nvPr/>
        </p:nvGraphicFramePr>
        <p:xfrm>
          <a:off x="611188" y="2060849"/>
          <a:ext cx="7993063" cy="272750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0281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:c </a:t>
                      </a:r>
                      <a:endParaRPr lang="zh-CN" altLang="en-US" sz="1400" b="1" dirty="0"/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1,3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 (0,28,6) (4,6,4</a:t>
                      </a:r>
                      <a:r>
                        <a:rPr lang="en-US" altLang="x-none" sz="1400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altLang="x-none" sz="1400" b="1" dirty="0">
                          <a:solidFill>
                            <a:srgbClr val="FF0000"/>
                          </a:solidFill>
                        </a:rPr>
                        <a:t>(4,4,2)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67" name="表格 16466"/>
          <p:cNvGraphicFramePr/>
          <p:nvPr/>
        </p:nvGraphicFramePr>
        <p:xfrm>
          <a:off x="611189" y="2420889"/>
          <a:ext cx="8002587" cy="324566"/>
        </p:xfrm>
        <a:graphic>
          <a:graphicData uri="http://schemas.openxmlformats.org/drawingml/2006/table">
            <a:tbl>
              <a:tblPr/>
              <a:tblGrid>
                <a:gridCol w="937592"/>
                <a:gridCol w="720938"/>
                <a:gridCol w="1009313"/>
                <a:gridCol w="1441876"/>
                <a:gridCol w="2307002"/>
                <a:gridCol w="1585866"/>
              </a:tblGrid>
              <a:tr h="192714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:c </a:t>
                      </a:r>
                      <a:endParaRPr lang="zh-CN" altLang="en-US" sz="1400" b="1" dirty="0"/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D5B5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1,3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l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(0,28,6) (4,6,4) (4,4,2) </a:t>
                      </a:r>
                      <a:r>
                        <a:rPr lang="en-US" altLang="x-none" sz="1400" b="1" dirty="0">
                          <a:solidFill>
                            <a:srgbClr val="FF0000"/>
                          </a:solidFill>
                        </a:rPr>
                        <a:t>(4,2,0)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8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83" name="表格 16482"/>
          <p:cNvGraphicFramePr/>
          <p:nvPr/>
        </p:nvGraphicFramePr>
        <p:xfrm>
          <a:off x="611188" y="2838078"/>
          <a:ext cx="7993063" cy="272750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28279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调用</a:t>
                      </a:r>
                      <a:r>
                        <a:rPr lang="en-US" altLang="x-none" sz="1400" b="1" dirty="0"/>
                        <a:t>:c </a:t>
                      </a:r>
                      <a:endParaRPr lang="zh-CN" altLang="en-US" sz="1400" b="1" dirty="0"/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1,2,4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x-none" sz="1400" b="1" dirty="0">
                          <a:solidFill>
                            <a:schemeClr val="bg1"/>
                          </a:solidFill>
                        </a:rPr>
                        <a:t>:a,b 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2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(0,28,6) (4,6,4) (4,4,2)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2</a:t>
                      </a:r>
                      <a:endParaRPr lang="en-US" altLang="x-none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499" name="表格 16498"/>
          <p:cNvGraphicFramePr/>
          <p:nvPr/>
        </p:nvGraphicFramePr>
        <p:xfrm>
          <a:off x="622580" y="3205835"/>
          <a:ext cx="7993063" cy="272750"/>
        </p:xfrm>
        <a:graphic>
          <a:graphicData uri="http://schemas.openxmlformats.org/drawingml/2006/table">
            <a:tbl>
              <a:tblPr/>
              <a:tblGrid>
                <a:gridCol w="936476"/>
                <a:gridCol w="720080"/>
                <a:gridCol w="1008112"/>
                <a:gridCol w="1440160"/>
                <a:gridCol w="2304256"/>
                <a:gridCol w="1583979"/>
              </a:tblGrid>
              <a:tr h="259300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>
                          <a:solidFill>
                            <a:schemeClr val="bg1"/>
                          </a:solidFill>
                        </a:rPr>
                        <a:t>返回</a:t>
                      </a:r>
                      <a:r>
                        <a:rPr lang="en-US" altLang="x-none" sz="1400" b="1" dirty="0">
                          <a:solidFill>
                            <a:schemeClr val="bg1"/>
                          </a:solidFill>
                        </a:rPr>
                        <a:t>:c,d </a:t>
                      </a:r>
                      <a:endParaRPr lang="zh-CN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marT="45697" marB="4569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4</a:t>
                      </a:r>
                      <a:endParaRPr lang="en-US" altLang="x-none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返回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2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(0,28,6) (4,6,4)</a:t>
                      </a:r>
                      <a:r>
                        <a:rPr lang="zh-CN" altLang="en-US" sz="1400" b="1" dirty="0"/>
                        <a:t> </a:t>
                      </a: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b="1" dirty="0"/>
                    </a:p>
                  </a:txBody>
                  <a:tcPr marT="45697" marB="4569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515" name="表格 16514"/>
          <p:cNvGraphicFramePr/>
          <p:nvPr/>
        </p:nvGraphicFramePr>
        <p:xfrm>
          <a:off x="620712" y="3570510"/>
          <a:ext cx="7993063" cy="272796"/>
        </p:xfrm>
        <a:graphic>
          <a:graphicData uri="http://schemas.openxmlformats.org/drawingml/2006/table">
            <a:tbl>
              <a:tblPr/>
              <a:tblGrid>
                <a:gridCol w="936477"/>
                <a:gridCol w="720080"/>
                <a:gridCol w="1008112"/>
                <a:gridCol w="1440160"/>
                <a:gridCol w="2304256"/>
                <a:gridCol w="1583978"/>
              </a:tblGrid>
              <a:tr h="206789"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返回</a:t>
                      </a:r>
                      <a:r>
                        <a:rPr lang="en-US" altLang="x-none" sz="1400" b="1" dirty="0"/>
                        <a:t>:c,d </a:t>
                      </a:r>
                      <a:endParaRPr lang="zh-CN" altLang="en-US" sz="1400" b="1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4</a:t>
                      </a:r>
                      <a:endParaRPr lang="en-US" altLang="x-none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1400" b="1" dirty="0"/>
                        <a:t>返回</a:t>
                      </a:r>
                      <a:r>
                        <a:rPr lang="en-US" altLang="x-none" sz="1400" b="1" dirty="0"/>
                        <a:t>:a,b 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2 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x-none" sz="1400" b="1" dirty="0"/>
                        <a:t>(0,28,6) </a:t>
                      </a:r>
                      <a:endParaRPr lang="zh-CN" altLang="en-US" sz="1400" b="1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469900" lvl="0" indent="-469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o"/>
                        <a:defRPr sz="22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_GB2312" pitchFamily="49" charset="-122"/>
                        </a:defRPr>
                      </a:lvl1pPr>
                      <a:lvl2pPr marL="908050" lvl="1" indent="-436245">
                        <a:defRPr sz="2000" kern="1200"/>
                      </a:lvl2pPr>
                      <a:lvl3pPr marL="1304925" lvl="2" indent="-394970">
                        <a:defRPr sz="2200" kern="1200"/>
                      </a:lvl3pPr>
                      <a:lvl4pPr marL="1694180" lvl="3" indent="-387350">
                        <a:defRPr sz="1800" kern="1200"/>
                      </a:lvl4pPr>
                      <a:lvl5pPr marL="2094230" lvl="4" indent="-398780">
                        <a:spcBef>
                          <a:spcPct val="25000"/>
                        </a:spcBef>
                        <a:defRPr sz="1800" kern="1200"/>
                      </a:lvl5pPr>
                    </a:lstStyle>
                    <a:p>
                      <a:pPr marL="0" lvl="0" indent="0" algn="ctr">
                        <a:lnSpc>
                          <a:spcPct val="8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1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740505" y="5463437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1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(1)     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==0) { 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(2)            </a:t>
            </a:r>
            <a:r>
              <a:rPr lang="en-US" altLang="zh-CN" sz="14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(3)     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 return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Hcf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(4)  }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384" name="组合 16383"/>
          <p:cNvGrpSpPr/>
          <p:nvPr/>
        </p:nvGrpSpPr>
        <p:grpSpPr>
          <a:xfrm>
            <a:off x="2611538" y="4934518"/>
            <a:ext cx="512451" cy="498452"/>
            <a:chOff x="2611538" y="4934518"/>
            <a:chExt cx="512451" cy="498452"/>
          </a:xfrm>
        </p:grpSpPr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2710039" y="4934518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>
              <a:spLocks noChangeArrowheads="1"/>
            </p:cNvSpPr>
            <p:nvPr/>
          </p:nvSpPr>
          <p:spPr bwMode="auto">
            <a:xfrm>
              <a:off x="2611538" y="5125193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accent3">
                      <a:lumMod val="5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89" name="组合 27788"/>
          <p:cNvGrpSpPr/>
          <p:nvPr/>
        </p:nvGrpSpPr>
        <p:grpSpPr>
          <a:xfrm>
            <a:off x="961524" y="4204204"/>
            <a:ext cx="2602364" cy="792429"/>
            <a:chOff x="961524" y="4204204"/>
            <a:chExt cx="2602364" cy="792429"/>
          </a:xfrm>
        </p:grpSpPr>
        <p:sp>
          <p:nvSpPr>
            <p:cNvPr id="14" name="文本框 13"/>
            <p:cNvSpPr txBox="1">
              <a:spLocks noChangeArrowheads="1"/>
            </p:cNvSpPr>
            <p:nvPr/>
          </p:nvSpPr>
          <p:spPr bwMode="auto">
            <a:xfrm>
              <a:off x="1275364" y="4204204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1522858" y="4208528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/>
            <p:cNvSpPr txBox="1">
              <a:spLocks noChangeArrowheads="1"/>
            </p:cNvSpPr>
            <p:nvPr/>
          </p:nvSpPr>
          <p:spPr bwMode="auto">
            <a:xfrm>
              <a:off x="2527112" y="4688856"/>
              <a:ext cx="1036776" cy="307777"/>
            </a:xfrm>
            <a:prstGeom prst="rect">
              <a:avLst/>
            </a:prstGeom>
            <a:solidFill>
              <a:schemeClr val="accent6"/>
            </a:solidFill>
            <a:ln w="28575">
              <a:solidFill>
                <a:schemeClr val="accent6">
                  <a:lumMod val="75000"/>
                </a:schemeClr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子程序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Hcf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>
              <a:spLocks noChangeArrowheads="1"/>
            </p:cNvSpPr>
            <p:nvPr/>
          </p:nvSpPr>
          <p:spPr bwMode="auto">
            <a:xfrm>
              <a:off x="961524" y="4479144"/>
              <a:ext cx="912710" cy="307777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Call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Hcf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1885260" y="4374095"/>
              <a:ext cx="1040788" cy="314761"/>
              <a:chOff x="6316452" y="2625523"/>
              <a:chExt cx="1628500" cy="517336"/>
            </a:xfrm>
          </p:grpSpPr>
          <p:cxnSp>
            <p:nvCxnSpPr>
              <p:cNvPr id="25" name="直接连接符 24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790" name="组合 27789"/>
          <p:cNvGrpSpPr/>
          <p:nvPr/>
        </p:nvGrpSpPr>
        <p:grpSpPr>
          <a:xfrm>
            <a:off x="1884033" y="4138035"/>
            <a:ext cx="1188521" cy="550821"/>
            <a:chOff x="1884033" y="4138035"/>
            <a:chExt cx="1188521" cy="550821"/>
          </a:xfrm>
        </p:grpSpPr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1931835" y="4138035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FF66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1400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884033" y="4268878"/>
              <a:ext cx="1188521" cy="419978"/>
              <a:chOff x="6892007" y="1109146"/>
              <a:chExt cx="1859654" cy="690268"/>
            </a:xfrm>
          </p:grpSpPr>
          <p:cxnSp>
            <p:nvCxnSpPr>
              <p:cNvPr id="28" name="直接连接符 27"/>
              <p:cNvCxnSpPr/>
              <p:nvPr/>
            </p:nvCxnSpPr>
            <p:spPr>
              <a:xfrm flipV="1">
                <a:off x="6892007" y="1110228"/>
                <a:ext cx="1859648" cy="368532"/>
              </a:xfrm>
              <a:prstGeom prst="line">
                <a:avLst/>
              </a:prstGeom>
              <a:ln w="19050">
                <a:solidFill>
                  <a:srgbClr val="FF66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H="1">
                <a:off x="8522426" y="1109146"/>
                <a:ext cx="229235" cy="690268"/>
              </a:xfrm>
              <a:prstGeom prst="straightConnector1">
                <a:avLst/>
              </a:prstGeom>
              <a:ln w="19050">
                <a:solidFill>
                  <a:srgbClr val="FF66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85" name="组合 16384"/>
          <p:cNvGrpSpPr/>
          <p:nvPr/>
        </p:nvGrpSpPr>
        <p:grpSpPr>
          <a:xfrm>
            <a:off x="4235994" y="5161235"/>
            <a:ext cx="488861" cy="510435"/>
            <a:chOff x="4235994" y="5161235"/>
            <a:chExt cx="488861" cy="510435"/>
          </a:xfrm>
        </p:grpSpPr>
        <p:sp>
          <p:nvSpPr>
            <p:cNvPr id="49" name="文本框 48"/>
            <p:cNvSpPr txBox="1">
              <a:spLocks noChangeArrowheads="1"/>
            </p:cNvSpPr>
            <p:nvPr/>
          </p:nvSpPr>
          <p:spPr bwMode="auto">
            <a:xfrm>
              <a:off x="4312705" y="5161235"/>
              <a:ext cx="412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文本框 49"/>
            <p:cNvSpPr txBox="1">
              <a:spLocks noChangeArrowheads="1"/>
            </p:cNvSpPr>
            <p:nvPr/>
          </p:nvSpPr>
          <p:spPr bwMode="auto">
            <a:xfrm>
              <a:off x="4235994" y="5363893"/>
              <a:ext cx="412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93" name="组合 27792"/>
          <p:cNvGrpSpPr/>
          <p:nvPr/>
        </p:nvGrpSpPr>
        <p:grpSpPr>
          <a:xfrm>
            <a:off x="3576497" y="4346498"/>
            <a:ext cx="1643574" cy="844088"/>
            <a:chOff x="3576497" y="4346498"/>
            <a:chExt cx="1643574" cy="844088"/>
          </a:xfrm>
        </p:grpSpPr>
        <p:sp>
          <p:nvSpPr>
            <p:cNvPr id="48" name="文本框 47"/>
            <p:cNvSpPr txBox="1">
              <a:spLocks noChangeArrowheads="1"/>
            </p:cNvSpPr>
            <p:nvPr/>
          </p:nvSpPr>
          <p:spPr bwMode="auto">
            <a:xfrm>
              <a:off x="3577317" y="4346498"/>
              <a:ext cx="4121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91" name="组合 27790"/>
            <p:cNvGrpSpPr/>
            <p:nvPr/>
          </p:nvGrpSpPr>
          <p:grpSpPr>
            <a:xfrm>
              <a:off x="3584308" y="4578982"/>
              <a:ext cx="1635763" cy="611604"/>
              <a:chOff x="3584308" y="4578982"/>
              <a:chExt cx="1635763" cy="611604"/>
            </a:xfrm>
          </p:grpSpPr>
          <p:sp>
            <p:nvSpPr>
              <p:cNvPr id="51" name="文本框 50"/>
              <p:cNvSpPr txBox="1">
                <a:spLocks noChangeArrowheads="1"/>
              </p:cNvSpPr>
              <p:nvPr/>
            </p:nvSpPr>
            <p:spPr bwMode="auto">
              <a:xfrm>
                <a:off x="4187805" y="4882809"/>
                <a:ext cx="1032266" cy="307777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  <a:miter lim="800000"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zh-CN" altLang="en-US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子程序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Hcf</a:t>
                </a:r>
                <a:endPara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3584308" y="4578982"/>
                <a:ext cx="982892" cy="318341"/>
                <a:chOff x="6400323" y="2619640"/>
                <a:chExt cx="1544629" cy="523219"/>
              </a:xfrm>
            </p:grpSpPr>
            <p:cxnSp>
              <p:nvCxnSpPr>
                <p:cNvPr id="62" name="直接连接符 61"/>
                <p:cNvCxnSpPr/>
                <p:nvPr/>
              </p:nvCxnSpPr>
              <p:spPr>
                <a:xfrm flipV="1">
                  <a:off x="6400323" y="2619640"/>
                  <a:ext cx="1528889" cy="354925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/>
                <p:cNvCxnSpPr/>
                <p:nvPr/>
              </p:nvCxnSpPr>
              <p:spPr>
                <a:xfrm flipH="1">
                  <a:off x="7740352" y="2625523"/>
                  <a:ext cx="204600" cy="517336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6" name="组合 55"/>
            <p:cNvGrpSpPr/>
            <p:nvPr/>
          </p:nvGrpSpPr>
          <p:grpSpPr>
            <a:xfrm>
              <a:off x="3576497" y="4477343"/>
              <a:ext cx="1136579" cy="419978"/>
              <a:chOff x="6965513" y="1109146"/>
              <a:chExt cx="1786148" cy="690268"/>
            </a:xfrm>
          </p:grpSpPr>
          <p:cxnSp>
            <p:nvCxnSpPr>
              <p:cNvPr id="60" name="直接连接符 59"/>
              <p:cNvCxnSpPr/>
              <p:nvPr/>
            </p:nvCxnSpPr>
            <p:spPr>
              <a:xfrm flipV="1">
                <a:off x="6965513" y="1110229"/>
                <a:ext cx="1786144" cy="365189"/>
              </a:xfrm>
              <a:prstGeom prst="line">
                <a:avLst/>
              </a:prstGeom>
              <a:ln w="19050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 flipH="1">
                <a:off x="8522426" y="1109146"/>
                <a:ext cx="229235" cy="6902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06" name="组合 27805"/>
          <p:cNvGrpSpPr/>
          <p:nvPr/>
        </p:nvGrpSpPr>
        <p:grpSpPr>
          <a:xfrm>
            <a:off x="5850242" y="5385708"/>
            <a:ext cx="538953" cy="502731"/>
            <a:chOff x="5850242" y="5385708"/>
            <a:chExt cx="538953" cy="502731"/>
          </a:xfrm>
        </p:grpSpPr>
        <p:sp>
          <p:nvSpPr>
            <p:cNvPr id="68" name="文本框 67"/>
            <p:cNvSpPr txBox="1">
              <a:spLocks noChangeArrowheads="1"/>
            </p:cNvSpPr>
            <p:nvPr/>
          </p:nvSpPr>
          <p:spPr bwMode="auto">
            <a:xfrm>
              <a:off x="5975246" y="5385708"/>
              <a:ext cx="4139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5E889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rgbClr val="5E889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68"/>
            <p:cNvSpPr txBox="1">
              <a:spLocks noChangeArrowheads="1"/>
            </p:cNvSpPr>
            <p:nvPr/>
          </p:nvSpPr>
          <p:spPr bwMode="auto">
            <a:xfrm>
              <a:off x="5850242" y="5580662"/>
              <a:ext cx="41394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5E889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rgbClr val="5E889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99" name="组合 27798"/>
          <p:cNvGrpSpPr/>
          <p:nvPr/>
        </p:nvGrpSpPr>
        <p:grpSpPr>
          <a:xfrm>
            <a:off x="5218488" y="4569347"/>
            <a:ext cx="1645225" cy="858598"/>
            <a:chOff x="5218488" y="4569347"/>
            <a:chExt cx="1645225" cy="858598"/>
          </a:xfrm>
        </p:grpSpPr>
        <p:grpSp>
          <p:nvGrpSpPr>
            <p:cNvPr id="72" name="组合 71"/>
            <p:cNvGrpSpPr/>
            <p:nvPr/>
          </p:nvGrpSpPr>
          <p:grpSpPr>
            <a:xfrm>
              <a:off x="5235501" y="4805407"/>
              <a:ext cx="977201" cy="314761"/>
              <a:chOff x="6415946" y="2625523"/>
              <a:chExt cx="1529006" cy="517336"/>
            </a:xfrm>
          </p:grpSpPr>
          <p:cxnSp>
            <p:nvCxnSpPr>
              <p:cNvPr id="81" name="直接连接符 80"/>
              <p:cNvCxnSpPr/>
              <p:nvPr/>
            </p:nvCxnSpPr>
            <p:spPr>
              <a:xfrm flipV="1">
                <a:off x="6415946" y="2625523"/>
                <a:ext cx="1529005" cy="290646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97" name="组合 27796"/>
            <p:cNvGrpSpPr/>
            <p:nvPr/>
          </p:nvGrpSpPr>
          <p:grpSpPr>
            <a:xfrm>
              <a:off x="5218488" y="4569347"/>
              <a:ext cx="1645225" cy="858598"/>
              <a:chOff x="5218488" y="4569347"/>
              <a:chExt cx="1645225" cy="858598"/>
            </a:xfrm>
          </p:grpSpPr>
          <p:sp>
            <p:nvSpPr>
              <p:cNvPr id="67" name="文本框 66"/>
              <p:cNvSpPr txBox="1">
                <a:spLocks noChangeArrowheads="1"/>
              </p:cNvSpPr>
              <p:nvPr/>
            </p:nvSpPr>
            <p:spPr bwMode="auto">
              <a:xfrm>
                <a:off x="5218488" y="4569347"/>
                <a:ext cx="4139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400" b="1" dirty="0">
                    <a:solidFill>
                      <a:srgbClr val="FCD5B5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  <a:endParaRPr lang="en-US" altLang="zh-CN" sz="1400" b="1" dirty="0">
                  <a:solidFill>
                    <a:srgbClr val="FCD5B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7796" name="组合 27795"/>
              <p:cNvGrpSpPr/>
              <p:nvPr/>
            </p:nvGrpSpPr>
            <p:grpSpPr>
              <a:xfrm>
                <a:off x="5225144" y="4700190"/>
                <a:ext cx="1638569" cy="727755"/>
                <a:chOff x="5225144" y="4700190"/>
                <a:chExt cx="1638569" cy="727755"/>
              </a:xfrm>
            </p:grpSpPr>
            <p:sp>
              <p:nvSpPr>
                <p:cNvPr id="70" name="文本框 69"/>
                <p:cNvSpPr txBox="1">
                  <a:spLocks noChangeArrowheads="1"/>
                </p:cNvSpPr>
                <p:nvPr/>
              </p:nvSpPr>
              <p:spPr bwMode="auto">
                <a:xfrm>
                  <a:off x="5826937" y="5120168"/>
                  <a:ext cx="1036776" cy="307777"/>
                </a:xfrm>
                <a:prstGeom prst="rect">
                  <a:avLst/>
                </a:prstGeom>
                <a:solidFill>
                  <a:srgbClr val="FCD5B5"/>
                </a:solidFill>
                <a:ln w="28575">
                  <a:solidFill>
                    <a:schemeClr val="accent6">
                      <a:lumMod val="40000"/>
                      <a:lumOff val="60000"/>
                    </a:schemeClr>
                  </a:solidFill>
                  <a:miter lim="800000"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zh-CN" altLang="en-US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子程序</a:t>
                  </a:r>
                  <a:r>
                    <a:rPr lang="en-US" altLang="zh-CN" sz="1400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dirty="0" err="1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Hcf</a:t>
                  </a:r>
                  <a:endParaRPr lang="en-US" altLang="zh-CN" sz="1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5" name="组合 74"/>
                <p:cNvGrpSpPr/>
                <p:nvPr/>
              </p:nvGrpSpPr>
              <p:grpSpPr>
                <a:xfrm>
                  <a:off x="5225144" y="4700190"/>
                  <a:ext cx="1134060" cy="419978"/>
                  <a:chOff x="6977219" y="1109146"/>
                  <a:chExt cx="1774442" cy="690268"/>
                </a:xfrm>
              </p:grpSpPr>
              <p:cxnSp>
                <p:nvCxnSpPr>
                  <p:cNvPr id="79" name="直接连接符 78"/>
                  <p:cNvCxnSpPr/>
                  <p:nvPr/>
                </p:nvCxnSpPr>
                <p:spPr>
                  <a:xfrm flipV="1">
                    <a:off x="6977219" y="1110229"/>
                    <a:ext cx="1774435" cy="327171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/>
                  <p:cNvCxnSpPr/>
                  <p:nvPr/>
                </p:nvCxnSpPr>
                <p:spPr>
                  <a:xfrm flipH="1">
                    <a:off x="8522426" y="1109146"/>
                    <a:ext cx="229235" cy="690268"/>
                  </a:xfrm>
                  <a:prstGeom prst="straightConnector1">
                    <a:avLst/>
                  </a:prstGeom>
                  <a:ln w="19050">
                    <a:solidFill>
                      <a:schemeClr val="accent6">
                        <a:lumMod val="40000"/>
                        <a:lumOff val="60000"/>
                      </a:schemeClr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27803" name="组合 27802"/>
          <p:cNvGrpSpPr/>
          <p:nvPr/>
        </p:nvGrpSpPr>
        <p:grpSpPr>
          <a:xfrm>
            <a:off x="7619290" y="5623127"/>
            <a:ext cx="467439" cy="506646"/>
            <a:chOff x="7619290" y="5623127"/>
            <a:chExt cx="467439" cy="506646"/>
          </a:xfrm>
        </p:grpSpPr>
        <p:sp>
          <p:nvSpPr>
            <p:cNvPr id="87" name="文本框 86"/>
            <p:cNvSpPr txBox="1">
              <a:spLocks noChangeArrowheads="1"/>
            </p:cNvSpPr>
            <p:nvPr/>
          </p:nvSpPr>
          <p:spPr bwMode="auto">
            <a:xfrm>
              <a:off x="7672779" y="5623127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87"/>
            <p:cNvSpPr txBox="1">
              <a:spLocks noChangeArrowheads="1"/>
            </p:cNvSpPr>
            <p:nvPr/>
          </p:nvSpPr>
          <p:spPr bwMode="auto">
            <a:xfrm>
              <a:off x="7619290" y="5821996"/>
              <a:ext cx="3937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802" name="组合 27801"/>
          <p:cNvGrpSpPr/>
          <p:nvPr/>
        </p:nvGrpSpPr>
        <p:grpSpPr>
          <a:xfrm>
            <a:off x="6886715" y="4806216"/>
            <a:ext cx="1693028" cy="858600"/>
            <a:chOff x="6886715" y="4806216"/>
            <a:chExt cx="1693028" cy="858600"/>
          </a:xfrm>
        </p:grpSpPr>
        <p:sp>
          <p:nvSpPr>
            <p:cNvPr id="86" name="文本框 85"/>
            <p:cNvSpPr txBox="1">
              <a:spLocks noChangeArrowheads="1"/>
            </p:cNvSpPr>
            <p:nvPr/>
          </p:nvSpPr>
          <p:spPr bwMode="auto">
            <a:xfrm>
              <a:off x="6934517" y="4806216"/>
              <a:ext cx="413950" cy="3077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8A3CC4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1400" dirty="0">
                <a:solidFill>
                  <a:srgbClr val="8A3C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文本框 88"/>
            <p:cNvSpPr txBox="1">
              <a:spLocks noChangeArrowheads="1"/>
            </p:cNvSpPr>
            <p:nvPr/>
          </p:nvSpPr>
          <p:spPr bwMode="auto">
            <a:xfrm>
              <a:off x="7542967" y="5357038"/>
              <a:ext cx="1036776" cy="3077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  <a:miter lim="800000"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子程序</a:t>
              </a: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Hcf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组合 89"/>
            <p:cNvGrpSpPr/>
            <p:nvPr/>
          </p:nvGrpSpPr>
          <p:grpSpPr>
            <a:xfrm>
              <a:off x="6887942" y="5042276"/>
              <a:ext cx="1040789" cy="314762"/>
              <a:chOff x="6316452" y="2625523"/>
              <a:chExt cx="1628500" cy="517336"/>
            </a:xfrm>
          </p:grpSpPr>
          <p:cxnSp>
            <p:nvCxnSpPr>
              <p:cNvPr id="99" name="直接连接符 98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/>
            <p:cNvGrpSpPr/>
            <p:nvPr/>
          </p:nvGrpSpPr>
          <p:grpSpPr>
            <a:xfrm>
              <a:off x="6886715" y="4937059"/>
              <a:ext cx="1188521" cy="419978"/>
              <a:chOff x="6892007" y="1109146"/>
              <a:chExt cx="1859654" cy="690268"/>
            </a:xfrm>
          </p:grpSpPr>
          <p:cxnSp>
            <p:nvCxnSpPr>
              <p:cNvPr id="97" name="直接连接符 96"/>
              <p:cNvCxnSpPr/>
              <p:nvPr/>
            </p:nvCxnSpPr>
            <p:spPr>
              <a:xfrm flipV="1">
                <a:off x="6892007" y="1110228"/>
                <a:ext cx="1859648" cy="368532"/>
              </a:xfrm>
              <a:prstGeom prst="line">
                <a:avLst/>
              </a:prstGeom>
              <a:ln w="19050">
                <a:solidFill>
                  <a:srgbClr val="8A3CC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/>
              <p:nvPr/>
            </p:nvCxnSpPr>
            <p:spPr>
              <a:xfrm flipH="1">
                <a:off x="8522426" y="1109146"/>
                <a:ext cx="229235" cy="690268"/>
              </a:xfrm>
              <a:prstGeom prst="straightConnector1">
                <a:avLst/>
              </a:prstGeom>
              <a:ln w="19050">
                <a:solidFill>
                  <a:srgbClr val="8A3CC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805" name="组合 27804"/>
          <p:cNvGrpSpPr/>
          <p:nvPr/>
        </p:nvGrpSpPr>
        <p:grpSpPr>
          <a:xfrm>
            <a:off x="6680356" y="5371053"/>
            <a:ext cx="1117611" cy="706659"/>
            <a:chOff x="6680356" y="5371053"/>
            <a:chExt cx="1117611" cy="706659"/>
          </a:xfrm>
        </p:grpSpPr>
        <p:grpSp>
          <p:nvGrpSpPr>
            <p:cNvPr id="27804" name="组合 27803"/>
            <p:cNvGrpSpPr/>
            <p:nvPr/>
          </p:nvGrpSpPr>
          <p:grpSpPr>
            <a:xfrm>
              <a:off x="6804465" y="5371053"/>
              <a:ext cx="993502" cy="706659"/>
              <a:chOff x="6804465" y="5371053"/>
              <a:chExt cx="993502" cy="706659"/>
            </a:xfrm>
          </p:grpSpPr>
          <p:cxnSp>
            <p:nvCxnSpPr>
              <p:cNvPr id="91" name="直接箭头连接符 90"/>
              <p:cNvCxnSpPr/>
              <p:nvPr/>
            </p:nvCxnSpPr>
            <p:spPr>
              <a:xfrm flipH="1">
                <a:off x="7540931" y="5678831"/>
                <a:ext cx="113667" cy="25096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 flipV="1">
                <a:off x="6886718" y="5371053"/>
                <a:ext cx="654212" cy="558745"/>
              </a:xfrm>
              <a:prstGeom prst="line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组合 93"/>
              <p:cNvGrpSpPr/>
              <p:nvPr/>
            </p:nvGrpSpPr>
            <p:grpSpPr>
              <a:xfrm>
                <a:off x="6804465" y="5462158"/>
                <a:ext cx="993502" cy="615554"/>
                <a:chOff x="6763309" y="1972189"/>
                <a:chExt cx="1554511" cy="1011712"/>
              </a:xfrm>
            </p:grpSpPr>
            <p:cxnSp>
              <p:nvCxnSpPr>
                <p:cNvPr id="95" name="直接连接符 94"/>
                <p:cNvCxnSpPr/>
                <p:nvPr/>
              </p:nvCxnSpPr>
              <p:spPr>
                <a:xfrm flipH="1">
                  <a:off x="7952103" y="2305271"/>
                  <a:ext cx="365717" cy="67862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箭头连接符 95"/>
                <p:cNvCxnSpPr/>
                <p:nvPr/>
              </p:nvCxnSpPr>
              <p:spPr>
                <a:xfrm flipH="1" flipV="1">
                  <a:off x="6763309" y="1972189"/>
                  <a:ext cx="1188796" cy="1011712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1" name="文本框 100"/>
            <p:cNvSpPr txBox="1">
              <a:spLocks noChangeArrowheads="1"/>
            </p:cNvSpPr>
            <p:nvPr/>
          </p:nvSpPr>
          <p:spPr bwMode="auto">
            <a:xfrm>
              <a:off x="6918762" y="5717373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文本框 101"/>
            <p:cNvSpPr txBox="1">
              <a:spLocks noChangeArrowheads="1"/>
            </p:cNvSpPr>
            <p:nvPr/>
          </p:nvSpPr>
          <p:spPr bwMode="auto">
            <a:xfrm>
              <a:off x="6680356" y="5597767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(d)</a:t>
              </a:r>
              <a:endParaRPr lang="en-US" altLang="zh-CN" sz="1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390" name="组合 16389"/>
          <p:cNvGrpSpPr/>
          <p:nvPr/>
        </p:nvGrpSpPr>
        <p:grpSpPr>
          <a:xfrm>
            <a:off x="4957273" y="5202503"/>
            <a:ext cx="1063547" cy="638340"/>
            <a:chOff x="4957273" y="5202503"/>
            <a:chExt cx="1063547" cy="638340"/>
          </a:xfrm>
        </p:grpSpPr>
        <p:grpSp>
          <p:nvGrpSpPr>
            <p:cNvPr id="76" name="组合 75"/>
            <p:cNvGrpSpPr/>
            <p:nvPr/>
          </p:nvGrpSpPr>
          <p:grpSpPr>
            <a:xfrm>
              <a:off x="5050904" y="5202503"/>
              <a:ext cx="969916" cy="638340"/>
              <a:chOff x="6704580" y="1934738"/>
              <a:chExt cx="1517607" cy="1049164"/>
            </a:xfrm>
          </p:grpSpPr>
          <p:cxnSp>
            <p:nvCxnSpPr>
              <p:cNvPr id="77" name="直接连接符 76"/>
              <p:cNvCxnSpPr/>
              <p:nvPr/>
            </p:nvCxnSpPr>
            <p:spPr>
              <a:xfrm flipH="1">
                <a:off x="7952103" y="2328307"/>
                <a:ext cx="270084" cy="655592"/>
              </a:xfrm>
              <a:prstGeom prst="line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/>
              <p:cNvCxnSpPr/>
              <p:nvPr/>
            </p:nvCxnSpPr>
            <p:spPr>
              <a:xfrm flipH="1" flipV="1">
                <a:off x="6704580" y="1934738"/>
                <a:ext cx="1247524" cy="1049164"/>
              </a:xfrm>
              <a:prstGeom prst="straightConnector1">
                <a:avLst/>
              </a:prstGeom>
              <a:ln w="19050">
                <a:solidFill>
                  <a:schemeClr val="accent5">
                    <a:lumMod val="75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807" name="组合 27806"/>
            <p:cNvGrpSpPr/>
            <p:nvPr/>
          </p:nvGrpSpPr>
          <p:grpSpPr>
            <a:xfrm>
              <a:off x="4957273" y="5205097"/>
              <a:ext cx="981295" cy="565458"/>
              <a:chOff x="4957273" y="5205097"/>
              <a:chExt cx="981295" cy="565458"/>
            </a:xfrm>
          </p:grpSpPr>
          <p:cxnSp>
            <p:nvCxnSpPr>
              <p:cNvPr id="73" name="直接箭头连接符 72"/>
              <p:cNvCxnSpPr/>
              <p:nvPr/>
            </p:nvCxnSpPr>
            <p:spPr>
              <a:xfrm flipH="1">
                <a:off x="5824901" y="5441961"/>
                <a:ext cx="113667" cy="25096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flipH="1" flipV="1">
                <a:off x="5222384" y="5205097"/>
                <a:ext cx="602517" cy="487833"/>
              </a:xfrm>
              <a:prstGeom prst="line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/>
              <p:cNvSpPr txBox="1">
                <a:spLocks noChangeArrowheads="1"/>
              </p:cNvSpPr>
              <p:nvPr/>
            </p:nvSpPr>
            <p:spPr bwMode="auto">
              <a:xfrm>
                <a:off x="5195679" y="5462778"/>
                <a:ext cx="4139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5E889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(c)</a:t>
                </a:r>
                <a:endParaRPr lang="en-US" altLang="zh-CN" sz="1400" dirty="0">
                  <a:solidFill>
                    <a:srgbClr val="5E889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文本框 103"/>
              <p:cNvSpPr txBox="1">
                <a:spLocks noChangeArrowheads="1"/>
              </p:cNvSpPr>
              <p:nvPr/>
            </p:nvSpPr>
            <p:spPr bwMode="auto">
              <a:xfrm>
                <a:off x="4957273" y="5343172"/>
                <a:ext cx="413950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altLang="zh-CN" sz="1400" dirty="0">
                    <a:solidFill>
                      <a:srgbClr val="5E889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(d)</a:t>
                </a:r>
                <a:endParaRPr lang="en-US" altLang="zh-CN" sz="1400" dirty="0">
                  <a:solidFill>
                    <a:srgbClr val="5E889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6391" name="组合 16390"/>
          <p:cNvGrpSpPr/>
          <p:nvPr/>
        </p:nvGrpSpPr>
        <p:grpSpPr>
          <a:xfrm>
            <a:off x="3301655" y="4966154"/>
            <a:ext cx="1135355" cy="651841"/>
            <a:chOff x="3301655" y="4966154"/>
            <a:chExt cx="1135355" cy="651841"/>
          </a:xfrm>
        </p:grpSpPr>
        <p:cxnSp>
          <p:nvCxnSpPr>
            <p:cNvPr id="54" name="直接箭头连接符 53"/>
            <p:cNvCxnSpPr/>
            <p:nvPr/>
          </p:nvCxnSpPr>
          <p:spPr>
            <a:xfrm flipH="1">
              <a:off x="4181095" y="5197363"/>
              <a:ext cx="145255" cy="272717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3576495" y="4966154"/>
              <a:ext cx="604597" cy="503927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88" name="组合 16387"/>
            <p:cNvGrpSpPr/>
            <p:nvPr/>
          </p:nvGrpSpPr>
          <p:grpSpPr>
            <a:xfrm>
              <a:off x="3301655" y="5002442"/>
              <a:ext cx="1135355" cy="615553"/>
              <a:chOff x="3301655" y="5002442"/>
              <a:chExt cx="1135355" cy="615553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3447830" y="5002442"/>
                <a:ext cx="989180" cy="615553"/>
                <a:chOff x="6763309" y="1972189"/>
                <a:chExt cx="1554511" cy="1011712"/>
              </a:xfrm>
            </p:grpSpPr>
            <p:cxnSp>
              <p:nvCxnSpPr>
                <p:cNvPr id="58" name="直接连接符 57"/>
                <p:cNvCxnSpPr/>
                <p:nvPr/>
              </p:nvCxnSpPr>
              <p:spPr>
                <a:xfrm flipH="1">
                  <a:off x="7952103" y="2305271"/>
                  <a:ext cx="365717" cy="678629"/>
                </a:xfrm>
                <a:prstGeom prst="line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/>
                <p:cNvCxnSpPr/>
                <p:nvPr/>
              </p:nvCxnSpPr>
              <p:spPr>
                <a:xfrm flipH="1" flipV="1">
                  <a:off x="6763309" y="1972189"/>
                  <a:ext cx="1188796" cy="1011712"/>
                </a:xfrm>
                <a:prstGeom prst="straightConnector1">
                  <a:avLst/>
                </a:prstGeom>
                <a:ln w="19050">
                  <a:solidFill>
                    <a:schemeClr val="accent2">
                      <a:lumMod val="60000"/>
                      <a:lumOff val="4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86" name="组合 16385"/>
              <p:cNvGrpSpPr/>
              <p:nvPr/>
            </p:nvGrpSpPr>
            <p:grpSpPr>
              <a:xfrm>
                <a:off x="3301655" y="5101753"/>
                <a:ext cx="602061" cy="441091"/>
                <a:chOff x="3301655" y="5101753"/>
                <a:chExt cx="602061" cy="441091"/>
              </a:xfrm>
            </p:grpSpPr>
            <p:sp>
              <p:nvSpPr>
                <p:cNvPr id="105" name="文本框 104"/>
                <p:cNvSpPr txBox="1">
                  <a:spLocks noChangeArrowheads="1"/>
                </p:cNvSpPr>
                <p:nvPr/>
              </p:nvSpPr>
              <p:spPr bwMode="auto">
                <a:xfrm>
                  <a:off x="3489766" y="5235067"/>
                  <a:ext cx="41395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(c)</a:t>
                  </a:r>
                  <a:endParaRPr lang="en-US" altLang="zh-CN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" name="文本框 105"/>
                <p:cNvSpPr txBox="1">
                  <a:spLocks noChangeArrowheads="1"/>
                </p:cNvSpPr>
                <p:nvPr/>
              </p:nvSpPr>
              <p:spPr bwMode="auto">
                <a:xfrm>
                  <a:off x="3301655" y="5101753"/>
                  <a:ext cx="413950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altLang="zh-CN" sz="1400" dirty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(d)</a:t>
                  </a:r>
                  <a:endParaRPr lang="en-US" altLang="zh-CN" sz="140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7792" name="组合 27791"/>
          <p:cNvGrpSpPr/>
          <p:nvPr/>
        </p:nvGrpSpPr>
        <p:grpSpPr>
          <a:xfrm>
            <a:off x="3065082" y="4387840"/>
            <a:ext cx="661444" cy="318693"/>
            <a:chOff x="3065082" y="4387840"/>
            <a:chExt cx="661444" cy="318693"/>
          </a:xfrm>
        </p:grpSpPr>
        <p:sp>
          <p:nvSpPr>
            <p:cNvPr id="107" name="文本框 106"/>
            <p:cNvSpPr txBox="1">
              <a:spLocks noChangeArrowheads="1"/>
            </p:cNvSpPr>
            <p:nvPr/>
          </p:nvSpPr>
          <p:spPr bwMode="auto">
            <a:xfrm>
              <a:off x="3065082" y="4398756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107"/>
            <p:cNvSpPr txBox="1">
              <a:spLocks noChangeArrowheads="1"/>
            </p:cNvSpPr>
            <p:nvPr/>
          </p:nvSpPr>
          <p:spPr bwMode="auto">
            <a:xfrm>
              <a:off x="3312576" y="4387840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00B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94" name="组合 27793"/>
          <p:cNvGrpSpPr/>
          <p:nvPr/>
        </p:nvGrpSpPr>
        <p:grpSpPr>
          <a:xfrm>
            <a:off x="4650445" y="4595307"/>
            <a:ext cx="653824" cy="311073"/>
            <a:chOff x="4650445" y="4595307"/>
            <a:chExt cx="653824" cy="311073"/>
          </a:xfrm>
        </p:grpSpPr>
        <p:sp>
          <p:nvSpPr>
            <p:cNvPr id="109" name="文本框 108"/>
            <p:cNvSpPr txBox="1">
              <a:spLocks noChangeArrowheads="1"/>
            </p:cNvSpPr>
            <p:nvPr/>
          </p:nvSpPr>
          <p:spPr bwMode="auto">
            <a:xfrm>
              <a:off x="4650445" y="4598603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CD5B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b="1" dirty="0">
                <a:solidFill>
                  <a:srgbClr val="FCD5B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文本框 109"/>
            <p:cNvSpPr txBox="1">
              <a:spLocks noChangeArrowheads="1"/>
            </p:cNvSpPr>
            <p:nvPr/>
          </p:nvSpPr>
          <p:spPr bwMode="auto">
            <a:xfrm>
              <a:off x="4890319" y="4595307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b="1" dirty="0">
                  <a:solidFill>
                    <a:srgbClr val="FCD5B5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b="1" dirty="0">
                <a:solidFill>
                  <a:srgbClr val="FCD5B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798" name="组合 27797"/>
          <p:cNvGrpSpPr/>
          <p:nvPr/>
        </p:nvGrpSpPr>
        <p:grpSpPr>
          <a:xfrm>
            <a:off x="6381563" y="4818935"/>
            <a:ext cx="661444" cy="307777"/>
            <a:chOff x="6381563" y="4818935"/>
            <a:chExt cx="661444" cy="307777"/>
          </a:xfrm>
        </p:grpSpPr>
        <p:sp>
          <p:nvSpPr>
            <p:cNvPr id="111" name="文本框 110"/>
            <p:cNvSpPr txBox="1">
              <a:spLocks noChangeArrowheads="1"/>
            </p:cNvSpPr>
            <p:nvPr/>
          </p:nvSpPr>
          <p:spPr bwMode="auto">
            <a:xfrm>
              <a:off x="6381563" y="4818935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8A3CC4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(a)</a:t>
              </a:r>
              <a:endParaRPr lang="en-US" altLang="zh-CN" sz="1400" dirty="0">
                <a:solidFill>
                  <a:srgbClr val="8A3C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文本框 111"/>
            <p:cNvSpPr txBox="1">
              <a:spLocks noChangeArrowheads="1"/>
            </p:cNvSpPr>
            <p:nvPr/>
          </p:nvSpPr>
          <p:spPr bwMode="auto">
            <a:xfrm>
              <a:off x="6629057" y="4818935"/>
              <a:ext cx="413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solidFill>
                    <a:srgbClr val="8A3CC4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(b)</a:t>
              </a:r>
              <a:endParaRPr lang="en-US" altLang="zh-CN" sz="1400" dirty="0">
                <a:solidFill>
                  <a:srgbClr val="8A3CC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406" name="组合 16405"/>
          <p:cNvGrpSpPr/>
          <p:nvPr/>
        </p:nvGrpSpPr>
        <p:grpSpPr>
          <a:xfrm>
            <a:off x="1801783" y="4702872"/>
            <a:ext cx="993501" cy="706658"/>
            <a:chOff x="1801783" y="4702872"/>
            <a:chExt cx="993501" cy="706658"/>
          </a:xfrm>
        </p:grpSpPr>
        <p:cxnSp>
          <p:nvCxnSpPr>
            <p:cNvPr id="23" name="直接箭头连接符 22"/>
            <p:cNvCxnSpPr/>
            <p:nvPr/>
          </p:nvCxnSpPr>
          <p:spPr>
            <a:xfrm flipH="1">
              <a:off x="2538248" y="5010649"/>
              <a:ext cx="113667" cy="25096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 flipV="1">
              <a:off x="1884036" y="4702872"/>
              <a:ext cx="654212" cy="558745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组合 29"/>
            <p:cNvGrpSpPr/>
            <p:nvPr/>
          </p:nvGrpSpPr>
          <p:grpSpPr>
            <a:xfrm>
              <a:off x="1801783" y="4793977"/>
              <a:ext cx="993501" cy="615553"/>
              <a:chOff x="6763309" y="1972189"/>
              <a:chExt cx="1554511" cy="1011712"/>
            </a:xfrm>
          </p:grpSpPr>
          <p:cxnSp>
            <p:nvCxnSpPr>
              <p:cNvPr id="31" name="直接连接符 30"/>
              <p:cNvCxnSpPr/>
              <p:nvPr/>
            </p:nvCxnSpPr>
            <p:spPr>
              <a:xfrm flipH="1">
                <a:off x="7952103" y="2305271"/>
                <a:ext cx="365717" cy="678629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箭头连接符 31"/>
              <p:cNvCxnSpPr/>
              <p:nvPr/>
            </p:nvCxnSpPr>
            <p:spPr>
              <a:xfrm flipH="1" flipV="1">
                <a:off x="6763309" y="1972189"/>
                <a:ext cx="1188796" cy="10117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394" name="组合 16393"/>
          <p:cNvGrpSpPr/>
          <p:nvPr/>
        </p:nvGrpSpPr>
        <p:grpSpPr>
          <a:xfrm>
            <a:off x="1477095" y="4820970"/>
            <a:ext cx="835553" cy="442802"/>
            <a:chOff x="1477095" y="4820970"/>
            <a:chExt cx="835553" cy="442802"/>
          </a:xfrm>
        </p:grpSpPr>
        <p:sp>
          <p:nvSpPr>
            <p:cNvPr id="83" name="文本框 82"/>
            <p:cNvSpPr txBox="1">
              <a:spLocks noChangeArrowheads="1"/>
            </p:cNvSpPr>
            <p:nvPr/>
          </p:nvSpPr>
          <p:spPr bwMode="auto">
            <a:xfrm>
              <a:off x="1477095" y="4820970"/>
              <a:ext cx="647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(d)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文本框 83"/>
            <p:cNvSpPr txBox="1">
              <a:spLocks noChangeArrowheads="1"/>
            </p:cNvSpPr>
            <p:nvPr/>
          </p:nvSpPr>
          <p:spPr bwMode="auto">
            <a:xfrm>
              <a:off x="1664948" y="4955995"/>
              <a:ext cx="6477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1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(c)</a:t>
              </a:r>
              <a:endPara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777" name="椭圆 27776"/>
            <p:cNvSpPr/>
            <p:nvPr/>
          </p:nvSpPr>
          <p:spPr>
            <a:xfrm>
              <a:off x="1582955" y="4874655"/>
              <a:ext cx="552197" cy="386961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405" name="组合 16404"/>
          <p:cNvGrpSpPr/>
          <p:nvPr/>
        </p:nvGrpSpPr>
        <p:grpSpPr>
          <a:xfrm>
            <a:off x="-486289" y="4786921"/>
            <a:ext cx="4572000" cy="1738635"/>
            <a:chOff x="-486289" y="4786921"/>
            <a:chExt cx="4572000" cy="1738635"/>
          </a:xfrm>
        </p:grpSpPr>
        <p:grpSp>
          <p:nvGrpSpPr>
            <p:cNvPr id="27779" name="组合 27778"/>
            <p:cNvGrpSpPr/>
            <p:nvPr/>
          </p:nvGrpSpPr>
          <p:grpSpPr>
            <a:xfrm>
              <a:off x="-486289" y="5407301"/>
              <a:ext cx="4572000" cy="1118255"/>
              <a:chOff x="-384247" y="5364035"/>
              <a:chExt cx="4572000" cy="1118255"/>
            </a:xfrm>
          </p:grpSpPr>
          <p:sp>
            <p:nvSpPr>
              <p:cNvPr id="27776" name="矩形 27775"/>
              <p:cNvSpPr/>
              <p:nvPr/>
            </p:nvSpPr>
            <p:spPr>
              <a:xfrm>
                <a:off x="-384247" y="5364035"/>
                <a:ext cx="4572000" cy="111825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2" eaLnBrk="0" hangingPunct="0">
                  <a:lnSpc>
                    <a:spcPts val="2000"/>
                  </a:lnSpc>
                </a:pPr>
                <a:r>
                  <a:rPr lang="en-US" altLang="zh-CN" sz="1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main() {</a:t>
                </a:r>
                <a:endPara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eaLnBrk="0" hangingPunct="0">
                  <a:lnSpc>
                    <a:spcPts val="2000"/>
                  </a:lnSpc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=28;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 6;</a:t>
                </a:r>
                <a:endPara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eaLnBrk="0" hangingPunct="0">
                  <a:lnSpc>
                    <a:spcPts val="2000"/>
                  </a:lnSpc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hcf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1400" b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Hcf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1400" b="1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m,n</a:t>
                </a: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);</a:t>
                </a:r>
                <a:endParaRPr lang="en-US" altLang="zh-CN" sz="1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lvl="2" eaLnBrk="0" hangingPunct="0">
                  <a:lnSpc>
                    <a:spcPts val="2000"/>
                  </a:lnSpc>
                </a:pPr>
                <a:r>
                  <a:rPr lang="en-US" altLang="zh-CN" sz="14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</a:t>
                </a:r>
                <a:endParaRPr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778" name="矩形 27777"/>
              <p:cNvSpPr/>
              <p:nvPr/>
            </p:nvSpPr>
            <p:spPr>
              <a:xfrm>
                <a:off x="590944" y="5384530"/>
                <a:ext cx="1746807" cy="99486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6404" name="直接箭头连接符 16403"/>
            <p:cNvCxnSpPr>
              <a:stCxn id="21" idx="2"/>
            </p:cNvCxnSpPr>
            <p:nvPr/>
          </p:nvCxnSpPr>
          <p:spPr>
            <a:xfrm flipH="1">
              <a:off x="1416045" y="4786921"/>
              <a:ext cx="1834" cy="622608"/>
            </a:xfrm>
            <a:prstGeom prst="straightConnector1">
              <a:avLst/>
            </a:prstGeom>
            <a:ln w="158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17410"/>
          <p:cNvSpPr>
            <a:spLocks noGrp="1" noChangeArrowheads="1"/>
          </p:cNvSpPr>
          <p:nvPr>
            <p:ph idx="1"/>
          </p:nvPr>
        </p:nvSpPr>
        <p:spPr>
          <a:xfrm>
            <a:off x="457200" y="955421"/>
            <a:ext cx="8229600" cy="5025163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>
                <a:cs typeface="Times New Roman" panose="02020603050405020304" pitchFamily="18" charset="0"/>
              </a:rPr>
              <a:t>例：</a:t>
            </a:r>
            <a:endParaRPr lang="zh-CN" altLang="en-US" sz="22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cs typeface="Times New Roman" panose="02020603050405020304" pitchFamily="18" charset="0"/>
              </a:rPr>
              <a:t>      </a:t>
            </a:r>
            <a:r>
              <a:rPr lang="en-US" altLang="zh-CN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void</a:t>
            </a:r>
            <a:r>
              <a:rPr lang="en-US" altLang="zh-CN" sz="2200" b="1" dirty="0">
                <a:cs typeface="Times New Roman" panose="02020603050405020304" pitchFamily="18" charset="0"/>
              </a:rPr>
              <a:t> P(</a:t>
            </a:r>
            <a:r>
              <a:rPr lang="en-US" altLang="zh-CN" sz="22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int</a:t>
            </a:r>
            <a:r>
              <a:rPr lang="en-US" altLang="zh-CN" sz="2200" b="1" dirty="0">
                <a:cs typeface="Times New Roman" panose="02020603050405020304" pitchFamily="18" charset="0"/>
              </a:rPr>
              <a:t> n){                      </a:t>
            </a:r>
            <a:r>
              <a:rPr lang="zh-CN" altLang="en-US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调用 </a:t>
            </a:r>
            <a:r>
              <a:rPr lang="en-US" altLang="zh-CN" sz="2200" b="1" dirty="0">
                <a:solidFill>
                  <a:srgbClr val="FF0000"/>
                </a:solidFill>
                <a:cs typeface="Times New Roman" panose="02020603050405020304" pitchFamily="18" charset="0"/>
              </a:rPr>
              <a:t>P(3) </a:t>
            </a:r>
            <a:endParaRPr lang="en-US" altLang="zh-CN" sz="22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cs typeface="Times New Roman" panose="02020603050405020304" pitchFamily="18" charset="0"/>
              </a:rPr>
              <a:t>              </a:t>
            </a:r>
            <a:r>
              <a:rPr lang="en-US" altLang="zh-CN" sz="2200" b="1" dirty="0">
                <a:solidFill>
                  <a:srgbClr val="0000FF"/>
                </a:solidFill>
                <a:cs typeface="Times New Roman" panose="02020603050405020304" pitchFamily="18" charset="0"/>
              </a:rPr>
              <a:t>if</a:t>
            </a:r>
            <a:r>
              <a:rPr lang="en-US" altLang="zh-CN" sz="2200" b="1" dirty="0">
                <a:cs typeface="Times New Roman" panose="02020603050405020304" pitchFamily="18" charset="0"/>
              </a:rPr>
              <a:t> (</a:t>
            </a:r>
            <a:r>
              <a:rPr lang="en-US" altLang="zh-CN" sz="2200" b="1" i="1" dirty="0"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cs typeface="Times New Roman" panose="02020603050405020304" pitchFamily="18" charset="0"/>
              </a:rPr>
              <a:t>&gt;0){ </a:t>
            </a:r>
            <a:endParaRPr lang="en-US" altLang="zh-CN" sz="22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cs typeface="Times New Roman" panose="02020603050405020304" pitchFamily="18" charset="0"/>
              </a:rPr>
              <a:t>                  </a:t>
            </a:r>
            <a:r>
              <a:rPr lang="en-US" altLang="zh-CN" sz="2200" b="1" dirty="0" err="1">
                <a:solidFill>
                  <a:srgbClr val="0000FF"/>
                </a:solidFill>
                <a:cs typeface="Times New Roman" panose="02020603050405020304" pitchFamily="18" charset="0"/>
              </a:rPr>
              <a:t>cout</a:t>
            </a:r>
            <a:r>
              <a:rPr lang="en-US" altLang="zh-CN" sz="2200" b="1" dirty="0">
                <a:cs typeface="Times New Roman" panose="02020603050405020304" pitchFamily="18" charset="0"/>
              </a:rPr>
              <a:t> &lt;&lt; </a:t>
            </a:r>
            <a:r>
              <a:rPr lang="en-US" altLang="zh-CN" sz="2200" b="1" i="1" dirty="0"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cs typeface="Times New Roman" panose="02020603050405020304" pitchFamily="18" charset="0"/>
              </a:rPr>
              <a:t>;</a:t>
            </a:r>
            <a:endParaRPr lang="en-US" altLang="zh-CN" sz="22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cs typeface="Times New Roman" panose="02020603050405020304" pitchFamily="18" charset="0"/>
              </a:rPr>
              <a:t>                  P(</a:t>
            </a:r>
            <a:r>
              <a:rPr lang="en-US" altLang="zh-CN" sz="2200" b="1" i="1" dirty="0">
                <a:cs typeface="Times New Roman" panose="02020603050405020304" pitchFamily="18" charset="0"/>
              </a:rPr>
              <a:t>n</a:t>
            </a:r>
            <a:r>
              <a:rPr lang="en-US" altLang="zh-CN" sz="2200" b="1" dirty="0">
                <a:cs typeface="Times New Roman" panose="02020603050405020304" pitchFamily="18" charset="0"/>
              </a:rPr>
              <a:t>-1);</a:t>
            </a:r>
            <a:endParaRPr lang="en-US" altLang="zh-CN" sz="22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cs typeface="Times New Roman" panose="02020603050405020304" pitchFamily="18" charset="0"/>
              </a:rPr>
              <a:t>              }</a:t>
            </a:r>
            <a:endParaRPr lang="en-US" altLang="zh-CN" sz="2200" b="1" dirty="0"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2200" b="1" dirty="0">
                <a:cs typeface="Times New Roman" panose="02020603050405020304" pitchFamily="18" charset="0"/>
              </a:rPr>
              <a:t>       </a:t>
            </a:r>
            <a:r>
              <a:rPr lang="en-US" altLang="zh-CN" sz="2200" b="1" dirty="0">
                <a:cs typeface="Times New Roman" panose="02020603050405020304" pitchFamily="18" charset="0"/>
              </a:rPr>
              <a:t>}</a:t>
            </a:r>
            <a:endParaRPr lang="en-US" altLang="zh-CN" sz="2200" b="1" dirty="0">
              <a:cs typeface="Times New Roman" panose="02020603050405020304" pitchFamily="18" charset="0"/>
            </a:endParaRPr>
          </a:p>
        </p:txBody>
      </p:sp>
      <p:sp>
        <p:nvSpPr>
          <p:cNvPr id="28675" name="矩形 17411"/>
          <p:cNvSpPr>
            <a:spLocks noChangeAspect="1" noChangeArrowheads="1"/>
          </p:cNvSpPr>
          <p:nvPr/>
        </p:nvSpPr>
        <p:spPr bwMode="auto">
          <a:xfrm>
            <a:off x="1403350" y="1773238"/>
            <a:ext cx="8569325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17413" name="文本框 17412"/>
          <p:cNvSpPr txBox="1">
            <a:spLocks noChangeArrowheads="1"/>
          </p:cNvSpPr>
          <p:nvPr/>
        </p:nvSpPr>
        <p:spPr bwMode="auto">
          <a:xfrm>
            <a:off x="7236223" y="2773667"/>
            <a:ext cx="792161" cy="36353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4" name="文本框 17413"/>
          <p:cNvSpPr txBox="1">
            <a:spLocks noChangeArrowheads="1"/>
          </p:cNvSpPr>
          <p:nvPr/>
        </p:nvSpPr>
        <p:spPr bwMode="auto">
          <a:xfrm>
            <a:off x="5196160" y="2271874"/>
            <a:ext cx="792162" cy="354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/>
          <a:p>
            <a:pPr algn="ctr" eaLnBrk="0" hangingPunct="0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5" name="文本框 17414"/>
          <p:cNvSpPr txBox="1">
            <a:spLocks noChangeArrowheads="1"/>
          </p:cNvSpPr>
          <p:nvPr/>
        </p:nvSpPr>
        <p:spPr bwMode="auto">
          <a:xfrm>
            <a:off x="1979613" y="3780331"/>
            <a:ext cx="744537" cy="421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P(3)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6" name="文本框 17415"/>
          <p:cNvSpPr txBox="1">
            <a:spLocks noChangeArrowheads="1"/>
          </p:cNvSpPr>
          <p:nvPr/>
        </p:nvSpPr>
        <p:spPr bwMode="auto">
          <a:xfrm flipH="1">
            <a:off x="3282952" y="3185760"/>
            <a:ext cx="684213" cy="318746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7" name="任意多边形 17416"/>
          <p:cNvSpPr>
            <a:spLocks noChangeArrowheads="1"/>
          </p:cNvSpPr>
          <p:nvPr/>
        </p:nvSpPr>
        <p:spPr bwMode="auto">
          <a:xfrm>
            <a:off x="2579687" y="2563812"/>
            <a:ext cx="1054100" cy="1215763"/>
          </a:xfrm>
          <a:custGeom>
            <a:avLst/>
            <a:gdLst>
              <a:gd name="T0" fmla="*/ 0 w 770"/>
              <a:gd name="T1" fmla="*/ 768 h 768"/>
              <a:gd name="T2" fmla="*/ 768 w 770"/>
              <a:gd name="T3" fmla="*/ 0 h 768"/>
              <a:gd name="T4" fmla="*/ 770 w 770"/>
              <a:gd name="T5" fmla="*/ 39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0" h="768">
                <a:moveTo>
                  <a:pt x="0" y="768"/>
                </a:moveTo>
                <a:lnTo>
                  <a:pt x="768" y="0"/>
                </a:lnTo>
                <a:lnTo>
                  <a:pt x="770" y="39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8" name="文本框 17417"/>
          <p:cNvSpPr txBox="1">
            <a:spLocks noChangeArrowheads="1"/>
          </p:cNvSpPr>
          <p:nvPr/>
        </p:nvSpPr>
        <p:spPr bwMode="auto">
          <a:xfrm>
            <a:off x="3240086" y="4364038"/>
            <a:ext cx="709614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P(2)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9" name="直接连接符 17418"/>
          <p:cNvSpPr>
            <a:spLocks noChangeShapeType="1"/>
          </p:cNvSpPr>
          <p:nvPr/>
        </p:nvSpPr>
        <p:spPr bwMode="auto">
          <a:xfrm>
            <a:off x="3635375" y="3503613"/>
            <a:ext cx="0" cy="8604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4" name="矩形 17420"/>
          <p:cNvSpPr>
            <a:spLocks noChangeArrowheads="1"/>
          </p:cNvSpPr>
          <p:nvPr/>
        </p:nvSpPr>
        <p:spPr bwMode="auto">
          <a:xfrm>
            <a:off x="6596063" y="5014913"/>
            <a:ext cx="557212" cy="500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2" name="文本框 17421"/>
          <p:cNvSpPr txBox="1">
            <a:spLocks noChangeArrowheads="1"/>
          </p:cNvSpPr>
          <p:nvPr/>
        </p:nvSpPr>
        <p:spPr bwMode="auto">
          <a:xfrm>
            <a:off x="3275856" y="2133601"/>
            <a:ext cx="791913" cy="35401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/>
          <a:p>
            <a:pPr algn="ctr" eaLnBrk="0" hangingPunct="0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3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3" name="文本框 17422"/>
          <p:cNvSpPr txBox="1">
            <a:spLocks noChangeArrowheads="1"/>
          </p:cNvSpPr>
          <p:nvPr/>
        </p:nvSpPr>
        <p:spPr bwMode="auto">
          <a:xfrm>
            <a:off x="8258969" y="4352163"/>
            <a:ext cx="741633" cy="3657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0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4" name="文本框 17423"/>
          <p:cNvSpPr txBox="1">
            <a:spLocks noChangeArrowheads="1"/>
          </p:cNvSpPr>
          <p:nvPr/>
        </p:nvSpPr>
        <p:spPr bwMode="auto">
          <a:xfrm>
            <a:off x="1908175" y="5229226"/>
            <a:ext cx="2231776" cy="4112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P(3)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等价的操作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5" name="文本框 17424"/>
          <p:cNvSpPr txBox="1">
            <a:spLocks noChangeArrowheads="1"/>
          </p:cNvSpPr>
          <p:nvPr/>
        </p:nvSpPr>
        <p:spPr bwMode="auto">
          <a:xfrm flipH="1">
            <a:off x="5220072" y="3732647"/>
            <a:ext cx="719137" cy="326158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6" name="任意多边形 17425"/>
          <p:cNvSpPr>
            <a:spLocks noChangeArrowheads="1"/>
          </p:cNvSpPr>
          <p:nvPr/>
        </p:nvSpPr>
        <p:spPr bwMode="auto">
          <a:xfrm>
            <a:off x="3949699" y="3068638"/>
            <a:ext cx="1628776" cy="1301476"/>
          </a:xfrm>
          <a:custGeom>
            <a:avLst/>
            <a:gdLst>
              <a:gd name="T0" fmla="*/ 0 w 770"/>
              <a:gd name="T1" fmla="*/ 768 h 768"/>
              <a:gd name="T2" fmla="*/ 768 w 770"/>
              <a:gd name="T3" fmla="*/ 0 h 768"/>
              <a:gd name="T4" fmla="*/ 770 w 770"/>
              <a:gd name="T5" fmla="*/ 394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0" h="768">
                <a:moveTo>
                  <a:pt x="0" y="768"/>
                </a:moveTo>
                <a:lnTo>
                  <a:pt x="768" y="0"/>
                </a:lnTo>
                <a:lnTo>
                  <a:pt x="770" y="394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27" name="文本框 17426"/>
          <p:cNvSpPr txBox="1">
            <a:spLocks noChangeArrowheads="1"/>
          </p:cNvSpPr>
          <p:nvPr/>
        </p:nvSpPr>
        <p:spPr bwMode="auto">
          <a:xfrm>
            <a:off x="5156972" y="4797152"/>
            <a:ext cx="744538" cy="3460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P(1)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28" name="直接连接符 17427"/>
          <p:cNvSpPr>
            <a:spLocks noChangeShapeType="1"/>
          </p:cNvSpPr>
          <p:nvPr/>
        </p:nvSpPr>
        <p:spPr bwMode="auto">
          <a:xfrm>
            <a:off x="5580063" y="4076700"/>
            <a:ext cx="0" cy="719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30" name="文本框 17429"/>
          <p:cNvSpPr txBox="1">
            <a:spLocks noChangeArrowheads="1"/>
          </p:cNvSpPr>
          <p:nvPr/>
        </p:nvSpPr>
        <p:spPr bwMode="auto">
          <a:xfrm flipH="1">
            <a:off x="7236296" y="4194176"/>
            <a:ext cx="730250" cy="368300"/>
          </a:xfrm>
          <a:prstGeom prst="rect">
            <a:avLst/>
          </a:prstGeom>
          <a:solidFill>
            <a:srgbClr val="00B050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901510" y="3571875"/>
            <a:ext cx="1699911" cy="1591295"/>
            <a:chOff x="5901510" y="3571875"/>
            <a:chExt cx="1699911" cy="1591295"/>
          </a:xfrm>
        </p:grpSpPr>
        <p:cxnSp>
          <p:nvCxnSpPr>
            <p:cNvPr id="48" name="直接箭头连接符 47"/>
            <p:cNvCxnSpPr>
              <a:stCxn id="17430" idx="2"/>
            </p:cNvCxnSpPr>
            <p:nvPr/>
          </p:nvCxnSpPr>
          <p:spPr>
            <a:xfrm flipH="1">
              <a:off x="7596337" y="4562476"/>
              <a:ext cx="5084" cy="6006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31" name="任意多边形 17430"/>
            <p:cNvSpPr>
              <a:spLocks noChangeArrowheads="1"/>
            </p:cNvSpPr>
            <p:nvPr/>
          </p:nvSpPr>
          <p:spPr bwMode="auto">
            <a:xfrm>
              <a:off x="5901510" y="3571875"/>
              <a:ext cx="1693090" cy="1223963"/>
            </a:xfrm>
            <a:custGeom>
              <a:avLst/>
              <a:gdLst>
                <a:gd name="T0" fmla="*/ 0 w 770"/>
                <a:gd name="T1" fmla="*/ 768 h 768"/>
                <a:gd name="T2" fmla="*/ 768 w 770"/>
                <a:gd name="T3" fmla="*/ 0 h 768"/>
                <a:gd name="T4" fmla="*/ 770 w 770"/>
                <a:gd name="T5" fmla="*/ 39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0" h="768">
                  <a:moveTo>
                    <a:pt x="0" y="768"/>
                  </a:moveTo>
                  <a:lnTo>
                    <a:pt x="768" y="0"/>
                  </a:lnTo>
                  <a:lnTo>
                    <a:pt x="770" y="39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432" name="文本框 17431"/>
          <p:cNvSpPr txBox="1">
            <a:spLocks noChangeArrowheads="1"/>
          </p:cNvSpPr>
          <p:nvPr/>
        </p:nvSpPr>
        <p:spPr bwMode="auto">
          <a:xfrm>
            <a:off x="7236296" y="5157789"/>
            <a:ext cx="755650" cy="3453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/>
          <a:lstStyle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P(0)</a:t>
            </a:r>
            <a:endParaRPr lang="en-US" altLang="zh-CN" sz="20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36" name="文本框 17435"/>
          <p:cNvSpPr txBox="1">
            <a:spLocks noChangeArrowheads="1"/>
          </p:cNvSpPr>
          <p:nvPr/>
        </p:nvSpPr>
        <p:spPr bwMode="auto">
          <a:xfrm>
            <a:off x="1401763" y="6021389"/>
            <a:ext cx="6770637" cy="386234"/>
          </a:xfrm>
          <a:prstGeom prst="rect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有效输出结果的操作次序如红线所示。输出结果为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949699" y="4703289"/>
            <a:ext cx="1628775" cy="946030"/>
            <a:chOff x="3851275" y="4716435"/>
            <a:chExt cx="1727200" cy="932884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5578475" y="5150844"/>
              <a:ext cx="0" cy="49847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 flipV="1">
              <a:off x="3851275" y="4716435"/>
              <a:ext cx="1727200" cy="92417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7" name="组合 28676"/>
          <p:cNvGrpSpPr/>
          <p:nvPr/>
        </p:nvGrpSpPr>
        <p:grpSpPr>
          <a:xfrm>
            <a:off x="5888084" y="5143227"/>
            <a:ext cx="1708252" cy="774304"/>
            <a:chOff x="5888084" y="5143227"/>
            <a:chExt cx="1708252" cy="774304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7594600" y="5499447"/>
              <a:ext cx="1736" cy="418083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 flipH="1" flipV="1">
              <a:off x="5888084" y="5143227"/>
              <a:ext cx="1704926" cy="774304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89" name="组合 28688"/>
          <p:cNvGrpSpPr/>
          <p:nvPr/>
        </p:nvGrpSpPr>
        <p:grpSpPr>
          <a:xfrm>
            <a:off x="7991946" y="4853887"/>
            <a:ext cx="612502" cy="893895"/>
            <a:chOff x="7991946" y="4853887"/>
            <a:chExt cx="396478" cy="893895"/>
          </a:xfrm>
        </p:grpSpPr>
        <p:cxnSp>
          <p:nvCxnSpPr>
            <p:cNvPr id="28679" name="直接连接符 28678"/>
            <p:cNvCxnSpPr/>
            <p:nvPr/>
          </p:nvCxnSpPr>
          <p:spPr>
            <a:xfrm flipV="1">
              <a:off x="7991946" y="4853888"/>
              <a:ext cx="396478" cy="30231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1" name="直接连接符 28680"/>
            <p:cNvCxnSpPr/>
            <p:nvPr/>
          </p:nvCxnSpPr>
          <p:spPr>
            <a:xfrm>
              <a:off x="8388424" y="4853887"/>
              <a:ext cx="0" cy="893895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83" name="直接箭头连接符 28682"/>
            <p:cNvCxnSpPr/>
            <p:nvPr/>
          </p:nvCxnSpPr>
          <p:spPr>
            <a:xfrm flipH="1" flipV="1">
              <a:off x="7991946" y="5499447"/>
              <a:ext cx="396478" cy="248335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94" name="组合 28693"/>
          <p:cNvGrpSpPr/>
          <p:nvPr/>
        </p:nvGrpSpPr>
        <p:grpSpPr>
          <a:xfrm>
            <a:off x="2579687" y="4194176"/>
            <a:ext cx="1056209" cy="964355"/>
            <a:chOff x="2579687" y="4194176"/>
            <a:chExt cx="1056209" cy="964355"/>
          </a:xfrm>
        </p:grpSpPr>
        <p:cxnSp>
          <p:nvCxnSpPr>
            <p:cNvPr id="28691" name="直接连接符 28690"/>
            <p:cNvCxnSpPr/>
            <p:nvPr/>
          </p:nvCxnSpPr>
          <p:spPr>
            <a:xfrm>
              <a:off x="3635896" y="4725144"/>
              <a:ext cx="0" cy="43338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93" name="直接箭头连接符 28692"/>
            <p:cNvCxnSpPr/>
            <p:nvPr/>
          </p:nvCxnSpPr>
          <p:spPr>
            <a:xfrm flipH="1" flipV="1">
              <a:off x="2579687" y="4194176"/>
              <a:ext cx="1054100" cy="962027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/>
          <p:cNvGrpSpPr/>
          <p:nvPr/>
        </p:nvGrpSpPr>
        <p:grpSpPr>
          <a:xfrm>
            <a:off x="3779912" y="2708920"/>
            <a:ext cx="3960440" cy="2008983"/>
            <a:chOff x="3779912" y="2708920"/>
            <a:chExt cx="3960440" cy="2008983"/>
          </a:xfrm>
        </p:grpSpPr>
        <p:cxnSp>
          <p:nvCxnSpPr>
            <p:cNvPr id="37" name="直接连接符 36"/>
            <p:cNvCxnSpPr/>
            <p:nvPr/>
          </p:nvCxnSpPr>
          <p:spPr>
            <a:xfrm>
              <a:off x="5724128" y="4076700"/>
              <a:ext cx="0" cy="62658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>
              <a:off x="3779912" y="2708920"/>
              <a:ext cx="3960440" cy="2008983"/>
              <a:chOff x="3779912" y="2708920"/>
              <a:chExt cx="3960440" cy="2008983"/>
            </a:xfrm>
          </p:grpSpPr>
          <p:cxnSp>
            <p:nvCxnSpPr>
              <p:cNvPr id="28696" name="直接连接符 28695"/>
              <p:cNvCxnSpPr/>
              <p:nvPr/>
            </p:nvCxnSpPr>
            <p:spPr>
              <a:xfrm>
                <a:off x="3779912" y="3571875"/>
                <a:ext cx="0" cy="62988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98" name="直接连接符 28697"/>
              <p:cNvCxnSpPr/>
              <p:nvPr/>
            </p:nvCxnSpPr>
            <p:spPr>
              <a:xfrm flipV="1">
                <a:off x="3779912" y="2708920"/>
                <a:ext cx="1944216" cy="14928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02" name="直接连接符 28701"/>
              <p:cNvCxnSpPr/>
              <p:nvPr/>
            </p:nvCxnSpPr>
            <p:spPr>
              <a:xfrm>
                <a:off x="5724128" y="2717938"/>
                <a:ext cx="0" cy="101470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V="1">
                <a:off x="5724128" y="3284984"/>
                <a:ext cx="2016224" cy="14329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>
                <a:off x="7740352" y="3284984"/>
                <a:ext cx="0" cy="916777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组合 67"/>
          <p:cNvGrpSpPr/>
          <p:nvPr/>
        </p:nvGrpSpPr>
        <p:grpSpPr>
          <a:xfrm>
            <a:off x="-166120" y="79460"/>
            <a:ext cx="7317240" cy="698583"/>
            <a:chOff x="241715" y="4179148"/>
            <a:chExt cx="7317240" cy="698583"/>
          </a:xfrm>
        </p:grpSpPr>
        <p:grpSp>
          <p:nvGrpSpPr>
            <p:cNvPr id="53" name="组合 106"/>
            <p:cNvGrpSpPr/>
            <p:nvPr/>
          </p:nvGrpSpPr>
          <p:grpSpPr>
            <a:xfrm>
              <a:off x="241715" y="4179148"/>
              <a:ext cx="7317240" cy="698583"/>
              <a:chOff x="232190" y="4179148"/>
              <a:chExt cx="7317240" cy="698583"/>
            </a:xfrm>
          </p:grpSpPr>
          <p:sp>
            <p:nvSpPr>
              <p:cNvPr id="55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6" name="TextBox 6"/>
              <p:cNvSpPr txBox="1">
                <a:spLocks noChangeArrowheads="1"/>
              </p:cNvSpPr>
              <p:nvPr/>
            </p:nvSpPr>
            <p:spPr bwMode="auto">
              <a:xfrm>
                <a:off x="232190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递归程序的阅读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54" name="图片 53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5" grpId="0" animBg="1"/>
      <p:bldP spid="17416" grpId="0" animBg="1"/>
      <p:bldP spid="17418" grpId="0" animBg="1"/>
      <p:bldP spid="17422" grpId="0" animBg="1"/>
      <p:bldP spid="17423" grpId="0" animBg="1"/>
      <p:bldP spid="17424" grpId="0" animBg="1"/>
      <p:bldP spid="17425" grpId="0" animBg="1"/>
      <p:bldP spid="17427" grpId="0" animBg="1"/>
      <p:bldP spid="17430" grpId="0" animBg="1"/>
      <p:bldP spid="17432" grpId="0" animBg="1"/>
      <p:bldP spid="174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18434"/>
          <p:cNvSpPr>
            <a:spLocks noGrp="1" noChangeArrowheads="1"/>
          </p:cNvSpPr>
          <p:nvPr>
            <p:ph idx="1"/>
          </p:nvPr>
        </p:nvSpPr>
        <p:spPr>
          <a:xfrm>
            <a:off x="332068" y="1000166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针对下面的算法</a:t>
            </a:r>
            <a:r>
              <a:rPr lang="en-US" altLang="zh-CN" sz="2400" b="1" dirty="0"/>
              <a:t>P(n)</a:t>
            </a:r>
            <a:r>
              <a:rPr lang="zh-CN" altLang="en-US" sz="2400" b="1" dirty="0"/>
              <a:t>，用前述方法求出</a:t>
            </a:r>
            <a:r>
              <a:rPr lang="zh-CN" altLang="en-US" sz="2400" b="1" dirty="0">
                <a:solidFill>
                  <a:srgbClr val="FF0000"/>
                </a:solidFill>
              </a:rPr>
              <a:t>调用 </a:t>
            </a:r>
            <a:r>
              <a:rPr lang="en-US" altLang="zh-CN" sz="2400" b="1" dirty="0">
                <a:solidFill>
                  <a:srgbClr val="FF0000"/>
                </a:solidFill>
              </a:rPr>
              <a:t>P(3)</a:t>
            </a:r>
            <a:r>
              <a:rPr lang="zh-CN" altLang="en-US" sz="2400" b="1" dirty="0">
                <a:solidFill>
                  <a:srgbClr val="FF0000"/>
                </a:solidFill>
              </a:rPr>
              <a:t>所得到的输出结果。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void</a:t>
            </a:r>
            <a:r>
              <a:rPr lang="en-US" altLang="zh-CN" sz="2200" b="1" dirty="0"/>
              <a:t> P(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</a:t>
            </a:r>
            <a:r>
              <a:rPr lang="en-US" altLang="zh-CN" sz="2200" b="1" i="1" dirty="0"/>
              <a:t>n</a:t>
            </a:r>
            <a:r>
              <a:rPr lang="en-US" altLang="zh-CN" sz="2200" b="1" dirty="0"/>
              <a:t>){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       if</a:t>
            </a:r>
            <a:r>
              <a:rPr lang="en-US" altLang="zh-CN" sz="2200" b="1" dirty="0"/>
              <a:t>(n&gt;0) {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</a:t>
            </a:r>
            <a:r>
              <a:rPr lang="fr-FR" altLang="en-US" sz="2200" b="1" dirty="0">
                <a:solidFill>
                  <a:srgbClr val="0000FF"/>
                </a:solidFill>
              </a:rPr>
              <a:t>cout</a:t>
            </a:r>
            <a:r>
              <a:rPr lang="fr-FR" altLang="en-US" sz="2200" b="1" dirty="0"/>
              <a:t> &lt;&lt; </a:t>
            </a:r>
            <a:r>
              <a:rPr lang="fr-FR" altLang="en-US" sz="2200" b="1" i="1" dirty="0"/>
              <a:t>n</a:t>
            </a:r>
            <a:r>
              <a:rPr lang="fr-FR" altLang="en-US" sz="2200" b="1" dirty="0"/>
              <a:t>;</a:t>
            </a:r>
            <a:endParaRPr lang="fr-FR" altLang="en-US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fr-FR" altLang="en-US" sz="2200" b="1" dirty="0"/>
              <a:t>                  </a:t>
            </a:r>
            <a:r>
              <a:rPr lang="en-US" altLang="zh-CN" sz="2200" b="1" dirty="0"/>
              <a:t>P</a:t>
            </a:r>
            <a:r>
              <a:rPr lang="fr-FR" altLang="en-US" sz="2200" b="1" dirty="0"/>
              <a:t>(</a:t>
            </a:r>
            <a:r>
              <a:rPr lang="fr-FR" altLang="en-US" sz="2200" b="1" i="1" dirty="0"/>
              <a:t>n</a:t>
            </a:r>
            <a:r>
              <a:rPr lang="fr-FR" altLang="en-US" sz="2200" b="1" dirty="0"/>
              <a:t>-1);</a:t>
            </a:r>
            <a:endParaRPr lang="fr-FR" altLang="en-US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fr-FR" altLang="en-US" sz="2200" b="1" dirty="0"/>
              <a:t>                  </a:t>
            </a:r>
            <a:r>
              <a:rPr lang="fr-FR" altLang="en-US" sz="2200" b="1" dirty="0">
                <a:solidFill>
                  <a:srgbClr val="0000FF"/>
                </a:solidFill>
              </a:rPr>
              <a:t>cout</a:t>
            </a:r>
            <a:r>
              <a:rPr lang="fr-FR" altLang="en-US" sz="2200" b="1" dirty="0"/>
              <a:t> &lt;&lt; </a:t>
            </a:r>
            <a:r>
              <a:rPr lang="fr-FR" altLang="en-US" sz="2200" b="1" i="1" dirty="0"/>
              <a:t>n</a:t>
            </a:r>
            <a:r>
              <a:rPr lang="fr-FR" altLang="en-US" sz="2200" b="1" dirty="0"/>
              <a:t>;</a:t>
            </a:r>
            <a:endParaRPr lang="fr-FR" altLang="en-US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fr-FR" altLang="en-US" sz="2200" b="1" dirty="0"/>
              <a:t>              </a:t>
            </a:r>
            <a:r>
              <a:rPr lang="en-US" altLang="zh-CN" sz="2200" b="1" dirty="0"/>
              <a:t>}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}</a:t>
            </a:r>
            <a:endParaRPr lang="en-US" altLang="zh-CN" sz="2200" b="1" dirty="0"/>
          </a:p>
        </p:txBody>
      </p:sp>
      <p:grpSp>
        <p:nvGrpSpPr>
          <p:cNvPr id="11" name="组合 67"/>
          <p:cNvGrpSpPr/>
          <p:nvPr/>
        </p:nvGrpSpPr>
        <p:grpSpPr>
          <a:xfrm>
            <a:off x="-166120" y="79460"/>
            <a:ext cx="7317240" cy="698583"/>
            <a:chOff x="241715" y="4179148"/>
            <a:chExt cx="7317240" cy="698583"/>
          </a:xfrm>
        </p:grpSpPr>
        <p:grpSp>
          <p:nvGrpSpPr>
            <p:cNvPr id="12" name="组合 106"/>
            <p:cNvGrpSpPr/>
            <p:nvPr/>
          </p:nvGrpSpPr>
          <p:grpSpPr>
            <a:xfrm>
              <a:off x="241715" y="4179148"/>
              <a:ext cx="7317240" cy="698583"/>
              <a:chOff x="232190" y="4179148"/>
              <a:chExt cx="7317240" cy="698583"/>
            </a:xfrm>
          </p:grpSpPr>
          <p:sp>
            <p:nvSpPr>
              <p:cNvPr id="14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TextBox 6"/>
              <p:cNvSpPr txBox="1">
                <a:spLocks noChangeArrowheads="1"/>
              </p:cNvSpPr>
              <p:nvPr/>
            </p:nvSpPr>
            <p:spPr bwMode="auto">
              <a:xfrm>
                <a:off x="232190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递归程序的阅读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3" name="图片 12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9769" name="组合 29768"/>
          <p:cNvGrpSpPr/>
          <p:nvPr/>
        </p:nvGrpSpPr>
        <p:grpSpPr>
          <a:xfrm>
            <a:off x="2268805" y="2492896"/>
            <a:ext cx="6745144" cy="3999197"/>
            <a:chOff x="2195637" y="2492896"/>
            <a:chExt cx="6745144" cy="3999197"/>
          </a:xfrm>
        </p:grpSpPr>
        <p:cxnSp>
          <p:nvCxnSpPr>
            <p:cNvPr id="29733" name="直接连接符 29732"/>
            <p:cNvCxnSpPr/>
            <p:nvPr/>
          </p:nvCxnSpPr>
          <p:spPr>
            <a:xfrm>
              <a:off x="7950372" y="4417837"/>
              <a:ext cx="0" cy="207425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35" name="直接连接符 29734"/>
            <p:cNvCxnSpPr/>
            <p:nvPr/>
          </p:nvCxnSpPr>
          <p:spPr>
            <a:xfrm flipH="1" flipV="1">
              <a:off x="5940152" y="5661248"/>
              <a:ext cx="2010220" cy="830845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37" name="直接连接符 29736"/>
            <p:cNvCxnSpPr/>
            <p:nvPr/>
          </p:nvCxnSpPr>
          <p:spPr>
            <a:xfrm>
              <a:off x="5940152" y="5661248"/>
              <a:ext cx="0" cy="545638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41" name="直接连接符 29740"/>
            <p:cNvCxnSpPr/>
            <p:nvPr/>
          </p:nvCxnSpPr>
          <p:spPr>
            <a:xfrm flipH="1" flipV="1">
              <a:off x="4032049" y="5107452"/>
              <a:ext cx="1908104" cy="1099437"/>
            </a:xfrm>
            <a:prstGeom prst="line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>
              <a:spLocks noChangeArrowheads="1"/>
            </p:cNvSpPr>
            <p:nvPr/>
          </p:nvSpPr>
          <p:spPr bwMode="auto">
            <a:xfrm>
              <a:off x="7427350" y="2633782"/>
              <a:ext cx="792161" cy="3635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1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/>
            <p:cNvSpPr txBox="1">
              <a:spLocks noChangeArrowheads="1"/>
            </p:cNvSpPr>
            <p:nvPr/>
          </p:nvSpPr>
          <p:spPr bwMode="auto">
            <a:xfrm>
              <a:off x="5426343" y="2529859"/>
              <a:ext cx="792162" cy="3540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2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2195637" y="4139626"/>
              <a:ext cx="744537" cy="42143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P(3)</a:t>
              </a:r>
              <a:endPara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 flipH="1">
              <a:off x="3562832" y="3366331"/>
              <a:ext cx="599129" cy="32185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/>
            <p:cNvSpPr txBox="1">
              <a:spLocks noChangeArrowheads="1"/>
            </p:cNvSpPr>
            <p:nvPr/>
          </p:nvSpPr>
          <p:spPr bwMode="auto">
            <a:xfrm>
              <a:off x="3562832" y="4044493"/>
              <a:ext cx="599129" cy="35001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P(2)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直接连接符 19"/>
            <p:cNvSpPr>
              <a:spLocks noChangeShapeType="1"/>
            </p:cNvSpPr>
            <p:nvPr/>
          </p:nvSpPr>
          <p:spPr bwMode="auto">
            <a:xfrm flipH="1">
              <a:off x="3847006" y="3683124"/>
              <a:ext cx="0" cy="368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矩形 17420"/>
            <p:cNvSpPr>
              <a:spLocks noChangeArrowheads="1"/>
            </p:cNvSpPr>
            <p:nvPr/>
          </p:nvSpPr>
          <p:spPr bwMode="auto">
            <a:xfrm>
              <a:off x="6812087" y="5374208"/>
              <a:ext cx="557212" cy="500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>
              <a:spLocks noChangeArrowheads="1"/>
            </p:cNvSpPr>
            <p:nvPr/>
          </p:nvSpPr>
          <p:spPr bwMode="auto">
            <a:xfrm>
              <a:off x="3491880" y="2492896"/>
              <a:ext cx="791913" cy="3540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/>
            <a:lstStyle/>
            <a:p>
              <a:pPr algn="ctr" eaLnBrk="0" hangingPunct="0"/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= 3</a:t>
              </a:r>
              <a:endPara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文本框 22"/>
            <p:cNvSpPr txBox="1">
              <a:spLocks noChangeArrowheads="1"/>
            </p:cNvSpPr>
            <p:nvPr/>
          </p:nvSpPr>
          <p:spPr bwMode="auto">
            <a:xfrm>
              <a:off x="8243248" y="4085349"/>
              <a:ext cx="697533" cy="36574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 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/>
            <p:cNvSpPr txBox="1">
              <a:spLocks noChangeArrowheads="1"/>
            </p:cNvSpPr>
            <p:nvPr/>
          </p:nvSpPr>
          <p:spPr bwMode="auto">
            <a:xfrm flipH="1">
              <a:off x="5469458" y="3800062"/>
              <a:ext cx="616346" cy="32615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/>
            <p:cNvSpPr txBox="1">
              <a:spLocks noChangeArrowheads="1"/>
            </p:cNvSpPr>
            <p:nvPr/>
          </p:nvSpPr>
          <p:spPr bwMode="auto">
            <a:xfrm>
              <a:off x="5469459" y="4532701"/>
              <a:ext cx="620251" cy="33348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P(1)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/>
            <p:cNvSpPr txBox="1">
              <a:spLocks noChangeArrowheads="1"/>
            </p:cNvSpPr>
            <p:nvPr/>
          </p:nvSpPr>
          <p:spPr bwMode="auto">
            <a:xfrm flipH="1">
              <a:off x="7488434" y="4052133"/>
              <a:ext cx="622128" cy="368300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任意多边形 31"/>
            <p:cNvSpPr>
              <a:spLocks noChangeArrowheads="1"/>
            </p:cNvSpPr>
            <p:nvPr/>
          </p:nvSpPr>
          <p:spPr bwMode="auto">
            <a:xfrm>
              <a:off x="6112669" y="3429000"/>
              <a:ext cx="1693090" cy="1223963"/>
            </a:xfrm>
            <a:custGeom>
              <a:avLst/>
              <a:gdLst>
                <a:gd name="T0" fmla="*/ 0 w 770"/>
                <a:gd name="T1" fmla="*/ 768 h 768"/>
                <a:gd name="T2" fmla="*/ 768 w 770"/>
                <a:gd name="T3" fmla="*/ 0 h 768"/>
                <a:gd name="T4" fmla="*/ 770 w 770"/>
                <a:gd name="T5" fmla="*/ 394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70" h="768">
                  <a:moveTo>
                    <a:pt x="0" y="768"/>
                  </a:moveTo>
                  <a:lnTo>
                    <a:pt x="768" y="0"/>
                  </a:lnTo>
                  <a:lnTo>
                    <a:pt x="770" y="39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文本框 32"/>
            <p:cNvSpPr txBox="1">
              <a:spLocks noChangeArrowheads="1"/>
            </p:cNvSpPr>
            <p:nvPr/>
          </p:nvSpPr>
          <p:spPr bwMode="auto">
            <a:xfrm>
              <a:off x="7488434" y="4781912"/>
              <a:ext cx="622128" cy="34532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/>
            <a:lstStyle/>
            <a:p>
              <a:pPr algn="just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P(0)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9768" name="组合 29767"/>
            <p:cNvGrpSpPr/>
            <p:nvPr/>
          </p:nvGrpSpPr>
          <p:grpSpPr>
            <a:xfrm>
              <a:off x="4165724" y="5062584"/>
              <a:ext cx="1628774" cy="946030"/>
              <a:chOff x="4165724" y="5062584"/>
              <a:chExt cx="1628774" cy="946030"/>
            </a:xfrm>
          </p:grpSpPr>
          <p:cxnSp>
            <p:nvCxnSpPr>
              <p:cNvPr id="35" name="直接连接符 34"/>
              <p:cNvCxnSpPr/>
              <p:nvPr/>
            </p:nvCxnSpPr>
            <p:spPr>
              <a:xfrm>
                <a:off x="5794498" y="5503115"/>
                <a:ext cx="0" cy="505499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/>
              <p:cNvCxnSpPr/>
              <p:nvPr/>
            </p:nvCxnSpPr>
            <p:spPr>
              <a:xfrm flipH="1" flipV="1">
                <a:off x="4165724" y="5062584"/>
                <a:ext cx="1623071" cy="93719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67" name="组合 29766"/>
            <p:cNvGrpSpPr/>
            <p:nvPr/>
          </p:nvGrpSpPr>
          <p:grpSpPr>
            <a:xfrm>
              <a:off x="6085805" y="5543398"/>
              <a:ext cx="1726555" cy="733429"/>
              <a:chOff x="6085805" y="5543398"/>
              <a:chExt cx="1726555" cy="733429"/>
            </a:xfrm>
          </p:grpSpPr>
          <p:cxnSp>
            <p:nvCxnSpPr>
              <p:cNvPr id="38" name="直接连接符 37"/>
              <p:cNvCxnSpPr/>
              <p:nvPr/>
            </p:nvCxnSpPr>
            <p:spPr>
              <a:xfrm flipH="1">
                <a:off x="7810605" y="5802675"/>
                <a:ext cx="1755" cy="474150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H="1" flipV="1">
                <a:off x="6085805" y="5543398"/>
                <a:ext cx="1723192" cy="733429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66" name="组合 29765"/>
            <p:cNvGrpSpPr/>
            <p:nvPr/>
          </p:nvGrpSpPr>
          <p:grpSpPr>
            <a:xfrm>
              <a:off x="8110219" y="4479321"/>
              <a:ext cx="638785" cy="893897"/>
              <a:chOff x="8110219" y="4479321"/>
              <a:chExt cx="638785" cy="893897"/>
            </a:xfrm>
          </p:grpSpPr>
          <p:cxnSp>
            <p:nvCxnSpPr>
              <p:cNvPr id="41" name="直接连接符 40"/>
              <p:cNvCxnSpPr/>
              <p:nvPr/>
            </p:nvCxnSpPr>
            <p:spPr>
              <a:xfrm flipV="1">
                <a:off x="8110219" y="4479324"/>
                <a:ext cx="638783" cy="307813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8749002" y="4479321"/>
                <a:ext cx="0" cy="893895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/>
              <p:cNvCxnSpPr/>
              <p:nvPr/>
            </p:nvCxnSpPr>
            <p:spPr>
              <a:xfrm flipH="1" flipV="1">
                <a:off x="8110219" y="5107452"/>
                <a:ext cx="638785" cy="265766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765" name="组合 29764"/>
            <p:cNvGrpSpPr/>
            <p:nvPr/>
          </p:nvGrpSpPr>
          <p:grpSpPr>
            <a:xfrm>
              <a:off x="2795711" y="4553471"/>
              <a:ext cx="1056209" cy="964355"/>
              <a:chOff x="2795711" y="4553471"/>
              <a:chExt cx="1056209" cy="964355"/>
            </a:xfrm>
          </p:grpSpPr>
          <p:cxnSp>
            <p:nvCxnSpPr>
              <p:cNvPr id="45" name="直接连接符 44"/>
              <p:cNvCxnSpPr/>
              <p:nvPr/>
            </p:nvCxnSpPr>
            <p:spPr>
              <a:xfrm>
                <a:off x="3851920" y="5084439"/>
                <a:ext cx="0" cy="433387"/>
              </a:xfrm>
              <a:prstGeom prst="line">
                <a:avLst/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H="1" flipV="1">
                <a:off x="2795711" y="4553471"/>
                <a:ext cx="1054100" cy="962027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" name="直接连接符 47"/>
            <p:cNvCxnSpPr/>
            <p:nvPr/>
          </p:nvCxnSpPr>
          <p:spPr>
            <a:xfrm>
              <a:off x="5913632" y="4120435"/>
              <a:ext cx="0" cy="3436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直接连接符 54"/>
            <p:cNvSpPr>
              <a:spLocks noChangeShapeType="1"/>
            </p:cNvSpPr>
            <p:nvPr/>
          </p:nvSpPr>
          <p:spPr bwMode="auto">
            <a:xfrm flipH="1">
              <a:off x="3847006" y="4390821"/>
              <a:ext cx="0" cy="368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64" name="组合 29763"/>
            <p:cNvGrpSpPr/>
            <p:nvPr/>
          </p:nvGrpSpPr>
          <p:grpSpPr>
            <a:xfrm>
              <a:off x="2735906" y="2985181"/>
              <a:ext cx="1112457" cy="1154445"/>
              <a:chOff x="2735906" y="2985181"/>
              <a:chExt cx="1112457" cy="1154445"/>
            </a:xfrm>
          </p:grpSpPr>
          <p:cxnSp>
            <p:nvCxnSpPr>
              <p:cNvPr id="59" name="直接连接符 58"/>
              <p:cNvCxnSpPr/>
              <p:nvPr/>
            </p:nvCxnSpPr>
            <p:spPr>
              <a:xfrm flipV="1">
                <a:off x="2735906" y="2985181"/>
                <a:ext cx="1111100" cy="115444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/>
              <p:cNvCxnSpPr/>
              <p:nvPr/>
            </p:nvCxnSpPr>
            <p:spPr>
              <a:xfrm>
                <a:off x="3848363" y="2985181"/>
                <a:ext cx="0" cy="3842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文本框 64"/>
            <p:cNvSpPr txBox="1">
              <a:spLocks noChangeArrowheads="1"/>
            </p:cNvSpPr>
            <p:nvPr/>
          </p:nvSpPr>
          <p:spPr bwMode="auto">
            <a:xfrm flipH="1">
              <a:off x="3551006" y="4751123"/>
              <a:ext cx="620251" cy="32185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3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直接连接符 65"/>
            <p:cNvSpPr>
              <a:spLocks noChangeShapeType="1"/>
            </p:cNvSpPr>
            <p:nvPr/>
          </p:nvSpPr>
          <p:spPr bwMode="auto">
            <a:xfrm flipH="1">
              <a:off x="5765459" y="4861235"/>
              <a:ext cx="0" cy="368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/>
            <p:cNvSpPr txBox="1">
              <a:spLocks noChangeArrowheads="1"/>
            </p:cNvSpPr>
            <p:nvPr/>
          </p:nvSpPr>
          <p:spPr bwMode="auto">
            <a:xfrm flipH="1">
              <a:off x="5469459" y="5221537"/>
              <a:ext cx="620251" cy="32185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直接连接符 68"/>
            <p:cNvSpPr>
              <a:spLocks noChangeShapeType="1"/>
            </p:cNvSpPr>
            <p:nvPr/>
          </p:nvSpPr>
          <p:spPr bwMode="auto">
            <a:xfrm>
              <a:off x="7800773" y="4420570"/>
              <a:ext cx="1981" cy="3613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直接箭头连接符 67"/>
            <p:cNvCxnSpPr/>
            <p:nvPr/>
          </p:nvCxnSpPr>
          <p:spPr>
            <a:xfrm>
              <a:off x="5764119" y="4126220"/>
              <a:ext cx="0" cy="4198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直接连接符 71"/>
            <p:cNvSpPr>
              <a:spLocks noChangeShapeType="1"/>
            </p:cNvSpPr>
            <p:nvPr/>
          </p:nvSpPr>
          <p:spPr bwMode="auto">
            <a:xfrm flipH="1">
              <a:off x="7809306" y="5128413"/>
              <a:ext cx="0" cy="368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文本框 72"/>
            <p:cNvSpPr txBox="1">
              <a:spLocks noChangeArrowheads="1"/>
            </p:cNvSpPr>
            <p:nvPr/>
          </p:nvSpPr>
          <p:spPr bwMode="auto">
            <a:xfrm flipH="1">
              <a:off x="7513306" y="5488715"/>
              <a:ext cx="620251" cy="321858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 flipV="1">
              <a:off x="5918908" y="3080436"/>
              <a:ext cx="2024110" cy="138877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7943018" y="3076564"/>
              <a:ext cx="0" cy="974791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7" name="直接连接符 29706"/>
            <p:cNvCxnSpPr/>
            <p:nvPr/>
          </p:nvCxnSpPr>
          <p:spPr>
            <a:xfrm>
              <a:off x="4032050" y="3683124"/>
              <a:ext cx="0" cy="321940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09" name="直接连接符 29708"/>
            <p:cNvCxnSpPr/>
            <p:nvPr/>
          </p:nvCxnSpPr>
          <p:spPr>
            <a:xfrm flipV="1">
              <a:off x="4032049" y="2891419"/>
              <a:ext cx="1859994" cy="1110646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28" name="直接连接符 29727"/>
            <p:cNvCxnSpPr/>
            <p:nvPr/>
          </p:nvCxnSpPr>
          <p:spPr>
            <a:xfrm flipV="1">
              <a:off x="7943018" y="5810126"/>
              <a:ext cx="7354" cy="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50" name="直接连接符 29749"/>
            <p:cNvCxnSpPr/>
            <p:nvPr/>
          </p:nvCxnSpPr>
          <p:spPr>
            <a:xfrm>
              <a:off x="5892043" y="2891419"/>
              <a:ext cx="0" cy="908643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763" name="组合 29762"/>
            <p:cNvGrpSpPr/>
            <p:nvPr/>
          </p:nvGrpSpPr>
          <p:grpSpPr>
            <a:xfrm>
              <a:off x="4161961" y="3076564"/>
              <a:ext cx="1602158" cy="974791"/>
              <a:chOff x="4161961" y="3076564"/>
              <a:chExt cx="1602158" cy="974791"/>
            </a:xfrm>
          </p:grpSpPr>
          <p:cxnSp>
            <p:nvCxnSpPr>
              <p:cNvPr id="29752" name="直接连接符 29751"/>
              <p:cNvCxnSpPr/>
              <p:nvPr/>
            </p:nvCxnSpPr>
            <p:spPr>
              <a:xfrm flipV="1">
                <a:off x="4161961" y="3076564"/>
                <a:ext cx="1602158" cy="9747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54" name="直接箭头连接符 29753"/>
              <p:cNvCxnSpPr/>
              <p:nvPr/>
            </p:nvCxnSpPr>
            <p:spPr>
              <a:xfrm>
                <a:off x="5764119" y="3076564"/>
                <a:ext cx="0" cy="7234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占位符 19458"/>
          <p:cNvSpPr>
            <a:spLocks noGrp="1" noChangeArrowheads="1"/>
          </p:cNvSpPr>
          <p:nvPr>
            <p:ph idx="1"/>
          </p:nvPr>
        </p:nvSpPr>
        <p:spPr>
          <a:xfrm>
            <a:off x="420687" y="990345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例：函数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定义如下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用上述方法求出</a:t>
            </a:r>
            <a:r>
              <a:rPr lang="en-US" altLang="zh-CN" sz="2400" b="1" dirty="0"/>
              <a:t>F(6)</a:t>
            </a:r>
            <a:r>
              <a:rPr lang="zh-CN" altLang="en-US" sz="2400" b="1" dirty="0"/>
              <a:t>的值。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F(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) 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>
                <a:solidFill>
                  <a:srgbClr val="0000FF"/>
                </a:solidFill>
              </a:rPr>
              <a:t> if </a:t>
            </a:r>
            <a:r>
              <a:rPr lang="en-US" altLang="zh-CN" sz="2000" dirty="0"/>
              <a:t>( </a:t>
            </a:r>
            <a:r>
              <a:rPr lang="en-US" altLang="zh-CN" sz="2000" i="1" dirty="0"/>
              <a:t>N</a:t>
            </a:r>
            <a:r>
              <a:rPr lang="en-US" altLang="zh-CN" sz="2000" dirty="0"/>
              <a:t>&lt;=2) 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1;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00FF"/>
                </a:solidFill>
              </a:rPr>
              <a:t>return</a:t>
            </a:r>
            <a:r>
              <a:rPr lang="en-US" altLang="zh-CN" sz="2000" dirty="0"/>
              <a:t> (2*F(</a:t>
            </a:r>
            <a:r>
              <a:rPr lang="en-US" altLang="zh-CN" sz="2000" i="1" dirty="0"/>
              <a:t>N</a:t>
            </a:r>
            <a:r>
              <a:rPr lang="en-US" altLang="zh-CN" sz="2000" dirty="0"/>
              <a:t>-1)+3*F(</a:t>
            </a:r>
            <a:r>
              <a:rPr lang="en-US" altLang="zh-CN" sz="2000" i="1" dirty="0"/>
              <a:t>N</a:t>
            </a:r>
            <a:r>
              <a:rPr lang="en-US" altLang="zh-CN" sz="2000" dirty="0"/>
              <a:t>-2));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 解</a:t>
            </a:r>
            <a:r>
              <a:rPr lang="en-US" altLang="zh-CN" sz="2000" b="1" dirty="0">
                <a:solidFill>
                  <a:srgbClr val="FF0000"/>
                </a:solidFill>
              </a:rPr>
              <a:t>: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               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9460" name="矩形 19459"/>
          <p:cNvSpPr>
            <a:spLocks noChangeArrowheads="1"/>
          </p:cNvSpPr>
          <p:nvPr/>
        </p:nvSpPr>
        <p:spPr bwMode="auto">
          <a:xfrm>
            <a:off x="3995738" y="2924175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F(6)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1" name="矩形 19460"/>
          <p:cNvSpPr>
            <a:spLocks noChangeArrowheads="1"/>
          </p:cNvSpPr>
          <p:nvPr/>
        </p:nvSpPr>
        <p:spPr bwMode="auto">
          <a:xfrm>
            <a:off x="2411413" y="3429000"/>
            <a:ext cx="10080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2*F(5)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2" name="矩形 19461"/>
          <p:cNvSpPr>
            <a:spLocks noChangeArrowheads="1"/>
          </p:cNvSpPr>
          <p:nvPr/>
        </p:nvSpPr>
        <p:spPr bwMode="auto">
          <a:xfrm>
            <a:off x="5724525" y="3429000"/>
            <a:ext cx="11525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3*F(4)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3" name="矩形 19462"/>
          <p:cNvSpPr>
            <a:spLocks noChangeArrowheads="1"/>
          </p:cNvSpPr>
          <p:nvPr/>
        </p:nvSpPr>
        <p:spPr bwMode="auto">
          <a:xfrm>
            <a:off x="1258888" y="4149725"/>
            <a:ext cx="34575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2*F(4)         +          3*F(3)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4" name="矩形 19463"/>
          <p:cNvSpPr>
            <a:spLocks noChangeArrowheads="1"/>
          </p:cNvSpPr>
          <p:nvPr/>
        </p:nvSpPr>
        <p:spPr bwMode="auto">
          <a:xfrm>
            <a:off x="5580063" y="4076700"/>
            <a:ext cx="20161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2*F(3) + 3*F(2)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5" name="矩形 19464"/>
          <p:cNvSpPr>
            <a:spLocks noChangeArrowheads="1"/>
          </p:cNvSpPr>
          <p:nvPr/>
        </p:nvSpPr>
        <p:spPr bwMode="auto">
          <a:xfrm>
            <a:off x="1187450" y="4797425"/>
            <a:ext cx="17287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2*F(3)+3*F(2)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6" name="矩形 19465"/>
          <p:cNvSpPr>
            <a:spLocks noChangeArrowheads="1"/>
          </p:cNvSpPr>
          <p:nvPr/>
        </p:nvSpPr>
        <p:spPr bwMode="auto">
          <a:xfrm>
            <a:off x="3276600" y="4797425"/>
            <a:ext cx="1728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2*F(2)+3*F(1)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7" name="矩形 19466"/>
          <p:cNvSpPr>
            <a:spLocks noChangeArrowheads="1"/>
          </p:cNvSpPr>
          <p:nvPr/>
        </p:nvSpPr>
        <p:spPr bwMode="auto">
          <a:xfrm>
            <a:off x="5219700" y="4724400"/>
            <a:ext cx="1584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2*F(2)+3*F(1)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8" name="矩形 19467"/>
          <p:cNvSpPr>
            <a:spLocks noChangeArrowheads="1"/>
          </p:cNvSpPr>
          <p:nvPr/>
        </p:nvSpPr>
        <p:spPr bwMode="auto">
          <a:xfrm>
            <a:off x="755650" y="5445125"/>
            <a:ext cx="15128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2*F(2)+3*F(1)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69" name="矩形 19468"/>
          <p:cNvSpPr>
            <a:spLocks noChangeArrowheads="1"/>
          </p:cNvSpPr>
          <p:nvPr/>
        </p:nvSpPr>
        <p:spPr bwMode="auto">
          <a:xfrm>
            <a:off x="4284663" y="3500438"/>
            <a:ext cx="4318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ea typeface="宋体" panose="02010600030101010101" pitchFamily="2" charset="-122"/>
              </a:rPr>
              <a:t>+</a:t>
            </a:r>
            <a:endParaRPr lang="en-US" altLang="zh-CN" b="1">
              <a:ea typeface="宋体" panose="02010600030101010101" pitchFamily="2" charset="-122"/>
            </a:endParaRPr>
          </a:p>
        </p:txBody>
      </p:sp>
      <p:sp>
        <p:nvSpPr>
          <p:cNvPr id="19470" name="任意多边形 19469"/>
          <p:cNvSpPr>
            <a:spLocks noChangeArrowheads="1"/>
          </p:cNvSpPr>
          <p:nvPr/>
        </p:nvSpPr>
        <p:spPr bwMode="auto">
          <a:xfrm>
            <a:off x="2195513" y="3141663"/>
            <a:ext cx="1930400" cy="433387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71" name="任意多边形 19470"/>
          <p:cNvSpPr>
            <a:spLocks noChangeArrowheads="1"/>
          </p:cNvSpPr>
          <p:nvPr/>
        </p:nvSpPr>
        <p:spPr bwMode="auto">
          <a:xfrm>
            <a:off x="1476375" y="3716338"/>
            <a:ext cx="1425575" cy="504825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任意多边形 19471"/>
          <p:cNvSpPr>
            <a:spLocks noChangeArrowheads="1"/>
          </p:cNvSpPr>
          <p:nvPr/>
        </p:nvSpPr>
        <p:spPr bwMode="auto">
          <a:xfrm>
            <a:off x="3282156" y="4453255"/>
            <a:ext cx="706438" cy="574675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任意多边形 19472"/>
          <p:cNvSpPr>
            <a:spLocks noChangeArrowheads="1"/>
          </p:cNvSpPr>
          <p:nvPr/>
        </p:nvSpPr>
        <p:spPr bwMode="auto">
          <a:xfrm>
            <a:off x="1187624" y="4437063"/>
            <a:ext cx="720552" cy="574675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任意多边形 19473"/>
          <p:cNvSpPr>
            <a:spLocks noChangeArrowheads="1"/>
          </p:cNvSpPr>
          <p:nvPr/>
        </p:nvSpPr>
        <p:spPr bwMode="auto">
          <a:xfrm>
            <a:off x="3071814" y="3710139"/>
            <a:ext cx="1185862" cy="534987"/>
          </a:xfrm>
          <a:custGeom>
            <a:avLst/>
            <a:gdLst>
              <a:gd name="T0" fmla="*/ 1589 w 1754"/>
              <a:gd name="T1" fmla="*/ 614 h 614"/>
              <a:gd name="T2" fmla="*/ 1754 w 1754"/>
              <a:gd name="T3" fmla="*/ 524 h 614"/>
              <a:gd name="T4" fmla="*/ 0 w 1754"/>
              <a:gd name="T5" fmla="*/ 0 h 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54" h="614">
                <a:moveTo>
                  <a:pt x="1589" y="614"/>
                </a:moveTo>
                <a:lnTo>
                  <a:pt x="1754" y="52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任意多边形 19474"/>
          <p:cNvSpPr>
            <a:spLocks noChangeArrowheads="1"/>
          </p:cNvSpPr>
          <p:nvPr/>
        </p:nvSpPr>
        <p:spPr bwMode="auto">
          <a:xfrm>
            <a:off x="5580063" y="3716338"/>
            <a:ext cx="792162" cy="576262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任意多边形 19475"/>
          <p:cNvSpPr>
            <a:spLocks noChangeArrowheads="1"/>
          </p:cNvSpPr>
          <p:nvPr/>
        </p:nvSpPr>
        <p:spPr bwMode="auto">
          <a:xfrm>
            <a:off x="611188" y="5084763"/>
            <a:ext cx="993775" cy="504825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任意多边形 19476"/>
          <p:cNvSpPr>
            <a:spLocks noChangeArrowheads="1"/>
          </p:cNvSpPr>
          <p:nvPr/>
        </p:nvSpPr>
        <p:spPr bwMode="auto">
          <a:xfrm>
            <a:off x="5148263" y="4364037"/>
            <a:ext cx="903288" cy="576263"/>
          </a:xfrm>
          <a:custGeom>
            <a:avLst/>
            <a:gdLst>
              <a:gd name="T0" fmla="*/ 885 w 885"/>
              <a:gd name="T1" fmla="*/ 0 h 525"/>
              <a:gd name="T2" fmla="*/ 45 w 885"/>
              <a:gd name="T3" fmla="*/ 345 h 525"/>
              <a:gd name="T4" fmla="*/ 0 w 885"/>
              <a:gd name="T5" fmla="*/ 480 h 525"/>
              <a:gd name="T6" fmla="*/ 165 w 885"/>
              <a:gd name="T7" fmla="*/ 525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85" h="525">
                <a:moveTo>
                  <a:pt x="885" y="0"/>
                </a:moveTo>
                <a:lnTo>
                  <a:pt x="45" y="345"/>
                </a:lnTo>
                <a:lnTo>
                  <a:pt x="0" y="480"/>
                </a:lnTo>
                <a:lnTo>
                  <a:pt x="165" y="525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任意多边形 19477"/>
          <p:cNvSpPr>
            <a:spLocks noChangeArrowheads="1"/>
          </p:cNvSpPr>
          <p:nvPr/>
        </p:nvSpPr>
        <p:spPr bwMode="auto">
          <a:xfrm>
            <a:off x="4652963" y="3115174"/>
            <a:ext cx="2286000" cy="433387"/>
          </a:xfrm>
          <a:custGeom>
            <a:avLst/>
            <a:gdLst>
              <a:gd name="T0" fmla="*/ 2294 w 2579"/>
              <a:gd name="T1" fmla="*/ 569 h 569"/>
              <a:gd name="T2" fmla="*/ 2579 w 2579"/>
              <a:gd name="T3" fmla="*/ 569 h 569"/>
              <a:gd name="T4" fmla="*/ 2564 w 2579"/>
              <a:gd name="T5" fmla="*/ 464 h 569"/>
              <a:gd name="T6" fmla="*/ 0 w 2579"/>
              <a:gd name="T7" fmla="*/ 0 h 5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579" h="569">
                <a:moveTo>
                  <a:pt x="2294" y="569"/>
                </a:moveTo>
                <a:lnTo>
                  <a:pt x="2579" y="569"/>
                </a:lnTo>
                <a:lnTo>
                  <a:pt x="2564" y="464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任意多边形 19478"/>
          <p:cNvSpPr>
            <a:spLocks noChangeArrowheads="1"/>
          </p:cNvSpPr>
          <p:nvPr/>
        </p:nvSpPr>
        <p:spPr bwMode="auto">
          <a:xfrm>
            <a:off x="6659563" y="3644900"/>
            <a:ext cx="936625" cy="647700"/>
          </a:xfrm>
          <a:custGeom>
            <a:avLst/>
            <a:gdLst>
              <a:gd name="T0" fmla="*/ 615 w 794"/>
              <a:gd name="T1" fmla="*/ 630 h 630"/>
              <a:gd name="T2" fmla="*/ 779 w 794"/>
              <a:gd name="T3" fmla="*/ 615 h 630"/>
              <a:gd name="T4" fmla="*/ 794 w 794"/>
              <a:gd name="T5" fmla="*/ 480 h 630"/>
              <a:gd name="T6" fmla="*/ 0 w 79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630">
                <a:moveTo>
                  <a:pt x="615" y="630"/>
                </a:moveTo>
                <a:lnTo>
                  <a:pt x="779" y="615"/>
                </a:lnTo>
                <a:lnTo>
                  <a:pt x="794" y="4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任意多边形 19479"/>
          <p:cNvSpPr>
            <a:spLocks noChangeArrowheads="1"/>
          </p:cNvSpPr>
          <p:nvPr/>
        </p:nvSpPr>
        <p:spPr bwMode="auto">
          <a:xfrm>
            <a:off x="6227763" y="4374334"/>
            <a:ext cx="649287" cy="574675"/>
          </a:xfrm>
          <a:custGeom>
            <a:avLst/>
            <a:gdLst>
              <a:gd name="T0" fmla="*/ 615 w 794"/>
              <a:gd name="T1" fmla="*/ 630 h 630"/>
              <a:gd name="T2" fmla="*/ 779 w 794"/>
              <a:gd name="T3" fmla="*/ 615 h 630"/>
              <a:gd name="T4" fmla="*/ 794 w 794"/>
              <a:gd name="T5" fmla="*/ 480 h 630"/>
              <a:gd name="T6" fmla="*/ 0 w 79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630">
                <a:moveTo>
                  <a:pt x="615" y="630"/>
                </a:moveTo>
                <a:lnTo>
                  <a:pt x="779" y="615"/>
                </a:lnTo>
                <a:lnTo>
                  <a:pt x="794" y="4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任意多边形 19480"/>
          <p:cNvSpPr>
            <a:spLocks noChangeArrowheads="1"/>
          </p:cNvSpPr>
          <p:nvPr/>
        </p:nvSpPr>
        <p:spPr bwMode="auto">
          <a:xfrm>
            <a:off x="4216695" y="4464586"/>
            <a:ext cx="830263" cy="556510"/>
          </a:xfrm>
          <a:custGeom>
            <a:avLst/>
            <a:gdLst>
              <a:gd name="T0" fmla="*/ 615 w 794"/>
              <a:gd name="T1" fmla="*/ 630 h 630"/>
              <a:gd name="T2" fmla="*/ 779 w 794"/>
              <a:gd name="T3" fmla="*/ 615 h 630"/>
              <a:gd name="T4" fmla="*/ 794 w 794"/>
              <a:gd name="T5" fmla="*/ 480 h 630"/>
              <a:gd name="T6" fmla="*/ 0 w 79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630">
                <a:moveTo>
                  <a:pt x="615" y="630"/>
                </a:moveTo>
                <a:lnTo>
                  <a:pt x="779" y="615"/>
                </a:lnTo>
                <a:lnTo>
                  <a:pt x="794" y="4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任意多边形 19481"/>
          <p:cNvSpPr>
            <a:spLocks noChangeArrowheads="1"/>
          </p:cNvSpPr>
          <p:nvPr/>
        </p:nvSpPr>
        <p:spPr bwMode="auto">
          <a:xfrm>
            <a:off x="2293938" y="4407218"/>
            <a:ext cx="719138" cy="620712"/>
          </a:xfrm>
          <a:custGeom>
            <a:avLst/>
            <a:gdLst>
              <a:gd name="T0" fmla="*/ 615 w 794"/>
              <a:gd name="T1" fmla="*/ 630 h 630"/>
              <a:gd name="T2" fmla="*/ 779 w 794"/>
              <a:gd name="T3" fmla="*/ 615 h 630"/>
              <a:gd name="T4" fmla="*/ 794 w 794"/>
              <a:gd name="T5" fmla="*/ 480 h 630"/>
              <a:gd name="T6" fmla="*/ 0 w 79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630">
                <a:moveTo>
                  <a:pt x="615" y="630"/>
                </a:moveTo>
                <a:lnTo>
                  <a:pt x="779" y="615"/>
                </a:lnTo>
                <a:lnTo>
                  <a:pt x="794" y="4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3" name="任意多边形 19482"/>
          <p:cNvSpPr>
            <a:spLocks noChangeArrowheads="1"/>
          </p:cNvSpPr>
          <p:nvPr/>
        </p:nvSpPr>
        <p:spPr bwMode="auto">
          <a:xfrm>
            <a:off x="1763713" y="5084763"/>
            <a:ext cx="647700" cy="576262"/>
          </a:xfrm>
          <a:custGeom>
            <a:avLst/>
            <a:gdLst>
              <a:gd name="T0" fmla="*/ 615 w 794"/>
              <a:gd name="T1" fmla="*/ 630 h 630"/>
              <a:gd name="T2" fmla="*/ 779 w 794"/>
              <a:gd name="T3" fmla="*/ 615 h 630"/>
              <a:gd name="T4" fmla="*/ 794 w 794"/>
              <a:gd name="T5" fmla="*/ 480 h 630"/>
              <a:gd name="T6" fmla="*/ 0 w 794"/>
              <a:gd name="T7" fmla="*/ 0 h 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4" h="630">
                <a:moveTo>
                  <a:pt x="615" y="630"/>
                </a:moveTo>
                <a:lnTo>
                  <a:pt x="779" y="615"/>
                </a:lnTo>
                <a:lnTo>
                  <a:pt x="794" y="48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4" name="任意多边形 19483"/>
          <p:cNvSpPr>
            <a:spLocks noChangeArrowheads="1"/>
          </p:cNvSpPr>
          <p:nvPr/>
        </p:nvSpPr>
        <p:spPr bwMode="auto">
          <a:xfrm>
            <a:off x="1763713" y="5805488"/>
            <a:ext cx="247650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5" name="任意多边形 19484"/>
          <p:cNvSpPr>
            <a:spLocks noChangeArrowheads="1"/>
          </p:cNvSpPr>
          <p:nvPr/>
        </p:nvSpPr>
        <p:spPr bwMode="auto">
          <a:xfrm>
            <a:off x="1042988" y="5805488"/>
            <a:ext cx="255587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6" name="任意多边形 19485"/>
          <p:cNvSpPr>
            <a:spLocks noChangeArrowheads="1"/>
          </p:cNvSpPr>
          <p:nvPr/>
        </p:nvSpPr>
        <p:spPr bwMode="auto">
          <a:xfrm>
            <a:off x="3685619" y="5157788"/>
            <a:ext cx="281147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7" name="任意多边形 19486"/>
          <p:cNvSpPr>
            <a:spLocks noChangeArrowheads="1"/>
          </p:cNvSpPr>
          <p:nvPr/>
        </p:nvSpPr>
        <p:spPr bwMode="auto">
          <a:xfrm>
            <a:off x="4477781" y="5157788"/>
            <a:ext cx="281146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8" name="任意多边形 19487"/>
          <p:cNvSpPr>
            <a:spLocks noChangeArrowheads="1"/>
          </p:cNvSpPr>
          <p:nvPr/>
        </p:nvSpPr>
        <p:spPr bwMode="auto">
          <a:xfrm>
            <a:off x="5531229" y="5084763"/>
            <a:ext cx="281147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9" name="任意多边形 19488"/>
          <p:cNvSpPr>
            <a:spLocks noChangeArrowheads="1"/>
          </p:cNvSpPr>
          <p:nvPr/>
        </p:nvSpPr>
        <p:spPr bwMode="auto">
          <a:xfrm>
            <a:off x="6349444" y="5084763"/>
            <a:ext cx="281147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任意多边形 19489"/>
          <p:cNvSpPr>
            <a:spLocks noChangeArrowheads="1"/>
          </p:cNvSpPr>
          <p:nvPr/>
        </p:nvSpPr>
        <p:spPr bwMode="auto">
          <a:xfrm>
            <a:off x="7019925" y="4437063"/>
            <a:ext cx="247650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1" name="矩形 19490"/>
          <p:cNvSpPr>
            <a:spLocks noChangeArrowheads="1"/>
          </p:cNvSpPr>
          <p:nvPr/>
        </p:nvSpPr>
        <p:spPr bwMode="auto">
          <a:xfrm>
            <a:off x="1403350" y="594995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2" name="矩形 19491"/>
          <p:cNvSpPr>
            <a:spLocks noChangeArrowheads="1"/>
          </p:cNvSpPr>
          <p:nvPr/>
        </p:nvSpPr>
        <p:spPr bwMode="auto">
          <a:xfrm>
            <a:off x="2051050" y="594995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3" name="矩形 19492"/>
          <p:cNvSpPr>
            <a:spLocks noChangeArrowheads="1"/>
          </p:cNvSpPr>
          <p:nvPr/>
        </p:nvSpPr>
        <p:spPr bwMode="auto">
          <a:xfrm>
            <a:off x="3974941" y="5229225"/>
            <a:ext cx="23749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4" name="矩形 19493"/>
          <p:cNvSpPr>
            <a:spLocks noChangeArrowheads="1"/>
          </p:cNvSpPr>
          <p:nvPr/>
        </p:nvSpPr>
        <p:spPr bwMode="auto">
          <a:xfrm>
            <a:off x="4695666" y="5229225"/>
            <a:ext cx="23749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5" name="矩形 19494"/>
          <p:cNvSpPr>
            <a:spLocks noChangeArrowheads="1"/>
          </p:cNvSpPr>
          <p:nvPr/>
        </p:nvSpPr>
        <p:spPr bwMode="auto">
          <a:xfrm>
            <a:off x="2124075" y="5157788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6" name="矩形 19495"/>
          <p:cNvSpPr>
            <a:spLocks noChangeArrowheads="1"/>
          </p:cNvSpPr>
          <p:nvPr/>
        </p:nvSpPr>
        <p:spPr bwMode="auto">
          <a:xfrm>
            <a:off x="7308850" y="4508500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7" name="矩形 19496"/>
          <p:cNvSpPr>
            <a:spLocks noChangeArrowheads="1"/>
          </p:cNvSpPr>
          <p:nvPr/>
        </p:nvSpPr>
        <p:spPr bwMode="auto">
          <a:xfrm>
            <a:off x="6638766" y="5157788"/>
            <a:ext cx="23749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8" name="矩形 19497"/>
          <p:cNvSpPr>
            <a:spLocks noChangeArrowheads="1"/>
          </p:cNvSpPr>
          <p:nvPr/>
        </p:nvSpPr>
        <p:spPr bwMode="auto">
          <a:xfrm>
            <a:off x="5820551" y="5157788"/>
            <a:ext cx="23749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99" name="矩形 19498"/>
          <p:cNvSpPr>
            <a:spLocks noChangeArrowheads="1"/>
          </p:cNvSpPr>
          <p:nvPr/>
        </p:nvSpPr>
        <p:spPr bwMode="auto">
          <a:xfrm>
            <a:off x="6588125" y="443706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0" name="矩形 19499"/>
          <p:cNvSpPr>
            <a:spLocks noChangeArrowheads="1"/>
          </p:cNvSpPr>
          <p:nvPr/>
        </p:nvSpPr>
        <p:spPr bwMode="auto">
          <a:xfrm>
            <a:off x="4572124" y="4437112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1" name="任意多边形 19500"/>
          <p:cNvSpPr>
            <a:spLocks noChangeArrowheads="1"/>
          </p:cNvSpPr>
          <p:nvPr/>
        </p:nvSpPr>
        <p:spPr bwMode="auto">
          <a:xfrm>
            <a:off x="2411760" y="5111849"/>
            <a:ext cx="255587" cy="333375"/>
          </a:xfrm>
          <a:custGeom>
            <a:avLst/>
            <a:gdLst>
              <a:gd name="T0" fmla="*/ 60 w 390"/>
              <a:gd name="T1" fmla="*/ 0 h 525"/>
              <a:gd name="T2" fmla="*/ 0 w 390"/>
              <a:gd name="T3" fmla="*/ 525 h 525"/>
              <a:gd name="T4" fmla="*/ 390 w 390"/>
              <a:gd name="T5" fmla="*/ 525 h 525"/>
              <a:gd name="T6" fmla="*/ 375 w 390"/>
              <a:gd name="T7" fmla="*/ 1 h 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525">
                <a:moveTo>
                  <a:pt x="60" y="0"/>
                </a:moveTo>
                <a:lnTo>
                  <a:pt x="0" y="525"/>
                </a:lnTo>
                <a:lnTo>
                  <a:pt x="390" y="525"/>
                </a:lnTo>
                <a:lnTo>
                  <a:pt x="375" y="1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2" name="矩形 19501"/>
          <p:cNvSpPr>
            <a:spLocks noChangeArrowheads="1"/>
          </p:cNvSpPr>
          <p:nvPr/>
        </p:nvSpPr>
        <p:spPr bwMode="auto">
          <a:xfrm>
            <a:off x="2627660" y="5183286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3" name="矩形 19502"/>
          <p:cNvSpPr>
            <a:spLocks noChangeArrowheads="1"/>
          </p:cNvSpPr>
          <p:nvPr/>
        </p:nvSpPr>
        <p:spPr bwMode="auto">
          <a:xfrm>
            <a:off x="2700338" y="443706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4" name="矩形 19503"/>
          <p:cNvSpPr>
            <a:spLocks noChangeArrowheads="1"/>
          </p:cNvSpPr>
          <p:nvPr/>
        </p:nvSpPr>
        <p:spPr bwMode="auto">
          <a:xfrm>
            <a:off x="7235825" y="3789363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13</a:t>
            </a: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5" name="矩形 19504"/>
          <p:cNvSpPr>
            <a:spLocks noChangeArrowheads="1"/>
          </p:cNvSpPr>
          <p:nvPr/>
        </p:nvSpPr>
        <p:spPr bwMode="auto">
          <a:xfrm>
            <a:off x="3668532" y="3691989"/>
            <a:ext cx="2159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41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6" name="矩形 19505"/>
          <p:cNvSpPr>
            <a:spLocks noChangeArrowheads="1"/>
          </p:cNvSpPr>
          <p:nvPr/>
        </p:nvSpPr>
        <p:spPr bwMode="auto">
          <a:xfrm>
            <a:off x="5539127" y="2995613"/>
            <a:ext cx="225085" cy="260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rPr>
              <a:t>121</a:t>
            </a:r>
            <a:endParaRPr lang="en-US" altLang="zh-CN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507" name="矩形标注 19506"/>
          <p:cNvSpPr>
            <a:spLocks noChangeArrowheads="1"/>
          </p:cNvSpPr>
          <p:nvPr/>
        </p:nvSpPr>
        <p:spPr bwMode="auto">
          <a:xfrm>
            <a:off x="5940425" y="2276475"/>
            <a:ext cx="1944688" cy="360363"/>
          </a:xfrm>
          <a:prstGeom prst="wedgeRectCallout">
            <a:avLst>
              <a:gd name="adj1" fmla="val -54815"/>
              <a:gd name="adj2" fmla="val 16453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最终解为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121</a:t>
            </a:r>
            <a:endParaRPr lang="en-US" altLang="zh-CN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9" name="组合 67"/>
          <p:cNvGrpSpPr/>
          <p:nvPr/>
        </p:nvGrpSpPr>
        <p:grpSpPr>
          <a:xfrm>
            <a:off x="-166120" y="79460"/>
            <a:ext cx="7317240" cy="698583"/>
            <a:chOff x="241715" y="4179148"/>
            <a:chExt cx="7317240" cy="698583"/>
          </a:xfrm>
        </p:grpSpPr>
        <p:grpSp>
          <p:nvGrpSpPr>
            <p:cNvPr id="60" name="组合 106"/>
            <p:cNvGrpSpPr/>
            <p:nvPr/>
          </p:nvGrpSpPr>
          <p:grpSpPr>
            <a:xfrm>
              <a:off x="241715" y="4179148"/>
              <a:ext cx="7317240" cy="698583"/>
              <a:chOff x="232190" y="4179148"/>
              <a:chExt cx="7317240" cy="698583"/>
            </a:xfrm>
          </p:grpSpPr>
          <p:sp>
            <p:nvSpPr>
              <p:cNvPr id="62" name="Freeform 5"/>
              <p:cNvSpPr/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63" name="TextBox 6"/>
              <p:cNvSpPr txBox="1">
                <a:spLocks noChangeArrowheads="1"/>
              </p:cNvSpPr>
              <p:nvPr/>
            </p:nvSpPr>
            <p:spPr bwMode="auto">
              <a:xfrm>
                <a:off x="232190" y="4179148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7.4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递归程序的阅读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1" name="图片 60" descr="无标题.png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91" grpId="0"/>
      <p:bldP spid="19492" grpId="0"/>
      <p:bldP spid="19493" grpId="0"/>
      <p:bldP spid="19494" grpId="0"/>
      <p:bldP spid="19495" grpId="0"/>
      <p:bldP spid="19496" grpId="0"/>
      <p:bldP spid="19497" grpId="0"/>
      <p:bldP spid="19498" grpId="0"/>
      <p:bldP spid="19499" grpId="0"/>
      <p:bldP spid="19500" grpId="0"/>
      <p:bldP spid="19502" grpId="0"/>
      <p:bldP spid="19503" grpId="0"/>
      <p:bldP spid="19504" grpId="0"/>
      <p:bldP spid="19505" grpId="0"/>
      <p:bldP spid="19506" grpId="0"/>
      <p:bldP spid="195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0482"/>
          <p:cNvSpPr>
            <a:spLocks noGrp="1" noChangeArrowheads="1"/>
          </p:cNvSpPr>
          <p:nvPr>
            <p:ph idx="1"/>
          </p:nvPr>
        </p:nvSpPr>
        <p:spPr>
          <a:xfrm>
            <a:off x="430560" y="980728"/>
            <a:ext cx="8229600" cy="4822467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: </a:t>
            </a:r>
            <a:r>
              <a:rPr lang="zh-CN" altLang="en-US" sz="2400" b="1" dirty="0">
                <a:solidFill>
                  <a:srgbClr val="0000FF"/>
                </a:solidFill>
              </a:rPr>
              <a:t>证明下面的函数</a:t>
            </a:r>
            <a:r>
              <a:rPr lang="en-US" altLang="zh-CN" sz="2400" b="1" dirty="0">
                <a:solidFill>
                  <a:srgbClr val="0000FF"/>
                </a:solidFill>
              </a:rPr>
              <a:t>Fact(</a:t>
            </a:r>
            <a:r>
              <a:rPr lang="en-US" altLang="zh-CN" sz="2400" b="1" i="1" dirty="0">
                <a:solidFill>
                  <a:srgbClr val="0000FF"/>
                </a:solidFill>
              </a:rPr>
              <a:t>n</a:t>
            </a:r>
            <a:r>
              <a:rPr lang="en-US" altLang="zh-CN" sz="2400" b="1" dirty="0">
                <a:solidFill>
                  <a:srgbClr val="0000FF"/>
                </a:solidFill>
              </a:rPr>
              <a:t>) </a:t>
            </a:r>
            <a:r>
              <a:rPr lang="zh-CN" altLang="en-US" sz="2400" b="1" dirty="0">
                <a:solidFill>
                  <a:srgbClr val="0000FF"/>
                </a:solidFill>
              </a:rPr>
              <a:t>所实现的是求阶乘的功能，即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                  1         </a:t>
            </a:r>
            <a:r>
              <a:rPr lang="zh-CN" altLang="en-US" sz="2000" b="1" dirty="0"/>
              <a:t>当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时</a:t>
            </a:r>
            <a:endParaRPr lang="zh-CN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Fact(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r>
              <a:rPr lang="zh-CN" altLang="en-US" sz="2000" b="1" dirty="0"/>
              <a:t>等价于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! =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                  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-1)!   </a:t>
            </a:r>
            <a:r>
              <a:rPr lang="zh-CN" altLang="en-US" sz="2000" b="1" dirty="0"/>
              <a:t>当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&gt;0</a:t>
            </a:r>
            <a:r>
              <a:rPr lang="zh-CN" altLang="en-US" sz="2000" b="1" dirty="0"/>
              <a:t>时</a:t>
            </a:r>
            <a:endParaRPr lang="zh-CN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Fact(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函数如下：</a:t>
            </a:r>
            <a:endParaRPr lang="zh-CN" altLang="en-US" sz="2000" b="1" dirty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fr-FR" altLang="en-US" sz="2000" b="1" dirty="0"/>
              <a:t>         </a:t>
            </a:r>
            <a:r>
              <a:rPr lang="fr-FR" altLang="en-US" sz="2000" b="1" dirty="0">
                <a:solidFill>
                  <a:srgbClr val="0000FF"/>
                </a:solidFill>
              </a:rPr>
              <a:t>int</a:t>
            </a:r>
            <a:r>
              <a:rPr lang="fr-FR" altLang="en-US" sz="2000" b="1" dirty="0"/>
              <a:t> Fact</a:t>
            </a:r>
            <a:r>
              <a:rPr lang="zh-CN" altLang="en-US" sz="2000" b="1" dirty="0"/>
              <a:t>（</a:t>
            </a:r>
            <a:r>
              <a:rPr lang="fr-FR" altLang="en-US" sz="2000" b="1" dirty="0">
                <a:solidFill>
                  <a:srgbClr val="0000FF"/>
                </a:solidFill>
              </a:rPr>
              <a:t>int</a:t>
            </a:r>
            <a:r>
              <a:rPr lang="fr-FR" altLang="en-US" sz="2000" b="1" dirty="0"/>
              <a:t> </a:t>
            </a:r>
            <a:r>
              <a:rPr lang="fr-FR" altLang="en-US" sz="2000" b="1" i="1" dirty="0"/>
              <a:t>n</a:t>
            </a:r>
            <a:r>
              <a:rPr lang="zh-CN" altLang="en-US" sz="2000" b="1" dirty="0"/>
              <a:t>）</a:t>
            </a:r>
            <a:r>
              <a:rPr lang="fr-FR" altLang="en-US" sz="2000" b="1" dirty="0"/>
              <a:t>{</a:t>
            </a:r>
            <a:endParaRPr lang="fr-FR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b="1" dirty="0"/>
              <a:t>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== 0 )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1;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 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* Fact(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– 1 );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}</a:t>
            </a:r>
            <a:endParaRPr lang="en-US" altLang="zh-CN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      证明</a:t>
            </a:r>
            <a:r>
              <a:rPr lang="zh-CN" altLang="en-US" sz="2000" b="1" dirty="0"/>
              <a:t>：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(1) </a:t>
            </a:r>
            <a:r>
              <a:rPr lang="zh-CN" altLang="en-US" sz="2000" b="1" dirty="0"/>
              <a:t>当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时，调用函数得到值为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，符合函数定义，功能正确。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</a:t>
            </a:r>
            <a:r>
              <a:rPr lang="en-US" altLang="zh-CN" sz="2000" b="1" dirty="0"/>
              <a:t>(2) </a:t>
            </a:r>
            <a:r>
              <a:rPr lang="zh-CN" altLang="en-US" sz="2000" b="1" dirty="0"/>
              <a:t>假设</a:t>
            </a:r>
            <a:r>
              <a:rPr lang="en-US" altLang="zh-CN" sz="2000" b="1" dirty="0"/>
              <a:t>0≤</a:t>
            </a:r>
            <a:r>
              <a:rPr lang="en-US" altLang="zh-CN" sz="2000" b="1" i="1" dirty="0"/>
              <a:t>n&lt;k</a:t>
            </a:r>
            <a:r>
              <a:rPr lang="zh-CN" altLang="en-US" sz="2000" b="1" dirty="0"/>
              <a:t>时，函数正确，即函数</a:t>
            </a:r>
            <a:r>
              <a:rPr lang="en-US" altLang="zh-CN" sz="2000" b="1" dirty="0"/>
              <a:t>fact(n)</a:t>
            </a:r>
            <a:r>
              <a:rPr lang="zh-CN" altLang="en-US" sz="2000" b="1" dirty="0"/>
              <a:t>的结果为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-1)!</a:t>
            </a:r>
            <a:r>
              <a:rPr lang="zh-CN" altLang="en-US" sz="2000" b="1" dirty="0"/>
              <a:t> ，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则当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&gt; 0</a:t>
            </a:r>
            <a:r>
              <a:rPr lang="zh-CN" altLang="en-US" sz="2000" b="1" dirty="0"/>
              <a:t>时， 由程序可知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Fact(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)=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*Fact(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-1)=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*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-2)! = 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*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-1)!</a:t>
            </a:r>
            <a:r>
              <a:rPr lang="zh-CN" altLang="en-US" sz="2000" b="1" dirty="0"/>
              <a:t>，功能正确。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    综上所述，程序功能正确。</a:t>
            </a:r>
            <a:endParaRPr lang="zh-CN" altLang="en-US" sz="2000" b="1" dirty="0"/>
          </a:p>
        </p:txBody>
      </p:sp>
      <p:sp>
        <p:nvSpPr>
          <p:cNvPr id="20484" name="左大括号 20483"/>
          <p:cNvSpPr/>
          <p:nvPr/>
        </p:nvSpPr>
        <p:spPr bwMode="auto">
          <a:xfrm>
            <a:off x="3276600" y="1557338"/>
            <a:ext cx="215900" cy="696912"/>
          </a:xfrm>
          <a:prstGeom prst="leftBrace">
            <a:avLst>
              <a:gd name="adj1" fmla="val 26810"/>
              <a:gd name="adj2" fmla="val 49866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grpSp>
        <p:nvGrpSpPr>
          <p:cNvPr id="12" name="组合 109"/>
          <p:cNvGrpSpPr/>
          <p:nvPr/>
        </p:nvGrpSpPr>
        <p:grpSpPr>
          <a:xfrm>
            <a:off x="574576" y="121027"/>
            <a:ext cx="6745168" cy="672461"/>
            <a:chOff x="956926" y="4649923"/>
            <a:chExt cx="6797663" cy="601586"/>
          </a:xfrm>
        </p:grpSpPr>
        <p:sp>
          <p:nvSpPr>
            <p:cNvPr id="13" name="Freeform 5"/>
            <p:cNvSpPr/>
            <p:nvPr/>
          </p:nvSpPr>
          <p:spPr bwMode="auto">
            <a:xfrm>
              <a:off x="956926" y="4649923"/>
              <a:ext cx="804761" cy="601586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211903" y="4649923"/>
              <a:ext cx="6542686" cy="57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7.5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递归程序的正确性证明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4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 noChangeArrowheads="1"/>
          </p:cNvSpPr>
          <p:nvPr>
            <p:ph idx="1"/>
          </p:nvPr>
        </p:nvSpPr>
        <p:spPr>
          <a:xfrm>
            <a:off x="395536" y="958628"/>
            <a:ext cx="8229600" cy="550551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>
                <a:solidFill>
                  <a:srgbClr val="FF0000"/>
                </a:solidFill>
              </a:rPr>
              <a:t>例</a:t>
            </a:r>
            <a:r>
              <a:rPr lang="zh-CN" altLang="en-US" sz="2000" b="1" dirty="0"/>
              <a:t>：对右面的函数，证明：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　</a:t>
            </a:r>
            <a:r>
              <a:rPr lang="en-US" altLang="zh-CN" sz="2000" b="1" dirty="0"/>
              <a:t> (1) 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所产生的输出项数为</a:t>
            </a:r>
            <a:r>
              <a:rPr lang="en-US" altLang="zh-CN" sz="2000" b="1" dirty="0"/>
              <a:t>2</a:t>
            </a:r>
            <a:r>
              <a:rPr lang="en-US" altLang="zh-CN" sz="2000" b="1" i="1" baseline="30000" dirty="0"/>
              <a:t>n</a:t>
            </a:r>
            <a:r>
              <a:rPr lang="en-US" altLang="zh-CN" sz="2000" b="1" dirty="0"/>
              <a:t>-1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≥0)</a:t>
            </a:r>
            <a:endParaRPr lang="en-US" altLang="zh-CN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　</a:t>
            </a:r>
            <a:r>
              <a:rPr lang="en-US" altLang="zh-CN" sz="2000" b="1" dirty="0"/>
              <a:t> (2) </a:t>
            </a:r>
            <a:r>
              <a:rPr lang="zh-CN" altLang="en-US" sz="2000" b="1" dirty="0"/>
              <a:t>调用</a:t>
            </a:r>
            <a:r>
              <a:rPr lang="en-US" altLang="zh-CN" sz="2000" b="1" dirty="0"/>
              <a:t>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所产生的输出项中的奇数项为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。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≥0)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证明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１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：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(1) </a:t>
            </a:r>
            <a:r>
              <a:rPr lang="zh-CN" altLang="en-US" sz="2000" b="1" dirty="0"/>
              <a:t>当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=0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由程序描述可知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不产生输出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即项数为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，符合命题。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</a:t>
            </a:r>
            <a:r>
              <a:rPr lang="en-US" altLang="zh-CN" sz="2000" b="1" dirty="0"/>
              <a:t>(2) </a:t>
            </a:r>
            <a:r>
              <a:rPr lang="zh-CN" altLang="en-US" sz="2000" b="1" dirty="0"/>
              <a:t>设</a:t>
            </a:r>
            <a:r>
              <a:rPr lang="en-US" altLang="zh-CN" sz="2000" b="1" dirty="0"/>
              <a:t>0≤</a:t>
            </a:r>
            <a:r>
              <a:rPr lang="en-US" altLang="zh-CN" sz="2000" b="1" i="1" dirty="0"/>
              <a:t>n</a:t>
            </a:r>
            <a:r>
              <a:rPr lang="en-US" altLang="zh-CN" sz="1800" b="1" dirty="0"/>
              <a:t>&lt;</a:t>
            </a:r>
            <a:r>
              <a:rPr lang="en-US" altLang="zh-CN" sz="2000" b="1" i="1" dirty="0"/>
              <a:t>k</a:t>
            </a:r>
            <a:r>
              <a:rPr lang="zh-CN" altLang="en-US" sz="2000" b="1" dirty="0"/>
              <a:t>时，命题正确，即调用</a:t>
            </a:r>
            <a:r>
              <a:rPr lang="en-US" altLang="zh-CN" sz="2000" b="1" dirty="0"/>
              <a:t>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产生</a:t>
            </a:r>
            <a:r>
              <a:rPr lang="en-US" altLang="zh-CN" sz="2000" b="1" dirty="0"/>
              <a:t>2</a:t>
            </a:r>
            <a:r>
              <a:rPr lang="en-US" altLang="zh-CN" sz="2000" b="1" i="1" baseline="30000" dirty="0"/>
              <a:t>n</a:t>
            </a:r>
            <a:r>
              <a:rPr lang="en-US" altLang="zh-CN" sz="2000" b="1" dirty="0"/>
              <a:t>-1</a:t>
            </a:r>
            <a:r>
              <a:rPr lang="zh-CN" altLang="en-US" sz="2000" b="1" dirty="0"/>
              <a:t>项输出，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则当</a:t>
            </a:r>
            <a:r>
              <a:rPr lang="en-US" altLang="zh-CN" sz="2000" b="1" i="1" dirty="0"/>
              <a:t>n</a:t>
            </a:r>
            <a:r>
              <a:rPr lang="zh-CN" altLang="en-US" sz="2000" b="1" dirty="0"/>
              <a:t>＝</a:t>
            </a:r>
            <a:r>
              <a:rPr lang="en-US" altLang="zh-CN" sz="2000" b="1" i="1" dirty="0"/>
              <a:t>k</a:t>
            </a:r>
            <a:r>
              <a:rPr lang="zh-CN" altLang="en-US" sz="2000" b="1" dirty="0"/>
              <a:t>时， 由程序描述可知，要依次执行如下操作：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 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-1);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   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zh-CN" altLang="en-US" sz="2000" b="1" dirty="0"/>
              <a:t>其中第二个操作产生一个输出，由假设知第一个和第三个操作分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别产生</a:t>
            </a:r>
            <a:r>
              <a:rPr lang="en-US" altLang="zh-CN" sz="2000" b="1" dirty="0"/>
              <a:t>2</a:t>
            </a:r>
            <a:r>
              <a:rPr lang="en-US" altLang="zh-CN" sz="2000" b="1" i="1" baseline="30000" dirty="0"/>
              <a:t>n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-1 </a:t>
            </a:r>
            <a:r>
              <a:rPr lang="zh-CN" altLang="en-US" sz="2000" b="1" dirty="0"/>
              <a:t>项输出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因此总输出项数为 </a:t>
            </a:r>
            <a:r>
              <a:rPr lang="en-US" altLang="zh-CN" sz="2000" b="1" dirty="0"/>
              <a:t>2(2</a:t>
            </a:r>
            <a:r>
              <a:rPr lang="en-US" altLang="zh-CN" sz="2000" b="1" i="1" baseline="30000" dirty="0"/>
              <a:t>n</a:t>
            </a:r>
            <a:r>
              <a:rPr lang="en-US" altLang="zh-CN" sz="2000" b="1" baseline="30000" dirty="0"/>
              <a:t>-1</a:t>
            </a:r>
            <a:r>
              <a:rPr lang="en-US" altLang="zh-CN" sz="2000" b="1" dirty="0"/>
              <a:t>-1)+1=2</a:t>
            </a:r>
            <a:r>
              <a:rPr lang="en-US" altLang="zh-CN" sz="2000" b="1" i="1" baseline="30000" dirty="0"/>
              <a:t>n</a:t>
            </a:r>
            <a:r>
              <a:rPr lang="en-US" altLang="zh-CN" sz="2000" b="1" dirty="0"/>
              <a:t>-1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　　　 符合命题。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　综上所述，命题正确。</a:t>
            </a:r>
            <a:endParaRPr lang="zh-CN" altLang="en-US" sz="2000" b="1" dirty="0"/>
          </a:p>
          <a:p>
            <a:pPr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问题（２）留给读者自己练习。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858000" y="965594"/>
            <a:ext cx="4572000" cy="2031325"/>
            <a:chOff x="4932040" y="5085184"/>
            <a:chExt cx="4572000" cy="2031325"/>
          </a:xfrm>
        </p:grpSpPr>
        <p:sp>
          <p:nvSpPr>
            <p:cNvPr id="3" name="矩形 2"/>
            <p:cNvSpPr/>
            <p:nvPr/>
          </p:nvSpPr>
          <p:spPr>
            <a:xfrm>
              <a:off x="4932040" y="5085184"/>
              <a:ext cx="4572000" cy="203132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0000FF"/>
                  </a:solidFill>
                </a:rPr>
                <a:t>void</a:t>
              </a:r>
              <a:r>
                <a:rPr lang="en-US" altLang="zh-CN" b="1" dirty="0"/>
                <a:t> P(</a:t>
              </a:r>
              <a:r>
                <a:rPr lang="en-US" altLang="zh-CN" b="1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b="1" dirty="0"/>
                <a:t> </a:t>
              </a:r>
              <a:r>
                <a:rPr lang="en-US" altLang="zh-CN" b="1" i="1" dirty="0"/>
                <a:t>n</a:t>
              </a:r>
              <a:r>
                <a:rPr lang="en-US" altLang="zh-CN" b="1" dirty="0"/>
                <a:t>){</a:t>
              </a:r>
              <a:endParaRPr lang="en-US" altLang="zh-CN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b="1" dirty="0">
                  <a:solidFill>
                    <a:srgbClr val="0000FF"/>
                  </a:solidFill>
                </a:rPr>
                <a:t>        if</a:t>
              </a:r>
              <a:r>
                <a:rPr lang="en-US" altLang="zh-CN" b="1" dirty="0"/>
                <a:t>(n&gt;0) {</a:t>
              </a:r>
              <a:endParaRPr lang="en-US" altLang="zh-CN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P(</a:t>
              </a:r>
              <a:r>
                <a:rPr lang="en-US" altLang="zh-CN" b="1" i="1" dirty="0"/>
                <a:t>n</a:t>
              </a:r>
              <a:r>
                <a:rPr lang="en-US" altLang="zh-CN" b="1" dirty="0"/>
                <a:t>-1);</a:t>
              </a:r>
              <a:endParaRPr lang="en-US" altLang="zh-CN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b="1" dirty="0"/>
                <a:t>             </a:t>
              </a:r>
              <a:r>
                <a:rPr lang="fr-FR" altLang="en-US" b="1" dirty="0">
                  <a:solidFill>
                    <a:srgbClr val="0000FF"/>
                  </a:solidFill>
                </a:rPr>
                <a:t>cout</a:t>
              </a:r>
              <a:r>
                <a:rPr lang="fr-FR" altLang="en-US" b="1" dirty="0"/>
                <a:t> &lt;&lt; </a:t>
              </a:r>
              <a:r>
                <a:rPr lang="fr-FR" altLang="en-US" b="1" i="1" dirty="0"/>
                <a:t>n</a:t>
              </a:r>
              <a:r>
                <a:rPr lang="fr-FR" altLang="en-US" b="1" dirty="0"/>
                <a:t>;</a:t>
              </a:r>
              <a:endParaRPr lang="fr-FR" altLang="en-US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fr-FR" altLang="en-US" b="1" dirty="0"/>
                <a:t>             </a:t>
              </a:r>
              <a:r>
                <a:rPr lang="en-US" altLang="zh-CN" b="1" dirty="0"/>
                <a:t>P</a:t>
              </a:r>
              <a:r>
                <a:rPr lang="fr-FR" altLang="en-US" b="1" dirty="0"/>
                <a:t>(</a:t>
              </a:r>
              <a:r>
                <a:rPr lang="fr-FR" altLang="en-US" b="1" i="1" dirty="0"/>
                <a:t>n</a:t>
              </a:r>
              <a:r>
                <a:rPr lang="fr-FR" altLang="en-US" b="1" dirty="0"/>
                <a:t>-1);</a:t>
              </a:r>
              <a:endParaRPr lang="fr-FR" altLang="en-US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fr-FR" altLang="en-US" b="1" dirty="0"/>
                <a:t>        </a:t>
              </a:r>
              <a:r>
                <a:rPr lang="en-US" altLang="zh-CN" b="1" dirty="0"/>
                <a:t>}</a:t>
              </a:r>
              <a:endParaRPr lang="en-US" altLang="zh-CN" b="1" dirty="0"/>
            </a:p>
            <a:p>
              <a:pPr>
                <a:buFont typeface="Wingdings" panose="05000000000000000000" pitchFamily="2" charset="2"/>
                <a:buNone/>
              </a:pPr>
              <a:r>
                <a:rPr lang="en-US" altLang="zh-CN" b="1" dirty="0"/>
                <a:t>}</a:t>
              </a:r>
              <a:endParaRPr lang="en-US" altLang="zh-CN" b="1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4932040" y="5085184"/>
              <a:ext cx="2016224" cy="169719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09"/>
          <p:cNvGrpSpPr/>
          <p:nvPr/>
        </p:nvGrpSpPr>
        <p:grpSpPr>
          <a:xfrm>
            <a:off x="574576" y="121026"/>
            <a:ext cx="6745168" cy="672462"/>
            <a:chOff x="956926" y="4649923"/>
            <a:chExt cx="6797663" cy="601587"/>
          </a:xfrm>
        </p:grpSpPr>
        <p:sp>
          <p:nvSpPr>
            <p:cNvPr id="16" name="Freeform 5"/>
            <p:cNvSpPr/>
            <p:nvPr/>
          </p:nvSpPr>
          <p:spPr bwMode="auto">
            <a:xfrm>
              <a:off x="956926" y="4649923"/>
              <a:ext cx="804761" cy="60158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211903" y="4649923"/>
              <a:ext cx="6542686" cy="578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7.5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递归程序的正确性证明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占位符 22530"/>
          <p:cNvSpPr>
            <a:spLocks noGrp="1" noChangeArrowheads="1"/>
          </p:cNvSpPr>
          <p:nvPr>
            <p:ph idx="1"/>
          </p:nvPr>
        </p:nvSpPr>
        <p:spPr>
          <a:xfrm>
            <a:off x="457200" y="939223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>
                <a:solidFill>
                  <a:srgbClr val="FF0000"/>
                </a:solidFill>
              </a:rPr>
              <a:t>练习</a:t>
            </a:r>
            <a:r>
              <a:rPr lang="zh-CN" altLang="en-US" sz="2200" b="1" dirty="0"/>
              <a:t>：</a:t>
            </a:r>
            <a:endParaRPr lang="zh-CN" altLang="en-US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(1)  </a:t>
            </a:r>
            <a:r>
              <a:rPr lang="zh-CN" altLang="en-US" sz="2000" b="1" dirty="0"/>
              <a:t>证明</a:t>
            </a:r>
            <a:r>
              <a:rPr lang="en-US" altLang="zh-CN" sz="2000" b="1" dirty="0"/>
              <a:t>Print(</a:t>
            </a:r>
            <a:r>
              <a:rPr lang="en-US" altLang="zh-CN" sz="2000" b="1" i="1" dirty="0"/>
              <a:t>L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能输出链表</a:t>
            </a:r>
            <a:r>
              <a:rPr lang="en-US" altLang="zh-CN" sz="2000" b="1" i="1" dirty="0"/>
              <a:t>L</a:t>
            </a:r>
            <a:r>
              <a:rPr lang="zh-CN" altLang="en-US" sz="2000" b="1" dirty="0"/>
              <a:t>中所有结点值。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Print( </a:t>
            </a:r>
            <a:r>
              <a:rPr lang="en-US" altLang="zh-CN" sz="2000" dirty="0">
                <a:solidFill>
                  <a:srgbClr val="0000FF"/>
                </a:solidFill>
              </a:rPr>
              <a:t>link</a:t>
            </a:r>
            <a:r>
              <a:rPr lang="en-US" altLang="zh-CN" sz="2000" dirty="0"/>
              <a:t> </a:t>
            </a:r>
            <a:r>
              <a:rPr lang="en-US" altLang="zh-CN" sz="2000" i="1" dirty="0"/>
              <a:t>L</a:t>
            </a:r>
            <a:r>
              <a:rPr lang="en-US" altLang="zh-CN" sz="2000" dirty="0"/>
              <a:t> ){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 ( </a:t>
            </a:r>
            <a:r>
              <a:rPr lang="en-US" altLang="zh-CN" sz="2000" i="1" dirty="0"/>
              <a:t>L</a:t>
            </a:r>
            <a:r>
              <a:rPr lang="en-US" altLang="zh-CN" sz="2000" dirty="0"/>
              <a:t> != NULL ){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 </a:t>
            </a:r>
            <a:r>
              <a:rPr lang="zh-CN" altLang="en-US" sz="2000" dirty="0"/>
              <a:t>　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/>
              <a:t> &lt;&lt; </a:t>
            </a:r>
            <a:r>
              <a:rPr lang="en-US" altLang="zh-CN" sz="2000" i="1" dirty="0"/>
              <a:t>L</a:t>
            </a:r>
            <a:r>
              <a:rPr lang="en-US" altLang="zh-CN" sz="2000" dirty="0"/>
              <a:t> </a:t>
            </a:r>
            <a:r>
              <a:rPr lang="en-US" altLang="zh-CN" sz="16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data;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</a:t>
            </a:r>
            <a:r>
              <a:rPr lang="zh-CN" altLang="en-US" sz="2000" dirty="0"/>
              <a:t>　     </a:t>
            </a:r>
            <a:r>
              <a:rPr lang="en-US" altLang="zh-CN" sz="2000" dirty="0"/>
              <a:t>Print( </a:t>
            </a:r>
            <a:r>
              <a:rPr lang="en-US" altLang="zh-CN" sz="2000" i="1" dirty="0"/>
              <a:t>L</a:t>
            </a:r>
            <a:r>
              <a:rPr lang="en-US" altLang="zh-CN" sz="2000" dirty="0"/>
              <a:t> </a:t>
            </a:r>
            <a:r>
              <a:rPr lang="en-US" altLang="zh-CN" sz="16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next 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/>
              <a:t>  (2)  </a:t>
            </a:r>
            <a:r>
              <a:rPr lang="zh-CN" altLang="en-US" sz="2000" b="1" dirty="0"/>
              <a:t>证明</a:t>
            </a:r>
            <a:r>
              <a:rPr lang="en-US" altLang="zh-CN" sz="2000" b="1" dirty="0"/>
              <a:t>Print(</a:t>
            </a:r>
            <a:r>
              <a:rPr lang="en-US" altLang="zh-CN" sz="2000" b="1" i="1" dirty="0"/>
              <a:t>L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能按反序输出链表</a:t>
            </a:r>
            <a:r>
              <a:rPr lang="en-US" altLang="zh-CN" sz="2000" b="1" i="1" dirty="0"/>
              <a:t>L</a:t>
            </a:r>
            <a:r>
              <a:rPr lang="zh-CN" altLang="en-US" sz="2000" b="1" dirty="0"/>
              <a:t>中所有结点值。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Print( </a:t>
            </a:r>
            <a:r>
              <a:rPr lang="en-US" altLang="zh-CN" sz="2000" dirty="0">
                <a:solidFill>
                  <a:srgbClr val="0000FF"/>
                </a:solidFill>
              </a:rPr>
              <a:t>link</a:t>
            </a:r>
            <a:r>
              <a:rPr lang="en-US" altLang="zh-CN" sz="2000" dirty="0"/>
              <a:t> </a:t>
            </a:r>
            <a:r>
              <a:rPr lang="en-US" altLang="zh-CN" sz="2000" i="1" dirty="0"/>
              <a:t>L</a:t>
            </a:r>
            <a:r>
              <a:rPr lang="en-US" altLang="zh-CN" sz="2000" dirty="0"/>
              <a:t> ){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      </a:t>
            </a:r>
            <a:r>
              <a:rPr lang="en-US" altLang="zh-CN" sz="2000" dirty="0">
                <a:solidFill>
                  <a:srgbClr val="0000FF"/>
                </a:solidFill>
              </a:rPr>
              <a:t>if</a:t>
            </a:r>
            <a:r>
              <a:rPr lang="en-US" altLang="zh-CN" sz="2000" dirty="0"/>
              <a:t> ( </a:t>
            </a:r>
            <a:r>
              <a:rPr lang="en-US" altLang="zh-CN" sz="2000" i="1" dirty="0"/>
              <a:t>L</a:t>
            </a:r>
            <a:r>
              <a:rPr lang="en-US" altLang="zh-CN" sz="2000" dirty="0"/>
              <a:t> != NULL ){</a:t>
            </a:r>
            <a:endParaRPr lang="en-US" altLang="zh-CN" sz="2000" dirty="0"/>
          </a:p>
          <a:p>
            <a:pPr>
              <a:buNone/>
            </a:pPr>
            <a:r>
              <a:rPr lang="en-US" altLang="zh-CN" sz="2000" dirty="0"/>
              <a:t>                       </a:t>
            </a:r>
            <a:r>
              <a:rPr lang="zh-CN" altLang="en-US" sz="2000" dirty="0"/>
              <a:t>　　  </a:t>
            </a:r>
            <a:r>
              <a:rPr lang="en-US" altLang="zh-CN" sz="2000" dirty="0"/>
              <a:t>Print( </a:t>
            </a:r>
            <a:r>
              <a:rPr lang="en-US" altLang="zh-CN" sz="2000" i="1" dirty="0"/>
              <a:t>L</a:t>
            </a:r>
            <a:r>
              <a:rPr lang="en-US" altLang="zh-CN" sz="2000" dirty="0"/>
              <a:t> </a:t>
            </a:r>
            <a:r>
              <a:rPr lang="en-US" altLang="zh-CN" sz="16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next );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zh-CN" altLang="en-US" sz="2000" dirty="0"/>
              <a:t>　　　　　　　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/>
              <a:t> &lt;&lt; </a:t>
            </a:r>
            <a:r>
              <a:rPr lang="en-US" altLang="zh-CN" sz="2000" i="1" dirty="0"/>
              <a:t>L</a:t>
            </a:r>
            <a:r>
              <a:rPr lang="en-US" altLang="zh-CN" sz="2000" dirty="0"/>
              <a:t> </a:t>
            </a:r>
            <a:r>
              <a:rPr lang="en-US" altLang="zh-CN" sz="1600" b="1" dirty="0">
                <a:sym typeface="Wingdings" panose="05000000000000000000" pitchFamily="2" charset="2"/>
              </a:rPr>
              <a:t></a:t>
            </a:r>
            <a:r>
              <a:rPr lang="en-US" altLang="zh-CN" sz="2000" dirty="0"/>
              <a:t> data;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　　　　　　   </a:t>
            </a:r>
            <a:r>
              <a:rPr lang="en-US" altLang="zh-CN" sz="2000" dirty="0"/>
              <a:t>}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}</a:t>
            </a:r>
            <a:endParaRPr lang="zh-CN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5365068" y="17026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typedef</a:t>
            </a:r>
            <a:r>
              <a:rPr lang="en-US" altLang="zh-CN" dirty="0">
                <a:solidFill>
                  <a:srgbClr val="0000FF"/>
                </a:solidFill>
              </a:rPr>
              <a:t>  </a:t>
            </a:r>
            <a:r>
              <a:rPr lang="en-US" altLang="zh-CN" dirty="0"/>
              <a:t>node* link;</a:t>
            </a:r>
            <a:endParaRPr lang="zh-CN" altLang="en-US" dirty="0"/>
          </a:p>
        </p:txBody>
      </p:sp>
      <p:grpSp>
        <p:nvGrpSpPr>
          <p:cNvPr id="12" name="组合 109"/>
          <p:cNvGrpSpPr/>
          <p:nvPr/>
        </p:nvGrpSpPr>
        <p:grpSpPr>
          <a:xfrm>
            <a:off x="539552" y="186012"/>
            <a:ext cx="6552728" cy="646307"/>
            <a:chOff x="956926" y="4581574"/>
            <a:chExt cx="7003838" cy="704675"/>
          </a:xfrm>
        </p:grpSpPr>
        <p:sp>
          <p:nvSpPr>
            <p:cNvPr id="13" name="Freeform 5"/>
            <p:cNvSpPr/>
            <p:nvPr/>
          </p:nvSpPr>
          <p:spPr bwMode="auto">
            <a:xfrm>
              <a:off x="956926" y="4581575"/>
              <a:ext cx="804761" cy="669934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b="1" dirty="0">
                <a:ea typeface="微软雅黑" panose="020B0503020204020204" pitchFamily="34" charset="-122"/>
              </a:endParaRPr>
            </a:p>
          </p:txBody>
        </p:sp>
        <p:pic>
          <p:nvPicPr>
            <p:cNvPr id="14" name="图片 13" descr="u=714968970,2342735455&amp;fm=27&amp;gp=0.jpg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418078" y="4581574"/>
              <a:ext cx="6542686" cy="704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7.5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递归程序的正确性证明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3554"/>
          <p:cNvSpPr>
            <a:spLocks noGrp="1" noChangeArrowheads="1"/>
          </p:cNvSpPr>
          <p:nvPr>
            <p:ph idx="1"/>
          </p:nvPr>
        </p:nvSpPr>
        <p:spPr>
          <a:xfrm>
            <a:off x="302840" y="965636"/>
            <a:ext cx="8229600" cy="4678451"/>
          </a:xfrm>
        </p:spPr>
        <p:txBody>
          <a:bodyPr/>
          <a:lstStyle/>
          <a:p>
            <a:pPr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/>
              <a:t>背景</a:t>
            </a:r>
            <a:endParaRPr lang="zh-CN" altLang="en-US" sz="2800" b="1" dirty="0"/>
          </a:p>
          <a:p>
            <a:pPr marL="457200" lvl="1" indent="0">
              <a:spcBef>
                <a:spcPts val="800"/>
              </a:spcBef>
              <a:buClr>
                <a:srgbClr val="FF0000"/>
              </a:buClr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为何要将递归程序转换为等价的非递归程序？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/>
              <a:t>递归程序虽然有良好的可读性，然而由于以下原因，需将递归程序转化为等价的非递归程序：</a:t>
            </a:r>
            <a:endParaRPr lang="zh-CN" altLang="en-US" sz="2000" b="1" dirty="0"/>
          </a:p>
          <a:p>
            <a:pPr lvl="2">
              <a:spcBef>
                <a:spcPts val="800"/>
              </a:spcBef>
              <a:buClr>
                <a:srgbClr val="FF0000"/>
              </a:buClr>
            </a:pPr>
            <a:r>
              <a:rPr lang="zh-CN" altLang="en-US" sz="2000" b="1" dirty="0"/>
              <a:t>时间花费</a:t>
            </a:r>
            <a:endParaRPr lang="zh-CN" altLang="en-US" sz="2000" b="1" dirty="0"/>
          </a:p>
          <a:p>
            <a:pPr lvl="2">
              <a:spcBef>
                <a:spcPts val="800"/>
              </a:spcBef>
              <a:buClr>
                <a:srgbClr val="FF0000"/>
              </a:buClr>
            </a:pPr>
            <a:r>
              <a:rPr lang="zh-CN" altLang="en-US" sz="2000" b="1" dirty="0"/>
              <a:t>空间开销</a:t>
            </a:r>
            <a:endParaRPr lang="zh-CN" altLang="en-US" sz="2000" b="1" dirty="0"/>
          </a:p>
          <a:p>
            <a:pPr lvl="2">
              <a:spcBef>
                <a:spcPts val="800"/>
              </a:spcBef>
              <a:buClr>
                <a:srgbClr val="FF0000"/>
              </a:buClr>
            </a:pPr>
            <a:r>
              <a:rPr lang="zh-CN" altLang="en-US" sz="2000" b="1" dirty="0"/>
              <a:t>一些编程环境的不支持，或者编写起来复杂。</a:t>
            </a:r>
            <a:endParaRPr lang="zh-CN" altLang="en-US" sz="2000" b="1" dirty="0"/>
          </a:p>
          <a:p>
            <a:pPr lvl="1">
              <a:spcBef>
                <a:spcPts val="8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0000"/>
                </a:solidFill>
              </a:rPr>
              <a:t>如何转换？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2">
              <a:spcBef>
                <a:spcPts val="800"/>
              </a:spcBef>
              <a:buClr>
                <a:srgbClr val="FF0000"/>
              </a:buClr>
            </a:pPr>
            <a:r>
              <a:rPr lang="zh-CN" altLang="en-US" sz="2000" b="1" dirty="0"/>
              <a:t>一种方式是重新设计</a:t>
            </a:r>
            <a:endParaRPr lang="zh-CN" altLang="en-US" sz="2000" b="1" dirty="0"/>
          </a:p>
          <a:p>
            <a:pPr lvl="2"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zh-CN" altLang="en-US" sz="2000" b="1" dirty="0"/>
              <a:t>　　</a:t>
            </a:r>
            <a:r>
              <a:rPr lang="zh-CN" altLang="en-US" sz="2000" b="1" dirty="0">
                <a:solidFill>
                  <a:srgbClr val="FF0000"/>
                </a:solidFill>
              </a:rPr>
              <a:t>不足之处</a:t>
            </a:r>
            <a:r>
              <a:rPr lang="zh-CN" altLang="en-US" sz="2000" b="1" dirty="0"/>
              <a:t>：没有利用已有的工作基础。</a:t>
            </a:r>
            <a:endParaRPr lang="zh-CN" altLang="en-US" sz="2000" b="1" dirty="0"/>
          </a:p>
          <a:p>
            <a:pPr lvl="2">
              <a:spcBef>
                <a:spcPts val="800"/>
              </a:spcBef>
              <a:buClr>
                <a:srgbClr val="FF0000"/>
              </a:buClr>
            </a:pPr>
            <a:r>
              <a:rPr lang="zh-CN" altLang="en-US" sz="2000" b="1" dirty="0"/>
              <a:t>一种方式是对给定的递归程序，用一组规则进行等价的转换。</a:t>
            </a:r>
            <a:endParaRPr lang="zh-CN" altLang="en-US" sz="2000" b="1" dirty="0"/>
          </a:p>
          <a:p>
            <a:pPr marL="1371600" lvl="3" indent="0">
              <a:spcBef>
                <a:spcPts val="800"/>
              </a:spcBef>
              <a:buClr>
                <a:srgbClr val="FF0000"/>
              </a:buClr>
              <a:buNone/>
            </a:pPr>
            <a:r>
              <a:rPr lang="zh-CN" altLang="en-US" b="1" dirty="0"/>
              <a:t>  </a:t>
            </a:r>
            <a:r>
              <a:rPr lang="zh-CN" altLang="en-US" b="1" dirty="0">
                <a:solidFill>
                  <a:srgbClr val="FF0000"/>
                </a:solidFill>
              </a:rPr>
              <a:t>问题是</a:t>
            </a:r>
            <a:r>
              <a:rPr lang="zh-CN" altLang="en-US" b="1" dirty="0"/>
              <a:t>：规则包括哪些？</a:t>
            </a:r>
            <a:endParaRPr lang="zh-CN" altLang="en-US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12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71" y="1484785"/>
            <a:ext cx="364526" cy="360336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上文回顾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23045"/>
            <a:ext cx="1224136" cy="1047837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2482" y="5085260"/>
            <a:ext cx="3003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学习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种算法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技术：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0048" y="4215073"/>
            <a:ext cx="2358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5985" y="4470941"/>
            <a:ext cx="204094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今天的任务！</a:t>
            </a:r>
            <a:endParaRPr lang="zh-CN" altLang="en-US" sz="2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937850"/>
            <a:ext cx="4943475" cy="4686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5667879"/>
            <a:ext cx="3381375" cy="914400"/>
          </a:xfrm>
          <a:prstGeom prst="rect">
            <a:avLst/>
          </a:prstGeom>
        </p:spPr>
      </p:pic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文本占位符 24578"/>
          <p:cNvSpPr>
            <a:spLocks noGrp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ym typeface="Arial" panose="020B0604020202020204" pitchFamily="34" charset="0"/>
              </a:rPr>
              <a:t>分析前述的递归调用和返回操作的内部执行机制可知，</a:t>
            </a:r>
            <a:endParaRPr lang="zh-CN" altLang="en-US" sz="2200" b="1" dirty="0">
              <a:sym typeface="Arial" panose="020B0604020202020204" pitchFamily="34" charset="0"/>
            </a:endParaRPr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chemeClr val="accent2"/>
                </a:solidFill>
              </a:rPr>
              <a:t>     </a:t>
            </a:r>
            <a:r>
              <a:rPr lang="zh-CN" altLang="en-US" sz="2200" b="1" dirty="0">
                <a:solidFill>
                  <a:srgbClr val="FF0000"/>
                </a:solidFill>
              </a:rPr>
              <a:t>机械地</a:t>
            </a:r>
            <a:r>
              <a:rPr lang="zh-CN" altLang="en-US" sz="2200" b="1" dirty="0"/>
              <a:t>将递归程序转换为与其等价的非递归程序需要</a:t>
            </a:r>
            <a:r>
              <a:rPr lang="zh-CN" altLang="en-US" sz="2200" b="1" dirty="0">
                <a:solidFill>
                  <a:srgbClr val="FF0000"/>
                </a:solidFill>
              </a:rPr>
              <a:t>五条规则</a:t>
            </a:r>
            <a:r>
              <a:rPr lang="zh-CN" altLang="en-US" sz="2200" b="1" dirty="0"/>
              <a:t>：</a:t>
            </a:r>
            <a:endParaRPr lang="zh-CN" altLang="en-US" sz="22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(1) </a:t>
            </a:r>
            <a:r>
              <a:rPr lang="zh-CN" altLang="en-US" sz="2000" b="1" dirty="0"/>
              <a:t>设置一个栈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不妨用Ｓ表示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，并且开始时将其置为空。</a:t>
            </a:r>
            <a:endParaRPr lang="zh-CN" altLang="en-US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(2) </a:t>
            </a:r>
            <a:r>
              <a:rPr lang="zh-CN" altLang="en-US" sz="2000" b="1" dirty="0"/>
              <a:t>在子程序入口处设置一个标号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不妨设为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(3) </a:t>
            </a:r>
            <a:r>
              <a:rPr lang="zh-CN" altLang="en-US" sz="2000" b="1" dirty="0"/>
              <a:t>对子程序中的每一递归调用，用以下几个等价操作来替换：</a:t>
            </a:r>
            <a:endParaRPr lang="zh-CN" altLang="en-US" sz="2000" b="1" dirty="0"/>
          </a:p>
          <a:p>
            <a:pPr marL="1905" indent="-1905" algn="di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(a) </a:t>
            </a:r>
            <a:r>
              <a:rPr lang="zh-CN" altLang="en-US" sz="2000" b="1" dirty="0">
                <a:solidFill>
                  <a:srgbClr val="FF0000"/>
                </a:solidFill>
              </a:rPr>
              <a:t>保留现场</a:t>
            </a:r>
            <a:r>
              <a:rPr lang="zh-CN" altLang="en-US" sz="2000" b="1" dirty="0"/>
              <a:t>：开辟栈顶存储空间，用于保存返回地址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不妨用</a:t>
            </a:r>
            <a:endParaRPr lang="zh-CN" altLang="en-US" sz="2000" b="1" dirty="0"/>
          </a:p>
          <a:p>
            <a:pPr marL="1905" indent="-1905" algn="di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</a:t>
            </a:r>
            <a:r>
              <a:rPr lang="en-US" altLang="zh-CN" sz="2000" b="1" i="1" dirty="0"/>
              <a:t>L</a:t>
            </a:r>
            <a:r>
              <a:rPr lang="en-US" altLang="zh-CN" sz="2000" b="1" i="1" baseline="-25000" dirty="0"/>
              <a:t>i</a:t>
            </a:r>
            <a:r>
              <a:rPr lang="zh-CN" altLang="en-US" sz="2000" b="1" dirty="0"/>
              <a:t>，</a:t>
            </a:r>
            <a:r>
              <a:rPr lang="en-US" altLang="zh-CN" sz="2000" b="1" i="1" dirty="0" err="1"/>
              <a:t>i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= 1, 2, 3, …)</a:t>
            </a:r>
            <a:r>
              <a:rPr lang="zh-CN" altLang="en-US" sz="2000" b="1" dirty="0"/>
              <a:t>、</a:t>
            </a:r>
            <a:r>
              <a:rPr lang="zh-CN" altLang="en-US" sz="2000" b="1" dirty="0">
                <a:solidFill>
                  <a:srgbClr val="FF0000"/>
                </a:solidFill>
              </a:rPr>
              <a:t>调用层</a:t>
            </a:r>
            <a:r>
              <a:rPr lang="zh-CN" altLang="en-US" sz="2000" b="1" dirty="0"/>
              <a:t>中的形参和局部变量的值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最外层</a:t>
            </a:r>
            <a:endParaRPr lang="en-US" altLang="zh-CN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</a:t>
            </a:r>
            <a:r>
              <a:rPr lang="zh-CN" altLang="en-US" sz="2000" b="1" dirty="0"/>
              <a:t>调用不必考虑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marL="1905" indent="-1905" algn="di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(b) </a:t>
            </a:r>
            <a:r>
              <a:rPr lang="zh-CN" altLang="en-US" sz="2000" b="1" dirty="0">
                <a:solidFill>
                  <a:srgbClr val="FF0000"/>
                </a:solidFill>
              </a:rPr>
              <a:t>准备数据</a:t>
            </a:r>
            <a:r>
              <a:rPr lang="zh-CN" altLang="en-US" sz="2000" b="1" dirty="0"/>
              <a:t>：为被调子程序准备数据，即计算实在参数的值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并赋</a:t>
            </a:r>
            <a:endParaRPr lang="en-US" altLang="zh-CN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给对应的形参 </a:t>
            </a:r>
            <a:endParaRPr lang="zh-CN" altLang="en-US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(c) </a:t>
            </a:r>
            <a:r>
              <a:rPr lang="zh-CN" altLang="en-US" sz="2000" b="1" dirty="0">
                <a:solidFill>
                  <a:srgbClr val="FF0000"/>
                </a:solidFill>
              </a:rPr>
              <a:t>转入（子程序）执行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即执行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</a:t>
            </a:r>
            <a:r>
              <a:rPr lang="en-US" altLang="zh-CN" sz="2000" b="1" i="1" baseline="-25000" dirty="0"/>
              <a:t> 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</a:t>
            </a:r>
            <a:r>
              <a:rPr lang="en-US" altLang="zh-CN" sz="2000" b="1" dirty="0"/>
              <a:t>(d) </a:t>
            </a:r>
            <a:r>
              <a:rPr lang="zh-CN" altLang="en-US" sz="2000" b="1" dirty="0">
                <a:solidFill>
                  <a:srgbClr val="FF0000"/>
                </a:solidFill>
              </a:rPr>
              <a:t>在返回处设一标号</a:t>
            </a:r>
            <a:r>
              <a:rPr lang="en-US" altLang="zh-CN" sz="2000" b="1" i="1" dirty="0"/>
              <a:t>L</a:t>
            </a:r>
            <a:r>
              <a:rPr lang="en-US" altLang="zh-CN" sz="2000" b="1" i="1" baseline="-25000" dirty="0"/>
              <a:t>i </a:t>
            </a:r>
            <a:r>
              <a:rPr lang="en-US" altLang="zh-CN" sz="2000" b="1" dirty="0"/>
              <a:t>(</a:t>
            </a:r>
            <a:r>
              <a:rPr lang="en-US" altLang="zh-CN" sz="2000" b="1" i="1" dirty="0" err="1"/>
              <a:t>i</a:t>
            </a:r>
            <a:r>
              <a:rPr lang="en-US" altLang="zh-CN" sz="2000" b="1" i="1" dirty="0"/>
              <a:t> </a:t>
            </a:r>
            <a:r>
              <a:rPr lang="en-US" altLang="zh-CN" sz="2000" b="1" dirty="0"/>
              <a:t>= 1, 2, 3, …)</a:t>
            </a:r>
            <a:r>
              <a:rPr lang="zh-CN" altLang="en-US" sz="2000" b="1" dirty="0"/>
              <a:t>，</a:t>
            </a:r>
            <a:endParaRPr lang="en-US" altLang="zh-CN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</a:t>
            </a:r>
            <a:r>
              <a:rPr lang="zh-CN" altLang="en-US" sz="2000" b="1" dirty="0"/>
              <a:t>并根据需要设置以下语句：若函数</a:t>
            </a:r>
            <a:endParaRPr lang="en-US" altLang="zh-CN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</a:t>
            </a:r>
            <a:r>
              <a:rPr lang="zh-CN" altLang="en-US" sz="2000" b="1" dirty="0"/>
              <a:t>需要返回值，从回传变量中取出所</a:t>
            </a:r>
            <a:endParaRPr lang="en-US" altLang="zh-CN" sz="2000" b="1" dirty="0"/>
          </a:p>
          <a:p>
            <a:pPr marL="1905" indent="-1905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保存的值并传送到相应的位置。</a:t>
            </a:r>
            <a:endParaRPr lang="zh-CN" altLang="en-US" sz="2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7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905500" y="4408557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269645" y="4407499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7110033" y="4322457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8028279" y="5723901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7943729" y="6004619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760428" y="4625222"/>
            <a:ext cx="3201157" cy="1458714"/>
            <a:chOff x="5219700" y="2684739"/>
            <a:chExt cx="3201157" cy="1458714"/>
          </a:xfrm>
        </p:grpSpPr>
        <p:sp>
          <p:nvSpPr>
            <p:cNvPr id="16" name="文本框 15"/>
            <p:cNvSpPr txBox="1">
              <a:spLocks noChangeArrowheads="1"/>
            </p:cNvSpPr>
            <p:nvPr/>
          </p:nvSpPr>
          <p:spPr bwMode="auto">
            <a:xfrm>
              <a:off x="7341357" y="3202075"/>
              <a:ext cx="1079500" cy="369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宋体" panose="02010600030101010101" pitchFamily="2" charset="-122"/>
                </a:rPr>
                <a:t>子程序</a:t>
              </a:r>
              <a:r>
                <a:rPr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>
              <a:spLocks noChangeArrowheads="1"/>
            </p:cNvSpPr>
            <p:nvPr/>
          </p:nvSpPr>
          <p:spPr bwMode="auto">
            <a:xfrm>
              <a:off x="5219700" y="2857396"/>
              <a:ext cx="1079500" cy="369332"/>
            </a:xfrm>
            <a:prstGeom prst="rect">
              <a:avLst/>
            </a:prstGeom>
            <a:solidFill>
              <a:srgbClr val="FFCC00"/>
            </a:solidFill>
            <a:ln w="28575">
              <a:solidFill>
                <a:srgbClr val="FFC000"/>
              </a:solidFill>
              <a:miter lim="800000"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Call B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316452" y="2684739"/>
              <a:ext cx="1628500" cy="517336"/>
              <a:chOff x="6316452" y="2625523"/>
              <a:chExt cx="1628500" cy="517336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V="1">
                <a:off x="6316452" y="2625523"/>
                <a:ext cx="1628500" cy="294684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7740352" y="2625523"/>
                <a:ext cx="204600" cy="51733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直接箭头连接符 18"/>
            <p:cNvCxnSpPr/>
            <p:nvPr/>
          </p:nvCxnSpPr>
          <p:spPr>
            <a:xfrm flipH="1">
              <a:off x="7338168" y="3571407"/>
              <a:ext cx="281832" cy="57204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6314536" y="3225110"/>
              <a:ext cx="1023632" cy="918343"/>
            </a:xfrm>
            <a:prstGeom prst="line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6855264" y="4453372"/>
            <a:ext cx="1897816" cy="703369"/>
            <a:chOff x="6892007" y="1110228"/>
            <a:chExt cx="1897816" cy="703369"/>
          </a:xfrm>
        </p:grpSpPr>
        <p:cxnSp>
          <p:nvCxnSpPr>
            <p:cNvPr id="24" name="直接连接符 23"/>
            <p:cNvCxnSpPr/>
            <p:nvPr/>
          </p:nvCxnSpPr>
          <p:spPr>
            <a:xfrm flipV="1">
              <a:off x="6892007" y="1110228"/>
              <a:ext cx="1859648" cy="368532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8496746" y="1123329"/>
              <a:ext cx="293077" cy="690268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613987" y="5172036"/>
            <a:ext cx="1706744" cy="1155008"/>
            <a:chOff x="6650730" y="1828892"/>
            <a:chExt cx="1706744" cy="1155008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7952104" y="2178255"/>
              <a:ext cx="405370" cy="805645"/>
            </a:xfrm>
            <a:prstGeom prst="line">
              <a:avLst/>
            </a:prstGeom>
            <a:ln w="19050">
              <a:solidFill>
                <a:srgbClr val="00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H="1" flipV="1">
              <a:off x="6650730" y="1828892"/>
              <a:ext cx="1301374" cy="1155008"/>
            </a:xfrm>
            <a:prstGeom prst="straightConnector1">
              <a:avLst/>
            </a:prstGeom>
            <a:ln w="19050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>
            <a:spLocks noChangeArrowheads="1"/>
          </p:cNvSpPr>
          <p:nvPr/>
        </p:nvSpPr>
        <p:spPr bwMode="auto">
          <a:xfrm>
            <a:off x="6287197" y="5333986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>
            <a:spLocks noChangeArrowheads="1"/>
          </p:cNvSpPr>
          <p:nvPr/>
        </p:nvSpPr>
        <p:spPr bwMode="auto">
          <a:xfrm>
            <a:off x="6593495" y="5545413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10" grpId="0"/>
      <p:bldP spid="11" grpId="0"/>
      <p:bldP spid="12" grpId="0"/>
      <p:bldP spid="13" grpId="0"/>
      <p:bldP spid="14" grpId="0"/>
      <p:bldP spid="29" grpId="0"/>
      <p:bldP spid="3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5602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/>
              <a:t>(4) </a:t>
            </a:r>
            <a:r>
              <a:rPr lang="zh-CN" altLang="en-US" sz="2000" b="1" dirty="0"/>
              <a:t>对返回语句，可用以下几个等价操作来替换：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如果栈不空，则依次执行如下操作，否则结束本子程序，返回。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(a) </a:t>
            </a:r>
            <a:r>
              <a:rPr lang="zh-CN" altLang="en-US" sz="2000" b="1" dirty="0"/>
              <a:t>回传数据：若函数需要返回值，将其值保存到回传变量中。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(b) </a:t>
            </a:r>
            <a:r>
              <a:rPr lang="zh-CN" altLang="en-US" sz="2000" b="1" dirty="0"/>
              <a:t>恢复现场：从栈顶取出返回地址（不妨保存到</a:t>
            </a:r>
            <a:r>
              <a:rPr lang="zh-CN" altLang="en-US" sz="2000" b="1" i="1" dirty="0">
                <a:cs typeface="Times New Roman" panose="02020603050405020304" pitchFamily="18" charset="0"/>
              </a:rPr>
              <a:t>Ｘ</a:t>
            </a:r>
            <a:r>
              <a:rPr lang="zh-CN" altLang="en-US" sz="2000" b="1" dirty="0"/>
              <a:t>中）及各 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变量、形参值，并退栈。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  </a:t>
            </a:r>
            <a:r>
              <a:rPr lang="en-US" altLang="zh-CN" sz="2000" b="1" dirty="0"/>
              <a:t>(c) </a:t>
            </a:r>
            <a:r>
              <a:rPr lang="zh-CN" altLang="en-US" sz="2000" b="1" dirty="0"/>
              <a:t>返回：按返回地址返回（即执行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zh-CN" altLang="en-US" sz="2000" b="1" i="1" dirty="0">
                <a:cs typeface="Times New Roman" panose="02020603050405020304" pitchFamily="18" charset="0"/>
              </a:rPr>
              <a:t>Ｘ</a:t>
            </a:r>
            <a:r>
              <a:rPr lang="zh-CN" altLang="en-US" sz="2000" b="1" dirty="0"/>
              <a:t>）。</a:t>
            </a:r>
            <a:endParaRPr lang="zh-CN" altLang="en-US" sz="2000" b="1" dirty="0"/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(5) </a:t>
            </a:r>
            <a:r>
              <a:rPr lang="zh-CN" altLang="en-US" sz="2000" b="1" dirty="0"/>
              <a:t>对其中的非递归调用和返回操作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 可照搬。</a:t>
            </a:r>
            <a:endParaRPr lang="zh-CN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b="1" dirty="0"/>
          </a:p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b="1" dirty="0">
                <a:solidFill>
                  <a:srgbClr val="FF0000"/>
                </a:solidFill>
              </a:rPr>
              <a:t>例</a:t>
            </a:r>
            <a:r>
              <a:rPr lang="zh-CN" altLang="en-US" sz="1800" b="1" dirty="0"/>
              <a:t>：将下面递归程序转换为等价的非递归程序。</a:t>
            </a:r>
            <a:endParaRPr lang="zh-CN" altLang="en-US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b="1" dirty="0"/>
              <a:t> 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 P(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{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b="1" dirty="0"/>
              <a:t> (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&gt; 0 )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{ 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P(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– 1 );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/>
              <a:t>&lt;&lt;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} 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} </a:t>
            </a:r>
            <a:endParaRPr lang="zh-CN" altLang="en-US" sz="18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7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6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内容占位符 26626"/>
          <p:cNvSpPr>
            <a:spLocks noGrp="1" noChangeArrowheads="1"/>
          </p:cNvSpPr>
          <p:nvPr>
            <p:ph idx="1"/>
          </p:nvPr>
        </p:nvSpPr>
        <p:spPr>
          <a:xfrm>
            <a:off x="457200" y="976332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解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为了实现转换，需要按照规则对下列各部分分别进行转换：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</a:t>
            </a:r>
            <a:r>
              <a:rPr lang="zh-CN" altLang="en-US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{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endParaRPr lang="zh-CN" altLang="en-US" sz="2000" dirty="0"/>
          </a:p>
        </p:txBody>
      </p:sp>
      <p:sp>
        <p:nvSpPr>
          <p:cNvPr id="26628" name="矩形 26627"/>
          <p:cNvSpPr>
            <a:spLocks noChangeArrowheads="1"/>
          </p:cNvSpPr>
          <p:nvPr/>
        </p:nvSpPr>
        <p:spPr bwMode="auto">
          <a:xfrm>
            <a:off x="1476375" y="2060575"/>
            <a:ext cx="1295400" cy="3603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9" name="矩形标注 26628"/>
          <p:cNvSpPr>
            <a:spLocks noChangeArrowheads="1"/>
          </p:cNvSpPr>
          <p:nvPr/>
        </p:nvSpPr>
        <p:spPr bwMode="auto">
          <a:xfrm>
            <a:off x="4643438" y="1844675"/>
            <a:ext cx="4103688" cy="678907"/>
          </a:xfrm>
          <a:prstGeom prst="wedgeRectCallout">
            <a:avLst>
              <a:gd name="adj1" fmla="val -95302"/>
              <a:gd name="adj2" fmla="val 14291"/>
            </a:avLst>
          </a:prstGeom>
          <a:solidFill>
            <a:srgbClr val="FFFF00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初始化栈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设入口标号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1" name="矩形 26630"/>
          <p:cNvSpPr>
            <a:spLocks noChangeArrowheads="1"/>
          </p:cNvSpPr>
          <p:nvPr/>
        </p:nvSpPr>
        <p:spPr bwMode="auto">
          <a:xfrm>
            <a:off x="1475656" y="5229225"/>
            <a:ext cx="1295400" cy="360363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2" name="矩形 26631"/>
          <p:cNvSpPr>
            <a:spLocks noChangeArrowheads="1"/>
          </p:cNvSpPr>
          <p:nvPr/>
        </p:nvSpPr>
        <p:spPr bwMode="auto">
          <a:xfrm>
            <a:off x="1835150" y="3644900"/>
            <a:ext cx="1151955" cy="3593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-1);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3" name="矩形 26632"/>
          <p:cNvSpPr>
            <a:spLocks noChangeArrowheads="1"/>
          </p:cNvSpPr>
          <p:nvPr/>
        </p:nvSpPr>
        <p:spPr bwMode="auto">
          <a:xfrm>
            <a:off x="1763713" y="2924175"/>
            <a:ext cx="122396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&gt;0){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4" name="矩形 26633"/>
          <p:cNvSpPr>
            <a:spLocks noChangeArrowheads="1"/>
          </p:cNvSpPr>
          <p:nvPr/>
        </p:nvSpPr>
        <p:spPr bwMode="auto">
          <a:xfrm>
            <a:off x="1331913" y="4508500"/>
            <a:ext cx="1800225" cy="403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0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35" name="矩形标注 26634"/>
          <p:cNvSpPr>
            <a:spLocks noChangeArrowheads="1"/>
          </p:cNvSpPr>
          <p:nvPr/>
        </p:nvSpPr>
        <p:spPr bwMode="auto">
          <a:xfrm>
            <a:off x="4643438" y="3573463"/>
            <a:ext cx="4103688" cy="431601"/>
          </a:xfrm>
          <a:prstGeom prst="wedgeRectCallout">
            <a:avLst>
              <a:gd name="adj1" fmla="val -87681"/>
              <a:gd name="adj2" fmla="val 24631"/>
            </a:avLst>
          </a:prstGeom>
          <a:solidFill>
            <a:schemeClr val="accent6">
              <a:lumMod val="60000"/>
              <a:lumOff val="40000"/>
            </a:schemeClr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递归调用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altLang="zh-C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的替换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6" name="矩形标注 26635"/>
          <p:cNvSpPr>
            <a:spLocks noChangeArrowheads="1"/>
          </p:cNvSpPr>
          <p:nvPr/>
        </p:nvSpPr>
        <p:spPr bwMode="auto">
          <a:xfrm>
            <a:off x="4643438" y="2831829"/>
            <a:ext cx="4103688" cy="433387"/>
          </a:xfrm>
          <a:prstGeom prst="wedgeRectCallout">
            <a:avLst>
              <a:gd name="adj1" fmla="val -90542"/>
              <a:gd name="adj2" fmla="val 26190"/>
            </a:avLst>
          </a:prstGeom>
          <a:solidFill>
            <a:srgbClr val="2BE978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非递归调用和返回部分照搬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7" name="矩形标注 26636"/>
          <p:cNvSpPr>
            <a:spLocks noChangeArrowheads="1"/>
          </p:cNvSpPr>
          <p:nvPr/>
        </p:nvSpPr>
        <p:spPr bwMode="auto">
          <a:xfrm>
            <a:off x="4643438" y="4581525"/>
            <a:ext cx="4103688" cy="431800"/>
          </a:xfrm>
          <a:prstGeom prst="wedgeRectCallout">
            <a:avLst>
              <a:gd name="adj1" fmla="val -107694"/>
              <a:gd name="adj2" fmla="val 124634"/>
            </a:avLst>
          </a:prstGeom>
          <a:solidFill>
            <a:srgbClr val="00B0F0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ctr" eaLnBrk="0" hangingPunct="0"/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返回部分的替换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规则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17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8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26" name="组合 25"/>
          <p:cNvGrpSpPr/>
          <p:nvPr/>
        </p:nvGrpSpPr>
        <p:grpSpPr>
          <a:xfrm>
            <a:off x="1547664" y="2924175"/>
            <a:ext cx="1440011" cy="1800969"/>
            <a:chOff x="1547664" y="2924175"/>
            <a:chExt cx="1440011" cy="1800969"/>
          </a:xfrm>
        </p:grpSpPr>
        <p:cxnSp>
          <p:nvCxnSpPr>
            <p:cNvPr id="7" name="直接连接符 6"/>
            <p:cNvCxnSpPr/>
            <p:nvPr/>
          </p:nvCxnSpPr>
          <p:spPr>
            <a:xfrm flipH="1">
              <a:off x="1763713" y="3284984"/>
              <a:ext cx="1223392" cy="0"/>
            </a:xfrm>
            <a:prstGeom prst="line">
              <a:avLst/>
            </a:prstGeom>
            <a:ln w="19050">
              <a:solidFill>
                <a:srgbClr val="2BE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63713" y="3284538"/>
              <a:ext cx="0" cy="1080566"/>
            </a:xfrm>
            <a:prstGeom prst="line">
              <a:avLst/>
            </a:prstGeom>
            <a:ln w="19050">
              <a:solidFill>
                <a:srgbClr val="2BE9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合 24"/>
            <p:cNvGrpSpPr/>
            <p:nvPr/>
          </p:nvGrpSpPr>
          <p:grpSpPr>
            <a:xfrm>
              <a:off x="1547664" y="2924175"/>
              <a:ext cx="1440011" cy="1800969"/>
              <a:chOff x="1547664" y="2924175"/>
              <a:chExt cx="1440011" cy="1800969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H="1">
                <a:off x="2987105" y="2924175"/>
                <a:ext cx="570" cy="360363"/>
              </a:xfrm>
              <a:prstGeom prst="line">
                <a:avLst/>
              </a:prstGeom>
              <a:ln w="19050">
                <a:solidFill>
                  <a:srgbClr val="2BE97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组合 23"/>
              <p:cNvGrpSpPr/>
              <p:nvPr/>
            </p:nvGrpSpPr>
            <p:grpSpPr>
              <a:xfrm>
                <a:off x="1547664" y="2924175"/>
                <a:ext cx="1439441" cy="1800969"/>
                <a:chOff x="1547664" y="2924175"/>
                <a:chExt cx="1439441" cy="1800969"/>
              </a:xfrm>
            </p:grpSpPr>
            <p:cxnSp>
              <p:nvCxnSpPr>
                <p:cNvPr id="3" name="直接连接符 2"/>
                <p:cNvCxnSpPr/>
                <p:nvPr/>
              </p:nvCxnSpPr>
              <p:spPr>
                <a:xfrm>
                  <a:off x="1547664" y="2924175"/>
                  <a:ext cx="1439441" cy="0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/>
                <p:cNvCxnSpPr/>
                <p:nvPr/>
              </p:nvCxnSpPr>
              <p:spPr>
                <a:xfrm>
                  <a:off x="1763713" y="4365104"/>
                  <a:ext cx="1223392" cy="0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/>
                <p:cNvCxnSpPr/>
                <p:nvPr/>
              </p:nvCxnSpPr>
              <p:spPr>
                <a:xfrm>
                  <a:off x="2987105" y="4365104"/>
                  <a:ext cx="0" cy="360040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 flipH="1">
                  <a:off x="1547664" y="4725144"/>
                  <a:ext cx="1439441" cy="0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连接符 20"/>
                <p:cNvCxnSpPr/>
                <p:nvPr/>
              </p:nvCxnSpPr>
              <p:spPr>
                <a:xfrm>
                  <a:off x="1547664" y="2924175"/>
                  <a:ext cx="0" cy="1800969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26629" grpId="0" animBg="1"/>
      <p:bldP spid="26632" grpId="0" animBg="1"/>
      <p:bldP spid="26633" grpId="0"/>
      <p:bldP spid="26634" grpId="0"/>
      <p:bldP spid="26635" grpId="0" animBg="1"/>
      <p:bldP spid="26636" grpId="0" animBg="1"/>
      <p:bldP spid="266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占位符 27650"/>
          <p:cNvSpPr>
            <a:spLocks noGrp="1" noChangeArrowheads="1"/>
          </p:cNvSpPr>
          <p:nvPr>
            <p:ph idx="1"/>
          </p:nvPr>
        </p:nvSpPr>
        <p:spPr>
          <a:xfrm>
            <a:off x="457200" y="1017543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</a:t>
            </a:r>
            <a:r>
              <a:rPr lang="zh-CN" altLang="en-US" sz="2400" dirty="0"/>
              <a:t>由此得结果如下</a:t>
            </a:r>
            <a:r>
              <a:rPr lang="en-US" altLang="zh-CN" sz="2400" dirty="0"/>
              <a:t>: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 PE(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i="1" dirty="0"/>
              <a:t>n</a:t>
            </a:r>
            <a:r>
              <a:rPr lang="en-US" altLang="zh-CN" sz="1800" dirty="0"/>
              <a:t>) {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  <p:sp>
        <p:nvSpPr>
          <p:cNvPr id="27652" name="矩形 27651"/>
          <p:cNvSpPr>
            <a:spLocks noChangeArrowheads="1"/>
          </p:cNvSpPr>
          <p:nvPr/>
        </p:nvSpPr>
        <p:spPr bwMode="auto">
          <a:xfrm>
            <a:off x="1763713" y="1773238"/>
            <a:ext cx="1223962" cy="288925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Stack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3" name="矩形 27652"/>
          <p:cNvSpPr>
            <a:spLocks noChangeArrowheads="1"/>
          </p:cNvSpPr>
          <p:nvPr/>
        </p:nvSpPr>
        <p:spPr bwMode="auto">
          <a:xfrm>
            <a:off x="1763713" y="2133601"/>
            <a:ext cx="1222672" cy="250870"/>
          </a:xfrm>
          <a:prstGeom prst="rect">
            <a:avLst/>
          </a:prstGeom>
          <a:solidFill>
            <a:srgbClr val="FFFFFF"/>
          </a:solidFill>
          <a:ln w="19050">
            <a:solidFill>
              <a:srgbClr val="FFFF0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  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   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矩形 27654"/>
          <p:cNvSpPr>
            <a:spLocks noChangeArrowheads="1"/>
          </p:cNvSpPr>
          <p:nvPr/>
        </p:nvSpPr>
        <p:spPr bwMode="auto">
          <a:xfrm>
            <a:off x="1979091" y="2989844"/>
            <a:ext cx="2449513" cy="10795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6">
                <a:lumMod val="75000"/>
              </a:schemeClr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s.Push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- 1;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:         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6" name="矩形 27655"/>
          <p:cNvSpPr>
            <a:spLocks noChangeArrowheads="1"/>
          </p:cNvSpPr>
          <p:nvPr/>
        </p:nvSpPr>
        <p:spPr bwMode="auto">
          <a:xfrm>
            <a:off x="1763689" y="4660712"/>
            <a:ext cx="2664915" cy="10810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B0F0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 !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s.Empty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() ) {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.Pop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}                           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9" name="矩形 27658"/>
          <p:cNvSpPr>
            <a:spLocks noChangeArrowheads="1"/>
          </p:cNvSpPr>
          <p:nvPr/>
        </p:nvSpPr>
        <p:spPr bwMode="auto">
          <a:xfrm>
            <a:off x="5508625" y="1700213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0" name="矩形 27659"/>
          <p:cNvSpPr>
            <a:spLocks noChangeArrowheads="1"/>
          </p:cNvSpPr>
          <p:nvPr/>
        </p:nvSpPr>
        <p:spPr bwMode="auto">
          <a:xfrm>
            <a:off x="5508625" y="1989138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924" name="矩形 27660"/>
          <p:cNvSpPr>
            <a:spLocks noChangeArrowheads="1"/>
          </p:cNvSpPr>
          <p:nvPr/>
        </p:nvSpPr>
        <p:spPr bwMode="auto">
          <a:xfrm>
            <a:off x="5485096" y="2401116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2" name="矩形 27661"/>
          <p:cNvSpPr>
            <a:spLocks noChangeArrowheads="1"/>
          </p:cNvSpPr>
          <p:nvPr/>
        </p:nvSpPr>
        <p:spPr bwMode="auto">
          <a:xfrm>
            <a:off x="5508625" y="2997200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3.a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3" name="矩形 27662"/>
          <p:cNvSpPr>
            <a:spLocks noChangeArrowheads="1"/>
          </p:cNvSpPr>
          <p:nvPr/>
        </p:nvSpPr>
        <p:spPr bwMode="auto">
          <a:xfrm>
            <a:off x="5508625" y="3284538"/>
            <a:ext cx="1079500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3.b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4" name="矩形 27663"/>
          <p:cNvSpPr>
            <a:spLocks noChangeArrowheads="1"/>
          </p:cNvSpPr>
          <p:nvPr/>
        </p:nvSpPr>
        <p:spPr bwMode="auto">
          <a:xfrm>
            <a:off x="5508625" y="3500438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3.c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5" name="矩形 27664"/>
          <p:cNvSpPr>
            <a:spLocks noChangeArrowheads="1"/>
          </p:cNvSpPr>
          <p:nvPr/>
        </p:nvSpPr>
        <p:spPr bwMode="auto">
          <a:xfrm>
            <a:off x="5508625" y="3789363"/>
            <a:ext cx="10795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3.d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6" name="矩形 27665"/>
          <p:cNvSpPr>
            <a:spLocks noChangeArrowheads="1"/>
          </p:cNvSpPr>
          <p:nvPr/>
        </p:nvSpPr>
        <p:spPr bwMode="auto">
          <a:xfrm>
            <a:off x="5508625" y="4292600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7" name="矩形 27666"/>
          <p:cNvSpPr>
            <a:spLocks noChangeArrowheads="1"/>
          </p:cNvSpPr>
          <p:nvPr/>
        </p:nvSpPr>
        <p:spPr bwMode="auto">
          <a:xfrm>
            <a:off x="5508625" y="4652963"/>
            <a:ext cx="86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  <a:r>
              <a:rPr lang="en-US" altLang="zh-CN" dirty="0">
                <a:latin typeface="Times New Roman" panose="02020603050405020304" pitchFamily="18" charset="0"/>
              </a:rPr>
              <a:t>4.a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8" name="矩形 27667"/>
          <p:cNvSpPr>
            <a:spLocks noChangeArrowheads="1"/>
          </p:cNvSpPr>
          <p:nvPr/>
        </p:nvSpPr>
        <p:spPr bwMode="auto">
          <a:xfrm>
            <a:off x="5508625" y="4941888"/>
            <a:ext cx="100806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4.b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69" name="矩形 27668"/>
          <p:cNvSpPr>
            <a:spLocks noChangeArrowheads="1"/>
          </p:cNvSpPr>
          <p:nvPr/>
        </p:nvSpPr>
        <p:spPr bwMode="auto">
          <a:xfrm>
            <a:off x="5508625" y="5229225"/>
            <a:ext cx="10080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// </a:t>
            </a:r>
            <a:r>
              <a:rPr lang="zh-CN" altLang="en-US">
                <a:latin typeface="Times New Roman" panose="02020603050405020304" pitchFamily="18" charset="0"/>
              </a:rPr>
              <a:t>规则</a:t>
            </a:r>
            <a:r>
              <a:rPr lang="en-US" altLang="zh-CN">
                <a:latin typeface="Times New Roman" panose="02020603050405020304" pitchFamily="18" charset="0"/>
              </a:rPr>
              <a:t>4.c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70" name="矩形标注 27669"/>
          <p:cNvSpPr>
            <a:spLocks noChangeArrowheads="1"/>
          </p:cNvSpPr>
          <p:nvPr/>
        </p:nvSpPr>
        <p:spPr bwMode="auto">
          <a:xfrm>
            <a:off x="6553200" y="1078018"/>
            <a:ext cx="2305212" cy="616706"/>
          </a:xfrm>
          <a:prstGeom prst="wedgeRectCallout">
            <a:avLst>
              <a:gd name="adj1" fmla="val -204778"/>
              <a:gd name="adj2" fmla="val 68026"/>
            </a:avLst>
          </a:prstGeom>
          <a:solidFill>
            <a:srgbClr val="FFFF00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b="1" dirty="0">
                <a:latin typeface="Times New Roman" panose="02020603050405020304" pitchFamily="18" charset="0"/>
              </a:rPr>
              <a:t>初始化栈</a:t>
            </a:r>
            <a:r>
              <a:rPr lang="en-US" altLang="zh-CN" b="1" dirty="0">
                <a:latin typeface="Times New Roman" panose="02020603050405020304" pitchFamily="18" charset="0"/>
              </a:rPr>
              <a:t>-------</a:t>
            </a:r>
            <a:r>
              <a:rPr lang="zh-CN" altLang="en-US" b="1" dirty="0"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b="1" dirty="0">
                <a:latin typeface="Times New Roman" panose="02020603050405020304" pitchFamily="18" charset="0"/>
              </a:rPr>
              <a:t>设入口标号</a:t>
            </a:r>
            <a:r>
              <a:rPr lang="en-US" altLang="zh-CN" b="1" dirty="0">
                <a:latin typeface="Times New Roman" panose="02020603050405020304" pitchFamily="18" charset="0"/>
              </a:rPr>
              <a:t>----</a:t>
            </a:r>
            <a:r>
              <a:rPr lang="zh-CN" altLang="en-US" b="1" dirty="0"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7671" name="矩形标注 27670"/>
          <p:cNvSpPr>
            <a:spLocks noChangeArrowheads="1"/>
          </p:cNvSpPr>
          <p:nvPr/>
        </p:nvSpPr>
        <p:spPr bwMode="auto">
          <a:xfrm>
            <a:off x="6588125" y="3735482"/>
            <a:ext cx="2270287" cy="613404"/>
          </a:xfrm>
          <a:prstGeom prst="wedgeRectCallout">
            <a:avLst>
              <a:gd name="adj1" fmla="val -147956"/>
              <a:gd name="adj2" fmla="val 2087"/>
            </a:avLst>
          </a:prstGeom>
          <a:solidFill>
            <a:schemeClr val="accent6">
              <a:lumMod val="60000"/>
              <a:lumOff val="40000"/>
            </a:schemeClr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b="1" dirty="0">
                <a:latin typeface="Times New Roman" panose="02020603050405020304" pitchFamily="18" charset="0"/>
              </a:rPr>
              <a:t>递归调用</a:t>
            </a:r>
            <a:r>
              <a:rPr lang="en-US" altLang="zh-CN" b="1" dirty="0">
                <a:latin typeface="Times New Roman" panose="02020603050405020304" pitchFamily="18" charset="0"/>
              </a:rPr>
              <a:t>P(n-1)</a:t>
            </a:r>
            <a:r>
              <a:rPr lang="zh-CN" altLang="en-US" b="1" dirty="0">
                <a:latin typeface="Times New Roman" panose="02020603050405020304" pitchFamily="18" charset="0"/>
              </a:rPr>
              <a:t>的替换</a:t>
            </a:r>
            <a:r>
              <a:rPr lang="en-US" altLang="zh-CN" b="1" dirty="0">
                <a:latin typeface="Times New Roman" panose="02020603050405020304" pitchFamily="18" charset="0"/>
              </a:rPr>
              <a:t>----</a:t>
            </a:r>
            <a:r>
              <a:rPr lang="zh-CN" altLang="en-US" b="1" dirty="0"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7672" name="矩形标注 27671"/>
          <p:cNvSpPr>
            <a:spLocks noChangeArrowheads="1"/>
          </p:cNvSpPr>
          <p:nvPr/>
        </p:nvSpPr>
        <p:spPr bwMode="auto">
          <a:xfrm>
            <a:off x="6575810" y="2277510"/>
            <a:ext cx="2282602" cy="648745"/>
          </a:xfrm>
          <a:prstGeom prst="wedgeRectCallout">
            <a:avLst>
              <a:gd name="adj1" fmla="val -208539"/>
              <a:gd name="adj2" fmla="val 38192"/>
            </a:avLst>
          </a:prstGeom>
          <a:solidFill>
            <a:srgbClr val="2BE978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b="1" dirty="0">
                <a:latin typeface="Times New Roman" panose="02020603050405020304" pitchFamily="18" charset="0"/>
              </a:rPr>
              <a:t>非递归调用和返回部分照搬</a:t>
            </a:r>
            <a:r>
              <a:rPr lang="en-US" altLang="zh-CN" b="1" dirty="0">
                <a:latin typeface="Times New Roman" panose="02020603050405020304" pitchFamily="18" charset="0"/>
              </a:rPr>
              <a:t>--</a:t>
            </a:r>
            <a:r>
              <a:rPr lang="zh-CN" altLang="en-US" b="1" dirty="0"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5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7673" name="矩形标注 27672"/>
          <p:cNvSpPr>
            <a:spLocks noChangeArrowheads="1"/>
          </p:cNvSpPr>
          <p:nvPr/>
        </p:nvSpPr>
        <p:spPr bwMode="auto">
          <a:xfrm>
            <a:off x="6575810" y="5215881"/>
            <a:ext cx="2282602" cy="601363"/>
          </a:xfrm>
          <a:prstGeom prst="wedgeRectCallout">
            <a:avLst>
              <a:gd name="adj1" fmla="val -141793"/>
              <a:gd name="adj2" fmla="val 36295"/>
            </a:avLst>
          </a:prstGeom>
          <a:solidFill>
            <a:srgbClr val="00B0F0"/>
          </a:solidFill>
          <a:ln w="9525" cap="rnd">
            <a:solidFill>
              <a:srgbClr val="000000"/>
            </a:solidFill>
            <a:prstDash val="sysDot"/>
            <a:miter lim="800000"/>
          </a:ln>
        </p:spPr>
        <p:txBody>
          <a:bodyPr/>
          <a:lstStyle/>
          <a:p>
            <a:pPr algn="just" eaLnBrk="0" hangingPunct="0"/>
            <a:r>
              <a:rPr lang="zh-CN" altLang="en-US" b="1" dirty="0">
                <a:latin typeface="Times New Roman" panose="02020603050405020304" pitchFamily="18" charset="0"/>
              </a:rPr>
              <a:t>返回部分的替换</a:t>
            </a:r>
            <a:r>
              <a:rPr lang="en-US" altLang="zh-CN" b="1" dirty="0">
                <a:latin typeface="Times New Roman" panose="02020603050405020304" pitchFamily="18" charset="0"/>
              </a:rPr>
              <a:t>----</a:t>
            </a:r>
            <a:r>
              <a:rPr lang="zh-CN" altLang="en-US" b="1" dirty="0">
                <a:latin typeface="Times New Roman" panose="02020603050405020304" pitchFamily="18" charset="0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29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687513" y="2476001"/>
            <a:ext cx="1580900" cy="2138907"/>
            <a:chOff x="1687513" y="2476001"/>
            <a:chExt cx="1580900" cy="2138907"/>
          </a:xfrm>
        </p:grpSpPr>
        <p:sp>
          <p:nvSpPr>
            <p:cNvPr id="27658" name="矩形 27657"/>
            <p:cNvSpPr>
              <a:spLocks noChangeArrowheads="1"/>
            </p:cNvSpPr>
            <p:nvPr/>
          </p:nvSpPr>
          <p:spPr bwMode="auto">
            <a:xfrm>
              <a:off x="2042863" y="4177119"/>
              <a:ext cx="122555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dirty="0" err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cout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&lt;&lt;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;}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687513" y="2476001"/>
              <a:ext cx="1516336" cy="2138907"/>
              <a:chOff x="1687513" y="2476001"/>
              <a:chExt cx="1516336" cy="2138907"/>
            </a:xfrm>
          </p:grpSpPr>
          <p:sp>
            <p:nvSpPr>
              <p:cNvPr id="27657" name="矩形 27656"/>
              <p:cNvSpPr>
                <a:spLocks noChangeArrowheads="1"/>
              </p:cNvSpPr>
              <p:nvPr/>
            </p:nvSpPr>
            <p:spPr bwMode="auto">
              <a:xfrm>
                <a:off x="1687513" y="2476001"/>
                <a:ext cx="1295400" cy="431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altLang="zh-CN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if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&gt;0){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32" name="组合 31"/>
              <p:cNvGrpSpPr/>
              <p:nvPr/>
            </p:nvGrpSpPr>
            <p:grpSpPr>
              <a:xfrm>
                <a:off x="1763688" y="2493963"/>
                <a:ext cx="1440161" cy="2120945"/>
                <a:chOff x="1764408" y="2924175"/>
                <a:chExt cx="1440161" cy="1800969"/>
              </a:xfrm>
            </p:grpSpPr>
            <p:cxnSp>
              <p:nvCxnSpPr>
                <p:cNvPr id="33" name="直接连接符 32"/>
                <p:cNvCxnSpPr/>
                <p:nvPr/>
              </p:nvCxnSpPr>
              <p:spPr>
                <a:xfrm flipH="1">
                  <a:off x="1908424" y="3240785"/>
                  <a:ext cx="1078681" cy="0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/>
                <p:cNvCxnSpPr/>
                <p:nvPr/>
              </p:nvCxnSpPr>
              <p:spPr>
                <a:xfrm>
                  <a:off x="1908424" y="3240785"/>
                  <a:ext cx="0" cy="1185447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组合 34"/>
                <p:cNvGrpSpPr/>
                <p:nvPr/>
              </p:nvGrpSpPr>
              <p:grpSpPr>
                <a:xfrm>
                  <a:off x="1764408" y="2924175"/>
                  <a:ext cx="1440161" cy="1800969"/>
                  <a:chOff x="1764408" y="2924175"/>
                  <a:chExt cx="1440161" cy="1800969"/>
                </a:xfrm>
              </p:grpSpPr>
              <p:cxnSp>
                <p:nvCxnSpPr>
                  <p:cNvPr id="36" name="直接连接符 35"/>
                  <p:cNvCxnSpPr/>
                  <p:nvPr/>
                </p:nvCxnSpPr>
                <p:spPr>
                  <a:xfrm flipH="1">
                    <a:off x="2987974" y="2924175"/>
                    <a:ext cx="570" cy="316610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" name="组合 36"/>
                  <p:cNvGrpSpPr/>
                  <p:nvPr/>
                </p:nvGrpSpPr>
                <p:grpSpPr>
                  <a:xfrm>
                    <a:off x="1764408" y="2924175"/>
                    <a:ext cx="1440161" cy="1800969"/>
                    <a:chOff x="1764408" y="2924175"/>
                    <a:chExt cx="1440161" cy="1800969"/>
                  </a:xfrm>
                </p:grpSpPr>
                <p:cxnSp>
                  <p:nvCxnSpPr>
                    <p:cNvPr id="38" name="直接连接符 37"/>
                    <p:cNvCxnSpPr/>
                    <p:nvPr/>
                  </p:nvCxnSpPr>
                  <p:spPr>
                    <a:xfrm>
                      <a:off x="1764408" y="2924175"/>
                      <a:ext cx="1222697" cy="0"/>
                    </a:xfrm>
                    <a:prstGeom prst="line">
                      <a:avLst/>
                    </a:prstGeom>
                    <a:ln w="19050">
                      <a:solidFill>
                        <a:srgbClr val="2BE97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/>
                    <p:cNvCxnSpPr/>
                    <p:nvPr/>
                  </p:nvCxnSpPr>
                  <p:spPr>
                    <a:xfrm>
                      <a:off x="1908424" y="4426232"/>
                      <a:ext cx="1296144" cy="1"/>
                    </a:xfrm>
                    <a:prstGeom prst="line">
                      <a:avLst/>
                    </a:prstGeom>
                    <a:ln w="19050">
                      <a:solidFill>
                        <a:srgbClr val="2BE97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/>
                    <p:cNvCxnSpPr/>
                    <p:nvPr/>
                  </p:nvCxnSpPr>
                  <p:spPr>
                    <a:xfrm>
                      <a:off x="3204568" y="4426232"/>
                      <a:ext cx="0" cy="298912"/>
                    </a:xfrm>
                    <a:prstGeom prst="line">
                      <a:avLst/>
                    </a:prstGeom>
                    <a:ln w="19050">
                      <a:solidFill>
                        <a:srgbClr val="2BE97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/>
                    <p:cNvCxnSpPr/>
                    <p:nvPr/>
                  </p:nvCxnSpPr>
                  <p:spPr>
                    <a:xfrm flipH="1">
                      <a:off x="1764408" y="4725144"/>
                      <a:ext cx="1440161" cy="0"/>
                    </a:xfrm>
                    <a:prstGeom prst="line">
                      <a:avLst/>
                    </a:prstGeom>
                    <a:ln w="19050">
                      <a:solidFill>
                        <a:srgbClr val="2BE97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/>
                    <p:cNvCxnSpPr/>
                    <p:nvPr/>
                  </p:nvCxnSpPr>
                  <p:spPr>
                    <a:xfrm>
                      <a:off x="1764408" y="2924175"/>
                      <a:ext cx="0" cy="1800969"/>
                    </a:xfrm>
                    <a:prstGeom prst="line">
                      <a:avLst/>
                    </a:prstGeom>
                    <a:ln w="19050">
                      <a:solidFill>
                        <a:srgbClr val="2BE978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76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  <p:bldP spid="27653" grpId="0" animBg="1"/>
      <p:bldP spid="27655" grpId="0" animBg="1"/>
      <p:bldP spid="27656" grpId="0" animBg="1" uiExpand="1" build="allAtOnce"/>
      <p:bldP spid="27659" grpId="0"/>
      <p:bldP spid="27660" grpId="0"/>
      <p:bldP spid="38924" grpId="0"/>
      <p:bldP spid="27662" grpId="0"/>
      <p:bldP spid="27663" grpId="0"/>
      <p:bldP spid="27664" grpId="0"/>
      <p:bldP spid="27665" grpId="0"/>
      <p:bldP spid="27666" grpId="0"/>
      <p:bldP spid="27667" grpId="0"/>
      <p:bldP spid="27668" grpId="0"/>
      <p:bldP spid="27669" grpId="0"/>
      <p:bldP spid="27670" grpId="0" animBg="1"/>
      <p:bldP spid="27671" grpId="0" animBg="1"/>
      <p:bldP spid="27672" grpId="0" animBg="1"/>
      <p:bldP spid="2767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 noChangeArrowheads="1"/>
          </p:cNvSpPr>
          <p:nvPr>
            <p:ph idx="1"/>
          </p:nvPr>
        </p:nvSpPr>
        <p:spPr>
          <a:xfrm>
            <a:off x="611188" y="1125538"/>
            <a:ext cx="7993062" cy="51117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对应的程序如下：</a:t>
            </a:r>
            <a:endParaRPr lang="zh-CN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</a:rPr>
              <a:t>void</a:t>
            </a:r>
            <a:r>
              <a:rPr lang="en-US" altLang="zh-CN" sz="1600" dirty="0"/>
              <a:t>  PE(</a:t>
            </a:r>
            <a:r>
              <a:rPr lang="en-US" altLang="zh-CN" sz="1600" dirty="0" err="1">
                <a:solidFill>
                  <a:srgbClr val="0000FF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i="1" dirty="0"/>
              <a:t>n</a:t>
            </a:r>
            <a:r>
              <a:rPr lang="en-US" altLang="zh-CN" sz="1600" dirty="0"/>
              <a:t>){</a:t>
            </a:r>
            <a:endParaRPr lang="en-US" altLang="zh-CN" sz="16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Stack </a:t>
            </a:r>
            <a:r>
              <a:rPr lang="en-US" altLang="zh-CN" sz="1800" i="1" dirty="0"/>
              <a:t>s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i="1" dirty="0"/>
              <a:t>L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: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dirty="0"/>
              <a:t>&gt;0){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.Push</a:t>
            </a:r>
            <a:r>
              <a:rPr lang="en-US" altLang="zh-CN" sz="1800" dirty="0"/>
              <a:t>( </a:t>
            </a:r>
            <a:r>
              <a:rPr lang="en-US" altLang="zh-CN" sz="1800" i="1" dirty="0"/>
              <a:t>n</a:t>
            </a:r>
            <a:r>
              <a:rPr lang="en-US" altLang="zh-CN" sz="1800" dirty="0"/>
              <a:t>, </a:t>
            </a:r>
            <a:r>
              <a:rPr lang="en-US" altLang="zh-CN" sz="1800" i="1" dirty="0"/>
              <a:t>L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);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i="1" dirty="0"/>
              <a:t>n</a:t>
            </a:r>
            <a:r>
              <a:rPr lang="en-US" altLang="zh-CN" sz="1800" dirty="0"/>
              <a:t> = </a:t>
            </a:r>
            <a:r>
              <a:rPr lang="en-US" altLang="zh-CN" sz="1800" i="1" dirty="0"/>
              <a:t>n</a:t>
            </a:r>
            <a:r>
              <a:rPr lang="en-US" altLang="zh-CN" sz="1800" dirty="0"/>
              <a:t> - 1;      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>
                <a:solidFill>
                  <a:srgbClr val="0000FF"/>
                </a:solidFill>
              </a:rPr>
              <a:t>goto</a:t>
            </a:r>
            <a:r>
              <a:rPr lang="en-US" altLang="zh-CN" sz="1800" dirty="0"/>
              <a:t> </a:t>
            </a:r>
            <a:r>
              <a:rPr lang="en-US" altLang="zh-CN" sz="1800" i="1" dirty="0"/>
              <a:t>L</a:t>
            </a:r>
            <a:r>
              <a:rPr lang="en-US" altLang="zh-CN" sz="1800" baseline="-25000" dirty="0"/>
              <a:t>0</a:t>
            </a:r>
            <a:r>
              <a:rPr lang="en-US" altLang="zh-CN" sz="1800" dirty="0"/>
              <a:t>;      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</a:t>
            </a:r>
            <a:r>
              <a:rPr lang="en-US" altLang="zh-CN" sz="1800" i="1" dirty="0"/>
              <a:t>L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: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FF"/>
                </a:solidFill>
              </a:rPr>
              <a:t>cout</a:t>
            </a:r>
            <a:r>
              <a:rPr lang="en-US" altLang="zh-CN" sz="1800" dirty="0"/>
              <a:t>&lt;&lt;</a:t>
            </a:r>
            <a:r>
              <a:rPr lang="en-US" altLang="zh-CN" sz="1800" i="1" dirty="0"/>
              <a:t>n</a:t>
            </a:r>
            <a:r>
              <a:rPr lang="en-US" altLang="zh-CN" sz="1800" dirty="0"/>
              <a:t>;}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  <a:r>
              <a:rPr lang="en-US" altLang="zh-CN" sz="1800" dirty="0">
                <a:solidFill>
                  <a:srgbClr val="0000FF"/>
                </a:solidFill>
              </a:rPr>
              <a:t> if </a:t>
            </a:r>
            <a:r>
              <a:rPr lang="en-US" altLang="zh-CN" sz="1800" dirty="0"/>
              <a:t>( !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.Empty</a:t>
            </a:r>
            <a:r>
              <a:rPr lang="en-US" altLang="zh-CN" sz="1800" dirty="0"/>
              <a:t>() )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{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</a:t>
            </a:r>
            <a:r>
              <a:rPr lang="en-US" altLang="zh-CN" sz="1800" i="1" dirty="0" err="1"/>
              <a:t>s</a:t>
            </a:r>
            <a:r>
              <a:rPr lang="en-US" altLang="zh-CN" sz="1800" dirty="0" err="1"/>
              <a:t>.Pop</a:t>
            </a:r>
            <a:r>
              <a:rPr lang="en-US" altLang="zh-CN" sz="1800" dirty="0"/>
              <a:t> (</a:t>
            </a:r>
            <a:r>
              <a:rPr lang="en-US" altLang="zh-CN" sz="1800" i="1" dirty="0"/>
              <a:t>n</a:t>
            </a:r>
            <a:r>
              <a:rPr lang="en-US" altLang="zh-CN" sz="1800" dirty="0"/>
              <a:t>, </a:t>
            </a:r>
            <a:r>
              <a:rPr lang="en-US" altLang="zh-CN" sz="1800" i="1" dirty="0"/>
              <a:t>X</a:t>
            </a:r>
            <a:r>
              <a:rPr lang="en-US" altLang="zh-CN" sz="1800" dirty="0"/>
              <a:t>);    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</a:t>
            </a:r>
            <a:r>
              <a:rPr lang="en-US" altLang="zh-CN" sz="1800" dirty="0" err="1">
                <a:solidFill>
                  <a:srgbClr val="0000FF"/>
                </a:solidFill>
              </a:rPr>
              <a:t>goto</a:t>
            </a:r>
            <a:r>
              <a:rPr lang="en-US" altLang="zh-CN" sz="1800" dirty="0"/>
              <a:t> </a:t>
            </a:r>
            <a:r>
              <a:rPr lang="en-US" altLang="zh-CN" sz="1800" i="1" dirty="0"/>
              <a:t>X</a:t>
            </a:r>
            <a:r>
              <a:rPr lang="en-US" altLang="zh-CN" sz="1800" dirty="0"/>
              <a:t>;         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  <p:sp>
        <p:nvSpPr>
          <p:cNvPr id="28676" name="矩形 28675"/>
          <p:cNvSpPr>
            <a:spLocks noChangeArrowheads="1"/>
          </p:cNvSpPr>
          <p:nvPr/>
        </p:nvSpPr>
        <p:spPr bwMode="auto">
          <a:xfrm>
            <a:off x="1042988" y="2565400"/>
            <a:ext cx="1690874" cy="10795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8677" name="矩形 28676"/>
          <p:cNvSpPr>
            <a:spLocks noChangeArrowheads="1"/>
          </p:cNvSpPr>
          <p:nvPr/>
        </p:nvSpPr>
        <p:spPr bwMode="auto">
          <a:xfrm>
            <a:off x="684213" y="4184561"/>
            <a:ext cx="2049649" cy="1366838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8679" name="矩形 28678"/>
          <p:cNvSpPr>
            <a:spLocks noChangeArrowheads="1"/>
          </p:cNvSpPr>
          <p:nvPr/>
        </p:nvSpPr>
        <p:spPr bwMode="auto">
          <a:xfrm>
            <a:off x="790412" y="1628775"/>
            <a:ext cx="1943450" cy="556786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28680" name="矩形 28679"/>
          <p:cNvSpPr>
            <a:spLocks noChangeArrowheads="1"/>
          </p:cNvSpPr>
          <p:nvPr/>
        </p:nvSpPr>
        <p:spPr bwMode="auto">
          <a:xfrm>
            <a:off x="3492500" y="1125538"/>
            <a:ext cx="48958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908050" indent="-43688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FF0000"/>
                </a:solidFill>
                <a:ea typeface="仿宋" panose="02010609060101010101" pitchFamily="49" charset="-122"/>
              </a:rPr>
              <a:t>程序中的地址</a:t>
            </a:r>
            <a:r>
              <a:rPr lang="en-US" altLang="zh-CN" sz="2200" b="1" dirty="0">
                <a:solidFill>
                  <a:srgbClr val="FF0000"/>
                </a:solidFill>
                <a:ea typeface="仿宋" panose="02010609060101010101" pitchFamily="49" charset="-122"/>
              </a:rPr>
              <a:t>X</a:t>
            </a:r>
            <a:r>
              <a:rPr lang="zh-CN" altLang="en-US" sz="2200" b="1" dirty="0">
                <a:solidFill>
                  <a:srgbClr val="FF0000"/>
                </a:solidFill>
                <a:ea typeface="仿宋" panose="02010609060101010101" pitchFamily="49" charset="-122"/>
              </a:rPr>
              <a:t>代表什么？</a:t>
            </a:r>
            <a:endParaRPr lang="zh-CN" altLang="en-US" sz="22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 marL="0" indent="0">
              <a:spcBef>
                <a:spcPct val="20000"/>
              </a:spcBef>
              <a:buClr>
                <a:srgbClr val="FF0000"/>
              </a:buClr>
            </a:pPr>
            <a:r>
              <a:rPr lang="zh-CN" altLang="en-US" sz="2200" b="1" dirty="0">
                <a:solidFill>
                  <a:srgbClr val="FF0000"/>
                </a:solidFill>
                <a:ea typeface="仿宋" panose="02010609060101010101" pitchFamily="49" charset="-122"/>
              </a:rPr>
              <a:t>       若不清楚，则无法转换。</a:t>
            </a:r>
            <a:endParaRPr lang="zh-CN" altLang="en-US" sz="2200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ea typeface="仿宋" panose="02010609060101010101" pitchFamily="49" charset="-122"/>
              </a:rPr>
              <a:t>对此稍作分析即可找到答案：</a:t>
            </a:r>
            <a:endParaRPr lang="zh-CN" altLang="en-US" sz="2200" b="1" dirty="0">
              <a:ea typeface="仿宋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i="1" dirty="0">
                <a:solidFill>
                  <a:srgbClr val="0000FF"/>
                </a:solidFill>
                <a:ea typeface="仿宋" panose="02010609060101010101" pitchFamily="49" charset="-122"/>
              </a:rPr>
              <a:t>Ｘ</a:t>
            </a:r>
            <a:r>
              <a:rPr lang="zh-CN" altLang="en-US" sz="2200" b="1" dirty="0">
                <a:solidFill>
                  <a:srgbClr val="0000FF"/>
                </a:solidFill>
                <a:ea typeface="仿宋" panose="02010609060101010101" pitchFamily="49" charset="-122"/>
              </a:rPr>
              <a:t>取自栈中，而所有入栈的地址只有一个值，即</a:t>
            </a:r>
            <a:r>
              <a:rPr lang="en-US" altLang="zh-CN" sz="2200" b="1" i="1" dirty="0">
                <a:solidFill>
                  <a:srgbClr val="0000FF"/>
                </a:solidFill>
                <a:ea typeface="仿宋" panose="02010609060101010101" pitchFamily="49" charset="-122"/>
              </a:rPr>
              <a:t>L</a:t>
            </a:r>
            <a:r>
              <a:rPr lang="en-US" altLang="zh-CN" sz="2200" b="1" i="1" baseline="-25000" dirty="0">
                <a:solidFill>
                  <a:srgbClr val="0000FF"/>
                </a:solidFill>
                <a:ea typeface="仿宋" panose="02010609060101010101" pitchFamily="49" charset="-122"/>
              </a:rPr>
              <a:t>1</a:t>
            </a:r>
            <a:r>
              <a:rPr lang="zh-CN" altLang="en-US" sz="2200" b="1" dirty="0">
                <a:solidFill>
                  <a:srgbClr val="0000FF"/>
                </a:solidFill>
                <a:ea typeface="仿宋" panose="02010609060101010101" pitchFamily="49" charset="-122"/>
              </a:rPr>
              <a:t>。</a:t>
            </a:r>
            <a:endParaRPr lang="zh-CN" altLang="en-US" sz="2200" b="1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0000FF"/>
                </a:solidFill>
                <a:ea typeface="仿宋" panose="02010609060101010101" pitchFamily="49" charset="-122"/>
              </a:rPr>
              <a:t>因此，即使这一地址不入栈也可知道其值。</a:t>
            </a:r>
            <a:endParaRPr lang="zh-CN" altLang="en-US" sz="2200" b="1" dirty="0">
              <a:solidFill>
                <a:srgbClr val="0000FF"/>
              </a:solidFill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ea typeface="仿宋" panose="02010609060101010101" pitchFamily="49" charset="-122"/>
              </a:rPr>
              <a:t>由此得如下的简化规则。</a:t>
            </a:r>
            <a:endParaRPr lang="zh-CN" altLang="en-US" sz="2200" b="1" dirty="0">
              <a:ea typeface="仿宋" panose="02010609060101010101" pitchFamily="49" charset="-122"/>
            </a:endParaRPr>
          </a:p>
          <a:p>
            <a:pPr lvl="1">
              <a:spcBef>
                <a:spcPct val="20000"/>
              </a:spcBef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200" b="1" dirty="0">
                <a:solidFill>
                  <a:srgbClr val="FF0000"/>
                </a:solidFill>
                <a:ea typeface="仿宋" panose="02010609060101010101" pitchFamily="49" charset="-122"/>
              </a:rPr>
              <a:t>简化规则１</a:t>
            </a:r>
            <a:r>
              <a:rPr lang="zh-CN" altLang="en-US" sz="2200" dirty="0">
                <a:ea typeface="仿宋" panose="02010609060101010101" pitchFamily="49" charset="-122"/>
              </a:rPr>
              <a:t>：</a:t>
            </a:r>
            <a:r>
              <a:rPr lang="zh-CN" altLang="en-US" sz="2200" b="1" dirty="0">
                <a:ea typeface="仿宋" panose="02010609060101010101" pitchFamily="49" charset="-122"/>
              </a:rPr>
              <a:t>如果递归程序中只有一处递归调用，则在转换时，返回地址不必入栈。</a:t>
            </a:r>
            <a:endParaRPr lang="zh-CN" altLang="en-US" sz="2200" b="1" dirty="0">
              <a:ea typeface="仿宋" panose="02010609060101010101" pitchFamily="49" charset="-122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200" b="1" dirty="0">
                <a:ea typeface="仿宋" panose="02010609060101010101" pitchFamily="49" charset="-122"/>
              </a:rPr>
              <a:t>由此可简化程序，得到流程图及相应的程序。</a:t>
            </a:r>
            <a:r>
              <a:rPr lang="en-US" altLang="zh-CN" sz="2200" dirty="0">
                <a:ea typeface="仿宋" panose="02010609060101010101" pitchFamily="49" charset="-122"/>
              </a:rPr>
              <a:t>    </a:t>
            </a:r>
            <a:endParaRPr lang="zh-CN" altLang="en-US" sz="2200" dirty="0">
              <a:ea typeface="仿宋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13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18" name="组合 17"/>
          <p:cNvGrpSpPr/>
          <p:nvPr/>
        </p:nvGrpSpPr>
        <p:grpSpPr>
          <a:xfrm>
            <a:off x="719325" y="2241417"/>
            <a:ext cx="1516336" cy="1674221"/>
            <a:chOff x="1687513" y="2476001"/>
            <a:chExt cx="1516336" cy="1674221"/>
          </a:xfrm>
        </p:grpSpPr>
        <p:sp>
          <p:nvSpPr>
            <p:cNvPr id="19" name="矩形 18"/>
            <p:cNvSpPr>
              <a:spLocks noChangeArrowheads="1"/>
            </p:cNvSpPr>
            <p:nvPr/>
          </p:nvSpPr>
          <p:spPr bwMode="auto">
            <a:xfrm>
              <a:off x="1687513" y="2476001"/>
              <a:ext cx="1295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63688" y="2485098"/>
              <a:ext cx="1440161" cy="1665124"/>
              <a:chOff x="1764408" y="2916647"/>
              <a:chExt cx="1440161" cy="1413915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>
                <a:off x="1904669" y="3164856"/>
                <a:ext cx="810750" cy="3960"/>
              </a:xfrm>
              <a:prstGeom prst="line">
                <a:avLst/>
              </a:prstGeom>
              <a:ln w="19050">
                <a:solidFill>
                  <a:srgbClr val="2BE978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1899191" y="3164856"/>
                <a:ext cx="2801" cy="951681"/>
              </a:xfrm>
              <a:prstGeom prst="line">
                <a:avLst/>
              </a:prstGeom>
              <a:ln w="19050">
                <a:solidFill>
                  <a:srgbClr val="2BE978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>
                <a:off x="1764408" y="2916647"/>
                <a:ext cx="1440161" cy="1413915"/>
                <a:chOff x="1764408" y="2916647"/>
                <a:chExt cx="1440161" cy="1413915"/>
              </a:xfrm>
            </p:grpSpPr>
            <p:cxnSp>
              <p:nvCxnSpPr>
                <p:cNvPr id="24" name="直接连接符 23"/>
                <p:cNvCxnSpPr/>
                <p:nvPr/>
              </p:nvCxnSpPr>
              <p:spPr>
                <a:xfrm flipH="1">
                  <a:off x="2712822" y="2916647"/>
                  <a:ext cx="7793" cy="253769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" name="组合 24"/>
                <p:cNvGrpSpPr/>
                <p:nvPr/>
              </p:nvGrpSpPr>
              <p:grpSpPr>
                <a:xfrm>
                  <a:off x="1764408" y="2920408"/>
                  <a:ext cx="1440161" cy="1410154"/>
                  <a:chOff x="1764408" y="2920408"/>
                  <a:chExt cx="1440161" cy="1410154"/>
                </a:xfrm>
              </p:grpSpPr>
              <p:cxnSp>
                <p:nvCxnSpPr>
                  <p:cNvPr id="26" name="直接连接符 25"/>
                  <p:cNvCxnSpPr/>
                  <p:nvPr/>
                </p:nvCxnSpPr>
                <p:spPr>
                  <a:xfrm flipV="1">
                    <a:off x="1764408" y="2920408"/>
                    <a:ext cx="951011" cy="3768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1892315" y="4116537"/>
                    <a:ext cx="1296144" cy="1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3195335" y="4114281"/>
                    <a:ext cx="6557" cy="216281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 flipH="1">
                    <a:off x="1764408" y="4330562"/>
                    <a:ext cx="1440161" cy="0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/>
                </p:nvCxnSpPr>
                <p:spPr>
                  <a:xfrm>
                    <a:off x="1764408" y="2924175"/>
                    <a:ext cx="0" cy="1406387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8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86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6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86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86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8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286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8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86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内容占位符 29698"/>
          <p:cNvSpPr>
            <a:spLocks noGrp="1" noChangeArrowheads="1"/>
          </p:cNvSpPr>
          <p:nvPr>
            <p:ph idx="1"/>
          </p:nvPr>
        </p:nvSpPr>
        <p:spPr>
          <a:xfrm>
            <a:off x="314325" y="828856"/>
            <a:ext cx="8229600" cy="5628913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                             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流程图为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zh-CN" altLang="en-US" sz="28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 PE(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){</a:t>
            </a:r>
            <a:endParaRPr lang="en-US" altLang="zh-CN" sz="18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Stack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&gt;0){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.Push</a:t>
            </a:r>
            <a:r>
              <a:rPr lang="en-US" altLang="zh-CN" sz="2000" b="1" dirty="0"/>
              <a:t>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);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- 1;        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goto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</a:t>
            </a:r>
            <a:r>
              <a:rPr lang="en-US" altLang="zh-CN" sz="2000" b="1" dirty="0"/>
              <a:t>;        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1</a:t>
            </a:r>
            <a:r>
              <a:rPr lang="en-US" altLang="zh-CN" sz="2000" b="1" dirty="0"/>
              <a:t>: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0000FF"/>
                </a:solidFill>
              </a:rPr>
              <a:t> if </a:t>
            </a:r>
            <a:r>
              <a:rPr lang="en-US" altLang="zh-CN" sz="2000" b="1" dirty="0"/>
              <a:t>( !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.Empty</a:t>
            </a:r>
            <a:r>
              <a:rPr lang="en-US" altLang="zh-CN" sz="2000" b="1" dirty="0"/>
              <a:t>() ) {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zh-CN" altLang="en-US" sz="2000" b="1" dirty="0"/>
              <a:t>      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.Pop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,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);      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goto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X</a:t>
            </a:r>
            <a:r>
              <a:rPr lang="en-US" altLang="zh-CN" sz="2000" b="1" dirty="0"/>
              <a:t>;           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</a:t>
            </a:r>
            <a:r>
              <a:rPr lang="en-US" altLang="zh-CN" sz="2000" b="1" dirty="0"/>
              <a:t>}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29700" name="椭圆 29699"/>
          <p:cNvSpPr>
            <a:spLocks noChangeArrowheads="1"/>
          </p:cNvSpPr>
          <p:nvPr/>
        </p:nvSpPr>
        <p:spPr bwMode="auto">
          <a:xfrm>
            <a:off x="3983622" y="1556792"/>
            <a:ext cx="360363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矩形 29700"/>
          <p:cNvSpPr>
            <a:spLocks noChangeArrowheads="1"/>
          </p:cNvSpPr>
          <p:nvPr/>
        </p:nvSpPr>
        <p:spPr bwMode="auto">
          <a:xfrm>
            <a:off x="3680947" y="2207944"/>
            <a:ext cx="10246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2" name="流程图: 决策 29701"/>
          <p:cNvSpPr>
            <a:spLocks noChangeArrowheads="1"/>
          </p:cNvSpPr>
          <p:nvPr/>
        </p:nvSpPr>
        <p:spPr bwMode="auto">
          <a:xfrm>
            <a:off x="3417422" y="3068092"/>
            <a:ext cx="1512887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3" name="流程图: 过程 29702"/>
          <p:cNvSpPr>
            <a:spLocks noChangeArrowheads="1"/>
          </p:cNvSpPr>
          <p:nvPr/>
        </p:nvSpPr>
        <p:spPr bwMode="auto">
          <a:xfrm>
            <a:off x="3345984" y="4436517"/>
            <a:ext cx="1657350" cy="79216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.Push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4" name="流程图: 决策 29703"/>
          <p:cNvSpPr>
            <a:spLocks noChangeArrowheads="1"/>
          </p:cNvSpPr>
          <p:nvPr/>
        </p:nvSpPr>
        <p:spPr bwMode="auto">
          <a:xfrm>
            <a:off x="5516225" y="2780754"/>
            <a:ext cx="2663825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.Empty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)?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5" name="流程图: 过程 29704"/>
          <p:cNvSpPr>
            <a:spLocks noChangeArrowheads="1"/>
          </p:cNvSpPr>
          <p:nvPr/>
        </p:nvSpPr>
        <p:spPr bwMode="auto">
          <a:xfrm>
            <a:off x="5803563" y="4149179"/>
            <a:ext cx="2089150" cy="720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.Pop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6" name="直接连接符 29705"/>
          <p:cNvSpPr>
            <a:spLocks noChangeShapeType="1"/>
          </p:cNvSpPr>
          <p:nvPr/>
        </p:nvSpPr>
        <p:spPr bwMode="auto">
          <a:xfrm>
            <a:off x="4166722" y="1844129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7" name="直接连接符 29706"/>
          <p:cNvSpPr>
            <a:spLocks noChangeShapeType="1"/>
          </p:cNvSpPr>
          <p:nvPr/>
        </p:nvSpPr>
        <p:spPr bwMode="auto">
          <a:xfrm>
            <a:off x="4166722" y="2583904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8" name="直接连接符 29707"/>
          <p:cNvSpPr>
            <a:spLocks noChangeShapeType="1"/>
          </p:cNvSpPr>
          <p:nvPr/>
        </p:nvSpPr>
        <p:spPr bwMode="auto">
          <a:xfrm>
            <a:off x="4181009" y="3788817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0" name="直接连接符 29709"/>
          <p:cNvSpPr>
            <a:spLocks noChangeShapeType="1"/>
          </p:cNvSpPr>
          <p:nvPr/>
        </p:nvSpPr>
        <p:spPr bwMode="auto">
          <a:xfrm>
            <a:off x="4930309" y="3428454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1" name="直接连接符 29710"/>
          <p:cNvSpPr>
            <a:spLocks noChangeShapeType="1"/>
          </p:cNvSpPr>
          <p:nvPr/>
        </p:nvSpPr>
        <p:spPr bwMode="auto">
          <a:xfrm flipV="1">
            <a:off x="5217647" y="2275929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2" name="直接连接符 29711"/>
          <p:cNvSpPr>
            <a:spLocks noChangeShapeType="1"/>
          </p:cNvSpPr>
          <p:nvPr/>
        </p:nvSpPr>
        <p:spPr bwMode="auto">
          <a:xfrm>
            <a:off x="5217647" y="2275929"/>
            <a:ext cx="1639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3" name="直接连接符 29712"/>
          <p:cNvSpPr>
            <a:spLocks noChangeShapeType="1"/>
          </p:cNvSpPr>
          <p:nvPr/>
        </p:nvSpPr>
        <p:spPr bwMode="auto">
          <a:xfrm>
            <a:off x="6857075" y="2275929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4" name="直接连接符 29713"/>
          <p:cNvSpPr>
            <a:spLocks noChangeShapeType="1"/>
          </p:cNvSpPr>
          <p:nvPr/>
        </p:nvSpPr>
        <p:spPr bwMode="auto">
          <a:xfrm>
            <a:off x="6884650" y="3499892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15" name="矩形 29714"/>
          <p:cNvSpPr>
            <a:spLocks noChangeArrowheads="1"/>
          </p:cNvSpPr>
          <p:nvPr/>
        </p:nvSpPr>
        <p:spPr bwMode="auto">
          <a:xfrm>
            <a:off x="4785847" y="2996654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6" name="矩形 29715"/>
          <p:cNvSpPr>
            <a:spLocks noChangeArrowheads="1"/>
          </p:cNvSpPr>
          <p:nvPr/>
        </p:nvSpPr>
        <p:spPr bwMode="auto">
          <a:xfrm>
            <a:off x="4209584" y="3933279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7" name="矩形 29716"/>
          <p:cNvSpPr>
            <a:spLocks noChangeArrowheads="1"/>
          </p:cNvSpPr>
          <p:nvPr/>
        </p:nvSpPr>
        <p:spPr bwMode="auto">
          <a:xfrm>
            <a:off x="4065122" y="2636292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8" name="矩形 29717"/>
          <p:cNvSpPr>
            <a:spLocks noChangeArrowheads="1"/>
          </p:cNvSpPr>
          <p:nvPr/>
        </p:nvSpPr>
        <p:spPr bwMode="auto">
          <a:xfrm>
            <a:off x="6452850" y="3644354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19" name="矩形 29718"/>
          <p:cNvSpPr>
            <a:spLocks noChangeArrowheads="1"/>
          </p:cNvSpPr>
          <p:nvPr/>
        </p:nvSpPr>
        <p:spPr bwMode="auto">
          <a:xfrm>
            <a:off x="8253075" y="2636292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20" name="椭圆 29719"/>
          <p:cNvSpPr>
            <a:spLocks noChangeArrowheads="1"/>
          </p:cNvSpPr>
          <p:nvPr/>
        </p:nvSpPr>
        <p:spPr bwMode="auto">
          <a:xfrm>
            <a:off x="8533705" y="2998242"/>
            <a:ext cx="358775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21" name="直接连接符 29720"/>
          <p:cNvSpPr>
            <a:spLocks noChangeShapeType="1"/>
          </p:cNvSpPr>
          <p:nvPr/>
        </p:nvSpPr>
        <p:spPr bwMode="auto">
          <a:xfrm>
            <a:off x="8175801" y="3141117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30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3221256" y="2778944"/>
            <a:ext cx="988328" cy="2738884"/>
            <a:chOff x="2555776" y="2922365"/>
            <a:chExt cx="1152624" cy="2738884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3708400" y="5373216"/>
              <a:ext cx="0" cy="2880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2555776" y="5661248"/>
              <a:ext cx="11526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V="1">
              <a:off x="2555776" y="2924175"/>
              <a:ext cx="0" cy="273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2555776" y="2922365"/>
              <a:ext cx="110976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5435133" y="2526531"/>
            <a:ext cx="1465487" cy="2738884"/>
            <a:chOff x="5346015" y="2669952"/>
            <a:chExt cx="1537248" cy="2738884"/>
          </a:xfrm>
        </p:grpSpPr>
        <p:grpSp>
          <p:nvGrpSpPr>
            <p:cNvPr id="45" name="组合 44"/>
            <p:cNvGrpSpPr/>
            <p:nvPr/>
          </p:nvGrpSpPr>
          <p:grpSpPr>
            <a:xfrm>
              <a:off x="5346015" y="2669952"/>
              <a:ext cx="1537246" cy="2738884"/>
              <a:chOff x="2555776" y="2922365"/>
              <a:chExt cx="1167267" cy="2738884"/>
            </a:xfrm>
          </p:grpSpPr>
          <p:cxnSp>
            <p:nvCxnSpPr>
              <p:cNvPr id="47" name="直接连接符 46"/>
              <p:cNvCxnSpPr/>
              <p:nvPr/>
            </p:nvCxnSpPr>
            <p:spPr>
              <a:xfrm flipH="1">
                <a:off x="2555776" y="5661248"/>
                <a:ext cx="116726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2555776" y="2924175"/>
                <a:ext cx="0" cy="2737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2555776" y="2922365"/>
                <a:ext cx="1132584" cy="1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接连接符 21"/>
            <p:cNvCxnSpPr/>
            <p:nvPr/>
          </p:nvCxnSpPr>
          <p:spPr>
            <a:xfrm flipV="1">
              <a:off x="6883263" y="5013326"/>
              <a:ext cx="0" cy="395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9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29701" grpId="0" animBg="1"/>
      <p:bldP spid="29702" grpId="0" animBg="1"/>
      <p:bldP spid="29703" grpId="0" animBg="1"/>
      <p:bldP spid="29704" grpId="0" animBg="1"/>
      <p:bldP spid="29705" grpId="0" animBg="1"/>
      <p:bldP spid="29715" grpId="0"/>
      <p:bldP spid="29716" grpId="0"/>
      <p:bldP spid="29717" grpId="0"/>
      <p:bldP spid="29718" grpId="0"/>
      <p:bldP spid="297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/>
          <p:cNvSpPr>
            <a:spLocks noGrp="1" noChangeArrowheads="1"/>
          </p:cNvSpPr>
          <p:nvPr>
            <p:ph idx="1"/>
          </p:nvPr>
        </p:nvSpPr>
        <p:spPr>
          <a:xfrm>
            <a:off x="0" y="1056136"/>
            <a:ext cx="8229600" cy="4678451"/>
          </a:xfrm>
        </p:spPr>
        <p:txBody>
          <a:bodyPr/>
          <a:lstStyle/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由此流程图得程序如下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PE(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)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{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Stack </a:t>
            </a:r>
            <a:r>
              <a:rPr lang="en-US" altLang="zh-CN" sz="2000" b="1" i="1" dirty="0"/>
              <a:t>s</a:t>
            </a:r>
            <a:r>
              <a:rPr lang="en-US" altLang="zh-CN" sz="2000" b="1" dirty="0"/>
              <a:t> ;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0000FF"/>
                </a:solidFill>
              </a:rPr>
              <a:t>while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 n </a:t>
            </a:r>
            <a:r>
              <a:rPr lang="en-US" altLang="zh-CN" sz="2000" b="1" dirty="0"/>
              <a:t>&gt; 0 )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{  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.Push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);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- 1;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</a:t>
            </a:r>
            <a:r>
              <a:rPr lang="en-US" altLang="zh-CN" sz="2000" b="1" dirty="0">
                <a:solidFill>
                  <a:srgbClr val="0000FF"/>
                </a:solidFill>
              </a:rPr>
              <a:t>while</a:t>
            </a:r>
            <a:r>
              <a:rPr lang="en-US" altLang="zh-CN" sz="2000" b="1" dirty="0"/>
              <a:t> (!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.Empty</a:t>
            </a:r>
            <a:r>
              <a:rPr lang="en-US" altLang="zh-CN" sz="2000" b="1" dirty="0"/>
              <a:t>( ) )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{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</a:t>
            </a:r>
            <a:r>
              <a:rPr lang="fr-FR" altLang="en-US" sz="2000" b="1" i="1" dirty="0"/>
              <a:t>s</a:t>
            </a:r>
            <a:r>
              <a:rPr lang="fr-FR" altLang="en-US" sz="2000" b="1" dirty="0"/>
              <a:t>.Pop ( </a:t>
            </a:r>
            <a:r>
              <a:rPr lang="fr-FR" altLang="en-US" sz="2000" b="1" i="1" dirty="0"/>
              <a:t>n</a:t>
            </a:r>
            <a:r>
              <a:rPr lang="fr-FR" altLang="en-US" sz="2000" b="1" dirty="0"/>
              <a:t> );</a:t>
            </a:r>
            <a:endParaRPr lang="fr-FR" alt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b="1" dirty="0"/>
              <a:t>           </a:t>
            </a:r>
            <a:r>
              <a:rPr lang="fr-FR" altLang="en-US" sz="2000" b="1" dirty="0">
                <a:solidFill>
                  <a:srgbClr val="0000FF"/>
                </a:solidFill>
              </a:rPr>
              <a:t>cout</a:t>
            </a:r>
            <a:r>
              <a:rPr lang="fr-FR" altLang="en-US" sz="2000" b="1" dirty="0"/>
              <a:t> &lt;&lt; </a:t>
            </a:r>
            <a:r>
              <a:rPr lang="fr-FR" altLang="en-US" sz="2000" b="1" i="1" dirty="0"/>
              <a:t>n</a:t>
            </a:r>
            <a:r>
              <a:rPr lang="fr-FR" altLang="en-US" sz="2000" b="1" dirty="0"/>
              <a:t>;</a:t>
            </a:r>
            <a:endParaRPr lang="fr-FR" altLang="en-US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fr-FR" altLang="en-US" sz="2000" b="1" dirty="0"/>
              <a:t>      </a:t>
            </a:r>
            <a:r>
              <a:rPr lang="en-US" altLang="zh-CN" sz="2000" b="1" dirty="0"/>
              <a:t>} </a:t>
            </a:r>
            <a:endParaRPr lang="en-US" altLang="zh-CN" sz="2000" b="1" dirty="0"/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} </a:t>
            </a:r>
            <a:endParaRPr lang="zh-CN" altLang="en-US" sz="2000" b="1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30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2915816" y="1268760"/>
            <a:ext cx="6088869" cy="3961036"/>
            <a:chOff x="2555776" y="1700213"/>
            <a:chExt cx="6088869" cy="3961036"/>
          </a:xfrm>
        </p:grpSpPr>
        <p:sp>
          <p:nvSpPr>
            <p:cNvPr id="65" name="椭圆 64"/>
            <p:cNvSpPr>
              <a:spLocks noChangeArrowheads="1"/>
            </p:cNvSpPr>
            <p:nvPr/>
          </p:nvSpPr>
          <p:spPr bwMode="auto">
            <a:xfrm>
              <a:off x="3482438" y="1700213"/>
              <a:ext cx="360363" cy="2873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/>
            <p:cNvSpPr>
              <a:spLocks noChangeArrowheads="1"/>
            </p:cNvSpPr>
            <p:nvPr/>
          </p:nvSpPr>
          <p:spPr bwMode="auto">
            <a:xfrm>
              <a:off x="3179763" y="2351365"/>
              <a:ext cx="1024639" cy="3693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Stack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流程图: 决策 66"/>
            <p:cNvSpPr>
              <a:spLocks noChangeArrowheads="1"/>
            </p:cNvSpPr>
            <p:nvPr/>
          </p:nvSpPr>
          <p:spPr bwMode="auto">
            <a:xfrm>
              <a:off x="2916238" y="3211513"/>
              <a:ext cx="1512887" cy="720725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&gt;0;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流程图: 过程 67"/>
            <p:cNvSpPr>
              <a:spLocks noChangeArrowheads="1"/>
            </p:cNvSpPr>
            <p:nvPr/>
          </p:nvSpPr>
          <p:spPr bwMode="auto">
            <a:xfrm>
              <a:off x="2844800" y="4579938"/>
              <a:ext cx="1657350" cy="792162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.Push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);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-1;            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流程图: 决策 68"/>
            <p:cNvSpPr>
              <a:spLocks noChangeArrowheads="1"/>
            </p:cNvSpPr>
            <p:nvPr/>
          </p:nvSpPr>
          <p:spPr bwMode="auto">
            <a:xfrm>
              <a:off x="5508626" y="2924175"/>
              <a:ext cx="2453558" cy="720725"/>
            </a:xfrm>
            <a:prstGeom prst="flowChartDecision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1600" b="1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16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.Empty</a:t>
              </a: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()?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流程图: 过程 69"/>
            <p:cNvSpPr>
              <a:spLocks noChangeArrowheads="1"/>
            </p:cNvSpPr>
            <p:nvPr/>
          </p:nvSpPr>
          <p:spPr bwMode="auto">
            <a:xfrm>
              <a:off x="5795963" y="4292600"/>
              <a:ext cx="2089150" cy="720725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.Pop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); 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algn="ctr" eaLnBrk="0" hangingPunct="0"/>
              <a:r>
                <a: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en-US" altLang="zh-CN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cout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&lt;&lt; </a:t>
              </a:r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; 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直接连接符 70"/>
            <p:cNvSpPr>
              <a:spLocks noChangeShapeType="1"/>
            </p:cNvSpPr>
            <p:nvPr/>
          </p:nvSpPr>
          <p:spPr bwMode="auto">
            <a:xfrm>
              <a:off x="3665538" y="1987550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直接连接符 71"/>
            <p:cNvSpPr>
              <a:spLocks noChangeShapeType="1"/>
            </p:cNvSpPr>
            <p:nvPr/>
          </p:nvSpPr>
          <p:spPr bwMode="auto">
            <a:xfrm>
              <a:off x="3665538" y="2727325"/>
              <a:ext cx="0" cy="5032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直接连接符 72"/>
            <p:cNvSpPr>
              <a:spLocks noChangeShapeType="1"/>
            </p:cNvSpPr>
            <p:nvPr/>
          </p:nvSpPr>
          <p:spPr bwMode="auto">
            <a:xfrm>
              <a:off x="3679825" y="3932238"/>
              <a:ext cx="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直接连接符 73"/>
            <p:cNvSpPr>
              <a:spLocks noChangeShapeType="1"/>
            </p:cNvSpPr>
            <p:nvPr/>
          </p:nvSpPr>
          <p:spPr bwMode="auto">
            <a:xfrm>
              <a:off x="4429125" y="3571875"/>
              <a:ext cx="287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直接连接符 74"/>
            <p:cNvSpPr>
              <a:spLocks noChangeShapeType="1"/>
            </p:cNvSpPr>
            <p:nvPr/>
          </p:nvSpPr>
          <p:spPr bwMode="auto">
            <a:xfrm flipV="1">
              <a:off x="4716463" y="2419350"/>
              <a:ext cx="0" cy="1152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直接连接符 75"/>
            <p:cNvSpPr>
              <a:spLocks noChangeShapeType="1"/>
            </p:cNvSpPr>
            <p:nvPr/>
          </p:nvSpPr>
          <p:spPr bwMode="auto">
            <a:xfrm>
              <a:off x="4716463" y="2419350"/>
              <a:ext cx="2087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直接连接符 76"/>
            <p:cNvSpPr>
              <a:spLocks noChangeShapeType="1"/>
            </p:cNvSpPr>
            <p:nvPr/>
          </p:nvSpPr>
          <p:spPr bwMode="auto">
            <a:xfrm>
              <a:off x="6804025" y="2419350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直接连接符 77"/>
            <p:cNvSpPr>
              <a:spLocks noChangeShapeType="1"/>
            </p:cNvSpPr>
            <p:nvPr/>
          </p:nvSpPr>
          <p:spPr bwMode="auto">
            <a:xfrm>
              <a:off x="6877050" y="3643313"/>
              <a:ext cx="0" cy="649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>
              <a:spLocks noChangeArrowheads="1"/>
            </p:cNvSpPr>
            <p:nvPr/>
          </p:nvSpPr>
          <p:spPr bwMode="auto">
            <a:xfrm>
              <a:off x="4284663" y="3140075"/>
              <a:ext cx="43180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矩形 79"/>
            <p:cNvSpPr>
              <a:spLocks noChangeArrowheads="1"/>
            </p:cNvSpPr>
            <p:nvPr/>
          </p:nvSpPr>
          <p:spPr bwMode="auto">
            <a:xfrm>
              <a:off x="3708400" y="4076700"/>
              <a:ext cx="4333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矩形 80"/>
            <p:cNvSpPr>
              <a:spLocks noChangeArrowheads="1"/>
            </p:cNvSpPr>
            <p:nvPr/>
          </p:nvSpPr>
          <p:spPr bwMode="auto">
            <a:xfrm>
              <a:off x="3563938" y="2779713"/>
              <a:ext cx="6477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 altLang="zh-CN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>
              <a:spLocks noChangeArrowheads="1"/>
            </p:cNvSpPr>
            <p:nvPr/>
          </p:nvSpPr>
          <p:spPr bwMode="auto">
            <a:xfrm>
              <a:off x="6445250" y="3787775"/>
              <a:ext cx="431800" cy="503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>
              <a:spLocks noChangeArrowheads="1"/>
            </p:cNvSpPr>
            <p:nvPr/>
          </p:nvSpPr>
          <p:spPr bwMode="auto">
            <a:xfrm>
              <a:off x="7863742" y="2924175"/>
              <a:ext cx="43338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椭圆 83"/>
            <p:cNvSpPr>
              <a:spLocks noChangeArrowheads="1"/>
            </p:cNvSpPr>
            <p:nvPr/>
          </p:nvSpPr>
          <p:spPr bwMode="auto">
            <a:xfrm>
              <a:off x="8285870" y="3141663"/>
              <a:ext cx="358775" cy="28733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pPr algn="ctr" eaLnBrk="0" hangingPunct="0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直接连接符 84"/>
            <p:cNvSpPr>
              <a:spLocks noChangeShapeType="1"/>
            </p:cNvSpPr>
            <p:nvPr/>
          </p:nvSpPr>
          <p:spPr bwMode="auto">
            <a:xfrm>
              <a:off x="7927966" y="3284538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2555776" y="2922365"/>
              <a:ext cx="1152624" cy="2738884"/>
              <a:chOff x="2555776" y="2922365"/>
              <a:chExt cx="1152624" cy="2738884"/>
            </a:xfrm>
          </p:grpSpPr>
          <p:cxnSp>
            <p:nvCxnSpPr>
              <p:cNvPr id="87" name="直接连接符 86"/>
              <p:cNvCxnSpPr/>
              <p:nvPr/>
            </p:nvCxnSpPr>
            <p:spPr>
              <a:xfrm>
                <a:off x="3708400" y="5373216"/>
                <a:ext cx="0" cy="288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2555776" y="5661248"/>
                <a:ext cx="115262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V="1">
                <a:off x="2555776" y="2924175"/>
                <a:ext cx="0" cy="2737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2555776" y="2922365"/>
                <a:ext cx="110976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组合 90"/>
            <p:cNvGrpSpPr/>
            <p:nvPr/>
          </p:nvGrpSpPr>
          <p:grpSpPr>
            <a:xfrm>
              <a:off x="5346016" y="2669952"/>
              <a:ext cx="1746264" cy="2738884"/>
              <a:chOff x="5346016" y="2669952"/>
              <a:chExt cx="1746264" cy="2738884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5346016" y="2669952"/>
                <a:ext cx="1746264" cy="2738884"/>
                <a:chOff x="2555776" y="2922365"/>
                <a:chExt cx="1325979" cy="2738884"/>
              </a:xfrm>
            </p:grpSpPr>
            <p:cxnSp>
              <p:nvCxnSpPr>
                <p:cNvPr id="94" name="直接连接符 93"/>
                <p:cNvCxnSpPr/>
                <p:nvPr/>
              </p:nvCxnSpPr>
              <p:spPr>
                <a:xfrm flipH="1" flipV="1">
                  <a:off x="2555776" y="5661248"/>
                  <a:ext cx="1325979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直接连接符 94"/>
                <p:cNvCxnSpPr/>
                <p:nvPr/>
              </p:nvCxnSpPr>
              <p:spPr>
                <a:xfrm flipV="1">
                  <a:off x="2555776" y="2924175"/>
                  <a:ext cx="0" cy="27370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直接连接符 95"/>
                <p:cNvCxnSpPr/>
                <p:nvPr/>
              </p:nvCxnSpPr>
              <p:spPr>
                <a:xfrm>
                  <a:off x="2555776" y="2922365"/>
                  <a:ext cx="1109762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headEnd type="non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直接连接符 92"/>
              <p:cNvCxnSpPr/>
              <p:nvPr/>
            </p:nvCxnSpPr>
            <p:spPr>
              <a:xfrm flipV="1">
                <a:off x="7092280" y="5013326"/>
                <a:ext cx="0" cy="39550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0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0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0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07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31746"/>
          <p:cNvSpPr>
            <a:spLocks noGrp="1" noChangeArrowheads="1"/>
          </p:cNvSpPr>
          <p:nvPr>
            <p:ph idx="1"/>
          </p:nvPr>
        </p:nvSpPr>
        <p:spPr>
          <a:xfrm>
            <a:off x="457200" y="1016749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例：将下面递归程序转换为等价的非递归程序。</a:t>
            </a:r>
            <a:endParaRPr lang="zh-CN" altLang="en-US" sz="24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){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&gt; 0 ){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 &lt;&lt;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/>
              <a:t>         P(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– 1 );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/>
              <a:t>      }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/>
              <a:t> } 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解</a:t>
            </a:r>
            <a:r>
              <a:rPr lang="en-US" altLang="zh-CN" sz="2000" b="1" dirty="0"/>
              <a:t>: </a:t>
            </a:r>
            <a:r>
              <a:rPr lang="zh-CN" altLang="en-US" sz="2000" b="1" dirty="0"/>
              <a:t>按转换规则及简化规则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进行转换细节不再赘述，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结果如右图所式</a:t>
            </a:r>
            <a:r>
              <a:rPr lang="en-US" altLang="zh-CN" sz="2000" b="1" dirty="0"/>
              <a:t>:</a:t>
            </a:r>
            <a:endParaRPr lang="en-US" altLang="zh-CN" sz="20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zh-CN" altLang="en-US" sz="1800" dirty="0"/>
              <a:t>  </a:t>
            </a:r>
            <a:endParaRPr lang="zh-CN" altLang="en-US" sz="1800" dirty="0"/>
          </a:p>
        </p:txBody>
      </p:sp>
      <p:sp>
        <p:nvSpPr>
          <p:cNvPr id="31748" name="矩形 31747"/>
          <p:cNvSpPr>
            <a:spLocks noChangeArrowheads="1"/>
          </p:cNvSpPr>
          <p:nvPr/>
        </p:nvSpPr>
        <p:spPr bwMode="auto">
          <a:xfrm>
            <a:off x="3779838" y="1557338"/>
            <a:ext cx="5184775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void</a:t>
            </a:r>
            <a:r>
              <a:rPr lang="en-US" altLang="zh-CN" b="1" dirty="0"/>
              <a:t>  PE(</a:t>
            </a:r>
            <a:r>
              <a:rPr lang="en-US" altLang="zh-CN" b="1" i="1" dirty="0" err="1"/>
              <a:t>int</a:t>
            </a:r>
            <a:r>
              <a:rPr lang="en-US" altLang="zh-CN" b="1" dirty="0"/>
              <a:t> </a:t>
            </a:r>
            <a:r>
              <a:rPr lang="en-US" altLang="zh-CN" b="1" i="1" dirty="0"/>
              <a:t>n</a:t>
            </a:r>
            <a:r>
              <a:rPr lang="en-US" altLang="zh-CN" b="1" dirty="0"/>
              <a:t>)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{   Stack </a:t>
            </a:r>
            <a:r>
              <a:rPr lang="en-US" altLang="zh-CN" b="1" i="1" dirty="0"/>
              <a:t>s</a:t>
            </a:r>
            <a:r>
              <a:rPr lang="en-US" altLang="zh-CN" b="1" dirty="0"/>
              <a:t>;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1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</a:t>
            </a:r>
            <a:r>
              <a:rPr lang="en-US" altLang="zh-CN" b="1" i="1" dirty="0"/>
              <a:t>L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:           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2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en-US" altLang="zh-CN" b="1" dirty="0"/>
              <a:t> (</a:t>
            </a:r>
            <a:r>
              <a:rPr lang="en-US" altLang="zh-CN" b="1" i="1" dirty="0"/>
              <a:t>n</a:t>
            </a:r>
            <a:r>
              <a:rPr lang="en-US" altLang="zh-CN" b="1" dirty="0"/>
              <a:t>&gt;0 )   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5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{   </a:t>
            </a:r>
            <a:r>
              <a:rPr lang="en-US" altLang="zh-CN" b="1" dirty="0" err="1"/>
              <a:t>cout</a:t>
            </a:r>
            <a:r>
              <a:rPr lang="en-US" altLang="zh-CN" b="1" dirty="0"/>
              <a:t>&lt;&lt;</a:t>
            </a:r>
            <a:r>
              <a:rPr lang="en-US" altLang="zh-CN" b="1" i="1" dirty="0"/>
              <a:t>n</a:t>
            </a:r>
            <a:r>
              <a:rPr lang="en-US" altLang="zh-CN" b="1" dirty="0"/>
              <a:t>;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5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    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.Push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);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3.a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    </a:t>
            </a:r>
            <a:r>
              <a:rPr lang="en-US" altLang="zh-CN" b="1" i="1" dirty="0"/>
              <a:t>n</a:t>
            </a:r>
            <a:r>
              <a:rPr lang="en-US" altLang="zh-CN" b="1" dirty="0"/>
              <a:t>=</a:t>
            </a:r>
            <a:r>
              <a:rPr lang="en-US" altLang="zh-CN" b="1" i="1" dirty="0"/>
              <a:t>n</a:t>
            </a:r>
            <a:r>
              <a:rPr lang="en-US" altLang="zh-CN" b="1" dirty="0"/>
              <a:t>-1; 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3.b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   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i="1" dirty="0"/>
              <a:t>L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;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3.c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    </a:t>
            </a:r>
            <a:r>
              <a:rPr lang="en-US" altLang="zh-CN" b="1" i="1" dirty="0"/>
              <a:t>L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:       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3.d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}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</a:t>
            </a:r>
            <a:r>
              <a:rPr lang="en-US" altLang="zh-CN" b="1" dirty="0">
                <a:solidFill>
                  <a:srgbClr val="0000FF"/>
                </a:solidFill>
              </a:rPr>
              <a:t>if</a:t>
            </a:r>
            <a:r>
              <a:rPr lang="en-US" altLang="zh-CN" b="1" dirty="0"/>
              <a:t> (!</a:t>
            </a:r>
            <a:r>
              <a:rPr lang="en-US" altLang="zh-CN" b="1" i="1" dirty="0"/>
              <a:t> </a:t>
            </a:r>
            <a:r>
              <a:rPr lang="en-US" altLang="zh-CN" b="1" i="1" dirty="0" err="1"/>
              <a:t>s</a:t>
            </a:r>
            <a:r>
              <a:rPr lang="en-US" altLang="zh-CN" b="1" dirty="0" err="1"/>
              <a:t>.Empty</a:t>
            </a:r>
            <a:r>
              <a:rPr lang="en-US" altLang="zh-CN" b="1" dirty="0"/>
              <a:t>() )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4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{  </a:t>
            </a:r>
            <a:r>
              <a:rPr lang="en-US" altLang="zh-CN" b="1" dirty="0" err="1"/>
              <a:t>s.Pop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);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4.b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   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i="1" dirty="0"/>
              <a:t>L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;                    // </a:t>
            </a:r>
            <a:r>
              <a:rPr lang="zh-CN" altLang="en-US" b="1" dirty="0"/>
              <a:t>规则</a:t>
            </a:r>
            <a:r>
              <a:rPr lang="en-US" altLang="zh-CN" b="1" dirty="0"/>
              <a:t>4.c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      } </a:t>
            </a:r>
            <a:endParaRPr lang="en-US" altLang="zh-CN" b="1" dirty="0"/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b="1" dirty="0"/>
              <a:t>      } </a:t>
            </a:r>
            <a:endParaRPr lang="zh-CN" altLang="en-US" b="1" dirty="0"/>
          </a:p>
        </p:txBody>
      </p:sp>
      <p:sp>
        <p:nvSpPr>
          <p:cNvPr id="31749" name="矩形 31748"/>
          <p:cNvSpPr>
            <a:spLocks noChangeArrowheads="1"/>
          </p:cNvSpPr>
          <p:nvPr/>
        </p:nvSpPr>
        <p:spPr bwMode="auto">
          <a:xfrm>
            <a:off x="4644009" y="3261108"/>
            <a:ext cx="3094138" cy="1243294"/>
          </a:xfrm>
          <a:prstGeom prst="rect">
            <a:avLst/>
          </a:prstGeom>
          <a:noFill/>
          <a:ln w="15875">
            <a:solidFill>
              <a:schemeClr val="accent6">
                <a:lumMod val="75000"/>
              </a:schemeClr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31750" name="矩形 31749"/>
          <p:cNvSpPr>
            <a:spLocks noChangeArrowheads="1"/>
          </p:cNvSpPr>
          <p:nvPr/>
        </p:nvSpPr>
        <p:spPr bwMode="auto">
          <a:xfrm>
            <a:off x="4415507" y="4924989"/>
            <a:ext cx="3322640" cy="1286338"/>
          </a:xfrm>
          <a:prstGeom prst="rect">
            <a:avLst/>
          </a:prstGeom>
          <a:noFill/>
          <a:ln w="15875">
            <a:solidFill>
              <a:srgbClr val="00B0F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31752" name="矩形 31751"/>
          <p:cNvSpPr>
            <a:spLocks noChangeArrowheads="1"/>
          </p:cNvSpPr>
          <p:nvPr/>
        </p:nvSpPr>
        <p:spPr bwMode="auto">
          <a:xfrm>
            <a:off x="4356100" y="1989138"/>
            <a:ext cx="3025775" cy="257175"/>
          </a:xfrm>
          <a:prstGeom prst="rect">
            <a:avLst/>
          </a:prstGeom>
          <a:noFill/>
          <a:ln w="15875">
            <a:solidFill>
              <a:srgbClr val="FFFF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31753" name="矩形 31752"/>
          <p:cNvSpPr>
            <a:spLocks noChangeArrowheads="1"/>
          </p:cNvSpPr>
          <p:nvPr/>
        </p:nvSpPr>
        <p:spPr bwMode="auto">
          <a:xfrm>
            <a:off x="4356125" y="2276475"/>
            <a:ext cx="3024187" cy="258763"/>
          </a:xfrm>
          <a:prstGeom prst="rect">
            <a:avLst/>
          </a:prstGeom>
          <a:noFill/>
          <a:ln w="15875">
            <a:solidFill>
              <a:srgbClr val="FFFF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sp>
        <p:nvSpPr>
          <p:cNvPr id="31754" name="矩形 31753"/>
          <p:cNvSpPr>
            <a:spLocks noChangeArrowheads="1"/>
          </p:cNvSpPr>
          <p:nvPr/>
        </p:nvSpPr>
        <p:spPr bwMode="auto">
          <a:xfrm>
            <a:off x="3779838" y="1484313"/>
            <a:ext cx="4968875" cy="504031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14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15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4339332" y="2594806"/>
            <a:ext cx="3055625" cy="2274354"/>
            <a:chOff x="1687513" y="2476000"/>
            <a:chExt cx="3055625" cy="2174910"/>
          </a:xfrm>
        </p:grpSpPr>
        <p:sp>
          <p:nvSpPr>
            <p:cNvPr id="18" name="矩形 17"/>
            <p:cNvSpPr>
              <a:spLocks noChangeArrowheads="1"/>
            </p:cNvSpPr>
            <p:nvPr/>
          </p:nvSpPr>
          <p:spPr bwMode="auto">
            <a:xfrm>
              <a:off x="1687513" y="2476001"/>
              <a:ext cx="12954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1763688" y="2476000"/>
              <a:ext cx="2979450" cy="2174910"/>
              <a:chOff x="1764408" y="2908922"/>
              <a:chExt cx="2979450" cy="1846793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 flipV="1">
                <a:off x="1904669" y="3425249"/>
                <a:ext cx="2831395" cy="2194"/>
              </a:xfrm>
              <a:prstGeom prst="line">
                <a:avLst/>
              </a:prstGeom>
              <a:ln w="19050">
                <a:solidFill>
                  <a:srgbClr val="2BE978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1920901" y="3425249"/>
                <a:ext cx="2" cy="1095856"/>
              </a:xfrm>
              <a:prstGeom prst="line">
                <a:avLst/>
              </a:prstGeom>
              <a:ln w="19050">
                <a:solidFill>
                  <a:srgbClr val="2BE978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组合 21"/>
              <p:cNvGrpSpPr/>
              <p:nvPr/>
            </p:nvGrpSpPr>
            <p:grpSpPr>
              <a:xfrm>
                <a:off x="1764408" y="2908922"/>
                <a:ext cx="2979450" cy="1846793"/>
                <a:chOff x="1764408" y="2908922"/>
                <a:chExt cx="2979450" cy="1846793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 flipH="1">
                  <a:off x="4743857" y="2917241"/>
                  <a:ext cx="1" cy="508008"/>
                </a:xfrm>
                <a:prstGeom prst="line">
                  <a:avLst/>
                </a:prstGeom>
                <a:ln w="19050">
                  <a:solidFill>
                    <a:srgbClr val="2BE97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4" name="组合 23"/>
                <p:cNvGrpSpPr/>
                <p:nvPr/>
              </p:nvGrpSpPr>
              <p:grpSpPr>
                <a:xfrm>
                  <a:off x="1764408" y="2908922"/>
                  <a:ext cx="2979449" cy="1846793"/>
                  <a:chOff x="1764408" y="2908922"/>
                  <a:chExt cx="2979449" cy="1846793"/>
                </a:xfrm>
              </p:grpSpPr>
              <p:cxnSp>
                <p:nvCxnSpPr>
                  <p:cNvPr id="25" name="直接连接符 24"/>
                  <p:cNvCxnSpPr/>
                  <p:nvPr/>
                </p:nvCxnSpPr>
                <p:spPr>
                  <a:xfrm flipV="1">
                    <a:off x="1764408" y="2908922"/>
                    <a:ext cx="2979449" cy="15255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 flipV="1">
                    <a:off x="1892315" y="4517293"/>
                    <a:ext cx="1324804" cy="4537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3195335" y="4539434"/>
                    <a:ext cx="6557" cy="216281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 flipH="1">
                    <a:off x="1764408" y="4755715"/>
                    <a:ext cx="1440161" cy="0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1764408" y="2924175"/>
                    <a:ext cx="0" cy="1831540"/>
                  </a:xfrm>
                  <a:prstGeom prst="line">
                    <a:avLst/>
                  </a:prstGeom>
                  <a:ln w="19050">
                    <a:solidFill>
                      <a:srgbClr val="2BE978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7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317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317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2770"/>
          <p:cNvSpPr>
            <a:spLocks noGrp="1" noChangeArrowheads="1"/>
          </p:cNvSpPr>
          <p:nvPr>
            <p:ph idx="1"/>
          </p:nvPr>
        </p:nvSpPr>
        <p:spPr>
          <a:xfrm>
            <a:off x="457200" y="1196753"/>
            <a:ext cx="8229600" cy="489654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 PE(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zh-CN" altLang="en-US" sz="1800" b="1" i="1" dirty="0"/>
              <a:t>n</a:t>
            </a:r>
            <a:r>
              <a:rPr lang="en-US" altLang="zh-CN" sz="1800" b="1" dirty="0"/>
              <a:t>)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{   Stack s; 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i="1" dirty="0"/>
              <a:t>L</a:t>
            </a:r>
            <a:r>
              <a:rPr lang="en-US" altLang="zh-CN" sz="1800" b="1" baseline="-25000" dirty="0"/>
              <a:t>0 </a:t>
            </a:r>
            <a:r>
              <a:rPr lang="en-US" altLang="zh-CN" sz="1800" b="1" dirty="0"/>
              <a:t>:            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</a:t>
            </a:r>
            <a:r>
              <a:rPr lang="en-US" altLang="zh-CN" sz="1800" b="1" dirty="0">
                <a:solidFill>
                  <a:srgbClr val="0000FF"/>
                </a:solidFill>
              </a:rPr>
              <a:t>if</a:t>
            </a:r>
            <a:r>
              <a:rPr lang="en-US" altLang="zh-CN" sz="1800" b="1" dirty="0"/>
              <a:t> (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&gt;0 )    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{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/>
              <a:t>&lt;&lt;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;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i="1" dirty="0" err="1"/>
              <a:t>s</a:t>
            </a:r>
            <a:r>
              <a:rPr lang="en-US" altLang="zh-CN" sz="1800" b="1" dirty="0" err="1"/>
              <a:t>.Push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);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=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-1;  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 err="1"/>
              <a:t>goto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L</a:t>
            </a:r>
            <a:r>
              <a:rPr lang="en-US" altLang="zh-CN" sz="1800" b="1" baseline="-25000" dirty="0"/>
              <a:t>0 </a:t>
            </a:r>
            <a:r>
              <a:rPr lang="en-US" altLang="zh-CN" sz="1800" b="1" dirty="0"/>
              <a:t>;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i="1" dirty="0"/>
              <a:t>L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:       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}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0000FF"/>
                </a:solidFill>
              </a:rPr>
              <a:t> if </a:t>
            </a:r>
            <a:r>
              <a:rPr lang="en-US" altLang="zh-CN" sz="1800" b="1" dirty="0"/>
              <a:t>(!</a:t>
            </a:r>
            <a:r>
              <a:rPr lang="en-US" altLang="zh-CN" sz="1800" b="1" dirty="0" err="1"/>
              <a:t>s.Empty</a:t>
            </a:r>
            <a:r>
              <a:rPr lang="en-US" altLang="zh-CN" sz="1800" b="1" dirty="0"/>
              <a:t>() )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{  </a:t>
            </a:r>
            <a:r>
              <a:rPr lang="en-US" altLang="zh-CN" sz="1800" b="1" dirty="0" err="1"/>
              <a:t>s.Pop</a:t>
            </a:r>
            <a:r>
              <a:rPr lang="en-US" altLang="zh-CN" sz="1800" b="1" dirty="0"/>
              <a:t>(</a:t>
            </a:r>
            <a:r>
              <a:rPr lang="en-US" altLang="zh-CN" sz="1800" i="1" dirty="0"/>
              <a:t>n</a:t>
            </a:r>
            <a:r>
              <a:rPr lang="en-US" altLang="zh-CN" sz="1800" b="1" dirty="0"/>
              <a:t>);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     </a:t>
            </a:r>
            <a:r>
              <a:rPr lang="en-US" altLang="zh-CN" sz="1800" b="1" dirty="0" err="1"/>
              <a:t>goto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L</a:t>
            </a:r>
            <a:r>
              <a:rPr lang="en-US" altLang="zh-CN" sz="1800" b="1" baseline="-25000" dirty="0"/>
              <a:t>1</a:t>
            </a:r>
            <a:r>
              <a:rPr lang="en-US" altLang="zh-CN" sz="1800" b="1" dirty="0"/>
              <a:t>;                  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    } 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 dirty="0"/>
              <a:t>} </a:t>
            </a:r>
            <a:endParaRPr lang="zh-CN" altLang="en-US" b="1" dirty="0"/>
          </a:p>
        </p:txBody>
      </p:sp>
      <p:sp>
        <p:nvSpPr>
          <p:cNvPr id="32795" name="燕尾形箭头 32794"/>
          <p:cNvSpPr>
            <a:spLocks noChangeArrowheads="1"/>
          </p:cNvSpPr>
          <p:nvPr/>
        </p:nvSpPr>
        <p:spPr bwMode="auto">
          <a:xfrm>
            <a:off x="2268538" y="1916113"/>
            <a:ext cx="1008062" cy="288925"/>
          </a:xfrm>
          <a:prstGeom prst="notchedRightArrow">
            <a:avLst>
              <a:gd name="adj1" fmla="val 50000"/>
              <a:gd name="adj2" fmla="val 87128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 eaLnBrk="0" hangingPunct="0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31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2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3884840" y="1448594"/>
            <a:ext cx="360363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582165" y="2099746"/>
            <a:ext cx="10246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流程图: 决策 35"/>
          <p:cNvSpPr>
            <a:spLocks noChangeArrowheads="1"/>
          </p:cNvSpPr>
          <p:nvPr/>
        </p:nvSpPr>
        <p:spPr bwMode="auto">
          <a:xfrm>
            <a:off x="3318640" y="2959894"/>
            <a:ext cx="1512887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流程图: 过程 36"/>
          <p:cNvSpPr>
            <a:spLocks noChangeArrowheads="1"/>
          </p:cNvSpPr>
          <p:nvPr/>
        </p:nvSpPr>
        <p:spPr bwMode="auto">
          <a:xfrm>
            <a:off x="3247202" y="4328319"/>
            <a:ext cx="1657350" cy="8778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&lt;&lt;n;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.Push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流程图: 决策 37"/>
          <p:cNvSpPr>
            <a:spLocks noChangeArrowheads="1"/>
          </p:cNvSpPr>
          <p:nvPr/>
        </p:nvSpPr>
        <p:spPr bwMode="auto">
          <a:xfrm>
            <a:off x="5417443" y="2672556"/>
            <a:ext cx="2663825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.Empty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)?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流程图: 过程 38"/>
          <p:cNvSpPr>
            <a:spLocks noChangeArrowheads="1"/>
          </p:cNvSpPr>
          <p:nvPr/>
        </p:nvSpPr>
        <p:spPr bwMode="auto">
          <a:xfrm>
            <a:off x="5704781" y="4040981"/>
            <a:ext cx="2089150" cy="720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.Pop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直接连接符 39"/>
          <p:cNvSpPr>
            <a:spLocks noChangeShapeType="1"/>
          </p:cNvSpPr>
          <p:nvPr/>
        </p:nvSpPr>
        <p:spPr bwMode="auto">
          <a:xfrm>
            <a:off x="4067940" y="173593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直接连接符 40"/>
          <p:cNvSpPr>
            <a:spLocks noChangeShapeType="1"/>
          </p:cNvSpPr>
          <p:nvPr/>
        </p:nvSpPr>
        <p:spPr bwMode="auto">
          <a:xfrm>
            <a:off x="4067940" y="2475706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直接连接符 41"/>
          <p:cNvSpPr>
            <a:spLocks noChangeShapeType="1"/>
          </p:cNvSpPr>
          <p:nvPr/>
        </p:nvSpPr>
        <p:spPr bwMode="auto">
          <a:xfrm>
            <a:off x="4082227" y="3680619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直接连接符 42"/>
          <p:cNvSpPr>
            <a:spLocks noChangeShapeType="1"/>
          </p:cNvSpPr>
          <p:nvPr/>
        </p:nvSpPr>
        <p:spPr bwMode="auto">
          <a:xfrm>
            <a:off x="4831527" y="3320256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直接连接符 43"/>
          <p:cNvSpPr>
            <a:spLocks noChangeShapeType="1"/>
          </p:cNvSpPr>
          <p:nvPr/>
        </p:nvSpPr>
        <p:spPr bwMode="auto">
          <a:xfrm flipV="1">
            <a:off x="5118865" y="2167731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直接连接符 44"/>
          <p:cNvSpPr>
            <a:spLocks noChangeShapeType="1"/>
          </p:cNvSpPr>
          <p:nvPr/>
        </p:nvSpPr>
        <p:spPr bwMode="auto">
          <a:xfrm>
            <a:off x="5118865" y="2167731"/>
            <a:ext cx="1639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直接连接符 45"/>
          <p:cNvSpPr>
            <a:spLocks noChangeShapeType="1"/>
          </p:cNvSpPr>
          <p:nvPr/>
        </p:nvSpPr>
        <p:spPr bwMode="auto">
          <a:xfrm>
            <a:off x="6758293" y="2167731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直接连接符 46"/>
          <p:cNvSpPr>
            <a:spLocks noChangeShapeType="1"/>
          </p:cNvSpPr>
          <p:nvPr/>
        </p:nvSpPr>
        <p:spPr bwMode="auto">
          <a:xfrm>
            <a:off x="6785868" y="3391694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4687065" y="2888456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4110802" y="3825081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3966340" y="2528094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6354068" y="3536156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8154293" y="2528094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8434923" y="2890044"/>
            <a:ext cx="358775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直接连接符 53"/>
          <p:cNvSpPr>
            <a:spLocks noChangeShapeType="1"/>
          </p:cNvSpPr>
          <p:nvPr/>
        </p:nvSpPr>
        <p:spPr bwMode="auto">
          <a:xfrm>
            <a:off x="8077019" y="3032919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3122475" y="2672556"/>
            <a:ext cx="989129" cy="2745644"/>
            <a:chOff x="2555776" y="2922365"/>
            <a:chExt cx="1153558" cy="2745644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3709334" y="5455960"/>
              <a:ext cx="0" cy="21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555776" y="5661248"/>
              <a:ext cx="115262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2555776" y="2924175"/>
              <a:ext cx="0" cy="273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555776" y="2922365"/>
              <a:ext cx="1109762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5336351" y="2418333"/>
            <a:ext cx="1465487" cy="2738884"/>
            <a:chOff x="5346015" y="2669952"/>
            <a:chExt cx="1537248" cy="2738884"/>
          </a:xfrm>
        </p:grpSpPr>
        <p:grpSp>
          <p:nvGrpSpPr>
            <p:cNvPr id="61" name="组合 60"/>
            <p:cNvGrpSpPr/>
            <p:nvPr/>
          </p:nvGrpSpPr>
          <p:grpSpPr>
            <a:xfrm>
              <a:off x="5346015" y="2669952"/>
              <a:ext cx="1537246" cy="2738884"/>
              <a:chOff x="2555776" y="2922365"/>
              <a:chExt cx="1167267" cy="2738884"/>
            </a:xfrm>
          </p:grpSpPr>
          <p:cxnSp>
            <p:nvCxnSpPr>
              <p:cNvPr id="63" name="直接连接符 62"/>
              <p:cNvCxnSpPr/>
              <p:nvPr/>
            </p:nvCxnSpPr>
            <p:spPr>
              <a:xfrm flipH="1">
                <a:off x="2555776" y="5661248"/>
                <a:ext cx="1167267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V="1">
                <a:off x="2555776" y="2924175"/>
                <a:ext cx="0" cy="27370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>
                <a:off x="2555776" y="2922365"/>
                <a:ext cx="1132584" cy="181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61"/>
            <p:cNvCxnSpPr/>
            <p:nvPr/>
          </p:nvCxnSpPr>
          <p:spPr>
            <a:xfrm flipV="1">
              <a:off x="6883263" y="5013326"/>
              <a:ext cx="0" cy="3955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uiExpand="1" build="p"/>
      <p:bldP spid="35" grpId="0" animBg="1"/>
      <p:bldP spid="36" grpId="0" animBg="1"/>
      <p:bldP spid="37" grpId="0" animBg="1"/>
      <p:bldP spid="38" grpId="0" animBg="1"/>
      <p:bldP spid="39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内容占位符 33794"/>
          <p:cNvSpPr>
            <a:spLocks noGrp="1" noChangeArrowheads="1"/>
          </p:cNvSpPr>
          <p:nvPr>
            <p:ph idx="1"/>
          </p:nvPr>
        </p:nvSpPr>
        <p:spPr>
          <a:xfrm>
            <a:off x="1190684" y="1193324"/>
            <a:ext cx="8229600" cy="4678451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                                                           </a:t>
            </a:r>
            <a:r>
              <a:rPr lang="zh-CN" altLang="en-US" sz="1800" b="1" dirty="0"/>
              <a:t>由此流程图得程序如下</a:t>
            </a:r>
            <a:r>
              <a:rPr lang="en-US" altLang="zh-CN" sz="1800" b="1" dirty="0"/>
              <a:t>: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void</a:t>
            </a:r>
            <a:r>
              <a:rPr lang="en-US" altLang="zh-CN" sz="1800" b="1" dirty="0"/>
              <a:t>  PE(</a:t>
            </a:r>
            <a:r>
              <a:rPr lang="en-US" altLang="zh-CN" sz="1800" b="1" dirty="0" err="1">
                <a:solidFill>
                  <a:srgbClr val="0000FF"/>
                </a:solidFill>
              </a:rPr>
              <a:t>int</a:t>
            </a:r>
            <a:r>
              <a:rPr lang="en-US" altLang="zh-CN" sz="1800" b="1" dirty="0"/>
              <a:t>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 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{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Stack </a:t>
            </a:r>
            <a:r>
              <a:rPr lang="en-US" altLang="zh-CN" sz="1800" b="1" i="1" dirty="0"/>
              <a:t>s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while</a:t>
            </a:r>
            <a:r>
              <a:rPr lang="en-US" altLang="zh-CN" sz="1800" b="1" dirty="0"/>
              <a:t> (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&gt; 0 )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{   </a:t>
            </a:r>
            <a:r>
              <a:rPr lang="en-US" altLang="zh-CN" sz="1800" b="1" dirty="0" err="1">
                <a:solidFill>
                  <a:srgbClr val="0000FF"/>
                </a:solidFill>
              </a:rPr>
              <a:t>cout</a:t>
            </a:r>
            <a:r>
              <a:rPr lang="en-US" altLang="zh-CN" sz="1800" b="1" dirty="0"/>
              <a:t> &lt;&lt;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     </a:t>
            </a:r>
            <a:r>
              <a:rPr lang="en-US" altLang="zh-CN" sz="1800" b="1" i="1" dirty="0" err="1"/>
              <a:t>s</a:t>
            </a:r>
            <a:r>
              <a:rPr lang="en-US" altLang="zh-CN" sz="1800" b="1" dirty="0" err="1"/>
              <a:t>.Push</a:t>
            </a:r>
            <a:r>
              <a:rPr lang="en-US" altLang="zh-CN" sz="1800" b="1" dirty="0"/>
              <a:t> (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); 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    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=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 - 1;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} 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</a:t>
            </a:r>
            <a:r>
              <a:rPr lang="en-US" altLang="zh-CN" sz="1800" b="1" dirty="0">
                <a:solidFill>
                  <a:srgbClr val="0000FF"/>
                </a:solidFill>
              </a:rPr>
              <a:t>while</a:t>
            </a:r>
            <a:r>
              <a:rPr lang="en-US" altLang="zh-CN" sz="1800" b="1" dirty="0"/>
              <a:t> ( !</a:t>
            </a:r>
            <a:r>
              <a:rPr lang="en-US" altLang="zh-CN" sz="1800" b="1" i="1" dirty="0" err="1"/>
              <a:t>s</a:t>
            </a:r>
            <a:r>
              <a:rPr lang="en-US" altLang="zh-CN" sz="1800" b="1" dirty="0" err="1"/>
              <a:t>.Empty</a:t>
            </a:r>
            <a:r>
              <a:rPr lang="en-US" altLang="zh-CN" sz="1800" b="1" dirty="0"/>
              <a:t>( ) )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           </a:t>
            </a:r>
            <a:r>
              <a:rPr lang="en-US" altLang="zh-CN" sz="1800" b="1" i="1" dirty="0" err="1"/>
              <a:t>s</a:t>
            </a:r>
            <a:r>
              <a:rPr lang="en-US" altLang="zh-CN" sz="1800" b="1" dirty="0" err="1"/>
              <a:t>.Pop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);</a:t>
            </a:r>
            <a:endParaRPr lang="en-US" altLang="zh-CN" sz="1800" b="1" dirty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1800" b="1" dirty="0"/>
              <a:t>                                                                       }</a:t>
            </a:r>
            <a:endParaRPr lang="en-US" altLang="zh-CN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/>
              <a:t> 观察一下流程图及程序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可以</a:t>
            </a:r>
            <a:r>
              <a:rPr lang="zh-CN" altLang="en-US" sz="1800" b="1" dirty="0">
                <a:solidFill>
                  <a:srgbClr val="FF0000"/>
                </a:solidFill>
              </a:rPr>
              <a:t>发现</a:t>
            </a:r>
            <a:r>
              <a:rPr lang="zh-CN" altLang="en-US" sz="1800" b="1" dirty="0"/>
              <a:t>：</a:t>
            </a:r>
            <a:endParaRPr lang="zh-CN" altLang="en-US" sz="1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最后的退栈操作所退出的数据根本没有使用就丢掉了</a:t>
            </a:r>
            <a:r>
              <a:rPr lang="en-US" altLang="zh-CN" sz="1800" b="1" dirty="0">
                <a:solidFill>
                  <a:schemeClr val="tx2"/>
                </a:solidFill>
              </a:rPr>
              <a:t>, 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这说明所保存的这些数据是无用的。由此讨论可得关于</a:t>
            </a:r>
            <a:r>
              <a:rPr lang="zh-CN" altLang="en-US" sz="1800" b="1" dirty="0">
                <a:solidFill>
                  <a:srgbClr val="FF0000"/>
                </a:solidFill>
              </a:rPr>
              <a:t>尾递归</a:t>
            </a:r>
            <a:r>
              <a:rPr lang="zh-CN" altLang="en-US" sz="1800" b="1" dirty="0">
                <a:solidFill>
                  <a:schemeClr val="tx2"/>
                </a:solidFill>
              </a:rPr>
              <a:t>的简化规则。</a:t>
            </a:r>
            <a:endParaRPr lang="zh-CN" altLang="en-US" sz="2000" b="1" dirty="0">
              <a:solidFill>
                <a:schemeClr val="tx2"/>
              </a:solidFill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30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31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33" name="灯片编号占位符 1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720510" y="2616592"/>
            <a:ext cx="2133600" cy="2267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fld id="{C8194BF8-5EA1-4A25-85BE-C07108FF9753}" type="slidenum">
              <a:rPr lang="zh-CN" altLang="en-US" smtClean="0">
                <a:latin typeface="Verdana" panose="020B0604030504040204" pitchFamily="34" charset="0"/>
              </a:rPr>
            </a:fld>
            <a:endParaRPr lang="zh-CN" altLang="en-US">
              <a:latin typeface="Verdana" panose="020B0604030504040204" pitchFamily="34" charset="0"/>
            </a:endParaRPr>
          </a:p>
        </p:txBody>
      </p:sp>
      <p:sp>
        <p:nvSpPr>
          <p:cNvPr id="34" name="椭圆 33"/>
          <p:cNvSpPr>
            <a:spLocks noChangeArrowheads="1"/>
          </p:cNvSpPr>
          <p:nvPr/>
        </p:nvSpPr>
        <p:spPr bwMode="auto">
          <a:xfrm>
            <a:off x="1036849" y="1049656"/>
            <a:ext cx="360363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34174" y="1700808"/>
            <a:ext cx="1024639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Stack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流程图: 决策 35"/>
          <p:cNvSpPr>
            <a:spLocks noChangeArrowheads="1"/>
          </p:cNvSpPr>
          <p:nvPr/>
        </p:nvSpPr>
        <p:spPr bwMode="auto">
          <a:xfrm>
            <a:off x="470649" y="2560956"/>
            <a:ext cx="1512887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流程图: 过程 36"/>
          <p:cNvSpPr>
            <a:spLocks noChangeArrowheads="1"/>
          </p:cNvSpPr>
          <p:nvPr/>
        </p:nvSpPr>
        <p:spPr bwMode="auto">
          <a:xfrm>
            <a:off x="399211" y="3929381"/>
            <a:ext cx="1657350" cy="877832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&lt;&lt;n;</a:t>
            </a:r>
            <a:endParaRPr lang="en-US" altLang="zh-CN" i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.Push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    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流程图: 决策 37"/>
          <p:cNvSpPr>
            <a:spLocks noChangeArrowheads="1"/>
          </p:cNvSpPr>
          <p:nvPr/>
        </p:nvSpPr>
        <p:spPr bwMode="auto">
          <a:xfrm>
            <a:off x="2569452" y="2273618"/>
            <a:ext cx="2663825" cy="720725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.Empty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 )?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流程图: 过程 38"/>
          <p:cNvSpPr>
            <a:spLocks noChangeArrowheads="1"/>
          </p:cNvSpPr>
          <p:nvPr/>
        </p:nvSpPr>
        <p:spPr bwMode="auto">
          <a:xfrm>
            <a:off x="2856790" y="3642043"/>
            <a:ext cx="2089150" cy="72072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.Pop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);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直接连接符 39"/>
          <p:cNvSpPr>
            <a:spLocks noChangeShapeType="1"/>
          </p:cNvSpPr>
          <p:nvPr/>
        </p:nvSpPr>
        <p:spPr bwMode="auto">
          <a:xfrm>
            <a:off x="1219949" y="1336993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直接连接符 40"/>
          <p:cNvSpPr>
            <a:spLocks noChangeShapeType="1"/>
          </p:cNvSpPr>
          <p:nvPr/>
        </p:nvSpPr>
        <p:spPr bwMode="auto">
          <a:xfrm>
            <a:off x="1219949" y="2076768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直接连接符 41"/>
          <p:cNvSpPr>
            <a:spLocks noChangeShapeType="1"/>
          </p:cNvSpPr>
          <p:nvPr/>
        </p:nvSpPr>
        <p:spPr bwMode="auto">
          <a:xfrm>
            <a:off x="1234236" y="3281681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直接连接符 42"/>
          <p:cNvSpPr>
            <a:spLocks noChangeShapeType="1"/>
          </p:cNvSpPr>
          <p:nvPr/>
        </p:nvSpPr>
        <p:spPr bwMode="auto">
          <a:xfrm>
            <a:off x="1983536" y="2921318"/>
            <a:ext cx="287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直接连接符 43"/>
          <p:cNvSpPr>
            <a:spLocks noChangeShapeType="1"/>
          </p:cNvSpPr>
          <p:nvPr/>
        </p:nvSpPr>
        <p:spPr bwMode="auto">
          <a:xfrm flipV="1">
            <a:off x="2270874" y="1768793"/>
            <a:ext cx="0" cy="1152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直接连接符 44"/>
          <p:cNvSpPr>
            <a:spLocks noChangeShapeType="1"/>
          </p:cNvSpPr>
          <p:nvPr/>
        </p:nvSpPr>
        <p:spPr bwMode="auto">
          <a:xfrm>
            <a:off x="2270874" y="1768793"/>
            <a:ext cx="16394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直接连接符 45"/>
          <p:cNvSpPr>
            <a:spLocks noChangeShapeType="1"/>
          </p:cNvSpPr>
          <p:nvPr/>
        </p:nvSpPr>
        <p:spPr bwMode="auto">
          <a:xfrm>
            <a:off x="3910302" y="1768793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直接连接符 46"/>
          <p:cNvSpPr>
            <a:spLocks noChangeShapeType="1"/>
          </p:cNvSpPr>
          <p:nvPr/>
        </p:nvSpPr>
        <p:spPr bwMode="auto">
          <a:xfrm>
            <a:off x="3937877" y="2992756"/>
            <a:ext cx="0" cy="649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1839074" y="2489518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>
            <a:spLocks noChangeArrowheads="1"/>
          </p:cNvSpPr>
          <p:nvPr/>
        </p:nvSpPr>
        <p:spPr bwMode="auto">
          <a:xfrm>
            <a:off x="1262811" y="3426143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>
            <a:spLocks noChangeArrowheads="1"/>
          </p:cNvSpPr>
          <p:nvPr/>
        </p:nvSpPr>
        <p:spPr bwMode="auto">
          <a:xfrm>
            <a:off x="1118349" y="2129156"/>
            <a:ext cx="6477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en-US" altLang="zh-CN" baseline="-25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>
            <a:spLocks noChangeArrowheads="1"/>
          </p:cNvSpPr>
          <p:nvPr/>
        </p:nvSpPr>
        <p:spPr bwMode="auto">
          <a:xfrm>
            <a:off x="3506077" y="3137218"/>
            <a:ext cx="431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>
            <a:spLocks noChangeArrowheads="1"/>
          </p:cNvSpPr>
          <p:nvPr/>
        </p:nvSpPr>
        <p:spPr bwMode="auto">
          <a:xfrm>
            <a:off x="5143223" y="2580006"/>
            <a:ext cx="4333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>
            <a:spLocks noChangeArrowheads="1"/>
          </p:cNvSpPr>
          <p:nvPr/>
        </p:nvSpPr>
        <p:spPr bwMode="auto">
          <a:xfrm>
            <a:off x="5586932" y="2491106"/>
            <a:ext cx="358775" cy="28733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直接连接符 53"/>
          <p:cNvSpPr>
            <a:spLocks noChangeShapeType="1"/>
          </p:cNvSpPr>
          <p:nvPr/>
        </p:nvSpPr>
        <p:spPr bwMode="auto">
          <a:xfrm>
            <a:off x="5229028" y="2633981"/>
            <a:ext cx="358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74484" y="2273618"/>
            <a:ext cx="989129" cy="2745644"/>
            <a:chOff x="274484" y="2273618"/>
            <a:chExt cx="989129" cy="2745644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1263613" y="4807213"/>
              <a:ext cx="0" cy="2120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H="1">
              <a:off x="274484" y="5012501"/>
              <a:ext cx="9883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274484" y="2275428"/>
              <a:ext cx="0" cy="273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274484" y="2273618"/>
              <a:ext cx="951576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488360" y="2019395"/>
            <a:ext cx="1465485" cy="2738884"/>
            <a:chOff x="2488360" y="2019395"/>
            <a:chExt cx="1465485" cy="2738884"/>
          </a:xfrm>
        </p:grpSpPr>
        <p:cxnSp>
          <p:nvCxnSpPr>
            <p:cNvPr id="63" name="直接连接符 62"/>
            <p:cNvCxnSpPr/>
            <p:nvPr/>
          </p:nvCxnSpPr>
          <p:spPr>
            <a:xfrm flipH="1">
              <a:off x="2488360" y="4758278"/>
              <a:ext cx="1465485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2488360" y="2021205"/>
              <a:ext cx="0" cy="27370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2488360" y="2019395"/>
              <a:ext cx="1421941" cy="181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直接连接符 61"/>
          <p:cNvCxnSpPr/>
          <p:nvPr/>
        </p:nvCxnSpPr>
        <p:spPr>
          <a:xfrm flipV="1">
            <a:off x="3953847" y="4362769"/>
            <a:ext cx="0" cy="395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3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/>
      <p:bldP spid="49" grpId="0"/>
      <p:bldP spid="50" grpId="0"/>
      <p:bldP spid="51" grpId="0"/>
      <p:bldP spid="52" grpId="0"/>
      <p:bldP spid="53" grpId="0" animBg="1"/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B050"/>
                </a:solidFill>
                <a:latin typeface="Snap ITC" panose="04040A07060A02020202" pitchFamily="82" charset="0"/>
              </a:rPr>
              <a:t>An Old story </a:t>
            </a:r>
            <a:endParaRPr lang="en-US" altLang="zh-CN" sz="2400" dirty="0">
              <a:solidFill>
                <a:srgbClr val="00B050"/>
              </a:solidFill>
              <a:latin typeface="Snap ITC" panose="04040A07060A02020202" pitchFamily="82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Long </a:t>
            </a:r>
            <a:r>
              <a:rPr lang="en-US" altLang="zh-CN" sz="2800" dirty="0" err="1">
                <a:solidFill>
                  <a:srgbClr val="0000FF"/>
                </a:solidFill>
                <a:latin typeface="Edwardian Script ITC" panose="030303020407070D0804" pitchFamily="66" charset="0"/>
              </a:rPr>
              <a:t>long</a:t>
            </a: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 ago, there was a mountain. </a:t>
            </a:r>
            <a:endParaRPr lang="en-US" altLang="zh-CN" sz="2800" dirty="0">
              <a:solidFill>
                <a:srgbClr val="0000FF"/>
              </a:solidFill>
              <a:latin typeface="Edwardian Script ITC" panose="030303020407070D08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Inside the mountain there was a temple. </a:t>
            </a:r>
            <a:endParaRPr lang="en-US" altLang="zh-CN" sz="2800" dirty="0">
              <a:solidFill>
                <a:srgbClr val="0000FF"/>
              </a:solidFill>
              <a:latin typeface="Edwardian Script ITC" panose="030303020407070D08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Inside the temple, there was an old </a:t>
            </a:r>
            <a:endParaRPr lang="en-US" altLang="zh-CN" sz="2800" dirty="0">
              <a:solidFill>
                <a:srgbClr val="0000FF"/>
              </a:solidFill>
              <a:latin typeface="Edwardian Script ITC" panose="030303020407070D08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       monk and a young monk. </a:t>
            </a:r>
            <a:endParaRPr lang="en-US" altLang="zh-CN" sz="2800" dirty="0">
              <a:solidFill>
                <a:srgbClr val="0000FF"/>
              </a:solidFill>
              <a:latin typeface="Edwardian Script ITC" panose="030303020407070D0804" pitchFamily="66" charset="0"/>
            </a:endParaRPr>
          </a:p>
          <a:p>
            <a:pPr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One day, the old </a:t>
            </a:r>
            <a:r>
              <a:rPr lang="en-US" altLang="zh-CN" sz="2800">
                <a:solidFill>
                  <a:srgbClr val="0000FF"/>
                </a:solidFill>
                <a:latin typeface="Edwardian Script ITC" panose="030303020407070D0804" pitchFamily="66" charset="0"/>
              </a:rPr>
              <a:t>monk told a </a:t>
            </a: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story to </a:t>
            </a:r>
            <a:endParaRPr lang="en-US" altLang="zh-CN" sz="2800" dirty="0">
              <a:solidFill>
                <a:srgbClr val="0000FF"/>
              </a:solidFill>
              <a:latin typeface="Edwardian Script ITC" panose="030303020407070D0804" pitchFamily="66" charset="0"/>
            </a:endParaRPr>
          </a:p>
          <a:p>
            <a:pPr marL="0" indent="0">
              <a:buClr>
                <a:srgbClr val="FF0000"/>
              </a:buClr>
              <a:buNone/>
            </a:pPr>
            <a:r>
              <a:rPr lang="en-US" altLang="zh-CN" sz="2800" dirty="0">
                <a:solidFill>
                  <a:srgbClr val="0000FF"/>
                </a:solidFill>
                <a:latin typeface="Edwardian Script ITC" panose="030303020407070D0804" pitchFamily="66" charset="0"/>
              </a:rPr>
              <a:t>      the young monk</a:t>
            </a:r>
            <a:r>
              <a:rPr lang="en-US" altLang="zh-CN" sz="2800" dirty="0">
                <a:solidFill>
                  <a:srgbClr val="FF0000"/>
                </a:solidFill>
                <a:latin typeface="Edwardian Script ITC" panose="030303020407070D0804" pitchFamily="66" charset="0"/>
              </a:rPr>
              <a:t>……</a:t>
            </a:r>
            <a:endParaRPr lang="zh-CN" altLang="en-US" sz="2800" dirty="0">
              <a:solidFill>
                <a:srgbClr val="FF0000"/>
              </a:solidFill>
              <a:latin typeface="Edwardian Script ITC" panose="030303020407070D0804" pitchFamily="66" charset="0"/>
            </a:endParaRPr>
          </a:p>
        </p:txBody>
      </p:sp>
      <p:pic>
        <p:nvPicPr>
          <p:cNvPr id="7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6044" y="1412776"/>
            <a:ext cx="383853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组合 7"/>
          <p:cNvGrpSpPr/>
          <p:nvPr/>
        </p:nvGrpSpPr>
        <p:grpSpPr>
          <a:xfrm>
            <a:off x="196836" y="95357"/>
            <a:ext cx="4231148" cy="684042"/>
            <a:chOff x="611560" y="1326432"/>
            <a:chExt cx="4231148" cy="684042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34818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</a:rPr>
              <a:t>简化规则</a:t>
            </a:r>
            <a:r>
              <a:rPr lang="en-US" altLang="zh-CN" sz="2000" dirty="0">
                <a:solidFill>
                  <a:srgbClr val="FF0000"/>
                </a:solidFill>
              </a:rPr>
              <a:t>2</a:t>
            </a:r>
            <a:r>
              <a:rPr lang="zh-CN" altLang="en-US" sz="2000" dirty="0"/>
              <a:t>：</a:t>
            </a:r>
            <a:r>
              <a:rPr lang="zh-CN" altLang="en-US" sz="2000" b="1" dirty="0"/>
              <a:t>在模拟尾递归调用时，不必执行入栈操作</a:t>
            </a:r>
            <a:r>
              <a:rPr lang="zh-CN" altLang="en-US" sz="2200" b="1" dirty="0"/>
              <a:t>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下面用简化规则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重新模拟上例程序。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由于仅有这一个尾递归，不必执行入栈操作，因而不需要用到栈。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</a:t>
            </a:r>
            <a:r>
              <a:rPr lang="zh-CN" altLang="en-US" sz="2000" b="1" dirty="0"/>
              <a:t>转换结果如下：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/>
              <a:t>     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PE(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{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 </a:t>
            </a:r>
            <a:r>
              <a:rPr lang="en-US" altLang="zh-CN" sz="2000" b="1" dirty="0"/>
              <a:t>:                             // </a:t>
            </a:r>
            <a:r>
              <a:rPr lang="zh-CN" altLang="en-US" sz="2000" b="1" dirty="0"/>
              <a:t>规则</a:t>
            </a:r>
            <a:r>
              <a:rPr lang="en-US" altLang="zh-CN" sz="2000" b="1" dirty="0"/>
              <a:t>2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&gt; 0 ) {               // </a:t>
            </a:r>
            <a:r>
              <a:rPr lang="zh-CN" altLang="en-US" sz="2000" b="1" dirty="0"/>
              <a:t>规则</a:t>
            </a:r>
            <a:r>
              <a:rPr lang="en-US" altLang="zh-CN" sz="2000" b="1" dirty="0"/>
              <a:t>5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&lt;&lt; n;              // </a:t>
            </a:r>
            <a:r>
              <a:rPr lang="zh-CN" altLang="en-US" sz="2000" b="1" dirty="0"/>
              <a:t>规则</a:t>
            </a:r>
            <a:r>
              <a:rPr lang="en-US" altLang="zh-CN" sz="2000" b="1" dirty="0"/>
              <a:t>5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i="1" dirty="0" err="1"/>
              <a:t>s</a:t>
            </a:r>
            <a:r>
              <a:rPr lang="en-US" altLang="zh-CN" sz="2000" b="1" dirty="0" err="1"/>
              <a:t>.Push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);             // </a:t>
            </a:r>
            <a:r>
              <a:rPr lang="zh-CN" altLang="en-US" sz="2000" b="1" dirty="0"/>
              <a:t>简化规则</a:t>
            </a:r>
            <a:r>
              <a:rPr lang="en-US" altLang="zh-CN" sz="2000" b="1" dirty="0"/>
              <a:t>2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- 1;                // </a:t>
            </a:r>
            <a:r>
              <a:rPr lang="zh-CN" altLang="en-US" sz="2000" b="1" dirty="0"/>
              <a:t>规则</a:t>
            </a:r>
            <a:r>
              <a:rPr lang="en-US" altLang="zh-CN" sz="2000" b="1" dirty="0"/>
              <a:t>3.b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 err="1"/>
              <a:t>goto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L</a:t>
            </a:r>
            <a:r>
              <a:rPr lang="en-US" altLang="zh-CN" sz="2000" b="1" baseline="-25000" dirty="0"/>
              <a:t>0 </a:t>
            </a:r>
            <a:r>
              <a:rPr lang="en-US" altLang="zh-CN" sz="2000" b="1" dirty="0"/>
              <a:t>;                 // </a:t>
            </a:r>
            <a:r>
              <a:rPr lang="zh-CN" altLang="en-US" sz="2000" b="1" dirty="0"/>
              <a:t>规则</a:t>
            </a:r>
            <a:r>
              <a:rPr lang="en-US" altLang="zh-CN" sz="2000" b="1" dirty="0"/>
              <a:t>3.c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}</a:t>
            </a:r>
            <a:endParaRPr lang="zh-CN" altLang="en-US" sz="20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7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内容占位符 3584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流程图：</a:t>
            </a:r>
            <a:r>
              <a:rPr lang="zh-CN" altLang="en-US" sz="2800" b="1" dirty="0"/>
              <a:t>  </a:t>
            </a:r>
            <a:endParaRPr lang="zh-CN" altLang="en-US" sz="28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   由此得程序如下：</a:t>
            </a:r>
            <a:endParaRPr lang="zh-CN" altLang="en-US" sz="20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     </a:t>
            </a: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 PE(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) {  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</a:t>
            </a:r>
            <a:r>
              <a:rPr lang="en-US" altLang="zh-CN" sz="2000" dirty="0">
                <a:solidFill>
                  <a:srgbClr val="0000FF"/>
                </a:solidFill>
              </a:rPr>
              <a:t>while</a:t>
            </a:r>
            <a:r>
              <a:rPr lang="en-US" altLang="zh-CN" sz="2000" dirty="0"/>
              <a:t> ( </a:t>
            </a:r>
            <a:r>
              <a:rPr lang="en-US" altLang="zh-CN" sz="2000" i="1" dirty="0"/>
              <a:t>n</a:t>
            </a:r>
            <a:r>
              <a:rPr lang="en-US" altLang="zh-CN" sz="2000" dirty="0"/>
              <a:t> &gt; 0 ) {               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dirty="0" err="1">
                <a:solidFill>
                  <a:srgbClr val="0000FF"/>
                </a:solidFill>
              </a:rPr>
              <a:t>cout</a:t>
            </a:r>
            <a:r>
              <a:rPr lang="en-US" altLang="zh-CN" sz="2000" dirty="0"/>
              <a:t> &lt;&lt; </a:t>
            </a:r>
            <a:r>
              <a:rPr lang="en-US" altLang="zh-CN" sz="2000" i="1" dirty="0"/>
              <a:t>n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</a:t>
            </a:r>
            <a:r>
              <a:rPr lang="en-US" altLang="zh-CN" sz="2000" i="1" dirty="0"/>
              <a:t>n</a:t>
            </a:r>
            <a:r>
              <a:rPr lang="en-US" altLang="zh-CN" sz="2000" dirty="0"/>
              <a:t> = </a:t>
            </a:r>
            <a:r>
              <a:rPr lang="en-US" altLang="zh-CN" sz="2000" i="1" dirty="0"/>
              <a:t>n</a:t>
            </a:r>
            <a:r>
              <a:rPr lang="en-US" altLang="zh-CN" sz="2000" dirty="0"/>
              <a:t> - 1;           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     } 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    } </a:t>
            </a:r>
            <a:endParaRPr lang="zh-CN" altLang="en-US" sz="2000" dirty="0"/>
          </a:p>
        </p:txBody>
      </p:sp>
      <p:sp>
        <p:nvSpPr>
          <p:cNvPr id="35844" name="椭圆 35843"/>
          <p:cNvSpPr>
            <a:spLocks noChangeArrowheads="1"/>
          </p:cNvSpPr>
          <p:nvPr/>
        </p:nvSpPr>
        <p:spPr bwMode="auto">
          <a:xfrm>
            <a:off x="5917278" y="1773238"/>
            <a:ext cx="358775" cy="2889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5" name="流程图: 决策 35844"/>
          <p:cNvSpPr>
            <a:spLocks noChangeArrowheads="1"/>
          </p:cNvSpPr>
          <p:nvPr/>
        </p:nvSpPr>
        <p:spPr bwMode="auto">
          <a:xfrm>
            <a:off x="4932363" y="2565400"/>
            <a:ext cx="2160587" cy="865188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&gt;0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6" name="矩形 35845"/>
          <p:cNvSpPr>
            <a:spLocks noChangeArrowheads="1"/>
          </p:cNvSpPr>
          <p:nvPr/>
        </p:nvSpPr>
        <p:spPr bwMode="auto">
          <a:xfrm>
            <a:off x="5003800" y="4076699"/>
            <a:ext cx="201612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47" name="直接连接符 35846"/>
          <p:cNvSpPr>
            <a:spLocks noChangeShapeType="1"/>
          </p:cNvSpPr>
          <p:nvPr/>
        </p:nvSpPr>
        <p:spPr bwMode="auto">
          <a:xfrm>
            <a:off x="6084888" y="206057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8" name="直接连接符 35847"/>
          <p:cNvSpPr>
            <a:spLocks noChangeShapeType="1"/>
          </p:cNvSpPr>
          <p:nvPr/>
        </p:nvSpPr>
        <p:spPr bwMode="auto">
          <a:xfrm>
            <a:off x="6011863" y="3429000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9" name="直接连接符 35848"/>
          <p:cNvSpPr>
            <a:spLocks noChangeShapeType="1"/>
          </p:cNvSpPr>
          <p:nvPr/>
        </p:nvSpPr>
        <p:spPr bwMode="auto">
          <a:xfrm>
            <a:off x="6011863" y="50133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0" name="直接连接符 35849"/>
          <p:cNvSpPr>
            <a:spLocks noChangeShapeType="1"/>
          </p:cNvSpPr>
          <p:nvPr/>
        </p:nvSpPr>
        <p:spPr bwMode="auto">
          <a:xfrm flipH="1">
            <a:off x="4356100" y="5445125"/>
            <a:ext cx="165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1" name="直接连接符 35850"/>
          <p:cNvSpPr>
            <a:spLocks noChangeShapeType="1"/>
          </p:cNvSpPr>
          <p:nvPr/>
        </p:nvSpPr>
        <p:spPr bwMode="auto">
          <a:xfrm flipV="1">
            <a:off x="4356100" y="2349500"/>
            <a:ext cx="0" cy="309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2" name="直接连接符 35851"/>
          <p:cNvSpPr>
            <a:spLocks noChangeShapeType="1"/>
          </p:cNvSpPr>
          <p:nvPr/>
        </p:nvSpPr>
        <p:spPr bwMode="auto">
          <a:xfrm>
            <a:off x="4356100" y="23495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3" name="直接连接符 35852"/>
          <p:cNvSpPr>
            <a:spLocks noChangeShapeType="1"/>
          </p:cNvSpPr>
          <p:nvPr/>
        </p:nvSpPr>
        <p:spPr bwMode="auto">
          <a:xfrm>
            <a:off x="7092950" y="299720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4" name="椭圆 35853"/>
          <p:cNvSpPr>
            <a:spLocks noChangeArrowheads="1"/>
          </p:cNvSpPr>
          <p:nvPr/>
        </p:nvSpPr>
        <p:spPr bwMode="auto">
          <a:xfrm>
            <a:off x="8027988" y="2852738"/>
            <a:ext cx="358775" cy="28892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eaLnBrk="0" hangingPunct="0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5" name="矩形 35854"/>
          <p:cNvSpPr>
            <a:spLocks noChangeArrowheads="1"/>
          </p:cNvSpPr>
          <p:nvPr/>
        </p:nvSpPr>
        <p:spPr bwMode="auto">
          <a:xfrm>
            <a:off x="5867400" y="1989138"/>
            <a:ext cx="7921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6" name="矩形 35855"/>
          <p:cNvSpPr>
            <a:spLocks noChangeArrowheads="1"/>
          </p:cNvSpPr>
          <p:nvPr/>
        </p:nvSpPr>
        <p:spPr bwMode="auto">
          <a:xfrm>
            <a:off x="7235825" y="2565400"/>
            <a:ext cx="5048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857" name="矩形 35856"/>
          <p:cNvSpPr>
            <a:spLocks noChangeArrowheads="1"/>
          </p:cNvSpPr>
          <p:nvPr/>
        </p:nvSpPr>
        <p:spPr bwMode="auto">
          <a:xfrm>
            <a:off x="5867400" y="3429000"/>
            <a:ext cx="5762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41437" y="127832"/>
            <a:ext cx="7991003" cy="674160"/>
            <a:chOff x="999690" y="5042189"/>
            <a:chExt cx="8290830" cy="647731"/>
          </a:xfrm>
        </p:grpSpPr>
        <p:sp>
          <p:nvSpPr>
            <p:cNvPr id="21" name="Freeform 5"/>
            <p:cNvSpPr/>
            <p:nvPr/>
          </p:nvSpPr>
          <p:spPr bwMode="auto">
            <a:xfrm>
              <a:off x="999690" y="5042189"/>
              <a:ext cx="813499" cy="64773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964396"/>
            </a:solidFill>
            <a:ln w="9525" cap="flat">
              <a:noFill/>
              <a:prstDash val="solid"/>
              <a:miter lim="800000"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/>
            <a:lstStyle/>
            <a:p>
              <a:endParaRPr lang="zh-CN" altLang="en-US" sz="3600" b="1" dirty="0">
                <a:ea typeface="微软雅黑" panose="020B0503020204020204" pitchFamily="34" charset="-122"/>
              </a:endParaRPr>
            </a:p>
          </p:txBody>
        </p:sp>
        <p:sp>
          <p:nvSpPr>
            <p:cNvPr id="22" name="TextBox 6"/>
            <p:cNvSpPr txBox="1">
              <a:spLocks noChangeArrowheads="1"/>
            </p:cNvSpPr>
            <p:nvPr/>
          </p:nvSpPr>
          <p:spPr bwMode="auto">
            <a:xfrm>
              <a:off x="1759760" y="5063355"/>
              <a:ext cx="7530760" cy="620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7.6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递归程序的模拟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—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转换为非递归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9659" y="5205012"/>
              <a:ext cx="420013" cy="322083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35845" grpId="0" animBg="1"/>
      <p:bldP spid="35846" grpId="0" animBg="1"/>
      <p:bldP spid="35855" grpId="0"/>
      <p:bldP spid="35856" grpId="0"/>
      <p:bldP spid="358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6866"/>
          <p:cNvSpPr>
            <a:spLocks noGrp="1" noChangeArrowheads="1"/>
          </p:cNvSpPr>
          <p:nvPr>
            <p:ph idx="1"/>
          </p:nvPr>
        </p:nvSpPr>
        <p:spPr>
          <a:xfrm>
            <a:off x="543510" y="980728"/>
            <a:ext cx="8229600" cy="467845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/>
              <a:t>7.7.1 </a:t>
            </a:r>
            <a:r>
              <a:rPr lang="zh-CN" altLang="en-US" sz="2400" b="1" dirty="0"/>
              <a:t>递归算法设计要点</a:t>
            </a:r>
            <a:endParaRPr lang="zh-CN" altLang="en-US" sz="2400" b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）分治法与递归</a:t>
            </a:r>
            <a:endParaRPr lang="en-US" altLang="zh-CN" sz="24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200" dirty="0"/>
              <a:t>递归算法设计，与</a:t>
            </a:r>
            <a:r>
              <a:rPr lang="zh-CN" altLang="en-US" sz="2200" b="1" dirty="0">
                <a:solidFill>
                  <a:srgbClr val="FF0000"/>
                </a:solidFill>
              </a:rPr>
              <a:t>分而治之法</a:t>
            </a:r>
            <a:r>
              <a:rPr lang="zh-CN" altLang="en-US" sz="2200" dirty="0"/>
              <a:t>密切相关的算法设计技术：</a:t>
            </a:r>
            <a:endParaRPr lang="en-US" altLang="zh-CN" sz="2200" dirty="0"/>
          </a:p>
          <a:p>
            <a:pPr lvl="1">
              <a:spcBef>
                <a:spcPts val="1200"/>
              </a:spcBef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分治法</a:t>
            </a:r>
            <a:r>
              <a:rPr lang="en-US" altLang="zh-CN" sz="2200" dirty="0"/>
              <a:t>(</a:t>
            </a:r>
            <a:r>
              <a:rPr lang="en-US" altLang="zh-CN" sz="2200" dirty="0">
                <a:solidFill>
                  <a:srgbClr val="0000FF"/>
                </a:solidFill>
              </a:rPr>
              <a:t>Divide-and-conquer</a:t>
            </a:r>
            <a:r>
              <a:rPr lang="en-US" altLang="zh-CN" sz="2200" dirty="0"/>
              <a:t>)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200" dirty="0"/>
              <a:t>许多问题的求解技术可以这样进行：</a:t>
            </a:r>
            <a:endParaRPr lang="zh-CN" altLang="en-US" sz="2200" dirty="0"/>
          </a:p>
          <a:p>
            <a:pPr lvl="2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200" dirty="0"/>
              <a:t>原问题可以分解为若干子问题分别进行求解，</a:t>
            </a:r>
            <a:endParaRPr lang="zh-CN" altLang="en-US" sz="2200" dirty="0"/>
          </a:p>
          <a:p>
            <a:pPr lvl="2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200" dirty="0"/>
              <a:t>适当综合子问题的解，可以得到原问题的解。</a:t>
            </a:r>
            <a:endParaRPr lang="zh-CN" altLang="en-US" sz="2200" dirty="0"/>
          </a:p>
          <a:p>
            <a:pPr lvl="2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200" dirty="0"/>
              <a:t>其中，在许多情况下，各子问题得求解方法与原问题的求解方法类似，因而可以采用</a:t>
            </a:r>
            <a:r>
              <a:rPr lang="zh-CN" altLang="en-US" sz="2200" dirty="0">
                <a:solidFill>
                  <a:srgbClr val="FF0000"/>
                </a:solidFill>
              </a:rPr>
              <a:t>递归</a:t>
            </a:r>
            <a:r>
              <a:rPr lang="zh-CN" altLang="en-US" sz="2200" dirty="0"/>
              <a:t>技术来实现。</a:t>
            </a:r>
            <a:endParaRPr lang="zh-CN" altLang="en-US" sz="22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36866"/>
          <p:cNvSpPr>
            <a:spLocks noGrp="1" noChangeArrowheads="1"/>
          </p:cNvSpPr>
          <p:nvPr>
            <p:ph idx="1"/>
          </p:nvPr>
        </p:nvSpPr>
        <p:spPr>
          <a:xfrm>
            <a:off x="395536" y="1052736"/>
            <a:ext cx="8229600" cy="46784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7.7.1 </a:t>
            </a:r>
            <a:r>
              <a:rPr lang="zh-CN" altLang="en-US" sz="2800" b="1" dirty="0"/>
              <a:t>递归算法设计要点</a:t>
            </a:r>
            <a:endParaRPr lang="zh-CN" altLang="en-US" sz="2800" b="1" dirty="0"/>
          </a:p>
          <a:p>
            <a:pPr lvl="1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000" b="1" dirty="0"/>
              <a:t>分治法在每一层递归上都有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步骤</a:t>
            </a:r>
            <a:r>
              <a:rPr lang="zh-CN" altLang="en-US" sz="2000" b="1" dirty="0"/>
              <a:t>：</a:t>
            </a:r>
            <a:endParaRPr lang="zh-CN" altLang="en-US" sz="2000" b="1" dirty="0"/>
          </a:p>
          <a:p>
            <a:pPr lvl="2">
              <a:spcBef>
                <a:spcPts val="12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分解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Devide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：将原问题分解成一系列子问题；</a:t>
            </a:r>
            <a:endParaRPr lang="zh-CN" altLang="en-US" sz="2000" b="1" dirty="0"/>
          </a:p>
          <a:p>
            <a:pPr lvl="2">
              <a:spcBef>
                <a:spcPts val="12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求解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Conquer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：递归地求解各子问题，若子问题“足够小”  </a:t>
            </a:r>
            <a:endParaRPr lang="en-US" altLang="zh-CN" sz="2000" b="1" dirty="0"/>
          </a:p>
          <a:p>
            <a:pPr marL="914400" lvl="2" indent="0">
              <a:spcBef>
                <a:spcPts val="1200"/>
              </a:spcBef>
              <a:buNone/>
              <a:defRPr/>
            </a:pPr>
            <a:r>
              <a:rPr lang="en-US" altLang="zh-CN" sz="2000" b="1" dirty="0"/>
              <a:t>                                (</a:t>
            </a:r>
            <a:r>
              <a:rPr lang="zh-CN" altLang="en-US" sz="2000" b="1" dirty="0"/>
              <a:t>递归出口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，则直接求解。</a:t>
            </a:r>
            <a:endParaRPr lang="zh-CN" altLang="en-US" sz="2000" b="1" dirty="0"/>
          </a:p>
          <a:p>
            <a:pPr lvl="2">
              <a:spcBef>
                <a:spcPts val="1200"/>
              </a:spcBef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合并</a:t>
            </a:r>
            <a:r>
              <a:rPr lang="en-US" altLang="zh-CN" sz="2000" b="1" dirty="0"/>
              <a:t>(</a:t>
            </a:r>
            <a:r>
              <a:rPr lang="en-US" altLang="zh-CN" sz="2000" b="1" dirty="0">
                <a:solidFill>
                  <a:srgbClr val="0000FF"/>
                </a:solidFill>
              </a:rPr>
              <a:t>Combine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：合并子问题的解，以求解原问题的解。</a:t>
            </a:r>
            <a:endParaRPr lang="zh-CN" altLang="en-US" sz="2000" b="1" dirty="0"/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altLang="zh-CN" sz="2000" b="1" dirty="0"/>
          </a:p>
          <a:p>
            <a:pPr lvl="1">
              <a:lnSpc>
                <a:spcPct val="9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200" b="1" dirty="0"/>
              <a:t>例如，归并排序（</a:t>
            </a:r>
            <a:r>
              <a:rPr lang="en-US" altLang="zh-CN" sz="2200" b="1" dirty="0">
                <a:solidFill>
                  <a:srgbClr val="0000FF"/>
                </a:solidFill>
              </a:rPr>
              <a:t>merge sort</a:t>
            </a:r>
            <a:r>
              <a:rPr lang="zh-CN" altLang="en-US" sz="2200" b="1" dirty="0"/>
              <a:t>）的操作：</a:t>
            </a:r>
            <a:endParaRPr lang="zh-CN" altLang="en-US" sz="2200" b="1" dirty="0"/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分解</a:t>
            </a:r>
            <a:r>
              <a:rPr lang="zh-CN" altLang="en-US" sz="2200" b="1" dirty="0"/>
              <a:t>：分解数组为两个</a:t>
            </a:r>
            <a:r>
              <a:rPr lang="en-US" altLang="zh-CN" sz="2200" b="1" i="1" dirty="0"/>
              <a:t>n</a:t>
            </a:r>
            <a:r>
              <a:rPr lang="en-US" altLang="zh-CN" sz="2200" b="1" dirty="0"/>
              <a:t>/2</a:t>
            </a:r>
            <a:r>
              <a:rPr lang="zh-CN" altLang="en-US" sz="2200" b="1" dirty="0"/>
              <a:t>规模的数组；</a:t>
            </a:r>
            <a:endParaRPr lang="zh-CN" altLang="en-US" sz="2200" b="1" dirty="0"/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求解</a:t>
            </a:r>
            <a:r>
              <a:rPr lang="zh-CN" altLang="en-US" sz="2200" b="1" dirty="0"/>
              <a:t>：对两个子序列分别采用归并排序进行求解；</a:t>
            </a:r>
            <a:endParaRPr lang="zh-CN" altLang="en-US" sz="2200" b="1" dirty="0"/>
          </a:p>
          <a:p>
            <a:pPr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200" b="1" dirty="0">
                <a:solidFill>
                  <a:srgbClr val="FF0000"/>
                </a:solidFill>
              </a:rPr>
              <a:t>合并</a:t>
            </a:r>
            <a:r>
              <a:rPr lang="zh-CN" altLang="en-US" sz="2200" b="1" dirty="0"/>
              <a:t>：合并两个已排序子序列，得到排序结果。</a:t>
            </a:r>
            <a:endParaRPr lang="zh-CN" altLang="en-US" sz="2200" b="1" dirty="0"/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7987" y="1512515"/>
            <a:ext cx="8229600" cy="4678451"/>
          </a:xfrm>
          <a:ln>
            <a:miter/>
          </a:ln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000" noProof="1">
                <a:solidFill>
                  <a:srgbClr val="FF0000"/>
                </a:solidFill>
              </a:rPr>
              <a:t>例: 八皇后问题</a:t>
            </a:r>
            <a:r>
              <a:rPr lang="zh-CN" altLang="en-US" sz="2000" noProof="1"/>
              <a:t>：设计算法在国际象棋棋盘上放置八个皇后, 以使其中任意两个不能互相吃掉对方。</a:t>
            </a:r>
            <a:endParaRPr lang="zh-CN" altLang="en-US" sz="2000" noProof="1"/>
          </a:p>
          <a:p>
            <a:pPr lvl="1" indent="-436245">
              <a:buClr>
                <a:srgbClr val="FF0000"/>
              </a:buClr>
              <a:defRPr/>
            </a:pPr>
            <a:r>
              <a:rPr lang="zh-CN" altLang="en-US" sz="1865" noProof="1"/>
              <a:t>解：由国际象棋的规则可知，在棋盘的每行、每列及每条对角线上只能放置一个棋子方能满足上述条件。</a:t>
            </a:r>
            <a:endParaRPr lang="zh-CN" altLang="en-US" sz="1865" noProof="1"/>
          </a:p>
          <a:p>
            <a:pPr lvl="1" indent="-436245">
              <a:buClr>
                <a:srgbClr val="FF0000"/>
              </a:buClr>
              <a:defRPr/>
            </a:pPr>
            <a:r>
              <a:rPr lang="zh-CN" altLang="en-US" sz="1865" noProof="1"/>
              <a:t>因此，本题可这样进行：依次在每行（列）中试探着找一个合适的位置来放置棋子（此处不妨逐列试探），要求能和已放置的棋子相容，然后再继续往下搜索。</a:t>
            </a:r>
            <a:endParaRPr lang="zh-CN" altLang="en-US" sz="1865" noProof="1"/>
          </a:p>
          <a:p>
            <a:pPr lvl="1" indent="-436245">
              <a:buClr>
                <a:srgbClr val="FF0000"/>
              </a:buClr>
              <a:defRPr/>
            </a:pPr>
            <a:r>
              <a:rPr lang="zh-CN" altLang="en-US" sz="1865" noProof="1"/>
              <a:t>若本列没有合适的位置，则说明其前面的放置方法不合适，因而需要重新放置，即需要将原来所放的棋子去掉，再重新往下试探。</a:t>
            </a:r>
            <a:endParaRPr lang="zh-CN" altLang="en-US" sz="1865" noProof="1"/>
          </a:p>
          <a:p>
            <a:pPr lvl="1" indent="-436245">
              <a:buClr>
                <a:srgbClr val="FF0000"/>
              </a:buClr>
              <a:defRPr/>
            </a:pPr>
            <a:r>
              <a:rPr lang="zh-CN" altLang="en-US" sz="1865" noProof="1"/>
              <a:t>去掉的次序按照最后试探的棋子最先去掉的原则进行（类似于图的深度遍历算法中的回溯）。</a:t>
            </a:r>
            <a:endParaRPr lang="zh-CN" altLang="en-US" sz="1865" noProof="1"/>
          </a:p>
          <a:p>
            <a:pPr lvl="1" indent="-436245">
              <a:buClr>
                <a:srgbClr val="FF0000"/>
              </a:buClr>
              <a:defRPr/>
            </a:pPr>
            <a:r>
              <a:rPr lang="zh-CN" altLang="en-US" sz="1865" noProof="1"/>
              <a:t>重复这一操作过程，直到所放棋子满足条件为止。</a:t>
            </a:r>
            <a:endParaRPr lang="zh-CN" altLang="en-US" sz="1865" noProof="1"/>
          </a:p>
        </p:txBody>
      </p:sp>
      <p:grpSp>
        <p:nvGrpSpPr>
          <p:cNvPr id="5" name="组合 4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4" name="矩形 3"/>
          <p:cNvSpPr/>
          <p:nvPr/>
        </p:nvSpPr>
        <p:spPr>
          <a:xfrm>
            <a:off x="507987" y="1032384"/>
            <a:ext cx="425469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7.7.2 </a:t>
            </a:r>
            <a:r>
              <a:rPr lang="zh-CN" altLang="en-US" sz="2800" b="1" dirty="0"/>
              <a:t>递归算法设计举例</a:t>
            </a:r>
            <a:endParaRPr lang="zh-CN" altLang="en-US" sz="28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5112568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noProof="1"/>
              <a:t>由此可知，本题算法可用递归方式来描述。算法所需的参数如下：</a:t>
            </a:r>
            <a:endParaRPr lang="zh-CN" altLang="en-US" sz="2400" b="1" noProof="1"/>
          </a:p>
          <a:p>
            <a:pPr marL="307975" lvl="1" indent="0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2400" b="1" noProof="1"/>
              <a:t>      (1) 当前正在试探的列号（不妨用</a:t>
            </a:r>
            <a:r>
              <a:rPr lang="en-US" altLang="zh-CN" sz="2400" b="1" i="1" dirty="0"/>
              <a:t>j</a:t>
            </a:r>
            <a:r>
              <a:rPr lang="zh-CN" altLang="en-US" sz="2400" b="1" i="1" noProof="1">
                <a:cs typeface="Times New Roman" panose="02020603050405020304" pitchFamily="18" charset="0"/>
              </a:rPr>
              <a:t> </a:t>
            </a:r>
            <a:r>
              <a:rPr lang="zh-CN" altLang="en-US" sz="2400" b="1" noProof="1"/>
              <a:t>表示）；</a:t>
            </a:r>
            <a:endParaRPr lang="zh-CN" altLang="en-US" sz="2400" b="1" noProof="1"/>
          </a:p>
          <a:p>
            <a:pPr marL="307975" lvl="1" indent="0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2400" b="1" noProof="1"/>
              <a:t>      (2) 已经存放的各棋子；</a:t>
            </a:r>
            <a:endParaRPr lang="zh-CN" altLang="en-US" sz="2400" b="1" noProof="1"/>
          </a:p>
          <a:p>
            <a:pPr marL="307975" lvl="1" indent="0">
              <a:spcBef>
                <a:spcPts val="0"/>
              </a:spcBef>
              <a:buClr>
                <a:srgbClr val="FF0000"/>
              </a:buClr>
              <a:buNone/>
              <a:defRPr/>
            </a:pPr>
            <a:r>
              <a:rPr lang="zh-CN" altLang="en-US" sz="2400" b="1" noProof="1"/>
              <a:t>      (3) 考虑到通用性, 将棋盘的行列数ｎ作为一参数。</a:t>
            </a:r>
            <a:endParaRPr lang="zh-CN" altLang="en-US" sz="2400" b="1" noProof="1"/>
          </a:p>
          <a:p>
            <a:pPr lvl="1" indent="-434975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noProof="1"/>
              <a:t>算法简单描述如下：</a:t>
            </a:r>
            <a:endParaRPr lang="zh-CN" altLang="en-US" sz="2400" b="1" noProof="1"/>
          </a:p>
          <a:p>
            <a:pPr lvl="1" indent="-434975"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2400" b="1" noProof="1"/>
              <a:t>若</a:t>
            </a:r>
            <a:r>
              <a:rPr lang="en-US" altLang="zh-CN" sz="2400" b="1" i="1" dirty="0"/>
              <a:t>j </a:t>
            </a:r>
            <a:r>
              <a:rPr lang="zh-CN" altLang="en-US" sz="2400" b="1" noProof="1"/>
              <a:t>＞８（更一般地为</a:t>
            </a:r>
            <a:r>
              <a:rPr lang="en-US" altLang="zh-CN" sz="2400" b="1" i="1" dirty="0"/>
              <a:t>n </a:t>
            </a:r>
            <a:r>
              <a:rPr lang="zh-CN" altLang="en-US" sz="2400" b="1" noProof="1"/>
              <a:t>），说明已经找到了一种合适的放置方法，则要输出；</a:t>
            </a:r>
            <a:endParaRPr lang="zh-CN" altLang="en-US" sz="2400" b="1" noProof="1"/>
          </a:p>
          <a:p>
            <a:pPr lvl="1" indent="-434975"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2400" b="1" noProof="1"/>
              <a:t>否则，在第ｊ列中进行试探：</a:t>
            </a:r>
            <a:endParaRPr lang="zh-CN" altLang="en-US" sz="2400" b="1" noProof="1"/>
          </a:p>
          <a:p>
            <a:pPr lvl="2" indent="-393700"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b="1" noProof="1"/>
              <a:t>若找到了合适的位置，可继续其后面的试探，否则回溯。</a:t>
            </a:r>
            <a:endParaRPr lang="en-US" altLang="zh-CN" b="1" noProof="1"/>
          </a:p>
          <a:p>
            <a:pPr lvl="2" indent="-393700">
              <a:defRPr/>
            </a:pPr>
            <a:endParaRPr lang="zh-CN" altLang="en-US" sz="1800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229600" cy="5112568"/>
          </a:xfrm>
        </p:spPr>
        <p:txBody>
          <a:bodyPr/>
          <a:lstStyle/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noProof="1"/>
              <a:t>在实现时，需要注意以下问题的解决：</a:t>
            </a:r>
            <a:endParaRPr lang="zh-CN" altLang="en-US" sz="2400" noProof="1"/>
          </a:p>
          <a:p>
            <a:pPr marL="306705" lvl="1" indent="0">
              <a:spcBef>
                <a:spcPts val="1200"/>
              </a:spcBef>
              <a:buClr>
                <a:srgbClr val="FF0000"/>
              </a:buClr>
              <a:buNone/>
              <a:defRPr/>
            </a:pPr>
            <a:r>
              <a:rPr lang="zh-CN" altLang="en-US" sz="2400" noProof="1"/>
              <a:t>      (1) 如何表示棋盘中放置的棋子；</a:t>
            </a:r>
            <a:endParaRPr lang="zh-CN" altLang="en-US" sz="2400" noProof="1"/>
          </a:p>
          <a:p>
            <a:pPr marL="306705" lvl="1" indent="0">
              <a:spcBef>
                <a:spcPts val="1200"/>
              </a:spcBef>
              <a:buClr>
                <a:srgbClr val="FF0000"/>
              </a:buClr>
              <a:buNone/>
              <a:defRPr/>
            </a:pPr>
            <a:r>
              <a:rPr lang="zh-CN" altLang="en-US" sz="2400" noProof="1"/>
              <a:t>      (2) 某位置能放置一个棋子的条件；</a:t>
            </a:r>
            <a:endParaRPr lang="zh-CN" altLang="en-US" sz="2400" noProof="1"/>
          </a:p>
          <a:p>
            <a:pPr marL="306705" lvl="1" indent="0">
              <a:spcBef>
                <a:spcPts val="1200"/>
              </a:spcBef>
              <a:buClr>
                <a:srgbClr val="FF0000"/>
              </a:buClr>
              <a:buNone/>
              <a:defRPr/>
            </a:pPr>
            <a:r>
              <a:rPr lang="zh-CN" altLang="en-US" sz="2400" noProof="1"/>
              <a:t>      (3) 前面的放置不行时，如何重新放置；</a:t>
            </a:r>
            <a:endParaRPr lang="zh-CN" altLang="en-US" sz="2400" noProof="1"/>
          </a:p>
          <a:p>
            <a:pPr lvl="1" indent="-436245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400" noProof="1"/>
              <a:t>对第一个问题，最简单最直接的表示方法是用一个二维数组表示棋盘，这样在棋盘上放置一个棋子时，需在二维数组对应的位置上赋一个合适的值。</a:t>
            </a:r>
            <a:endParaRPr lang="zh-CN" altLang="en-US" sz="2400" noProof="1"/>
          </a:p>
          <a:p>
            <a:pPr lvl="1" indent="-436245">
              <a:spcBef>
                <a:spcPts val="1200"/>
              </a:spcBef>
              <a:buClr>
                <a:srgbClr val="FF0000"/>
              </a:buClr>
              <a:defRPr/>
            </a:pPr>
            <a:r>
              <a:rPr lang="zh-CN" altLang="en-US" sz="2400" noProof="1"/>
              <a:t>这种表示方法虽然直观，但较浪费时间和空间，因而不采用。</a:t>
            </a:r>
            <a:endParaRPr lang="zh-CN" altLang="en-US" sz="2400" noProof="1"/>
          </a:p>
          <a:p>
            <a:pPr lvl="2" indent="-393700">
              <a:spcBef>
                <a:spcPts val="1200"/>
              </a:spcBef>
              <a:defRPr/>
            </a:pPr>
            <a:endParaRPr lang="zh-CN" altLang="en-US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0620" y="1051719"/>
            <a:ext cx="8207375" cy="4681537"/>
          </a:xfrm>
          <a:ln>
            <a:miter/>
          </a:ln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000" noProof="1"/>
              <a:t>另一种方法是利用本题的解的特点：由于每行、列及对角线上只能有一个棋子，因而对每列来说只需记录该列中的棋子所在的行号，因而用一维数组即可。如下面棋盘中的所放棋子及表示如下：</a:t>
            </a:r>
            <a:endParaRPr lang="zh-CN" altLang="en-US" sz="2000" noProof="1"/>
          </a:p>
          <a:p>
            <a:pPr>
              <a:defRPr/>
            </a:pPr>
            <a:endParaRPr lang="zh-CN" altLang="en-US" sz="2000" noProof="1"/>
          </a:p>
          <a:p>
            <a:pPr>
              <a:defRPr/>
            </a:pPr>
            <a:endParaRPr lang="zh-CN" altLang="en-US" sz="2000" noProof="1"/>
          </a:p>
          <a:p>
            <a:pPr>
              <a:defRPr/>
            </a:pPr>
            <a:endParaRPr lang="zh-CN" altLang="en-US" sz="2000" noProof="1"/>
          </a:p>
          <a:p>
            <a:pPr>
              <a:defRPr/>
            </a:pPr>
            <a:endParaRPr lang="zh-CN" altLang="en-US" sz="2000" noProof="1"/>
          </a:p>
          <a:p>
            <a:pPr>
              <a:defRPr/>
            </a:pPr>
            <a:endParaRPr lang="zh-CN" altLang="en-US" sz="2000" noProof="1"/>
          </a:p>
          <a:p>
            <a:pPr>
              <a:defRPr/>
            </a:pPr>
            <a:endParaRPr lang="en-US" altLang="zh-CN" sz="2000" noProof="1"/>
          </a:p>
          <a:p>
            <a:pPr>
              <a:spcBef>
                <a:spcPts val="0"/>
              </a:spcBef>
              <a:defRPr/>
            </a:pPr>
            <a:endParaRPr lang="zh-CN" altLang="en-US" sz="2000" noProof="1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 (1，5，8，6，3，7，2，4)</a:t>
            </a:r>
            <a:endParaRPr lang="en-US" altLang="zh-CN" sz="2000" noProof="1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zh-CN" altLang="en-US" sz="2000" b="1" noProof="1">
                <a:solidFill>
                  <a:srgbClr val="0000FF"/>
                </a:solidFill>
              </a:rPr>
              <a:t>八皇后问题表示示例</a:t>
            </a:r>
            <a:endParaRPr lang="zh-CN" altLang="en-US" sz="2000" b="1" noProof="1">
              <a:solidFill>
                <a:srgbClr val="0000FF"/>
              </a:solidFill>
            </a:endParaRPr>
          </a:p>
          <a:p>
            <a:pPr>
              <a:buClr>
                <a:srgbClr val="FF0000"/>
              </a:buClr>
              <a:defRPr/>
            </a:pPr>
            <a:r>
              <a:rPr lang="zh-CN" altLang="en-US" sz="2000" noProof="1"/>
              <a:t>在这种表示下，某位置（</a:t>
            </a:r>
            <a:r>
              <a:rPr lang="zh-CN" altLang="en-US" sz="2000" i="1" noProof="1"/>
              <a:t>i</a:t>
            </a:r>
            <a:r>
              <a:rPr lang="zh-CN" altLang="en-US" sz="2000" noProof="1"/>
              <a:t>, </a:t>
            </a:r>
            <a:r>
              <a:rPr lang="zh-CN" altLang="en-US" sz="2000" i="1" noProof="1"/>
              <a:t>j</a:t>
            </a:r>
            <a:r>
              <a:rPr lang="zh-CN" altLang="en-US" sz="2000" noProof="1"/>
              <a:t>）是否可以放置棋子的条件取决于其前面各列的棋子的位置。</a:t>
            </a:r>
            <a:endParaRPr lang="zh-CN" altLang="en-US" sz="2000" noProof="1"/>
          </a:p>
        </p:txBody>
      </p:sp>
      <p:graphicFrame>
        <p:nvGraphicFramePr>
          <p:cNvPr id="2" name="表格 -1"/>
          <p:cNvGraphicFramePr/>
          <p:nvPr/>
        </p:nvGraphicFramePr>
        <p:xfrm>
          <a:off x="3348038" y="2452688"/>
          <a:ext cx="2016125" cy="1952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413"/>
                <a:gridCol w="252412"/>
                <a:gridCol w="250825"/>
                <a:gridCol w="252413"/>
                <a:gridCol w="252412"/>
                <a:gridCol w="252730"/>
                <a:gridCol w="252095"/>
                <a:gridCol w="250825"/>
              </a:tblGrid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Q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1600" b="1" u="none" dirty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lang="en-US" altLang="zh-CN"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sz="1600" b="1" u="none" dirty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22859" marT="0" marB="1" anchor="ctr">
                    <a:lnL w="12700" cap="flat">
                      <a:solidFill>
                        <a:schemeClr val="tx1"/>
                      </a:solidFill>
                      <a:prstDash val="soli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3581400" y="3392488"/>
            <a:ext cx="287338" cy="3603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35363" y="4476750"/>
            <a:ext cx="333375" cy="3960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22375" y="3645024"/>
            <a:ext cx="1727200" cy="6480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对应第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列第</a:t>
            </a:r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zh-CN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行一个棋子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连接符 9"/>
          <p:cNvCxnSpPr>
            <a:endCxn id="4" idx="2"/>
          </p:cNvCxnSpPr>
          <p:nvPr/>
        </p:nvCxnSpPr>
        <p:spPr>
          <a:xfrm flipV="1">
            <a:off x="2949575" y="3572669"/>
            <a:ext cx="631825" cy="723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8" idx="1"/>
          </p:cNvCxnSpPr>
          <p:nvPr/>
        </p:nvCxnSpPr>
        <p:spPr>
          <a:xfrm>
            <a:off x="2949575" y="4293096"/>
            <a:ext cx="634610" cy="241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13" name="组合 12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15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8207375" cy="5091478"/>
          </a:xfrm>
          <a:ln>
            <a:miter/>
          </a:ln>
        </p:spPr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1800" b="1" noProof="1"/>
              <a:t>在放置一个棋子后，继续后面的试探；</a:t>
            </a:r>
            <a:endParaRPr lang="zh-CN" altLang="en-US" sz="1800" b="1" noProof="1"/>
          </a:p>
          <a:p>
            <a:pPr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1800" b="1" noProof="1"/>
              <a:t>若不行，则从本列中的下一行继续试探；</a:t>
            </a:r>
            <a:endParaRPr lang="zh-CN" altLang="en-US" sz="1800" b="1" noProof="1"/>
          </a:p>
          <a:p>
            <a:pPr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1800" b="1" noProof="1"/>
              <a:t>若整个一列均不行，则要回溯到前面一列重新试探。</a:t>
            </a:r>
            <a:endParaRPr lang="zh-CN" altLang="en-US" sz="1800" b="1" noProof="1"/>
          </a:p>
          <a:p>
            <a:pPr>
              <a:spcBef>
                <a:spcPts val="0"/>
              </a:spcBef>
              <a:buClr>
                <a:srgbClr val="FF0000"/>
              </a:buClr>
              <a:defRPr/>
            </a:pPr>
            <a:r>
              <a:rPr lang="zh-CN" altLang="en-US" sz="1800" noProof="1"/>
              <a:t>算法如下：</a:t>
            </a:r>
            <a:endParaRPr lang="zh-CN" altLang="en-US" sz="18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noProof="1"/>
              <a:t> </a:t>
            </a:r>
            <a:r>
              <a:rPr lang="zh-CN" altLang="en-US" sz="1600" noProof="1"/>
              <a:t>     </a:t>
            </a:r>
            <a:r>
              <a:rPr lang="zh-CN" altLang="en-US" sz="1600" noProof="1">
                <a:solidFill>
                  <a:srgbClr val="0000FF"/>
                </a:solidFill>
              </a:rPr>
              <a:t>Bool</a:t>
            </a:r>
            <a:r>
              <a:rPr lang="zh-CN" altLang="en-US" sz="1600" noProof="1"/>
              <a:t>  Ok(int a[]</a:t>
            </a:r>
            <a:r>
              <a:rPr lang="en-US" altLang="zh-CN" sz="1600" noProof="1"/>
              <a:t>,</a:t>
            </a:r>
            <a:r>
              <a:rPr lang="zh-CN" altLang="en-US" sz="1600" noProof="1"/>
              <a:t> int i, int j)</a:t>
            </a:r>
            <a:r>
              <a:rPr lang="en-US" altLang="zh-CN" sz="1600" noProof="1"/>
              <a:t>{</a:t>
            </a:r>
            <a:r>
              <a:rPr lang="zh-CN" altLang="en-US" sz="1600" noProof="1"/>
              <a:t>          // 检查在(i, j)上是否可以放置棋子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</a:t>
            </a:r>
            <a:r>
              <a:rPr lang="en-US" altLang="zh-CN" sz="1600" noProof="1">
                <a:solidFill>
                  <a:srgbClr val="0000FF"/>
                </a:solidFill>
              </a:rPr>
              <a:t>     </a:t>
            </a:r>
            <a:r>
              <a:rPr lang="zh-CN" altLang="en-US" sz="1600" noProof="1">
                <a:solidFill>
                  <a:srgbClr val="0000FF"/>
                </a:solidFill>
              </a:rPr>
              <a:t>int</a:t>
            </a:r>
            <a:r>
              <a:rPr lang="zh-CN" altLang="en-US" sz="1600" noProof="1"/>
              <a:t> 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,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;  </a:t>
            </a:r>
            <a:r>
              <a:rPr lang="zh-CN" altLang="en-US" sz="1600" noProof="1">
                <a:solidFill>
                  <a:srgbClr val="0000FF"/>
                </a:solidFill>
              </a:rPr>
              <a:t>Bool</a:t>
            </a:r>
            <a:r>
              <a:rPr lang="zh-CN" altLang="en-US" sz="1600" noProof="1"/>
              <a:t> Ok1;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=j;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=i; Ok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=true;              // 检查在第i行上是否可以放置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</a:t>
            </a:r>
            <a:r>
              <a:rPr lang="zh-CN" altLang="en-US" sz="1600" noProof="1">
                <a:solidFill>
                  <a:srgbClr val="0000FF"/>
                </a:solidFill>
              </a:rPr>
              <a:t>while</a:t>
            </a:r>
            <a:r>
              <a:rPr lang="zh-CN" altLang="en-US" sz="1600" noProof="1"/>
              <a:t> (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&gt;1 &amp;&amp; Ok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) </a:t>
            </a:r>
            <a:r>
              <a:rPr lang="en-US" altLang="zh-CN" sz="1600" noProof="1"/>
              <a:t>{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         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--; Ok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=a[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]!=i; </a:t>
            </a:r>
            <a:endParaRPr lang="en-US" altLang="zh-CN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noProof="1"/>
              <a:t>             </a:t>
            </a:r>
            <a:r>
              <a:rPr lang="zh-CN" altLang="en-US" sz="1600" noProof="1"/>
              <a:t>} 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j1=j; i1=i;                              //  检查在对角线上是否可以放置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</a:t>
            </a:r>
            <a:r>
              <a:rPr lang="zh-CN" altLang="en-US" sz="1600" noProof="1">
                <a:solidFill>
                  <a:srgbClr val="0000FF"/>
                </a:solidFill>
              </a:rPr>
              <a:t>while</a:t>
            </a:r>
            <a:r>
              <a:rPr lang="zh-CN" altLang="en-US" sz="1600" noProof="1"/>
              <a:t> (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&gt;1 &amp;&amp;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&gt;1 &amp;&amp; Ok1)</a:t>
            </a:r>
            <a:r>
              <a:rPr lang="en-US" altLang="zh-CN" sz="1600" noProof="1"/>
              <a:t>{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           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--;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--; Ok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=a[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]!=i1; </a:t>
            </a:r>
            <a:endParaRPr lang="en-US" altLang="zh-CN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noProof="1"/>
              <a:t>             </a:t>
            </a:r>
            <a:r>
              <a:rPr lang="zh-CN" altLang="en-US" sz="1600" noProof="1"/>
              <a:t>}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j1=j;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=i;                      // 检查在另一对角线上是否可以放置          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</a:t>
            </a:r>
            <a:r>
              <a:rPr lang="zh-CN" altLang="en-US" sz="1600" noProof="1">
                <a:solidFill>
                  <a:srgbClr val="0000FF"/>
                </a:solidFill>
              </a:rPr>
              <a:t>while</a:t>
            </a:r>
            <a:r>
              <a:rPr lang="zh-CN" altLang="en-US" sz="1600" noProof="1"/>
              <a:t> (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&gt;1 &amp;&amp;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&lt;</a:t>
            </a:r>
            <a:r>
              <a:rPr lang="zh-CN" altLang="en-US" sz="1600" i="1" noProof="1"/>
              <a:t>n</a:t>
            </a:r>
            <a:r>
              <a:rPr lang="zh-CN" altLang="en-US" sz="1600" noProof="1"/>
              <a:t> &amp;&amp; Ok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)</a:t>
            </a:r>
            <a:r>
              <a:rPr lang="en-US" altLang="zh-CN" sz="1600" noProof="1"/>
              <a:t>{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         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--; </a:t>
            </a:r>
            <a:r>
              <a:rPr lang="zh-CN" altLang="en-US" sz="1600" i="1" noProof="1"/>
              <a:t>i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++; Ok</a:t>
            </a:r>
            <a:r>
              <a:rPr lang="zh-CN" altLang="en-US" sz="1600" baseline="-25000" noProof="1"/>
              <a:t>1 </a:t>
            </a:r>
            <a:r>
              <a:rPr lang="zh-CN" altLang="en-US" sz="1600" noProof="1"/>
              <a:t>=a[</a:t>
            </a:r>
            <a:r>
              <a:rPr lang="zh-CN" altLang="en-US" sz="1600" i="1" noProof="1"/>
              <a:t>j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]!=</a:t>
            </a:r>
            <a:r>
              <a:rPr lang="zh-CN" altLang="en-US" sz="1600" i="1" noProof="1"/>
              <a:t> i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; </a:t>
            </a:r>
            <a:endParaRPr lang="en-US" altLang="zh-CN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600" noProof="1"/>
              <a:t>            </a:t>
            </a:r>
            <a:r>
              <a:rPr lang="zh-CN" altLang="en-US" sz="1600" noProof="1"/>
              <a:t>} </a:t>
            </a:r>
            <a:endParaRPr lang="zh-CN" altLang="en-US" sz="1600" noProof="1"/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return Ok</a:t>
            </a:r>
            <a:r>
              <a:rPr lang="zh-CN" altLang="en-US" sz="1600" baseline="-25000" noProof="1"/>
              <a:t>1</a:t>
            </a:r>
            <a:r>
              <a:rPr lang="zh-CN" altLang="en-US" sz="1600" noProof="1"/>
              <a:t>;</a:t>
            </a:r>
            <a:endParaRPr lang="zh-CN" altLang="en-US" sz="1600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} </a:t>
            </a:r>
            <a:endParaRPr lang="zh-CN" altLang="en-US" sz="1600" noProof="1"/>
          </a:p>
        </p:txBody>
      </p:sp>
      <p:grpSp>
        <p:nvGrpSpPr>
          <p:cNvPr id="5" name="组合 4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124745"/>
            <a:ext cx="8229600" cy="4968552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void</a:t>
            </a:r>
            <a:r>
              <a:rPr lang="zh-CN" altLang="en-US" sz="1800" dirty="0"/>
              <a:t> </a:t>
            </a:r>
            <a:r>
              <a:rPr lang="en-US" altLang="zh-CN" sz="1800" dirty="0"/>
              <a:t>Q</a:t>
            </a:r>
            <a:r>
              <a:rPr lang="zh-CN" altLang="en-US" sz="1800" dirty="0"/>
              <a:t>ueen(</a:t>
            </a:r>
            <a:r>
              <a:rPr lang="zh-CN" altLang="en-US" sz="1800" dirty="0">
                <a:solidFill>
                  <a:srgbClr val="0000FF"/>
                </a:solidFill>
              </a:rPr>
              <a:t>int</a:t>
            </a:r>
            <a:r>
              <a:rPr lang="zh-CN" altLang="en-US" sz="1800" dirty="0"/>
              <a:t> a[]</a:t>
            </a:r>
            <a:r>
              <a:rPr lang="en-US" altLang="zh-CN" sz="1800" dirty="0"/>
              <a:t>,</a:t>
            </a:r>
            <a:r>
              <a:rPr lang="zh-CN" altLang="en-US" sz="1800" dirty="0"/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int</a:t>
            </a:r>
            <a:r>
              <a:rPr lang="zh-CN" altLang="en-US" sz="1800" dirty="0"/>
              <a:t> </a:t>
            </a:r>
            <a:r>
              <a:rPr lang="zh-CN" altLang="en-US" sz="1800" i="1" dirty="0"/>
              <a:t>j</a:t>
            </a:r>
            <a:r>
              <a:rPr lang="zh-CN" altLang="en-US" sz="1800" dirty="0"/>
              <a:t>, </a:t>
            </a:r>
            <a:r>
              <a:rPr lang="zh-CN" altLang="en-US" sz="1800" dirty="0">
                <a:solidFill>
                  <a:srgbClr val="0000FF"/>
                </a:solidFill>
              </a:rPr>
              <a:t>int</a:t>
            </a:r>
            <a:r>
              <a:rPr lang="zh-CN" altLang="en-US" sz="1800" dirty="0"/>
              <a:t> </a:t>
            </a:r>
            <a:r>
              <a:rPr lang="zh-CN" altLang="en-US" sz="1800" i="1" dirty="0"/>
              <a:t>n</a:t>
            </a:r>
            <a:r>
              <a:rPr lang="zh-CN" altLang="en-US" sz="1800" dirty="0"/>
              <a:t>)</a:t>
            </a:r>
            <a:r>
              <a:rPr lang="en-US" altLang="zh-CN" sz="1800" dirty="0"/>
              <a:t>{            </a:t>
            </a:r>
            <a:r>
              <a:rPr lang="zh-CN" altLang="en-US" sz="1800" dirty="0"/>
              <a:t>// 从第</a:t>
            </a:r>
            <a:r>
              <a:rPr lang="zh-CN" altLang="en-US" sz="1800" i="1" dirty="0"/>
              <a:t>j</a:t>
            </a:r>
            <a:r>
              <a:rPr lang="zh-CN" altLang="en-US" sz="1800" dirty="0"/>
              <a:t>列开始逐个试探 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0000FF"/>
                </a:solidFill>
              </a:rPr>
              <a:t>int</a:t>
            </a:r>
            <a:r>
              <a:rPr lang="zh-CN" altLang="en-US" sz="1800" dirty="0"/>
              <a:t> </a:t>
            </a:r>
            <a:r>
              <a:rPr lang="zh-CN" altLang="en-US" sz="1800" i="1" dirty="0"/>
              <a:t>i</a:t>
            </a:r>
            <a:r>
              <a:rPr lang="zh-CN" altLang="en-US" sz="1800" dirty="0"/>
              <a:t>;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0000FF"/>
                </a:solidFill>
              </a:rPr>
              <a:t>if</a:t>
            </a:r>
            <a:r>
              <a:rPr lang="zh-CN" altLang="en-US" sz="1800" dirty="0"/>
              <a:t> (</a:t>
            </a:r>
            <a:r>
              <a:rPr lang="zh-CN" altLang="en-US" sz="1800" i="1" dirty="0"/>
              <a:t>j</a:t>
            </a:r>
            <a:r>
              <a:rPr lang="zh-CN" altLang="en-US" sz="1800" dirty="0"/>
              <a:t>&gt;</a:t>
            </a:r>
            <a:r>
              <a:rPr lang="zh-CN" altLang="en-US" sz="1800" i="1" dirty="0"/>
              <a:t>n</a:t>
            </a:r>
            <a:r>
              <a:rPr lang="zh-CN" altLang="en-US" sz="1800" dirty="0"/>
              <a:t>) </a:t>
            </a:r>
            <a:r>
              <a:rPr lang="en-US" altLang="zh-CN" sz="1800" dirty="0"/>
              <a:t>P</a:t>
            </a:r>
            <a:r>
              <a:rPr lang="zh-CN" altLang="en-US" sz="1800" dirty="0"/>
              <a:t>rint(a);                            //  输出结果  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</a:t>
            </a:r>
            <a:r>
              <a:rPr lang="zh-CN" altLang="en-US" sz="1800" dirty="0">
                <a:solidFill>
                  <a:srgbClr val="0000FF"/>
                </a:solidFill>
              </a:rPr>
              <a:t>else  for </a:t>
            </a:r>
            <a:r>
              <a:rPr lang="zh-CN" altLang="en-US" sz="1800" dirty="0"/>
              <a:t>(</a:t>
            </a:r>
            <a:r>
              <a:rPr lang="zh-CN" altLang="en-US" sz="1800" i="1" dirty="0"/>
              <a:t>i</a:t>
            </a:r>
            <a:r>
              <a:rPr lang="zh-CN" altLang="en-US" sz="1800" dirty="0"/>
              <a:t>=1; </a:t>
            </a:r>
            <a:r>
              <a:rPr lang="zh-CN" altLang="en-US" sz="1800" i="1" dirty="0"/>
              <a:t>i</a:t>
            </a:r>
            <a:r>
              <a:rPr lang="zh-CN" altLang="en-US" sz="1800" dirty="0" smtClean="0"/>
              <a:t>&lt;</a:t>
            </a:r>
            <a:r>
              <a:rPr lang="en-US" altLang="zh-CN" sz="1800" dirty="0" smtClean="0"/>
              <a:t>=</a:t>
            </a:r>
            <a:r>
              <a:rPr lang="zh-CN" altLang="en-US" sz="1800" i="1" dirty="0" smtClean="0"/>
              <a:t>n</a:t>
            </a:r>
            <a:r>
              <a:rPr lang="zh-CN" altLang="en-US" sz="1800" dirty="0"/>
              <a:t>; </a:t>
            </a:r>
            <a:r>
              <a:rPr lang="zh-CN" altLang="en-US" sz="1800" i="1" dirty="0"/>
              <a:t>i</a:t>
            </a:r>
            <a:r>
              <a:rPr lang="zh-CN" altLang="en-US" sz="1800" dirty="0"/>
              <a:t>++)</a:t>
            </a:r>
            <a:r>
              <a:rPr lang="en-US" altLang="zh-CN" sz="1800" dirty="0"/>
              <a:t>{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</a:t>
            </a:r>
            <a:r>
              <a:rPr lang="zh-CN" altLang="en-US" sz="1800" dirty="0">
                <a:solidFill>
                  <a:srgbClr val="0000FF"/>
                </a:solidFill>
              </a:rPr>
              <a:t>if</a:t>
            </a:r>
            <a:r>
              <a:rPr lang="zh-CN" altLang="en-US" sz="1800" dirty="0"/>
              <a:t> (Ok(a, </a:t>
            </a:r>
            <a:r>
              <a:rPr lang="zh-CN" altLang="en-US" sz="1800" i="1" dirty="0"/>
              <a:t>i</a:t>
            </a:r>
            <a:r>
              <a:rPr lang="zh-CN" altLang="en-US" sz="1800" dirty="0"/>
              <a:t>, </a:t>
            </a:r>
            <a:r>
              <a:rPr lang="zh-CN" altLang="en-US" sz="1800" i="1" dirty="0"/>
              <a:t>j</a:t>
            </a:r>
            <a:r>
              <a:rPr lang="zh-CN" altLang="en-US" sz="1800" dirty="0"/>
              <a:t>)) </a:t>
            </a:r>
            <a:r>
              <a:rPr lang="en-US" altLang="zh-CN" sz="1800" dirty="0"/>
              <a:t>{</a:t>
            </a:r>
            <a:r>
              <a:rPr lang="zh-CN" altLang="en-US" sz="1800" dirty="0"/>
              <a:t>               //  检查在(</a:t>
            </a:r>
            <a:r>
              <a:rPr lang="zh-CN" altLang="en-US" sz="1800" i="1" dirty="0"/>
              <a:t>i</a:t>
            </a:r>
            <a:r>
              <a:rPr lang="zh-CN" altLang="en-US" sz="1800" dirty="0"/>
              <a:t>, </a:t>
            </a:r>
            <a:r>
              <a:rPr lang="zh-CN" altLang="en-US" sz="1800" i="1" dirty="0"/>
              <a:t>j</a:t>
            </a:r>
            <a:r>
              <a:rPr lang="zh-CN" altLang="en-US" sz="1800" dirty="0"/>
              <a:t>)上是否可以放置  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     a[</a:t>
            </a:r>
            <a:r>
              <a:rPr lang="zh-CN" altLang="en-US" sz="1800" i="1" dirty="0"/>
              <a:t>j</a:t>
            </a:r>
            <a:r>
              <a:rPr lang="zh-CN" altLang="en-US" sz="1800" dirty="0"/>
              <a:t>]=</a:t>
            </a:r>
            <a:r>
              <a:rPr lang="zh-CN" altLang="en-US" sz="1800" i="1" dirty="0"/>
              <a:t>i</a:t>
            </a:r>
            <a:r>
              <a:rPr lang="zh-CN" altLang="en-US" sz="1800" dirty="0"/>
              <a:t>;                        //  在(</a:t>
            </a:r>
            <a:r>
              <a:rPr lang="zh-CN" altLang="en-US" sz="1800" i="1" dirty="0"/>
              <a:t>i</a:t>
            </a:r>
            <a:r>
              <a:rPr lang="zh-CN" altLang="en-US" sz="1800" dirty="0"/>
              <a:t>, </a:t>
            </a:r>
            <a:r>
              <a:rPr lang="zh-CN" altLang="en-US" sz="1800" i="1" dirty="0"/>
              <a:t>j</a:t>
            </a:r>
            <a:r>
              <a:rPr lang="zh-CN" altLang="en-US" sz="1800" dirty="0"/>
              <a:t>)上放置一个棋子  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      </a:t>
            </a:r>
            <a:r>
              <a:rPr lang="en-US" altLang="zh-CN" sz="1800" dirty="0"/>
              <a:t>Q</a:t>
            </a:r>
            <a:r>
              <a:rPr lang="zh-CN" altLang="en-US" sz="1800" dirty="0"/>
              <a:t>ueen(a, </a:t>
            </a:r>
            <a:r>
              <a:rPr lang="zh-CN" altLang="en-US" sz="1800" i="1" dirty="0"/>
              <a:t>j</a:t>
            </a:r>
            <a:r>
              <a:rPr lang="zh-CN" altLang="en-US" sz="1800" dirty="0"/>
              <a:t>+1, </a:t>
            </a:r>
            <a:r>
              <a:rPr lang="zh-CN" altLang="en-US" sz="1800" i="1" dirty="0"/>
              <a:t>n</a:t>
            </a:r>
            <a:r>
              <a:rPr lang="zh-CN" altLang="en-US" sz="1800" dirty="0"/>
              <a:t>);       //  继续往后试探   </a:t>
            </a:r>
            <a:endParaRPr lang="zh-CN" altLang="en-US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 } </a:t>
            </a:r>
            <a:endParaRPr lang="en-US" altLang="zh-CN" sz="18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}</a:t>
            </a:r>
            <a:endParaRPr lang="zh-CN" altLang="en-US" sz="1800" i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1800" dirty="0"/>
              <a:t>  }  </a:t>
            </a:r>
            <a:endParaRPr lang="zh-CN" altLang="en-US" sz="1800" dirty="0"/>
          </a:p>
        </p:txBody>
      </p:sp>
      <p:grpSp>
        <p:nvGrpSpPr>
          <p:cNvPr id="5" name="组合 4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6" name="组合 5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8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 txBox="1">
            <a:spLocks noChangeAspect="1" noChangeArrowheads="1"/>
          </p:cNvSpPr>
          <p:nvPr/>
        </p:nvSpPr>
        <p:spPr bwMode="auto">
          <a:xfrm>
            <a:off x="457200" y="980729"/>
            <a:ext cx="8229600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走楼梯问题</a:t>
            </a:r>
            <a:endParaRPr lang="en-US" altLang="zh-CN" b="1" dirty="0"/>
          </a:p>
          <a:p>
            <a:pPr marL="0" lvl="1" indent="0" eaLnBrk="1" hangingPunct="1">
              <a:buClr>
                <a:srgbClr val="FF0000"/>
              </a:buClr>
              <a:buNone/>
            </a:pPr>
            <a:r>
              <a:rPr lang="zh-CN" altLang="en-US" sz="2400" b="1" noProof="1"/>
              <a:t>                  已知一楼梯共有</a:t>
            </a:r>
            <a:r>
              <a:rPr lang="en-US" altLang="zh-CN" sz="2400" b="1" i="1" noProof="1"/>
              <a:t>n</a:t>
            </a:r>
            <a:r>
              <a:rPr lang="zh-CN" altLang="en-US" sz="2400" b="1" noProof="1"/>
              <a:t>级台阶，某人走上该楼梯时，</a:t>
            </a:r>
            <a:r>
              <a:rPr lang="zh-CN" altLang="en-US" sz="2400" b="1" noProof="1">
                <a:solidFill>
                  <a:srgbClr val="0000FF"/>
                </a:solidFill>
              </a:rPr>
              <a:t>一   </a:t>
            </a:r>
            <a:endParaRPr lang="en-US" altLang="zh-CN" sz="2400" b="1" noProof="1">
              <a:solidFill>
                <a:srgbClr val="0000FF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0000FF"/>
                </a:solidFill>
              </a:rPr>
              <a:t>                  </a:t>
            </a:r>
            <a:r>
              <a:rPr lang="zh-CN" altLang="en-US" sz="2400" b="1" noProof="1">
                <a:solidFill>
                  <a:srgbClr val="0000FF"/>
                </a:solidFill>
              </a:rPr>
              <a:t>步可能跨一级台阶，也可能跨</a:t>
            </a:r>
            <a:r>
              <a:rPr lang="zh-CN" altLang="en-US" sz="2400" b="1" noProof="1"/>
              <a:t>两级台阶。问：</a:t>
            </a:r>
            <a:r>
              <a:rPr lang="zh-CN" altLang="en-US" sz="2400" b="1" noProof="1">
                <a:solidFill>
                  <a:srgbClr val="FF0000"/>
                </a:solidFill>
              </a:rPr>
              <a:t>共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                 </a:t>
            </a:r>
            <a:r>
              <a:rPr lang="zh-CN" altLang="en-US" sz="2400" b="1" noProof="1">
                <a:solidFill>
                  <a:srgbClr val="FF0000"/>
                </a:solidFill>
              </a:rPr>
              <a:t>有多少种</a:t>
            </a:r>
            <a:r>
              <a:rPr lang="zh-CN" altLang="en-US" sz="2400" b="1" noProof="1"/>
              <a:t>可能的行走序列？</a:t>
            </a:r>
            <a:endParaRPr lang="en-US" altLang="zh-CN" sz="2400" b="1" noProof="1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endParaRPr lang="en-US" altLang="zh-CN" sz="2400" b="1" noProof="1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</a:rPr>
              <a:t>n</a:t>
            </a:r>
            <a:r>
              <a:rPr lang="en-US" altLang="zh-CN" sz="2400" b="1" noProof="1">
                <a:solidFill>
                  <a:srgbClr val="FF0000"/>
                </a:solidFill>
              </a:rPr>
              <a:t> = 1,  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级台阶，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种解；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</a:t>
            </a:r>
            <a:r>
              <a:rPr lang="en-US" altLang="zh-CN" sz="2400" b="1" i="1" noProof="1">
                <a:solidFill>
                  <a:srgbClr val="FF0000"/>
                </a:solidFill>
              </a:rPr>
              <a:t>n</a:t>
            </a:r>
            <a:r>
              <a:rPr lang="en-US" altLang="zh-CN" sz="2400" b="1" noProof="1">
                <a:solidFill>
                  <a:srgbClr val="FF0000"/>
                </a:solidFill>
              </a:rPr>
              <a:t> = 2,  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级台阶或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</a:rPr>
              <a:t>级台阶，</a:t>
            </a:r>
            <a:r>
              <a:rPr lang="en-US" altLang="zh-CN" sz="2400" b="1" noProof="1">
                <a:solidFill>
                  <a:srgbClr val="FF0000"/>
                </a:solidFill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</a:rPr>
              <a:t>种解；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400" b="1" i="1" noProof="1">
                <a:solidFill>
                  <a:srgbClr val="FF0000"/>
                </a:solidFill>
              </a:rPr>
              <a:t> n</a:t>
            </a:r>
            <a:r>
              <a:rPr lang="en-US" altLang="zh-CN" sz="2400" b="1" noProof="1">
                <a:solidFill>
                  <a:srgbClr val="FF0000"/>
                </a:solidFill>
              </a:rPr>
              <a:t> = 3,  </a:t>
            </a:r>
            <a:r>
              <a:rPr lang="zh-CN" altLang="en-US" sz="2400" b="1" noProof="1">
                <a:solidFill>
                  <a:srgbClr val="FF0000"/>
                </a:solidFill>
              </a:rPr>
              <a:t>每步跨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级台阶，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级台阶</a:t>
            </a:r>
            <a:r>
              <a:rPr lang="en-US" altLang="zh-CN" sz="2400" b="1" noProof="1">
                <a:solidFill>
                  <a:srgbClr val="FF0000"/>
                </a:solidFill>
              </a:rPr>
              <a:t>+ 1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</a:rPr>
              <a:t>级台阶，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步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             </a:t>
            </a:r>
            <a:r>
              <a:rPr lang="zh-CN" altLang="en-US" sz="2400" b="1" noProof="1">
                <a:solidFill>
                  <a:srgbClr val="FF0000"/>
                </a:solidFill>
              </a:rPr>
              <a:t>跨</a:t>
            </a:r>
            <a:r>
              <a:rPr lang="en-US" altLang="zh-CN" sz="2400" b="1" noProof="1">
                <a:solidFill>
                  <a:srgbClr val="FF0000"/>
                </a:solidFill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</a:rPr>
              <a:t>级台阶</a:t>
            </a:r>
            <a:r>
              <a:rPr lang="en-US" altLang="zh-CN" sz="2400" b="1" noProof="1">
                <a:solidFill>
                  <a:srgbClr val="FF0000"/>
                </a:solidFill>
              </a:rPr>
              <a:t>+ 1</a:t>
            </a:r>
            <a:r>
              <a:rPr lang="zh-CN" altLang="en-US" sz="2400" b="1" noProof="1">
                <a:solidFill>
                  <a:srgbClr val="FF0000"/>
                </a:solidFill>
              </a:rPr>
              <a:t>步跨</a:t>
            </a:r>
            <a:r>
              <a:rPr lang="en-US" altLang="zh-CN" sz="2400" b="1" noProof="1">
                <a:solidFill>
                  <a:srgbClr val="FF0000"/>
                </a:solidFill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</a:rPr>
              <a:t>级台阶，</a:t>
            </a:r>
            <a:r>
              <a:rPr lang="en-US" altLang="zh-CN" sz="2400" b="1" noProof="1">
                <a:solidFill>
                  <a:srgbClr val="FF0000"/>
                </a:solidFill>
              </a:rPr>
              <a:t>3</a:t>
            </a:r>
            <a:r>
              <a:rPr lang="zh-CN" altLang="en-US" sz="2400" b="1" noProof="1">
                <a:solidFill>
                  <a:srgbClr val="FF0000"/>
                </a:solidFill>
              </a:rPr>
              <a:t>种解；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altLang="zh-CN" sz="2400" b="1" noProof="1">
                <a:solidFill>
                  <a:srgbClr val="FF0000"/>
                </a:solidFill>
              </a:rPr>
              <a:t>……</a:t>
            </a:r>
            <a:endParaRPr lang="en-US" altLang="zh-CN" sz="2400" b="1" noProof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CN" sz="2400" b="1" noProof="1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endParaRPr lang="en-US" altLang="zh-CN" sz="2400" b="1" noProof="1"/>
          </a:p>
          <a:p>
            <a:pPr marL="0" lvl="1" indent="0" eaLnBrk="1" hangingPunct="1">
              <a:buFont typeface="Wingdings" panose="05000000000000000000" pitchFamily="2" charset="2"/>
              <a:buNone/>
            </a:pPr>
            <a:endParaRPr lang="zh-CN" altLang="en-US" sz="2400" b="1" noProof="1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196836" y="95357"/>
            <a:ext cx="4231148" cy="684042"/>
            <a:chOff x="611560" y="1326432"/>
            <a:chExt cx="4231148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1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3941" y="1628800"/>
            <a:ext cx="1297442" cy="1338084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2737"/>
            <a:ext cx="8507288" cy="5040560"/>
          </a:xfrm>
          <a:ln>
            <a:miter/>
          </a:ln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当</a:t>
            </a:r>
            <a:r>
              <a:rPr lang="en-US" altLang="zh-CN" sz="1800" i="1" dirty="0"/>
              <a:t>n </a:t>
            </a:r>
            <a:r>
              <a:rPr lang="zh-CN" altLang="en-US" sz="1800" noProof="1"/>
              <a:t>＝４时，本算法的搜索和回溯过程可用树形结构描述为如下图所示的形式：</a:t>
            </a:r>
            <a:endParaRPr lang="zh-CN" altLang="en-US" sz="18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其中括号中表示每列中已放置的棋子的行号。</a:t>
            </a:r>
            <a:endParaRPr lang="zh-CN" altLang="en-US" sz="18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800" noProof="1"/>
              <a:t>另外，为节省篇幅，只列出了当前可以放置的位置。</a:t>
            </a:r>
            <a:endParaRPr lang="en-US" altLang="zh-CN" sz="18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en-US" altLang="zh-CN" sz="1600" noProof="1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  <a:defRPr/>
            </a:pPr>
            <a:endParaRPr lang="zh-CN" altLang="en-US" sz="1600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1600" noProof="1"/>
              <a:t>             </a:t>
            </a:r>
            <a:endParaRPr lang="zh-CN" altLang="en-US" sz="1600" noProof="1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sz="2000" b="1" noProof="1"/>
              <a:t>                            八皇后问题搜索过程的树形表示示例（</a:t>
            </a:r>
            <a:r>
              <a:rPr lang="zh-CN" altLang="en-US" sz="2000" b="1" i="1" noProof="1"/>
              <a:t>n </a:t>
            </a:r>
            <a:r>
              <a:rPr lang="zh-CN" altLang="en-US" sz="2000" b="1" noProof="1"/>
              <a:t>= 4）</a:t>
            </a:r>
            <a:endParaRPr lang="zh-CN" altLang="en-US" sz="2000" b="1" noProof="1"/>
          </a:p>
        </p:txBody>
      </p:sp>
      <p:grpSp>
        <p:nvGrpSpPr>
          <p:cNvPr id="23" name="组合 22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24" name="组合 23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26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3" y="2132856"/>
            <a:ext cx="7496274" cy="3725789"/>
          </a:xfrm>
          <a:prstGeom prst="rect">
            <a:avLst/>
          </a:prstGeom>
        </p:spPr>
      </p:pic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5" name="组合 4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9" name="AutoShape 3"/>
          <p:cNvSpPr txBox="1">
            <a:spLocks noChangeAspect="1" noChangeArrowheads="1"/>
          </p:cNvSpPr>
          <p:nvPr/>
        </p:nvSpPr>
        <p:spPr bwMode="auto">
          <a:xfrm>
            <a:off x="750322" y="1442708"/>
            <a:ext cx="8370243" cy="46784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：兔子繁殖问题</a:t>
            </a:r>
            <a:endParaRPr lang="en-US" altLang="zh-CN" sz="2400" b="1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zh-CN" altLang="en-US" b="1" dirty="0"/>
              <a:t>    </a:t>
            </a:r>
            <a:r>
              <a:rPr lang="en-US" altLang="zh-CN" b="1" dirty="0"/>
              <a:t> </a:t>
            </a:r>
            <a:r>
              <a:rPr lang="zh-CN" altLang="en-US" sz="2200" b="1" dirty="0"/>
              <a:t>有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对小兔子，假设从第</a:t>
            </a:r>
            <a:r>
              <a:rPr lang="en-US" altLang="zh-CN" sz="2200" b="1" dirty="0"/>
              <a:t>3</a:t>
            </a:r>
            <a:r>
              <a:rPr lang="zh-CN" altLang="en-US" sz="2200" b="1" dirty="0"/>
              <a:t>个月开始，每月可生</a:t>
            </a:r>
            <a:r>
              <a:rPr lang="en-US" altLang="zh-CN" sz="2200" b="1" dirty="0"/>
              <a:t>1</a:t>
            </a:r>
            <a:r>
              <a:rPr lang="zh-CN" altLang="en-US" sz="2200" b="1" dirty="0"/>
              <a:t>对兔   </a:t>
            </a:r>
            <a:endParaRPr lang="en-US" altLang="zh-CN" sz="2200" b="1" dirty="0"/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2200" b="1" dirty="0"/>
              <a:t>     </a:t>
            </a:r>
            <a:r>
              <a:rPr lang="zh-CN" altLang="en-US" sz="2200" b="1" dirty="0"/>
              <a:t>子。假设新生兔子生产规律类似，问：</a:t>
            </a:r>
            <a:r>
              <a:rPr lang="zh-CN" altLang="en-US" sz="2200" b="1" dirty="0">
                <a:solidFill>
                  <a:srgbClr val="FF0000"/>
                </a:solidFill>
              </a:rPr>
              <a:t>第</a:t>
            </a:r>
            <a:r>
              <a:rPr lang="en-US" altLang="zh-CN" sz="2200" b="1" dirty="0">
                <a:solidFill>
                  <a:srgbClr val="FF0000"/>
                </a:solidFill>
              </a:rPr>
              <a:t>3</a:t>
            </a:r>
            <a:r>
              <a:rPr lang="zh-CN" altLang="en-US" sz="2200" b="1" dirty="0">
                <a:solidFill>
                  <a:srgbClr val="FF0000"/>
                </a:solidFill>
              </a:rPr>
              <a:t>年每个月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 </a:t>
            </a:r>
            <a:r>
              <a:rPr lang="zh-CN" altLang="en-US" sz="2200" b="1" dirty="0">
                <a:solidFill>
                  <a:srgbClr val="FF0000"/>
                </a:solidFill>
              </a:rPr>
              <a:t>的兔子总数为多少？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en-US" altLang="zh-CN" sz="2400" b="1" dirty="0">
              <a:solidFill>
                <a:srgbClr val="FF0000"/>
              </a:solidFill>
            </a:endParaRPr>
          </a:p>
          <a:p>
            <a:pPr marL="1257300" lvl="3" indent="0">
              <a:spcBef>
                <a:spcPts val="120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400" y="3356992"/>
            <a:ext cx="2818085" cy="18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08512" y="1922839"/>
            <a:ext cx="1474908" cy="115769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36794" y="962577"/>
            <a:ext cx="4254691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7.7.2 </a:t>
            </a:r>
            <a:r>
              <a:rPr lang="zh-CN" altLang="en-US" sz="2800" b="1" dirty="0"/>
              <a:t>递归算法设计举例</a:t>
            </a:r>
            <a:endParaRPr lang="zh-CN" altLang="en-US" sz="28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37890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/>
              <a:t>7.7.2 </a:t>
            </a:r>
            <a:r>
              <a:rPr lang="zh-CN" altLang="en-US" sz="2800" b="1" dirty="0"/>
              <a:t>递归算法设计举例</a:t>
            </a:r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例 </a:t>
            </a:r>
            <a:r>
              <a:rPr lang="en-US" altLang="zh-CN" sz="2000" b="1" dirty="0"/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 背包问题</a:t>
            </a:r>
            <a:r>
              <a:rPr lang="zh-CN" altLang="en-US" sz="2000" b="1" dirty="0"/>
              <a:t>：设有</a:t>
            </a:r>
            <a:r>
              <a:rPr lang="en-US" altLang="zh-CN" sz="2000" b="1" i="1" dirty="0"/>
              <a:t>n</a:t>
            </a:r>
            <a:r>
              <a:rPr lang="zh-CN" altLang="en-US" sz="2000" b="1" dirty="0"/>
              <a:t>个物品，其重量分别为</a:t>
            </a:r>
            <a:r>
              <a:rPr lang="en-US" altLang="zh-CN" sz="2000" b="1" i="1" dirty="0"/>
              <a:t>w</a:t>
            </a:r>
            <a:r>
              <a:rPr lang="en-US" altLang="zh-CN" sz="2000" b="1" baseline="-25000" dirty="0"/>
              <a:t>1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w</a:t>
            </a:r>
            <a:r>
              <a:rPr lang="en-US" altLang="zh-CN" sz="2000" b="1" baseline="-25000" dirty="0"/>
              <a:t>2</a:t>
            </a:r>
            <a:r>
              <a:rPr lang="zh-CN" altLang="en-US" sz="2000" b="1" dirty="0"/>
              <a:t>，</a:t>
            </a:r>
            <a:r>
              <a:rPr lang="en-US" altLang="zh-CN" sz="2000" b="1" i="1" dirty="0"/>
              <a:t>w</a:t>
            </a:r>
            <a:r>
              <a:rPr lang="en-US" altLang="zh-CN" sz="2000" b="1" baseline="-25000" dirty="0"/>
              <a:t>3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…</a:t>
            </a:r>
            <a:r>
              <a:rPr lang="zh-CN" altLang="en-US" sz="2000" b="1" dirty="0"/>
              <a:t>，</a:t>
            </a:r>
            <a:r>
              <a:rPr lang="en-US" altLang="zh-CN" sz="2000" b="1" i="1" dirty="0" err="1"/>
              <a:t>w</a:t>
            </a:r>
            <a:r>
              <a:rPr lang="en-US" altLang="zh-CN" sz="2000" b="1" i="1" baseline="-25000" dirty="0" err="1"/>
              <a:t>n</a:t>
            </a:r>
            <a:r>
              <a:rPr lang="zh-CN" altLang="en-US" sz="2000" b="1" dirty="0"/>
              <a:t>，所有物品的重量之和≥背包所能放置的重量</a:t>
            </a:r>
            <a:r>
              <a:rPr lang="en-US" altLang="zh-CN" sz="2000" b="1" i="1" dirty="0"/>
              <a:t>S</a:t>
            </a:r>
            <a:r>
              <a:rPr lang="zh-CN" altLang="en-US" sz="2000" b="1" dirty="0"/>
              <a:t>。设计算法从中找出若干物品放入背包中，使得其重量之和正好为</a:t>
            </a:r>
            <a:r>
              <a:rPr lang="en-US" altLang="zh-CN" sz="2000" b="1" i="1" dirty="0"/>
              <a:t>S </a:t>
            </a:r>
            <a:r>
              <a:rPr lang="zh-CN" altLang="en-US" sz="2000" b="1" dirty="0"/>
              <a:t>。 </a:t>
            </a:r>
            <a:endParaRPr lang="zh-CN" altLang="en-US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1" dirty="0"/>
              <a:t>      例如，</a:t>
            </a:r>
            <a:r>
              <a:rPr lang="en-US" altLang="zh-CN" sz="2000" b="1" i="1" dirty="0"/>
              <a:t>S </a:t>
            </a:r>
            <a:r>
              <a:rPr lang="en-US" altLang="zh-CN" sz="2000" b="1" dirty="0"/>
              <a:t>= 50, </a:t>
            </a:r>
            <a:r>
              <a:rPr lang="en-US" altLang="zh-CN" sz="2000" b="1" i="1" dirty="0"/>
              <a:t>n </a:t>
            </a:r>
            <a:r>
              <a:rPr lang="en-US" altLang="zh-CN" sz="2000" b="1" dirty="0"/>
              <a:t>= 10,  </a:t>
            </a:r>
            <a:r>
              <a:rPr lang="en-US" altLang="zh-CN" sz="2000" b="1" i="1" dirty="0"/>
              <a:t>w </a:t>
            </a:r>
            <a:r>
              <a:rPr lang="en-US" altLang="zh-CN" sz="2000" b="1" dirty="0"/>
              <a:t>= ( 29  26  18  16  13  10  8  5  3  1)</a:t>
            </a:r>
            <a:endParaRPr lang="en-US" altLang="zh-CN" sz="20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1" dirty="0"/>
              <a:t>      (</a:t>
            </a:r>
            <a:r>
              <a:rPr lang="zh-CN" altLang="en-US" sz="2000" b="1" dirty="0"/>
              <a:t>其中每一行为一个解。每一对数中，第一个为该元素在</a:t>
            </a:r>
            <a:r>
              <a:rPr lang="en-US" altLang="zh-CN" sz="2000" b="1" i="1" dirty="0"/>
              <a:t>w</a:t>
            </a:r>
            <a:r>
              <a:rPr lang="zh-CN" altLang="en-US" sz="2000" b="1" dirty="0"/>
              <a:t>中的序号，  第二个为元素的值）：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</a:t>
            </a:r>
            <a:r>
              <a:rPr lang="en-US" altLang="zh-CN" sz="1800" dirty="0"/>
              <a:t>(1,29)  (3,18)  (9,3)   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(1,29)  (4,16)  (8,5)               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(1,29)  (5,13)  (7,8)                    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(1,29)  (5,13)  (8,5)   (9,3)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(1,29)  (6,10)  (7,8)   (9,3)           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(2,26)  (3,18)  (8,5)   (10,1)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(2,26)  (4,16)  (7,8)                 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(2,26)  (4,16)  (8,5)   (9,3) 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(2,26)  (5,13)  (6,10)  (10,1) </a:t>
            </a:r>
            <a:endParaRPr lang="en-US" altLang="zh-CN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……….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78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78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内容占位符 38914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4678451"/>
          </a:xfrm>
        </p:spPr>
        <p:txBody>
          <a:bodyPr/>
          <a:lstStyle/>
          <a:p>
            <a:pPr>
              <a:spcBef>
                <a:spcPct val="150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/>
              <a:t>下面给出各物品单位重量价值相同的放置法求解。</a:t>
            </a:r>
            <a:endParaRPr lang="zh-CN" altLang="en-US" sz="2400" b="1" dirty="0"/>
          </a:p>
          <a:p>
            <a:pPr>
              <a:spcBef>
                <a:spcPct val="15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dirty="0"/>
              <a:t>首先，将这些物品按序号由小到大的次序逐个放入包中，并对放置的不同情况作不同处理。具体地说，就是：假设当前正在试探第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个物品</a:t>
            </a: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的放置情况，则可能有如下三种情况：</a:t>
            </a:r>
            <a:endParaRPr lang="zh-CN" altLang="en-US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sz="2000" dirty="0"/>
              <a:t>      (</a:t>
            </a:r>
            <a:r>
              <a:rPr lang="en-US" altLang="zh-CN" sz="2000" dirty="0"/>
              <a:t>1</a:t>
            </a:r>
            <a:r>
              <a:rPr lang="zh-CN" altLang="en-US" sz="2000" dirty="0"/>
              <a:t>) 放置后正好满足条件，则将其放入背包中，并输出放置方法。</a:t>
            </a:r>
            <a:endParaRPr lang="zh-CN" altLang="en-US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sz="2000" dirty="0"/>
              <a:t>      (</a:t>
            </a:r>
            <a:r>
              <a:rPr lang="en-US" altLang="zh-CN" sz="2000" dirty="0"/>
              <a:t>2</a:t>
            </a:r>
            <a:r>
              <a:rPr lang="zh-CN" altLang="en-US" sz="2000" dirty="0"/>
              <a:t>) 放置后，背包中总重量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S</a:t>
            </a:r>
            <a:r>
              <a:rPr lang="zh-CN" altLang="en-US" sz="2000" dirty="0"/>
              <a:t>，需要继续放置：假设其后面还有物品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pPr marL="0" indent="0" algn="dist">
              <a:spcBef>
                <a:spcPct val="15000"/>
              </a:spcBef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即</a:t>
            </a:r>
            <a:r>
              <a:rPr lang="en-US" altLang="zh-CN" sz="2000" i="1" dirty="0"/>
              <a:t>k</a:t>
            </a:r>
            <a:r>
              <a:rPr lang="en-US" altLang="zh-CN" sz="2000" dirty="0"/>
              <a:t>&lt;</a:t>
            </a:r>
            <a:r>
              <a:rPr lang="en-US" altLang="zh-CN" sz="2000" i="1" dirty="0"/>
              <a:t>n</a:t>
            </a:r>
            <a:r>
              <a:rPr lang="zh-CN" altLang="en-US" sz="2000" dirty="0"/>
              <a:t>，从其后面的物品中挑选一些，以使其满足条件。即从</a:t>
            </a:r>
            <a:endParaRPr lang="en-US" altLang="zh-CN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en-US" altLang="zh-CN" sz="2000" dirty="0"/>
              <a:t>            </a:t>
            </a: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+1] </a:t>
            </a:r>
            <a:r>
              <a:rPr lang="zh-CN" altLang="en-US" sz="2000" dirty="0"/>
              <a:t>～</a:t>
            </a: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n</a:t>
            </a:r>
            <a:r>
              <a:rPr lang="en-US" altLang="zh-CN" sz="2000" dirty="0"/>
              <a:t>]</a:t>
            </a:r>
            <a:r>
              <a:rPr lang="zh-CN" altLang="en-US" sz="2000" dirty="0"/>
              <a:t>中选择若干物品放入背包中，使背包中物品的重量</a:t>
            </a:r>
            <a:endParaRPr lang="en-US" altLang="zh-CN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之和为</a:t>
            </a:r>
            <a:r>
              <a:rPr lang="en-US" altLang="zh-CN" sz="2000" i="1" dirty="0"/>
              <a:t>S</a:t>
            </a:r>
            <a:r>
              <a:rPr lang="zh-CN" altLang="en-US" sz="2000" dirty="0"/>
              <a:t>。而这可通过递归调用来实现，所不同的是其具体要求</a:t>
            </a:r>
            <a:endParaRPr lang="en-US" altLang="zh-CN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（及剩余的容量和物品）。</a:t>
            </a:r>
            <a:endParaRPr lang="zh-CN" altLang="en-US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sz="2000" dirty="0"/>
              <a:t>      (</a:t>
            </a:r>
            <a:r>
              <a:rPr lang="en-US" altLang="zh-CN" sz="2000" dirty="0"/>
              <a:t>3</a:t>
            </a:r>
            <a:r>
              <a:rPr lang="zh-CN" altLang="en-US" sz="2000" dirty="0"/>
              <a:t>) 放置后，背包中总重量</a:t>
            </a:r>
            <a:r>
              <a:rPr lang="en-US" altLang="zh-CN" sz="2000" dirty="0"/>
              <a:t>&gt;</a:t>
            </a:r>
            <a:r>
              <a:rPr lang="en-US" altLang="zh-CN" sz="2000" i="1" dirty="0"/>
              <a:t>S</a:t>
            </a:r>
            <a:r>
              <a:rPr lang="zh-CN" altLang="en-US" sz="2000" dirty="0"/>
              <a:t>，说明在当前情况下，放置</a:t>
            </a: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是不行</a:t>
            </a:r>
            <a:endParaRPr lang="en-US" altLang="zh-CN" sz="2000" dirty="0"/>
          </a:p>
          <a:p>
            <a:pPr marL="0" indent="0">
              <a:spcBef>
                <a:spcPct val="15000"/>
              </a:spcBef>
              <a:buNone/>
            </a:pPr>
            <a:r>
              <a:rPr lang="en-US" altLang="zh-CN" sz="2000" dirty="0"/>
              <a:t>           </a:t>
            </a:r>
            <a:r>
              <a:rPr lang="zh-CN" altLang="en-US" sz="2000" dirty="0"/>
              <a:t>的。不能放置的原因可能有几个：</a:t>
            </a:r>
            <a:endParaRPr lang="zh-CN" altLang="en-US" sz="2000" dirty="0"/>
          </a:p>
          <a:p>
            <a:pPr lvl="1">
              <a:spcBef>
                <a:spcPct val="15000"/>
              </a:spcBef>
              <a:buClr>
                <a:srgbClr val="FF0000"/>
              </a:buClr>
            </a:pPr>
            <a:r>
              <a:rPr lang="zh-CN" altLang="en-US" sz="2000" dirty="0"/>
              <a:t>仅</a:t>
            </a: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不能放置</a:t>
            </a:r>
            <a:r>
              <a:rPr lang="en-US" altLang="zh-CN" sz="2000" dirty="0"/>
              <a:t>, </a:t>
            </a:r>
            <a:r>
              <a:rPr lang="zh-CN" altLang="en-US" sz="2000" dirty="0"/>
              <a:t>其余均可；</a:t>
            </a:r>
            <a:endParaRPr lang="zh-CN" altLang="en-US" sz="2000" dirty="0"/>
          </a:p>
          <a:p>
            <a:pPr lvl="1">
              <a:spcBef>
                <a:spcPct val="15000"/>
              </a:spcBef>
              <a:buClr>
                <a:srgbClr val="FF0000"/>
              </a:buClr>
            </a:pP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能放置</a:t>
            </a:r>
            <a:r>
              <a:rPr lang="en-US" altLang="zh-CN" sz="2000" dirty="0"/>
              <a:t>, </a:t>
            </a:r>
            <a:r>
              <a:rPr lang="zh-CN" altLang="en-US" sz="2000" dirty="0"/>
              <a:t>但前面已放置的物品中有的不合适；</a:t>
            </a:r>
            <a:endParaRPr lang="zh-CN" altLang="en-US" sz="2000" dirty="0"/>
          </a:p>
          <a:p>
            <a:pPr lvl="1">
              <a:spcBef>
                <a:spcPct val="15000"/>
              </a:spcBef>
              <a:buClr>
                <a:srgbClr val="FF0000"/>
              </a:buClr>
            </a:pPr>
            <a:r>
              <a:rPr lang="en-US" altLang="zh-CN" sz="2000" b="1" dirty="0"/>
              <a:t>w</a:t>
            </a:r>
            <a:r>
              <a:rPr lang="en-US" altLang="zh-CN" sz="2000" dirty="0"/>
              <a:t>[</a:t>
            </a:r>
            <a:r>
              <a:rPr lang="en-US" altLang="zh-CN" sz="2000" i="1" dirty="0"/>
              <a:t>k</a:t>
            </a:r>
            <a:r>
              <a:rPr lang="en-US" altLang="zh-CN" sz="2000" dirty="0"/>
              <a:t>]</a:t>
            </a:r>
            <a:r>
              <a:rPr lang="zh-CN" altLang="en-US" sz="2000" dirty="0"/>
              <a:t>不能放置</a:t>
            </a:r>
            <a:r>
              <a:rPr lang="en-US" altLang="zh-CN" sz="2000" dirty="0"/>
              <a:t>, </a:t>
            </a:r>
            <a:r>
              <a:rPr lang="zh-CN" altLang="en-US" sz="2000" dirty="0"/>
              <a:t>其它的物品中也有不合适的放置等。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内容占位符 39938"/>
          <p:cNvSpPr>
            <a:spLocks noGrp="1" noChangeArrowheads="1"/>
          </p:cNvSpPr>
          <p:nvPr>
            <p:ph idx="1"/>
          </p:nvPr>
        </p:nvSpPr>
        <p:spPr>
          <a:xfrm>
            <a:off x="457200" y="1052737"/>
            <a:ext cx="8229600" cy="5040560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构造出求解算法求解过程的树形表示（或二叉树表示）</a:t>
            </a:r>
            <a:endParaRPr lang="zh-CN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解：注意以下算法的基本思想</a:t>
            </a:r>
            <a:endParaRPr lang="zh-CN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</a:t>
            </a: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Bag(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i="1" dirty="0" err="1"/>
              <a:t>num</a:t>
            </a:r>
            <a:r>
              <a:rPr lang="en-US" altLang="zh-CN" sz="1800" dirty="0"/>
              <a:t>, 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i="1" dirty="0"/>
              <a:t>k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{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</a:t>
            </a:r>
            <a:r>
              <a:rPr lang="en-US" altLang="zh-CN" sz="1800" dirty="0">
                <a:solidFill>
                  <a:srgbClr val="0000FF"/>
                </a:solidFill>
              </a:rPr>
              <a:t>if </a:t>
            </a:r>
            <a:r>
              <a:rPr lang="en-US" altLang="zh-CN" sz="1800" dirty="0"/>
              <a:t>(</a:t>
            </a:r>
            <a:r>
              <a:rPr lang="en-US" altLang="zh-CN" sz="1800" i="1" dirty="0"/>
              <a:t>k </a:t>
            </a:r>
            <a:r>
              <a:rPr lang="en-US" altLang="zh-CN" sz="1800" dirty="0"/>
              <a:t>&lt;= </a:t>
            </a:r>
            <a:r>
              <a:rPr lang="en-US" altLang="zh-CN" sz="1800" i="1" dirty="0"/>
              <a:t>n</a:t>
            </a:r>
            <a:r>
              <a:rPr lang="en-US" altLang="zh-CN" sz="1800" dirty="0"/>
              <a:t>) {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 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 </a:t>
            </a:r>
            <a:r>
              <a:rPr lang="en-US" altLang="zh-CN" sz="1800" dirty="0"/>
              <a:t>+</a:t>
            </a:r>
            <a:r>
              <a:rPr lang="en-US" altLang="zh-CN" sz="1800" b="1" i="1" dirty="0"/>
              <a:t>w</a:t>
            </a:r>
            <a:r>
              <a:rPr lang="en-US" altLang="zh-CN" sz="1800" dirty="0"/>
              <a:t>[</a:t>
            </a:r>
            <a:r>
              <a:rPr lang="en-US" altLang="zh-CN" sz="1800" i="1" dirty="0"/>
              <a:t>k</a:t>
            </a:r>
            <a:r>
              <a:rPr lang="en-US" altLang="zh-CN" sz="1800" dirty="0"/>
              <a:t>]==</a:t>
            </a:r>
            <a:r>
              <a:rPr lang="en-US" altLang="zh-CN" sz="1800" i="1" dirty="0"/>
              <a:t>S </a:t>
            </a:r>
            <a:r>
              <a:rPr lang="en-US" altLang="zh-CN" sz="1800" dirty="0"/>
              <a:t>) { </a:t>
            </a:r>
            <a:endParaRPr lang="en-US" altLang="zh-CN" sz="1800" dirty="0"/>
          </a:p>
          <a:p>
            <a:pPr>
              <a:lnSpc>
                <a:spcPct val="80000"/>
              </a:lnSpc>
              <a:buNone/>
            </a:pPr>
            <a:r>
              <a:rPr lang="en-US" altLang="zh-CN" sz="1800" dirty="0"/>
              <a:t>                         B[</a:t>
            </a:r>
            <a:r>
              <a:rPr lang="en-US" altLang="zh-CN" sz="1800" i="1" dirty="0"/>
              <a:t>num</a:t>
            </a:r>
            <a:r>
              <a:rPr lang="en-US" altLang="zh-CN" sz="1800" dirty="0"/>
              <a:t>+1]=</a:t>
            </a:r>
            <a:r>
              <a:rPr lang="en-US" altLang="zh-CN" sz="1800" i="1" dirty="0"/>
              <a:t>k</a:t>
            </a:r>
            <a:r>
              <a:rPr lang="en-US" altLang="zh-CN" sz="1800" dirty="0"/>
              <a:t>;  Print(B, </a:t>
            </a:r>
            <a:r>
              <a:rPr lang="en-US" altLang="zh-CN" sz="1800" i="1" dirty="0"/>
              <a:t>num</a:t>
            </a:r>
            <a:r>
              <a:rPr lang="en-US" altLang="zh-CN" sz="1800" dirty="0"/>
              <a:t>+1);   //</a:t>
            </a:r>
            <a:r>
              <a:rPr lang="zh-CN" altLang="en-US" sz="1800" dirty="0"/>
              <a:t> 输出求解结果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}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 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 </a:t>
            </a:r>
            <a:r>
              <a:rPr lang="en-US" altLang="zh-CN" sz="1800" dirty="0"/>
              <a:t>+</a:t>
            </a:r>
            <a:r>
              <a:rPr lang="en-US" altLang="zh-CN" sz="1800" b="1" i="1" dirty="0"/>
              <a:t>w</a:t>
            </a:r>
            <a:r>
              <a:rPr lang="en-US" altLang="zh-CN" sz="1800" dirty="0"/>
              <a:t>[</a:t>
            </a:r>
            <a:r>
              <a:rPr lang="en-US" altLang="zh-CN" sz="1800" i="1" dirty="0"/>
              <a:t>k</a:t>
            </a:r>
            <a:r>
              <a:rPr lang="en-US" altLang="zh-CN" sz="1800" dirty="0"/>
              <a:t>]&lt; </a:t>
            </a:r>
            <a:r>
              <a:rPr lang="en-US" altLang="zh-CN" sz="1800" i="1" dirty="0"/>
              <a:t>S </a:t>
            </a:r>
            <a:r>
              <a:rPr lang="en-US" altLang="zh-CN" sz="1800" dirty="0"/>
              <a:t>){  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     B[</a:t>
            </a:r>
            <a:r>
              <a:rPr lang="en-US" altLang="zh-CN" sz="1800" i="1" dirty="0"/>
              <a:t>num</a:t>
            </a:r>
            <a:r>
              <a:rPr lang="en-US" altLang="zh-CN" sz="1800" dirty="0"/>
              <a:t>+1]=</a:t>
            </a:r>
            <a:r>
              <a:rPr lang="en-US" altLang="zh-CN" sz="1800" i="1" dirty="0"/>
              <a:t>k</a:t>
            </a:r>
            <a:r>
              <a:rPr lang="en-US" altLang="zh-CN" sz="1800" dirty="0"/>
              <a:t>; Bag(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 </a:t>
            </a:r>
            <a:r>
              <a:rPr lang="en-US" altLang="zh-CN" sz="1800" dirty="0"/>
              <a:t>+</a:t>
            </a:r>
            <a:r>
              <a:rPr lang="en-US" altLang="zh-CN" sz="1800" b="1" i="1" dirty="0"/>
              <a:t>w</a:t>
            </a:r>
            <a:r>
              <a:rPr lang="en-US" altLang="zh-CN" sz="1800" dirty="0"/>
              <a:t>[</a:t>
            </a:r>
            <a:r>
              <a:rPr lang="en-US" altLang="zh-CN" sz="1800" i="1" dirty="0"/>
              <a:t>k</a:t>
            </a:r>
            <a:r>
              <a:rPr lang="en-US" altLang="zh-CN" sz="1800" dirty="0"/>
              <a:t>],</a:t>
            </a:r>
            <a:r>
              <a:rPr lang="en-US" altLang="zh-CN" sz="1800" i="1" dirty="0"/>
              <a:t>num</a:t>
            </a:r>
            <a:r>
              <a:rPr lang="en-US" altLang="zh-CN" sz="1800" dirty="0"/>
              <a:t>+1, </a:t>
            </a:r>
            <a:r>
              <a:rPr lang="en-US" altLang="zh-CN" sz="1800" i="1" dirty="0"/>
              <a:t>k</a:t>
            </a:r>
            <a:r>
              <a:rPr lang="en-US" altLang="zh-CN" sz="1800" dirty="0"/>
              <a:t>+1);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}                                                         //</a:t>
            </a:r>
            <a:r>
              <a:rPr lang="zh-CN" altLang="en-US" sz="1800" dirty="0"/>
              <a:t> 放入第</a:t>
            </a:r>
            <a:r>
              <a:rPr lang="en-US" altLang="zh-CN" sz="1800" i="1" dirty="0"/>
              <a:t>k</a:t>
            </a:r>
            <a:r>
              <a:rPr lang="zh-CN" altLang="en-US" sz="1800" dirty="0"/>
              <a:t>个物品再试探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Bag(</a:t>
            </a:r>
            <a:r>
              <a:rPr lang="en-US" altLang="zh-CN" sz="1800" i="1" dirty="0"/>
              <a:t>S</a:t>
            </a:r>
            <a:r>
              <a:rPr lang="en-US" altLang="zh-CN" sz="1800" i="1" baseline="-25000" dirty="0"/>
              <a:t>1</a:t>
            </a:r>
            <a:r>
              <a:rPr lang="en-US" altLang="zh-CN" sz="1800" dirty="0"/>
              <a:t>,</a:t>
            </a:r>
            <a:r>
              <a:rPr lang="en-US" altLang="zh-CN" sz="1800" i="1" dirty="0"/>
              <a:t>num</a:t>
            </a:r>
            <a:r>
              <a:rPr lang="en-US" altLang="zh-CN" sz="1800" dirty="0"/>
              <a:t>, </a:t>
            </a:r>
            <a:r>
              <a:rPr lang="en-US" altLang="zh-CN" sz="1800" i="1" dirty="0"/>
              <a:t>k</a:t>
            </a:r>
            <a:r>
              <a:rPr lang="en-US" altLang="zh-CN" sz="1800" dirty="0"/>
              <a:t>+1);                              //</a:t>
            </a:r>
            <a:r>
              <a:rPr lang="zh-CN" altLang="en-US" sz="1800" dirty="0"/>
              <a:t> 不放第</a:t>
            </a:r>
            <a:r>
              <a:rPr lang="en-US" altLang="zh-CN" sz="1800" i="1" dirty="0"/>
              <a:t>k</a:t>
            </a:r>
            <a:r>
              <a:rPr lang="zh-CN" altLang="en-US" sz="1800" dirty="0"/>
              <a:t>个物品的试探</a:t>
            </a:r>
            <a:endParaRPr lang="zh-CN" altLang="en-US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800" dirty="0"/>
              <a:t>      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   }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9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99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99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40962"/>
          <p:cNvSpPr>
            <a:spLocks noGrp="1" noChangeArrowheads="1"/>
          </p:cNvSpPr>
          <p:nvPr>
            <p:ph idx="1"/>
          </p:nvPr>
        </p:nvSpPr>
        <p:spPr>
          <a:xfrm>
            <a:off x="450277" y="980728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例：</a:t>
            </a:r>
            <a:r>
              <a:rPr lang="en-US" altLang="zh-CN" sz="2400" i="1" dirty="0"/>
              <a:t>S</a:t>
            </a:r>
            <a:r>
              <a:rPr lang="en-US" altLang="zh-CN" sz="2400" dirty="0"/>
              <a:t>=50, </a:t>
            </a:r>
            <a:r>
              <a:rPr lang="en-US" altLang="zh-CN" sz="2400" i="1" dirty="0"/>
              <a:t>n</a:t>
            </a:r>
            <a:r>
              <a:rPr lang="en-US" altLang="zh-CN" sz="2400" dirty="0"/>
              <a:t>=10,  </a:t>
            </a:r>
            <a:r>
              <a:rPr lang="en-US" altLang="zh-CN" sz="2400" b="1" dirty="0"/>
              <a:t>w</a:t>
            </a:r>
            <a:r>
              <a:rPr lang="en-US" altLang="zh-CN" sz="2400" dirty="0"/>
              <a:t>=(29  26  18  16  13  10  8  5  3  1)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(1,29)  (3,18)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(1,29)  (4,16)  (8,5)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(1,29)  (5,13)  (7,8)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(1,29)  (5,13)  (8,5) 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(1,29)  (6,10)  (7,8) 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(3,18)  (8,5) 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(4,16)  (7,8)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(4,16)  (8,5) 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(5,13)  (6,10)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(5,13)  (7,8) 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(2,26)  (6,10)  (7,8)   (8,5) 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(3,18)  (4,16)  (5,13)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(3,18)  (4,16)  (6,10)  (8,5) 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(3,18)  (4,16)  (7,8)   (8,5)   (9,3)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(3,18)  (5,13)  (6,10)  (7,8) 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(3,18)  (5,13)  (6,10)  (8,5)   (9,3)    (10,1)  </a:t>
            </a:r>
            <a:endParaRPr lang="en-US" altLang="zh-CN" sz="1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(4,16)  (5,13)  (6,10)  (7,8)   (9,3) </a:t>
            </a:r>
            <a:endParaRPr lang="en-US" altLang="zh-CN" sz="1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占位符 41986"/>
          <p:cNvSpPr>
            <a:spLocks noGrp="1" noChangeArrowheads="1"/>
          </p:cNvSpPr>
          <p:nvPr>
            <p:ph idx="1"/>
          </p:nvPr>
        </p:nvSpPr>
        <p:spPr>
          <a:xfrm>
            <a:off x="457200" y="1017286"/>
            <a:ext cx="8229600" cy="100811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：设计算法求集合｛</a:t>
            </a:r>
            <a:r>
              <a:rPr lang="en-US" altLang="zh-CN" sz="2400" b="1" dirty="0"/>
              <a:t>1, 2, ..., 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｝的幂集</a:t>
            </a:r>
            <a:r>
              <a:rPr lang="zh-CN" altLang="en-US" sz="2000" b="1" dirty="0"/>
              <a:t>。</a:t>
            </a:r>
            <a:endParaRPr lang="zh-CN" altLang="en-US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           求解过程可用树的形式描述如下：</a:t>
            </a:r>
            <a:endParaRPr lang="zh-CN" altLang="en-US" sz="2400" dirty="0"/>
          </a:p>
          <a:p>
            <a:pPr algn="ctr">
              <a:lnSpc>
                <a:spcPct val="3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algn="ctr">
              <a:lnSpc>
                <a:spcPct val="3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algn="ctr">
              <a:lnSpc>
                <a:spcPct val="3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algn="ctr">
              <a:lnSpc>
                <a:spcPct val="30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1800" dirty="0"/>
          </a:p>
          <a:p>
            <a:pPr algn="ctr">
              <a:spcBef>
                <a:spcPct val="30000"/>
              </a:spcBef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22" name="组合 21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24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00" y="2494404"/>
            <a:ext cx="6921800" cy="37576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95836" y="2132856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{1,2,3,4}</a:t>
            </a:r>
            <a:r>
              <a:rPr lang="zh-CN" altLang="en-US" b="1" dirty="0">
                <a:solidFill>
                  <a:srgbClr val="FF0000"/>
                </a:solidFill>
              </a:rPr>
              <a:t>的求解过程的树形描述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43010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对某初始集</a:t>
            </a:r>
            <a:r>
              <a:rPr lang="en-US" altLang="zh-CN" sz="2400" i="1" dirty="0"/>
              <a:t>S 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zh-CN" altLang="en-US" sz="2400" dirty="0"/>
              <a:t>也作为求解结果之一</a:t>
            </a:r>
            <a:r>
              <a:rPr lang="en-US" altLang="zh-CN" sz="2400" dirty="0"/>
              <a:t>)</a:t>
            </a:r>
            <a:r>
              <a:rPr lang="zh-CN" altLang="en-US" sz="2400" dirty="0"/>
              <a:t>，可依次将</a:t>
            </a:r>
            <a:r>
              <a:rPr lang="en-US" altLang="zh-CN" sz="2400" i="1" dirty="0"/>
              <a:t>max</a:t>
            </a:r>
            <a:r>
              <a:rPr lang="en-US" altLang="zh-CN" sz="2400" dirty="0"/>
              <a:t>+1</a:t>
            </a:r>
            <a:r>
              <a:rPr lang="zh-CN" altLang="en-US" sz="2400" dirty="0"/>
              <a:t>～</a:t>
            </a:r>
            <a:r>
              <a:rPr lang="en-US" altLang="zh-CN" sz="2400" i="1" dirty="0"/>
              <a:t>n</a:t>
            </a:r>
            <a:r>
              <a:rPr lang="en-US" altLang="zh-CN" sz="2400" dirty="0"/>
              <a:t> </a:t>
            </a:r>
            <a:r>
              <a:rPr lang="zh-CN" altLang="en-US" sz="2400" dirty="0"/>
              <a:t>中的一个元素并入</a:t>
            </a:r>
            <a:r>
              <a:rPr lang="en-US" altLang="zh-CN" sz="2400" i="1" dirty="0"/>
              <a:t>S</a:t>
            </a:r>
            <a:r>
              <a:rPr lang="zh-CN" altLang="en-US" sz="2400" dirty="0"/>
              <a:t>，并将其作为新的初始集，再作递归调用</a:t>
            </a:r>
            <a:r>
              <a:rPr lang="en-US" altLang="zh-CN" sz="2400" dirty="0"/>
              <a:t>;</a:t>
            </a:r>
            <a:endParaRPr lang="zh-CN" altLang="en-US" sz="2400" dirty="0"/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/>
              <a:t>在求</a:t>
            </a:r>
            <a:r>
              <a:rPr lang="en-US" altLang="zh-CN" sz="2400" dirty="0"/>
              <a:t>{</a:t>
            </a:r>
            <a:r>
              <a:rPr lang="en-US" altLang="zh-CN" sz="2400" i="1" dirty="0"/>
              <a:t>max</a:t>
            </a:r>
            <a:r>
              <a:rPr lang="en-US" altLang="zh-CN" sz="2400" dirty="0"/>
              <a:t>+1</a:t>
            </a:r>
            <a:r>
              <a:rPr lang="zh-CN" altLang="en-US" sz="2400" dirty="0"/>
              <a:t>～</a:t>
            </a:r>
            <a:r>
              <a:rPr lang="en-US" altLang="zh-CN" sz="2400" i="1" dirty="0"/>
              <a:t>n</a:t>
            </a:r>
            <a:r>
              <a:rPr lang="en-US" altLang="zh-CN" sz="2400" dirty="0"/>
              <a:t>}</a:t>
            </a:r>
            <a:r>
              <a:rPr lang="zh-CN" altLang="en-US" sz="2400" dirty="0"/>
              <a:t>的幂集时，只要不重复、遗漏，则将初始集</a:t>
            </a:r>
            <a:r>
              <a:rPr lang="en-US" altLang="zh-CN" sz="2400" i="1" dirty="0"/>
              <a:t>S</a:t>
            </a:r>
            <a:r>
              <a:rPr lang="zh-CN" altLang="en-US" sz="2400" dirty="0"/>
              <a:t>与所各子集合并也不会重复、遗漏。</a:t>
            </a:r>
            <a:endParaRPr lang="zh-CN" altLang="en-US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r>
              <a:rPr lang="en-US" altLang="zh-CN" sz="2400" dirty="0">
                <a:solidFill>
                  <a:srgbClr val="0000FF"/>
                </a:solidFill>
              </a:rPr>
              <a:t>void</a:t>
            </a:r>
            <a:r>
              <a:rPr lang="en-US" altLang="zh-CN" sz="2400" dirty="0"/>
              <a:t> Power(set </a:t>
            </a:r>
            <a:r>
              <a:rPr lang="en-US" altLang="zh-CN" sz="2400" i="1" dirty="0"/>
              <a:t>S</a:t>
            </a:r>
            <a:r>
              <a:rPr lang="en-US" altLang="zh-CN" sz="2400" dirty="0"/>
              <a:t>, </a:t>
            </a:r>
            <a:r>
              <a:rPr lang="en-US" altLang="zh-CN" sz="2400" dirty="0" err="1">
                <a:solidFill>
                  <a:srgbClr val="0000FF"/>
                </a:solidFill>
              </a:rPr>
              <a:t>int</a:t>
            </a:r>
            <a:r>
              <a:rPr lang="en-US" altLang="zh-CN" sz="2400" dirty="0"/>
              <a:t> </a:t>
            </a:r>
            <a:r>
              <a:rPr lang="en-US" altLang="zh-CN" sz="2400" i="1" dirty="0"/>
              <a:t>max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{ 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Printset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dirty="0"/>
              <a:t>);           // </a:t>
            </a:r>
            <a:r>
              <a:rPr lang="zh-CN" altLang="en-US" sz="2400" dirty="0"/>
              <a:t>输出集合</a:t>
            </a:r>
            <a:r>
              <a:rPr lang="en-US" altLang="zh-CN" sz="2400" i="1" dirty="0"/>
              <a:t>S</a:t>
            </a:r>
            <a:endParaRPr lang="en-US" altLang="zh-CN" sz="2400" i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>
                <a:solidFill>
                  <a:srgbClr val="0000FF"/>
                </a:solidFill>
              </a:rPr>
              <a:t>for</a:t>
            </a:r>
            <a:r>
              <a:rPr lang="en-US" altLang="zh-CN" sz="2400" dirty="0"/>
              <a:t> 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i="1" dirty="0"/>
              <a:t>max</a:t>
            </a:r>
            <a:r>
              <a:rPr lang="en-US" altLang="zh-CN" sz="2400" dirty="0"/>
              <a:t>+1;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&lt;=</a:t>
            </a:r>
            <a:r>
              <a:rPr lang="en-US" altLang="zh-CN" sz="2400" i="1" dirty="0"/>
              <a:t>n</a:t>
            </a:r>
            <a:r>
              <a:rPr lang="en-US" altLang="zh-CN" sz="2400" dirty="0"/>
              <a:t>;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++)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Power(</a:t>
            </a:r>
            <a:r>
              <a:rPr lang="en-US" altLang="zh-CN" sz="2400" i="1" dirty="0"/>
              <a:t>S</a:t>
            </a:r>
            <a:r>
              <a:rPr lang="en-US" altLang="zh-CN" sz="2400" dirty="0"/>
              <a:t>+{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    } 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400" dirty="0"/>
              <a:t>   初始调用：</a:t>
            </a:r>
            <a:r>
              <a:rPr lang="en-US" altLang="zh-CN" sz="2400" dirty="0"/>
              <a:t>Power({},0);</a:t>
            </a:r>
            <a:endParaRPr lang="zh-CN" altLang="en-US" sz="24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44034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579296" cy="4678451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dirty="0"/>
              <a:t>例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：设计算法求从集合｛</a:t>
            </a:r>
            <a:r>
              <a:rPr lang="en-US" altLang="zh-CN" sz="2000" b="1" dirty="0"/>
              <a:t>1, 2, ..., </a:t>
            </a:r>
            <a:r>
              <a:rPr lang="en-US" altLang="zh-CN" sz="2000" b="1" i="1" dirty="0"/>
              <a:t>n</a:t>
            </a:r>
            <a:r>
              <a:rPr lang="zh-CN" altLang="en-US" sz="2000" b="1" dirty="0"/>
              <a:t>｝中取</a:t>
            </a:r>
            <a:r>
              <a:rPr lang="en-US" altLang="zh-CN" sz="2000" b="1" i="1" dirty="0"/>
              <a:t>k</a:t>
            </a:r>
            <a:r>
              <a:rPr lang="zh-CN" altLang="en-US" sz="2000" b="1" dirty="0"/>
              <a:t>个元素的所有组合。</a:t>
            </a:r>
            <a:endParaRPr lang="zh-CN" altLang="en-US" sz="20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解：构造出求解的树型表示，并注意体会算法思想：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en-US" altLang="zh-CN" sz="2000" dirty="0">
                <a:solidFill>
                  <a:srgbClr val="0000FF"/>
                </a:solidFill>
              </a:rPr>
              <a:t>void</a:t>
            </a:r>
            <a:r>
              <a:rPr lang="en-US" altLang="zh-CN" sz="2000" dirty="0"/>
              <a:t> Combination(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P[],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>
                <a:solidFill>
                  <a:srgbClr val="0000FF"/>
                </a:solidFill>
              </a:rPr>
              <a:t>int</a:t>
            </a:r>
            <a:r>
              <a:rPr lang="en-US" altLang="zh-CN" sz="2000" dirty="0"/>
              <a:t> </a:t>
            </a:r>
            <a:r>
              <a:rPr lang="en-US" altLang="zh-CN" sz="2000" i="1" dirty="0" err="1"/>
              <a:t>num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{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00FF"/>
                </a:solidFill>
              </a:rPr>
              <a:t>if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 ==0 ) Print(P, </a:t>
            </a:r>
            <a:r>
              <a:rPr lang="en-US" altLang="zh-CN" sz="2000" i="1" dirty="0"/>
              <a:t>k</a:t>
            </a:r>
            <a:r>
              <a:rPr lang="en-US" altLang="zh-CN" sz="2000" dirty="0"/>
              <a:t>) </a:t>
            </a:r>
            <a:r>
              <a:rPr lang="zh-CN" altLang="en-US" sz="2000" dirty="0"/>
              <a:t>；</a:t>
            </a:r>
            <a:r>
              <a:rPr lang="en-US" altLang="zh-CN" sz="2000" dirty="0"/>
              <a:t>            </a:t>
            </a:r>
            <a:r>
              <a:rPr lang="en-US" altLang="zh-CN" sz="1800" dirty="0"/>
              <a:t>// </a:t>
            </a:r>
            <a:r>
              <a:rPr lang="zh-CN" altLang="en-US" sz="1800" dirty="0"/>
              <a:t>输出数组</a:t>
            </a:r>
            <a:r>
              <a:rPr lang="en-US" altLang="zh-CN" sz="1800" dirty="0"/>
              <a:t>P</a:t>
            </a:r>
            <a:r>
              <a:rPr lang="zh-CN" altLang="en-US" sz="1800" dirty="0"/>
              <a:t>中的前</a:t>
            </a:r>
            <a:r>
              <a:rPr lang="en-US" altLang="zh-CN" sz="1800" i="1" dirty="0"/>
              <a:t>k</a:t>
            </a:r>
            <a:r>
              <a:rPr lang="zh-CN" altLang="en-US" sz="1800" dirty="0"/>
              <a:t>各元素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</a:t>
            </a:r>
            <a:r>
              <a:rPr lang="en-US" altLang="zh-CN" sz="2000" dirty="0">
                <a:solidFill>
                  <a:srgbClr val="0000FF"/>
                </a:solidFill>
              </a:rPr>
              <a:t>else if </a:t>
            </a:r>
            <a:r>
              <a:rPr lang="en-US" altLang="zh-CN" sz="2000" dirty="0"/>
              <a:t>(</a:t>
            </a:r>
            <a:r>
              <a:rPr lang="en-US" altLang="zh-CN" sz="2000" i="1" dirty="0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</a:t>
            </a:r>
            <a:r>
              <a:rPr lang="en-US" altLang="zh-CN" sz="2000" i="1" dirty="0">
                <a:solidFill>
                  <a:srgbClr val="FF0000"/>
                </a:solidFill>
              </a:rPr>
              <a:t>num</a:t>
            </a:r>
            <a:r>
              <a:rPr lang="en-US" altLang="zh-CN" sz="2000" dirty="0">
                <a:solidFill>
                  <a:srgbClr val="FF0000"/>
                </a:solidFill>
              </a:rPr>
              <a:t>-1&lt;=</a:t>
            </a:r>
            <a:r>
              <a:rPr lang="en-US" altLang="zh-CN" sz="2000" i="1" dirty="0">
                <a:solidFill>
                  <a:srgbClr val="FF0000"/>
                </a:solidFill>
              </a:rPr>
              <a:t>n</a:t>
            </a:r>
            <a:r>
              <a:rPr lang="en-US" altLang="zh-CN" sz="2000" dirty="0"/>
              <a:t>) {                    </a:t>
            </a:r>
            <a:r>
              <a:rPr lang="en-US" altLang="zh-CN" sz="1800" dirty="0"/>
              <a:t>// </a:t>
            </a:r>
            <a:r>
              <a:rPr lang="zh-CN" altLang="en-US" sz="1800" dirty="0"/>
              <a:t>判断余下元素足够选择时</a:t>
            </a:r>
            <a:endParaRPr lang="zh-CN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P[</a:t>
            </a:r>
            <a:r>
              <a:rPr lang="en-US" altLang="zh-CN" sz="2000" i="1" dirty="0"/>
              <a:t>k</a:t>
            </a:r>
            <a:r>
              <a:rPr lang="en-US" altLang="zh-CN" sz="2000" dirty="0"/>
              <a:t>-</a:t>
            </a:r>
            <a:r>
              <a:rPr lang="en-US" altLang="zh-CN" sz="2000" i="1" dirty="0" err="1"/>
              <a:t>num</a:t>
            </a:r>
            <a:r>
              <a:rPr lang="en-US" altLang="zh-CN" sz="2000" dirty="0"/>
              <a:t>]=A[</a:t>
            </a:r>
            <a:r>
              <a:rPr lang="en-US" altLang="zh-CN" sz="2000" i="1" dirty="0" err="1"/>
              <a:t>i</a:t>
            </a:r>
            <a:r>
              <a:rPr lang="en-US" altLang="zh-CN" sz="2000" dirty="0"/>
              <a:t>];                      </a:t>
            </a:r>
            <a:r>
              <a:rPr lang="en-US" altLang="zh-CN" sz="1800" dirty="0"/>
              <a:t>// </a:t>
            </a:r>
            <a:r>
              <a:rPr lang="zh-CN" altLang="en-US" sz="1800" dirty="0"/>
              <a:t>选择</a:t>
            </a:r>
            <a:r>
              <a:rPr lang="en-US" altLang="zh-CN" sz="1800" dirty="0"/>
              <a:t>A[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时</a:t>
            </a:r>
            <a:endParaRPr lang="zh-CN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     Combination (P,</a:t>
            </a:r>
            <a:r>
              <a:rPr lang="en-US" altLang="zh-CN" sz="2000" i="1" dirty="0"/>
              <a:t>i</a:t>
            </a:r>
            <a:r>
              <a:rPr lang="en-US" altLang="zh-CN" sz="2000" dirty="0"/>
              <a:t>+1, </a:t>
            </a:r>
            <a:r>
              <a:rPr lang="en-US" altLang="zh-CN" sz="2000" i="1" dirty="0"/>
              <a:t>num</a:t>
            </a:r>
            <a:r>
              <a:rPr lang="en-US" altLang="zh-CN" sz="2000" dirty="0"/>
              <a:t>-1); </a:t>
            </a:r>
            <a:r>
              <a:rPr lang="en-US" altLang="zh-CN" sz="1800" dirty="0"/>
              <a:t>// </a:t>
            </a:r>
            <a:r>
              <a:rPr lang="zh-CN" altLang="en-US" sz="1800" dirty="0"/>
              <a:t>求解余下元素中的</a:t>
            </a:r>
            <a:r>
              <a:rPr lang="en-US" altLang="zh-CN" sz="1800" i="1" dirty="0"/>
              <a:t>num</a:t>
            </a:r>
            <a:r>
              <a:rPr lang="en-US" altLang="zh-CN" sz="1800" dirty="0"/>
              <a:t>-1</a:t>
            </a:r>
            <a:r>
              <a:rPr lang="zh-CN" altLang="en-US" sz="1800" dirty="0"/>
              <a:t>各元素的组合</a:t>
            </a:r>
            <a:endParaRPr lang="zh-CN" altLang="en-US" sz="1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           </a:t>
            </a:r>
            <a:r>
              <a:rPr lang="en-US" altLang="zh-CN" sz="2000" dirty="0"/>
              <a:t>Combination (P,</a:t>
            </a:r>
            <a:r>
              <a:rPr lang="en-US" altLang="zh-CN" sz="2000" i="1" dirty="0"/>
              <a:t>i</a:t>
            </a:r>
            <a:r>
              <a:rPr lang="en-US" altLang="zh-CN" sz="2000" dirty="0"/>
              <a:t>+1, </a:t>
            </a:r>
            <a:r>
              <a:rPr lang="en-US" altLang="zh-CN" sz="2000" i="1" dirty="0" err="1"/>
              <a:t>num</a:t>
            </a:r>
            <a:r>
              <a:rPr lang="en-US" altLang="zh-CN" sz="2000" dirty="0"/>
              <a:t>);    </a:t>
            </a:r>
            <a:r>
              <a:rPr lang="en-US" altLang="zh-CN" sz="1800" dirty="0"/>
              <a:t>// </a:t>
            </a:r>
            <a:r>
              <a:rPr lang="zh-CN" altLang="en-US" sz="1800" dirty="0"/>
              <a:t>不选</a:t>
            </a:r>
            <a:r>
              <a:rPr lang="en-US" altLang="zh-CN" sz="1800" dirty="0"/>
              <a:t>A[</a:t>
            </a:r>
            <a:r>
              <a:rPr lang="en-US" altLang="zh-CN" sz="1800" i="1" dirty="0" err="1"/>
              <a:t>i</a:t>
            </a:r>
            <a:r>
              <a:rPr lang="en-US" altLang="zh-CN" sz="1800" dirty="0"/>
              <a:t>]</a:t>
            </a:r>
            <a:r>
              <a:rPr lang="zh-CN" altLang="en-US" sz="1800" dirty="0"/>
              <a:t>时的求解 </a:t>
            </a:r>
            <a:endParaRPr lang="zh-CN" altLang="en-US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/>
              <a:t>           </a:t>
            </a:r>
            <a:r>
              <a:rPr lang="en-US" altLang="zh-CN" sz="2000" dirty="0"/>
              <a:t>} </a:t>
            </a:r>
            <a:endParaRPr lang="en-US" altLang="zh-CN" sz="2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} </a:t>
            </a:r>
            <a:endParaRPr lang="en-US" altLang="zh-CN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45058"/>
          <p:cNvSpPr>
            <a:spLocks noGrp="1" noChangeArrowheads="1"/>
          </p:cNvSpPr>
          <p:nvPr>
            <p:ph idx="1"/>
          </p:nvPr>
        </p:nvSpPr>
        <p:spPr>
          <a:xfrm>
            <a:off x="457200" y="1124744"/>
            <a:ext cx="8229600" cy="4678451"/>
          </a:xfrm>
        </p:spPr>
        <p:txBody>
          <a:bodyPr/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dirty="0"/>
              <a:t>递归与循环程序相比</a:t>
            </a:r>
            <a:endParaRPr lang="zh-CN" altLang="en-US" dirty="0"/>
          </a:p>
          <a:p>
            <a:pPr lvl="1">
              <a:buClr>
                <a:srgbClr val="FF0000"/>
              </a:buClr>
            </a:pPr>
            <a:r>
              <a:rPr lang="zh-CN" altLang="en-US" dirty="0"/>
              <a:t>都可以实现重复性操作</a:t>
            </a:r>
            <a:endParaRPr lang="zh-CN" altLang="en-US" dirty="0"/>
          </a:p>
          <a:p>
            <a:pPr lvl="1">
              <a:buClr>
                <a:srgbClr val="FF0000"/>
              </a:buClr>
            </a:pPr>
            <a:r>
              <a:rPr lang="zh-CN" altLang="en-US" dirty="0"/>
              <a:t>可以互相转换</a:t>
            </a:r>
            <a:endParaRPr lang="zh-CN" altLang="en-US" dirty="0"/>
          </a:p>
          <a:p>
            <a:pPr lvl="1">
              <a:buClr>
                <a:srgbClr val="FF0000"/>
              </a:buClr>
            </a:pPr>
            <a:r>
              <a:rPr lang="zh-CN" altLang="en-US" dirty="0"/>
              <a:t>效率差异</a:t>
            </a:r>
            <a:endParaRPr lang="zh-CN" altLang="en-US" dirty="0"/>
          </a:p>
          <a:p>
            <a:pPr lvl="1">
              <a:buClr>
                <a:srgbClr val="FF0000"/>
              </a:buClr>
            </a:pPr>
            <a:r>
              <a:rPr lang="zh-CN" altLang="en-US" dirty="0"/>
              <a:t>编码差异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/>
          <p:cNvSpPr txBox="1">
            <a:spLocks noChangeAspect="1" noChangeArrowheads="1"/>
          </p:cNvSpPr>
          <p:nvPr/>
        </p:nvSpPr>
        <p:spPr bwMode="auto">
          <a:xfrm>
            <a:off x="457200" y="980729"/>
            <a:ext cx="8229600" cy="51125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汉诺塔问题</a:t>
            </a:r>
            <a:endParaRPr lang="en-US" altLang="zh-CN" b="1" dirty="0"/>
          </a:p>
          <a:p>
            <a:pPr marL="457200" indent="-457200" algn="just">
              <a:spcBef>
                <a:spcPts val="1200"/>
              </a:spcBef>
              <a:buFont typeface="Wingdings" panose="05000000000000000000" pitchFamily="2" charset="2"/>
              <a:buAutoNum type="arabicPeriod" startAt="2"/>
            </a:pPr>
            <a:r>
              <a:rPr lang="en-US" altLang="zh-CN" sz="2400" b="1" dirty="0"/>
              <a:t> </a:t>
            </a:r>
            <a:r>
              <a:rPr lang="en-US" altLang="zh-CN" sz="2400" b="1" i="1" dirty="0"/>
              <a:t>n</a:t>
            </a:r>
            <a:r>
              <a:rPr lang="zh-CN" altLang="en-US" sz="2400" b="1" dirty="0"/>
              <a:t>个盘子和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根柱子：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。起初，所有盘子在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柱上，问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如何将盘子一个一个地从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柱子移动到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柱子？ </a:t>
            </a:r>
            <a:r>
              <a:rPr lang="zh-CN" altLang="en-US" sz="2400" b="1" dirty="0">
                <a:solidFill>
                  <a:srgbClr val="FF0000"/>
                </a:solidFill>
              </a:rPr>
              <a:t>提示：</a:t>
            </a:r>
            <a:r>
              <a:rPr lang="zh-CN" altLang="en-US" sz="2400" b="1" dirty="0"/>
              <a:t>移动过程中可以使用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柱，但盘子只能放在比它大的盘子上面。</a:t>
            </a:r>
            <a:endParaRPr lang="zh-CN" altLang="en-US" sz="2400" b="1" dirty="0"/>
          </a:p>
          <a:p>
            <a:pPr>
              <a:buFont typeface="Wingdings" panose="05000000000000000000" pitchFamily="2" charset="2"/>
              <a:buNone/>
            </a:pPr>
            <a:endParaRPr lang="en-US" altLang="zh-CN" b="1" dirty="0"/>
          </a:p>
        </p:txBody>
      </p:sp>
      <p:pic>
        <p:nvPicPr>
          <p:cNvPr id="6" name="Picture 5" descr="u=835663323,3763396319&amp;fm=21&amp;gp=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3725"/>
            <a:ext cx="5400675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组合 6"/>
          <p:cNvGrpSpPr/>
          <p:nvPr/>
        </p:nvGrpSpPr>
        <p:grpSpPr>
          <a:xfrm>
            <a:off x="196836" y="95357"/>
            <a:ext cx="4231148" cy="684042"/>
            <a:chOff x="611560" y="1326432"/>
            <a:chExt cx="4231148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46082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dirty="0"/>
              <a:t>小结：</a:t>
            </a:r>
            <a:endParaRPr lang="zh-CN" altLang="en-US" sz="2400" b="1" dirty="0"/>
          </a:p>
          <a:p>
            <a:pPr lvl="1">
              <a:buClr>
                <a:srgbClr val="FF0000"/>
              </a:buClr>
            </a:pPr>
            <a:r>
              <a:rPr lang="zh-CN" altLang="en-US" sz="2200" b="1" dirty="0"/>
              <a:t>该递归算法中涉及到搜索和回溯</a:t>
            </a:r>
            <a:endParaRPr lang="zh-CN" altLang="en-US" sz="2200" b="1" dirty="0"/>
          </a:p>
          <a:p>
            <a:pPr lvl="1">
              <a:buClr>
                <a:srgbClr val="FF0000"/>
              </a:buClr>
            </a:pPr>
            <a:r>
              <a:rPr lang="zh-CN" altLang="en-US" sz="2200" b="1" dirty="0"/>
              <a:t>回溯法：通用解题法</a:t>
            </a:r>
            <a:endParaRPr lang="zh-CN" altLang="en-US" sz="2200" b="1" dirty="0"/>
          </a:p>
          <a:p>
            <a:pPr lvl="1">
              <a:buClr>
                <a:srgbClr val="FF0000"/>
              </a:buClr>
            </a:pPr>
            <a:r>
              <a:rPr lang="zh-CN" altLang="en-US" sz="2200" b="1" dirty="0"/>
              <a:t>系统性和跳跃性的搜索法：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dirty="0"/>
              <a:t>在包含问题所有解的状态空间树中，按照深度优先搜索策略，从根节点出发进行搜索。</a:t>
            </a:r>
            <a:endParaRPr lang="zh-CN" altLang="en-US" sz="2200" dirty="0"/>
          </a:p>
          <a:p>
            <a:pPr lvl="2">
              <a:buClr>
                <a:srgbClr val="FF0000"/>
              </a:buClr>
            </a:pPr>
            <a:r>
              <a:rPr lang="zh-CN" altLang="en-US" sz="2200" dirty="0"/>
              <a:t>每搜索到一个结点，判断该子树是否不包含问题的解，以便决定是否往下搜索。</a:t>
            </a:r>
            <a:endParaRPr lang="zh-CN" altLang="en-US" sz="2200" dirty="0"/>
          </a:p>
          <a:p>
            <a:pPr lvl="1">
              <a:buClr>
                <a:srgbClr val="FF0000"/>
              </a:buClr>
            </a:pPr>
            <a:r>
              <a:rPr lang="zh-CN" altLang="en-US" sz="2200" b="1" dirty="0"/>
              <a:t>典型问题：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简单</a:t>
            </a:r>
            <a:r>
              <a:rPr lang="en-US" altLang="zh-CN" sz="2200" b="1" dirty="0"/>
              <a:t>0-1</a:t>
            </a:r>
            <a:r>
              <a:rPr lang="zh-CN" altLang="en-US" sz="2200" b="1" dirty="0"/>
              <a:t>背包问题；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八皇后问题；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全排列问题；</a:t>
            </a:r>
            <a:endParaRPr lang="zh-CN" altLang="en-US" sz="2200" b="1" dirty="0"/>
          </a:p>
          <a:p>
            <a:pPr lvl="2">
              <a:buClr>
                <a:srgbClr val="FF0000"/>
              </a:buClr>
            </a:pPr>
            <a:r>
              <a:rPr lang="zh-CN" altLang="en-US" sz="2200" b="1" dirty="0"/>
              <a:t>棋子“马”的遍历问题</a:t>
            </a:r>
            <a:endParaRPr lang="zh-CN" altLang="en-US" sz="22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-612576" y="116632"/>
            <a:ext cx="7416824" cy="648129"/>
            <a:chOff x="-180528" y="5152869"/>
            <a:chExt cx="7243325" cy="526322"/>
          </a:xfrm>
        </p:grpSpPr>
        <p:grpSp>
          <p:nvGrpSpPr>
            <p:cNvPr id="7" name="组合 6"/>
            <p:cNvGrpSpPr/>
            <p:nvPr/>
          </p:nvGrpSpPr>
          <p:grpSpPr>
            <a:xfrm>
              <a:off x="-180528" y="5152869"/>
              <a:ext cx="7243325" cy="526322"/>
              <a:chOff x="-240188" y="5778644"/>
              <a:chExt cx="7889473" cy="689206"/>
            </a:xfrm>
          </p:grpSpPr>
          <p:sp>
            <p:nvSpPr>
              <p:cNvPr id="9" name="Freeform 5"/>
              <p:cNvSpPr/>
              <p:nvPr/>
            </p:nvSpPr>
            <p:spPr bwMode="auto">
              <a:xfrm>
                <a:off x="989571" y="5820119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80800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-240188" y="5778644"/>
                <a:ext cx="7889473" cy="687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7.7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递归技术应用</a:t>
                </a:r>
                <a:endPara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733" y="5263536"/>
              <a:ext cx="324923" cy="325704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/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KSO_Shape"/>
              <p:cNvSpPr/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7.8  </a:t>
              </a:r>
              <a:r>
                <a:rPr lang="zh-CN" altLang="en-US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本章小结</a:t>
              </a:r>
              <a:endPara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7100" y="1114100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内容回顾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/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noAutofit/>
                </a:bodyPr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/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/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/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29" name="组合 28"/>
          <p:cNvGrpSpPr/>
          <p:nvPr/>
        </p:nvGrpSpPr>
        <p:grpSpPr>
          <a:xfrm>
            <a:off x="1047914" y="4189105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思考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1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47922" y="4887339"/>
            <a:ext cx="681037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一个递归程序如何转化为非递归程序？</a:t>
            </a:r>
            <a:endParaRPr lang="en-US" altLang="zh-CN" sz="22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2472" y="1719298"/>
            <a:ext cx="6035533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递归的相关概念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递归的原理</a:t>
            </a:r>
            <a:endParaRPr lang="zh-CN" altLang="en-US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递归与非递归的转换</a:t>
            </a:r>
            <a:endParaRPr lang="en-US" altLang="zh-CN" sz="2200" dirty="0"/>
          </a:p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/>
              <a:t>递归的应用</a:t>
            </a:r>
            <a:endParaRPr lang="zh-CN" altLang="en-US" sz="2200" dirty="0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占位符 48130"/>
          <p:cNvSpPr>
            <a:spLocks noGrp="1" noChangeArrowheads="1"/>
          </p:cNvSpPr>
          <p:nvPr>
            <p:ph idx="1"/>
          </p:nvPr>
        </p:nvSpPr>
        <p:spPr>
          <a:xfrm>
            <a:off x="486528" y="1052736"/>
            <a:ext cx="8229600" cy="4678451"/>
          </a:xfrm>
        </p:spPr>
        <p:txBody>
          <a:bodyPr/>
          <a:lstStyle/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1. </a:t>
            </a:r>
            <a:r>
              <a:rPr lang="zh-CN" altLang="en-US" sz="2400" b="1" dirty="0"/>
              <a:t>写出下面程序或调用的结果</a:t>
            </a:r>
            <a:r>
              <a:rPr lang="en-US" altLang="zh-CN" sz="2400" b="1" dirty="0"/>
              <a:t>:</a:t>
            </a:r>
            <a:endParaRPr lang="en-US" altLang="zh-CN" sz="24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(1)  </a:t>
            </a:r>
            <a:r>
              <a:rPr lang="en-US" altLang="zh-CN" sz="2200" b="1" dirty="0">
                <a:solidFill>
                  <a:srgbClr val="0000FF"/>
                </a:solidFill>
              </a:rPr>
              <a:t>void</a:t>
            </a:r>
            <a:r>
              <a:rPr lang="en-US" altLang="zh-CN" sz="2200" b="1" dirty="0"/>
              <a:t>  P1(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W)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{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A,B;  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A=W-1;  B=W+1;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cout</a:t>
            </a:r>
            <a:r>
              <a:rPr lang="en-US" altLang="zh-CN" sz="2200" b="1" dirty="0"/>
              <a:t>&lt;&lt;A&lt;&lt;B;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} </a:t>
            </a:r>
            <a:endParaRPr lang="en-US" altLang="zh-CN" sz="2200" b="1" dirty="0"/>
          </a:p>
          <a:p>
            <a:pPr marL="495300" indent="-495300">
              <a:lnSpc>
                <a:spcPts val="1200"/>
              </a:lnSpc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</a:rPr>
              <a:t>       void</a:t>
            </a:r>
            <a:r>
              <a:rPr lang="en-US" altLang="zh-CN" sz="2200" b="1" dirty="0"/>
              <a:t>  P2(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>
                <a:solidFill>
                  <a:srgbClr val="0000FF"/>
                </a:solidFill>
              </a:rPr>
              <a:t> </a:t>
            </a:r>
            <a:r>
              <a:rPr lang="en-US" altLang="zh-CN" sz="2200" b="1" dirty="0"/>
              <a:t>W );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{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A,B;  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A=2*W;  B=W*W;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P1(A);  P1(B);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cout</a:t>
            </a:r>
            <a:r>
              <a:rPr lang="en-US" altLang="zh-CN" sz="2200" b="1" dirty="0"/>
              <a:t>&lt;&lt;A&lt;&lt;B;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 } </a:t>
            </a:r>
            <a:endParaRPr lang="en-US" altLang="zh-CN" sz="2200" b="1" dirty="0"/>
          </a:p>
          <a:p>
            <a:pPr marL="495300" indent="-495300">
              <a:buFont typeface="Wingdings" panose="05000000000000000000" pitchFamily="2" charset="2"/>
              <a:buNone/>
            </a:pPr>
            <a:r>
              <a:rPr lang="en-US" altLang="zh-CN" sz="2200" b="1" dirty="0"/>
              <a:t>      </a:t>
            </a:r>
            <a:r>
              <a:rPr lang="zh-CN" altLang="en-US" sz="2200" b="1" dirty="0">
                <a:solidFill>
                  <a:srgbClr val="FF0000"/>
                </a:solidFill>
              </a:rPr>
              <a:t>调用  </a:t>
            </a:r>
            <a:r>
              <a:rPr lang="en-US" altLang="zh-CN" sz="2200" b="1" dirty="0">
                <a:solidFill>
                  <a:srgbClr val="FF0000"/>
                </a:solidFill>
              </a:rPr>
              <a:t>P2(5);</a:t>
            </a:r>
            <a:endParaRPr lang="en-US" altLang="zh-CN" sz="2200" b="1" dirty="0">
              <a:solidFill>
                <a:srgbClr val="FF0000"/>
              </a:solidFill>
            </a:endParaRPr>
          </a:p>
        </p:txBody>
      </p:sp>
      <p:sp>
        <p:nvSpPr>
          <p:cNvPr id="9" name="文本占位符 49154"/>
          <p:cNvSpPr txBox="1">
            <a:spLocks noChangeArrowheads="1"/>
          </p:cNvSpPr>
          <p:nvPr/>
        </p:nvSpPr>
        <p:spPr bwMode="auto">
          <a:xfrm>
            <a:off x="3923928" y="1484417"/>
            <a:ext cx="4474840" cy="46784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(2)  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 </a:t>
            </a:r>
            <a:r>
              <a:rPr lang="en-US" altLang="zh-CN" sz="2200" b="1" dirty="0" err="1"/>
              <a:t>Hcf</a:t>
            </a:r>
            <a:r>
              <a:rPr lang="en-US" altLang="zh-CN" sz="2200" b="1" dirty="0"/>
              <a:t>(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M,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N)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{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int</a:t>
            </a:r>
            <a:r>
              <a:rPr lang="en-US" altLang="zh-CN" sz="2200" b="1" dirty="0"/>
              <a:t> H;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</a:t>
            </a:r>
            <a:r>
              <a:rPr lang="en-US" altLang="zh-CN" sz="2200" b="1" dirty="0">
                <a:solidFill>
                  <a:srgbClr val="0000FF"/>
                </a:solidFill>
              </a:rPr>
              <a:t>while</a:t>
            </a:r>
            <a:r>
              <a:rPr lang="en-US" altLang="zh-CN" sz="2200" b="1" dirty="0"/>
              <a:t> (N!=0)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{  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H=M % N;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     M=N; N=H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} ;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       </a:t>
            </a:r>
            <a:r>
              <a:rPr lang="en-US" altLang="zh-CN" sz="2200" b="1" dirty="0" err="1">
                <a:solidFill>
                  <a:srgbClr val="0000FF"/>
                </a:solidFill>
              </a:rPr>
              <a:t>cout</a:t>
            </a:r>
            <a:r>
              <a:rPr lang="en-US" altLang="zh-CN" sz="2200" b="1" dirty="0"/>
              <a:t>&lt;&lt;M;  </a:t>
            </a:r>
            <a:r>
              <a:rPr lang="en-US" altLang="zh-CN" sz="2200" b="1" dirty="0">
                <a:solidFill>
                  <a:srgbClr val="0000FF"/>
                </a:solidFill>
              </a:rPr>
              <a:t>return</a:t>
            </a:r>
            <a:r>
              <a:rPr lang="en-US" altLang="zh-CN" sz="2200" b="1" dirty="0"/>
              <a:t> M;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    } </a:t>
            </a:r>
            <a:endParaRPr lang="en-US" altLang="zh-CN" sz="22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/>
              <a:t>    </a:t>
            </a:r>
            <a:r>
              <a:rPr lang="zh-CN" altLang="en-US" sz="2200" b="1" dirty="0">
                <a:solidFill>
                  <a:srgbClr val="FF0000"/>
                </a:solidFill>
              </a:rPr>
              <a:t>调用  </a:t>
            </a: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</a:t>
            </a:r>
            <a:r>
              <a:rPr lang="en-US" altLang="zh-CN" sz="2200" b="1" dirty="0" err="1">
                <a:solidFill>
                  <a:srgbClr val="FF0000"/>
                </a:solidFill>
              </a:rPr>
              <a:t>Hcf</a:t>
            </a:r>
            <a:r>
              <a:rPr lang="en-US" altLang="zh-CN" sz="2200" b="1" dirty="0">
                <a:solidFill>
                  <a:srgbClr val="FF0000"/>
                </a:solidFill>
              </a:rPr>
              <a:t>(100, 350); 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FF0000"/>
                </a:solidFill>
              </a:rPr>
              <a:t>              </a:t>
            </a:r>
            <a:r>
              <a:rPr lang="en-US" altLang="zh-CN" sz="2200" b="1" dirty="0" err="1">
                <a:solidFill>
                  <a:srgbClr val="FF0000"/>
                </a:solidFill>
              </a:rPr>
              <a:t>cout</a:t>
            </a:r>
            <a:r>
              <a:rPr lang="en-US" altLang="zh-CN" sz="2200" b="1" dirty="0">
                <a:solidFill>
                  <a:srgbClr val="FF0000"/>
                </a:solidFill>
              </a:rPr>
              <a:t>&lt;&lt;</a:t>
            </a:r>
            <a:r>
              <a:rPr lang="en-US" altLang="zh-CN" sz="2200" b="1" dirty="0" err="1">
                <a:solidFill>
                  <a:srgbClr val="FF0000"/>
                </a:solidFill>
              </a:rPr>
              <a:t>Hcf</a:t>
            </a:r>
            <a:r>
              <a:rPr lang="en-US" altLang="zh-CN" sz="2200" b="1" dirty="0">
                <a:solidFill>
                  <a:srgbClr val="FF0000"/>
                </a:solidFill>
              </a:rPr>
              <a:t>(200, 49);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11" name="矩形 10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2" name="图片 11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占位符 50178"/>
          <p:cNvSpPr>
            <a:spLocks noGrp="1" noChangeArrowheads="1"/>
          </p:cNvSpPr>
          <p:nvPr>
            <p:ph idx="1"/>
          </p:nvPr>
        </p:nvSpPr>
        <p:spPr>
          <a:xfrm>
            <a:off x="395536" y="980728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(3)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Hcf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{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while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!=0)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{ 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</a:t>
            </a:r>
            <a:r>
              <a:rPr lang="en-US" altLang="zh-CN" sz="2000" b="1" i="1" dirty="0"/>
              <a:t>H </a:t>
            </a:r>
            <a:r>
              <a:rPr lang="en-US" altLang="zh-CN" sz="2000" b="1" dirty="0"/>
              <a:t>=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rgbClr val="0000FF"/>
                </a:solidFill>
              </a:rPr>
              <a:t>mod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</a:t>
            </a:r>
            <a:r>
              <a:rPr lang="en-US" altLang="zh-CN" sz="2000" b="1" i="1" dirty="0"/>
              <a:t>M </a:t>
            </a:r>
            <a:r>
              <a:rPr lang="en-US" altLang="zh-CN" sz="2000" b="1" dirty="0"/>
              <a:t>=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= </a:t>
            </a:r>
            <a:r>
              <a:rPr lang="en-US" altLang="zh-CN" sz="2000" b="1" i="1" dirty="0"/>
              <a:t>H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}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lnSpc>
                <a:spcPct val="8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Reduce(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*</a:t>
            </a:r>
            <a:r>
              <a:rPr lang="en-US" altLang="zh-CN" sz="2000" b="1" i="1" dirty="0"/>
              <a:t>M</a:t>
            </a:r>
            <a:r>
              <a:rPr lang="en-US" altLang="zh-CN" sz="2000" b="1" i="1" baseline="-25000" dirty="0"/>
              <a:t>2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*</a:t>
            </a:r>
            <a:r>
              <a:rPr lang="en-US" altLang="zh-CN" sz="2000" b="1" i="1" dirty="0"/>
              <a:t>N</a:t>
            </a:r>
            <a:r>
              <a:rPr lang="en-US" altLang="zh-CN" sz="2000" b="1" i="1" baseline="-25000" dirty="0"/>
              <a:t>2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{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R;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R=</a:t>
            </a:r>
            <a:r>
              <a:rPr lang="en-US" altLang="zh-CN" sz="2000" b="1" dirty="0" err="1"/>
              <a:t>Hcf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M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,</a:t>
            </a:r>
            <a:r>
              <a:rPr lang="en-US" altLang="zh-CN" sz="2000" b="1" i="1" dirty="0"/>
              <a:t> N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);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*</a:t>
            </a:r>
            <a:r>
              <a:rPr lang="en-US" altLang="zh-CN" sz="2000" b="1" i="1" dirty="0"/>
              <a:t> M</a:t>
            </a:r>
            <a:r>
              <a:rPr lang="en-US" altLang="zh-CN" sz="2000" b="1" i="1" baseline="-25000" dirty="0"/>
              <a:t>2 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 M</a:t>
            </a:r>
            <a:r>
              <a:rPr lang="en-US" altLang="zh-CN" sz="2000" b="1" i="1" baseline="-25000" dirty="0"/>
              <a:t>1</a:t>
            </a:r>
            <a:r>
              <a:rPr lang="en-US" altLang="zh-CN" sz="2000" b="1" dirty="0"/>
              <a:t> / </a:t>
            </a:r>
            <a:r>
              <a:rPr lang="en-US" altLang="zh-CN" sz="2000" b="1" i="1" dirty="0"/>
              <a:t>R</a:t>
            </a:r>
            <a:r>
              <a:rPr lang="en-US" altLang="zh-CN" sz="2000" b="1" dirty="0"/>
              <a:t>;  *</a:t>
            </a:r>
            <a:r>
              <a:rPr lang="en-US" altLang="zh-CN" sz="2000" b="1" i="1" dirty="0"/>
              <a:t> N</a:t>
            </a:r>
            <a:r>
              <a:rPr lang="en-US" altLang="zh-CN" sz="2000" b="1" i="1" baseline="-25000" dirty="0"/>
              <a:t>2 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 N</a:t>
            </a:r>
            <a:r>
              <a:rPr lang="en-US" altLang="zh-CN" sz="2000" b="1" i="1" baseline="-25000" dirty="0"/>
              <a:t>1 </a:t>
            </a:r>
            <a:r>
              <a:rPr lang="en-US" altLang="zh-CN" sz="2000" b="1" dirty="0"/>
              <a:t>/ R;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 M</a:t>
            </a:r>
            <a:r>
              <a:rPr lang="en-US" altLang="zh-CN" sz="2000" b="1" i="1" baseline="-25000" dirty="0"/>
              <a:t>1 </a:t>
            </a:r>
            <a:r>
              <a:rPr lang="en-US" altLang="zh-CN" sz="2000" b="1" dirty="0"/>
              <a:t>&lt;&lt;‘/’&lt;&lt;</a:t>
            </a:r>
            <a:r>
              <a:rPr lang="en-US" altLang="zh-CN" sz="2000" b="1" i="1" dirty="0"/>
              <a:t> N</a:t>
            </a:r>
            <a:r>
              <a:rPr lang="en-US" altLang="zh-CN" sz="2000" b="1" i="1" baseline="-25000" dirty="0"/>
              <a:t>1 </a:t>
            </a:r>
            <a:r>
              <a:rPr lang="en-US" altLang="zh-CN" sz="2000" b="1" dirty="0"/>
              <a:t>&lt;&lt;‘=’&lt;&lt;</a:t>
            </a:r>
            <a:r>
              <a:rPr lang="zh-CN" altLang="en-US" sz="2000" b="1" dirty="0"/>
              <a:t>*</a:t>
            </a:r>
            <a:r>
              <a:rPr lang="en-US" altLang="zh-CN" sz="2000" b="1" i="1" dirty="0"/>
              <a:t> M</a:t>
            </a:r>
            <a:r>
              <a:rPr lang="en-US" altLang="zh-CN" sz="2000" b="1" i="1" baseline="-25000" dirty="0"/>
              <a:t>2 </a:t>
            </a:r>
            <a:r>
              <a:rPr lang="en-US" altLang="zh-CN" sz="2000" b="1" dirty="0"/>
              <a:t>&lt;&lt;‘/’&lt;&lt;</a:t>
            </a:r>
            <a:r>
              <a:rPr lang="zh-CN" altLang="en-US" sz="2000" b="1"/>
              <a:t>*</a:t>
            </a:r>
            <a:r>
              <a:rPr lang="en-US" altLang="zh-CN" sz="2000" b="1" i="1"/>
              <a:t>N</a:t>
            </a:r>
            <a:r>
              <a:rPr lang="en-US" altLang="zh-CN" sz="2000" b="1" baseline="-25000"/>
              <a:t>2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>
                <a:solidFill>
                  <a:srgbClr val="FF0000"/>
                </a:solidFill>
              </a:rPr>
              <a:t>Reduce(100,200, X, Y);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       Reduce(300,550, M, N);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51202"/>
          <p:cNvSpPr>
            <a:spLocks noGrp="1" noChangeArrowheads="1"/>
          </p:cNvSpPr>
          <p:nvPr>
            <p:ph idx="1"/>
          </p:nvPr>
        </p:nvSpPr>
        <p:spPr>
          <a:xfrm>
            <a:off x="486615" y="1414846"/>
            <a:ext cx="8229600" cy="5040560"/>
          </a:xfrm>
        </p:spPr>
        <p:txBody>
          <a:bodyPr/>
          <a:lstStyle/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(1)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W)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{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(W&gt;0)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{     P(W-1);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&lt;&lt;W;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}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>
                <a:solidFill>
                  <a:srgbClr val="FF0000"/>
                </a:solidFill>
              </a:rPr>
              <a:t>P(4)</a:t>
            </a:r>
            <a:r>
              <a:rPr lang="zh-CN" altLang="en-US" sz="2000" b="1" dirty="0">
                <a:solidFill>
                  <a:srgbClr val="FF0000"/>
                </a:solidFill>
              </a:rPr>
              <a:t>；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(2)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W)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{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(W&gt;0)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{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&lt;&lt;W;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P(W-1);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}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>
                <a:solidFill>
                  <a:srgbClr val="FF0000"/>
                </a:solidFill>
              </a:rPr>
              <a:t>P(4);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文本占位符 52226"/>
          <p:cNvSpPr txBox="1">
            <a:spLocks noChangeArrowheads="1"/>
          </p:cNvSpPr>
          <p:nvPr/>
        </p:nvSpPr>
        <p:spPr bwMode="auto">
          <a:xfrm>
            <a:off x="4601415" y="1412160"/>
            <a:ext cx="2530624" cy="46784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(3)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W)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{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if (W&gt;0)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{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&lt;&lt;W;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P(W-1);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&lt;&lt;W;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}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>
                <a:solidFill>
                  <a:srgbClr val="FF0000"/>
                </a:solidFill>
              </a:rPr>
              <a:t>P(4);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(4)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W)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{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if (W&gt;0)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{    P(W-1);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P(W-1);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&lt;&lt;W;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>
                <a:solidFill>
                  <a:srgbClr val="FF0000"/>
                </a:solidFill>
              </a:rPr>
              <a:t>P(4);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9167" y="994597"/>
            <a:ext cx="5269391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2. </a:t>
            </a:r>
            <a:r>
              <a:rPr lang="zh-CN" altLang="en-US" sz="2400" b="1" dirty="0"/>
              <a:t>阅读下列程序，并写出其运行结果</a:t>
            </a:r>
            <a:r>
              <a:rPr lang="en-US" altLang="zh-CN" sz="2400" b="1" dirty="0"/>
              <a:t>:</a:t>
            </a:r>
            <a:endParaRPr lang="en-US" altLang="zh-CN" sz="2400" b="1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占位符 53250"/>
          <p:cNvSpPr>
            <a:spLocks noGrp="1" noChangeArrowheads="1"/>
          </p:cNvSpPr>
          <p:nvPr>
            <p:ph idx="1"/>
          </p:nvPr>
        </p:nvSpPr>
        <p:spPr>
          <a:xfrm>
            <a:off x="531101" y="980728"/>
            <a:ext cx="5266928" cy="5541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(5)  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 F(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{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==0)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0;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==1)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1;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F(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-1)+2*F(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-2);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&lt;&lt;F(5);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(6)  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*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{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FF"/>
                </a:solidFill>
              </a:rPr>
              <a:t>             if 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==0)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*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=0;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{  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-1, *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); *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=*</a:t>
            </a:r>
            <a:r>
              <a:rPr lang="en-US" altLang="zh-CN" sz="2000" b="1" i="1" dirty="0"/>
              <a:t>F</a:t>
            </a:r>
            <a:r>
              <a:rPr lang="en-US" altLang="zh-CN" sz="2000" b="1" dirty="0"/>
              <a:t>+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M=3</a:t>
            </a:r>
            <a:r>
              <a:rPr lang="en-US" altLang="zh-CN" sz="2000" b="1" dirty="0">
                <a:solidFill>
                  <a:srgbClr val="FF0000"/>
                </a:solidFill>
              </a:rPr>
              <a:t>; P(4, &amp;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</a:rPr>
              <a:t>);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</a:t>
            </a:r>
            <a:endParaRPr lang="en-US" altLang="zh-CN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占位符 54274"/>
          <p:cNvSpPr>
            <a:spLocks noGrp="1" noChangeArrowheads="1"/>
          </p:cNvSpPr>
          <p:nvPr>
            <p:ph idx="1"/>
          </p:nvPr>
        </p:nvSpPr>
        <p:spPr>
          <a:xfrm>
            <a:off x="457200" y="980728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3.</a:t>
            </a:r>
            <a:r>
              <a:rPr lang="zh-CN" altLang="en-US" sz="2400" b="1" dirty="0"/>
              <a:t>求解下面各调用的结果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并指出算法的功能。</a:t>
            </a:r>
            <a:endParaRPr lang="zh-CN" altLang="en-US" sz="24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(1)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</a:t>
            </a:r>
            <a:r>
              <a:rPr lang="en-US" altLang="zh-CN" sz="2000" b="1" dirty="0" err="1"/>
              <a:t>PrintRV</a:t>
            </a:r>
            <a:r>
              <a:rPr lang="en-US" altLang="zh-CN" sz="2000" b="1" dirty="0"/>
              <a:t>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{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&gt;0)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{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% 10;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</a:t>
            </a:r>
            <a:r>
              <a:rPr lang="en-US" altLang="zh-CN" sz="2000" b="1" dirty="0" err="1"/>
              <a:t>PrintRV</a:t>
            </a:r>
            <a:r>
              <a:rPr lang="en-US" altLang="zh-CN" sz="2000" b="1" dirty="0"/>
              <a:t>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 / 10);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</a:t>
            </a:r>
            <a:r>
              <a:rPr lang="zh-CN" altLang="en-US" sz="2000" b="1" dirty="0">
                <a:solidFill>
                  <a:srgbClr val="FF0000"/>
                </a:solidFill>
              </a:rPr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PrintRV</a:t>
            </a:r>
            <a:r>
              <a:rPr lang="en-US" altLang="zh-CN" sz="2000" b="1" dirty="0">
                <a:solidFill>
                  <a:srgbClr val="FF0000"/>
                </a:solidFill>
              </a:rPr>
              <a:t>(12345);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altLang="zh-CN" sz="2000" b="1" dirty="0"/>
              <a:t>(2)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PC(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,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*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 )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{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==0) 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*</a:t>
            </a:r>
            <a:r>
              <a:rPr lang="en-US" altLang="zh-CN" sz="2000" b="1" i="1" dirty="0"/>
              <a:t>K </a:t>
            </a:r>
            <a:r>
              <a:rPr lang="en-US" altLang="zh-CN" sz="2000" b="1" dirty="0"/>
              <a:t>= 1;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{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PC(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-1,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-1, 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);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       *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=*</a:t>
            </a:r>
            <a:r>
              <a:rPr lang="en-US" altLang="zh-CN" sz="2000" b="1" i="1" dirty="0"/>
              <a:t>K</a:t>
            </a:r>
            <a:r>
              <a:rPr lang="en-US" altLang="zh-CN" sz="2000" b="1" dirty="0"/>
              <a:t>*</a:t>
            </a:r>
            <a:r>
              <a:rPr lang="en-US" altLang="zh-CN" sz="2000" b="1" i="1" dirty="0"/>
              <a:t>M</a:t>
            </a:r>
            <a:r>
              <a:rPr lang="en-US" altLang="zh-CN" sz="2000" b="1" dirty="0"/>
              <a:t> /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 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} </a:t>
            </a:r>
            <a:endParaRPr lang="en-US" altLang="zh-CN" sz="2000" b="1" dirty="0"/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</a:rPr>
              <a:t>; PC(6, 4, &amp;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</a:rPr>
              <a:t>);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</a:t>
            </a:r>
            <a:r>
              <a:rPr lang="en-US" altLang="zh-CN" sz="2000" b="1" i="1" dirty="0">
                <a:solidFill>
                  <a:srgbClr val="FF0000"/>
                </a:solidFill>
              </a:rPr>
              <a:t>M</a:t>
            </a:r>
            <a:r>
              <a:rPr lang="en-US" altLang="zh-CN" sz="2000" b="1" dirty="0">
                <a:solidFill>
                  <a:srgbClr val="FF0000"/>
                </a:solidFill>
              </a:rPr>
              <a:t>;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" name="矩形 2"/>
          <p:cNvSpPr/>
          <p:nvPr/>
        </p:nvSpPr>
        <p:spPr>
          <a:xfrm>
            <a:off x="4572000" y="134076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(3) 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  SS(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{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==0 )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100;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else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0000FF"/>
                </a:solidFill>
              </a:rPr>
              <a:t>return</a:t>
            </a:r>
            <a:r>
              <a:rPr lang="en-US" altLang="zh-CN" sz="2000" b="1" dirty="0"/>
              <a:t> SS(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-1)+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*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 } </a:t>
            </a:r>
            <a:endParaRPr lang="en-US" altLang="zh-CN" sz="2000" b="1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/>
              <a:t>     </a:t>
            </a:r>
            <a:r>
              <a:rPr lang="zh-CN" altLang="en-US" sz="2000" b="1" dirty="0">
                <a:solidFill>
                  <a:srgbClr val="FF0000"/>
                </a:solidFill>
              </a:rPr>
              <a:t>调用 </a:t>
            </a:r>
            <a:r>
              <a:rPr lang="en-US" altLang="zh-CN" sz="2000" b="1" dirty="0" err="1">
                <a:solidFill>
                  <a:srgbClr val="FF0000"/>
                </a:solidFill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</a:rPr>
              <a:t>&lt;&lt;SS(5);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占位符 55298"/>
          <p:cNvSpPr>
            <a:spLocks noGrp="1" noChangeArrowheads="1"/>
          </p:cNvSpPr>
          <p:nvPr>
            <p:ph idx="1"/>
          </p:nvPr>
        </p:nvSpPr>
        <p:spPr>
          <a:xfrm>
            <a:off x="457200" y="1052736"/>
            <a:ext cx="8229600" cy="467845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4. </a:t>
            </a:r>
            <a:r>
              <a:rPr lang="zh-CN" altLang="en-US" sz="2400" b="1" dirty="0"/>
              <a:t>对下面的函数定义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证明下面有关程序功能描述的正确性。</a:t>
            </a:r>
            <a:endParaRPr lang="zh-CN" altLang="en-US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</a:t>
            </a:r>
            <a:r>
              <a:rPr lang="en-US" altLang="zh-CN" sz="2000" b="1" dirty="0"/>
              <a:t>(1) </a:t>
            </a:r>
            <a:r>
              <a:rPr lang="en-US" altLang="zh-CN" sz="2000" b="1" dirty="0">
                <a:solidFill>
                  <a:srgbClr val="0000FF"/>
                </a:solidFill>
              </a:rPr>
              <a:t>void</a:t>
            </a:r>
            <a:r>
              <a:rPr lang="en-US" altLang="zh-CN" sz="2000" b="1" dirty="0"/>
              <a:t>  P(</a:t>
            </a:r>
            <a:r>
              <a:rPr lang="en-US" altLang="zh-CN" sz="2000" b="1" dirty="0" err="1">
                <a:solidFill>
                  <a:srgbClr val="0000FF"/>
                </a:solidFill>
              </a:rPr>
              <a:t>int</a:t>
            </a:r>
            <a:r>
              <a:rPr lang="en-US" altLang="zh-CN" sz="2000" b="1" dirty="0"/>
              <a:t> 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{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solidFill>
                  <a:srgbClr val="0000FF"/>
                </a:solidFill>
              </a:rPr>
              <a:t>if</a:t>
            </a:r>
            <a:r>
              <a:rPr lang="en-US" altLang="zh-CN" sz="2000" b="1" dirty="0"/>
              <a:t> 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&gt;0)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{    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</a:t>
            </a:r>
            <a:r>
              <a:rPr lang="en-US" altLang="zh-CN" sz="2000" b="1" dirty="0" err="1">
                <a:solidFill>
                  <a:srgbClr val="0000FF"/>
                </a:solidFill>
              </a:rPr>
              <a:t>cout</a:t>
            </a:r>
            <a:r>
              <a:rPr lang="en-US" altLang="zh-CN" sz="2000" b="1" dirty="0"/>
              <a:t>&lt;&lt;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     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-1);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   }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} 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(a) </a:t>
            </a:r>
            <a:r>
              <a:rPr lang="zh-CN" altLang="en-US" sz="2000" b="1" dirty="0"/>
              <a:t>在调用</a:t>
            </a:r>
            <a:r>
              <a:rPr lang="en-US" altLang="zh-CN" sz="2000" b="1" dirty="0"/>
              <a:t>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所产生的输出序列中，当且仅当其序号为奇数时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输出</a:t>
            </a:r>
            <a:endParaRPr lang="en-US" altLang="zh-CN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/>
              <a:t>          </a:t>
            </a:r>
            <a:r>
              <a:rPr lang="zh-CN" altLang="en-US" sz="2000" b="1" dirty="0"/>
              <a:t>项为</a:t>
            </a:r>
            <a:r>
              <a:rPr lang="en-US" altLang="zh-CN" sz="2000" b="1" dirty="0"/>
              <a:t>1;</a:t>
            </a:r>
            <a:endParaRPr lang="zh-CN" altLang="en-US" sz="20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(b) </a:t>
            </a:r>
            <a:r>
              <a:rPr lang="zh-CN" altLang="en-US" sz="2000" b="1" dirty="0"/>
              <a:t>在调用</a:t>
            </a:r>
            <a:r>
              <a:rPr lang="en-US" altLang="zh-CN" sz="2000" b="1" dirty="0"/>
              <a:t>P(</a:t>
            </a:r>
            <a:r>
              <a:rPr lang="en-US" altLang="zh-CN" sz="2000" b="1" i="1" dirty="0"/>
              <a:t>N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所产生的输出序列中，输出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的项数为</a:t>
            </a:r>
            <a:r>
              <a:rPr lang="en-US" altLang="zh-CN" sz="2000" b="1" dirty="0"/>
              <a:t>2</a:t>
            </a:r>
            <a:r>
              <a:rPr lang="en-US" altLang="zh-CN" sz="2000" b="1" i="1" baseline="30000" dirty="0"/>
              <a:t>n</a:t>
            </a:r>
            <a:r>
              <a:rPr lang="en-US" altLang="zh-CN" sz="2000" b="1" baseline="30000" dirty="0"/>
              <a:t>-2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7" name="矩形 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8" name="图片 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占位符 22530"/>
          <p:cNvSpPr>
            <a:spLocks noGrp="1" noChangeArrowheads="1"/>
          </p:cNvSpPr>
          <p:nvPr>
            <p:ph idx="1"/>
          </p:nvPr>
        </p:nvSpPr>
        <p:spPr>
          <a:xfrm>
            <a:off x="346643" y="908720"/>
            <a:ext cx="8229600" cy="467845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5.</a:t>
            </a:r>
            <a:r>
              <a:rPr lang="zh-CN" altLang="en-US" sz="2400" b="1" dirty="0"/>
              <a:t>算法的正确性证明：</a:t>
            </a:r>
            <a:endParaRPr lang="en-US" altLang="zh-CN" sz="24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   分别对如图所示链表结构，证明下列命题的正确性：</a:t>
            </a: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   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）证明：调用</a:t>
            </a:r>
            <a:r>
              <a:rPr lang="en-US" altLang="zh-CN" sz="1800" b="1" dirty="0"/>
              <a:t>Print(head)</a:t>
            </a:r>
            <a:r>
              <a:rPr lang="zh-CN" altLang="en-US" sz="1800" b="1" dirty="0"/>
              <a:t>能输出链表</a:t>
            </a:r>
            <a:r>
              <a:rPr lang="en-US" altLang="zh-CN" sz="1800" b="1" dirty="0"/>
              <a:t>L</a:t>
            </a:r>
            <a:r>
              <a:rPr lang="zh-CN" altLang="en-US" sz="1800" b="1" dirty="0"/>
              <a:t>中所有结点值。</a:t>
            </a:r>
            <a:endParaRPr lang="zh-CN" altLang="en-US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Print( </a:t>
            </a:r>
            <a:r>
              <a:rPr lang="en-US" altLang="zh-CN" sz="1800" dirty="0">
                <a:solidFill>
                  <a:srgbClr val="0000FF"/>
                </a:solidFill>
              </a:rPr>
              <a:t>link</a:t>
            </a:r>
            <a:r>
              <a:rPr lang="en-US" altLang="zh-CN" sz="1800" dirty="0"/>
              <a:t> L ){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 L != NULL ){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 </a:t>
            </a:r>
            <a:r>
              <a:rPr lang="zh-CN" altLang="en-US" sz="1800" dirty="0"/>
              <a:t>　     </a:t>
            </a:r>
            <a:r>
              <a:rPr lang="en-US" altLang="zh-CN" sz="1800" dirty="0" err="1">
                <a:solidFill>
                  <a:srgbClr val="0000FF"/>
                </a:solidFill>
              </a:rPr>
              <a:t>cout</a:t>
            </a:r>
            <a:r>
              <a:rPr lang="en-US" altLang="zh-CN" sz="1800" dirty="0"/>
              <a:t> &lt;&lt; L </a:t>
            </a:r>
            <a:r>
              <a:rPr lang="en-US" altLang="zh-CN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data;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</a:t>
            </a:r>
            <a:r>
              <a:rPr lang="zh-CN" altLang="en-US" sz="1800" dirty="0"/>
              <a:t>　      </a:t>
            </a:r>
            <a:r>
              <a:rPr lang="en-US" altLang="zh-CN" sz="1800" dirty="0"/>
              <a:t>Print( L </a:t>
            </a:r>
            <a:r>
              <a:rPr lang="en-US" altLang="zh-CN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next );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}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}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）证明</a:t>
            </a:r>
            <a:r>
              <a:rPr lang="en-US" altLang="zh-CN" sz="1800" b="1" dirty="0"/>
              <a:t>Print(head)</a:t>
            </a:r>
            <a:r>
              <a:rPr lang="zh-CN" altLang="en-US" sz="1800" b="1" dirty="0"/>
              <a:t>能按反序输出链表</a:t>
            </a:r>
            <a:r>
              <a:rPr lang="en-US" altLang="zh-CN" sz="1800" b="1" dirty="0"/>
              <a:t>L</a:t>
            </a:r>
            <a:r>
              <a:rPr lang="zh-CN" altLang="en-US" sz="1800" b="1" dirty="0"/>
              <a:t>中所有结点值。</a:t>
            </a:r>
            <a:endParaRPr lang="zh-CN" altLang="en-US" sz="1800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/>
              <a:t>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Print( </a:t>
            </a:r>
            <a:r>
              <a:rPr lang="en-US" altLang="zh-CN" sz="1800" dirty="0">
                <a:solidFill>
                  <a:srgbClr val="0000FF"/>
                </a:solidFill>
              </a:rPr>
              <a:t>link</a:t>
            </a:r>
            <a:r>
              <a:rPr lang="en-US" altLang="zh-CN" sz="1800" dirty="0"/>
              <a:t> L ){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 L != NULL ){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    </a:t>
            </a:r>
            <a:r>
              <a:rPr lang="zh-CN" altLang="en-US" sz="1800" dirty="0"/>
              <a:t>　　    </a:t>
            </a:r>
            <a:r>
              <a:rPr lang="en-US" altLang="zh-CN" sz="1800" dirty="0"/>
              <a:t>Print ( L </a:t>
            </a:r>
            <a:r>
              <a:rPr lang="en-US" altLang="zh-CN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next );</a:t>
            </a:r>
            <a:r>
              <a:rPr lang="zh-CN" altLang="en-US" sz="1800" dirty="0"/>
              <a:t>　</a:t>
            </a:r>
            <a:endParaRPr lang="zh-CN" altLang="en-US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</a:t>
            </a:r>
            <a:r>
              <a:rPr lang="zh-CN" altLang="en-US" sz="1800" dirty="0"/>
              <a:t>　　　　　　　      </a:t>
            </a:r>
            <a:r>
              <a:rPr lang="en-US" altLang="zh-CN" sz="1800" dirty="0" err="1">
                <a:solidFill>
                  <a:srgbClr val="0000FF"/>
                </a:solidFill>
              </a:rPr>
              <a:t>cout</a:t>
            </a:r>
            <a:r>
              <a:rPr lang="en-US" altLang="zh-CN" sz="1800" dirty="0"/>
              <a:t> &lt;&lt; L </a:t>
            </a:r>
            <a:r>
              <a:rPr lang="en-US" altLang="zh-CN" sz="1800" dirty="0"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dirty="0"/>
              <a:t> data;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sz="1800" dirty="0"/>
              <a:t>　　　　　　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}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  <p:sp>
        <p:nvSpPr>
          <p:cNvPr id="74759" name="页脚占位符 1"/>
          <p:cNvSpPr>
            <a:spLocks noGrp="1" noChangeArrowheads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27" name="矩形 26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28" name="图片 27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组合 28"/>
          <p:cNvGrpSpPr/>
          <p:nvPr/>
        </p:nvGrpSpPr>
        <p:grpSpPr>
          <a:xfrm>
            <a:off x="3491880" y="3554755"/>
            <a:ext cx="4951326" cy="554496"/>
            <a:chOff x="993263" y="760794"/>
            <a:chExt cx="5611503" cy="654051"/>
          </a:xfrm>
        </p:grpSpPr>
        <p:grpSp>
          <p:nvGrpSpPr>
            <p:cNvPr id="30" name="组合 29"/>
            <p:cNvGrpSpPr/>
            <p:nvPr/>
          </p:nvGrpSpPr>
          <p:grpSpPr>
            <a:xfrm>
              <a:off x="993263" y="760794"/>
              <a:ext cx="5426845" cy="654051"/>
              <a:chOff x="889152" y="2315318"/>
              <a:chExt cx="5426845" cy="654051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1868851" y="2608965"/>
                <a:ext cx="672880" cy="355601"/>
                <a:chOff x="1386100" y="6209480"/>
                <a:chExt cx="672880" cy="355601"/>
              </a:xfrm>
            </p:grpSpPr>
            <p:sp>
              <p:nvSpPr>
                <p:cNvPr id="50" name="矩形 49"/>
                <p:cNvSpPr/>
                <p:nvPr/>
              </p:nvSpPr>
              <p:spPr bwMode="auto">
                <a:xfrm>
                  <a:off x="1909512" y="6209521"/>
                  <a:ext cx="149468" cy="354013"/>
                </a:xfrm>
                <a:prstGeom prst="rect">
                  <a:avLst/>
                </a:prstGeom>
                <a:solidFill>
                  <a:srgbClr val="00B0F0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buFont typeface="Arial" panose="020B0604020202020204" pitchFamily="34" charset="0"/>
                    <a:buNone/>
                    <a:defRPr/>
                  </a:pPr>
                  <a:endParaRPr lang="en-US" altLang="x-none" noProof="1">
                    <a:effectLst>
                      <a:outerShdw blurRad="38100" dist="38100" dir="2700000">
                        <a:srgbClr val="FFFFFF"/>
                      </a:outerShdw>
                    </a:effectLst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1" name="矩形 21542"/>
                <p:cNvSpPr>
                  <a:spLocks noChangeArrowheads="1"/>
                </p:cNvSpPr>
                <p:nvPr/>
              </p:nvSpPr>
              <p:spPr bwMode="auto">
                <a:xfrm>
                  <a:off x="1386100" y="6209480"/>
                  <a:ext cx="522100" cy="355601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marL="908050" indent="-43688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None/>
                  </a:pPr>
                  <a:endParaRPr lang="zh-CN" altLang="en-US" sz="2000"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 bwMode="auto">
              <a:xfrm>
                <a:off x="889152" y="2315318"/>
                <a:ext cx="5426845" cy="654051"/>
                <a:chOff x="-306" y="-3"/>
                <a:chExt cx="3304" cy="412"/>
              </a:xfrm>
            </p:grpSpPr>
            <p:sp>
              <p:nvSpPr>
                <p:cNvPr id="35" name="矩形 10253"/>
                <p:cNvSpPr>
                  <a:spLocks noChangeArrowheads="1"/>
                </p:cNvSpPr>
                <p:nvPr/>
              </p:nvSpPr>
              <p:spPr bwMode="auto">
                <a:xfrm>
                  <a:off x="-87" y="182"/>
                  <a:ext cx="227" cy="227"/>
                </a:xfrm>
                <a:prstGeom prst="rect">
                  <a:avLst/>
                </a:prstGeom>
                <a:solidFill>
                  <a:srgbClr val="00B0F0"/>
                </a:solidFill>
                <a:ln w="9525">
                  <a:solidFill>
                    <a:schemeClr val="tx1"/>
                  </a:solidFill>
                  <a:miter lim="800000"/>
                </a:ln>
              </p:spPr>
              <p:txBody>
                <a:bodyPr/>
                <a:lstStyle>
                  <a:lvl1pPr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6" name="组合 10254"/>
                <p:cNvGrpSpPr/>
                <p:nvPr/>
              </p:nvGrpSpPr>
              <p:grpSpPr bwMode="auto">
                <a:xfrm>
                  <a:off x="-306" y="-3"/>
                  <a:ext cx="3304" cy="411"/>
                  <a:chOff x="-306" y="-3"/>
                  <a:chExt cx="3304" cy="411"/>
                </a:xfrm>
              </p:grpSpPr>
              <p:sp>
                <p:nvSpPr>
                  <p:cNvPr id="37" name="矩形 10255"/>
                  <p:cNvSpPr>
                    <a:spLocks noChangeArrowheads="1"/>
                  </p:cNvSpPr>
                  <p:nvPr/>
                </p:nvSpPr>
                <p:spPr bwMode="auto">
                  <a:xfrm>
                    <a:off x="72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矩形 37"/>
                  <p:cNvSpPr/>
                  <p:nvPr/>
                </p:nvSpPr>
                <p:spPr>
                  <a:xfrm>
                    <a:off x="900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1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9" name="矩形 38"/>
                  <p:cNvSpPr/>
                  <p:nvPr/>
                </p:nvSpPr>
                <p:spPr>
                  <a:xfrm>
                    <a:off x="1218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0" name="矩形 39"/>
                  <p:cNvSpPr/>
                  <p:nvPr/>
                </p:nvSpPr>
                <p:spPr>
                  <a:xfrm>
                    <a:off x="1497" y="181"/>
                    <a:ext cx="317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i="1" dirty="0"/>
                      <a:t>a</a:t>
                    </a:r>
                    <a:r>
                      <a:rPr lang="en-US" altLang="zh-CN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Arial" panose="020B0604020202020204" pitchFamily="34" charset="0"/>
                      </a:rPr>
                      <a:t>2</a:t>
                    </a:r>
                    <a:endParaRPr lang="en-US" altLang="zh-CN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1" name="矩形 40"/>
                  <p:cNvSpPr/>
                  <p:nvPr/>
                </p:nvSpPr>
                <p:spPr>
                  <a:xfrm>
                    <a:off x="2680" y="181"/>
                    <a:ext cx="318" cy="226"/>
                  </a:xfrm>
                  <a:prstGeom prst="rect">
                    <a:avLst/>
                  </a:prstGeom>
                  <a:solidFill>
                    <a:srgbClr val="FFC00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/>
                    <a:r>
                      <a:rPr lang="en-US" altLang="zh-CN" i="1" dirty="0"/>
                      <a:t>a</a:t>
                    </a:r>
                    <a:r>
                      <a:rPr lang="en-US" altLang="zh-CN" i="1" baseline="-25000" noProof="1"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cs typeface="Times New Roman" panose="02020603050405020304" pitchFamily="18" charset="0"/>
                      </a:rPr>
                      <a:t>n</a:t>
                    </a:r>
                    <a:endParaRPr lang="en-US" altLang="zh-CN" i="1" baseline="-25000" noProof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矩形 41"/>
                  <p:cNvSpPr/>
                  <p:nvPr/>
                </p:nvSpPr>
                <p:spPr>
                  <a:xfrm>
                    <a:off x="2047" y="111"/>
                    <a:ext cx="453" cy="226"/>
                  </a:xfrm>
                  <a:prstGeom prst="rect">
                    <a:avLst/>
                  </a:prstGeom>
                  <a:noFill/>
                  <a:ln w="9525">
                    <a:noFill/>
                    <a:miter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r>
                      <a:rPr lang="en-US" altLang="x-none" noProof="1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  <a:latin typeface="Arial" panose="020B0604020202020204" pitchFamily="34" charset="0"/>
                        <a:cs typeface="+mn-ea"/>
                      </a:rPr>
                      <a:t>……</a:t>
                    </a: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3" name="矩形 42"/>
                  <p:cNvSpPr/>
                  <p:nvPr/>
                </p:nvSpPr>
                <p:spPr>
                  <a:xfrm>
                    <a:off x="1814" y="181"/>
                    <a:ext cx="91" cy="226"/>
                  </a:xfrm>
                  <a:prstGeom prst="rect">
                    <a:avLst/>
                  </a:prstGeom>
                  <a:solidFill>
                    <a:srgbClr val="00B0F0"/>
                  </a:solidFill>
                  <a:ln w="95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algn="ctr">
                      <a:buFont typeface="Arial" panose="020B0604020202020204" pitchFamily="34" charset="0"/>
                      <a:buNone/>
                      <a:defRPr/>
                    </a:pPr>
                    <a:endParaRPr lang="en-US" altLang="x-none" noProof="1">
                      <a:effectLst>
                        <a:outerShdw blurRad="38100" dist="38100" dir="2700000">
                          <a:srgbClr val="FFFFFF"/>
                        </a:outerShdw>
                      </a:effectLst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4" name="矩形 10265"/>
                  <p:cNvSpPr>
                    <a:spLocks noChangeArrowheads="1"/>
                  </p:cNvSpPr>
                  <p:nvPr/>
                </p:nvSpPr>
                <p:spPr bwMode="auto">
                  <a:xfrm>
                    <a:off x="136" y="181"/>
                    <a:ext cx="227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矩形 10266"/>
                  <p:cNvSpPr>
                    <a:spLocks noChangeArrowheads="1"/>
                  </p:cNvSpPr>
                  <p:nvPr/>
                </p:nvSpPr>
                <p:spPr bwMode="auto">
                  <a:xfrm>
                    <a:off x="-306" y="-3"/>
                    <a:ext cx="362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90000" tIns="46800" rIns="90000" bIns="46800" anchor="ctr"/>
                  <a:lstStyle>
                    <a:lvl1pPr marL="908050" indent="-43688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80000"/>
                      </a:lnSpc>
                      <a:spcBef>
                        <a:spcPct val="200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None/>
                    </a:pPr>
                    <a:r>
                      <a:rPr lang="en-US" altLang="zh-CN" dirty="0">
                        <a:solidFill>
                          <a:srgbClr val="FF0000"/>
                        </a:solidFill>
                        <a:ea typeface="楷体_GB2312" pitchFamily="49" charset="-122"/>
                      </a:rPr>
                      <a:t>head</a:t>
                    </a:r>
                    <a:endParaRPr lang="en-US" altLang="zh-CN" dirty="0">
                      <a:solidFill>
                        <a:srgbClr val="FF0000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46" name="直接连接符 10268"/>
                  <p:cNvSpPr>
                    <a:spLocks noChangeShapeType="1"/>
                  </p:cNvSpPr>
                  <p:nvPr/>
                </p:nvSpPr>
                <p:spPr bwMode="auto">
                  <a:xfrm>
                    <a:off x="1269" y="27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" name="直接连接符 10269"/>
                  <p:cNvSpPr>
                    <a:spLocks noChangeShapeType="1"/>
                  </p:cNvSpPr>
                  <p:nvPr/>
                </p:nvSpPr>
                <p:spPr bwMode="auto">
                  <a:xfrm>
                    <a:off x="1861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8" name="直接连接符 10271"/>
                  <p:cNvSpPr>
                    <a:spLocks noChangeShapeType="1"/>
                  </p:cNvSpPr>
                  <p:nvPr/>
                </p:nvSpPr>
                <p:spPr bwMode="auto">
                  <a:xfrm>
                    <a:off x="2442" y="272"/>
                    <a:ext cx="2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直接连接符 10267"/>
                  <p:cNvSpPr>
                    <a:spLocks noChangeShapeType="1"/>
                  </p:cNvSpPr>
                  <p:nvPr/>
                </p:nvSpPr>
                <p:spPr bwMode="auto">
                  <a:xfrm>
                    <a:off x="655" y="272"/>
                    <a:ext cx="24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oval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4" name="直接连接符 10267"/>
              <p:cNvSpPr>
                <a:spLocks noChangeShapeType="1"/>
              </p:cNvSpPr>
              <p:nvPr/>
            </p:nvSpPr>
            <p:spPr bwMode="auto">
              <a:xfrm>
                <a:off x="1467633" y="2751880"/>
                <a:ext cx="40241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oval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" name="矩形 30"/>
            <p:cNvSpPr/>
            <p:nvPr/>
          </p:nvSpPr>
          <p:spPr bwMode="auto">
            <a:xfrm>
              <a:off x="6419163" y="1051479"/>
              <a:ext cx="185603" cy="358776"/>
            </a:xfrm>
            <a:prstGeom prst="rect">
              <a:avLst/>
            </a:prstGeom>
            <a:solidFill>
              <a:srgbClr val="00B0F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buFont typeface="Arial" panose="020B0604020202020204" pitchFamily="34" charset="0"/>
                <a:buNone/>
                <a:defRPr/>
              </a:pPr>
              <a:r>
                <a:rPr lang="en-US" altLang="x-none" sz="1200" b="1" noProof="1">
                  <a:effectLst>
                    <a:outerShdw blurRad="38100" dist="38100" dir="2700000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itchFamily="49" charset="-122"/>
                </a:rPr>
                <a:t> ∧</a:t>
              </a:r>
              <a:r>
                <a:rPr lang="en-US" altLang="x-none" sz="2000" noProof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x-none" sz="2000" noProof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内容占位符 2"/>
          <p:cNvSpPr>
            <a:spLocks noGrp="1" noChangeArrowheads="1"/>
          </p:cNvSpPr>
          <p:nvPr>
            <p:ph idx="1"/>
          </p:nvPr>
        </p:nvSpPr>
        <p:spPr>
          <a:xfrm>
            <a:off x="414026" y="1030304"/>
            <a:ext cx="8229600" cy="46784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6. </a:t>
            </a:r>
            <a:r>
              <a:rPr lang="zh-CN" altLang="en-US" sz="2400" b="1" dirty="0"/>
              <a:t>将下列函数转换成等价的非递归函数。  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(1) void  </a:t>
            </a:r>
            <a:r>
              <a:rPr lang="en-US" altLang="zh-CN" sz="1800" dirty="0" err="1"/>
              <a:t>PrintRV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/>
              <a:t> N)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rgbClr val="0000FF"/>
                </a:solidFill>
              </a:rPr>
              <a:t>if </a:t>
            </a:r>
            <a:r>
              <a:rPr lang="en-US" altLang="zh-CN" sz="1800" dirty="0"/>
              <a:t>(N&gt;0)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{  </a:t>
            </a:r>
            <a:r>
              <a:rPr lang="en-US" altLang="zh-CN" sz="1800" dirty="0" err="1">
                <a:solidFill>
                  <a:srgbClr val="0000FF"/>
                </a:solidFill>
              </a:rPr>
              <a:t>cout</a:t>
            </a:r>
            <a:r>
              <a:rPr lang="en-US" altLang="zh-CN" sz="1800" dirty="0"/>
              <a:t>&lt;&lt;N % 10;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</a:t>
            </a:r>
            <a:r>
              <a:rPr lang="en-US" altLang="zh-CN" sz="1800" dirty="0" err="1"/>
              <a:t>PrintRV</a:t>
            </a:r>
            <a:r>
              <a:rPr lang="en-US" altLang="zh-CN" sz="1800" dirty="0"/>
              <a:t>(N / 10);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} 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} 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(2) </a:t>
            </a:r>
            <a:r>
              <a:rPr lang="en-US" altLang="zh-CN" sz="1800" dirty="0">
                <a:solidFill>
                  <a:srgbClr val="0000FF"/>
                </a:solidFill>
              </a:rPr>
              <a:t>void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PrintV</a:t>
            </a:r>
            <a:r>
              <a:rPr lang="en-US" altLang="zh-CN" sz="1800" dirty="0"/>
              <a:t>(</a:t>
            </a:r>
            <a:r>
              <a:rPr lang="en-US" altLang="zh-CN" sz="1800" dirty="0" err="1">
                <a:solidFill>
                  <a:srgbClr val="0000FF"/>
                </a:solidFill>
              </a:rPr>
              <a:t>int</a:t>
            </a:r>
            <a:r>
              <a:rPr lang="en-US" altLang="zh-CN" sz="1800" dirty="0">
                <a:solidFill>
                  <a:srgbClr val="0000FF"/>
                </a:solidFill>
              </a:rPr>
              <a:t> </a:t>
            </a:r>
            <a:r>
              <a:rPr lang="en-US" altLang="zh-CN" sz="1800" dirty="0"/>
              <a:t>N)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{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</a:t>
            </a:r>
            <a:r>
              <a:rPr lang="en-US" altLang="zh-CN" sz="1800" dirty="0">
                <a:solidFill>
                  <a:srgbClr val="0000FF"/>
                </a:solidFill>
              </a:rPr>
              <a:t>if</a:t>
            </a:r>
            <a:r>
              <a:rPr lang="en-US" altLang="zh-CN" sz="1800" dirty="0"/>
              <a:t> (N&gt;0)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{  </a:t>
            </a:r>
            <a:r>
              <a:rPr lang="en-US" altLang="zh-CN" sz="1800" dirty="0" err="1"/>
              <a:t>PrintV</a:t>
            </a:r>
            <a:r>
              <a:rPr lang="en-US" altLang="zh-CN" sz="1800" dirty="0"/>
              <a:t>(N / 10);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     </a:t>
            </a:r>
            <a:r>
              <a:rPr lang="en-US" altLang="zh-CN" sz="1800" dirty="0" err="1">
                <a:solidFill>
                  <a:srgbClr val="0000FF"/>
                </a:solidFill>
              </a:rPr>
              <a:t>cout</a:t>
            </a:r>
            <a:r>
              <a:rPr lang="en-US" altLang="zh-CN" sz="1800" dirty="0"/>
              <a:t>&lt;&lt;N % 10;                  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     } </a:t>
            </a:r>
            <a:endParaRPr lang="en-US" altLang="zh-CN" sz="1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/>
              <a:t>         } 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dirty="0"/>
              <a:t>  </a:t>
            </a:r>
            <a:endParaRPr lang="en-US" altLang="zh-CN" sz="1800" dirty="0"/>
          </a:p>
        </p:txBody>
      </p:sp>
      <p:sp>
        <p:nvSpPr>
          <p:cNvPr id="75780" name="文本框 3"/>
          <p:cNvSpPr txBox="1">
            <a:spLocks noChangeArrowheads="1"/>
          </p:cNvSpPr>
          <p:nvPr/>
        </p:nvSpPr>
        <p:spPr bwMode="auto">
          <a:xfrm>
            <a:off x="4565650" y="1476375"/>
            <a:ext cx="3590925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(3)   </a:t>
            </a:r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</a:rPr>
              <a:t>void</a:t>
            </a:r>
            <a:r>
              <a:rPr lang="en-US" altLang="zh-CN" dirty="0"/>
              <a:t>  P(</a:t>
            </a:r>
            <a:r>
              <a:rPr lang="en-US" altLang="zh-CN" dirty="0" err="1">
                <a:solidFill>
                  <a:srgbClr val="00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</a:rPr>
              <a:t> </a:t>
            </a:r>
            <a:r>
              <a:rPr lang="en-US" altLang="zh-CN" dirty="0"/>
              <a:t>W)     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{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</a:t>
            </a:r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</a:rPr>
              <a:t>if</a:t>
            </a:r>
            <a:r>
              <a:rPr lang="en-US" altLang="zh-CN" dirty="0"/>
              <a:t> (W&gt;0)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{    </a:t>
            </a:r>
            <a:r>
              <a:rPr lang="en-US" altLang="zh-CN" dirty="0" err="1">
                <a:solidFill>
                  <a:srgbClr val="0000FF"/>
                </a:solidFill>
                <a:ea typeface="仿宋" panose="02010609060101010101" pitchFamily="49" charset="-122"/>
              </a:rPr>
              <a:t>cout</a:t>
            </a:r>
            <a:r>
              <a:rPr lang="en-US" altLang="zh-CN" dirty="0"/>
              <a:t>&lt;&lt;W;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P(W-1);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</a:t>
            </a:r>
            <a:r>
              <a:rPr lang="en-US" altLang="zh-CN" dirty="0" err="1">
                <a:solidFill>
                  <a:srgbClr val="0000FF"/>
                </a:solidFill>
                <a:ea typeface="仿宋" panose="02010609060101010101" pitchFamily="49" charset="-122"/>
              </a:rPr>
              <a:t>cout</a:t>
            </a:r>
            <a:r>
              <a:rPr lang="en-US" altLang="zh-CN" dirty="0"/>
              <a:t>&lt;&lt;W;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}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}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(4)   </a:t>
            </a:r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</a:rPr>
              <a:t>void </a:t>
            </a:r>
            <a:r>
              <a:rPr lang="en-US" altLang="zh-CN" dirty="0"/>
              <a:t> P(</a:t>
            </a:r>
            <a:r>
              <a:rPr lang="en-US" altLang="zh-CN" dirty="0" err="1">
                <a:solidFill>
                  <a:srgbClr val="0000FF"/>
                </a:solidFill>
                <a:ea typeface="仿宋" panose="02010609060101010101" pitchFamily="49" charset="-122"/>
              </a:rPr>
              <a:t>int</a:t>
            </a:r>
            <a:r>
              <a:rPr lang="en-US" altLang="zh-CN" dirty="0"/>
              <a:t> W)     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{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</a:t>
            </a:r>
            <a:r>
              <a:rPr lang="en-US" altLang="zh-CN" dirty="0">
                <a:solidFill>
                  <a:srgbClr val="0000FF"/>
                </a:solidFill>
                <a:ea typeface="仿宋" panose="02010609060101010101" pitchFamily="49" charset="-122"/>
              </a:rPr>
              <a:t>if</a:t>
            </a:r>
            <a:r>
              <a:rPr lang="en-US" altLang="zh-CN" dirty="0"/>
              <a:t> (W&gt;0)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{   P(W-1);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 P(W-1);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    </a:t>
            </a:r>
            <a:r>
              <a:rPr lang="en-US" altLang="zh-CN" dirty="0" err="1">
                <a:solidFill>
                  <a:srgbClr val="0000FF"/>
                </a:solidFill>
                <a:ea typeface="仿宋" panose="02010609060101010101" pitchFamily="49" charset="-122"/>
              </a:rPr>
              <a:t>cout</a:t>
            </a:r>
            <a:r>
              <a:rPr lang="en-US" altLang="zh-CN" dirty="0"/>
              <a:t>&lt;&lt;W;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       } 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} </a:t>
            </a:r>
            <a:endParaRPr lang="zh-CN" altLang="en-US" dirty="0"/>
          </a:p>
        </p:txBody>
      </p:sp>
      <p:sp>
        <p:nvSpPr>
          <p:cNvPr id="75781" name="Rectangle 7"/>
          <p:cNvSpPr>
            <a:spLocks noChangeArrowheads="1"/>
          </p:cNvSpPr>
          <p:nvPr/>
        </p:nvSpPr>
        <p:spPr bwMode="auto">
          <a:xfrm>
            <a:off x="0" y="333375"/>
            <a:ext cx="847725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403225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1000" dirty="0">
                <a:latin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en-US" altLang="zh-CN" dirty="0"/>
          </a:p>
        </p:txBody>
      </p:sp>
      <p:sp>
        <p:nvSpPr>
          <p:cNvPr id="75782" name="页脚占位符 1"/>
          <p:cNvSpPr>
            <a:spLocks noGrp="1" noChangeArrowheads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10" name="矩形 9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1" name="图片 10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520" y="980728"/>
            <a:ext cx="2192291" cy="21602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282" y="980728"/>
            <a:ext cx="6701718" cy="374441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339752" y="4689843"/>
            <a:ext cx="77768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July 2002, I was a software developer.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9592" y="5243000"/>
            <a:ext cx="8415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To Iterate is Human, to </a:t>
            </a:r>
            <a:r>
              <a:rPr lang="en-US" altLang="zh-CN" sz="2800" dirty="0" err="1">
                <a:solidFill>
                  <a:srgbClr val="FF0000"/>
                </a:solidFill>
              </a:rPr>
              <a:t>Recurse</a:t>
            </a:r>
            <a:r>
              <a:rPr lang="en-US" altLang="zh-CN" sz="2800" dirty="0">
                <a:solidFill>
                  <a:srgbClr val="FF0000"/>
                </a:solidFill>
              </a:rPr>
              <a:t>, Divine.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442282" y="5857712"/>
            <a:ext cx="38972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迭代者为人，递归者为神。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6836" y="95357"/>
            <a:ext cx="4231148" cy="684042"/>
            <a:chOff x="611560" y="1326432"/>
            <a:chExt cx="4231148" cy="684042"/>
          </a:xfrm>
        </p:grpSpPr>
        <p:sp>
          <p:nvSpPr>
            <p:cNvPr id="14" name="TextBox 6"/>
            <p:cNvSpPr txBox="1">
              <a:spLocks noChangeArrowheads="1"/>
            </p:cNvSpPr>
            <p:nvPr/>
          </p:nvSpPr>
          <p:spPr bwMode="auto">
            <a:xfrm>
              <a:off x="611560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7.1 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引言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6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  <p:pic>
            <p:nvPicPr>
              <p:cNvPr id="17" name="图片 16" descr="1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内容占位符 2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424936" cy="503872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7. </a:t>
            </a:r>
            <a:r>
              <a:rPr lang="zh-CN" altLang="en-US" sz="1800" b="1" dirty="0">
                <a:cs typeface="Times New Roman" panose="02020603050405020304" pitchFamily="18" charset="0"/>
              </a:rPr>
              <a:t>已知</a:t>
            </a:r>
            <a:r>
              <a:rPr lang="en-US" altLang="zh-CN" sz="1800" b="1" dirty="0">
                <a:cs typeface="Times New Roman" panose="02020603050405020304" pitchFamily="18" charset="0"/>
              </a:rPr>
              <a:t>ACKMANN</a:t>
            </a:r>
            <a:r>
              <a:rPr lang="zh-CN" altLang="en-US" sz="1800" b="1" dirty="0">
                <a:cs typeface="Times New Roman" panose="02020603050405020304" pitchFamily="18" charset="0"/>
              </a:rPr>
              <a:t>函数定义如下</a:t>
            </a:r>
            <a:r>
              <a:rPr lang="en-US" altLang="zh-CN" sz="1800" b="1" dirty="0">
                <a:cs typeface="Times New Roman" panose="02020603050405020304" pitchFamily="18" charset="0"/>
              </a:rPr>
              <a:t>, </a:t>
            </a:r>
            <a:r>
              <a:rPr lang="zh-CN" altLang="en-US" sz="1800" b="1" dirty="0">
                <a:cs typeface="Times New Roman" panose="02020603050405020304" pitchFamily="18" charset="0"/>
              </a:rPr>
              <a:t>试分别编写出求解该函数的递归过程和非递</a:t>
            </a:r>
            <a:endParaRPr lang="en-US" altLang="zh-CN" sz="1800" b="1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cs typeface="Times New Roman" panose="02020603050405020304" pitchFamily="18" charset="0"/>
              </a:rPr>
              <a:t>    </a:t>
            </a:r>
            <a:r>
              <a:rPr lang="zh-CN" altLang="en-US" sz="1800" b="1" dirty="0">
                <a:cs typeface="Times New Roman" panose="02020603050405020304" pitchFamily="18" charset="0"/>
              </a:rPr>
              <a:t>归函数。</a:t>
            </a:r>
            <a:endParaRPr lang="en-US" altLang="zh-CN" sz="1800" b="1" dirty="0"/>
          </a:p>
          <a:p>
            <a:pPr marL="0" indent="403225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)=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+1                    </a:t>
            </a:r>
            <a:r>
              <a:rPr lang="en-US" altLang="zh-CN" sz="1800" b="1" i="1" dirty="0"/>
              <a:t>m </a:t>
            </a:r>
            <a:r>
              <a:rPr lang="en-US" altLang="zh-CN" sz="1800" b="1" dirty="0"/>
              <a:t>= 0</a:t>
            </a:r>
            <a:endParaRPr lang="en-US" altLang="zh-CN" sz="1800" b="1" dirty="0"/>
          </a:p>
          <a:p>
            <a:pPr marL="0" indent="403225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)=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-1, 1)        </a:t>
            </a:r>
            <a:r>
              <a:rPr lang="en-US" altLang="zh-CN" sz="1800" b="1" i="1" dirty="0"/>
              <a:t>n </a:t>
            </a:r>
            <a:r>
              <a:rPr lang="en-US" altLang="zh-CN" sz="1800" b="1" dirty="0"/>
              <a:t>= 0</a:t>
            </a:r>
            <a:endParaRPr lang="en-US" altLang="zh-CN" sz="1800" b="1" dirty="0"/>
          </a:p>
          <a:p>
            <a:pPr marL="0" indent="403225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)=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-1, </a:t>
            </a:r>
            <a:r>
              <a:rPr lang="en-US" altLang="zh-CN" sz="1800" b="1" dirty="0" err="1"/>
              <a:t>Ack</a:t>
            </a:r>
            <a:r>
              <a:rPr lang="en-US" altLang="zh-CN" sz="1800" b="1" dirty="0"/>
              <a:t>(</a:t>
            </a:r>
            <a:r>
              <a:rPr lang="en-US" altLang="zh-CN" sz="1800" b="1" i="1" dirty="0"/>
              <a:t>m</a:t>
            </a:r>
            <a:r>
              <a:rPr lang="en-US" altLang="zh-CN" sz="1800" b="1" dirty="0"/>
              <a:t>, 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-1))    </a:t>
            </a:r>
            <a:r>
              <a:rPr lang="en-US" altLang="zh-CN" sz="1800" b="1" i="1" dirty="0"/>
              <a:t>m </a:t>
            </a:r>
            <a:r>
              <a:rPr lang="en-US" altLang="zh-CN" sz="1800" b="1" dirty="0"/>
              <a:t>&gt; 0, </a:t>
            </a:r>
            <a:r>
              <a:rPr lang="en-US" altLang="zh-CN" sz="1800" b="1" i="1" dirty="0"/>
              <a:t>n </a:t>
            </a:r>
            <a:r>
              <a:rPr lang="en-US" altLang="zh-CN" sz="1800" b="1" dirty="0"/>
              <a:t>&gt; 0 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8. </a:t>
            </a:r>
            <a:r>
              <a:rPr lang="zh-CN" altLang="en-US" sz="1800" b="1" dirty="0"/>
              <a:t>依据求解八皇后问题的算法，画出在依次选出</a:t>
            </a:r>
            <a:r>
              <a:rPr lang="en-US" altLang="zh-CN" sz="1800" b="1" dirty="0"/>
              <a:t>(1,1)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(3, 2)</a:t>
            </a:r>
            <a:r>
              <a:rPr lang="zh-CN" altLang="en-US" sz="1800" b="1" dirty="0"/>
              <a:t>后的一个成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功解的求解树。</a:t>
            </a:r>
            <a:r>
              <a:rPr lang="zh-CN" altLang="en-US" sz="1800" b="1" dirty="0">
                <a:solidFill>
                  <a:srgbClr val="FF0000"/>
                </a:solidFill>
              </a:rPr>
              <a:t>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9. </a:t>
            </a:r>
            <a:r>
              <a:rPr lang="zh-CN" altLang="en-US" sz="1800" b="1" dirty="0"/>
              <a:t>对前述背包问题及数据，画出选取以第二件物品为第一个选择时，所对应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</a:t>
            </a:r>
            <a:r>
              <a:rPr lang="zh-CN" altLang="en-US" sz="1800" b="1" dirty="0"/>
              <a:t>的求解树。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10.</a:t>
            </a:r>
            <a:r>
              <a:rPr lang="zh-CN" altLang="en-US" sz="1800" b="1" dirty="0"/>
              <a:t>完整实现求出从集合｛</a:t>
            </a:r>
            <a:r>
              <a:rPr lang="en-US" altLang="zh-CN" sz="1800" b="1" dirty="0"/>
              <a:t>1, 2, ..., </a:t>
            </a:r>
            <a:r>
              <a:rPr lang="en-US" altLang="zh-CN" sz="1800" b="1" i="1" dirty="0"/>
              <a:t>n</a:t>
            </a:r>
            <a:r>
              <a:rPr lang="zh-CN" altLang="en-US" sz="1800" b="1" dirty="0"/>
              <a:t>｝中取</a:t>
            </a:r>
            <a:r>
              <a:rPr lang="en-US" altLang="zh-CN" sz="1800" b="1" i="1" dirty="0"/>
              <a:t>k</a:t>
            </a:r>
            <a:r>
              <a:rPr lang="zh-CN" altLang="en-US" sz="1800" b="1" dirty="0"/>
              <a:t>个元素的所有组合的算法，并画出从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/>
              <a:t>     {1,2,3,4,5}</a:t>
            </a:r>
            <a:r>
              <a:rPr lang="zh-CN" altLang="en-US" sz="1800" b="1" dirty="0"/>
              <a:t>中选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个元素的求解树。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11. </a:t>
            </a:r>
            <a:r>
              <a:rPr lang="zh-CN" altLang="en-US" sz="1800" b="1" dirty="0"/>
              <a:t>完整实现求集合｛</a:t>
            </a:r>
            <a:r>
              <a:rPr lang="en-US" altLang="zh-CN" sz="1800" b="1" dirty="0"/>
              <a:t>1, 2, ..., </a:t>
            </a:r>
            <a:r>
              <a:rPr lang="en-US" altLang="zh-CN" sz="1800" b="1" i="1" dirty="0"/>
              <a:t>n</a:t>
            </a:r>
            <a:r>
              <a:rPr lang="zh-CN" altLang="en-US" sz="1800" b="1" dirty="0"/>
              <a:t>｝的幂集的算法，并画出</a:t>
            </a:r>
            <a:r>
              <a:rPr lang="en-US" altLang="zh-CN" sz="1800" b="1" i="1" dirty="0"/>
              <a:t>n</a:t>
            </a:r>
            <a:r>
              <a:rPr lang="en-US" altLang="zh-CN" sz="1800" b="1" dirty="0"/>
              <a:t>=1, 2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时的求解树。</a:t>
            </a:r>
            <a:endParaRPr lang="zh-CN" altLang="en-US" sz="1800" b="1" dirty="0"/>
          </a:p>
          <a:p>
            <a:pPr marL="0" indent="403225">
              <a:defRPr/>
            </a:pPr>
            <a:endParaRPr lang="zh-CN" altLang="en-US" dirty="0"/>
          </a:p>
        </p:txBody>
      </p:sp>
      <p:sp>
        <p:nvSpPr>
          <p:cNvPr id="76804" name="AutoShape 5"/>
          <p:cNvSpPr/>
          <p:nvPr/>
        </p:nvSpPr>
        <p:spPr bwMode="auto">
          <a:xfrm>
            <a:off x="792243" y="2060848"/>
            <a:ext cx="148959" cy="1008112"/>
          </a:xfrm>
          <a:prstGeom prst="leftBrace">
            <a:avLst>
              <a:gd name="adj1" fmla="val 4473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76805" name="页脚占位符 1"/>
          <p:cNvSpPr>
            <a:spLocks noGrp="1" noChangeArrowheads="1"/>
          </p:cNvSpPr>
          <p:nvPr>
            <p:ph type="ftr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endParaRPr lang="zh-CN" altLang="en-US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39552" y="66293"/>
            <a:ext cx="1971209" cy="696929"/>
            <a:chOff x="973123" y="4906917"/>
            <a:chExt cx="1971209" cy="696929"/>
          </a:xfrm>
        </p:grpSpPr>
        <p:sp>
          <p:nvSpPr>
            <p:cNvPr id="9" name="矩形 8"/>
            <p:cNvSpPr/>
            <p:nvPr/>
          </p:nvSpPr>
          <p:spPr>
            <a:xfrm>
              <a:off x="1523750" y="4964472"/>
              <a:ext cx="142058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作业：</a:t>
              </a:r>
              <a:endParaRPr lang="zh-CN" altLang="en-US" sz="32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0" name="图片 9"/>
            <p:cNvPicPr/>
            <p:nvPr/>
          </p:nvPicPr>
          <p:blipFill>
            <a:blip r:embed="rId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973123" y="4906917"/>
              <a:ext cx="654342" cy="696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李培培</a:t>
              </a:r>
              <a:endParaRPr lang="en-US" altLang="zh-CN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QQ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123452644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li123452644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Email</a:t>
              </a:r>
              <a:r>
                <a:rPr lang="en-US" altLang="zh-CN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peipeili@hfut.edu.cn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手机号</a:t>
              </a: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13956043016</a:t>
              </a:r>
              <a:endPara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endParaRPr lang="zh-CN" altLang="en-US" sz="20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anose="020B0604030504040204" pitchFamily="34" charset="0"/>
                  <a:ea typeface="黑体" panose="02010609060101010101" pitchFamily="49" charset="-122"/>
                </a:rPr>
                <a:t>联系方式</a:t>
              </a:r>
              <a:endParaRPr lang="zh-CN" altLang="en-US" sz="3000" b="1" dirty="0">
                <a:latin typeface="Verdana" panose="020B060403050404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 advTm="1622">
    <p:pull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460714" y="983601"/>
            <a:ext cx="8575781" cy="532571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FF0000"/>
                </a:solidFill>
              </a:rPr>
              <a:t>递归算法用于解决的三类问题</a:t>
            </a:r>
            <a:endParaRPr lang="zh-CN" altLang="en-US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 </a:t>
            </a:r>
            <a:r>
              <a:rPr lang="en-US" altLang="zh-CN" sz="2400" b="1" dirty="0">
                <a:solidFill>
                  <a:srgbClr val="0000FF"/>
                </a:solidFill>
              </a:rPr>
              <a:t>(1) </a:t>
            </a:r>
            <a:r>
              <a:rPr lang="zh-CN" altLang="en-US" sz="2400" b="1" dirty="0">
                <a:solidFill>
                  <a:srgbClr val="0000FF"/>
                </a:solidFill>
              </a:rPr>
              <a:t>数据的定义是按递归定义的</a:t>
            </a:r>
            <a:r>
              <a:rPr lang="en-US" altLang="zh-CN" sz="2400" b="1" dirty="0">
                <a:solidFill>
                  <a:srgbClr val="0000FF"/>
                </a:solidFill>
              </a:rPr>
              <a:t>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altLang="zh-CN" sz="2400" dirty="0"/>
              <a:t>  Fibonacci</a:t>
            </a:r>
            <a:r>
              <a:rPr lang="zh-CN" altLang="en-US" sz="2400" dirty="0"/>
              <a:t>函数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(2) </a:t>
            </a:r>
            <a:r>
              <a:rPr lang="zh-CN" altLang="en-US" sz="2400" b="1" dirty="0">
                <a:solidFill>
                  <a:srgbClr val="0000FF"/>
                </a:solidFill>
              </a:rPr>
              <a:t>问题解法按递归算法实现</a:t>
            </a:r>
            <a:r>
              <a:rPr lang="en-US" altLang="zh-CN" sz="2400" b="1" dirty="0">
                <a:solidFill>
                  <a:srgbClr val="0000FF"/>
                </a:solidFill>
              </a:rPr>
              <a:t>;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 </a:t>
            </a:r>
            <a:r>
              <a:rPr lang="en-US" altLang="zh-CN" sz="2400" dirty="0"/>
              <a:t>Hanoi</a:t>
            </a:r>
            <a:r>
              <a:rPr lang="zh-CN" altLang="en-US" sz="2400" dirty="0"/>
              <a:t>问题</a:t>
            </a:r>
            <a:endParaRPr lang="en-US" altLang="zh-CN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</a:rPr>
              <a:t>(3)</a:t>
            </a:r>
            <a:r>
              <a:rPr lang="zh-CN" altLang="en-US" sz="2400" b="1" dirty="0">
                <a:solidFill>
                  <a:srgbClr val="0000FF"/>
                </a:solidFill>
              </a:rPr>
              <a:t>数据的结构形式是按递归定义的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dirty="0"/>
              <a:t>二叉树、</a:t>
            </a:r>
            <a:r>
              <a:rPr lang="zh-CN" altLang="en-US" sz="2400" b="1" dirty="0">
                <a:solidFill>
                  <a:srgbClr val="FF0000"/>
                </a:solidFill>
              </a:rPr>
              <a:t>广义表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endParaRPr lang="zh-CN" altLang="zh-CN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122"/>
          <p:cNvSpPr>
            <a:spLocks noGrp="1" noChangeArrowheads="1"/>
          </p:cNvSpPr>
          <p:nvPr>
            <p:ph idx="1"/>
          </p:nvPr>
        </p:nvSpPr>
        <p:spPr>
          <a:xfrm>
            <a:off x="460714" y="983601"/>
            <a:ext cx="8575781" cy="5325719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FF0000"/>
                </a:solidFill>
              </a:rPr>
              <a:t>7.2.1 </a:t>
            </a:r>
            <a:r>
              <a:rPr lang="zh-CN" altLang="en-US" sz="2800" b="1" dirty="0">
                <a:solidFill>
                  <a:srgbClr val="FF0000"/>
                </a:solidFill>
              </a:rPr>
              <a:t>递归的定义</a:t>
            </a:r>
            <a:endParaRPr lang="zh-CN" altLang="en-US" sz="28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作为一种</a:t>
            </a:r>
            <a:r>
              <a:rPr lang="zh-CN" altLang="en-US" sz="2400" b="1" dirty="0">
                <a:solidFill>
                  <a:srgbClr val="FF0000"/>
                </a:solidFill>
              </a:rPr>
              <a:t>程序形式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00FF"/>
                </a:solidFill>
              </a:rPr>
              <a:t>递归</a:t>
            </a:r>
            <a:r>
              <a:rPr lang="zh-CN" altLang="en-US" sz="2400" b="1" dirty="0"/>
              <a:t>：</a:t>
            </a:r>
            <a:endParaRPr lang="zh-CN" alt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      在函数（子程序）的执行过程中调用自身。</a:t>
            </a:r>
            <a:endParaRPr lang="en-US" altLang="zh-CN" sz="2400" b="1" dirty="0"/>
          </a:p>
          <a:p>
            <a:pPr lvl="2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b="1" dirty="0"/>
              <a:t> 有两种调用形式：</a:t>
            </a:r>
            <a:endParaRPr lang="zh-CN" alt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直接递归</a:t>
            </a:r>
            <a:r>
              <a:rPr lang="en-US" altLang="zh-CN" sz="2400" b="1" dirty="0"/>
              <a:t>----</a:t>
            </a:r>
            <a:r>
              <a:rPr lang="zh-CN" altLang="en-US" sz="2400" b="1" dirty="0"/>
              <a:t>在函数体内调用自身</a:t>
            </a:r>
            <a:r>
              <a:rPr lang="en-US" altLang="zh-CN" sz="2400" b="1" dirty="0"/>
              <a:t>;</a:t>
            </a:r>
            <a:endParaRPr lang="zh-CN" alt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间接递归</a:t>
            </a:r>
            <a:r>
              <a:rPr lang="en-US" altLang="zh-CN" sz="2400" b="1" dirty="0"/>
              <a:t>----</a:t>
            </a:r>
            <a:r>
              <a:rPr lang="zh-CN" altLang="en-US" sz="2400" b="1" dirty="0"/>
              <a:t>函数中调用其他函数，并由其他函数调</a:t>
            </a:r>
            <a:endParaRPr lang="en-US" altLang="zh-CN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/>
              <a:t>                                      </a:t>
            </a:r>
            <a:r>
              <a:rPr lang="zh-CN" altLang="en-US" sz="2400" b="1" dirty="0"/>
              <a:t>用自身</a:t>
            </a:r>
            <a:r>
              <a:rPr lang="en-US" altLang="zh-CN" sz="2400" b="1" dirty="0"/>
              <a:t>;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 b="1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  </a:t>
            </a:r>
            <a:endParaRPr lang="zh-CN" altLang="zh-CN" sz="20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-684584" y="80662"/>
            <a:ext cx="7344816" cy="684042"/>
            <a:chOff x="-211511" y="1866348"/>
            <a:chExt cx="7344816" cy="684042"/>
          </a:xfrm>
        </p:grpSpPr>
        <p:grpSp>
          <p:nvGrpSpPr>
            <p:cNvPr id="10" name="组合 9"/>
            <p:cNvGrpSpPr/>
            <p:nvPr/>
          </p:nvGrpSpPr>
          <p:grpSpPr>
            <a:xfrm>
              <a:off x="-211511" y="1866348"/>
              <a:ext cx="7344816" cy="684042"/>
              <a:chOff x="-252536" y="1326432"/>
              <a:chExt cx="7344816" cy="684042"/>
            </a:xfrm>
          </p:grpSpPr>
          <p:sp>
            <p:nvSpPr>
              <p:cNvPr id="12" name="TextBox 6"/>
              <p:cNvSpPr txBox="1">
                <a:spLocks noChangeArrowheads="1"/>
              </p:cNvSpPr>
              <p:nvPr/>
            </p:nvSpPr>
            <p:spPr bwMode="auto">
              <a:xfrm>
                <a:off x="-252536" y="1326432"/>
                <a:ext cx="7344816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7.2 </a:t>
                </a:r>
                <a:r>
                  <a:rPr lang="zh-CN" altLang="en-US" sz="3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递归的定义</a:t>
                </a:r>
                <a:endPara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" name="Freeform 5"/>
              <p:cNvSpPr/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FF66"/>
              </a:solidFill>
              <a:ln w="9525" cap="flat">
                <a:noFill/>
                <a:prstDash val="solid"/>
                <a:miter lim="800000"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/>
              <a:lstStyle/>
              <a:p>
                <a:endParaRPr lang="zh-CN" altLang="en-US" sz="3600" b="1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02862" y="2008104"/>
              <a:ext cx="450465" cy="385275"/>
            </a:xfrm>
            <a:prstGeom prst="rect">
              <a:avLst/>
            </a:prstGeom>
          </p:spPr>
        </p:pic>
      </p:grpSp>
      <p:sp>
        <p:nvSpPr>
          <p:cNvPr id="2" name="页脚占位符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25685</Words>
  <Application>WPS 演示</Application>
  <PresentationFormat>全屏显示(4:3)</PresentationFormat>
  <Paragraphs>1929</Paragraphs>
  <Slides>71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92" baseType="lpstr">
      <vt:lpstr>Arial</vt:lpstr>
      <vt:lpstr>宋体</vt:lpstr>
      <vt:lpstr>Wingdings</vt:lpstr>
      <vt:lpstr>Times New Roman</vt:lpstr>
      <vt:lpstr>黑体</vt:lpstr>
      <vt:lpstr>Calibri</vt:lpstr>
      <vt:lpstr>仿宋</vt:lpstr>
      <vt:lpstr>Comic Sans MS</vt:lpstr>
      <vt:lpstr>MS PMincho</vt:lpstr>
      <vt:lpstr>Yu Gothic UI</vt:lpstr>
      <vt:lpstr>Garamond</vt:lpstr>
      <vt:lpstr>方正舒体</vt:lpstr>
      <vt:lpstr>微软雅黑</vt:lpstr>
      <vt:lpstr>Snap ITC</vt:lpstr>
      <vt:lpstr>Edwardian Script ITC</vt:lpstr>
      <vt:lpstr>Arial Unicode MS</vt:lpstr>
      <vt:lpstr>Cambria Math</vt:lpstr>
      <vt:lpstr>楷体_GB2312</vt:lpstr>
      <vt:lpstr>新宋体</vt:lpstr>
      <vt:lpstr>Verdana</vt:lpstr>
      <vt:lpstr>Office 主题</vt:lpstr>
      <vt:lpstr>PowerPoint 演示文稿</vt:lpstr>
      <vt:lpstr>第7章 递归(Recursion)</vt:lpstr>
      <vt:lpstr>上文回顾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return Hcf(28,6)的执行结果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合肥工大-胡学钢</cp:lastModifiedBy>
  <cp:revision>2683</cp:revision>
  <cp:lastPrinted>2012-11-20T01:52:00Z</cp:lastPrinted>
  <dcterms:created xsi:type="dcterms:W3CDTF">2012-10-13T08:41:00Z</dcterms:created>
  <dcterms:modified xsi:type="dcterms:W3CDTF">2022-03-22T15:44:56Z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3AEAD3CEFEAD4A578C41897BCD24FD7F</vt:lpwstr>
  </property>
  <property fmtid="{D5CDD505-2E9C-101B-9397-08002B2CF9AE}" pid="3" name="KSOProductBuildVer">
    <vt:lpwstr>2052-11.1.0.11566</vt:lpwstr>
  </property>
</Properties>
</file>